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90" r:id="rId11"/>
    <p:sldId id="289" r:id="rId12"/>
    <p:sldId id="29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C4C9E3-CF9F-4FCE-96B3-C30DECC1F53E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956A4-36B1-48C5-BC32-840E1E08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274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306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5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403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328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916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995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208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754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986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66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05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40658-5387-4A9F-8A1C-BD1A53B937C4}" type="datetimeFigureOut">
              <a:rPr lang="en-GB" smtClean="0"/>
              <a:t>15/12/2014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7D4EE-6069-4623-9C51-924B474BC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078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SBPD7003</a:t>
            </a:r>
            <a:br>
              <a:rPr lang="en-GB" dirty="0" smtClean="0"/>
            </a:br>
            <a:r>
              <a:rPr lang="en-GB" dirty="0" smtClean="0"/>
              <a:t>Quantitative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Questionnaire Design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549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Measurement and </a:t>
            </a:r>
            <a:r>
              <a:rPr lang="en-GB" dirty="0" err="1" smtClean="0"/>
              <a:t>operationalisation</a:t>
            </a:r>
            <a:endParaRPr lang="en-GB" dirty="0" smtClean="0"/>
          </a:p>
          <a:p>
            <a:r>
              <a:rPr lang="en-GB" dirty="0" smtClean="0"/>
              <a:t>Hypotheses</a:t>
            </a:r>
            <a:endParaRPr lang="en-GB" dirty="0"/>
          </a:p>
        </p:txBody>
      </p:sp>
      <p:pic>
        <p:nvPicPr>
          <p:cNvPr id="1026" name="Picture 2" descr="C:\Users\sf001\AppData\Local\Microsoft\Windows\Temporary Internet Files\Content.IE5\7VPOQX8T\MP9004304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348880"/>
            <a:ext cx="3717032" cy="37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67392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Obtaining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Collect it yourself (observation, questionnaire survey)</a:t>
            </a:r>
          </a:p>
          <a:p>
            <a:r>
              <a:rPr lang="en-GB" dirty="0" smtClean="0"/>
              <a:t>Use someone else’s data (with permission and acknowledgement!)</a:t>
            </a:r>
            <a:endParaRPr lang="en-GB" dirty="0"/>
          </a:p>
        </p:txBody>
      </p:sp>
      <p:pic>
        <p:nvPicPr>
          <p:cNvPr id="2050" name="Picture 2" descr="C:\Users\sf001\AppData\Local\Microsoft\Windows\Temporary Internet Files\Content.IE5\7VPOQX8T\MP9003092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356992"/>
            <a:ext cx="2138176" cy="3223381"/>
          </a:xfrm>
          <a:prstGeom prst="rect">
            <a:avLst/>
          </a:prstGeom>
          <a:noFill/>
        </p:spPr>
      </p:pic>
      <p:pic>
        <p:nvPicPr>
          <p:cNvPr id="2051" name="Picture 3" descr="C:\Users\sf001\AppData\Local\Microsoft\Windows\Temporary Internet Files\Content.IE5\GB9MNEOO\MM900365214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149080"/>
            <a:ext cx="2160240" cy="21602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84130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Question design</a:t>
            </a:r>
            <a:endParaRPr lang="en-GB" dirty="0" smtClean="0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dirty="0" smtClean="0"/>
              <a:t>Clear, unambiguous </a:t>
            </a:r>
            <a:r>
              <a:rPr lang="en-GB" dirty="0" smtClean="0"/>
              <a:t>questions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dirty="0" smtClean="0"/>
              <a:t>Why are these bad examples?</a:t>
            </a:r>
          </a:p>
          <a:p>
            <a:pPr lvl="1">
              <a:lnSpc>
                <a:spcPct val="80000"/>
              </a:lnSpc>
              <a:defRPr/>
            </a:pPr>
            <a:endParaRPr lang="en-GB" dirty="0" smtClean="0"/>
          </a:p>
          <a:p>
            <a:pPr lvl="1">
              <a:lnSpc>
                <a:spcPct val="80000"/>
              </a:lnSpc>
              <a:defRPr/>
            </a:pPr>
            <a:r>
              <a:rPr lang="en-GB" i="1" dirty="0" smtClean="0"/>
              <a:t>How </a:t>
            </a:r>
            <a:r>
              <a:rPr lang="en-GB" i="1" dirty="0" smtClean="0"/>
              <a:t>long have you worked in the industry</a:t>
            </a:r>
            <a:r>
              <a:rPr lang="en-GB" i="1" dirty="0" smtClean="0"/>
              <a:t>?</a:t>
            </a:r>
          </a:p>
          <a:p>
            <a:pPr lvl="1">
              <a:lnSpc>
                <a:spcPct val="80000"/>
              </a:lnSpc>
              <a:defRPr/>
            </a:pPr>
            <a:r>
              <a:rPr lang="en-GB" i="1" dirty="0" smtClean="0"/>
              <a:t>Do you prefer butter or spread?</a:t>
            </a:r>
          </a:p>
          <a:p>
            <a:pPr lvl="1">
              <a:lnSpc>
                <a:spcPct val="80000"/>
              </a:lnSpc>
              <a:defRPr/>
            </a:pPr>
            <a:r>
              <a:rPr lang="en-GB" i="1" dirty="0" smtClean="0"/>
              <a:t>What is your preferred method of communication?</a:t>
            </a:r>
            <a:endParaRPr lang="en-GB" i="1" dirty="0"/>
          </a:p>
          <a:p>
            <a:pPr lvl="1">
              <a:lnSpc>
                <a:spcPct val="80000"/>
              </a:lnSpc>
              <a:defRPr/>
            </a:pPr>
            <a:r>
              <a:rPr lang="en-GB" i="1" dirty="0" smtClean="0"/>
              <a:t>Do you live in a rural or urban area?</a:t>
            </a:r>
          </a:p>
        </p:txBody>
      </p:sp>
    </p:spTree>
    <p:extLst>
      <p:ext uri="{BB962C8B-B14F-4D97-AF65-F5344CB8AC3E}">
        <p14:creationId xmlns:p14="http://schemas.microsoft.com/office/powerpoint/2010/main" val="1267731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</a:t>
            </a:r>
            <a:r>
              <a:rPr lang="en-GB" dirty="0" smtClean="0"/>
              <a:t>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Avoid leading questions.</a:t>
            </a:r>
          </a:p>
          <a:p>
            <a:endParaRPr lang="en-GB" dirty="0" smtClean="0"/>
          </a:p>
          <a:p>
            <a:pPr lvl="1"/>
            <a:r>
              <a:rPr lang="en-GB" i="1" dirty="0" smtClean="0"/>
              <a:t>Please describe the harmful consequences for you of your employer’s failure to provide adequate worker health and safety measures</a:t>
            </a:r>
            <a:r>
              <a:rPr lang="en-GB" i="1" dirty="0" smtClean="0"/>
              <a:t>.</a:t>
            </a:r>
          </a:p>
          <a:p>
            <a:pPr lvl="1"/>
            <a:r>
              <a:rPr lang="en-GB" i="1" dirty="0" smtClean="0"/>
              <a:t>Do you agree that Britain needs to keep its people safe by increasing the powers given to police?</a:t>
            </a:r>
            <a:endParaRPr lang="en-GB" i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149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</a:t>
            </a:r>
            <a:r>
              <a:rPr lang="en-GB" dirty="0" smtClean="0"/>
              <a:t>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Only ask questions your respondents are likely to be able to answer.</a:t>
            </a:r>
          </a:p>
          <a:p>
            <a:endParaRPr lang="en-GB" dirty="0" smtClean="0"/>
          </a:p>
          <a:p>
            <a:pPr lvl="1"/>
            <a:r>
              <a:rPr lang="en-GB" i="1" dirty="0" smtClean="0"/>
              <a:t> What is the average household income for your neighbourhood?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640565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</a:t>
            </a:r>
            <a:r>
              <a:rPr lang="en-GB" dirty="0" smtClean="0"/>
              <a:t>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Avoid double questions.</a:t>
            </a:r>
          </a:p>
          <a:p>
            <a:endParaRPr lang="en-GB" dirty="0" smtClean="0"/>
          </a:p>
          <a:p>
            <a:pPr lvl="1"/>
            <a:r>
              <a:rPr lang="en-GB" i="1" dirty="0" smtClean="0"/>
              <a:t>Do you believe that same-sex marriages should be legal and that a woman should have the right to choose whether to have an abortion?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69901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</a:t>
            </a:r>
            <a:r>
              <a:rPr lang="en-GB" dirty="0" smtClean="0"/>
              <a:t>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sure with multiple choice questions that all possible choices are shown, and (if you want only one to be selected) that choices are mutually exclusive.</a:t>
            </a:r>
          </a:p>
          <a:p>
            <a:endParaRPr lang="en-GB" dirty="0" smtClean="0"/>
          </a:p>
          <a:p>
            <a:pPr lvl="1"/>
            <a:r>
              <a:rPr lang="en-GB" i="1" dirty="0" smtClean="0"/>
              <a:t>Are you (a) married or (b) </a:t>
            </a:r>
            <a:r>
              <a:rPr lang="en-GB" i="1" dirty="0" smtClean="0"/>
              <a:t>single?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21516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Ask for all the information you need, but only information that you need.</a:t>
            </a:r>
          </a:p>
          <a:p>
            <a:r>
              <a:rPr lang="en-GB" dirty="0" smtClean="0"/>
              <a:t>Think carefully about order of questions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Language considerations.</a:t>
            </a:r>
            <a:endParaRPr lang="en-GB" dirty="0" smtClean="0"/>
          </a:p>
          <a:p>
            <a:r>
              <a:rPr lang="en-GB" dirty="0" smtClean="0"/>
              <a:t>Clear, easy-to-read layout.</a:t>
            </a:r>
            <a:endParaRPr lang="en-GB" dirty="0" smtClean="0"/>
          </a:p>
          <a:p>
            <a:r>
              <a:rPr lang="en-GB" dirty="0" smtClean="0"/>
              <a:t>Proofread carefully.</a:t>
            </a:r>
          </a:p>
          <a:p>
            <a:r>
              <a:rPr lang="en-GB" dirty="0" smtClean="0"/>
              <a:t>Be sensitive and polite.</a:t>
            </a:r>
          </a:p>
          <a:p>
            <a:r>
              <a:rPr lang="en-GB" dirty="0" smtClean="0"/>
              <a:t>Keep in mind how you will analyse the data.</a:t>
            </a:r>
            <a:endParaRPr lang="en-GB" dirty="0"/>
          </a:p>
        </p:txBody>
      </p:sp>
      <p:pic>
        <p:nvPicPr>
          <p:cNvPr id="4098" name="Picture 2" descr="http://t2.gstatic.com/images?q=tbn:ANd9GcRaePtOACqginpKuyL6KMNsTafaT3yYh2Dd_Bw3ri3c1J5Z2Me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5805264"/>
            <a:ext cx="2466975" cy="18478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854827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Other considerations</a:t>
            </a:r>
            <a:endParaRPr lang="en-GB" dirty="0" smtClean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Explain the purpose of the research and what you are asking for (ethics!).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Make </a:t>
            </a:r>
            <a:r>
              <a:rPr lang="en-GB" dirty="0" smtClean="0"/>
              <a:t>it as easy as possible to return the questionnaire (ask for it on the spot, or provide a stamped return envelope).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Advantages/disadvantages of electronic survey research</a:t>
            </a:r>
            <a:endParaRPr lang="en-GB" dirty="0" smtClean="0"/>
          </a:p>
        </p:txBody>
      </p:sp>
      <p:pic>
        <p:nvPicPr>
          <p:cNvPr id="9217" name="Picture 1" descr="C:\Users\sf001\AppData\Local\Microsoft\Windows\Temporary Internet Files\Content.IE5\BMVPNCSU\MC9000553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10540" y="5031227"/>
            <a:ext cx="1519473" cy="17956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4450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pPr eaLnBrk="1" hangingPunct="1">
              <a:defRPr/>
            </a:pPr>
            <a:r>
              <a:rPr lang="en-GB" sz="4000" smtClean="0"/>
              <a:t>Self completion questionnaires</a:t>
            </a:r>
          </a:p>
        </p:txBody>
      </p:sp>
      <p:sp>
        <p:nvSpPr>
          <p:cNvPr id="69635" name="Content Placeholder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easy to administer</a:t>
            </a: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relatively cheap to administer</a:t>
            </a: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allow for anonymous response (but still possible to track)</a:t>
            </a: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people respond in their own time and pace</a:t>
            </a:r>
          </a:p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but little control over:</a:t>
            </a: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response rate</a:t>
            </a:r>
          </a:p>
          <a:p>
            <a:pPr lvl="1" eaLnBrk="1" hangingPunct="1">
              <a:defRPr/>
            </a:pPr>
            <a:r>
              <a:rPr lang="en-GB" smtClean="0">
                <a:cs typeface="Times New Roman" pitchFamily="18" charset="0"/>
              </a:rPr>
              <a:t>interpretation of questions</a:t>
            </a:r>
          </a:p>
          <a:p>
            <a:pPr eaLnBrk="1" hangingPunct="1">
              <a:defRPr/>
            </a:pP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55628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next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Tuesday:</a:t>
            </a:r>
          </a:p>
          <a:p>
            <a:pPr lvl="1"/>
            <a:r>
              <a:rPr lang="en-GB" dirty="0" smtClean="0"/>
              <a:t>Incorporating hypotheses into questionnaire design</a:t>
            </a:r>
          </a:p>
          <a:p>
            <a:pPr lvl="1"/>
            <a:r>
              <a:rPr lang="en-GB" dirty="0" smtClean="0"/>
              <a:t>Likert scales and beyond</a:t>
            </a:r>
          </a:p>
          <a:p>
            <a:pPr lvl="1"/>
            <a:r>
              <a:rPr lang="en-GB" dirty="0" smtClean="0"/>
              <a:t>SPSS workshop</a:t>
            </a:r>
          </a:p>
          <a:p>
            <a:r>
              <a:rPr lang="en-GB" dirty="0" smtClean="0"/>
              <a:t>Wednesday:</a:t>
            </a:r>
          </a:p>
          <a:p>
            <a:pPr lvl="1"/>
            <a:r>
              <a:rPr lang="en-GB" dirty="0" smtClean="0"/>
              <a:t>Questionnaire piloting and validation</a:t>
            </a:r>
          </a:p>
          <a:p>
            <a:pPr lvl="1"/>
            <a:r>
              <a:rPr lang="en-GB" dirty="0" smtClean="0"/>
              <a:t>Assessing and using pre-existing questionnaires</a:t>
            </a:r>
          </a:p>
          <a:p>
            <a:r>
              <a:rPr lang="en-GB" dirty="0" smtClean="0"/>
              <a:t>Thursday:</a:t>
            </a:r>
          </a:p>
          <a:p>
            <a:pPr lvl="1"/>
            <a:r>
              <a:rPr lang="en-GB" dirty="0" smtClean="0"/>
              <a:t>Technology enhanced data collection</a:t>
            </a:r>
          </a:p>
          <a:p>
            <a:pPr lvl="1"/>
            <a:r>
              <a:rPr lang="en-GB" dirty="0" smtClean="0"/>
              <a:t>Peer review </a:t>
            </a:r>
            <a:r>
              <a:rPr lang="en-GB" smtClean="0"/>
              <a:t>of questionnaires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882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394</Words>
  <Application>Microsoft Office PowerPoint</Application>
  <PresentationFormat>On-screen Show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SBPD7003 Quantitative Methods</vt:lpstr>
      <vt:lpstr>Recap</vt:lpstr>
      <vt:lpstr>Obtaining data</vt:lpstr>
      <vt:lpstr>Question design</vt:lpstr>
      <vt:lpstr>Question design</vt:lpstr>
      <vt:lpstr>Question design</vt:lpstr>
      <vt:lpstr>Question design</vt:lpstr>
      <vt:lpstr>Question design</vt:lpstr>
      <vt:lpstr>Questionnaire design</vt:lpstr>
      <vt:lpstr>Other considerations</vt:lpstr>
      <vt:lpstr>Self completion questionnaires</vt:lpstr>
      <vt:lpstr>Coming next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SBPD7003 Quantitative Methods</dc:title>
  <dc:creator>Rachel Casiday</dc:creator>
  <cp:lastModifiedBy>Rachel Casiday</cp:lastModifiedBy>
  <cp:revision>18</cp:revision>
  <dcterms:created xsi:type="dcterms:W3CDTF">2014-12-15T04:35:19Z</dcterms:created>
  <dcterms:modified xsi:type="dcterms:W3CDTF">2014-12-15T07:45:15Z</dcterms:modified>
</cp:coreProperties>
</file>