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9" d="100"/>
          <a:sy n="109" d="100"/>
        </p:scale>
        <p:origin x="1674" y="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overOverlay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0CCABAE0-6562-4DA8-9DA4-31A8647BD60D}" type="datetimeFigureOut">
              <a:rPr lang="en-GB" smtClean="0"/>
              <a:t>24/04/2019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E63D743A-E727-4498-B0AB-8CBF616AFDE2}" type="slidenum">
              <a:rPr lang="en-GB" smtClean="0"/>
              <a:t>‹#›</a:t>
            </a:fld>
            <a:endParaRPr lang="en-GB"/>
          </a:p>
        </p:txBody>
      </p:sp>
      <p:grpSp>
        <p:nvGrpSpPr>
          <p:cNvPr id="8" name="Group 7"/>
          <p:cNvGrpSpPr/>
          <p:nvPr/>
        </p:nvGrpSpPr>
        <p:grpSpPr>
          <a:xfrm>
            <a:off x="1194101" y="2887530"/>
            <a:ext cx="6779110" cy="923330"/>
            <a:chOff x="1172584" y="1381459"/>
            <a:chExt cx="6779110" cy="923330"/>
          </a:xfrm>
          <a:effectLst>
            <a:outerShdw blurRad="38100" dist="12700" dir="16200000" rotWithShape="0">
              <a:prstClr val="black">
                <a:alpha val="30000"/>
              </a:prstClr>
            </a:outerShdw>
          </a:effectLst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ln w="3175">
                    <a:solidFill>
                      <a:schemeClr val="tx2">
                        <a:alpha val="60000"/>
                      </a:schemeClr>
                    </a:solidFill>
                  </a:ln>
                  <a:solidFill>
                    <a:schemeClr val="tx2">
                      <a:lumMod val="90000"/>
                    </a:schemeClr>
                  </a:solidFill>
                  <a:effectLst>
                    <a:outerShdw blurRad="34925" dist="12700" dir="14400000" algn="ctr" rotWithShape="0">
                      <a:srgbClr val="000000">
                        <a:alpha val="21000"/>
                      </a:srgbClr>
                    </a:outerShdw>
                  </a:effectLst>
                  <a:latin typeface="Wingdings" pitchFamily="2" charset="2"/>
                </a:rPr>
                <a:t></a:t>
              </a:r>
              <a:endParaRPr lang="en-US" sz="5400" dirty="0">
                <a:ln w="3175">
                  <a:solidFill>
                    <a:schemeClr val="tx2">
                      <a:alpha val="60000"/>
                    </a:schemeClr>
                  </a:solidFill>
                </a:ln>
                <a:solidFill>
                  <a:schemeClr val="tx2">
                    <a:lumMod val="90000"/>
                  </a:schemeClr>
                </a:solidFill>
                <a:effectLst>
                  <a:outerShdw blurRad="34925" dist="12700" dir="14400000" algn="ctr" rotWithShape="0">
                    <a:srgbClr val="000000">
                      <a:alpha val="21000"/>
                    </a:srgbClr>
                  </a:outerShdw>
                </a:effectLst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293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83341" y="1387737"/>
            <a:ext cx="6777318" cy="1731982"/>
          </a:xfrm>
        </p:spPr>
        <p:txBody>
          <a:bodyPr anchor="b"/>
          <a:lstStyle>
            <a:lvl1pPr>
              <a:defRPr>
                <a:ln w="3175">
                  <a:solidFill>
                    <a:schemeClr val="tx1">
                      <a:alpha val="65000"/>
                    </a:schemeClr>
                  </a:solidFill>
                </a:ln>
                <a:solidFill>
                  <a:schemeClr val="tx1"/>
                </a:solidFill>
                <a:effectLst>
                  <a:outerShdw blurRad="25400" dist="12700" dir="14220000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767862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  <a:effectLst>
                  <a:outerShdw blurRad="34925" dist="12700" dir="14400000" rotWithShape="0">
                    <a:prstClr val="black">
                      <a:alpha val="21000"/>
                    </a:prstClr>
                  </a:outerShdw>
                </a:effectLst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CABAE0-6562-4DA8-9DA4-31A8647BD60D}" type="datetimeFigureOut">
              <a:rPr lang="en-GB" smtClean="0"/>
              <a:t>24/04/2019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3D743A-E727-4498-B0AB-8CBF616AFDE2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grpSp>
        <p:nvGrpSpPr>
          <p:cNvPr id="12" name="Group 11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3" name="TextBox 12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4" name="Straight Connector 13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CoverOverlay.png"/>
          <p:cNvPicPr>
            <a:picLocks noChangeAspect="1"/>
          </p:cNvPicPr>
          <p:nvPr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1172584" y="2887579"/>
            <a:ext cx="6779110" cy="923330"/>
            <a:chOff x="1172584" y="1381459"/>
            <a:chExt cx="6779110" cy="923330"/>
          </a:xfrm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7412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40" y="1204857"/>
            <a:ext cx="7754713" cy="1910716"/>
          </a:xfrm>
        </p:spPr>
        <p:txBody>
          <a:bodyPr anchor="b"/>
          <a:lstStyle>
            <a:lvl1pPr algn="ctr">
              <a:defRPr sz="5400" b="0" cap="none" baseline="0"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8" y="3767316"/>
            <a:ext cx="7734747" cy="15001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CABAE0-6562-4DA8-9DA4-31A8647BD60D}" type="datetimeFigureOut">
              <a:rPr lang="en-GB" smtClean="0"/>
              <a:t>24/04/2019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3D743A-E727-4498-B0AB-8CBF616AFDE2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CABAE0-6562-4DA8-9DA4-31A8647BD60D}" type="datetimeFigureOut">
              <a:rPr lang="en-GB" smtClean="0"/>
              <a:t>24/04/2019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3D743A-E727-4498-B0AB-8CBF616AFDE2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grpSp>
        <p:nvGrpSpPr>
          <p:cNvPr id="13" name="Group 12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85800" y="2240280"/>
            <a:ext cx="3803904" cy="3877056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4"/>
          </p:nvPr>
        </p:nvSpPr>
        <p:spPr>
          <a:xfrm>
            <a:off x="4645151" y="2240280"/>
            <a:ext cx="3803904" cy="3877056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51560" y="2240280"/>
            <a:ext cx="3442446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8488" y="2947595"/>
            <a:ext cx="3803904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02306" y="2240280"/>
            <a:ext cx="3447288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944368"/>
            <a:ext cx="3799728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CABAE0-6562-4DA8-9DA4-31A8647BD60D}" type="datetimeFigureOut">
              <a:rPr lang="en-GB" smtClean="0"/>
              <a:t>24/04/2019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3D743A-E727-4498-B0AB-8CBF616AFDE2}" type="slidenum">
              <a:rPr lang="en-GB" smtClean="0"/>
              <a:t>‹#›</a:t>
            </a:fld>
            <a:endParaRPr lang="en-GB"/>
          </a:p>
        </p:txBody>
      </p:sp>
      <p:grpSp>
        <p:nvGrpSpPr>
          <p:cNvPr id="14" name="Group 13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6" name="TextBox 15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7" name="Straight Connector 16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CABAE0-6562-4DA8-9DA4-31A8647BD60D}" type="datetimeFigureOut">
              <a:rPr lang="en-GB" smtClean="0"/>
              <a:t>24/04/2019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3D743A-E727-4498-B0AB-8CBF616AFDE2}" type="slidenum">
              <a:rPr lang="en-GB" smtClean="0"/>
              <a:t>‹#›</a:t>
            </a:fld>
            <a:endParaRPr lang="en-GB"/>
          </a:p>
        </p:txBody>
      </p:sp>
      <p:grpSp>
        <p:nvGrpSpPr>
          <p:cNvPr id="10" name="Group 9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CABAE0-6562-4DA8-9DA4-31A8647BD60D}" type="datetimeFigureOut">
              <a:rPr lang="en-GB" smtClean="0"/>
              <a:t>24/04/2019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3D743A-E727-4498-B0AB-8CBF616AFDE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34579" y="1678195"/>
            <a:ext cx="3422483" cy="1886921"/>
          </a:xfrm>
        </p:spPr>
        <p:txBody>
          <a:bodyPr anchor="b"/>
          <a:lstStyle>
            <a:lvl1pPr algn="l">
              <a:defRPr sz="2800" b="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92001" y="559398"/>
            <a:ext cx="4116667" cy="5566765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34579" y="3603812"/>
            <a:ext cx="3411725" cy="2517289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CABAE0-6562-4DA8-9DA4-31A8647BD60D}" type="datetimeFigureOut">
              <a:rPr lang="en-GB" smtClean="0"/>
              <a:t>24/04/2019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3D743A-E727-4498-B0AB-8CBF616AFDE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731" y="4668818"/>
            <a:ext cx="7767021" cy="644729"/>
          </a:xfrm>
        </p:spPr>
        <p:txBody>
          <a:bodyPr anchor="b"/>
          <a:lstStyle>
            <a:lvl1pPr algn="ctr">
              <a:defRPr sz="2800" b="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40000">
            <a:off x="2183792" y="666965"/>
            <a:ext cx="4772156" cy="3598016"/>
          </a:xfr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24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8489" y="5324306"/>
            <a:ext cx="7756264" cy="80486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CABAE0-6562-4DA8-9DA4-31A8647BD60D}" type="datetimeFigureOut">
              <a:rPr lang="en-GB" smtClean="0"/>
              <a:t>24/04/2019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3D743A-E727-4498-B0AB-8CBF616AFDE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CABAE0-6562-4DA8-9DA4-31A8647BD60D}" type="datetimeFigureOut">
              <a:rPr lang="en-GB" smtClean="0"/>
              <a:t>24/04/2019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3D743A-E727-4498-B0AB-8CBF616AFDE2}" type="slidenum">
              <a:rPr lang="en-GB" smtClean="0"/>
              <a:t>‹#›</a:t>
            </a:fld>
            <a:endParaRPr lang="en-GB"/>
          </a:p>
        </p:txBody>
      </p:sp>
      <p:grpSp>
        <p:nvGrpSpPr>
          <p:cNvPr id="11" name="Group 10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5" name="TextBox 14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6" name="Straight Connector 15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66560" y="559398"/>
            <a:ext cx="1678193" cy="556676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8488" y="849854"/>
            <a:ext cx="5507917" cy="5023821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CABAE0-6562-4DA8-9DA4-31A8647BD60D}" type="datetimeFigureOut">
              <a:rPr lang="en-GB" smtClean="0"/>
              <a:t>24/04/2019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3D743A-E727-4498-B0AB-8CBF616AFDE2}" type="slidenum">
              <a:rPr lang="en-GB" smtClean="0"/>
              <a:t>‹#›</a:t>
            </a:fld>
            <a:endParaRPr lang="en-GB"/>
          </a:p>
        </p:txBody>
      </p:sp>
      <p:grpSp>
        <p:nvGrpSpPr>
          <p:cNvPr id="11" name="Group 10"/>
          <p:cNvGrpSpPr/>
          <p:nvPr/>
        </p:nvGrpSpPr>
        <p:grpSpPr>
          <a:xfrm rot="5400000">
            <a:off x="3909050" y="2880823"/>
            <a:ext cx="5480154" cy="923330"/>
            <a:chOff x="1815339" y="1381459"/>
            <a:chExt cx="5480154" cy="923330"/>
          </a:xfrm>
        </p:grpSpPr>
        <p:sp>
          <p:nvSpPr>
            <p:cNvPr id="12" name="TextBox 11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3" name="Straight Connector 12"/>
            <p:cNvCxnSpPr/>
            <p:nvPr/>
          </p:nvCxnSpPr>
          <p:spPr>
            <a:xfrm flipH="1" flipV="1">
              <a:off x="1815339" y="1924709"/>
              <a:ext cx="2468880" cy="2505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0800000">
              <a:off x="4826613" y="1927417"/>
              <a:ext cx="2468880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83000">
                <a:schemeClr val="bg1">
                  <a:alpha val="11000"/>
                </a:schemeClr>
              </a:gs>
              <a:gs pos="100000">
                <a:schemeClr val="bg2">
                  <a:lumMod val="75000"/>
                  <a:alpha val="23000"/>
                </a:schemeClr>
              </a:gs>
            </a:gsLst>
            <a:path path="rect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8490" y="570156"/>
            <a:ext cx="7756263" cy="105425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7" y="2248347"/>
            <a:ext cx="7745505" cy="387781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60378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0CCABAE0-6562-4DA8-9DA4-31A8647BD60D}" type="datetimeFigureOut">
              <a:rPr lang="en-GB" smtClean="0"/>
              <a:t>24/04/2019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161442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639264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E63D743A-E727-4498-B0AB-8CBF616AFDE2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540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6576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77724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"/>
        <a:defRPr sz="22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114300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0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50876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82880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214884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46888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78892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l"/>
            <a:r>
              <a:rPr lang="en-GB" sz="2400" dirty="0" smtClean="0">
                <a:solidFill>
                  <a:schemeClr val="bg2">
                    <a:lumMod val="75000"/>
                  </a:schemeClr>
                </a:solidFill>
              </a:rPr>
              <a:t>“</a:t>
            </a:r>
            <a:r>
              <a:rPr lang="en-GB" sz="3200" dirty="0" err="1" smtClean="0">
                <a:solidFill>
                  <a:schemeClr val="bg2">
                    <a:lumMod val="75000"/>
                  </a:schemeClr>
                </a:solidFill>
              </a:rPr>
              <a:t>Princi</a:t>
            </a:r>
            <a:r>
              <a:rPr lang="en-GB" sz="3200" dirty="0" smtClean="0">
                <a:solidFill>
                  <a:schemeClr val="bg2">
                    <a:lumMod val="75000"/>
                  </a:schemeClr>
                </a:solidFill>
              </a:rPr>
              <a:t>” </a:t>
            </a:r>
            <a:r>
              <a:rPr lang="en-GB" sz="3200" dirty="0" err="1" smtClean="0">
                <a:solidFill>
                  <a:schemeClr val="bg2">
                    <a:lumMod val="75000"/>
                  </a:schemeClr>
                </a:solidFill>
              </a:rPr>
              <a:t>pasticcini</a:t>
            </a:r>
            <a:r>
              <a:rPr lang="en-GB" sz="3200" dirty="0" smtClean="0">
                <a:solidFill>
                  <a:schemeClr val="bg2">
                    <a:lumMod val="75000"/>
                  </a:schemeClr>
                </a:solidFill>
              </a:rPr>
              <a:t>-feel the Italian         </a:t>
            </a:r>
            <a:br>
              <a:rPr lang="en-GB" sz="3200" dirty="0" smtClean="0">
                <a:solidFill>
                  <a:schemeClr val="bg2">
                    <a:lumMod val="75000"/>
                  </a:schemeClr>
                </a:solidFill>
              </a:rPr>
            </a:br>
            <a:r>
              <a:rPr lang="en-GB" sz="3200" dirty="0">
                <a:solidFill>
                  <a:schemeClr val="bg2">
                    <a:lumMod val="75000"/>
                  </a:schemeClr>
                </a:solidFill>
              </a:rPr>
              <a:t> </a:t>
            </a:r>
            <a:r>
              <a:rPr lang="en-GB" sz="3200" dirty="0" smtClean="0">
                <a:solidFill>
                  <a:schemeClr val="bg2">
                    <a:lumMod val="75000"/>
                  </a:schemeClr>
                </a:solidFill>
              </a:rPr>
              <a:t>                                  “aroma”!</a:t>
            </a:r>
            <a:endParaRPr lang="en-GB" sz="3200" dirty="0">
              <a:solidFill>
                <a:schemeClr val="bg2">
                  <a:lumMod val="75000"/>
                </a:schemeClr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l"/>
            <a:r>
              <a:rPr lang="en-GB" dirty="0" smtClean="0"/>
              <a:t>“</a:t>
            </a:r>
            <a:r>
              <a:rPr lang="en-GB" sz="3200" i="1" dirty="0" smtClean="0">
                <a:solidFill>
                  <a:schemeClr val="bg2">
                    <a:lumMod val="50000"/>
                  </a:schemeClr>
                </a:solidFill>
              </a:rPr>
              <a:t>Sourced without compromise, baked without shortcuts, enjoyed with all the senses”!</a:t>
            </a:r>
            <a:endParaRPr lang="en-GB" sz="3200" i="1" dirty="0">
              <a:solidFill>
                <a:schemeClr val="bg2">
                  <a:lumMod val="50000"/>
                </a:schemeClr>
              </a:solidFill>
            </a:endParaRPr>
          </a:p>
        </p:txBody>
      </p:sp>
      <p:pic>
        <p:nvPicPr>
          <p:cNvPr id="6" name="Picture 5" descr="C:\Users\Toshiba\Desktop\logo princi.jpg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476672"/>
            <a:ext cx="3240360" cy="1438652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9414685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Handmade wooden baked products</a:t>
            </a:r>
          </a:p>
          <a:p>
            <a:r>
              <a:rPr lang="en-GB" dirty="0" smtClean="0"/>
              <a:t>Edible art, deliciously indulgent</a:t>
            </a:r>
          </a:p>
          <a:p>
            <a:r>
              <a:rPr lang="en-GB" dirty="0" smtClean="0"/>
              <a:t>Impossible to resist</a:t>
            </a:r>
          </a:p>
          <a:p>
            <a:r>
              <a:rPr lang="en-GB" dirty="0" smtClean="0"/>
              <a:t>Rich tarts and chilled delights like tiramisu</a:t>
            </a:r>
          </a:p>
          <a:p>
            <a:r>
              <a:rPr lang="en-GB" dirty="0" err="1" smtClean="0"/>
              <a:t>Delizia</a:t>
            </a:r>
            <a:r>
              <a:rPr lang="en-GB" dirty="0" smtClean="0"/>
              <a:t> al </a:t>
            </a:r>
            <a:r>
              <a:rPr lang="en-GB" dirty="0" err="1" smtClean="0"/>
              <a:t>limone</a:t>
            </a:r>
            <a:r>
              <a:rPr lang="en-GB" dirty="0" smtClean="0"/>
              <a:t> &amp; crostata </a:t>
            </a:r>
            <a:r>
              <a:rPr lang="en-GB" dirty="0" err="1" smtClean="0"/>
              <a:t>alla</a:t>
            </a:r>
            <a:r>
              <a:rPr lang="en-GB" dirty="0" smtClean="0"/>
              <a:t> </a:t>
            </a:r>
            <a:r>
              <a:rPr lang="en-GB" dirty="0" err="1" smtClean="0"/>
              <a:t>fragola</a:t>
            </a:r>
            <a:endParaRPr lang="en-GB" dirty="0" smtClean="0"/>
          </a:p>
          <a:p>
            <a:r>
              <a:rPr lang="en-GB" dirty="0" smtClean="0"/>
              <a:t>Focaccia </a:t>
            </a:r>
          </a:p>
          <a:p>
            <a:r>
              <a:rPr lang="en-GB" dirty="0" smtClean="0"/>
              <a:t>Creamy cannoli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sz="2800" dirty="0" smtClean="0"/>
              <a:t>“</a:t>
            </a:r>
            <a:r>
              <a:rPr lang="en-GB" sz="2800" dirty="0" err="1" smtClean="0"/>
              <a:t>Princi</a:t>
            </a:r>
            <a:r>
              <a:rPr lang="en-GB" sz="2800" dirty="0" smtClean="0"/>
              <a:t>” </a:t>
            </a:r>
            <a:r>
              <a:rPr lang="en-GB" sz="2800" dirty="0" err="1" smtClean="0"/>
              <a:t>pasticcini</a:t>
            </a:r>
            <a:r>
              <a:rPr lang="en-GB" sz="2800" dirty="0" smtClean="0"/>
              <a:t>…the feel of the traditional taste…!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9504805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Our </a:t>
            </a:r>
            <a:r>
              <a:rPr lang="en-GB" dirty="0" err="1" smtClean="0"/>
              <a:t>mission:</a:t>
            </a:r>
            <a:r>
              <a:rPr lang="en-GB" dirty="0" err="1"/>
              <a:t>To</a:t>
            </a:r>
            <a:r>
              <a:rPr lang="en-GB" dirty="0"/>
              <a:t> be a profitable company focused on delivering great wooden baked goods, while maintaining a socially conscious business.</a:t>
            </a:r>
          </a:p>
          <a:p>
            <a:r>
              <a:rPr lang="en-GB" dirty="0" smtClean="0"/>
              <a:t> Our vision: growing up while serving the sweetness of wooden baked products starting from Camden town as the 1</a:t>
            </a:r>
            <a:r>
              <a:rPr lang="en-GB" baseline="30000" dirty="0" smtClean="0"/>
              <a:t>st</a:t>
            </a:r>
            <a:r>
              <a:rPr lang="en-GB" dirty="0" smtClean="0"/>
              <a:t> and continuing with Paddington </a:t>
            </a:r>
            <a:r>
              <a:rPr lang="en-GB" dirty="0"/>
              <a:t>S</a:t>
            </a:r>
            <a:r>
              <a:rPr lang="en-GB" dirty="0" smtClean="0"/>
              <a:t>ide, Holland Park,  Notting hill…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sz="3200" dirty="0" smtClean="0"/>
              <a:t>Our goal</a:t>
            </a:r>
            <a:r>
              <a:rPr lang="en-GB" sz="2400" dirty="0" smtClean="0"/>
              <a:t>:</a:t>
            </a:r>
            <a:br>
              <a:rPr lang="en-GB" sz="2400" dirty="0" smtClean="0"/>
            </a:br>
            <a:r>
              <a:rPr lang="en-GB" sz="2400" dirty="0" smtClean="0"/>
              <a:t>Create </a:t>
            </a:r>
            <a:r>
              <a:rPr lang="en-GB" sz="2400" dirty="0"/>
              <a:t>a great engaging experience towards our products and our customers.</a:t>
            </a:r>
          </a:p>
        </p:txBody>
      </p:sp>
    </p:spTree>
    <p:extLst>
      <p:ext uri="{BB962C8B-B14F-4D97-AF65-F5344CB8AC3E}">
        <p14:creationId xmlns:p14="http://schemas.microsoft.com/office/powerpoint/2010/main" val="15566773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000" dirty="0" smtClean="0"/>
              <a:t>Offer creamy English baked products such as cupcakes, bread, cheesecakes and drinks mostly focusing in English tea and coffee like costa…</a:t>
            </a:r>
          </a:p>
          <a:p>
            <a:r>
              <a:rPr lang="en-GB" dirty="0" smtClean="0"/>
              <a:t>Our objectives:</a:t>
            </a:r>
          </a:p>
          <a:p>
            <a:pPr lvl="0"/>
            <a:r>
              <a:rPr lang="en-GB" sz="1900" dirty="0"/>
              <a:t>Establish continuous improvements in beating standards of customers satisfaction</a:t>
            </a:r>
          </a:p>
          <a:p>
            <a:pPr lvl="0"/>
            <a:r>
              <a:rPr lang="en-GB" sz="1900" dirty="0"/>
              <a:t>Provide affordable , accessible and in demand bakery products and to our target market client base</a:t>
            </a:r>
          </a:p>
          <a:p>
            <a:pPr lvl="0"/>
            <a:r>
              <a:rPr lang="en-GB" sz="1900" dirty="0"/>
              <a:t>Obtain and maintain profitability</a:t>
            </a:r>
          </a:p>
          <a:p>
            <a:pPr lvl="0"/>
            <a:r>
              <a:rPr lang="en-GB" sz="1900" dirty="0"/>
              <a:t>Build a wooden-based business that will become well recognised</a:t>
            </a:r>
          </a:p>
          <a:p>
            <a:endParaRPr lang="en-GB" dirty="0" smtClean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sz="3200" dirty="0" smtClean="0"/>
              <a:t>Competitors: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3405719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Our business is based on the Italian “model”(handmade desserts with an incredible wooden baked feeling) closely combined with:</a:t>
            </a:r>
          </a:p>
          <a:p>
            <a:r>
              <a:rPr lang="en-GB" dirty="0" smtClean="0"/>
              <a:t>Marketing strategy</a:t>
            </a:r>
          </a:p>
          <a:p>
            <a:r>
              <a:rPr lang="en-GB" dirty="0" smtClean="0"/>
              <a:t>Competitive strategies</a:t>
            </a:r>
          </a:p>
          <a:p>
            <a:r>
              <a:rPr lang="en-GB" dirty="0" smtClean="0"/>
              <a:t>Personnel strategies</a:t>
            </a:r>
          </a:p>
          <a:p>
            <a:r>
              <a:rPr lang="en-GB" dirty="0" smtClean="0"/>
              <a:t>Sale strategies</a:t>
            </a:r>
          </a:p>
          <a:p>
            <a:pPr marL="0" indent="0">
              <a:buNone/>
            </a:pPr>
            <a:endParaRPr lang="en-GB" b="1" i="1" dirty="0"/>
          </a:p>
          <a:p>
            <a:pPr marL="0" indent="0">
              <a:buNone/>
            </a:pPr>
            <a:r>
              <a:rPr lang="en-GB" b="1" i="1" dirty="0" smtClean="0"/>
              <a:t>Aspects </a:t>
            </a:r>
            <a:r>
              <a:rPr lang="en-GB" b="1" i="1" dirty="0"/>
              <a:t>of the industry that tend to lead to success</a:t>
            </a:r>
            <a:endParaRPr lang="en-GB" dirty="0"/>
          </a:p>
          <a:p>
            <a:r>
              <a:rPr lang="en-GB" b="1" dirty="0"/>
              <a:t>Location</a:t>
            </a:r>
            <a:r>
              <a:rPr lang="en-GB" dirty="0"/>
              <a:t>    </a:t>
            </a:r>
            <a:r>
              <a:rPr lang="en-GB" b="1" dirty="0"/>
              <a:t>Marketing</a:t>
            </a:r>
            <a:r>
              <a:rPr lang="en-GB" dirty="0"/>
              <a:t>    </a:t>
            </a:r>
            <a:r>
              <a:rPr lang="en-GB" b="1" dirty="0"/>
              <a:t>Customer service</a:t>
            </a:r>
            <a:r>
              <a:rPr lang="en-GB" dirty="0"/>
              <a:t>    </a:t>
            </a:r>
            <a:r>
              <a:rPr lang="en-GB" b="1" dirty="0"/>
              <a:t>Quality products</a:t>
            </a:r>
            <a:endParaRPr lang="en-GB" dirty="0"/>
          </a:p>
          <a:p>
            <a:pPr marL="0" indent="0">
              <a:buNone/>
            </a:pPr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sz="3200" dirty="0" smtClean="0"/>
              <a:t>Business model: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052444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b="1" dirty="0" smtClean="0"/>
              <a:t>Strengths:</a:t>
            </a:r>
          </a:p>
          <a:p>
            <a:pPr lvl="0"/>
            <a:r>
              <a:rPr lang="en-GB" sz="1800" dirty="0"/>
              <a:t>Rapid response and decision making due to streamlined management structure</a:t>
            </a:r>
          </a:p>
          <a:p>
            <a:pPr lvl="0"/>
            <a:r>
              <a:rPr lang="en-GB" sz="1800" dirty="0"/>
              <a:t>Excellent patron service</a:t>
            </a:r>
          </a:p>
          <a:p>
            <a:pPr lvl="0"/>
            <a:r>
              <a:rPr lang="en-GB" sz="1800" dirty="0"/>
              <a:t>Low fixed overhead</a:t>
            </a:r>
          </a:p>
          <a:p>
            <a:pPr lvl="0"/>
            <a:r>
              <a:rPr lang="en-GB" sz="1800" dirty="0"/>
              <a:t>Founders previous experience in the industry and in the market</a:t>
            </a:r>
          </a:p>
          <a:p>
            <a:pPr lvl="0"/>
            <a:r>
              <a:rPr lang="en-GB" sz="1800" dirty="0"/>
              <a:t>Great wooden baked goods selection especially Italian ones</a:t>
            </a:r>
          </a:p>
          <a:p>
            <a:pPr lvl="0"/>
            <a:r>
              <a:rPr lang="en-GB" sz="1800" dirty="0"/>
              <a:t>Competitive </a:t>
            </a:r>
            <a:r>
              <a:rPr lang="en-GB" sz="1800" dirty="0" smtClean="0"/>
              <a:t>pricing</a:t>
            </a:r>
          </a:p>
          <a:p>
            <a:pPr lvl="0"/>
            <a:r>
              <a:rPr lang="en-GB" sz="2000" b="1" dirty="0" smtClean="0"/>
              <a:t>Weaknesses:</a:t>
            </a:r>
          </a:p>
          <a:p>
            <a:pPr lvl="0"/>
            <a:r>
              <a:rPr lang="en-GB" sz="1800" dirty="0"/>
              <a:t>The company is a start-up</a:t>
            </a:r>
          </a:p>
          <a:p>
            <a:pPr lvl="0"/>
            <a:r>
              <a:rPr lang="en-GB" sz="1800" dirty="0"/>
              <a:t>The cash may take  two months to scale up</a:t>
            </a:r>
          </a:p>
          <a:p>
            <a:pPr lvl="0"/>
            <a:endParaRPr lang="en-GB" sz="2000" dirty="0"/>
          </a:p>
          <a:p>
            <a:pPr>
              <a:buFont typeface="Wingdings" panose="05000000000000000000" pitchFamily="2" charset="2"/>
              <a:buChar char="Ø"/>
            </a:pP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sz="2800" dirty="0" smtClean="0"/>
              <a:t>SWOT analysis: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0182293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 smtClean="0"/>
              <a:t>Opportunities:</a:t>
            </a:r>
          </a:p>
          <a:p>
            <a:pPr lvl="0"/>
            <a:r>
              <a:rPr lang="en-GB" sz="1800" dirty="0"/>
              <a:t>The market sector is expanding, with many future opportunities for success</a:t>
            </a:r>
          </a:p>
          <a:p>
            <a:pPr lvl="0"/>
            <a:r>
              <a:rPr lang="en-GB" sz="1800" dirty="0"/>
              <a:t>Room for innovation</a:t>
            </a:r>
          </a:p>
          <a:p>
            <a:pPr lvl="0"/>
            <a:r>
              <a:rPr lang="en-GB" sz="1800" dirty="0"/>
              <a:t>Larger demographic sectors are patronising </a:t>
            </a:r>
            <a:r>
              <a:rPr lang="en-GB" sz="1800" dirty="0" smtClean="0"/>
              <a:t>bakeries</a:t>
            </a:r>
          </a:p>
          <a:p>
            <a:pPr lvl="0"/>
            <a:r>
              <a:rPr lang="en-GB" b="1" dirty="0" smtClean="0"/>
              <a:t>Threats:</a:t>
            </a:r>
          </a:p>
          <a:p>
            <a:pPr lvl="0"/>
            <a:r>
              <a:rPr lang="en-GB" sz="1800" dirty="0"/>
              <a:t>A small change in focus of a large competitor might wipe out any market position achieved</a:t>
            </a:r>
          </a:p>
          <a:p>
            <a:pPr lvl="0"/>
            <a:r>
              <a:rPr lang="en-GB" sz="1800" dirty="0"/>
              <a:t>The economy may see a downturn</a:t>
            </a:r>
          </a:p>
          <a:p>
            <a:pPr lvl="0"/>
            <a:endParaRPr lang="en-GB" sz="1600" dirty="0"/>
          </a:p>
          <a:p>
            <a:endParaRPr lang="en-GB" sz="1600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sz="3200" dirty="0" smtClean="0"/>
              <a:t>Swot analysis: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1556700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95984547"/>
              </p:ext>
            </p:extLst>
          </p:nvPr>
        </p:nvGraphicFramePr>
        <p:xfrm>
          <a:off x="323528" y="2060856"/>
          <a:ext cx="8554025" cy="4332748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93222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5845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45845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458454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458454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458454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458454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458454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  <a:gridCol w="458454">
                  <a:extLst>
                    <a:ext uri="{9D8B030D-6E8A-4147-A177-3AD203B41FA5}">
                      <a16:colId xmlns:a16="http://schemas.microsoft.com/office/drawing/2014/main" val="20008"/>
                    </a:ext>
                  </a:extLst>
                </a:gridCol>
                <a:gridCol w="458454">
                  <a:extLst>
                    <a:ext uri="{9D8B030D-6E8A-4147-A177-3AD203B41FA5}">
                      <a16:colId xmlns:a16="http://schemas.microsoft.com/office/drawing/2014/main" val="20009"/>
                    </a:ext>
                  </a:extLst>
                </a:gridCol>
                <a:gridCol w="458454">
                  <a:extLst>
                    <a:ext uri="{9D8B030D-6E8A-4147-A177-3AD203B41FA5}">
                      <a16:colId xmlns:a16="http://schemas.microsoft.com/office/drawing/2014/main" val="20010"/>
                    </a:ext>
                  </a:extLst>
                </a:gridCol>
                <a:gridCol w="458454">
                  <a:extLst>
                    <a:ext uri="{9D8B030D-6E8A-4147-A177-3AD203B41FA5}">
                      <a16:colId xmlns:a16="http://schemas.microsoft.com/office/drawing/2014/main" val="20011"/>
                    </a:ext>
                  </a:extLst>
                </a:gridCol>
                <a:gridCol w="515761">
                  <a:extLst>
                    <a:ext uri="{9D8B030D-6E8A-4147-A177-3AD203B41FA5}">
                      <a16:colId xmlns:a16="http://schemas.microsoft.com/office/drawing/2014/main" val="20012"/>
                    </a:ext>
                  </a:extLst>
                </a:gridCol>
                <a:gridCol w="515761">
                  <a:extLst>
                    <a:ext uri="{9D8B030D-6E8A-4147-A177-3AD203B41FA5}">
                      <a16:colId xmlns:a16="http://schemas.microsoft.com/office/drawing/2014/main" val="20013"/>
                    </a:ext>
                  </a:extLst>
                </a:gridCol>
                <a:gridCol w="515761">
                  <a:extLst>
                    <a:ext uri="{9D8B030D-6E8A-4147-A177-3AD203B41FA5}">
                      <a16:colId xmlns:a16="http://schemas.microsoft.com/office/drawing/2014/main" val="20014"/>
                    </a:ext>
                  </a:extLst>
                </a:gridCol>
                <a:gridCol w="515761">
                  <a:extLst>
                    <a:ext uri="{9D8B030D-6E8A-4147-A177-3AD203B41FA5}">
                      <a16:colId xmlns:a16="http://schemas.microsoft.com/office/drawing/2014/main" val="20015"/>
                    </a:ext>
                  </a:extLst>
                </a:gridCol>
                <a:gridCol w="515761">
                  <a:extLst>
                    <a:ext uri="{9D8B030D-6E8A-4147-A177-3AD203B41FA5}">
                      <a16:colId xmlns:a16="http://schemas.microsoft.com/office/drawing/2014/main" val="20016"/>
                    </a:ext>
                  </a:extLst>
                </a:gridCol>
              </a:tblGrid>
              <a:tr h="470048"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M1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M2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M3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M4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q2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q3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q4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q1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q2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q3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q4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q1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q2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q3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q4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68530"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68530"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74955"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2shops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3shops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4 shops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5 shops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74955">
                <a:tc gridSpan="2"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Sales Qty (customer visit)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200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400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1000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2000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6000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7,600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12000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13,600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18,000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19,600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24,000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25,600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30,000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30,000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30,000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68530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Sales £500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10,000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20,000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50,000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100,000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300,000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3,800,000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6,000,000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6,800,000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9,000,000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9,800,000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12,000,000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12,800,000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15,000,000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15,000,000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15,000,000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168530"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174955">
                <a:tc gridSpan="2"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Per Customer visit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168530">
                <a:tc gridSpan="2"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Consultant Pay £6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1,200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2,400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6,000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12,000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36,000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45,600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72,000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81,600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108,000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117,600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144,000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153,600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180,000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180,000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180,000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168530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Materials £5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1000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2000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5,000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6,000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30,000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38,000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60,000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68,000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90,000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98,000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120,000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128,000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150,000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150,000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150,000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154139"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330063">
                <a:tc gridSpan="2"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Contribution to Fixed Costs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4,200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8,400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21,000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42,000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126,000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159,600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252,000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285,600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378,000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168530"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174955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Rent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6,000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12,000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18,000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24,000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30,000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30,000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  <a:tr h="168530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Décor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500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1,000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1,500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2,000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2,500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2,500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extLst>
                  <a:ext uri="{0D108BD9-81ED-4DB2-BD59-A6C34878D82A}">
                    <a16:rowId xmlns:a16="http://schemas.microsoft.com/office/drawing/2014/main" val="10014"/>
                  </a:ext>
                </a:extLst>
              </a:tr>
              <a:tr h="168530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Equipment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2,000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4,000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6,000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8,000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10,000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10,000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extLst>
                  <a:ext uri="{0D108BD9-81ED-4DB2-BD59-A6C34878D82A}">
                    <a16:rowId xmlns:a16="http://schemas.microsoft.com/office/drawing/2014/main" val="10015"/>
                  </a:ext>
                </a:extLst>
              </a:tr>
              <a:tr h="168530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Telephone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1,000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2,000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3,000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4,000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5,000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5,000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extLst>
                  <a:ext uri="{0D108BD9-81ED-4DB2-BD59-A6C34878D82A}">
                    <a16:rowId xmlns:a16="http://schemas.microsoft.com/office/drawing/2014/main" val="10016"/>
                  </a:ext>
                </a:extLst>
              </a:tr>
              <a:tr h="150728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Computer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500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1,000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1,500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2,000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2,500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2,500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extLst>
                  <a:ext uri="{0D108BD9-81ED-4DB2-BD59-A6C34878D82A}">
                    <a16:rowId xmlns:a16="http://schemas.microsoft.com/office/drawing/2014/main" val="10017"/>
                  </a:ext>
                </a:extLst>
              </a:tr>
              <a:tr h="168530"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10,000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20,000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30,000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40,000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50,000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50,000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extLst>
                  <a:ext uri="{0D108BD9-81ED-4DB2-BD59-A6C34878D82A}">
                    <a16:rowId xmlns:a16="http://schemas.microsoft.com/office/drawing/2014/main" val="10018"/>
                  </a:ext>
                </a:extLst>
              </a:tr>
              <a:tr h="168530">
                <a:tc gridSpan="3"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Fixed costs renewed every 6 months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extLst>
                  <a:ext uri="{0D108BD9-81ED-4DB2-BD59-A6C34878D82A}">
                    <a16:rowId xmlns:a16="http://schemas.microsoft.com/office/drawing/2014/main" val="10019"/>
                  </a:ext>
                </a:extLst>
              </a:tr>
              <a:tr h="168530"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extLst>
                  <a:ext uri="{0D108BD9-81ED-4DB2-BD59-A6C34878D82A}">
                    <a16:rowId xmlns:a16="http://schemas.microsoft.com/office/drawing/2014/main" val="10020"/>
                  </a:ext>
                </a:extLst>
              </a:tr>
              <a:tr h="168530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Gross profit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157500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175000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192500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212500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422500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562,500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612400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752,000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801200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903,400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1102000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1,232,600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1348900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1,489,700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1563800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extLst>
                  <a:ext uri="{0D108BD9-81ED-4DB2-BD59-A6C34878D82A}">
                    <a16:rowId xmlns:a16="http://schemas.microsoft.com/office/drawing/2014/main" val="10021"/>
                  </a:ext>
                </a:extLst>
              </a:tr>
              <a:tr h="168530"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5282" marR="5282" marT="5282" marB="0" anchor="b"/>
                </a:tc>
                <a:extLst>
                  <a:ext uri="{0D108BD9-81ED-4DB2-BD59-A6C34878D82A}">
                    <a16:rowId xmlns:a16="http://schemas.microsoft.com/office/drawing/2014/main" val="10022"/>
                  </a:ext>
                </a:extLst>
              </a:tr>
            </a:tbl>
          </a:graphicData>
        </a:graphic>
      </p:graphicFrame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sz="2400" dirty="0" smtClean="0"/>
              <a:t>Scaling up: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0202482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endParaRPr lang="en-GB" dirty="0"/>
          </a:p>
          <a:p>
            <a:r>
              <a:rPr lang="en-GB" dirty="0" smtClean="0"/>
              <a:t>Company description</a:t>
            </a:r>
          </a:p>
          <a:p>
            <a:r>
              <a:rPr lang="en-GB" dirty="0" smtClean="0"/>
              <a:t>Business model analysis</a:t>
            </a:r>
          </a:p>
          <a:p>
            <a:r>
              <a:rPr lang="en-GB" dirty="0" smtClean="0"/>
              <a:t>Competitors analysis</a:t>
            </a:r>
          </a:p>
          <a:p>
            <a:r>
              <a:rPr lang="en-GB" dirty="0" smtClean="0"/>
              <a:t>Swot analysis</a:t>
            </a:r>
          </a:p>
          <a:p>
            <a:r>
              <a:rPr lang="en-GB" dirty="0" smtClean="0"/>
              <a:t>Scale up analysis</a:t>
            </a:r>
          </a:p>
          <a:p>
            <a:pPr marL="0" indent="0">
              <a:buNone/>
            </a:pPr>
            <a:endParaRPr lang="en-GB" dirty="0" smtClean="0"/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sz="2400" dirty="0" smtClean="0"/>
              <a:t>Conclusion: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2557642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Allen, K. R. (2007). </a:t>
            </a:r>
            <a:r>
              <a:rPr lang="en-GB" i="1" dirty="0"/>
              <a:t>Growing&amp; managing a small business, an entrepreneurial perspective.</a:t>
            </a:r>
            <a:r>
              <a:rPr lang="en-GB" dirty="0"/>
              <a:t> USA: Houghton Mifflin Company. Retrieved April 13, 2019</a:t>
            </a:r>
          </a:p>
          <a:p>
            <a:r>
              <a:rPr lang="en-GB" dirty="0"/>
              <a:t>Burns, P. (2013). </a:t>
            </a:r>
            <a:r>
              <a:rPr lang="en-GB" i="1" dirty="0"/>
              <a:t>Corporate entrepreneurship</a:t>
            </a:r>
            <a:r>
              <a:rPr lang="en-GB" i="1" dirty="0" smtClean="0"/>
              <a:t>, innovation &amp; strategy </a:t>
            </a:r>
            <a:r>
              <a:rPr lang="en-GB" i="1" dirty="0"/>
              <a:t>in large organizations</a:t>
            </a:r>
            <a:r>
              <a:rPr lang="en-GB" dirty="0"/>
              <a:t> (3rd ed.). Palgrave Macmillan. Retrieved march 28, 2019</a:t>
            </a:r>
          </a:p>
          <a:p>
            <a:r>
              <a:rPr lang="en-GB" dirty="0" err="1"/>
              <a:t>Chell</a:t>
            </a:r>
            <a:r>
              <a:rPr lang="en-GB" dirty="0"/>
              <a:t>, E. (2008). </a:t>
            </a:r>
            <a:r>
              <a:rPr lang="en-GB" i="1" dirty="0"/>
              <a:t>The entrepreneurial personality: a social construction</a:t>
            </a:r>
            <a:r>
              <a:rPr lang="en-GB" dirty="0"/>
              <a:t> (2nd ed.). Psychology Press. Retrieved April 16, 2019</a:t>
            </a:r>
          </a:p>
          <a:p>
            <a:r>
              <a:rPr lang="en-GB" dirty="0" err="1"/>
              <a:t>Chell</a:t>
            </a:r>
            <a:r>
              <a:rPr lang="en-GB" dirty="0"/>
              <a:t>, E. (2012). </a:t>
            </a:r>
            <a:r>
              <a:rPr lang="en-GB" i="1" dirty="0"/>
              <a:t>Entrepreneurship: Globalisation, </a:t>
            </a:r>
            <a:r>
              <a:rPr lang="en-GB" i="1" dirty="0" smtClean="0"/>
              <a:t>innovation &amp; development</a:t>
            </a:r>
            <a:r>
              <a:rPr lang="en-GB" i="1" dirty="0"/>
              <a:t>.</a:t>
            </a:r>
            <a:r>
              <a:rPr lang="en-GB" dirty="0"/>
              <a:t> Cengage Learning EMEA. Retrieved April 15, 2019</a:t>
            </a:r>
          </a:p>
          <a:p>
            <a:r>
              <a:rPr lang="en-GB" dirty="0"/>
              <a:t>Rae, D. (2007). </a:t>
            </a:r>
            <a:r>
              <a:rPr lang="en-GB" i="1" dirty="0"/>
              <a:t>Entrepreneurship, from opportunity to action.</a:t>
            </a:r>
            <a:r>
              <a:rPr lang="en-GB" dirty="0"/>
              <a:t> Palgrave Macmillan. Retrieved April 11, 2019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sz="2400" smtClean="0"/>
              <a:t>Reference</a:t>
            </a:r>
            <a:r>
              <a:rPr lang="en-GB" sz="2400" smtClean="0"/>
              <a:t>s’</a:t>
            </a:r>
            <a:r>
              <a:rPr lang="en-GB" sz="2400" smtClean="0"/>
              <a:t> </a:t>
            </a:r>
            <a:r>
              <a:rPr lang="en-GB" sz="2400" dirty="0" smtClean="0"/>
              <a:t>list: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869186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Hardcover">
  <a:themeElements>
    <a:clrScheme name="Hardcover">
      <a:dk1>
        <a:sysClr val="windowText" lastClr="000000"/>
      </a:dk1>
      <a:lt1>
        <a:sysClr val="window" lastClr="FFFFFF"/>
      </a:lt1>
      <a:dk2>
        <a:srgbClr val="895D1D"/>
      </a:dk2>
      <a:lt2>
        <a:srgbClr val="ECE9C6"/>
      </a:lt2>
      <a:accent1>
        <a:srgbClr val="873624"/>
      </a:accent1>
      <a:accent2>
        <a:srgbClr val="D6862D"/>
      </a:accent2>
      <a:accent3>
        <a:srgbClr val="D0BE40"/>
      </a:accent3>
      <a:accent4>
        <a:srgbClr val="877F6C"/>
      </a:accent4>
      <a:accent5>
        <a:srgbClr val="972109"/>
      </a:accent5>
      <a:accent6>
        <a:srgbClr val="AEB795"/>
      </a:accent6>
      <a:hlink>
        <a:srgbClr val="CC9900"/>
      </a:hlink>
      <a:folHlink>
        <a:srgbClr val="B2B2B2"/>
      </a:folHlink>
    </a:clrScheme>
    <a:fontScheme name="Hardcover">
      <a:maj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궁서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Hardcover">
      <a:fillStyleLst>
        <a:solidFill>
          <a:schemeClr val="phClr"/>
        </a:solidFill>
        <a:solidFill>
          <a:schemeClr val="phClr">
            <a:tint val="68000"/>
            <a:shade val="94000"/>
            <a:satMod val="300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80000"/>
                <a:lumMod val="98000"/>
              </a:schemeClr>
            </a:gs>
            <a:gs pos="100000">
              <a:schemeClr val="phClr">
                <a:satMod val="130000"/>
              </a:schemeClr>
            </a:gs>
          </a:gsLst>
          <a:lin ang="5160000" scaled="0"/>
        </a:gradFill>
      </a:fillStyleLst>
      <a:lnStyleLst>
        <a:ln w="12700" cap="flat" cmpd="sng" algn="ctr">
          <a:solidFill>
            <a:schemeClr val="phClr">
              <a:shade val="90000"/>
              <a:lumMod val="90000"/>
            </a:schemeClr>
          </a:solidFill>
          <a:prstDash val="solid"/>
        </a:ln>
        <a:ln w="19050" cap="flat" cmpd="sng" algn="ctr">
          <a:solidFill>
            <a:schemeClr val="phClr">
              <a:shade val="75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12700" dir="5400000" rotWithShape="0">
              <a:srgbClr val="000000">
                <a:alpha val="1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6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400000"/>
            </a:lightRig>
          </a:scene3d>
          <a:sp3d>
            <a:bevelT w="25400" h="25400"/>
          </a:sp3d>
        </a:effectStyle>
      </a:effectStyleLst>
      <a:bgFillStyleLst>
        <a:solidFill>
          <a:schemeClr val="phClr">
            <a:tint val="96000"/>
            <a:lumMod val="11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3000"/>
                <a:shade val="20000"/>
              </a:schemeClr>
              <a:schemeClr val="phClr">
                <a:tint val="90000"/>
                <a:shade val="85000"/>
                <a:satMod val="115000"/>
              </a:schemeClr>
            </a:duotone>
          </a:blip>
          <a:tile tx="0" ty="0" sx="60000" sy="6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shade val="50000"/>
                <a:satMod val="340000"/>
                <a:lumMod val="40000"/>
              </a:schemeClr>
              <a:schemeClr val="phClr">
                <a:tint val="92000"/>
                <a:shade val="94000"/>
                <a:hueMod val="110000"/>
                <a:satMod val="236000"/>
                <a:lum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Hardcover</Template>
  <TotalTime>84</TotalTime>
  <Words>670</Words>
  <Application>Microsoft Office PowerPoint</Application>
  <PresentationFormat>On-screen Show (4:3)</PresentationFormat>
  <Paragraphs>216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Book Antiqua</vt:lpstr>
      <vt:lpstr>Calibri</vt:lpstr>
      <vt:lpstr>Wingdings</vt:lpstr>
      <vt:lpstr>Hardcover</vt:lpstr>
      <vt:lpstr>“Princi” pasticcini-feel the Italian                                             “aroma”!</vt:lpstr>
      <vt:lpstr>“Princi” pasticcini…the feel of the traditional taste…!</vt:lpstr>
      <vt:lpstr>Our goal: Create a great engaging experience towards our products and our customers.</vt:lpstr>
      <vt:lpstr>Competitors:</vt:lpstr>
      <vt:lpstr>Business model:</vt:lpstr>
      <vt:lpstr>SWOT analysis:</vt:lpstr>
      <vt:lpstr>Swot analysis:</vt:lpstr>
      <vt:lpstr>Scaling up:</vt:lpstr>
      <vt:lpstr>Conclusion:</vt:lpstr>
      <vt:lpstr>References’ list: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“Princi”pasticcini</dc:title>
  <dc:creator>Toshiba</dc:creator>
  <cp:lastModifiedBy>Nertila Halleshi</cp:lastModifiedBy>
  <cp:revision>15</cp:revision>
  <dcterms:created xsi:type="dcterms:W3CDTF">2019-04-23T14:30:15Z</dcterms:created>
  <dcterms:modified xsi:type="dcterms:W3CDTF">2019-04-24T08:18:48Z</dcterms:modified>
</cp:coreProperties>
</file>