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63" r:id="rId22"/>
    <p:sldId id="264"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84"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3312547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468060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C637BD9-5707-416F-A56A-5BB126581E9F}"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839479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C637BD9-5707-416F-A56A-5BB126581E9F}"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2806583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C637BD9-5707-416F-A56A-5BB126581E9F}" type="datetimeFigureOut">
              <a:rPr lang="en-GB" smtClean="0"/>
              <a:t>15/02/2019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182450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C637BD9-5707-416F-A56A-5BB126581E9F}" type="datetimeFigureOut">
              <a:rPr lang="en-GB" smtClean="0"/>
              <a:t>15/02/2019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2444262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637BD9-5707-416F-A56A-5BB126581E9F}" type="datetimeFigureOut">
              <a:rPr lang="en-GB" smtClean="0"/>
              <a:t>15/02/2019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2037497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C637BD9-5707-416F-A56A-5BB126581E9F}"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314681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C637BD9-5707-416F-A56A-5BB126581E9F}"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3326969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1374500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37BD9-5707-416F-A56A-5BB126581E9F}"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FE2F2-41A8-4BE4-9E9A-70CF95827621}" type="slidenum">
              <a:rPr lang="en-GB" smtClean="0"/>
              <a:t>‹#›</a:t>
            </a:fld>
            <a:endParaRPr lang="en-GB"/>
          </a:p>
        </p:txBody>
      </p:sp>
    </p:spTree>
    <p:extLst>
      <p:ext uri="{BB962C8B-B14F-4D97-AF65-F5344CB8AC3E}">
        <p14:creationId xmlns:p14="http://schemas.microsoft.com/office/powerpoint/2010/main" val="879082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637BD9-5707-416F-A56A-5BB126581E9F}" type="datetimeFigureOut">
              <a:rPr lang="en-GB" smtClean="0"/>
              <a:t>15/02/2019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CFE2F2-41A8-4BE4-9E9A-70CF95827621}" type="slidenum">
              <a:rPr lang="en-GB" smtClean="0"/>
              <a:t>‹#›</a:t>
            </a:fld>
            <a:endParaRPr lang="en-GB"/>
          </a:p>
        </p:txBody>
      </p:sp>
    </p:spTree>
    <p:extLst>
      <p:ext uri="{BB962C8B-B14F-4D97-AF65-F5344CB8AC3E}">
        <p14:creationId xmlns:p14="http://schemas.microsoft.com/office/powerpoint/2010/main" val="203516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community.nationaltheatrewales.org/profiles/blog/show?id=3152760:BlogPost:230844&amp;commentId=3152760:Comment:230688&amp;xg_source=activit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tenstakonsthall.se/uploads/139-Brecht_A_Short_Organum_for_the_Theatre.pdf" TargetMode="External"/><Relationship Id="rId2" Type="http://schemas.openxmlformats.org/officeDocument/2006/relationships/hyperlink" Target="https://owendaly.com/jeff/grotows2.htm" TargetMode="External"/><Relationship Id="rId1" Type="http://schemas.openxmlformats.org/officeDocument/2006/relationships/slideLayout" Target="../slideLayouts/slideLayout2.xml"/><Relationship Id="rId5" Type="http://schemas.openxmlformats.org/officeDocument/2006/relationships/hyperlink" Target="http://community.nationaltheatrewales.org/profiles/blog/show?id=3152760:BlogPost:230844&amp;commentId=3152760:Comment:230688&amp;xg_source=activity" TargetMode="External"/><Relationship Id="rId4" Type="http://schemas.openxmlformats.org/officeDocument/2006/relationships/hyperlink" Target="https://www.theguardian.com/politics/2017/jun/03/party-manifestos-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r>
              <a:rPr lang="en-GB" dirty="0" smtClean="0"/>
              <a:t>Friday 15/02/19</a:t>
            </a:r>
            <a:endParaRPr lang="en-GB" dirty="0"/>
          </a:p>
        </p:txBody>
      </p:sp>
    </p:spTree>
    <p:extLst>
      <p:ext uri="{BB962C8B-B14F-4D97-AF65-F5344CB8AC3E}">
        <p14:creationId xmlns:p14="http://schemas.microsoft.com/office/powerpoint/2010/main" val="4140158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Dogs and trees</a:t>
            </a:r>
            <a:endParaRPr lang="en-GB" dirty="0"/>
          </a:p>
        </p:txBody>
      </p:sp>
      <p:sp>
        <p:nvSpPr>
          <p:cNvPr id="3" name="Content Placeholder 2"/>
          <p:cNvSpPr>
            <a:spLocks noGrp="1"/>
          </p:cNvSpPr>
          <p:nvPr>
            <p:ph idx="1"/>
          </p:nvPr>
        </p:nvSpPr>
        <p:spPr/>
        <p:txBody>
          <a:bodyPr/>
          <a:lstStyle/>
          <a:p>
            <a:r>
              <a:rPr lang="en-GB" dirty="0" smtClean="0"/>
              <a:t>Recognising 2 versions of semiotics:</a:t>
            </a:r>
          </a:p>
          <a:p>
            <a:r>
              <a:rPr lang="en-GB" dirty="0" smtClean="0"/>
              <a:t>Pierce – ‘A sign is something which stands to somebody for something in some respect or capacity.’ </a:t>
            </a:r>
          </a:p>
          <a:p>
            <a:endParaRPr lang="en-GB" dirty="0"/>
          </a:p>
          <a:p>
            <a:r>
              <a:rPr lang="en-GB" dirty="0" smtClean="0"/>
              <a:t>‘It addresses somebody, that is, creates in the mind of that person an equivalent sign, or perhaps a more developed sign. That sign which it creates I call an </a:t>
            </a:r>
            <a:r>
              <a:rPr lang="en-GB" i="1" dirty="0" err="1" smtClean="0"/>
              <a:t>interpretant</a:t>
            </a:r>
            <a:r>
              <a:rPr lang="en-GB" dirty="0" smtClean="0"/>
              <a:t> of the first sign. The sign stands for something, it object. It stands for that </a:t>
            </a:r>
            <a:r>
              <a:rPr lang="en-GB" i="1" dirty="0" smtClean="0"/>
              <a:t>object</a:t>
            </a:r>
            <a:r>
              <a:rPr lang="en-GB" dirty="0" smtClean="0"/>
              <a:t>, not in all respects, but in reference to a sort of idea, which I have sometimes called the </a:t>
            </a:r>
            <a:r>
              <a:rPr lang="en-GB" i="1" dirty="0" smtClean="0"/>
              <a:t>ground</a:t>
            </a:r>
            <a:r>
              <a:rPr lang="en-GB" dirty="0" smtClean="0"/>
              <a:t> of representation.’ </a:t>
            </a:r>
            <a:r>
              <a:rPr lang="en-GB" dirty="0" smtClean="0"/>
              <a:t>(Chandler, 2002:33)</a:t>
            </a:r>
          </a:p>
          <a:p>
            <a:endParaRPr lang="en-GB" dirty="0"/>
          </a:p>
        </p:txBody>
      </p:sp>
    </p:spTree>
    <p:extLst>
      <p:ext uri="{BB962C8B-B14F-4D97-AF65-F5344CB8AC3E}">
        <p14:creationId xmlns:p14="http://schemas.microsoft.com/office/powerpoint/2010/main" val="702159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Dogs and trees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Saussure – a sign is composed of a </a:t>
            </a:r>
            <a:r>
              <a:rPr lang="en-GB" i="1" dirty="0" smtClean="0"/>
              <a:t>signifier</a:t>
            </a:r>
            <a:r>
              <a:rPr lang="en-GB" dirty="0" smtClean="0"/>
              <a:t> and a </a:t>
            </a:r>
            <a:r>
              <a:rPr lang="en-GB" i="1" dirty="0" smtClean="0"/>
              <a:t>signified</a:t>
            </a:r>
            <a:r>
              <a:rPr lang="en-GB" dirty="0" smtClean="0"/>
              <a:t> </a:t>
            </a:r>
          </a:p>
          <a:p>
            <a:endParaRPr lang="en-GB" dirty="0"/>
          </a:p>
          <a:p>
            <a:r>
              <a:rPr lang="en-GB" dirty="0" smtClean="0"/>
              <a:t>‘A linguistic sign is not a link between a thing and a name, but between a concept [signified] and a sound pattern [signifier].’ </a:t>
            </a:r>
            <a:r>
              <a:rPr lang="en-GB" dirty="0" smtClean="0"/>
              <a:t>(Chandler, 2002:18)</a:t>
            </a:r>
          </a:p>
          <a:p>
            <a:endParaRPr lang="en-GB" dirty="0" smtClean="0"/>
          </a:p>
          <a:p>
            <a:endParaRPr lang="en-GB" dirty="0"/>
          </a:p>
          <a:p>
            <a:r>
              <a:rPr lang="en-GB" dirty="0" smtClean="0"/>
              <a:t>We recognise the sound pattern through our senses.</a:t>
            </a:r>
          </a:p>
          <a:p>
            <a:endParaRPr lang="en-GB" dirty="0"/>
          </a:p>
          <a:p>
            <a:r>
              <a:rPr lang="en-GB" dirty="0" smtClean="0"/>
              <a:t>‘When we use language, its various kinds of signs relate to each other in complex ways which make nonsense of the reduction of language to a nomenclature. </a:t>
            </a:r>
            <a:r>
              <a:rPr lang="en-GB" dirty="0" err="1" smtClean="0"/>
              <a:t>Referentilality</a:t>
            </a:r>
            <a:r>
              <a:rPr lang="en-GB" dirty="0" smtClean="0"/>
              <a:t> may be a function of language but it is only one of its functions.’ (</a:t>
            </a:r>
            <a:r>
              <a:rPr lang="en-GB" dirty="0" smtClean="0"/>
              <a:t>Chandler, 2002:</a:t>
            </a:r>
            <a:r>
              <a:rPr lang="en-GB" dirty="0" smtClean="0"/>
              <a:t>57)</a:t>
            </a:r>
            <a:endParaRPr lang="en-GB" dirty="0"/>
          </a:p>
        </p:txBody>
      </p:sp>
    </p:spTree>
    <p:extLst>
      <p:ext uri="{BB962C8B-B14F-4D97-AF65-F5344CB8AC3E}">
        <p14:creationId xmlns:p14="http://schemas.microsoft.com/office/powerpoint/2010/main" val="2684350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a:t>
            </a:r>
            <a:endParaRPr lang="en-GB" dirty="0"/>
          </a:p>
        </p:txBody>
      </p:sp>
      <p:sp>
        <p:nvSpPr>
          <p:cNvPr id="3" name="Content Placeholder 2"/>
          <p:cNvSpPr>
            <a:spLocks noGrp="1"/>
          </p:cNvSpPr>
          <p:nvPr>
            <p:ph idx="1"/>
          </p:nvPr>
        </p:nvSpPr>
        <p:spPr/>
        <p:txBody>
          <a:bodyPr/>
          <a:lstStyle/>
          <a:p>
            <a:r>
              <a:rPr lang="en-GB" dirty="0" smtClean="0"/>
              <a:t>The performance experience as a whole? (</a:t>
            </a:r>
            <a:r>
              <a:rPr lang="en-GB" dirty="0" err="1" smtClean="0"/>
              <a:t>Trencsenyi</a:t>
            </a:r>
            <a:r>
              <a:rPr lang="en-GB" dirty="0" smtClean="0"/>
              <a:t>, 2015: xxi)</a:t>
            </a:r>
          </a:p>
          <a:p>
            <a:endParaRPr lang="en-GB" dirty="0"/>
          </a:p>
          <a:p>
            <a:r>
              <a:rPr lang="en-GB" dirty="0" smtClean="0"/>
              <a:t>‘Once the pattern recognition has been done, we assign meaning to that pattern, and thus try to interpret and understand ourselves and the world around us.’ </a:t>
            </a:r>
            <a:r>
              <a:rPr lang="en-GB" dirty="0" smtClean="0"/>
              <a:t>(</a:t>
            </a:r>
            <a:r>
              <a:rPr lang="en-GB" dirty="0" err="1" smtClean="0"/>
              <a:t>Trencsenyi</a:t>
            </a:r>
            <a:r>
              <a:rPr lang="en-GB" dirty="0" smtClean="0"/>
              <a:t>, 2015: xxi)</a:t>
            </a:r>
          </a:p>
          <a:p>
            <a:endParaRPr lang="en-GB" dirty="0" smtClean="0"/>
          </a:p>
          <a:p>
            <a:r>
              <a:rPr lang="en-GB" dirty="0" smtClean="0"/>
              <a:t>‘Dramaturgy is the action through which meaning is created by the recognition and arrangement of patterns.’ </a:t>
            </a:r>
            <a:r>
              <a:rPr lang="en-GB" dirty="0" smtClean="0"/>
              <a:t>(</a:t>
            </a:r>
            <a:r>
              <a:rPr lang="en-GB" dirty="0" err="1" smtClean="0"/>
              <a:t>Trencsenyi</a:t>
            </a:r>
            <a:r>
              <a:rPr lang="en-GB" dirty="0" smtClean="0"/>
              <a:t>, 2015: xxi)</a:t>
            </a:r>
          </a:p>
          <a:p>
            <a:endParaRPr lang="en-GB" dirty="0"/>
          </a:p>
        </p:txBody>
      </p:sp>
    </p:spTree>
    <p:extLst>
      <p:ext uri="{BB962C8B-B14F-4D97-AF65-F5344CB8AC3E}">
        <p14:creationId xmlns:p14="http://schemas.microsoft.com/office/powerpoint/2010/main" val="116153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Devising via Govan</a:t>
            </a:r>
            <a:endParaRPr lang="en-GB" dirty="0"/>
          </a:p>
        </p:txBody>
      </p:sp>
      <p:sp>
        <p:nvSpPr>
          <p:cNvPr id="3" name="Content Placeholder 2"/>
          <p:cNvSpPr>
            <a:spLocks noGrp="1"/>
          </p:cNvSpPr>
          <p:nvPr>
            <p:ph idx="1"/>
          </p:nvPr>
        </p:nvSpPr>
        <p:spPr/>
        <p:txBody>
          <a:bodyPr>
            <a:normAutofit lnSpcReduction="10000"/>
          </a:bodyPr>
          <a:lstStyle/>
          <a:p>
            <a:r>
              <a:rPr lang="en-GB" dirty="0" smtClean="0"/>
              <a:t>The process of generating a performance or theatrical event. (2007:4)</a:t>
            </a:r>
          </a:p>
          <a:p>
            <a:endParaRPr lang="en-GB" dirty="0"/>
          </a:p>
          <a:p>
            <a:r>
              <a:rPr lang="en-GB" dirty="0" smtClean="0"/>
              <a:t>A Collaborative creative event. </a:t>
            </a:r>
          </a:p>
          <a:p>
            <a:endParaRPr lang="en-GB" dirty="0"/>
          </a:p>
          <a:p>
            <a:r>
              <a:rPr lang="en-GB" dirty="0" smtClean="0"/>
              <a:t>Breaking from tradition?</a:t>
            </a:r>
          </a:p>
          <a:p>
            <a:endParaRPr lang="en-GB" dirty="0" smtClean="0"/>
          </a:p>
          <a:p>
            <a:r>
              <a:rPr lang="en-GB" dirty="0" smtClean="0"/>
              <a:t>‘Theatre is always responsive to the artistic, cultural and intellectual climates in which it takes place, but devised performance has particularly asserted is inventiveness through the interplay between the conceptual and the formal.’ (2007:10)</a:t>
            </a:r>
            <a:endParaRPr lang="en-GB" dirty="0"/>
          </a:p>
          <a:p>
            <a:endParaRPr lang="en-GB" dirty="0"/>
          </a:p>
        </p:txBody>
      </p:sp>
    </p:spTree>
    <p:extLst>
      <p:ext uri="{BB962C8B-B14F-4D97-AF65-F5344CB8AC3E}">
        <p14:creationId xmlns:p14="http://schemas.microsoft.com/office/powerpoint/2010/main" val="702849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Devising via </a:t>
            </a:r>
            <a:r>
              <a:rPr lang="en-GB" dirty="0" err="1" smtClean="0"/>
              <a:t>Oddey</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dirty="0" smtClean="0"/>
              <a:t>‘Sometimes devised theatre is made for, with, or from a particular audience.’ </a:t>
            </a:r>
          </a:p>
          <a:p>
            <a:endParaRPr lang="en-GB" dirty="0"/>
          </a:p>
          <a:p>
            <a:r>
              <a:rPr lang="en-GB" dirty="0" smtClean="0"/>
              <a:t>‘Finding ways to share an artistic journey together, process, collaboration, multi-vision and the creation of an artistic product.’ </a:t>
            </a:r>
          </a:p>
          <a:p>
            <a:endParaRPr lang="en-GB" dirty="0"/>
          </a:p>
          <a:p>
            <a:r>
              <a:rPr lang="en-GB" dirty="0" smtClean="0"/>
              <a:t>Process – finding ways to work together.</a:t>
            </a:r>
          </a:p>
          <a:p>
            <a:r>
              <a:rPr lang="en-GB" dirty="0" smtClean="0"/>
              <a:t>Collaboration – working with others.</a:t>
            </a:r>
          </a:p>
          <a:p>
            <a:r>
              <a:rPr lang="en-GB" dirty="0" smtClean="0"/>
              <a:t>Multi vision – integrating various views, beliefs, life experiences, and attitudes to changing world events.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614145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Devising via </a:t>
            </a:r>
            <a:r>
              <a:rPr lang="en-GB" dirty="0" err="1" smtClean="0"/>
              <a:t>Oddey</a:t>
            </a:r>
            <a:endParaRPr lang="en-GB" dirty="0"/>
          </a:p>
        </p:txBody>
      </p:sp>
      <p:sp>
        <p:nvSpPr>
          <p:cNvPr id="3" name="Content Placeholder 2"/>
          <p:cNvSpPr>
            <a:spLocks noGrp="1"/>
          </p:cNvSpPr>
          <p:nvPr>
            <p:ph idx="1"/>
          </p:nvPr>
        </p:nvSpPr>
        <p:spPr/>
        <p:txBody>
          <a:bodyPr/>
          <a:lstStyle/>
          <a:p>
            <a:endParaRPr lang="en-GB" dirty="0" smtClean="0"/>
          </a:p>
          <a:p>
            <a:r>
              <a:rPr lang="en-GB" dirty="0" smtClean="0"/>
              <a:t>‘It is important to record the work of devised theatre as evidence of our ever-changing culture and society.’ (1994:3)</a:t>
            </a:r>
          </a:p>
          <a:p>
            <a:endParaRPr lang="en-GB" dirty="0"/>
          </a:p>
          <a:p>
            <a:r>
              <a:rPr lang="en-GB" dirty="0" smtClean="0"/>
              <a:t>Devising can do this by using any stimuli as a starting point. Not necessarily text. </a:t>
            </a:r>
          </a:p>
          <a:p>
            <a:endParaRPr lang="en-GB" dirty="0"/>
          </a:p>
          <a:p>
            <a:r>
              <a:rPr lang="en-GB" dirty="0" smtClean="0"/>
              <a:t>Time – resources – space – technology – audience </a:t>
            </a:r>
            <a:endParaRPr lang="en-GB" dirty="0"/>
          </a:p>
        </p:txBody>
      </p:sp>
    </p:spTree>
    <p:extLst>
      <p:ext uri="{BB962C8B-B14F-4D97-AF65-F5344CB8AC3E}">
        <p14:creationId xmlns:p14="http://schemas.microsoft.com/office/powerpoint/2010/main" val="3532902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Contextual Studies </a:t>
            </a:r>
            <a:endParaRPr lang="en-GB" dirty="0"/>
          </a:p>
        </p:txBody>
      </p:sp>
      <p:sp>
        <p:nvSpPr>
          <p:cNvPr id="3" name="Subtitle 2"/>
          <p:cNvSpPr>
            <a:spLocks noGrp="1"/>
          </p:cNvSpPr>
          <p:nvPr>
            <p:ph type="subTitle" idx="1"/>
          </p:nvPr>
        </p:nvSpPr>
        <p:spPr/>
        <p:txBody>
          <a:bodyPr/>
          <a:lstStyle/>
          <a:p>
            <a:r>
              <a:rPr lang="en-GB" dirty="0" smtClean="0"/>
              <a:t>Who are you then?</a:t>
            </a:r>
            <a:endParaRPr lang="en-GB" dirty="0"/>
          </a:p>
        </p:txBody>
      </p:sp>
    </p:spTree>
    <p:extLst>
      <p:ext uri="{BB962C8B-B14F-4D97-AF65-F5344CB8AC3E}">
        <p14:creationId xmlns:p14="http://schemas.microsoft.com/office/powerpoint/2010/main" val="1718247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Manifesto </a:t>
            </a:r>
            <a:r>
              <a:rPr lang="en-GB" dirty="0" smtClean="0"/>
              <a:t>work</a:t>
            </a:r>
            <a:endParaRPr lang="en-GB" dirty="0"/>
          </a:p>
        </p:txBody>
      </p:sp>
      <p:sp>
        <p:nvSpPr>
          <p:cNvPr id="3" name="Content Placeholder 2"/>
          <p:cNvSpPr>
            <a:spLocks noGrp="1"/>
          </p:cNvSpPr>
          <p:nvPr>
            <p:ph idx="1"/>
          </p:nvPr>
        </p:nvSpPr>
        <p:spPr/>
        <p:txBody>
          <a:bodyPr/>
          <a:lstStyle/>
          <a:p>
            <a:r>
              <a:rPr lang="en-GB" dirty="0" smtClean="0"/>
              <a:t>Grotowski’s Statement of Principles</a:t>
            </a:r>
          </a:p>
          <a:p>
            <a:r>
              <a:rPr lang="en-GB" dirty="0" smtClean="0"/>
              <a:t>Brecht’s Short Organum for Theatre</a:t>
            </a:r>
          </a:p>
          <a:p>
            <a:r>
              <a:rPr lang="en-GB" dirty="0" smtClean="0"/>
              <a:t>A Political Party</a:t>
            </a:r>
            <a:endParaRPr lang="en-GB" dirty="0"/>
          </a:p>
        </p:txBody>
      </p:sp>
    </p:spTree>
    <p:extLst>
      <p:ext uri="{BB962C8B-B14F-4D97-AF65-F5344CB8AC3E}">
        <p14:creationId xmlns:p14="http://schemas.microsoft.com/office/powerpoint/2010/main" val="110299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Grotowski</a:t>
            </a:r>
            <a:endParaRPr lang="en-GB" dirty="0"/>
          </a:p>
        </p:txBody>
      </p:sp>
      <p:sp>
        <p:nvSpPr>
          <p:cNvPr id="4" name="Rectangle 1"/>
          <p:cNvSpPr>
            <a:spLocks noGrp="1" noChangeArrowheads="1"/>
          </p:cNvSpPr>
          <p:nvPr>
            <p:ph idx="1"/>
          </p:nvPr>
        </p:nvSpPr>
        <p:spPr bwMode="auto">
          <a:xfrm>
            <a:off x="838200" y="2762494"/>
            <a:ext cx="10949848" cy="2477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II</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Why do we sacrifice so much energy to our 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Not in order to teach others but to learn with them what our existence,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our organism, our personal and unrepeatable experience have to give us;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to learn to break down the barriers which surround us and to free ourselves from the breaks which hold us back, from the lies about ourselves which we manufacture daily for ourselves and for others;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to destroy the limitations caused by our ignorance and lack of courage; in short,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to fill the emptiness in us: to fulfill ourselves.</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35278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Grotowski</a:t>
            </a:r>
            <a:endParaRPr lang="en-GB" dirty="0"/>
          </a:p>
        </p:txBody>
      </p:sp>
      <p:sp>
        <p:nvSpPr>
          <p:cNvPr id="4" name="Rectangle 1"/>
          <p:cNvSpPr>
            <a:spLocks noGrp="1" noChangeArrowheads="1"/>
          </p:cNvSpPr>
          <p:nvPr>
            <p:ph idx="1"/>
          </p:nvPr>
        </p:nvSpPr>
        <p:spPr bwMode="auto">
          <a:xfrm>
            <a:off x="838200" y="2112147"/>
            <a:ext cx="10740528"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VII</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An actor must always be ready to join the creative act at the exact moment determined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by the group. In this respect his health, physical condition and all his private affairs cease to be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just his own concern. A creative act of such quality flourishes only if nourished by the living organism.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Therefore we are obliged to take daily care of our bodies so we are always ready for our tasks.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We must not go short of sleep for the sake of private enjoyment and then come to work tired or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with a hangover. We must not come unable to concentrate.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000000"/>
                </a:solidFill>
                <a:effectLst/>
                <a:latin typeface="Arial" panose="020B0604020202020204" pitchFamily="34" charset="0"/>
                <a:cs typeface="Arial" panose="020B0604020202020204" pitchFamily="34" charset="0"/>
              </a:rPr>
              <a:t>The rule here is not just one's compulsory presence in the place of work, but physical readiness to create.</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1485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Grotowski</a:t>
            </a:r>
            <a:endParaRPr lang="en-GB" dirty="0"/>
          </a:p>
        </p:txBody>
      </p:sp>
      <p:sp>
        <p:nvSpPr>
          <p:cNvPr id="3" name="Content Placeholder 2"/>
          <p:cNvSpPr>
            <a:spLocks noGrp="1"/>
          </p:cNvSpPr>
          <p:nvPr>
            <p:ph idx="1"/>
          </p:nvPr>
        </p:nvSpPr>
        <p:spPr/>
        <p:txBody>
          <a:bodyPr>
            <a:normAutofit/>
          </a:bodyPr>
          <a:lstStyle/>
          <a:p>
            <a:pPr lvl="1"/>
            <a:endParaRPr lang="en-GB" sz="2000" b="1" dirty="0" smtClean="0"/>
          </a:p>
          <a:p>
            <a:pPr marL="457200" lvl="1" indent="0">
              <a:buNone/>
            </a:pPr>
            <a:endParaRPr lang="en-GB" sz="2000" b="1" dirty="0" smtClean="0">
              <a:latin typeface="Arial" panose="020B0604020202020204" pitchFamily="34" charset="0"/>
              <a:cs typeface="Arial" panose="020B0604020202020204" pitchFamily="34" charset="0"/>
            </a:endParaRPr>
          </a:p>
          <a:p>
            <a:pPr marL="457200" lvl="1" indent="0">
              <a:buNone/>
            </a:pPr>
            <a:r>
              <a:rPr lang="en-GB" sz="2000" b="1" dirty="0" smtClean="0">
                <a:latin typeface="Arial" panose="020B0604020202020204" pitchFamily="34" charset="0"/>
                <a:cs typeface="Arial" panose="020B0604020202020204" pitchFamily="34" charset="0"/>
              </a:rPr>
              <a:t>X</a:t>
            </a:r>
          </a:p>
          <a:p>
            <a:pPr marL="457200" lvl="1" indent="0">
              <a:buNone/>
            </a:pPr>
            <a:endParaRPr lang="en-GB" sz="2000" b="1" dirty="0">
              <a:latin typeface="Arial" panose="020B0604020202020204" pitchFamily="34" charset="0"/>
              <a:cs typeface="Arial" panose="020B0604020202020204" pitchFamily="34" charset="0"/>
            </a:endParaRPr>
          </a:p>
          <a:p>
            <a:pPr marL="457200" lvl="1" indent="0">
              <a:buNone/>
            </a:pPr>
            <a:r>
              <a:rPr lang="en-GB" sz="2000" b="1" dirty="0" smtClean="0">
                <a:latin typeface="Arial" panose="020B0604020202020204" pitchFamily="34" charset="0"/>
                <a:cs typeface="Arial" panose="020B0604020202020204" pitchFamily="34" charset="0"/>
              </a:rPr>
              <a:t>This </a:t>
            </a:r>
            <a:r>
              <a:rPr lang="en-GB" sz="2000" b="1" dirty="0">
                <a:latin typeface="Arial" panose="020B0604020202020204" pitchFamily="34" charset="0"/>
                <a:cs typeface="Arial" panose="020B0604020202020204" pitchFamily="34" charset="0"/>
              </a:rPr>
              <a:t>act cannot exist if the actor is more concerned with charm, personal success, applause and salary than with creation as understood in its highest form. It cannot exist if the actor conditions it according to the size of his part, his place in the performance, the day or kind of audience.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1929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Brecht</a:t>
            </a:r>
            <a:endParaRPr lang="en-GB" dirty="0"/>
          </a:p>
        </p:txBody>
      </p:sp>
      <p:sp>
        <p:nvSpPr>
          <p:cNvPr id="3" name="Content Placeholder 2"/>
          <p:cNvSpPr>
            <a:spLocks noGrp="1"/>
          </p:cNvSpPr>
          <p:nvPr>
            <p:ph idx="1"/>
          </p:nvPr>
        </p:nvSpPr>
        <p:spPr/>
        <p:txBody>
          <a:bodyPr>
            <a:normAutofit/>
          </a:bodyPr>
          <a:lstStyle/>
          <a:p>
            <a:r>
              <a:rPr lang="en-GB" dirty="0" smtClean="0"/>
              <a:t>‘</a:t>
            </a:r>
            <a:r>
              <a:rPr lang="en-GB" dirty="0" smtClean="0"/>
              <a:t>sets </a:t>
            </a:r>
            <a:r>
              <a:rPr lang="en-GB" dirty="0"/>
              <a:t>out to define an </a:t>
            </a:r>
            <a:r>
              <a:rPr lang="en-GB" dirty="0" smtClean="0"/>
              <a:t>aesthetic drawn </a:t>
            </a:r>
            <a:r>
              <a:rPr lang="en-GB" dirty="0"/>
              <a:t>from a particular kind of theatrical </a:t>
            </a:r>
            <a:r>
              <a:rPr lang="en-GB" dirty="0" smtClean="0"/>
              <a:t>performance which </a:t>
            </a:r>
            <a:r>
              <a:rPr lang="en-GB" dirty="0"/>
              <a:t>has been worked out in </a:t>
            </a:r>
            <a:r>
              <a:rPr lang="en-GB" dirty="0" smtClean="0"/>
              <a:t>practice over </a:t>
            </a:r>
            <a:r>
              <a:rPr lang="en-GB" dirty="0"/>
              <a:t>the past few </a:t>
            </a:r>
            <a:r>
              <a:rPr lang="en-GB" dirty="0" smtClean="0"/>
              <a:t>decades.’</a:t>
            </a:r>
          </a:p>
          <a:p>
            <a:endParaRPr lang="en-GB" dirty="0"/>
          </a:p>
          <a:p>
            <a:pPr marL="457200" lvl="1" indent="0">
              <a:buNone/>
            </a:pPr>
            <a:r>
              <a:rPr lang="en-GB" dirty="0"/>
              <a:t>1</a:t>
            </a:r>
          </a:p>
          <a:p>
            <a:pPr marL="457200" lvl="1" indent="0">
              <a:buNone/>
            </a:pPr>
            <a:r>
              <a:rPr lang="en-GB" dirty="0"/>
              <a:t>’Theatre’ consists in this: in making live </a:t>
            </a:r>
            <a:r>
              <a:rPr lang="en-GB" dirty="0" smtClean="0"/>
              <a:t>representations of </a:t>
            </a:r>
            <a:r>
              <a:rPr lang="en-GB" dirty="0"/>
              <a:t>reported or invented happenings </a:t>
            </a:r>
            <a:r>
              <a:rPr lang="en-GB" dirty="0" smtClean="0"/>
              <a:t>between human </a:t>
            </a:r>
            <a:r>
              <a:rPr lang="en-GB" dirty="0"/>
              <a:t>beings and doing so with a view to </a:t>
            </a:r>
            <a:r>
              <a:rPr lang="en-GB" dirty="0" smtClean="0"/>
              <a:t>entertainment. At </a:t>
            </a:r>
            <a:r>
              <a:rPr lang="en-GB" dirty="0"/>
              <a:t>any rate that is what we shall mean </a:t>
            </a:r>
            <a:r>
              <a:rPr lang="en-GB" dirty="0" smtClean="0"/>
              <a:t>when we </a:t>
            </a:r>
            <a:r>
              <a:rPr lang="en-GB" dirty="0"/>
              <a:t>speak of theatre, whether old or new.</a:t>
            </a:r>
          </a:p>
        </p:txBody>
      </p:sp>
    </p:spTree>
    <p:extLst>
      <p:ext uri="{BB962C8B-B14F-4D97-AF65-F5344CB8AC3E}">
        <p14:creationId xmlns:p14="http://schemas.microsoft.com/office/powerpoint/2010/main" val="2172682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Brecht</a:t>
            </a:r>
            <a:endParaRPr lang="en-GB" dirty="0"/>
          </a:p>
        </p:txBody>
      </p:sp>
      <p:sp>
        <p:nvSpPr>
          <p:cNvPr id="3" name="Content Placeholder 2"/>
          <p:cNvSpPr>
            <a:spLocks noGrp="1"/>
          </p:cNvSpPr>
          <p:nvPr>
            <p:ph idx="1"/>
          </p:nvPr>
        </p:nvSpPr>
        <p:spPr/>
        <p:txBody>
          <a:bodyPr/>
          <a:lstStyle/>
          <a:p>
            <a:pPr marL="457200" lvl="1" indent="0">
              <a:buNone/>
            </a:pPr>
            <a:endParaRPr lang="en-GB" dirty="0" smtClean="0"/>
          </a:p>
          <a:p>
            <a:pPr marL="457200" lvl="1" indent="0">
              <a:buNone/>
            </a:pPr>
            <a:endParaRPr lang="en-GB" dirty="0"/>
          </a:p>
          <a:p>
            <a:pPr marL="457200" lvl="1" indent="0">
              <a:buNone/>
            </a:pPr>
            <a:r>
              <a:rPr lang="en-GB" dirty="0" smtClean="0"/>
              <a:t>13</a:t>
            </a:r>
          </a:p>
          <a:p>
            <a:pPr marL="457200" lvl="1" indent="0">
              <a:buNone/>
            </a:pPr>
            <a:endParaRPr lang="en-GB" dirty="0"/>
          </a:p>
          <a:p>
            <a:pPr marL="457200" lvl="1" indent="0">
              <a:buNone/>
            </a:pPr>
            <a:r>
              <a:rPr lang="en-GB" dirty="0"/>
              <a:t>It is the inaccurate way in which happenings </a:t>
            </a:r>
            <a:r>
              <a:rPr lang="en-GB" dirty="0" smtClean="0"/>
              <a:t>between human </a:t>
            </a:r>
            <a:r>
              <a:rPr lang="en-GB" dirty="0"/>
              <a:t>beings are represented that </a:t>
            </a:r>
            <a:r>
              <a:rPr lang="en-GB" dirty="0" smtClean="0"/>
              <a:t>restricts our </a:t>
            </a:r>
            <a:r>
              <a:rPr lang="en-GB" dirty="0"/>
              <a:t>pleasure in the theatre. The reason: we and </a:t>
            </a:r>
            <a:r>
              <a:rPr lang="en-GB" dirty="0" smtClean="0"/>
              <a:t>our forebears </a:t>
            </a:r>
            <a:r>
              <a:rPr lang="en-GB" dirty="0"/>
              <a:t>have a different relationship to what is </a:t>
            </a:r>
            <a:r>
              <a:rPr lang="en-GB" dirty="0" smtClean="0"/>
              <a:t>being shown</a:t>
            </a:r>
            <a:r>
              <a:rPr lang="en-GB" dirty="0"/>
              <a:t>.</a:t>
            </a:r>
          </a:p>
        </p:txBody>
      </p:sp>
    </p:spTree>
    <p:extLst>
      <p:ext uri="{BB962C8B-B14F-4D97-AF65-F5344CB8AC3E}">
        <p14:creationId xmlns:p14="http://schemas.microsoft.com/office/powerpoint/2010/main" val="29471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Parties – do they say what they mean?</a:t>
            </a:r>
            <a:endParaRPr lang="en-GB" dirty="0"/>
          </a:p>
        </p:txBody>
      </p:sp>
      <p:sp>
        <p:nvSpPr>
          <p:cNvPr id="3" name="Content Placeholder 2"/>
          <p:cNvSpPr>
            <a:spLocks noGrp="1"/>
          </p:cNvSpPr>
          <p:nvPr>
            <p:ph idx="1"/>
          </p:nvPr>
        </p:nvSpPr>
        <p:spPr/>
        <p:txBody>
          <a:bodyPr/>
          <a:lstStyle/>
          <a:p>
            <a:r>
              <a:rPr lang="en-GB" dirty="0" smtClean="0"/>
              <a:t>Old news:</a:t>
            </a:r>
          </a:p>
          <a:p>
            <a:endParaRPr lang="en-GB" dirty="0"/>
          </a:p>
          <a:p>
            <a:r>
              <a:rPr lang="en-GB" dirty="0" smtClean="0"/>
              <a:t>https</a:t>
            </a:r>
            <a:r>
              <a:rPr lang="en-GB" dirty="0" smtClean="0"/>
              <a:t>://www.theguardian.com/politics/2017/jun/03/party-manifestos-at-a-glance </a:t>
            </a:r>
          </a:p>
          <a:p>
            <a:endParaRPr lang="en-GB" dirty="0"/>
          </a:p>
          <a:p>
            <a:r>
              <a:rPr lang="en-GB" dirty="0" smtClean="0"/>
              <a:t>Great link relating all of the major parties (of England) ideas on Health, Education, Brexit, the Economy and more. </a:t>
            </a:r>
            <a:endParaRPr lang="en-GB" dirty="0"/>
          </a:p>
        </p:txBody>
      </p:sp>
    </p:spTree>
    <p:extLst>
      <p:ext uri="{BB962C8B-B14F-4D97-AF65-F5344CB8AC3E}">
        <p14:creationId xmlns:p14="http://schemas.microsoft.com/office/powerpoint/2010/main" val="1607849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 manifesto important to you?</a:t>
            </a:r>
            <a:endParaRPr lang="en-GB" dirty="0"/>
          </a:p>
        </p:txBody>
      </p:sp>
      <p:sp>
        <p:nvSpPr>
          <p:cNvPr id="3" name="Content Placeholder 2"/>
          <p:cNvSpPr>
            <a:spLocks noGrp="1"/>
          </p:cNvSpPr>
          <p:nvPr>
            <p:ph idx="1"/>
          </p:nvPr>
        </p:nvSpPr>
        <p:spPr/>
        <p:txBody>
          <a:bodyPr/>
          <a:lstStyle/>
          <a:p>
            <a:r>
              <a:rPr lang="en-GB" dirty="0" smtClean="0"/>
              <a:t>An easy way to distil your approaches to your practice </a:t>
            </a:r>
          </a:p>
          <a:p>
            <a:r>
              <a:rPr lang="en-GB" dirty="0" smtClean="0"/>
              <a:t>A focus for your beliefs</a:t>
            </a:r>
          </a:p>
          <a:p>
            <a:r>
              <a:rPr lang="en-GB" dirty="0" smtClean="0"/>
              <a:t>A renewable/ editable statement of who you are and what you believe in. </a:t>
            </a:r>
          </a:p>
          <a:p>
            <a:r>
              <a:rPr lang="en-GB" dirty="0" smtClean="0"/>
              <a:t>A clear picture of your goals.</a:t>
            </a:r>
            <a:endParaRPr lang="en-GB" dirty="0"/>
          </a:p>
        </p:txBody>
      </p:sp>
    </p:spTree>
    <p:extLst>
      <p:ext uri="{BB962C8B-B14F-4D97-AF65-F5344CB8AC3E}">
        <p14:creationId xmlns:p14="http://schemas.microsoft.com/office/powerpoint/2010/main" val="756425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Write a manifesto</a:t>
            </a:r>
            <a:endParaRPr lang="en-GB" dirty="0"/>
          </a:p>
        </p:txBody>
      </p:sp>
      <p:sp>
        <p:nvSpPr>
          <p:cNvPr id="3" name="Content Placeholder 2"/>
          <p:cNvSpPr>
            <a:spLocks noGrp="1"/>
          </p:cNvSpPr>
          <p:nvPr>
            <p:ph idx="1"/>
          </p:nvPr>
        </p:nvSpPr>
        <p:spPr/>
        <p:txBody>
          <a:bodyPr/>
          <a:lstStyle/>
          <a:p>
            <a:r>
              <a:rPr lang="en-GB" dirty="0" smtClean="0"/>
              <a:t>Include one of each of the following:</a:t>
            </a:r>
          </a:p>
          <a:p>
            <a:r>
              <a:rPr lang="en-GB" dirty="0" smtClean="0"/>
              <a:t>Why do you like or love theatre?</a:t>
            </a:r>
          </a:p>
          <a:p>
            <a:r>
              <a:rPr lang="en-GB" dirty="0" smtClean="0"/>
              <a:t>What is the point of theatre in society (UK based answers only).</a:t>
            </a:r>
          </a:p>
          <a:p>
            <a:r>
              <a:rPr lang="en-GB" dirty="0" smtClean="0"/>
              <a:t>What should performance look like?</a:t>
            </a:r>
          </a:p>
          <a:p>
            <a:r>
              <a:rPr lang="en-GB" dirty="0" smtClean="0"/>
              <a:t>Who is responsible for performance, performance acts, the use of performance?</a:t>
            </a:r>
          </a:p>
          <a:p>
            <a:r>
              <a:rPr lang="en-GB" dirty="0" smtClean="0"/>
              <a:t>How can we improve our performance culture? </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755766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Theatre and performance acts should – like the Olympics – be freely available to all for 1 year in 4.</a:t>
            </a:r>
          </a:p>
          <a:p>
            <a:r>
              <a:rPr lang="en-GB" dirty="0" smtClean="0"/>
              <a:t>Professional performance practice needs higher profile and recognition throughout education.</a:t>
            </a:r>
          </a:p>
          <a:p>
            <a:r>
              <a:rPr lang="en-GB" dirty="0" smtClean="0"/>
              <a:t>There is space for all abilities and skills but not all abilities and skills must be included in every production.</a:t>
            </a:r>
          </a:p>
          <a:p>
            <a:r>
              <a:rPr lang="en-GB" dirty="0" smtClean="0"/>
              <a:t>Communities need to care for communities artistic and cultural endeavours in addition any to Council funding streams, not in opposition to mainstream work.</a:t>
            </a:r>
          </a:p>
          <a:p>
            <a:r>
              <a:rPr lang="en-GB" dirty="0" smtClean="0"/>
              <a:t>We should be more </a:t>
            </a:r>
            <a:r>
              <a:rPr lang="en-GB" dirty="0" smtClean="0"/>
              <a:t>intercultural whilst respecting all cultures – including our own.</a:t>
            </a:r>
            <a:endParaRPr lang="en-GB" dirty="0" smtClean="0"/>
          </a:p>
          <a:p>
            <a:endParaRPr lang="en-GB" dirty="0" smtClean="0"/>
          </a:p>
          <a:p>
            <a:endParaRPr lang="en-GB" dirty="0"/>
          </a:p>
        </p:txBody>
      </p:sp>
    </p:spTree>
    <p:extLst>
      <p:ext uri="{BB962C8B-B14F-4D97-AF65-F5344CB8AC3E}">
        <p14:creationId xmlns:p14="http://schemas.microsoft.com/office/powerpoint/2010/main" val="3910475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a:t>
            </a:r>
            <a:endParaRPr lang="en-GB" dirty="0"/>
          </a:p>
        </p:txBody>
      </p:sp>
      <p:sp>
        <p:nvSpPr>
          <p:cNvPr id="3" name="Content Placeholder 2"/>
          <p:cNvSpPr>
            <a:spLocks noGrp="1"/>
          </p:cNvSpPr>
          <p:nvPr>
            <p:ph idx="1"/>
          </p:nvPr>
        </p:nvSpPr>
        <p:spPr/>
        <p:txBody>
          <a:bodyPr/>
          <a:lstStyle/>
          <a:p>
            <a:r>
              <a:rPr lang="en-GB" dirty="0" smtClean="0"/>
              <a:t>What did you come up with for your manifestos?</a:t>
            </a:r>
          </a:p>
          <a:p>
            <a:endParaRPr lang="en-GB" dirty="0"/>
          </a:p>
          <a:p>
            <a:r>
              <a:rPr lang="en-GB" dirty="0" smtClean="0"/>
              <a:t>Why was this difficult?</a:t>
            </a:r>
            <a:endParaRPr lang="en-GB" dirty="0"/>
          </a:p>
        </p:txBody>
      </p:sp>
    </p:spTree>
    <p:extLst>
      <p:ext uri="{BB962C8B-B14F-4D97-AF65-F5344CB8AC3E}">
        <p14:creationId xmlns:p14="http://schemas.microsoft.com/office/powerpoint/2010/main" val="1850454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project ‘Artist Manifesto’ </a:t>
            </a:r>
            <a:endParaRPr lang="en-GB" dirty="0"/>
          </a:p>
        </p:txBody>
      </p:sp>
      <p:sp>
        <p:nvSpPr>
          <p:cNvPr id="3" name="Content Placeholder 2"/>
          <p:cNvSpPr>
            <a:spLocks noGrp="1"/>
          </p:cNvSpPr>
          <p:nvPr>
            <p:ph idx="1"/>
          </p:nvPr>
        </p:nvSpPr>
        <p:spPr/>
        <p:txBody>
          <a:bodyPr/>
          <a:lstStyle/>
          <a:p>
            <a:r>
              <a:rPr lang="en-GB" sz="1100" dirty="0" smtClean="0">
                <a:hlinkClick r:id="rId2"/>
              </a:rPr>
              <a:t>http://community.nationaltheatrewales.org/profiles/blog/show?id=3152760%3ABlogPost%3A230844&amp;commentId=3152760%3AComment%3A230688&amp;xg_source=activity</a:t>
            </a:r>
            <a:endParaRPr lang="en-GB" sz="1100" dirty="0" smtClean="0"/>
          </a:p>
          <a:p>
            <a:endParaRPr lang="en-GB" dirty="0" smtClean="0"/>
          </a:p>
          <a:p>
            <a:r>
              <a:rPr lang="en-GB" dirty="0" smtClean="0"/>
              <a:t>‘Who we are…’</a:t>
            </a:r>
            <a:endParaRPr lang="en-GB" dirty="0"/>
          </a:p>
        </p:txBody>
      </p:sp>
    </p:spTree>
    <p:extLst>
      <p:ext uri="{BB962C8B-B14F-4D97-AF65-F5344CB8AC3E}">
        <p14:creationId xmlns:p14="http://schemas.microsoft.com/office/powerpoint/2010/main" val="2330389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r>
              <a:rPr lang="en-GB" dirty="0" smtClean="0"/>
              <a:t>Questions…Questions…</a:t>
            </a:r>
            <a:endParaRPr lang="en-GB" dirty="0"/>
          </a:p>
        </p:txBody>
      </p:sp>
      <p:sp>
        <p:nvSpPr>
          <p:cNvPr id="3" name="Content Placeholder 2"/>
          <p:cNvSpPr>
            <a:spLocks noGrp="1"/>
          </p:cNvSpPr>
          <p:nvPr>
            <p:ph idx="1"/>
          </p:nvPr>
        </p:nvSpPr>
        <p:spPr/>
        <p:txBody>
          <a:bodyPr/>
          <a:lstStyle/>
          <a:p>
            <a:pPr algn="ctr"/>
            <a:r>
              <a:rPr lang="en-GB" dirty="0" smtClean="0"/>
              <a:t>From who you are to what you want to do…</a:t>
            </a:r>
          </a:p>
          <a:p>
            <a:pPr algn="ctr"/>
            <a:endParaRPr lang="en-GB" dirty="0"/>
          </a:p>
          <a:p>
            <a:pPr algn="ctr"/>
            <a:endParaRPr lang="en-GB" dirty="0" smtClean="0"/>
          </a:p>
          <a:p>
            <a:pPr algn="ctr"/>
            <a:r>
              <a:rPr lang="en-GB" dirty="0" smtClean="0"/>
              <a:t>Why devise?</a:t>
            </a:r>
          </a:p>
          <a:p>
            <a:pPr algn="ctr"/>
            <a:r>
              <a:rPr lang="en-GB" dirty="0" smtClean="0"/>
              <a:t>Devise what?</a:t>
            </a:r>
          </a:p>
          <a:p>
            <a:pPr algn="ctr"/>
            <a:r>
              <a:rPr lang="en-GB" dirty="0" smtClean="0"/>
              <a:t>For who?</a:t>
            </a:r>
          </a:p>
          <a:p>
            <a:pPr algn="ctr"/>
            <a:r>
              <a:rPr lang="en-GB" dirty="0" smtClean="0"/>
              <a:t>How?</a:t>
            </a:r>
          </a:p>
          <a:p>
            <a:endParaRPr lang="en-GB" dirty="0"/>
          </a:p>
        </p:txBody>
      </p:sp>
    </p:spTree>
    <p:extLst>
      <p:ext uri="{BB962C8B-B14F-4D97-AF65-F5344CB8AC3E}">
        <p14:creationId xmlns:p14="http://schemas.microsoft.com/office/powerpoint/2010/main" val="1221926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Oddey</a:t>
            </a:r>
            <a:r>
              <a:rPr lang="en-GB" dirty="0" smtClean="0"/>
              <a:t> formal approach:</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it you want to devise, and why? What kind of theatre do you want to create?</a:t>
            </a:r>
          </a:p>
          <a:p>
            <a:pPr marL="514350" indent="-514350">
              <a:buFont typeface="+mj-lt"/>
              <a:buAutoNum type="arabicPeriod"/>
            </a:pPr>
            <a:r>
              <a:rPr lang="en-GB" dirty="0" smtClean="0"/>
              <a:t>Who are you devising for, and why?</a:t>
            </a:r>
          </a:p>
          <a:p>
            <a:pPr marL="514350" indent="-514350">
              <a:buFont typeface="+mj-lt"/>
              <a:buAutoNum type="arabicPeriod"/>
            </a:pPr>
            <a:r>
              <a:rPr lang="en-GB" dirty="0" smtClean="0"/>
              <a:t>What are your aims and objectives as a company for this project?</a:t>
            </a:r>
          </a:p>
          <a:p>
            <a:pPr marL="514350" indent="-514350">
              <a:buFont typeface="+mj-lt"/>
              <a:buAutoNum type="arabicPeriod"/>
            </a:pPr>
            <a:r>
              <a:rPr lang="en-GB" dirty="0" smtClean="0"/>
              <a:t>Is your content or subject matter the starting point for the work? What are the source materials?</a:t>
            </a:r>
          </a:p>
          <a:p>
            <a:pPr marL="514350" indent="-514350">
              <a:buFont typeface="+mj-lt"/>
              <a:buAutoNum type="arabicPeriod"/>
            </a:pPr>
            <a:r>
              <a:rPr lang="en-GB" dirty="0" smtClean="0"/>
              <a:t>Is the form or structure an important preliminary area for exploration? (</a:t>
            </a:r>
            <a:r>
              <a:rPr lang="en-GB" dirty="0" err="1" smtClean="0"/>
              <a:t>Oddey</a:t>
            </a:r>
            <a:r>
              <a:rPr lang="en-GB" dirty="0" smtClean="0"/>
              <a:t>, 1994: 41)</a:t>
            </a:r>
            <a:endParaRPr lang="en-GB" dirty="0"/>
          </a:p>
        </p:txBody>
      </p:sp>
    </p:spTree>
    <p:extLst>
      <p:ext uri="{BB962C8B-B14F-4D97-AF65-F5344CB8AC3E}">
        <p14:creationId xmlns:p14="http://schemas.microsoft.com/office/powerpoint/2010/main" val="10920669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2"/>
              </a:rPr>
              <a:t>https://owendaly.com/jeff/grotows2.htm</a:t>
            </a:r>
            <a:endParaRPr lang="en-GB" dirty="0" smtClean="0"/>
          </a:p>
          <a:p>
            <a:r>
              <a:rPr lang="en-GB" sz="2000" dirty="0" smtClean="0">
                <a:hlinkClick r:id="rId3"/>
              </a:rPr>
              <a:t>http://tenstakonsthall.se/uploads/139-Brecht_A_Short_Organum_for_the_Theatre.pdf</a:t>
            </a:r>
            <a:endParaRPr lang="en-GB" sz="2000" dirty="0" smtClean="0"/>
          </a:p>
          <a:p>
            <a:r>
              <a:rPr lang="en-GB" sz="2000" dirty="0" smtClean="0">
                <a:hlinkClick r:id="rId4"/>
              </a:rPr>
              <a:t>https://www.theguardian.com/politics/2017/jun/03/party-manifestos-at-a-glance</a:t>
            </a:r>
            <a:r>
              <a:rPr lang="en-GB" sz="2000" dirty="0" smtClean="0"/>
              <a:t> </a:t>
            </a:r>
          </a:p>
          <a:p>
            <a:r>
              <a:rPr lang="en-GB" sz="2000" dirty="0" smtClean="0">
                <a:hlinkClick r:id="rId5"/>
              </a:rPr>
              <a:t>http://community.nationaltheatrewales.org/profiles/blog/show?id=3152760%3ABlogPost%3A230844&amp;commentId=3152760%3AComment%3A230688&amp;xg_source=activity</a:t>
            </a:r>
            <a:endParaRPr lang="en-GB" sz="2000" dirty="0" smtClean="0"/>
          </a:p>
          <a:p>
            <a:endParaRPr lang="en-GB" sz="2000" dirty="0" smtClean="0"/>
          </a:p>
          <a:p>
            <a:r>
              <a:rPr lang="en-GB" sz="2000" dirty="0" err="1" smtClean="0"/>
              <a:t>Oddey</a:t>
            </a:r>
            <a:r>
              <a:rPr lang="en-GB" sz="2000" dirty="0" smtClean="0"/>
              <a:t>, A. </a:t>
            </a:r>
            <a:r>
              <a:rPr lang="en-GB" sz="2000" i="1" dirty="0" smtClean="0"/>
              <a:t>Devising Theatre: a practical and theoretical handbook</a:t>
            </a:r>
            <a:r>
              <a:rPr lang="en-GB" sz="2000" dirty="0" smtClean="0"/>
              <a:t>. London: Routledge, 1994.</a:t>
            </a:r>
          </a:p>
          <a:p>
            <a:r>
              <a:rPr lang="en-GB" sz="2000" dirty="0" smtClean="0"/>
              <a:t>Chandler, D. </a:t>
            </a:r>
            <a:r>
              <a:rPr lang="en-GB" sz="2000" i="1" dirty="0" smtClean="0"/>
              <a:t>Semiotics: The Basics. </a:t>
            </a:r>
            <a:r>
              <a:rPr lang="en-GB" sz="2000" dirty="0" smtClean="0"/>
              <a:t>London: Routledge, 2002.</a:t>
            </a:r>
          </a:p>
          <a:p>
            <a:r>
              <a:rPr lang="en-GB" sz="2000" dirty="0" err="1" smtClean="0"/>
              <a:t>Trencsenyi</a:t>
            </a:r>
            <a:r>
              <a:rPr lang="en-GB" sz="2000" dirty="0" smtClean="0"/>
              <a:t>, K. </a:t>
            </a:r>
            <a:r>
              <a:rPr lang="en-GB" sz="2000" i="1" dirty="0" smtClean="0"/>
              <a:t>Dramaturgy in the Making: A users guide for theatre practitioners</a:t>
            </a:r>
            <a:r>
              <a:rPr lang="en-GB" sz="2000" dirty="0" smtClean="0"/>
              <a:t>. London: Bloomsbury, 2015.</a:t>
            </a:r>
          </a:p>
          <a:p>
            <a:r>
              <a:rPr lang="en-GB" sz="2000" dirty="0" smtClean="0"/>
              <a:t>Govan, E</a:t>
            </a:r>
            <a:r>
              <a:rPr lang="en-GB" sz="2000" i="1" dirty="0" smtClean="0"/>
              <a:t>. Making a Performance: Devising Histories and Contemporary Practices</a:t>
            </a:r>
            <a:r>
              <a:rPr lang="en-GB" sz="2000" dirty="0" smtClean="0"/>
              <a:t>. London: Routledge, 2007.</a:t>
            </a:r>
            <a:endParaRPr lang="en-GB" sz="2000" dirty="0" smtClean="0"/>
          </a:p>
          <a:p>
            <a:endParaRPr lang="en-GB" dirty="0" smtClean="0"/>
          </a:p>
          <a:p>
            <a:endParaRPr lang="en-GB" dirty="0"/>
          </a:p>
        </p:txBody>
      </p:sp>
    </p:spTree>
    <p:extLst>
      <p:ext uri="{BB962C8B-B14F-4D97-AF65-F5344CB8AC3E}">
        <p14:creationId xmlns:p14="http://schemas.microsoft.com/office/powerpoint/2010/main" val="1302954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1396</Words>
  <Application>Microsoft Office PowerPoint</Application>
  <PresentationFormat>Widescreen</PresentationFormat>
  <Paragraphs>146</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PowerPoint Presentation</vt:lpstr>
      <vt:lpstr>Dogs and trees</vt:lpstr>
      <vt:lpstr>Dogs and trees</vt:lpstr>
      <vt:lpstr>Dramaturgy</vt:lpstr>
      <vt:lpstr>Devising via Govan</vt:lpstr>
      <vt:lpstr>Devising via Oddey </vt:lpstr>
      <vt:lpstr>Devising via Oddey</vt:lpstr>
      <vt:lpstr>Contextual Studies </vt:lpstr>
      <vt:lpstr>Manifesto work</vt:lpstr>
      <vt:lpstr>Grotowski</vt:lpstr>
      <vt:lpstr>Grotowski</vt:lpstr>
      <vt:lpstr>Grotowski</vt:lpstr>
      <vt:lpstr>Brecht</vt:lpstr>
      <vt:lpstr>Brecht</vt:lpstr>
      <vt:lpstr>Political Parties – do they say what they mean?</vt:lpstr>
      <vt:lpstr>Why is a manifesto important to you?</vt:lpstr>
      <vt:lpstr>Write a manifesto</vt:lpstr>
      <vt:lpstr>Me?</vt:lpstr>
      <vt:lpstr>You?</vt:lpstr>
      <vt:lpstr>NTW project ‘Artist Manifesto’ </vt:lpstr>
      <vt:lpstr>Questions…Questions…Questions…</vt:lpstr>
      <vt:lpstr>Oddey formal approach:</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5</cp:revision>
  <dcterms:created xsi:type="dcterms:W3CDTF">2019-02-15T08:48:26Z</dcterms:created>
  <dcterms:modified xsi:type="dcterms:W3CDTF">2019-02-15T09:49:36Z</dcterms:modified>
</cp:coreProperties>
</file>