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1" r:id="rId4"/>
    <p:sldId id="262" r:id="rId5"/>
    <p:sldId id="260" r:id="rId6"/>
    <p:sldId id="259" r:id="rId7"/>
    <p:sldId id="258" r:id="rId8"/>
    <p:sldId id="263" r:id="rId9"/>
    <p:sldId id="267" r:id="rId10"/>
    <p:sldId id="264" r:id="rId11"/>
    <p:sldId id="266" r:id="rId12"/>
    <p:sldId id="265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97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Gann%20Star\Desktop\dissertation%20analysis%20-%20student%20survey%20-%20Copy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Gann%20Star\Desktop\dissertation%20analysis%20-%20student%20survey%20-%20Copy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100"/>
              <a:t>Student Opinion- knowledge of climate change?</a:t>
            </a:r>
          </a:p>
        </c:rich>
      </c:tx>
      <c:layout>
        <c:manualLayout>
          <c:xMode val="edge"/>
          <c:yMode val="edge"/>
          <c:x val="0.1407481272870088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0310268015330483"/>
          <c:y val="0.31133226800005159"/>
          <c:w val="0.42050998186160821"/>
          <c:h val="0.66820946686083227"/>
        </c:manualLayout>
      </c:layout>
      <c:pieChart>
        <c:varyColors val="1"/>
        <c:ser>
          <c:idx val="1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B7BE-4E02-B74E-8C0D22E20A5B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B7BE-4E02-B74E-8C0D22E20A5B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B7BE-4E02-B74E-8C0D22E20A5B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B7BE-4E02-B74E-8C0D22E20A5B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Sheet1!$BV$5:$BY$5</c:f>
              <c:strCache>
                <c:ptCount val="4"/>
                <c:pt idx="0">
                  <c:v>Poor</c:v>
                </c:pt>
                <c:pt idx="1">
                  <c:v>Fair </c:v>
                </c:pt>
                <c:pt idx="2">
                  <c:v>Good </c:v>
                </c:pt>
                <c:pt idx="3">
                  <c:v>Excellent</c:v>
                </c:pt>
              </c:strCache>
            </c:strRef>
          </c:cat>
          <c:val>
            <c:numRef>
              <c:f>Sheet1!$BV$110:$BY$110</c:f>
              <c:numCache>
                <c:formatCode>General</c:formatCode>
                <c:ptCount val="4"/>
                <c:pt idx="0">
                  <c:v>5</c:v>
                </c:pt>
                <c:pt idx="1">
                  <c:v>44</c:v>
                </c:pt>
                <c:pt idx="2">
                  <c:v>46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7BE-4E02-B74E-8C0D22E20A5B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050" dirty="0"/>
              <a:t>Student Opinion- comfort level achievement when at the IQ Building?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0425475467836588"/>
          <c:y val="0.38251182148842366"/>
          <c:w val="0.39365899478514188"/>
          <c:h val="0.57453136375799996"/>
        </c:manualLayout>
      </c:layout>
      <c:pieChart>
        <c:varyColors val="1"/>
        <c:ser>
          <c:idx val="1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04A1-47B6-8E62-EDAF7E234E6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04A1-47B6-8E62-EDAF7E234E6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04A1-47B6-8E62-EDAF7E234E69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04A1-47B6-8E62-EDAF7E234E69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04A1-47B6-8E62-EDAF7E234E69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Sheet1!$BN$5:$BR$5</c:f>
              <c:strCache>
                <c:ptCount val="5"/>
                <c:pt idx="0">
                  <c:v>Open/Close Windows          </c:v>
                </c:pt>
                <c:pt idx="1">
                  <c:v>Open/Close Doors          </c:v>
                </c:pt>
                <c:pt idx="2">
                  <c:v>Consume Hot Food &amp; Beverages         </c:v>
                </c:pt>
                <c:pt idx="3">
                  <c:v>Adjust Clothing Level          </c:v>
                </c:pt>
                <c:pt idx="4">
                  <c:v>Use Electric Fan or Heater           </c:v>
                </c:pt>
              </c:strCache>
            </c:strRef>
          </c:cat>
          <c:val>
            <c:numRef>
              <c:f>Sheet1!$BN$110:$BR$110</c:f>
              <c:numCache>
                <c:formatCode>General</c:formatCode>
                <c:ptCount val="5"/>
                <c:pt idx="0">
                  <c:v>53</c:v>
                </c:pt>
                <c:pt idx="1">
                  <c:v>24</c:v>
                </c:pt>
                <c:pt idx="2">
                  <c:v>36</c:v>
                </c:pt>
                <c:pt idx="3">
                  <c:v>61</c:v>
                </c:pt>
                <c:pt idx="4">
                  <c:v>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04A1-47B6-8E62-EDAF7E234E69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13900982228919057"/>
          <c:y val="0.16737074848746239"/>
          <c:w val="0.6974083637204771"/>
          <c:h val="0.1697783111481204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74031E-FD0D-4CD8-A725-3BEB04CCA26A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143A6B-84B5-411E-843B-B38BBFA8A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04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6408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475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1306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4024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17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8115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8797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8816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472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7110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64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1472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3027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3A6B-84B5-411E-843B-B38BBFA8A7E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557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5/29/2019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5/29/2019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668F1A4-6DBB-4F0B-A679-6EE548363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B8DBF1C0-B8F1-4AAC-8704-256BA0E9D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4" name="Picture 3" descr="https://scontent.xx.fbcdn.net/v/t1.0-9/37293308_2208345522514722_979596523123769344_n.jpg?_nc_cat=104&amp;_nc_ht=scontent.xx&amp;oh=d9abb0356917ad9febf25dc38142b617&amp;oe=5CDC9BF2">
            <a:extLst>
              <a:ext uri="{FF2B5EF4-FFF2-40B4-BE49-F238E27FC236}">
                <a16:creationId xmlns:a16="http://schemas.microsoft.com/office/drawing/2014/main" id="{0C94E4EF-BB39-4E45-B9F6-C6E7F4076E2D}"/>
              </a:ext>
            </a:extLst>
          </p:cNvPr>
          <p:cNvPicPr/>
          <p:nvPr/>
        </p:nvPicPr>
        <p:blipFill rotWithShape="1">
          <a:blip r:embed="rId3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71" r="-1" b="13686"/>
          <a:stretch/>
        </p:blipFill>
        <p:spPr bwMode="auto">
          <a:xfrm>
            <a:off x="474133" y="474133"/>
            <a:ext cx="11243734" cy="5909733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C19BCC-6385-4CBF-A4DB-D947825FC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2099733"/>
            <a:ext cx="8827245" cy="267764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dirty="0">
                <a:solidFill>
                  <a:srgbClr val="FFFFFF"/>
                </a:solidFill>
              </a:rPr>
              <a:t>An Analysis of Behavioural Adaption to Climate Change in Higher Education Establishments </a:t>
            </a:r>
            <a:br>
              <a:rPr lang="en-GB" sz="3000" dirty="0">
                <a:solidFill>
                  <a:srgbClr val="FFFFFF"/>
                </a:solidFill>
              </a:rPr>
            </a:br>
            <a:br>
              <a:rPr lang="en-GB" sz="3000" dirty="0">
                <a:solidFill>
                  <a:srgbClr val="FFFFFF"/>
                </a:solidFill>
              </a:rPr>
            </a:br>
            <a:r>
              <a:rPr lang="en-GB" sz="3000" dirty="0">
                <a:solidFill>
                  <a:srgbClr val="FFFFFF"/>
                </a:solidFill>
              </a:rPr>
              <a:t>Viva Voce - 2019 </a:t>
            </a:r>
            <a:br>
              <a:rPr lang="en-GB" sz="3000" dirty="0">
                <a:solidFill>
                  <a:srgbClr val="FFFFFF"/>
                </a:solidFill>
              </a:rPr>
            </a:br>
            <a:endParaRPr lang="en-GB" sz="3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C91EE4-CE82-48B3-A408-34FD0B9F0F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8827245" cy="861420"/>
          </a:xfrm>
        </p:spPr>
        <p:txBody>
          <a:bodyPr>
            <a:normAutofit/>
          </a:bodyPr>
          <a:lstStyle/>
          <a:p>
            <a:r>
              <a:rPr lang="en-GB" cap="none">
                <a:solidFill>
                  <a:srgbClr val="FFFFFF"/>
                </a:solidFill>
              </a:rPr>
              <a:t>Lloyd Sparkes, P130191, MSc Sustainable Construction,</a:t>
            </a:r>
          </a:p>
          <a:p>
            <a:r>
              <a:rPr lang="en-GB" cap="none">
                <a:solidFill>
                  <a:srgbClr val="FFFFFF"/>
                </a:solidFill>
              </a:rPr>
              <a:t>School Of Architecture, Built &amp; Natural Environments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4E39539-BEB6-4798-8487-28A9F5F75309}"/>
              </a:ext>
            </a:extLst>
          </p:cNvPr>
          <p:cNvSpPr/>
          <p:nvPr/>
        </p:nvSpPr>
        <p:spPr>
          <a:xfrm>
            <a:off x="8914640" y="6141371"/>
            <a:ext cx="400972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en-GB" sz="1100" b="1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(UWTSD </a:t>
            </a:r>
            <a:r>
              <a:rPr lang="en-GB" sz="11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Photographer - Adam Davies, 2018)</a:t>
            </a:r>
            <a:endParaRPr lang="en-GB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6837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Rationale</a:t>
            </a:r>
          </a:p>
          <a:p>
            <a:r>
              <a:rPr lang="en-GB" dirty="0"/>
              <a:t>Research Aim &amp; Objectives</a:t>
            </a:r>
          </a:p>
          <a:p>
            <a:r>
              <a:rPr lang="en-GB" dirty="0"/>
              <a:t>Literature Review</a:t>
            </a:r>
          </a:p>
          <a:p>
            <a:r>
              <a:rPr lang="en-GB" dirty="0"/>
              <a:t>Methodological Review</a:t>
            </a:r>
          </a:p>
          <a:p>
            <a:r>
              <a:rPr lang="en-GB" dirty="0"/>
              <a:t>Results</a:t>
            </a:r>
          </a:p>
          <a:p>
            <a:r>
              <a:rPr lang="en-GB" dirty="0"/>
              <a:t>Conclusions</a:t>
            </a:r>
          </a:p>
          <a:p>
            <a:r>
              <a:rPr lang="en-GB" dirty="0"/>
              <a:t>Recommendations</a:t>
            </a:r>
          </a:p>
          <a:p>
            <a:r>
              <a:rPr lang="en-GB" dirty="0"/>
              <a:t>Contribution to Research</a:t>
            </a:r>
          </a:p>
          <a:p>
            <a:r>
              <a:rPr lang="en-GB" dirty="0"/>
              <a:t>Learning Experience</a:t>
            </a:r>
          </a:p>
          <a:p>
            <a:endParaRPr lang="en-GB" dirty="0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CBFA9D23-6456-4117-9E51-18D69D4172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9682885"/>
              </p:ext>
            </p:extLst>
          </p:nvPr>
        </p:nvGraphicFramePr>
        <p:xfrm>
          <a:off x="8203595" y="2581542"/>
          <a:ext cx="3820366" cy="32808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D8094DC6-F012-405E-9C2B-14A44951F456}"/>
              </a:ext>
            </a:extLst>
          </p:cNvPr>
          <p:cNvSpPr/>
          <p:nvPr/>
        </p:nvSpPr>
        <p:spPr>
          <a:xfrm rot="20097689">
            <a:off x="6462592" y="2835294"/>
            <a:ext cx="28184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Climate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A85ABD0-1604-493A-8EFF-44858875A280}"/>
              </a:ext>
            </a:extLst>
          </p:cNvPr>
          <p:cNvSpPr/>
          <p:nvPr/>
        </p:nvSpPr>
        <p:spPr>
          <a:xfrm rot="1450366">
            <a:off x="4904120" y="4072743"/>
            <a:ext cx="41737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Behavior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3D2FED-5644-414C-9EE5-F1C2324ADB8D}"/>
              </a:ext>
            </a:extLst>
          </p:cNvPr>
          <p:cNvSpPr/>
          <p:nvPr/>
        </p:nvSpPr>
        <p:spPr>
          <a:xfrm rot="20782199">
            <a:off x="6800023" y="5235941"/>
            <a:ext cx="41737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</a:t>
            </a:r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daption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1136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738926-60DC-42E1-8D2A-8FE014EF7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8761412" cy="34163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Evidence in literature that behavioural adaption is an emerging discipline  (Filho et at, 2018)</a:t>
            </a:r>
          </a:p>
          <a:p>
            <a:r>
              <a:rPr lang="en-GB" dirty="0"/>
              <a:t>Ongoing investigation in the scientific community into occupant understanding of climate change phenomenon at the university level Nam &amp; Ito (2011) </a:t>
            </a:r>
          </a:p>
          <a:p>
            <a:r>
              <a:rPr lang="en-GB" dirty="0"/>
              <a:t>Understanding in literature that anthropogenic climate change is now causing global temperature to warm at 170 times that of the Holocene Baseline (Gaffney &amp; Steffen, 2017)</a:t>
            </a:r>
          </a:p>
          <a:p>
            <a:r>
              <a:rPr lang="en-GB" dirty="0"/>
              <a:t>All the above point towards a knowledge gap, relating to behavioural adaption to the climate, specifically focussed at a higher education facility</a:t>
            </a:r>
          </a:p>
        </p:txBody>
      </p:sp>
    </p:spTree>
    <p:extLst>
      <p:ext uri="{BB962C8B-B14F-4D97-AF65-F5344CB8AC3E}">
        <p14:creationId xmlns:p14="http://schemas.microsoft.com/office/powerpoint/2010/main" val="2428630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99" y="2336800"/>
            <a:ext cx="11582401" cy="2184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Aim</a:t>
            </a:r>
          </a:p>
          <a:p>
            <a:pPr marL="0" indent="0" algn="ctr">
              <a:buNone/>
            </a:pPr>
            <a:r>
              <a:rPr lang="en-GB" sz="2400" dirty="0"/>
              <a:t>To understand if the awareness and behaviour of building occupants impacts upon the effectiveness of adaptions for climate change and is acting as a barrier to their implementation in higher education establishments.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542631C-1859-4D71-BF7B-556974AE9E32}"/>
              </a:ext>
            </a:extLst>
          </p:cNvPr>
          <p:cNvSpPr txBox="1">
            <a:spLocks/>
          </p:cNvSpPr>
          <p:nvPr/>
        </p:nvSpPr>
        <p:spPr>
          <a:xfrm>
            <a:off x="1422398" y="4737100"/>
            <a:ext cx="9347201" cy="1981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GB" dirty="0"/>
              <a:t>Objectives	</a:t>
            </a:r>
          </a:p>
          <a:p>
            <a:pPr algn="ctr"/>
            <a:r>
              <a:rPr lang="en-GB" dirty="0"/>
              <a:t>3 Research Objectives</a:t>
            </a:r>
          </a:p>
          <a:p>
            <a:pPr algn="ctr"/>
            <a:r>
              <a:rPr lang="en-GB" dirty="0"/>
              <a:t>Focus specifically relating to the identified knowledge gap</a:t>
            </a:r>
          </a:p>
          <a:p>
            <a:pPr algn="ctr"/>
            <a:r>
              <a:rPr lang="en-GB" dirty="0"/>
              <a:t>All Objectives achieved upon completion of research project</a:t>
            </a:r>
          </a:p>
        </p:txBody>
      </p:sp>
    </p:spTree>
    <p:extLst>
      <p:ext uri="{BB962C8B-B14F-4D97-AF65-F5344CB8AC3E}">
        <p14:creationId xmlns:p14="http://schemas.microsoft.com/office/powerpoint/2010/main" val="417876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Largely consisted of peer reviewed academic texts, with focus given to the following relevant subject areas:</a:t>
            </a:r>
          </a:p>
          <a:p>
            <a:pPr marL="0" indent="0">
              <a:buNone/>
            </a:pPr>
            <a:endParaRPr lang="en-GB" dirty="0"/>
          </a:p>
          <a:p>
            <a:pPr marL="342900" lvl="1" indent="-342900"/>
            <a:r>
              <a:rPr lang="en-GB" sz="1800" dirty="0"/>
              <a:t>How are Buildings Affected by Climate Change?</a:t>
            </a:r>
          </a:p>
          <a:p>
            <a:pPr marL="342900" lvl="1" indent="-342900"/>
            <a:r>
              <a:rPr lang="en-GB" sz="1800" dirty="0"/>
              <a:t>Climate Change Adaption Studies</a:t>
            </a:r>
          </a:p>
          <a:p>
            <a:pPr marL="342900" lvl="1" indent="-342900"/>
            <a:r>
              <a:rPr lang="en-GB" sz="1800" dirty="0"/>
              <a:t>Occupant Behaviour</a:t>
            </a:r>
          </a:p>
          <a:p>
            <a:pPr marL="342900" lvl="1" indent="-342900"/>
            <a:r>
              <a:rPr lang="en-GB" sz="1800" dirty="0"/>
              <a:t>Climate Change &amp; Education</a:t>
            </a:r>
          </a:p>
          <a:p>
            <a:pPr marL="342900" lvl="1" indent="-342900"/>
            <a:r>
              <a:rPr lang="en-GB" sz="1800" dirty="0"/>
              <a:t>Climate Adaption in the Built Environment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3282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Methodological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600" y="2749550"/>
            <a:ext cx="5867400" cy="34163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Following a review of relevant literature the methodology for the project was split into 3 parts:</a:t>
            </a: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/>
              <a:t>Professional Interviews</a:t>
            </a:r>
          </a:p>
          <a:p>
            <a:pPr algn="ctr"/>
            <a:r>
              <a:rPr lang="en-GB" dirty="0"/>
              <a:t>Extensive Survey</a:t>
            </a:r>
          </a:p>
          <a:p>
            <a:pPr algn="ctr"/>
            <a:r>
              <a:rPr lang="en-GB" dirty="0"/>
              <a:t>Observational Study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Justification for these was provided in relation to reviewed literature.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39F0503-BD99-4248-AA98-1F51D0BD952D}"/>
              </a:ext>
            </a:extLst>
          </p:cNvPr>
          <p:cNvSpPr txBox="1">
            <a:spLocks/>
          </p:cNvSpPr>
          <p:nvPr/>
        </p:nvSpPr>
        <p:spPr>
          <a:xfrm>
            <a:off x="228600" y="5473700"/>
            <a:ext cx="5867399" cy="1384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GB" dirty="0"/>
              <a:t>For the purpose of this study, the SA1 IQ facility at UWTSD was selected as a setting due to the wide variety of internal environments &amp; disciplines it encompasses.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4CA5A4-D58D-4B45-9C81-83233DB1647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74" y="2419985"/>
            <a:ext cx="4692650" cy="305371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E3502A-D01D-4398-8E91-5AA1AD1BBACE}"/>
              </a:ext>
            </a:extLst>
          </p:cNvPr>
          <p:cNvSpPr txBox="1">
            <a:spLocks/>
          </p:cNvSpPr>
          <p:nvPr/>
        </p:nvSpPr>
        <p:spPr>
          <a:xfrm>
            <a:off x="342901" y="5194300"/>
            <a:ext cx="2044699" cy="647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GB" sz="1200" b="1" dirty="0">
                <a:solidFill>
                  <a:schemeClr val="bg1"/>
                </a:solidFill>
              </a:rPr>
              <a:t>(UWTSD, 2019)</a:t>
            </a:r>
          </a:p>
        </p:txBody>
      </p:sp>
    </p:spTree>
    <p:extLst>
      <p:ext uri="{BB962C8B-B14F-4D97-AF65-F5344CB8AC3E}">
        <p14:creationId xmlns:p14="http://schemas.microsoft.com/office/powerpoint/2010/main" val="30367972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0" y="5208792"/>
            <a:ext cx="6228522" cy="1400285"/>
          </a:xfrm>
        </p:spPr>
        <p:txBody>
          <a:bodyPr>
            <a:normAutofit fontScale="92500"/>
          </a:bodyPr>
          <a:lstStyle/>
          <a:p>
            <a:r>
              <a:rPr lang="en-GB" dirty="0"/>
              <a:t>The results of the Hawthorne Effect (Gilani et al, 2017), were minimised, increasing the validity of results. </a:t>
            </a:r>
          </a:p>
          <a:p>
            <a:r>
              <a:rPr lang="en-GB" dirty="0"/>
              <a:t>Evidence of further adaptive behaviour was captured, as well as reasons behind such behaviour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719CADF9-4AFD-423C-B363-C5C679C3C0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7403122"/>
              </p:ext>
            </p:extLst>
          </p:nvPr>
        </p:nvGraphicFramePr>
        <p:xfrm>
          <a:off x="370840" y="2416322"/>
          <a:ext cx="4304694" cy="27730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E29C3D-F115-4FBC-AB26-CC0FC83060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9981218"/>
              </p:ext>
            </p:extLst>
          </p:nvPr>
        </p:nvGraphicFramePr>
        <p:xfrm>
          <a:off x="6361042" y="3883896"/>
          <a:ext cx="5460118" cy="26497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30059">
                  <a:extLst>
                    <a:ext uri="{9D8B030D-6E8A-4147-A177-3AD203B41FA5}">
                      <a16:colId xmlns:a16="http://schemas.microsoft.com/office/drawing/2014/main" val="442558810"/>
                    </a:ext>
                  </a:extLst>
                </a:gridCol>
                <a:gridCol w="2730059">
                  <a:extLst>
                    <a:ext uri="{9D8B030D-6E8A-4147-A177-3AD203B41FA5}">
                      <a16:colId xmlns:a16="http://schemas.microsoft.com/office/drawing/2014/main" val="1815266617"/>
                    </a:ext>
                  </a:extLst>
                </a:gridCol>
              </a:tblGrid>
              <a:tr h="19342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Study Discipline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Percentage Representation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190779814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Automotive Engineering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41%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454586038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Logistics and Supply Chain Management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26708664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Building Surveying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845608609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Architectural Technology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13%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9545200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Quantity Surveying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317054313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Construction Management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58393244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Civil Engineering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862771180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Psychotherapeutic Practice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703421935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Psychology &amp; Counselling studies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5%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24645179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Education Studies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305803617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Software Engineering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3%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139033799"/>
                  </a:ext>
                </a:extLst>
              </a:tr>
              <a:tr h="1934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Computer Engineering &amp; Cyber Security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11%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18422601"/>
                  </a:ext>
                </a:extLst>
              </a:tr>
            </a:tbl>
          </a:graphicData>
        </a:graphic>
      </p:graphicFrame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B56072B-E3D7-43EA-9577-7589E3A8E7D1}"/>
              </a:ext>
            </a:extLst>
          </p:cNvPr>
          <p:cNvSpPr txBox="1">
            <a:spLocks/>
          </p:cNvSpPr>
          <p:nvPr/>
        </p:nvSpPr>
        <p:spPr>
          <a:xfrm>
            <a:off x="5336886" y="2416322"/>
            <a:ext cx="6855114" cy="14002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Building issues &amp; adaptive behaviours were identified through the professional interview process.</a:t>
            </a:r>
          </a:p>
          <a:p>
            <a:r>
              <a:rPr lang="en-GB" dirty="0"/>
              <a:t>120 responses were received from building occupants, relating to adaption &amp; comfort at the IQ facility</a:t>
            </a:r>
          </a:p>
        </p:txBody>
      </p:sp>
    </p:spTree>
    <p:extLst>
      <p:ext uri="{BB962C8B-B14F-4D97-AF65-F5344CB8AC3E}">
        <p14:creationId xmlns:p14="http://schemas.microsoft.com/office/powerpoint/2010/main" val="1656850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499"/>
            <a:ext cx="9632315" cy="4009335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Evidencing that most students &amp; staff had received no training in the appropriate use of the IQ building at 82% &amp; 70% respectively.</a:t>
            </a:r>
          </a:p>
          <a:p>
            <a:pPr lvl="0"/>
            <a:r>
              <a:rPr lang="en-GB" dirty="0"/>
              <a:t>Identification of the most appropriate mechanisms to disseminate building use training to staff &amp; students.</a:t>
            </a:r>
          </a:p>
          <a:p>
            <a:pPr lvl="0"/>
            <a:r>
              <a:rPr lang="en-GB" dirty="0"/>
              <a:t>Suggestion of the value in further occupant education </a:t>
            </a:r>
          </a:p>
          <a:p>
            <a:pPr lvl="0"/>
            <a:r>
              <a:rPr lang="en-GB" dirty="0"/>
              <a:t>Recognition of adaptive behaviours which significantly increase the risk of fire spread in the event of an emergency </a:t>
            </a:r>
          </a:p>
          <a:p>
            <a:pPr lvl="0"/>
            <a:r>
              <a:rPr lang="en-GB" dirty="0"/>
              <a:t>Identification that the IQ facility that would benefit from the occurrence of Post Occupancy Evaluation </a:t>
            </a:r>
          </a:p>
          <a:p>
            <a:pPr lvl="0"/>
            <a:r>
              <a:rPr lang="en-GB" dirty="0"/>
              <a:t>Discovery of a lack of communications between staff &amp; students in relation to comfort </a:t>
            </a:r>
          </a:p>
          <a:p>
            <a:pPr lvl="0"/>
            <a:r>
              <a:rPr lang="en-GB" dirty="0"/>
              <a:t>Identification of areas where improvements in building systems are necessary, such as inactive ventilation &amp; card access systems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533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Contribution to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033" y="2724906"/>
            <a:ext cx="6483802" cy="3416300"/>
          </a:xfrm>
        </p:spPr>
        <p:txBody>
          <a:bodyPr/>
          <a:lstStyle/>
          <a:p>
            <a:r>
              <a:rPr lang="en-GB" dirty="0"/>
              <a:t>Contributes to not only climate related research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emerging body of academic literature relating to behavioural adaption in buildings is also contributed to</a:t>
            </a:r>
          </a:p>
          <a:p>
            <a:endParaRPr lang="en-GB" dirty="0"/>
          </a:p>
          <a:p>
            <a:r>
              <a:rPr lang="en-GB" dirty="0"/>
              <a:t>Production of climate related research at the higher education level is also contributed to, which was identified as lacking in the works of (Filho et at, 2018).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B8B199-7CFB-44E8-B2D2-CD374308470D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284" y="2855081"/>
            <a:ext cx="4273550" cy="3286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46D8EF1-C7CE-46EA-8AAB-053CB95488EA}"/>
              </a:ext>
            </a:extLst>
          </p:cNvPr>
          <p:cNvSpPr/>
          <p:nvPr/>
        </p:nvSpPr>
        <p:spPr>
          <a:xfrm>
            <a:off x="8691183" y="6141206"/>
            <a:ext cx="1899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(Filho et at, 2018).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142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8761413" cy="706964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Development &amp; implementation of a widespread building occupant education scheme in the efficient use of the building, through the most appropriate mechanisms as identified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Full Post Occupancy Evaluation for the entire facility, to enable remedial actions for any identified issues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Development of mechanisms to increase communications between the staff &amp; student populations to enable discussion relating to building issues &amp; comfort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244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Studies &amp;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Further research could include; </a:t>
            </a:r>
          </a:p>
          <a:p>
            <a:r>
              <a:rPr lang="en-GB" dirty="0"/>
              <a:t>A similar study carried out during a cooling season at the facility to compare findings </a:t>
            </a:r>
          </a:p>
          <a:p>
            <a:endParaRPr lang="en-GB" dirty="0"/>
          </a:p>
          <a:p>
            <a:r>
              <a:rPr lang="en-GB" dirty="0"/>
              <a:t>Further research into why the adaptive behaviours identified in this study occur</a:t>
            </a:r>
          </a:p>
          <a:p>
            <a:endParaRPr lang="en-GB" dirty="0"/>
          </a:p>
          <a:p>
            <a:r>
              <a:rPr lang="en-GB" dirty="0"/>
              <a:t>Limitations of study include; why adaptive behaviour occurs, even though many reasons were identified, they were not exhaustive. </a:t>
            </a:r>
          </a:p>
        </p:txBody>
      </p:sp>
    </p:spTree>
    <p:extLst>
      <p:ext uri="{BB962C8B-B14F-4D97-AF65-F5344CB8AC3E}">
        <p14:creationId xmlns:p14="http://schemas.microsoft.com/office/powerpoint/2010/main" val="2870864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  <a:p>
            <a:r>
              <a:rPr lang="en-GB" dirty="0"/>
              <a:t>Academic Rigor</a:t>
            </a:r>
          </a:p>
          <a:p>
            <a:r>
              <a:rPr lang="en-GB" dirty="0"/>
              <a:t>Importance of ethical considerations</a:t>
            </a:r>
          </a:p>
          <a:p>
            <a:r>
              <a:rPr lang="en-GB" dirty="0"/>
              <a:t>Impacts of adaptive behaviour in buildings</a:t>
            </a:r>
          </a:p>
          <a:p>
            <a:r>
              <a:rPr lang="en-GB" dirty="0"/>
              <a:t>An understanding of the relationship between building occupant needs &amp; climate related comfort</a:t>
            </a:r>
          </a:p>
          <a:p>
            <a:r>
              <a:rPr lang="en-GB" dirty="0"/>
              <a:t>An insight as to how we as a species need to adapt our building behaviour to ensure a more sustainable built environment for future generations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1761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366" y="2468031"/>
            <a:ext cx="11309021" cy="415785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400" dirty="0"/>
              <a:t>Categorized into study areas:</a:t>
            </a:r>
          </a:p>
          <a:p>
            <a:pPr marL="0" indent="0">
              <a:buNone/>
            </a:pPr>
            <a:endParaRPr lang="en-GB" sz="1400" u="sng" dirty="0"/>
          </a:p>
          <a:p>
            <a:pPr marL="0" indent="0">
              <a:buNone/>
            </a:pPr>
            <a:r>
              <a:rPr lang="en-GB" sz="1400" u="sng" dirty="0"/>
              <a:t>Methodology</a:t>
            </a:r>
          </a:p>
          <a:p>
            <a:pPr marL="0" indent="0">
              <a:buNone/>
            </a:pPr>
            <a:r>
              <a:rPr lang="en-GB" sz="1400" dirty="0"/>
              <a:t>UWTSD - Photographer - Adam Davies, 2018, </a:t>
            </a:r>
            <a:r>
              <a:rPr lang="en-GB" sz="1400" i="1" dirty="0"/>
              <a:t>SA1 Swansea Waterfront, </a:t>
            </a:r>
            <a:r>
              <a:rPr lang="en-GB" sz="1400" dirty="0"/>
              <a:t>Available at: </a:t>
            </a:r>
            <a:r>
              <a:rPr lang="en-GB" sz="1400" u="sng" dirty="0"/>
              <a:t>https://www.uwtsd.ac.uk/sa1/ </a:t>
            </a:r>
            <a:r>
              <a:rPr lang="en-GB" sz="1400" dirty="0"/>
              <a:t>[Accessed 09 March 2019]</a:t>
            </a:r>
          </a:p>
          <a:p>
            <a:pPr marL="0" indent="0">
              <a:buNone/>
            </a:pPr>
            <a:r>
              <a:rPr lang="en-GB" sz="1400" dirty="0"/>
              <a:t>UWTSD, 2019. Exciting new development in SA1 Swansea, Available at: https://www.uwtsd.ac.uk/sa1/ [Accessed 12 April 2019].</a:t>
            </a:r>
          </a:p>
          <a:p>
            <a:pPr marL="0" indent="0">
              <a:buNone/>
            </a:pPr>
            <a:endParaRPr lang="en-GB" sz="1400" u="sng" dirty="0"/>
          </a:p>
          <a:p>
            <a:pPr marL="0" indent="0">
              <a:buNone/>
            </a:pPr>
            <a:r>
              <a:rPr lang="en-GB" sz="1400" u="sng" dirty="0"/>
              <a:t>Literature review</a:t>
            </a:r>
          </a:p>
          <a:p>
            <a:pPr marL="0" indent="0">
              <a:buNone/>
            </a:pPr>
            <a:r>
              <a:rPr lang="en-GB" sz="1400" dirty="0"/>
              <a:t>Filho. W.L, Morgan. E.A, Godoy.E.S, Azeiteiro. U.M, Nicolau. P.B, Ávila. L.V, Hugé. C.M.J, 2018, Implementing climate change research at universities: Barriers, potential and actions. Journal of Cleaner Production, 170(1), pp. 269-277.</a:t>
            </a:r>
          </a:p>
          <a:p>
            <a:pPr marL="0" indent="0">
              <a:buNone/>
            </a:pPr>
            <a:r>
              <a:rPr lang="en-GB" sz="1400" dirty="0"/>
              <a:t>Gaffney. O. &amp; Steffen. W, 2017, The Anthropocene equation. The Anthropocene Review, 4(1), pp. 53-61.</a:t>
            </a:r>
          </a:p>
          <a:p>
            <a:pPr marL="0" indent="0">
              <a:buNone/>
            </a:pPr>
            <a:r>
              <a:rPr lang="en-GB" sz="1400" dirty="0"/>
              <a:t>Gilani. S, O’Brien. W, Carrizo. J.S,, 2017, Interpreting Occupant-Building Interactions. ASHRAE Transactions, Volume 123, pp. 185-201.</a:t>
            </a:r>
          </a:p>
          <a:p>
            <a:pPr marL="0" indent="0">
              <a:buNone/>
            </a:pPr>
            <a:r>
              <a:rPr lang="en-GB" sz="1400" dirty="0"/>
              <a:t>Nam. Y. &amp; Ito. E, 2011, A Climate Change Course for Undergraduate Students. Journal of Geoscience Education; Bellingham, 59(4), pp. 229-241.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46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ABAA-5BC7-4C3E-9A22-7EAE18A6A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5293" y="959600"/>
            <a:ext cx="8761413" cy="706964"/>
          </a:xfrm>
        </p:spPr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3B057-7FB6-4C74-B685-822AFA195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5293" y="2631635"/>
            <a:ext cx="8761412" cy="34163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31419790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1067</Words>
  <Application>Microsoft Office PowerPoint</Application>
  <PresentationFormat>Widescreen</PresentationFormat>
  <Paragraphs>146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Gothic</vt:lpstr>
      <vt:lpstr>Wingdings 3</vt:lpstr>
      <vt:lpstr>Ion Boardroom</vt:lpstr>
      <vt:lpstr>An Analysis of Behavioural Adaption to Climate Change in Higher Education Establishments   Viva Voce - 2019  </vt:lpstr>
      <vt:lpstr>Scope</vt:lpstr>
      <vt:lpstr>Rationale</vt:lpstr>
      <vt:lpstr>Research Aim &amp; Objectives</vt:lpstr>
      <vt:lpstr>Literature Review</vt:lpstr>
      <vt:lpstr>Methodological Review</vt:lpstr>
      <vt:lpstr>Results</vt:lpstr>
      <vt:lpstr>Conclusions</vt:lpstr>
      <vt:lpstr>Contribution to Research</vt:lpstr>
      <vt:lpstr>Recommendations</vt:lpstr>
      <vt:lpstr>Future Studies &amp; Limitations</vt:lpstr>
      <vt:lpstr>Learning Experience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Analysis of Behavioural Adaption to Climate Change in Higher Education Establishments   Viva Voce - 2019</dc:title>
  <dc:creator>Lloyd Sparkes (P130191)</dc:creator>
  <cp:lastModifiedBy>Lloyd Sparkes (P130191)</cp:lastModifiedBy>
  <cp:revision>24</cp:revision>
  <dcterms:created xsi:type="dcterms:W3CDTF">2019-05-21T19:16:16Z</dcterms:created>
  <dcterms:modified xsi:type="dcterms:W3CDTF">2019-05-29T21:52:19Z</dcterms:modified>
</cp:coreProperties>
</file>