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saveSubsetFonts="1">
  <p:sldMasterIdLst>
    <p:sldMasterId id="2147483648" r:id="rId1"/>
  </p:sldMasterIdLst>
  <p:notesMasterIdLst>
    <p:notesMasterId r:id="rId12"/>
  </p:notesMasterIdLst>
  <p:handoutMasterIdLst>
    <p:handoutMasterId r:id="rId13"/>
  </p:handoutMasterIdLst>
  <p:sldIdLst>
    <p:sldId id="341" r:id="rId2"/>
    <p:sldId id="329" r:id="rId3"/>
    <p:sldId id="330" r:id="rId4"/>
    <p:sldId id="336" r:id="rId5"/>
    <p:sldId id="346" r:id="rId6"/>
    <p:sldId id="342" r:id="rId7"/>
    <p:sldId id="344" r:id="rId8"/>
    <p:sldId id="345" r:id="rId9"/>
    <p:sldId id="343" r:id="rId10"/>
    <p:sldId id="335" r:id="rId11"/>
  </p:sldIdLst>
  <p:sldSz cx="9144000" cy="6858000" type="screen4x3"/>
  <p:notesSz cx="6735763" cy="9869488"/>
  <p:custDataLst>
    <p:tags r:id="rId14"/>
  </p:custDataLst>
  <p:defaultTextStyle>
    <a:defPPr>
      <a:defRPr lang="en-GB"/>
    </a:defPPr>
    <a:lvl1pPr algn="l" rtl="0" eaLnBrk="0" fontAlgn="base" hangingPunct="0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20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20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20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2000"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>
          <p15:clr>
            <a:srgbClr val="A4A3A4"/>
          </p15:clr>
        </p15:guide>
        <p15:guide id="2" orient="horz" pos="1784">
          <p15:clr>
            <a:srgbClr val="A4A3A4"/>
          </p15:clr>
        </p15:guide>
        <p15:guide id="3" pos="158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lw-dlf" initials="Q" lastIdx="4" clrIdx="0"/>
  <p:cmAuthor id="1" name="Administrator" initials="A" lastIdx="1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69696"/>
    <a:srgbClr val="DADADA"/>
    <a:srgbClr val="DEDEDE"/>
    <a:srgbClr val="D4D4D4"/>
    <a:srgbClr val="D2D2D2"/>
    <a:srgbClr val="C4C4C4"/>
    <a:srgbClr val="BEBEBE"/>
    <a:srgbClr val="AFAFA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0118" autoAdjust="0"/>
    <p:restoredTop sz="96112" autoAdjust="0"/>
  </p:normalViewPr>
  <p:slideViewPr>
    <p:cSldViewPr>
      <p:cViewPr varScale="1">
        <p:scale>
          <a:sx n="116" d="100"/>
          <a:sy n="116" d="100"/>
        </p:scale>
        <p:origin x="1014" y="108"/>
      </p:cViewPr>
      <p:guideLst>
        <p:guide orient="horz"/>
        <p:guide orient="horz" pos="1784"/>
        <p:guide pos="158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commentAuthors" Target="commentAuthors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gs" Target="tags/tag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9783031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-25400"/>
            <a:ext cx="2917825" cy="55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9010" tIns="0" rIns="19010" bIns="0" numCol="1" anchor="t" anchorCtr="0" compatLnSpc="1">
            <a:prstTxWarp prst="textNoShape">
              <a:avLst/>
            </a:prstTxWarp>
          </a:bodyPr>
          <a:lstStyle>
            <a:lvl1pPr defTabSz="911225">
              <a:defRPr sz="1000" b="0" i="1"/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17938" y="-25400"/>
            <a:ext cx="2917825" cy="55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9010" tIns="0" rIns="19010" bIns="0" numCol="1" anchor="t" anchorCtr="0" compatLnSpc="1">
            <a:prstTxWarp prst="textNoShape">
              <a:avLst/>
            </a:prstTxWarp>
          </a:bodyPr>
          <a:lstStyle>
            <a:lvl1pPr algn="r" defTabSz="911225">
              <a:defRPr sz="1000" b="0" i="1"/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1024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12813" y="771525"/>
            <a:ext cx="4910137" cy="3683000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05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896938" y="4699000"/>
            <a:ext cx="4941887" cy="4405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882" tIns="45941" rIns="91882" bIns="45941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noProof="0"/>
              <a:t>Click to edit Master text styles</a:t>
            </a:r>
          </a:p>
          <a:p>
            <a:pPr lvl="1"/>
            <a:r>
              <a:rPr lang="en-GB" noProof="0"/>
              <a:t>Second level</a:t>
            </a:r>
          </a:p>
          <a:p>
            <a:pPr lvl="2"/>
            <a:r>
              <a:rPr lang="en-GB" noProof="0"/>
              <a:t>Third level</a:t>
            </a:r>
          </a:p>
          <a:p>
            <a:pPr lvl="3"/>
            <a:r>
              <a:rPr lang="en-GB" noProof="0"/>
              <a:t>Fourth level</a:t>
            </a:r>
          </a:p>
          <a:p>
            <a:pPr lvl="4"/>
            <a:r>
              <a:rPr lang="en-GB" noProof="0"/>
              <a:t>Fifth level</a:t>
            </a:r>
          </a:p>
        </p:txBody>
      </p:sp>
      <p:sp>
        <p:nvSpPr>
          <p:cNvPr id="205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340850"/>
            <a:ext cx="2917825" cy="55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9010" tIns="0" rIns="19010" bIns="0" numCol="1" anchor="b" anchorCtr="0" compatLnSpc="1">
            <a:prstTxWarp prst="textNoShape">
              <a:avLst/>
            </a:prstTxWarp>
          </a:bodyPr>
          <a:lstStyle>
            <a:lvl1pPr defTabSz="911225">
              <a:defRPr sz="1000" b="0" i="1"/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17938" y="9340850"/>
            <a:ext cx="2917825" cy="55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9010" tIns="0" rIns="19010" bIns="0" numCol="1" anchor="b" anchorCtr="0" compatLnSpc="1">
            <a:prstTxWarp prst="textNoShape">
              <a:avLst/>
            </a:prstTxWarp>
          </a:bodyPr>
          <a:lstStyle>
            <a:lvl1pPr algn="r" defTabSz="911225">
              <a:defRPr sz="1000" b="0" i="1"/>
            </a:lvl1pPr>
          </a:lstStyle>
          <a:p>
            <a:pPr>
              <a:defRPr/>
            </a:pPr>
            <a:fld id="{49AC3308-0D29-4D9B-9679-C9E93C4CF000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046172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defTabSz="912813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defTabSz="912813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2813" algn="l" defTabSz="912813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defTabSz="912813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defTabSz="912813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12"/>
          <p:cNvSpPr txBox="1">
            <a:spLocks noChangeArrowheads="1"/>
          </p:cNvSpPr>
          <p:nvPr userDrawn="1"/>
        </p:nvSpPr>
        <p:spPr bwMode="auto">
          <a:xfrm>
            <a:off x="533400" y="6096000"/>
            <a:ext cx="7848600" cy="52322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GB" sz="1400" i="1" dirty="0"/>
              <a:t>Slides created by Brian Farrington Ltd.</a:t>
            </a:r>
            <a:r>
              <a:rPr lang="en-GB" sz="1600" i="1" dirty="0"/>
              <a:t> </a:t>
            </a:r>
            <a:r>
              <a:rPr lang="en-GB" sz="1200" i="1" dirty="0"/>
              <a:t>Procurement and Business Solutions People for use with </a:t>
            </a:r>
            <a:r>
              <a:rPr lang="en-GB" sz="1200" dirty="0"/>
              <a:t>Lysons and Farrington: Procurement and Supply Chain Management 9th edition © Pearson Education Limited 2015</a:t>
            </a:r>
          </a:p>
        </p:txBody>
      </p:sp>
      <p:sp>
        <p:nvSpPr>
          <p:cNvPr id="3074" name="Rectangle 2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635125"/>
            <a:ext cx="7772400" cy="1143000"/>
          </a:xfrm>
        </p:spPr>
        <p:txBody>
          <a:bodyPr/>
          <a:lstStyle>
            <a:lvl1pPr>
              <a:defRPr sz="28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692525"/>
            <a:ext cx="6400800" cy="1752600"/>
          </a:xfrm>
        </p:spPr>
        <p:txBody>
          <a:bodyPr/>
          <a:lstStyle>
            <a:lvl1pPr marL="0" indent="0" algn="ctr">
              <a:defRPr/>
            </a:lvl1pPr>
          </a:lstStyle>
          <a:p>
            <a:r>
              <a:rPr lang="en-GB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3121257308"/>
      </p:ext>
    </p:extLst>
  </p:cSld>
  <p:clrMapOvr>
    <a:masterClrMapping/>
  </p:clrMapOvr>
  <p:transition advTm="4300">
    <p:randomBar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279466922"/>
      </p:ext>
    </p:extLst>
  </p:cSld>
  <p:clrMapOvr>
    <a:masterClrMapping/>
  </p:clrMapOvr>
  <p:transition advTm="4300">
    <p:randomBar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505051026"/>
      </p:ext>
    </p:extLst>
  </p:cSld>
  <p:clrMapOvr>
    <a:masterClrMapping/>
  </p:clrMapOvr>
  <p:transition advTm="4300">
    <p:randomBar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39750" y="1628775"/>
            <a:ext cx="38481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40250" y="1628775"/>
            <a:ext cx="38481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573733577"/>
      </p:ext>
    </p:extLst>
  </p:cSld>
  <p:clrMapOvr>
    <a:masterClrMapping/>
  </p:clrMapOvr>
  <p:transition advTm="4300">
    <p:randomBar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145329894"/>
      </p:ext>
    </p:extLst>
  </p:cSld>
  <p:clrMapOvr>
    <a:masterClrMapping/>
  </p:clrMapOvr>
  <p:transition advTm="4300">
    <p:randomBar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908926161"/>
      </p:ext>
    </p:extLst>
  </p:cSld>
  <p:clrMapOvr>
    <a:masterClrMapping/>
  </p:clrMapOvr>
  <p:transition advTm="4300">
    <p:randomBar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63142469"/>
      </p:ext>
    </p:extLst>
  </p:cSld>
  <p:clrMapOvr>
    <a:masterClrMapping/>
  </p:clrMapOvr>
  <p:transition advTm="4300">
    <p:randomBar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66617738"/>
      </p:ext>
    </p:extLst>
  </p:cSld>
  <p:clrMapOvr>
    <a:masterClrMapping/>
  </p:clrMapOvr>
  <p:transition advTm="4300">
    <p:randomBar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206932502"/>
      </p:ext>
    </p:extLst>
  </p:cSld>
  <p:clrMapOvr>
    <a:masterClrMapping/>
  </p:clrMapOvr>
  <p:transition advTm="4300">
    <p:randomBar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608482555"/>
      </p:ext>
    </p:extLst>
  </p:cSld>
  <p:clrMapOvr>
    <a:masterClrMapping/>
  </p:clrMapOvr>
  <p:transition advTm="4300">
    <p:randomBar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478588" y="228600"/>
            <a:ext cx="1979612" cy="55149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9750" y="228600"/>
            <a:ext cx="5786438" cy="55149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507680075"/>
      </p:ext>
    </p:extLst>
  </p:cSld>
  <p:clrMapOvr>
    <a:masterClrMapping/>
  </p:clrMapOvr>
  <p:transition advTm="4300">
    <p:randomBar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5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28600"/>
            <a:ext cx="7848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Click to edit Master title style</a:t>
            </a:r>
          </a:p>
        </p:txBody>
      </p:sp>
      <p:sp>
        <p:nvSpPr>
          <p:cNvPr id="1027" name="Rectangle 6"/>
          <p:cNvSpPr>
            <a:spLocks noGrp="1" noChangeArrowheads="1"/>
          </p:cNvSpPr>
          <p:nvPr>
            <p:ph type="body" idx="1"/>
          </p:nvPr>
        </p:nvSpPr>
        <p:spPr bwMode="auto">
          <a:xfrm>
            <a:off x="539750" y="1628775"/>
            <a:ext cx="78486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Click to edit master text styles</a:t>
            </a:r>
          </a:p>
          <a:p>
            <a:pPr lvl="0"/>
            <a:r>
              <a:rPr lang="en-GB" altLang="en-US"/>
              <a:t>Second level</a:t>
            </a:r>
          </a:p>
          <a:p>
            <a:pPr lvl="0"/>
            <a:r>
              <a:rPr lang="en-GB" altLang="en-US"/>
              <a:t>Third level</a:t>
            </a:r>
          </a:p>
          <a:p>
            <a:pPr lvl="0"/>
            <a:r>
              <a:rPr lang="en-GB" altLang="en-US"/>
              <a:t>Fourth level</a:t>
            </a:r>
          </a:p>
          <a:p>
            <a:pPr lvl="0"/>
            <a:r>
              <a:rPr lang="en-GB" altLang="en-US"/>
              <a:t>Fifth level</a:t>
            </a:r>
          </a:p>
        </p:txBody>
      </p:sp>
      <p:sp>
        <p:nvSpPr>
          <p:cNvPr id="6" name="Text Box 13"/>
          <p:cNvSpPr txBox="1">
            <a:spLocks noChangeArrowheads="1"/>
          </p:cNvSpPr>
          <p:nvPr userDrawn="1"/>
        </p:nvSpPr>
        <p:spPr bwMode="auto">
          <a:xfrm>
            <a:off x="238125" y="6569075"/>
            <a:ext cx="8642350" cy="188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0" marR="0" lvl="0" indent="0" algn="r" defTabSz="91440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j-lt"/>
                <a:cs typeface="+mn-cs"/>
              </a:rPr>
              <a:t>Lysons</a:t>
            </a:r>
            <a:r>
              <a:rPr kumimoji="0" lang="en-US" sz="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j-lt"/>
                <a:cs typeface="+mn-cs"/>
              </a:rPr>
              <a:t> &amp; Farrington, </a:t>
            </a:r>
            <a:r>
              <a:rPr kumimoji="0" lang="en-US" sz="800" b="0" i="1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j-lt"/>
                <a:cs typeface="+mn-cs"/>
              </a:rPr>
              <a:t>Procurement and Supply Chain Management,</a:t>
            </a:r>
            <a:r>
              <a:rPr kumimoji="0" lang="en-US" sz="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j-lt"/>
                <a:cs typeface="+mn-cs"/>
              </a:rPr>
              <a:t> 9e © Pearson Education Limited 2016</a:t>
            </a:r>
          </a:p>
        </p:txBody>
      </p:sp>
      <p:sp>
        <p:nvSpPr>
          <p:cNvPr id="7" name="Text Box 15"/>
          <p:cNvSpPr txBox="1">
            <a:spLocks noChangeArrowheads="1"/>
          </p:cNvSpPr>
          <p:nvPr userDrawn="1"/>
        </p:nvSpPr>
        <p:spPr bwMode="auto">
          <a:xfrm>
            <a:off x="0" y="0"/>
            <a:ext cx="806450" cy="217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/>
          <a:lstStyle/>
          <a:p>
            <a:pPr marL="0" marR="0" lvl="0" indent="0" algn="ctr" defTabSz="91440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j-lt"/>
                <a:cs typeface="+mn-cs"/>
              </a:rPr>
              <a:t>Slide 6.</a:t>
            </a:r>
            <a:fld id="{EE8FF528-2F63-47C1-9125-8E65D8390175}" type="slidenum">
              <a:rPr kumimoji="0" lang="en-GB" sz="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j-lt"/>
                <a:cs typeface="+mn-cs"/>
              </a:rPr>
              <a:pPr marL="0" marR="0" lvl="0" indent="0" algn="ctr" defTabSz="91440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j-lt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1" r:id="rId1"/>
    <p:sldLayoutId id="2147483721" r:id="rId2"/>
    <p:sldLayoutId id="2147483722" r:id="rId3"/>
    <p:sldLayoutId id="2147483723" r:id="rId4"/>
    <p:sldLayoutId id="2147483724" r:id="rId5"/>
    <p:sldLayoutId id="2147483725" r:id="rId6"/>
    <p:sldLayoutId id="2147483726" r:id="rId7"/>
    <p:sldLayoutId id="2147483727" r:id="rId8"/>
    <p:sldLayoutId id="2147483728" r:id="rId9"/>
    <p:sldLayoutId id="2147483729" r:id="rId10"/>
    <p:sldLayoutId id="2147483730" r:id="rId11"/>
  </p:sldLayoutIdLst>
  <p:transition advTm="4300">
    <p:randomBar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75000"/>
        <a:buFont typeface="Monotype Sorts" pitchFamily="2" charset="2"/>
        <a:buChar char="•"/>
        <a:defRPr sz="24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Monotype Sorts" pitchFamily="2" charset="2"/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65000"/>
        <a:buFont typeface="Monotype Sorts" pitchFamily="2" charset="2"/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Monotype Sorts" pitchFamily="2" charset="2"/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Monotype Sorts" pitchFamily="2" charset="2"/>
        <a:defRPr sz="2000">
          <a:solidFill>
            <a:schemeClr val="tx1"/>
          </a:solidFill>
          <a:latin typeface="+mn-lt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Monotype Sorts" pitchFamily="2" charset="2"/>
        <a:defRPr sz="2000">
          <a:solidFill>
            <a:schemeClr val="tx1"/>
          </a:solidFill>
          <a:latin typeface="+mn-lt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Monotype Sorts" pitchFamily="2" charset="2"/>
        <a:defRPr sz="2000">
          <a:solidFill>
            <a:schemeClr val="tx1"/>
          </a:solidFill>
          <a:latin typeface="+mn-lt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Monotype Sorts" pitchFamily="2" charset="2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tent Placeholder 2"/>
          <p:cNvSpPr txBox="1">
            <a:spLocks/>
          </p:cNvSpPr>
          <p:nvPr/>
        </p:nvSpPr>
        <p:spPr bwMode="auto">
          <a:xfrm>
            <a:off x="615207" y="2420888"/>
            <a:ext cx="7848600" cy="7286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marL="342900" lvl="0" indent="-342900" algn="ctr">
              <a:spcBef>
                <a:spcPct val="20000"/>
              </a:spcBef>
              <a:buClr>
                <a:srgbClr val="000066"/>
              </a:buClr>
              <a:buSzPct val="75000"/>
            </a:pPr>
            <a:r>
              <a:rPr lang="en-US" sz="3400" b="1" kern="0" dirty="0">
                <a:solidFill>
                  <a:srgbClr val="003399"/>
                </a:solidFill>
                <a:latin typeface="Arial"/>
              </a:rPr>
              <a:t>Supplier </a:t>
            </a:r>
            <a:r>
              <a:rPr lang="en-US" sz="3400" b="1" kern="0" dirty="0" smtClean="0">
                <a:solidFill>
                  <a:srgbClr val="003399"/>
                </a:solidFill>
                <a:latin typeface="Arial"/>
              </a:rPr>
              <a:t>Relationships </a:t>
            </a:r>
            <a:r>
              <a:rPr lang="en-US" sz="3400" b="1" kern="0" dirty="0">
                <a:solidFill>
                  <a:srgbClr val="003399"/>
                </a:solidFill>
                <a:latin typeface="Arial"/>
              </a:rPr>
              <a:t>and </a:t>
            </a:r>
            <a:r>
              <a:rPr lang="en-US" sz="3400" b="1" kern="0" dirty="0" smtClean="0">
                <a:solidFill>
                  <a:srgbClr val="003399"/>
                </a:solidFill>
                <a:latin typeface="Arial"/>
              </a:rPr>
              <a:t>Partnering</a:t>
            </a:r>
            <a:endParaRPr lang="en-IN" sz="3400" b="1" kern="0" dirty="0">
              <a:solidFill>
                <a:srgbClr val="003399"/>
              </a:solidFill>
              <a:latin typeface="Arial"/>
            </a:endParaRPr>
          </a:p>
        </p:txBody>
      </p:sp>
    </p:spTree>
  </p:cSld>
  <p:clrMapOvr>
    <a:masterClrMapping/>
  </p:clrMapOvr>
  <p:transition advTm="4300">
    <p:randomBar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8"/>
          <p:cNvSpPr>
            <a:spLocks noChangeArrowheads="1"/>
          </p:cNvSpPr>
          <p:nvPr/>
        </p:nvSpPr>
        <p:spPr bwMode="auto">
          <a:xfrm>
            <a:off x="4067175" y="1181100"/>
            <a:ext cx="5103813" cy="354013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endParaRPr lang="en-US" altLang="en-US" b="1" dirty="0"/>
          </a:p>
        </p:txBody>
      </p:sp>
      <p:sp>
        <p:nvSpPr>
          <p:cNvPr id="3075" name="AutoShape 27"/>
          <p:cNvSpPr>
            <a:spLocks noChangeArrowheads="1"/>
          </p:cNvSpPr>
          <p:nvPr/>
        </p:nvSpPr>
        <p:spPr bwMode="auto">
          <a:xfrm>
            <a:off x="7938" y="1025525"/>
            <a:ext cx="4897437" cy="647700"/>
          </a:xfrm>
          <a:prstGeom prst="rightArrow">
            <a:avLst>
              <a:gd name="adj1" fmla="val 54407"/>
              <a:gd name="adj2" fmla="val 111039"/>
            </a:avLst>
          </a:prstGeom>
          <a:solidFill>
            <a:schemeClr val="accent1"/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endParaRPr lang="en-US" altLang="en-US" b="1" dirty="0"/>
          </a:p>
        </p:txBody>
      </p:sp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0" y="476250"/>
            <a:ext cx="9144000" cy="411163"/>
            <a:chOff x="0" y="343"/>
            <a:chExt cx="5760" cy="259"/>
          </a:xfrm>
        </p:grpSpPr>
        <p:sp>
          <p:nvSpPr>
            <p:cNvPr id="3102" name="Line 4"/>
            <p:cNvSpPr>
              <a:spLocks noChangeShapeType="1"/>
            </p:cNvSpPr>
            <p:nvPr/>
          </p:nvSpPr>
          <p:spPr bwMode="auto">
            <a:xfrm>
              <a:off x="0" y="473"/>
              <a:ext cx="5760" cy="0"/>
            </a:xfrm>
            <a:prstGeom prst="line">
              <a:avLst/>
            </a:prstGeom>
            <a:noFill/>
            <a:ln w="28575">
              <a:solidFill>
                <a:schemeClr val="folHlink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42693" name="AutoShape 5"/>
            <p:cNvSpPr>
              <a:spLocks noChangeArrowheads="1"/>
            </p:cNvSpPr>
            <p:nvPr/>
          </p:nvSpPr>
          <p:spPr bwMode="auto">
            <a:xfrm>
              <a:off x="158" y="343"/>
              <a:ext cx="3447" cy="259"/>
            </a:xfrm>
            <a:prstGeom prst="roundRect">
              <a:avLst>
                <a:gd name="adj" fmla="val 16667"/>
              </a:avLst>
            </a:prstGeom>
            <a:ln>
              <a:headEnd type="none" w="sm" len="sm"/>
              <a:tailEnd type="none" w="sm" len="sm"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pPr>
                <a:defRPr/>
              </a:pPr>
              <a:endParaRPr lang="en-US" b="1" dirty="0"/>
            </a:p>
          </p:txBody>
        </p:sp>
      </p:grpSp>
      <p:sp>
        <p:nvSpPr>
          <p:cNvPr id="242694" name="Rectangle 6"/>
          <p:cNvSpPr>
            <a:spLocks noChangeArrowheads="1"/>
          </p:cNvSpPr>
          <p:nvPr/>
        </p:nvSpPr>
        <p:spPr bwMode="auto">
          <a:xfrm>
            <a:off x="573088" y="476250"/>
            <a:ext cx="49815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squar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GB" altLang="en-US" dirty="0"/>
              <a:t>Supplier relationships and partnering</a:t>
            </a:r>
          </a:p>
        </p:txBody>
      </p:sp>
      <p:sp>
        <p:nvSpPr>
          <p:cNvPr id="3078" name="Text Box 7"/>
          <p:cNvSpPr txBox="1">
            <a:spLocks noChangeArrowheads="1"/>
          </p:cNvSpPr>
          <p:nvPr/>
        </p:nvSpPr>
        <p:spPr bwMode="auto">
          <a:xfrm>
            <a:off x="220663" y="1146175"/>
            <a:ext cx="3414712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GB" altLang="en-US" b="1" dirty="0">
                <a:solidFill>
                  <a:schemeClr val="bg1"/>
                </a:solidFill>
              </a:rPr>
              <a:t>Definition of a relationship</a:t>
            </a:r>
          </a:p>
        </p:txBody>
      </p:sp>
      <p:sp>
        <p:nvSpPr>
          <p:cNvPr id="3079" name="Text Box 8"/>
          <p:cNvSpPr txBox="1">
            <a:spLocks noChangeArrowheads="1"/>
          </p:cNvSpPr>
          <p:nvPr/>
        </p:nvSpPr>
        <p:spPr bwMode="auto">
          <a:xfrm>
            <a:off x="573088" y="1773238"/>
            <a:ext cx="363855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en-GB" altLang="en-US" b="1" dirty="0"/>
              <a:t>Relationship marketing</a:t>
            </a:r>
          </a:p>
        </p:txBody>
      </p:sp>
      <p:grpSp>
        <p:nvGrpSpPr>
          <p:cNvPr id="3080" name="Group 9"/>
          <p:cNvGrpSpPr>
            <a:grpSpLocks/>
          </p:cNvGrpSpPr>
          <p:nvPr/>
        </p:nvGrpSpPr>
        <p:grpSpPr bwMode="auto">
          <a:xfrm>
            <a:off x="2044700" y="4070350"/>
            <a:ext cx="1663700" cy="1663700"/>
            <a:chOff x="1812" y="1729"/>
            <a:chExt cx="937" cy="937"/>
          </a:xfrm>
        </p:grpSpPr>
        <p:sp>
          <p:nvSpPr>
            <p:cNvPr id="3100" name="Oval 10"/>
            <p:cNvSpPr>
              <a:spLocks noChangeArrowheads="1"/>
            </p:cNvSpPr>
            <p:nvPr/>
          </p:nvSpPr>
          <p:spPr bwMode="auto">
            <a:xfrm>
              <a:off x="1812" y="1729"/>
              <a:ext cx="937" cy="937"/>
            </a:xfrm>
            <a:prstGeom prst="ellipse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 wrap="none" anchor="ctr"/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/>
              <a:endParaRPr lang="en-US" altLang="en-US" sz="1900" dirty="0">
                <a:solidFill>
                  <a:schemeClr val="bg1"/>
                </a:solidFill>
              </a:endParaRPr>
            </a:p>
          </p:txBody>
        </p:sp>
        <p:sp>
          <p:nvSpPr>
            <p:cNvPr id="3101" name="Oval 11"/>
            <p:cNvSpPr>
              <a:spLocks noChangeArrowheads="1"/>
            </p:cNvSpPr>
            <p:nvPr/>
          </p:nvSpPr>
          <p:spPr bwMode="auto">
            <a:xfrm>
              <a:off x="1855" y="1772"/>
              <a:ext cx="851" cy="851"/>
            </a:xfrm>
            <a:prstGeom prst="ellipse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 wrap="none" anchor="ctr"/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/>
              <a:r>
                <a:rPr lang="en-US" altLang="en-US" sz="1900" dirty="0">
                  <a:solidFill>
                    <a:schemeClr val="accent1"/>
                  </a:solidFill>
                </a:rPr>
                <a:t>Not one</a:t>
              </a:r>
            </a:p>
            <a:p>
              <a:pPr algn="ctr"/>
              <a:r>
                <a:rPr lang="en-US" altLang="en-US" sz="1900" dirty="0">
                  <a:solidFill>
                    <a:schemeClr val="accent1"/>
                  </a:solidFill>
                </a:rPr>
                <a:t>sale at</a:t>
              </a:r>
            </a:p>
            <a:p>
              <a:pPr algn="ctr"/>
              <a:r>
                <a:rPr lang="en-US" altLang="en-US" sz="1900" dirty="0">
                  <a:solidFill>
                    <a:schemeClr val="accent1"/>
                  </a:solidFill>
                </a:rPr>
                <a:t>a time!</a:t>
              </a:r>
              <a:endParaRPr lang="en-GB" altLang="en-US" sz="1900" dirty="0">
                <a:solidFill>
                  <a:schemeClr val="accent1"/>
                </a:solidFill>
              </a:endParaRPr>
            </a:p>
          </p:txBody>
        </p:sp>
      </p:grpSp>
      <p:grpSp>
        <p:nvGrpSpPr>
          <p:cNvPr id="3081" name="Group 12"/>
          <p:cNvGrpSpPr>
            <a:grpSpLocks/>
          </p:cNvGrpSpPr>
          <p:nvPr/>
        </p:nvGrpSpPr>
        <p:grpSpPr bwMode="auto">
          <a:xfrm>
            <a:off x="839788" y="2443163"/>
            <a:ext cx="1663700" cy="1663700"/>
            <a:chOff x="713" y="1548"/>
            <a:chExt cx="937" cy="937"/>
          </a:xfrm>
        </p:grpSpPr>
        <p:sp>
          <p:nvSpPr>
            <p:cNvPr id="3098" name="Oval 13"/>
            <p:cNvSpPr>
              <a:spLocks noChangeArrowheads="1"/>
            </p:cNvSpPr>
            <p:nvPr/>
          </p:nvSpPr>
          <p:spPr bwMode="auto">
            <a:xfrm>
              <a:off x="713" y="1548"/>
              <a:ext cx="937" cy="937"/>
            </a:xfrm>
            <a:prstGeom prst="ellipse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 wrap="none" anchor="ctr"/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/>
              <a:endParaRPr lang="en-US" altLang="en-US" sz="1900" dirty="0">
                <a:solidFill>
                  <a:schemeClr val="bg1"/>
                </a:solidFill>
              </a:endParaRPr>
            </a:p>
          </p:txBody>
        </p:sp>
        <p:sp>
          <p:nvSpPr>
            <p:cNvPr id="3099" name="Oval 14"/>
            <p:cNvSpPr>
              <a:spLocks noChangeArrowheads="1"/>
            </p:cNvSpPr>
            <p:nvPr/>
          </p:nvSpPr>
          <p:spPr bwMode="auto">
            <a:xfrm>
              <a:off x="756" y="1591"/>
              <a:ext cx="851" cy="851"/>
            </a:xfrm>
            <a:prstGeom prst="ellipse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 wrap="none" anchor="ctr"/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/>
              <a:r>
                <a:rPr lang="en-US" altLang="en-US" sz="1900" dirty="0">
                  <a:solidFill>
                    <a:schemeClr val="accent1"/>
                  </a:solidFill>
                </a:rPr>
                <a:t>Long-term</a:t>
              </a:r>
            </a:p>
            <a:p>
              <a:pPr algn="ctr"/>
              <a:r>
                <a:rPr lang="en-US" altLang="en-US" sz="1900" dirty="0">
                  <a:solidFill>
                    <a:schemeClr val="accent1"/>
                  </a:solidFill>
                </a:rPr>
                <a:t>strategy</a:t>
              </a:r>
              <a:endParaRPr lang="en-GB" altLang="en-US" sz="1900" dirty="0">
                <a:solidFill>
                  <a:schemeClr val="accent1"/>
                </a:solidFill>
              </a:endParaRPr>
            </a:p>
          </p:txBody>
        </p:sp>
      </p:grpSp>
      <p:sp>
        <p:nvSpPr>
          <p:cNvPr id="3082" name="Oval 22"/>
          <p:cNvSpPr>
            <a:spLocks noChangeArrowheads="1"/>
          </p:cNvSpPr>
          <p:nvPr/>
        </p:nvSpPr>
        <p:spPr bwMode="auto">
          <a:xfrm>
            <a:off x="827088" y="2376488"/>
            <a:ext cx="517525" cy="517525"/>
          </a:xfrm>
          <a:prstGeom prst="ellipse">
            <a:avLst/>
          </a:prstGeom>
          <a:solidFill>
            <a:schemeClr val="bg1"/>
          </a:solidFill>
          <a:ln w="57150">
            <a:solidFill>
              <a:schemeClr val="accent1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en-US" altLang="en-US" dirty="0"/>
              <a:t>1</a:t>
            </a:r>
            <a:endParaRPr lang="en-GB" altLang="en-US" dirty="0"/>
          </a:p>
        </p:txBody>
      </p:sp>
      <p:sp>
        <p:nvSpPr>
          <p:cNvPr id="3083" name="Oval 23"/>
          <p:cNvSpPr>
            <a:spLocks noChangeArrowheads="1"/>
          </p:cNvSpPr>
          <p:nvPr/>
        </p:nvSpPr>
        <p:spPr bwMode="auto">
          <a:xfrm>
            <a:off x="2082800" y="4002088"/>
            <a:ext cx="517525" cy="517525"/>
          </a:xfrm>
          <a:prstGeom prst="ellipse">
            <a:avLst/>
          </a:prstGeom>
          <a:solidFill>
            <a:schemeClr val="bg1"/>
          </a:solidFill>
          <a:ln w="57150">
            <a:solidFill>
              <a:schemeClr val="accent1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en-US" altLang="en-US" dirty="0"/>
              <a:t>2</a:t>
            </a:r>
            <a:endParaRPr lang="en-GB" altLang="en-US" dirty="0"/>
          </a:p>
        </p:txBody>
      </p:sp>
      <p:sp>
        <p:nvSpPr>
          <p:cNvPr id="3084" name="Text Box 26"/>
          <p:cNvSpPr txBox="1">
            <a:spLocks noChangeArrowheads="1"/>
          </p:cNvSpPr>
          <p:nvPr/>
        </p:nvSpPr>
        <p:spPr bwMode="auto">
          <a:xfrm>
            <a:off x="5276850" y="1158875"/>
            <a:ext cx="3749873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GB" altLang="en-US" b="1" dirty="0">
                <a:cs typeface="Arial" charset="0"/>
              </a:rPr>
              <a:t>‘</a:t>
            </a:r>
            <a:r>
              <a:rPr lang="en-GB" altLang="en-US" b="1" dirty="0"/>
              <a:t>A connection or association</a:t>
            </a:r>
            <a:r>
              <a:rPr lang="en-GB" altLang="en-US" b="1" dirty="0">
                <a:cs typeface="Arial" charset="0"/>
              </a:rPr>
              <a:t>’</a:t>
            </a:r>
            <a:endParaRPr lang="en-GB" altLang="en-US" b="1" dirty="0"/>
          </a:p>
        </p:txBody>
      </p:sp>
      <p:sp>
        <p:nvSpPr>
          <p:cNvPr id="3085" name="Text Box 29"/>
          <p:cNvSpPr txBox="1">
            <a:spLocks noChangeArrowheads="1"/>
          </p:cNvSpPr>
          <p:nvPr/>
        </p:nvSpPr>
        <p:spPr bwMode="auto">
          <a:xfrm>
            <a:off x="5100638" y="1773238"/>
            <a:ext cx="3638550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en-GB" altLang="en-US" b="1" dirty="0"/>
              <a:t>Relationship procurement</a:t>
            </a:r>
          </a:p>
        </p:txBody>
      </p:sp>
      <p:grpSp>
        <p:nvGrpSpPr>
          <p:cNvPr id="3086" name="Group 42"/>
          <p:cNvGrpSpPr>
            <a:grpSpLocks/>
          </p:cNvGrpSpPr>
          <p:nvPr/>
        </p:nvGrpSpPr>
        <p:grpSpPr bwMode="auto">
          <a:xfrm>
            <a:off x="6992938" y="2373313"/>
            <a:ext cx="1663700" cy="1663700"/>
            <a:chOff x="1812" y="1729"/>
            <a:chExt cx="937" cy="937"/>
          </a:xfrm>
        </p:grpSpPr>
        <p:sp>
          <p:nvSpPr>
            <p:cNvPr id="3096" name="Oval 43"/>
            <p:cNvSpPr>
              <a:spLocks noChangeArrowheads="1"/>
            </p:cNvSpPr>
            <p:nvPr/>
          </p:nvSpPr>
          <p:spPr bwMode="auto">
            <a:xfrm>
              <a:off x="1812" y="1729"/>
              <a:ext cx="937" cy="937"/>
            </a:xfrm>
            <a:prstGeom prst="ellipse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 wrap="none" anchor="ctr"/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/>
              <a:endParaRPr lang="en-US" altLang="en-US" sz="1900" dirty="0">
                <a:solidFill>
                  <a:schemeClr val="bg1"/>
                </a:solidFill>
              </a:endParaRPr>
            </a:p>
          </p:txBody>
        </p:sp>
        <p:sp>
          <p:nvSpPr>
            <p:cNvPr id="3097" name="Oval 44"/>
            <p:cNvSpPr>
              <a:spLocks noChangeArrowheads="1"/>
            </p:cNvSpPr>
            <p:nvPr/>
          </p:nvSpPr>
          <p:spPr bwMode="auto">
            <a:xfrm>
              <a:off x="1855" y="1772"/>
              <a:ext cx="851" cy="851"/>
            </a:xfrm>
            <a:prstGeom prst="ellipse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 wrap="none" anchor="ctr"/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/>
              <a:r>
                <a:rPr lang="en-US" altLang="en-US" sz="1900" dirty="0">
                  <a:solidFill>
                    <a:schemeClr val="accent1"/>
                  </a:solidFill>
                </a:rPr>
                <a:t>Secures</a:t>
              </a:r>
            </a:p>
            <a:p>
              <a:pPr algn="ctr"/>
              <a:r>
                <a:rPr lang="en-US" altLang="en-US" sz="1900" dirty="0">
                  <a:solidFill>
                    <a:schemeClr val="accent1"/>
                  </a:solidFill>
                </a:rPr>
                <a:t>mutual</a:t>
              </a:r>
            </a:p>
            <a:p>
              <a:pPr algn="ctr"/>
              <a:r>
                <a:rPr lang="en-US" altLang="en-US" sz="1900" dirty="0">
                  <a:solidFill>
                    <a:schemeClr val="accent1"/>
                  </a:solidFill>
                </a:rPr>
                <a:t>benefits</a:t>
              </a:r>
              <a:endParaRPr lang="en-GB" altLang="en-US" sz="1900" dirty="0">
                <a:solidFill>
                  <a:schemeClr val="accent1"/>
                </a:solidFill>
              </a:endParaRPr>
            </a:p>
          </p:txBody>
        </p:sp>
      </p:grpSp>
      <p:grpSp>
        <p:nvGrpSpPr>
          <p:cNvPr id="3087" name="Group 45"/>
          <p:cNvGrpSpPr>
            <a:grpSpLocks/>
          </p:cNvGrpSpPr>
          <p:nvPr/>
        </p:nvGrpSpPr>
        <p:grpSpPr bwMode="auto">
          <a:xfrm>
            <a:off x="5248275" y="2371725"/>
            <a:ext cx="1663700" cy="1663700"/>
            <a:chOff x="713" y="1548"/>
            <a:chExt cx="937" cy="937"/>
          </a:xfrm>
        </p:grpSpPr>
        <p:sp>
          <p:nvSpPr>
            <p:cNvPr id="3094" name="Oval 46"/>
            <p:cNvSpPr>
              <a:spLocks noChangeArrowheads="1"/>
            </p:cNvSpPr>
            <p:nvPr/>
          </p:nvSpPr>
          <p:spPr bwMode="auto">
            <a:xfrm>
              <a:off x="713" y="1548"/>
              <a:ext cx="937" cy="937"/>
            </a:xfrm>
            <a:prstGeom prst="ellipse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 wrap="none" anchor="ctr"/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/>
              <a:endParaRPr lang="en-US" altLang="en-US" sz="1900" dirty="0">
                <a:solidFill>
                  <a:schemeClr val="bg1"/>
                </a:solidFill>
              </a:endParaRPr>
            </a:p>
          </p:txBody>
        </p:sp>
        <p:sp>
          <p:nvSpPr>
            <p:cNvPr id="3095" name="Oval 47"/>
            <p:cNvSpPr>
              <a:spLocks noChangeArrowheads="1"/>
            </p:cNvSpPr>
            <p:nvPr/>
          </p:nvSpPr>
          <p:spPr bwMode="auto">
            <a:xfrm>
              <a:off x="756" y="1591"/>
              <a:ext cx="851" cy="851"/>
            </a:xfrm>
            <a:prstGeom prst="ellipse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 wrap="none" anchor="ctr"/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/>
              <a:r>
                <a:rPr lang="en-US" altLang="en-US" sz="1900" dirty="0">
                  <a:solidFill>
                    <a:schemeClr val="accent1"/>
                  </a:solidFill>
                </a:rPr>
                <a:t>Long-term</a:t>
              </a:r>
            </a:p>
            <a:p>
              <a:pPr algn="ctr"/>
              <a:r>
                <a:rPr lang="en-US" altLang="en-US" sz="1900" dirty="0">
                  <a:solidFill>
                    <a:schemeClr val="accent1"/>
                  </a:solidFill>
                </a:rPr>
                <a:t>strategy</a:t>
              </a:r>
              <a:endParaRPr lang="en-GB" altLang="en-US" sz="1900" dirty="0">
                <a:solidFill>
                  <a:schemeClr val="accent1"/>
                </a:solidFill>
              </a:endParaRPr>
            </a:p>
          </p:txBody>
        </p:sp>
      </p:grpSp>
      <p:grpSp>
        <p:nvGrpSpPr>
          <p:cNvPr id="3088" name="Group 48"/>
          <p:cNvGrpSpPr>
            <a:grpSpLocks/>
          </p:cNvGrpSpPr>
          <p:nvPr/>
        </p:nvGrpSpPr>
        <p:grpSpPr bwMode="auto">
          <a:xfrm>
            <a:off x="6156325" y="4113213"/>
            <a:ext cx="1663700" cy="1663700"/>
            <a:chOff x="2937" y="1548"/>
            <a:chExt cx="937" cy="937"/>
          </a:xfrm>
        </p:grpSpPr>
        <p:sp>
          <p:nvSpPr>
            <p:cNvPr id="3092" name="Oval 49"/>
            <p:cNvSpPr>
              <a:spLocks noChangeArrowheads="1"/>
            </p:cNvSpPr>
            <p:nvPr/>
          </p:nvSpPr>
          <p:spPr bwMode="auto">
            <a:xfrm>
              <a:off x="2937" y="1548"/>
              <a:ext cx="937" cy="937"/>
            </a:xfrm>
            <a:prstGeom prst="ellipse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 wrap="none" anchor="ctr"/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/>
              <a:endParaRPr lang="en-US" altLang="en-US" sz="1900" dirty="0">
                <a:solidFill>
                  <a:schemeClr val="bg1"/>
                </a:solidFill>
              </a:endParaRPr>
            </a:p>
          </p:txBody>
        </p:sp>
        <p:sp>
          <p:nvSpPr>
            <p:cNvPr id="3093" name="Oval 50"/>
            <p:cNvSpPr>
              <a:spLocks noChangeArrowheads="1"/>
            </p:cNvSpPr>
            <p:nvPr/>
          </p:nvSpPr>
          <p:spPr bwMode="auto">
            <a:xfrm>
              <a:off x="2980" y="1591"/>
              <a:ext cx="851" cy="851"/>
            </a:xfrm>
            <a:prstGeom prst="ellipse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 wrap="none" anchor="ctr"/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/>
              <a:r>
                <a:rPr lang="en-US" altLang="en-US" sz="1900" dirty="0">
                  <a:solidFill>
                    <a:schemeClr val="accent1"/>
                  </a:solidFill>
                </a:rPr>
                <a:t>Requires</a:t>
              </a:r>
            </a:p>
            <a:p>
              <a:pPr algn="ctr"/>
              <a:r>
                <a:rPr lang="en-US" altLang="en-US" sz="1900" dirty="0">
                  <a:solidFill>
                    <a:schemeClr val="accent1"/>
                  </a:solidFill>
                </a:rPr>
                <a:t>focus</a:t>
              </a:r>
              <a:endParaRPr lang="en-GB" altLang="en-US" sz="1900" dirty="0">
                <a:solidFill>
                  <a:schemeClr val="accent1"/>
                </a:solidFill>
              </a:endParaRPr>
            </a:p>
          </p:txBody>
        </p:sp>
      </p:grpSp>
      <p:sp>
        <p:nvSpPr>
          <p:cNvPr id="3089" name="Oval 51"/>
          <p:cNvSpPr>
            <a:spLocks noChangeArrowheads="1"/>
          </p:cNvSpPr>
          <p:nvPr/>
        </p:nvSpPr>
        <p:spPr bwMode="auto">
          <a:xfrm>
            <a:off x="5235575" y="2305050"/>
            <a:ext cx="517525" cy="517525"/>
          </a:xfrm>
          <a:prstGeom prst="ellipse">
            <a:avLst/>
          </a:prstGeom>
          <a:solidFill>
            <a:schemeClr val="bg1"/>
          </a:solidFill>
          <a:ln w="57150">
            <a:solidFill>
              <a:schemeClr val="accent1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en-US" altLang="en-US" dirty="0"/>
              <a:t>1</a:t>
            </a:r>
            <a:endParaRPr lang="en-GB" altLang="en-US" dirty="0"/>
          </a:p>
        </p:txBody>
      </p:sp>
      <p:sp>
        <p:nvSpPr>
          <p:cNvPr id="3090" name="Oval 52"/>
          <p:cNvSpPr>
            <a:spLocks noChangeArrowheads="1"/>
          </p:cNvSpPr>
          <p:nvPr/>
        </p:nvSpPr>
        <p:spPr bwMode="auto">
          <a:xfrm>
            <a:off x="7031038" y="2305050"/>
            <a:ext cx="517525" cy="517525"/>
          </a:xfrm>
          <a:prstGeom prst="ellipse">
            <a:avLst/>
          </a:prstGeom>
          <a:solidFill>
            <a:schemeClr val="bg1"/>
          </a:solidFill>
          <a:ln w="57150">
            <a:solidFill>
              <a:schemeClr val="accent1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en-US" altLang="en-US" dirty="0"/>
              <a:t>2</a:t>
            </a:r>
            <a:endParaRPr lang="en-GB" altLang="en-US" dirty="0"/>
          </a:p>
        </p:txBody>
      </p:sp>
      <p:sp>
        <p:nvSpPr>
          <p:cNvPr id="3091" name="Oval 53"/>
          <p:cNvSpPr>
            <a:spLocks noChangeArrowheads="1"/>
          </p:cNvSpPr>
          <p:nvPr/>
        </p:nvSpPr>
        <p:spPr bwMode="auto">
          <a:xfrm>
            <a:off x="6243638" y="4046538"/>
            <a:ext cx="517525" cy="517525"/>
          </a:xfrm>
          <a:prstGeom prst="ellipse">
            <a:avLst/>
          </a:prstGeom>
          <a:solidFill>
            <a:schemeClr val="bg1"/>
          </a:solidFill>
          <a:ln w="57150">
            <a:solidFill>
              <a:schemeClr val="accent1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en-US" altLang="en-US" dirty="0"/>
              <a:t>3</a:t>
            </a:r>
            <a:endParaRPr lang="en-GB" altLang="en-US" dirty="0"/>
          </a:p>
        </p:txBody>
      </p:sp>
    </p:spTree>
  </p:cSld>
  <p:clrMapOvr>
    <a:masterClrMapping/>
  </p:clrMapOvr>
  <p:transition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26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500"/>
                                        <p:tgtEl>
                                          <p:spTgt spid="2426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269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0" y="476250"/>
            <a:ext cx="9144000" cy="411163"/>
            <a:chOff x="0" y="343"/>
            <a:chExt cx="5760" cy="259"/>
          </a:xfrm>
        </p:grpSpPr>
        <p:sp>
          <p:nvSpPr>
            <p:cNvPr id="4113" name="Line 3"/>
            <p:cNvSpPr>
              <a:spLocks noChangeShapeType="1"/>
            </p:cNvSpPr>
            <p:nvPr/>
          </p:nvSpPr>
          <p:spPr bwMode="auto">
            <a:xfrm>
              <a:off x="0" y="473"/>
              <a:ext cx="5760" cy="0"/>
            </a:xfrm>
            <a:prstGeom prst="line">
              <a:avLst/>
            </a:prstGeom>
            <a:noFill/>
            <a:ln w="28575">
              <a:solidFill>
                <a:schemeClr val="folHlink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43716" name="AutoShape 4"/>
            <p:cNvSpPr>
              <a:spLocks noChangeArrowheads="1"/>
            </p:cNvSpPr>
            <p:nvPr/>
          </p:nvSpPr>
          <p:spPr bwMode="auto">
            <a:xfrm>
              <a:off x="158" y="343"/>
              <a:ext cx="3447" cy="259"/>
            </a:xfrm>
            <a:prstGeom prst="roundRect">
              <a:avLst>
                <a:gd name="adj" fmla="val 16667"/>
              </a:avLst>
            </a:prstGeom>
            <a:ln>
              <a:headEnd type="none" w="sm" len="sm"/>
              <a:tailEnd type="none" w="sm" len="sm"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pPr>
                <a:defRPr/>
              </a:pPr>
              <a:endParaRPr lang="en-US" b="1" dirty="0"/>
            </a:p>
          </p:txBody>
        </p:sp>
      </p:grpSp>
      <p:graphicFrame>
        <p:nvGraphicFramePr>
          <p:cNvPr id="4117" name="Group 2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49190923"/>
              </p:ext>
            </p:extLst>
          </p:nvPr>
        </p:nvGraphicFramePr>
        <p:xfrm>
          <a:off x="179388" y="1011238"/>
          <a:ext cx="8707437" cy="4862910"/>
        </p:xfrm>
        <a:graphic>
          <a:graphicData uri="http://schemas.openxmlformats.org/drawingml/2006/table">
            <a:tbl>
              <a:tblPr/>
              <a:tblGrid>
                <a:gridCol w="4354512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4352925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339694">
                <a:tc gridSpan="2"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60363" algn="l"/>
                        </a:tabLst>
                      </a:pPr>
                      <a:r>
                        <a:rPr kumimoji="0" lang="en-GB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en-GB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Main differences between transactional and relationship procurement</a:t>
                      </a:r>
                      <a:endParaRPr kumimoji="0" lang="en-GB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charset="0"/>
                      </a:endParaRPr>
                    </a:p>
                  </a:txBody>
                  <a:tcPr marT="45716" marB="45716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EBEBE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35249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60363" algn="l"/>
                        </a:tabLst>
                      </a:pPr>
                      <a:r>
                        <a:rPr kumimoji="0" lang="en-GB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Transactional</a:t>
                      </a:r>
                      <a:endParaRPr kumimoji="0" lang="en-GB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charset="0"/>
                      </a:endParaRPr>
                    </a:p>
                  </a:txBody>
                  <a:tcPr marT="45716" marB="45716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EDED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60363" algn="l"/>
                        </a:tabLst>
                      </a:pPr>
                      <a:r>
                        <a:rPr kumimoji="0" lang="en-GB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Relationship</a:t>
                      </a:r>
                      <a:endParaRPr kumimoji="0" lang="en-GB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charset="0"/>
                      </a:endParaRPr>
                    </a:p>
                  </a:txBody>
                  <a:tcPr marT="45716" marB="45716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4187569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8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60363" algn="l"/>
                        </a:tabLst>
                      </a:pPr>
                      <a:r>
                        <a:rPr kumimoji="0" lang="en-GB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Focus on short, discrete procurement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8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60363" algn="l"/>
                        </a:tabLst>
                      </a:pPr>
                      <a:endParaRPr kumimoji="0" lang="en-GB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8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60363" algn="l"/>
                        </a:tabLst>
                      </a:pPr>
                      <a:r>
                        <a:rPr kumimoji="0" lang="en-GB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Short-term orientation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8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60363" algn="l"/>
                        </a:tabLst>
                      </a:pPr>
                      <a:endParaRPr kumimoji="0" lang="en-GB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8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60363" algn="l"/>
                        </a:tabLst>
                      </a:pPr>
                      <a:r>
                        <a:rPr kumimoji="0" lang="en-GB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Arms length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8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60363" algn="l"/>
                        </a:tabLst>
                      </a:pPr>
                      <a:endParaRPr kumimoji="0" lang="en-GB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8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60363" algn="l"/>
                        </a:tabLst>
                      </a:pPr>
                      <a:r>
                        <a:rPr kumimoji="0" lang="en-GB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Simple buyer</a:t>
                      </a:r>
                      <a:r>
                        <a:rPr lang="en-US" sz="18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–</a:t>
                      </a:r>
                      <a:r>
                        <a:rPr kumimoji="0" lang="en-GB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seller relationship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8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60363" algn="l"/>
                        </a:tabLst>
                      </a:pPr>
                      <a:endParaRPr kumimoji="0" lang="en-GB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8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60363" algn="l"/>
                        </a:tabLst>
                      </a:pPr>
                      <a:r>
                        <a:rPr kumimoji="0" lang="en-GB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Emphasis on price, quality and delivery in the offered product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8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60363" algn="l"/>
                        </a:tabLst>
                      </a:pPr>
                      <a:endParaRPr kumimoji="0" lang="en-GB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8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60363" algn="l"/>
                        </a:tabLst>
                      </a:pPr>
                      <a:r>
                        <a:rPr kumimoji="0" lang="en-GB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No innovation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8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60363" algn="l"/>
                        </a:tabLst>
                      </a:pPr>
                      <a:endParaRPr kumimoji="0" lang="en-GB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8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60363" algn="l"/>
                        </a:tabLst>
                      </a:pPr>
                      <a:r>
                        <a:rPr kumimoji="0" lang="en-GB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Moderate supplier contact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8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60363" algn="l"/>
                        </a:tabLst>
                      </a:pPr>
                      <a:endParaRPr kumimoji="0" lang="en-GB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8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60363" algn="l"/>
                        </a:tabLst>
                      </a:pPr>
                      <a:r>
                        <a:rPr kumimoji="0" lang="en-GB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Little sharing of information; opaqueness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8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60363" algn="l"/>
                        </a:tabLst>
                      </a:pPr>
                      <a:endParaRPr kumimoji="0" lang="en-GB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8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60363" algn="l"/>
                        </a:tabLst>
                      </a:pPr>
                      <a:r>
                        <a:rPr kumimoji="0" lang="en-GB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Reverse auctions may be applicable</a:t>
                      </a:r>
                      <a:endParaRPr kumimoji="0" lang="en-GB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16" marB="45716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EDED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8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60363" algn="l"/>
                        </a:tabLst>
                      </a:pPr>
                      <a:r>
                        <a:rPr kumimoji="0" lang="en-GB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Focus on supplier retention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8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60363" algn="l"/>
                        </a:tabLst>
                      </a:pPr>
                      <a:endParaRPr kumimoji="0" lang="en-GB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8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60363" algn="l"/>
                        </a:tabLst>
                      </a:pPr>
                      <a:r>
                        <a:rPr kumimoji="0" lang="en-GB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Long-term orientation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8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60363" algn="l"/>
                        </a:tabLst>
                      </a:pPr>
                      <a:endParaRPr kumimoji="0" lang="en-GB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8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60363" algn="l"/>
                        </a:tabLst>
                      </a:pPr>
                      <a:r>
                        <a:rPr kumimoji="0" lang="en-GB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Closeness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8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60363" algn="l"/>
                        </a:tabLst>
                      </a:pPr>
                      <a:endParaRPr kumimoji="0" lang="en-GB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8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60363" algn="l"/>
                        </a:tabLst>
                      </a:pPr>
                      <a:r>
                        <a:rPr kumimoji="0" lang="en-GB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Complex, including internal relationships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8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60363" algn="l"/>
                        </a:tabLst>
                      </a:pPr>
                      <a:endParaRPr kumimoji="0" lang="en-GB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8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60363" algn="l"/>
                        </a:tabLst>
                      </a:pPr>
                      <a:r>
                        <a:rPr kumimoji="0" lang="en-GB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Emphasis on improving price, quality, delivery and other factors such as innovative design as a collaborative exercise between purchaser and supplier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8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60363" algn="l"/>
                        </a:tabLst>
                      </a:pPr>
                      <a:endParaRPr kumimoji="0" lang="en-GB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8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60363" algn="l"/>
                        </a:tabLst>
                      </a:pPr>
                      <a:r>
                        <a:rPr kumimoji="0" lang="en-GB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High supplier contact with each contact being used to gain information and strengthen the relationship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8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60363" algn="l"/>
                        </a:tabLst>
                      </a:pPr>
                      <a:endParaRPr kumimoji="0" lang="en-GB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8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60363" algn="l"/>
                        </a:tabLst>
                      </a:pPr>
                      <a:r>
                        <a:rPr kumimoji="0" lang="en-GB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Significant sharing of information including cost information, transparency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8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60363" algn="l"/>
                        </a:tabLst>
                      </a:pPr>
                      <a:endParaRPr kumimoji="0" lang="en-GB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8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60363" algn="l"/>
                        </a:tabLst>
                      </a:pPr>
                      <a:r>
                        <a:rPr kumimoji="0" lang="en-GB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Reverse auctions generally inapplicable</a:t>
                      </a:r>
                      <a:endParaRPr kumimoji="0" lang="en-GB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16" marB="45716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</a:tbl>
          </a:graphicData>
        </a:graphic>
      </p:graphicFrame>
      <p:sp>
        <p:nvSpPr>
          <p:cNvPr id="243783" name="Rectangle 71"/>
          <p:cNvSpPr>
            <a:spLocks noChangeArrowheads="1"/>
          </p:cNvSpPr>
          <p:nvPr/>
        </p:nvSpPr>
        <p:spPr bwMode="auto">
          <a:xfrm>
            <a:off x="611560" y="476250"/>
            <a:ext cx="494310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squar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GB" altLang="en-US" dirty="0"/>
              <a:t>Supplier relationships and partnering</a:t>
            </a:r>
          </a:p>
        </p:txBody>
      </p:sp>
    </p:spTree>
  </p:cSld>
  <p:clrMapOvr>
    <a:masterClrMapping/>
  </p:clrMapOvr>
  <p:transition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37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500"/>
                                        <p:tgtEl>
                                          <p:spTgt spid="2437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378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0" y="476250"/>
            <a:ext cx="9144000" cy="411163"/>
            <a:chOff x="0" y="343"/>
            <a:chExt cx="5760" cy="259"/>
          </a:xfrm>
        </p:grpSpPr>
        <p:sp>
          <p:nvSpPr>
            <p:cNvPr id="5127" name="Line 3"/>
            <p:cNvSpPr>
              <a:spLocks noChangeShapeType="1"/>
            </p:cNvSpPr>
            <p:nvPr/>
          </p:nvSpPr>
          <p:spPr bwMode="auto">
            <a:xfrm>
              <a:off x="0" y="473"/>
              <a:ext cx="5760" cy="0"/>
            </a:xfrm>
            <a:prstGeom prst="line">
              <a:avLst/>
            </a:prstGeom>
            <a:noFill/>
            <a:ln w="28575">
              <a:solidFill>
                <a:schemeClr val="folHlink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43716" name="AutoShape 4"/>
            <p:cNvSpPr>
              <a:spLocks noChangeArrowheads="1"/>
            </p:cNvSpPr>
            <p:nvPr/>
          </p:nvSpPr>
          <p:spPr bwMode="auto">
            <a:xfrm>
              <a:off x="158" y="343"/>
              <a:ext cx="3447" cy="259"/>
            </a:xfrm>
            <a:prstGeom prst="roundRect">
              <a:avLst>
                <a:gd name="adj" fmla="val 16667"/>
              </a:avLst>
            </a:prstGeom>
            <a:ln>
              <a:headEnd type="none" w="sm" len="sm"/>
              <a:tailEnd type="none" w="sm" len="sm"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pPr>
                <a:defRPr/>
              </a:pPr>
              <a:endParaRPr lang="en-US" b="1" dirty="0"/>
            </a:p>
          </p:txBody>
        </p:sp>
      </p:grpSp>
      <p:sp>
        <p:nvSpPr>
          <p:cNvPr id="243783" name="Rectangle 71"/>
          <p:cNvSpPr>
            <a:spLocks noChangeArrowheads="1"/>
          </p:cNvSpPr>
          <p:nvPr/>
        </p:nvSpPr>
        <p:spPr bwMode="auto">
          <a:xfrm>
            <a:off x="539552" y="476250"/>
            <a:ext cx="5015111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squar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GB" altLang="en-US" dirty="0"/>
              <a:t>Supplier relationships and partnering</a:t>
            </a:r>
          </a:p>
        </p:txBody>
      </p:sp>
      <p:sp>
        <p:nvSpPr>
          <p:cNvPr id="5124" name="TextBox 7"/>
          <p:cNvSpPr txBox="1">
            <a:spLocks noChangeArrowheads="1"/>
          </p:cNvSpPr>
          <p:nvPr/>
        </p:nvSpPr>
        <p:spPr bwMode="auto">
          <a:xfrm>
            <a:off x="1331913" y="1196975"/>
            <a:ext cx="698500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en-GB" altLang="en-US" sz="1800" b="1" dirty="0" smtClean="0"/>
              <a:t>Strategic </a:t>
            </a:r>
            <a:r>
              <a:rPr lang="en-GB" altLang="en-US" sz="1800" b="1" dirty="0"/>
              <a:t>framework to improve collaborative relationships</a:t>
            </a:r>
            <a:endParaRPr lang="en-US" altLang="en-US" sz="1800" b="1" dirty="0"/>
          </a:p>
        </p:txBody>
      </p:sp>
      <p:sp>
        <p:nvSpPr>
          <p:cNvPr id="10" name="TextBox 9"/>
          <p:cNvSpPr txBox="1"/>
          <p:nvPr/>
        </p:nvSpPr>
        <p:spPr>
          <a:xfrm>
            <a:off x="2699792" y="2060848"/>
            <a:ext cx="4680520" cy="40925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SzPct val="200000"/>
              <a:buFont typeface="Arial" panose="020B0604020202020204" pitchFamily="34" charset="0"/>
              <a:buChar char="•"/>
              <a:defRPr/>
            </a:pPr>
            <a:r>
              <a:rPr lang="en-GB" b="1" dirty="0"/>
              <a:t>   Awareness</a:t>
            </a:r>
          </a:p>
          <a:p>
            <a:pPr marL="342900" indent="-342900">
              <a:lnSpc>
                <a:spcPct val="150000"/>
              </a:lnSpc>
              <a:buSzPct val="200000"/>
              <a:buFont typeface="Arial" panose="020B0604020202020204" pitchFamily="34" charset="0"/>
              <a:buChar char="•"/>
              <a:defRPr/>
            </a:pPr>
            <a:r>
              <a:rPr lang="en-GB" b="1" dirty="0"/>
              <a:t>   </a:t>
            </a:r>
            <a:r>
              <a:rPr lang="en-GB" b="1" dirty="0">
                <a:solidFill>
                  <a:srgbClr val="FF0000"/>
                </a:solidFill>
              </a:rPr>
              <a:t>Knowledge</a:t>
            </a:r>
          </a:p>
          <a:p>
            <a:pPr marL="342900" indent="-342900">
              <a:lnSpc>
                <a:spcPct val="150000"/>
              </a:lnSpc>
              <a:buSzPct val="200000"/>
              <a:buFont typeface="Arial" panose="020B0604020202020204" pitchFamily="34" charset="0"/>
              <a:buChar char="•"/>
              <a:defRPr/>
            </a:pPr>
            <a:r>
              <a:rPr lang="en-GB" b="1" dirty="0"/>
              <a:t>   Internal assessment</a:t>
            </a:r>
          </a:p>
          <a:p>
            <a:pPr marL="342900" indent="-342900">
              <a:lnSpc>
                <a:spcPct val="150000"/>
              </a:lnSpc>
              <a:buSzPct val="200000"/>
              <a:buFont typeface="Arial" panose="020B0604020202020204" pitchFamily="34" charset="0"/>
              <a:buChar char="•"/>
              <a:defRPr/>
            </a:pPr>
            <a:r>
              <a:rPr lang="en-GB" b="1" dirty="0"/>
              <a:t>   </a:t>
            </a:r>
            <a:r>
              <a:rPr lang="en-GB" b="1" dirty="0">
                <a:solidFill>
                  <a:srgbClr val="FF0000"/>
                </a:solidFill>
              </a:rPr>
              <a:t>Partner selection</a:t>
            </a:r>
          </a:p>
          <a:p>
            <a:pPr marL="342900" indent="-342900">
              <a:lnSpc>
                <a:spcPct val="150000"/>
              </a:lnSpc>
              <a:buSzPct val="200000"/>
              <a:buFont typeface="Arial" panose="020B0604020202020204" pitchFamily="34" charset="0"/>
              <a:buChar char="•"/>
              <a:defRPr/>
            </a:pPr>
            <a:r>
              <a:rPr lang="en-GB" b="1" dirty="0"/>
              <a:t>   Working relationship</a:t>
            </a:r>
          </a:p>
          <a:p>
            <a:pPr marL="342900" indent="-342900">
              <a:lnSpc>
                <a:spcPct val="150000"/>
              </a:lnSpc>
              <a:buSzPct val="200000"/>
              <a:buFont typeface="Arial" panose="020B0604020202020204" pitchFamily="34" charset="0"/>
              <a:buChar char="•"/>
              <a:defRPr/>
            </a:pPr>
            <a:r>
              <a:rPr lang="en-GB" b="1" dirty="0"/>
              <a:t>   </a:t>
            </a:r>
            <a:r>
              <a:rPr lang="en-GB" b="1" dirty="0">
                <a:solidFill>
                  <a:srgbClr val="FF0000"/>
                </a:solidFill>
              </a:rPr>
              <a:t>Additional value creation</a:t>
            </a:r>
          </a:p>
          <a:p>
            <a:pPr marL="342900" indent="-342900">
              <a:lnSpc>
                <a:spcPct val="150000"/>
              </a:lnSpc>
              <a:buSzPct val="200000"/>
              <a:buFont typeface="Arial" panose="020B0604020202020204" pitchFamily="34" charset="0"/>
              <a:buChar char="•"/>
              <a:defRPr/>
            </a:pPr>
            <a:r>
              <a:rPr lang="en-GB" b="1" dirty="0"/>
              <a:t>   Staying together</a:t>
            </a:r>
          </a:p>
          <a:p>
            <a:pPr marL="342900" indent="-342900">
              <a:lnSpc>
                <a:spcPct val="150000"/>
              </a:lnSpc>
              <a:buSzPct val="200000"/>
              <a:buFont typeface="Arial" panose="020B0604020202020204" pitchFamily="34" charset="0"/>
              <a:buChar char="•"/>
              <a:defRPr/>
            </a:pPr>
            <a:r>
              <a:rPr lang="en-GB" b="1" dirty="0"/>
              <a:t>   </a:t>
            </a:r>
            <a:r>
              <a:rPr lang="en-GB" b="1" dirty="0">
                <a:solidFill>
                  <a:srgbClr val="FF0000"/>
                </a:solidFill>
              </a:rPr>
              <a:t>Exit strategy</a:t>
            </a:r>
          </a:p>
          <a:p>
            <a:pPr>
              <a:buSzPct val="200000"/>
              <a:defRPr/>
            </a:pPr>
            <a:endParaRPr lang="en-US" b="1" dirty="0"/>
          </a:p>
        </p:txBody>
      </p:sp>
    </p:spTree>
  </p:cSld>
  <p:clrMapOvr>
    <a:masterClrMapping/>
  </p:clrMapOvr>
  <p:transition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37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500"/>
                                        <p:tgtEl>
                                          <p:spTgt spid="2437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378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Supplier Relationships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/>
              <a:t>Driven by:</a:t>
            </a:r>
          </a:p>
          <a:p>
            <a:pPr marL="0" indent="0">
              <a:buNone/>
            </a:pPr>
            <a:endParaRPr lang="en-GB" dirty="0"/>
          </a:p>
          <a:p>
            <a:pPr>
              <a:buFont typeface="Wingdings" panose="05000000000000000000" pitchFamily="2" charset="2"/>
              <a:buChar char="Ø"/>
            </a:pPr>
            <a:r>
              <a:rPr lang="en-GB" dirty="0" smtClean="0"/>
              <a:t>Cost Pressures</a:t>
            </a:r>
          </a:p>
          <a:p>
            <a:pPr>
              <a:buFont typeface="Wingdings" panose="05000000000000000000" pitchFamily="2" charset="2"/>
              <a:buChar char="Ø"/>
            </a:pPr>
            <a:endParaRPr lang="en-GB" dirty="0"/>
          </a:p>
          <a:p>
            <a:pPr>
              <a:buFont typeface="Wingdings" panose="05000000000000000000" pitchFamily="2" charset="2"/>
              <a:buChar char="Ø"/>
            </a:pPr>
            <a:r>
              <a:rPr lang="en-GB" dirty="0" smtClean="0"/>
              <a:t>Lead Times</a:t>
            </a:r>
          </a:p>
          <a:p>
            <a:pPr>
              <a:buFont typeface="Wingdings" panose="05000000000000000000" pitchFamily="2" charset="2"/>
              <a:buChar char="Ø"/>
            </a:pPr>
            <a:endParaRPr lang="en-GB" dirty="0"/>
          </a:p>
          <a:p>
            <a:pPr>
              <a:buFont typeface="Wingdings" panose="05000000000000000000" pitchFamily="2" charset="2"/>
              <a:buChar char="Ø"/>
            </a:pPr>
            <a:r>
              <a:rPr lang="en-GB" dirty="0" smtClean="0"/>
              <a:t>Quality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05016946"/>
      </p:ext>
    </p:extLst>
  </p:cSld>
  <p:clrMapOvr>
    <a:masterClrMapping/>
  </p:clrMapOvr>
  <p:transition advTm="4300">
    <p:randomBar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200" dirty="0" smtClean="0"/>
              <a:t>Four Generic Strategies for Supplier Relationships </a:t>
            </a:r>
            <a:r>
              <a:rPr lang="en-GB" sz="1800" dirty="0" smtClean="0"/>
              <a:t>(Cox &amp; Lamming)</a:t>
            </a:r>
            <a:endParaRPr lang="en-GB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Arial" panose="020B0604020202020204" pitchFamily="34" charset="0"/>
              <a:buChar char="•"/>
            </a:pPr>
            <a:r>
              <a:rPr lang="en-GB" dirty="0" smtClean="0"/>
              <a:t>Supplier Selection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GB" sz="1800" dirty="0" smtClean="0"/>
              <a:t>Routine items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GB" sz="1800" dirty="0" smtClean="0"/>
              <a:t>Focus on efficiency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GB" sz="1800" dirty="0" smtClean="0"/>
              <a:t>Reactive Strategy</a:t>
            </a:r>
          </a:p>
          <a:p>
            <a:pPr>
              <a:buFont typeface="Arial" panose="020B0604020202020204" pitchFamily="34" charset="0"/>
              <a:buChar char="•"/>
            </a:pPr>
            <a:endParaRPr lang="en-GB" sz="1000" dirty="0"/>
          </a:p>
          <a:p>
            <a:pPr>
              <a:buFont typeface="Arial" panose="020B0604020202020204" pitchFamily="34" charset="0"/>
              <a:buChar char="•"/>
            </a:pPr>
            <a:endParaRPr lang="en-GB" sz="1000" dirty="0" smtClean="0"/>
          </a:p>
          <a:p>
            <a:pPr>
              <a:buFont typeface="Arial" panose="020B0604020202020204" pitchFamily="34" charset="0"/>
              <a:buChar char="•"/>
            </a:pPr>
            <a:r>
              <a:rPr lang="en-GB" dirty="0" smtClean="0"/>
              <a:t>Supply Chain Sourcing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GB" sz="1800" dirty="0" smtClean="0"/>
              <a:t>Leverage sourcing where buyer is dominant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GB" sz="1800" dirty="0" smtClean="0"/>
              <a:t>Reactive but more integrated with supplier </a:t>
            </a:r>
            <a:r>
              <a:rPr lang="en-GB" sz="1800" dirty="0" err="1" smtClean="0"/>
              <a:t>tiering</a:t>
            </a:r>
            <a:endParaRPr lang="en-GB" sz="1800" dirty="0"/>
          </a:p>
        </p:txBody>
      </p:sp>
    </p:spTree>
    <p:extLst>
      <p:ext uri="{BB962C8B-B14F-4D97-AF65-F5344CB8AC3E}">
        <p14:creationId xmlns:p14="http://schemas.microsoft.com/office/powerpoint/2010/main" val="2503854046"/>
      </p:ext>
    </p:extLst>
  </p:cSld>
  <p:clrMapOvr>
    <a:masterClrMapping/>
  </p:clrMapOvr>
  <p:transition advTm="4300">
    <p:randomBar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28600"/>
            <a:ext cx="7848600" cy="680120"/>
          </a:xfrm>
        </p:spPr>
        <p:txBody>
          <a:bodyPr/>
          <a:lstStyle/>
          <a:p>
            <a:r>
              <a:rPr lang="en-GB" dirty="0" smtClean="0"/>
              <a:t>Network Sourcing </a:t>
            </a:r>
            <a:r>
              <a:rPr lang="en-GB" sz="1800" dirty="0" smtClean="0"/>
              <a:t>(Peter Hines)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9750" y="1196752"/>
            <a:ext cx="7848600" cy="4546823"/>
          </a:xfrm>
        </p:spPr>
        <p:txBody>
          <a:bodyPr/>
          <a:lstStyle/>
          <a:p>
            <a:pPr>
              <a:buFont typeface="Wingdings" panose="05000000000000000000" pitchFamily="2" charset="2"/>
              <a:buChar char="§"/>
            </a:pPr>
            <a:r>
              <a:rPr lang="en-GB" sz="2000" dirty="0" smtClean="0"/>
              <a:t>Supplier </a:t>
            </a:r>
            <a:r>
              <a:rPr lang="en-GB" sz="2000" dirty="0" err="1" smtClean="0"/>
              <a:t>Tiering</a:t>
            </a:r>
            <a:endParaRPr lang="en-GB" sz="2000" dirty="0" smtClean="0"/>
          </a:p>
          <a:p>
            <a:pPr>
              <a:buFont typeface="Wingdings" panose="05000000000000000000" pitchFamily="2" charset="2"/>
              <a:buChar char="§"/>
            </a:pPr>
            <a:endParaRPr lang="en-GB" sz="2000" dirty="0" smtClean="0"/>
          </a:p>
          <a:p>
            <a:pPr>
              <a:buFont typeface="Wingdings" panose="05000000000000000000" pitchFamily="2" charset="2"/>
              <a:buChar char="§"/>
            </a:pPr>
            <a:r>
              <a:rPr lang="en-GB" sz="2000" dirty="0" smtClean="0"/>
              <a:t>Few Direct Suppliers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en-GB" sz="1800" dirty="0" smtClean="0"/>
              <a:t>Easier to manage</a:t>
            </a:r>
          </a:p>
          <a:p>
            <a:pPr>
              <a:buFont typeface="Wingdings" panose="05000000000000000000" pitchFamily="2" charset="2"/>
              <a:buChar char="§"/>
            </a:pPr>
            <a:endParaRPr lang="en-GB" sz="2000" dirty="0" smtClean="0"/>
          </a:p>
          <a:p>
            <a:pPr>
              <a:buFont typeface="Wingdings" panose="05000000000000000000" pitchFamily="2" charset="2"/>
              <a:buChar char="§"/>
            </a:pPr>
            <a:r>
              <a:rPr lang="en-GB" sz="2000" dirty="0" smtClean="0"/>
              <a:t>High Asset </a:t>
            </a:r>
            <a:r>
              <a:rPr lang="en-GB" sz="2000" dirty="0" err="1" smtClean="0"/>
              <a:t>Specifity</a:t>
            </a:r>
            <a:r>
              <a:rPr lang="en-GB" sz="2000" dirty="0" smtClean="0"/>
              <a:t> 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en-GB" sz="1800" dirty="0" smtClean="0"/>
              <a:t>Requirement for suppliers to make investment specifically aimed for one customer</a:t>
            </a:r>
          </a:p>
          <a:p>
            <a:pPr lvl="1">
              <a:buFont typeface="Wingdings" panose="05000000000000000000" pitchFamily="2" charset="2"/>
              <a:buChar char="§"/>
            </a:pPr>
            <a:endParaRPr lang="en-GB" sz="1800" dirty="0"/>
          </a:p>
          <a:p>
            <a:pPr>
              <a:buFont typeface="Wingdings" panose="05000000000000000000" pitchFamily="2" charset="2"/>
              <a:buChar char="§"/>
            </a:pPr>
            <a:r>
              <a:rPr lang="en-GB" sz="2000" dirty="0" smtClean="0"/>
              <a:t>Bilateral Design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en-GB" sz="1800" dirty="0" smtClean="0"/>
              <a:t>Buyer and supplier working collaboratively on design of products</a:t>
            </a:r>
          </a:p>
          <a:p>
            <a:pPr lvl="1">
              <a:buFont typeface="Wingdings" panose="05000000000000000000" pitchFamily="2" charset="2"/>
              <a:buChar char="§"/>
            </a:pPr>
            <a:endParaRPr lang="en-GB" sz="1800" dirty="0"/>
          </a:p>
          <a:p>
            <a:pPr>
              <a:buFont typeface="Wingdings" panose="05000000000000000000" pitchFamily="2" charset="2"/>
              <a:buChar char="§"/>
            </a:pPr>
            <a:r>
              <a:rPr lang="en-GB" sz="2000" dirty="0" smtClean="0"/>
              <a:t>Supplier Innovation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en-GB" sz="1800" dirty="0" smtClean="0"/>
              <a:t>Suppliers generate technically innovative improvements that benefit the customer</a:t>
            </a:r>
          </a:p>
          <a:p>
            <a:pPr>
              <a:buFont typeface="Wingdings" panose="05000000000000000000" pitchFamily="2" charset="2"/>
              <a:buChar char="§"/>
            </a:pPr>
            <a:endParaRPr lang="en-GB" sz="1400" dirty="0"/>
          </a:p>
        </p:txBody>
      </p:sp>
    </p:spTree>
    <p:extLst>
      <p:ext uri="{BB962C8B-B14F-4D97-AF65-F5344CB8AC3E}">
        <p14:creationId xmlns:p14="http://schemas.microsoft.com/office/powerpoint/2010/main" val="2641706708"/>
      </p:ext>
    </p:extLst>
  </p:cSld>
  <p:clrMapOvr>
    <a:masterClrMapping/>
  </p:clrMapOvr>
  <p:transition advTm="4300">
    <p:randomBar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28600"/>
            <a:ext cx="7848600" cy="680120"/>
          </a:xfrm>
        </p:spPr>
        <p:txBody>
          <a:bodyPr/>
          <a:lstStyle/>
          <a:p>
            <a:r>
              <a:rPr lang="en-GB" dirty="0" smtClean="0"/>
              <a:t>Network Sourcing </a:t>
            </a:r>
            <a:r>
              <a:rPr lang="en-GB" sz="1800" dirty="0" smtClean="0"/>
              <a:t>(Peter Hines)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9750" y="1196752"/>
            <a:ext cx="7848600" cy="4546823"/>
          </a:xfrm>
        </p:spPr>
        <p:txBody>
          <a:bodyPr/>
          <a:lstStyle/>
          <a:p>
            <a:pPr>
              <a:buFont typeface="Wingdings" panose="05000000000000000000" pitchFamily="2" charset="2"/>
              <a:buChar char="§"/>
            </a:pPr>
            <a:r>
              <a:rPr lang="en-GB" sz="2000" dirty="0" smtClean="0"/>
              <a:t>Close / Long Term Relations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en-GB" sz="1800" dirty="0" smtClean="0"/>
              <a:t>Trust, openness, profit sharing and cooperation</a:t>
            </a:r>
          </a:p>
          <a:p>
            <a:pPr>
              <a:buFont typeface="Wingdings" panose="05000000000000000000" pitchFamily="2" charset="2"/>
              <a:buChar char="§"/>
            </a:pPr>
            <a:endParaRPr lang="en-GB" sz="2000" dirty="0" smtClean="0"/>
          </a:p>
          <a:p>
            <a:pPr>
              <a:buFont typeface="Wingdings" panose="05000000000000000000" pitchFamily="2" charset="2"/>
              <a:buChar char="§"/>
            </a:pPr>
            <a:r>
              <a:rPr lang="en-GB" sz="2000" dirty="0" smtClean="0"/>
              <a:t>Rigorous Supplier Grading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en-GB" sz="1800" dirty="0" smtClean="0"/>
              <a:t>Supplier performance ratings</a:t>
            </a:r>
          </a:p>
          <a:p>
            <a:pPr>
              <a:buFont typeface="Wingdings" panose="05000000000000000000" pitchFamily="2" charset="2"/>
              <a:buChar char="§"/>
            </a:pPr>
            <a:endParaRPr lang="en-GB" sz="2000" dirty="0" smtClean="0"/>
          </a:p>
          <a:p>
            <a:pPr>
              <a:buFont typeface="Wingdings" panose="05000000000000000000" pitchFamily="2" charset="2"/>
              <a:buChar char="§"/>
            </a:pPr>
            <a:r>
              <a:rPr lang="en-GB" sz="2000" dirty="0" smtClean="0"/>
              <a:t>High level of supplier coordination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en-GB" sz="1800" dirty="0" smtClean="0"/>
              <a:t>Supplier associations</a:t>
            </a:r>
          </a:p>
          <a:p>
            <a:pPr lvl="1">
              <a:buFont typeface="Wingdings" panose="05000000000000000000" pitchFamily="2" charset="2"/>
              <a:buChar char="§"/>
            </a:pPr>
            <a:endParaRPr lang="en-GB" sz="1800" dirty="0"/>
          </a:p>
          <a:p>
            <a:pPr>
              <a:buFont typeface="Wingdings" panose="05000000000000000000" pitchFamily="2" charset="2"/>
              <a:buChar char="§"/>
            </a:pPr>
            <a:r>
              <a:rPr lang="en-GB" sz="2000" dirty="0" smtClean="0"/>
              <a:t>Supplier Development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en-GB" sz="1800" dirty="0" smtClean="0"/>
              <a:t>Training, investment, systems integration, knowledge sharing</a:t>
            </a:r>
            <a:endParaRPr lang="en-GB" sz="1800" dirty="0"/>
          </a:p>
          <a:p>
            <a:pPr>
              <a:buFont typeface="Wingdings" panose="05000000000000000000" pitchFamily="2" charset="2"/>
              <a:buChar char="§"/>
            </a:pPr>
            <a:endParaRPr lang="en-GB" sz="1400" dirty="0"/>
          </a:p>
        </p:txBody>
      </p:sp>
    </p:spTree>
    <p:extLst>
      <p:ext uri="{BB962C8B-B14F-4D97-AF65-F5344CB8AC3E}">
        <p14:creationId xmlns:p14="http://schemas.microsoft.com/office/powerpoint/2010/main" val="2775042513"/>
      </p:ext>
    </p:extLst>
  </p:cSld>
  <p:clrMapOvr>
    <a:masterClrMapping/>
  </p:clrMapOvr>
  <p:transition advTm="4300">
    <p:randomBar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200" dirty="0" smtClean="0"/>
              <a:t>Four Generic Strategies for Supplier Relationships </a:t>
            </a:r>
            <a:r>
              <a:rPr lang="en-GB" sz="1800" dirty="0" smtClean="0"/>
              <a:t>(Cox &amp; Lamming)</a:t>
            </a:r>
            <a:endParaRPr lang="en-GB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Arial" panose="020B0604020202020204" pitchFamily="34" charset="0"/>
              <a:buChar char="•"/>
            </a:pPr>
            <a:r>
              <a:rPr lang="en-GB" dirty="0" smtClean="0"/>
              <a:t>Supplier Development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GB" sz="1800" dirty="0" smtClean="0"/>
              <a:t>Bottleneck items where supplier is dominant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GB" sz="1800" dirty="0" smtClean="0"/>
              <a:t>Focus on reducing risk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GB" sz="1800" dirty="0" smtClean="0"/>
              <a:t>Proactive Strategy involving joint investment</a:t>
            </a:r>
          </a:p>
          <a:p>
            <a:pPr>
              <a:buFont typeface="Arial" panose="020B0604020202020204" pitchFamily="34" charset="0"/>
              <a:buChar char="•"/>
            </a:pPr>
            <a:endParaRPr lang="en-GB" sz="1000" dirty="0"/>
          </a:p>
          <a:p>
            <a:pPr>
              <a:buFont typeface="Arial" panose="020B0604020202020204" pitchFamily="34" charset="0"/>
              <a:buChar char="•"/>
            </a:pPr>
            <a:endParaRPr lang="en-GB" sz="1000" dirty="0" smtClean="0"/>
          </a:p>
          <a:p>
            <a:pPr>
              <a:buFont typeface="Arial" panose="020B0604020202020204" pitchFamily="34" charset="0"/>
              <a:buChar char="•"/>
            </a:pPr>
            <a:r>
              <a:rPr lang="en-GB" dirty="0" smtClean="0"/>
              <a:t>Supply Chain Management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GB" sz="1800" dirty="0" smtClean="0"/>
              <a:t>Strategic items where supplier and buyer are interdependent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GB" sz="1800" dirty="0" smtClean="0"/>
              <a:t>Proactive strategy with integration and collaboration</a:t>
            </a:r>
            <a:endParaRPr lang="en-GB" sz="1800" dirty="0"/>
          </a:p>
        </p:txBody>
      </p:sp>
    </p:spTree>
    <p:extLst>
      <p:ext uri="{BB962C8B-B14F-4D97-AF65-F5344CB8AC3E}">
        <p14:creationId xmlns:p14="http://schemas.microsoft.com/office/powerpoint/2010/main" val="3725134015"/>
      </p:ext>
    </p:extLst>
  </p:cSld>
  <p:clrMapOvr>
    <a:masterClrMapping/>
  </p:clrMapOvr>
  <p:transition advTm="4300">
    <p:randomBar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ext Box 13"/>
          <p:cNvSpPr txBox="1">
            <a:spLocks noChangeArrowheads="1"/>
          </p:cNvSpPr>
          <p:nvPr/>
        </p:nvSpPr>
        <p:spPr bwMode="auto">
          <a:xfrm>
            <a:off x="1505811" y="1052513"/>
            <a:ext cx="6132379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squar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en-GB" altLang="en-US" b="1" dirty="0"/>
              <a:t>Termination – legal considerations</a:t>
            </a:r>
          </a:p>
        </p:txBody>
      </p:sp>
      <p:sp>
        <p:nvSpPr>
          <p:cNvPr id="9219" name="Text Box 16"/>
          <p:cNvSpPr txBox="1">
            <a:spLocks noChangeArrowheads="1"/>
          </p:cNvSpPr>
          <p:nvPr/>
        </p:nvSpPr>
        <p:spPr bwMode="auto">
          <a:xfrm>
            <a:off x="1273175" y="1700213"/>
            <a:ext cx="3420000" cy="432000"/>
          </a:xfrm>
          <a:prstGeom prst="rect">
            <a:avLst/>
          </a:prstGeom>
          <a:solidFill>
            <a:schemeClr val="tx1">
              <a:lumMod val="20000"/>
              <a:lumOff val="80000"/>
            </a:schemeClr>
          </a:solidFill>
          <a:ln w="12700">
            <a:solidFill>
              <a:srgbClr val="000000"/>
            </a:solidFill>
            <a:miter lim="800000"/>
            <a:headEnd type="none" w="sm" len="sm"/>
            <a:tailEnd type="none" w="sm" len="sm"/>
          </a:ln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GB" altLang="en-US" dirty="0"/>
              <a:t>  Financial consequences</a:t>
            </a:r>
          </a:p>
        </p:txBody>
      </p:sp>
      <p:sp>
        <p:nvSpPr>
          <p:cNvPr id="9220" name="Text Box 17"/>
          <p:cNvSpPr txBox="1">
            <a:spLocks noChangeArrowheads="1"/>
          </p:cNvSpPr>
          <p:nvPr/>
        </p:nvSpPr>
        <p:spPr bwMode="auto">
          <a:xfrm>
            <a:off x="1574799" y="2243138"/>
            <a:ext cx="3420000" cy="432000"/>
          </a:xfrm>
          <a:prstGeom prst="rect">
            <a:avLst/>
          </a:prstGeom>
          <a:solidFill>
            <a:schemeClr val="tx1">
              <a:lumMod val="40000"/>
              <a:lumOff val="60000"/>
            </a:schemeClr>
          </a:solidFill>
          <a:ln w="12700">
            <a:solidFill>
              <a:srgbClr val="000000"/>
            </a:solidFill>
            <a:miter lim="800000"/>
            <a:headEnd type="none" w="sm" len="sm"/>
            <a:tailEnd type="none" w="sm" len="sm"/>
          </a:ln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GB" altLang="en-US" dirty="0"/>
              <a:t>  Confidentiality agreements</a:t>
            </a:r>
          </a:p>
        </p:txBody>
      </p:sp>
      <p:sp>
        <p:nvSpPr>
          <p:cNvPr id="9221" name="Text Box 18"/>
          <p:cNvSpPr txBox="1">
            <a:spLocks noChangeArrowheads="1"/>
          </p:cNvSpPr>
          <p:nvPr/>
        </p:nvSpPr>
        <p:spPr bwMode="auto">
          <a:xfrm>
            <a:off x="1863725" y="2787650"/>
            <a:ext cx="3420000" cy="432000"/>
          </a:xfrm>
          <a:prstGeom prst="rect">
            <a:avLst/>
          </a:prstGeom>
          <a:solidFill>
            <a:schemeClr val="tx1">
              <a:lumMod val="20000"/>
              <a:lumOff val="80000"/>
            </a:schemeClr>
          </a:solidFill>
          <a:ln w="12700">
            <a:solidFill>
              <a:srgbClr val="000000"/>
            </a:solidFill>
            <a:miter lim="800000"/>
            <a:headEnd type="none" w="sm" len="sm"/>
            <a:tailEnd type="none" w="sm" len="sm"/>
          </a:ln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GB" altLang="en-US" dirty="0"/>
              <a:t>  Intellectual properly rights</a:t>
            </a:r>
          </a:p>
        </p:txBody>
      </p:sp>
      <p:sp>
        <p:nvSpPr>
          <p:cNvPr id="9222" name="Text Box 19"/>
          <p:cNvSpPr txBox="1">
            <a:spLocks noChangeArrowheads="1"/>
          </p:cNvSpPr>
          <p:nvPr/>
        </p:nvSpPr>
        <p:spPr bwMode="auto">
          <a:xfrm>
            <a:off x="2151063" y="3330575"/>
            <a:ext cx="3420000" cy="432000"/>
          </a:xfrm>
          <a:prstGeom prst="rect">
            <a:avLst/>
          </a:prstGeom>
          <a:solidFill>
            <a:schemeClr val="tx1">
              <a:lumMod val="40000"/>
              <a:lumOff val="60000"/>
            </a:schemeClr>
          </a:solidFill>
          <a:ln w="12700">
            <a:solidFill>
              <a:srgbClr val="000000"/>
            </a:solidFill>
            <a:miter lim="800000"/>
            <a:headEnd type="none" w="sm" len="sm"/>
            <a:tailEnd type="none" w="sm" len="sm"/>
          </a:ln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GB" altLang="en-US" dirty="0"/>
              <a:t>  Capital assets</a:t>
            </a:r>
          </a:p>
        </p:txBody>
      </p:sp>
      <p:sp>
        <p:nvSpPr>
          <p:cNvPr id="9223" name="Text Box 20"/>
          <p:cNvSpPr txBox="1">
            <a:spLocks noChangeArrowheads="1"/>
          </p:cNvSpPr>
          <p:nvPr/>
        </p:nvSpPr>
        <p:spPr bwMode="auto">
          <a:xfrm>
            <a:off x="2438400" y="3875088"/>
            <a:ext cx="3420000" cy="432000"/>
          </a:xfrm>
          <a:prstGeom prst="rect">
            <a:avLst/>
          </a:prstGeom>
          <a:solidFill>
            <a:schemeClr val="tx1">
              <a:lumMod val="20000"/>
              <a:lumOff val="80000"/>
            </a:schemeClr>
          </a:solidFill>
          <a:ln w="12700">
            <a:solidFill>
              <a:srgbClr val="000000"/>
            </a:solidFill>
            <a:miter lim="800000"/>
            <a:headEnd type="none" w="sm" len="sm"/>
            <a:tailEnd type="none" w="sm" len="sm"/>
          </a:ln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GB" altLang="en-US" dirty="0"/>
              <a:t>  Security issues</a:t>
            </a:r>
          </a:p>
        </p:txBody>
      </p:sp>
      <p:sp>
        <p:nvSpPr>
          <p:cNvPr id="9224" name="Text Box 21"/>
          <p:cNvSpPr txBox="1">
            <a:spLocks noChangeArrowheads="1"/>
          </p:cNvSpPr>
          <p:nvPr/>
        </p:nvSpPr>
        <p:spPr bwMode="auto">
          <a:xfrm>
            <a:off x="3014663" y="4962525"/>
            <a:ext cx="3420000" cy="432000"/>
          </a:xfrm>
          <a:prstGeom prst="rect">
            <a:avLst/>
          </a:prstGeom>
          <a:solidFill>
            <a:schemeClr val="tx1">
              <a:lumMod val="20000"/>
              <a:lumOff val="80000"/>
            </a:schemeClr>
          </a:solidFill>
          <a:ln w="12700">
            <a:solidFill>
              <a:srgbClr val="000000"/>
            </a:solidFill>
            <a:miter lim="800000"/>
            <a:headEnd type="none" w="sm" len="sm"/>
            <a:tailEnd type="none" w="sm" len="sm"/>
          </a:ln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GB" altLang="en-US" dirty="0"/>
              <a:t>  Signed record of settlement</a:t>
            </a:r>
          </a:p>
        </p:txBody>
      </p:sp>
      <p:sp>
        <p:nvSpPr>
          <p:cNvPr id="9225" name="Text Box 22"/>
          <p:cNvSpPr txBox="1">
            <a:spLocks noChangeArrowheads="1"/>
          </p:cNvSpPr>
          <p:nvPr/>
        </p:nvSpPr>
        <p:spPr bwMode="auto">
          <a:xfrm>
            <a:off x="2727324" y="4418013"/>
            <a:ext cx="3420000" cy="432000"/>
          </a:xfrm>
          <a:prstGeom prst="rect">
            <a:avLst/>
          </a:prstGeom>
          <a:solidFill>
            <a:schemeClr val="tx1">
              <a:lumMod val="40000"/>
              <a:lumOff val="60000"/>
            </a:schemeClr>
          </a:solidFill>
          <a:ln w="12700">
            <a:solidFill>
              <a:srgbClr val="000000"/>
            </a:solidFill>
            <a:miter lim="800000"/>
            <a:headEnd type="none" w="sm" len="sm"/>
            <a:tailEnd type="none" w="sm" len="sm"/>
          </a:ln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GB" altLang="en-US" dirty="0"/>
              <a:t>  Employee rights (TUPE)</a:t>
            </a:r>
          </a:p>
        </p:txBody>
      </p:sp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0" y="476250"/>
            <a:ext cx="9144000" cy="411163"/>
            <a:chOff x="0" y="343"/>
            <a:chExt cx="5760" cy="259"/>
          </a:xfrm>
        </p:grpSpPr>
        <p:sp>
          <p:nvSpPr>
            <p:cNvPr id="9236" name="Line 4"/>
            <p:cNvSpPr>
              <a:spLocks noChangeShapeType="1"/>
            </p:cNvSpPr>
            <p:nvPr/>
          </p:nvSpPr>
          <p:spPr bwMode="auto">
            <a:xfrm>
              <a:off x="0" y="473"/>
              <a:ext cx="5760" cy="0"/>
            </a:xfrm>
            <a:prstGeom prst="line">
              <a:avLst/>
            </a:prstGeom>
            <a:noFill/>
            <a:ln w="28575">
              <a:solidFill>
                <a:schemeClr val="folHlink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48837" name="AutoShape 5"/>
            <p:cNvSpPr>
              <a:spLocks noChangeArrowheads="1"/>
            </p:cNvSpPr>
            <p:nvPr/>
          </p:nvSpPr>
          <p:spPr bwMode="auto">
            <a:xfrm>
              <a:off x="158" y="343"/>
              <a:ext cx="3447" cy="259"/>
            </a:xfrm>
            <a:prstGeom prst="roundRect">
              <a:avLst>
                <a:gd name="adj" fmla="val 16667"/>
              </a:avLst>
            </a:prstGeom>
            <a:ln>
              <a:headEnd type="none" w="sm" len="sm"/>
              <a:tailEnd type="none" w="sm" len="sm"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pPr>
                <a:defRPr/>
              </a:pPr>
              <a:endParaRPr lang="en-US" b="1" dirty="0"/>
            </a:p>
          </p:txBody>
        </p:sp>
      </p:grpSp>
      <p:sp>
        <p:nvSpPr>
          <p:cNvPr id="248864" name="Rectangle 32"/>
          <p:cNvSpPr>
            <a:spLocks noChangeArrowheads="1"/>
          </p:cNvSpPr>
          <p:nvPr/>
        </p:nvSpPr>
        <p:spPr bwMode="auto">
          <a:xfrm>
            <a:off x="611560" y="476250"/>
            <a:ext cx="492881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squar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GB" altLang="en-US" dirty="0"/>
              <a:t>Supplier relationships and partnering</a:t>
            </a:r>
          </a:p>
        </p:txBody>
      </p:sp>
    </p:spTree>
  </p:cSld>
  <p:clrMapOvr>
    <a:masterClrMapping/>
  </p:clrMapOvr>
  <p:transition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88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500"/>
                                        <p:tgtEl>
                                          <p:spTgt spid="2488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8864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MPROD_NEXTUNIQUEID" val="10014"/>
  <p:tag name="MMPROD_UIDATA" val="&lt;database version=&quot;6.0&quot;&gt;&lt;object type=&quot;1&quot; unique_id=&quot;10001&quot;&gt;&lt;object type=&quot;8&quot; unique_id=&quot;10401&quot;&gt;&lt;/object&gt;&lt;object type=&quot;2&quot; unique_id=&quot;10402&quot;&gt;&lt;object type=&quot;3&quot; unique_id=&quot;10403&quot;&gt;&lt;property id=&quot;20148&quot; value=&quot;5&quot;/&gt;&lt;property id=&quot;20300&quot; value=&quot;Slide 2&quot;/&gt;&lt;property id=&quot;20307&quot; value=&quot;329&quot;/&gt;&lt;/object&gt;&lt;object type=&quot;3&quot; unique_id=&quot;10404&quot;&gt;&lt;property id=&quot;20148&quot; value=&quot;5&quot;/&gt;&lt;property id=&quot;20300&quot; value=&quot;Slide 3&quot;/&gt;&lt;property id=&quot;20307&quot; value=&quot;330&quot;/&gt;&lt;/object&gt;&lt;object type=&quot;3&quot; unique_id=&quot;10405&quot;&gt;&lt;property id=&quot;20148&quot; value=&quot;5&quot;/&gt;&lt;property id=&quot;20300&quot; value=&quot;Slide 4&quot;/&gt;&lt;property id=&quot;20307&quot; value=&quot;336&quot;/&gt;&lt;/object&gt;&lt;object type=&quot;3&quot; unique_id=&quot;10406&quot;&gt;&lt;property id=&quot;20148&quot; value=&quot;5&quot;/&gt;&lt;property id=&quot;20300&quot; value=&quot;Slide 5&quot;/&gt;&lt;property id=&quot;20307&quot; value=&quot;331&quot;/&gt;&lt;/object&gt;&lt;object type=&quot;3&quot; unique_id=&quot;10408&quot;&gt;&lt;property id=&quot;20148&quot; value=&quot;5&quot;/&gt;&lt;property id=&quot;20300&quot; value=&quot;Slide 6&quot;/&gt;&lt;property id=&quot;20307&quot; value=&quot;337&quot;/&gt;&lt;/object&gt;&lt;object type=&quot;3&quot; unique_id=&quot;10409&quot;&gt;&lt;property id=&quot;20148&quot; value=&quot;5&quot;/&gt;&lt;property id=&quot;20300&quot; value=&quot;Slide 7&quot;/&gt;&lt;property id=&quot;20307&quot; value=&quot;335&quot;/&gt;&lt;/object&gt;&lt;object type=&quot;3&quot; unique_id=&quot;11533&quot;&gt;&lt;property id=&quot;20148&quot; value=&quot;5&quot;/&gt;&lt;property id=&quot;20300&quot; value=&quot;Slide 8&quot;/&gt;&lt;property id=&quot;20307&quot; value=&quot;338&quot;/&gt;&lt;/object&gt;&lt;object type=&quot;3&quot; unique_id=&quot;12342&quot;&gt;&lt;property id=&quot;20148&quot; value=&quot;5&quot;/&gt;&lt;property id=&quot;20300&quot; value=&quot;Slide 1 - &amp;quot;Part 2&amp;quot;&quot;/&gt;&lt;property id=&quot;20307&quot; value=&quot;341&quot;/&gt;&lt;/object&gt;&lt;/object&gt;&lt;/object&gt;&lt;/database&gt;"/>
</p:tagLst>
</file>

<file path=ppt/theme/theme1.xml><?xml version="1.0" encoding="utf-8"?>
<a:theme xmlns:a="http://schemas.openxmlformats.org/drawingml/2006/main" name="Double Lines">
  <a:themeElements>
    <a:clrScheme name="Double Lines 7">
      <a:dk1>
        <a:srgbClr val="003399"/>
      </a:dk1>
      <a:lt1>
        <a:srgbClr val="FFFFFF"/>
      </a:lt1>
      <a:dk2>
        <a:srgbClr val="000066"/>
      </a:dk2>
      <a:lt2>
        <a:srgbClr val="EAEAEA"/>
      </a:lt2>
      <a:accent1>
        <a:srgbClr val="000066"/>
      </a:accent1>
      <a:accent2>
        <a:srgbClr val="0000CC"/>
      </a:accent2>
      <a:accent3>
        <a:srgbClr val="FFFFFF"/>
      </a:accent3>
      <a:accent4>
        <a:srgbClr val="002A82"/>
      </a:accent4>
      <a:accent5>
        <a:srgbClr val="AAAAB8"/>
      </a:accent5>
      <a:accent6>
        <a:srgbClr val="0000B9"/>
      </a:accent6>
      <a:hlink>
        <a:srgbClr val="6699FF"/>
      </a:hlink>
      <a:folHlink>
        <a:srgbClr val="006699"/>
      </a:folHlink>
    </a:clrScheme>
    <a:fontScheme name="Double Lines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flat" cmpd="sng" algn="ctr">
          <a:solidFill>
            <a:schemeClr val="tx1"/>
          </a:solidFill>
          <a:prstDash val="solid"/>
          <a:round/>
          <a:headEnd type="none" w="sm" len="sm"/>
          <a:tailEnd type="none" w="sm" len="sm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20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flat" cmpd="sng" algn="ctr">
          <a:solidFill>
            <a:schemeClr val="tx1"/>
          </a:solidFill>
          <a:prstDash val="solid"/>
          <a:round/>
          <a:headEnd type="none" w="sm" len="sm"/>
          <a:tailEnd type="none" w="sm" len="sm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20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Double Lines 1">
        <a:dk1>
          <a:srgbClr val="000000"/>
        </a:dk1>
        <a:lt1>
          <a:srgbClr val="FFFFFF"/>
        </a:lt1>
        <a:dk2>
          <a:srgbClr val="990066"/>
        </a:dk2>
        <a:lt2>
          <a:srgbClr val="00CCCC"/>
        </a:lt2>
        <a:accent1>
          <a:srgbClr val="D60093"/>
        </a:accent1>
        <a:accent2>
          <a:srgbClr val="FFFF66"/>
        </a:accent2>
        <a:accent3>
          <a:srgbClr val="CAAAB8"/>
        </a:accent3>
        <a:accent4>
          <a:srgbClr val="DADADA"/>
        </a:accent4>
        <a:accent5>
          <a:srgbClr val="E8AAC8"/>
        </a:accent5>
        <a:accent6>
          <a:srgbClr val="E7E75C"/>
        </a:accent6>
        <a:hlink>
          <a:srgbClr val="FF9933"/>
        </a:hlink>
        <a:folHlink>
          <a:srgbClr val="FF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ouble Lines 2">
        <a:dk1>
          <a:srgbClr val="000000"/>
        </a:dk1>
        <a:lt1>
          <a:srgbClr val="FFFFCC"/>
        </a:lt1>
        <a:dk2>
          <a:srgbClr val="996600"/>
        </a:dk2>
        <a:lt2>
          <a:srgbClr val="FFFFCC"/>
        </a:lt2>
        <a:accent1>
          <a:srgbClr val="FFCC00"/>
        </a:accent1>
        <a:accent2>
          <a:srgbClr val="6666FF"/>
        </a:accent2>
        <a:accent3>
          <a:srgbClr val="FFFFE2"/>
        </a:accent3>
        <a:accent4>
          <a:srgbClr val="000000"/>
        </a:accent4>
        <a:accent5>
          <a:srgbClr val="FFE2AA"/>
        </a:accent5>
        <a:accent6>
          <a:srgbClr val="5C5CE7"/>
        </a:accent6>
        <a:hlink>
          <a:srgbClr val="999933"/>
        </a:hlink>
        <a:folHlink>
          <a:srgbClr val="9900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ouble Lines 3">
        <a:dk1>
          <a:srgbClr val="000000"/>
        </a:dk1>
        <a:lt1>
          <a:srgbClr val="FFFFFF"/>
        </a:lt1>
        <a:dk2>
          <a:srgbClr val="000000"/>
        </a:dk2>
        <a:lt2>
          <a:srgbClr val="FFFFFF"/>
        </a:lt2>
        <a:accent1>
          <a:srgbClr val="EAEAEA"/>
        </a:accent1>
        <a:accent2>
          <a:srgbClr val="969696"/>
        </a:accent2>
        <a:accent3>
          <a:srgbClr val="FFFFFF"/>
        </a:accent3>
        <a:accent4>
          <a:srgbClr val="000000"/>
        </a:accent4>
        <a:accent5>
          <a:srgbClr val="F3F3F3"/>
        </a:accent5>
        <a:accent6>
          <a:srgbClr val="878787"/>
        </a:accent6>
        <a:hlink>
          <a:srgbClr val="5F5F5F"/>
        </a:hlink>
        <a:folHlink>
          <a:srgbClr val="CBCBCB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ouble Lines 4">
        <a:dk1>
          <a:srgbClr val="000000"/>
        </a:dk1>
        <a:lt1>
          <a:srgbClr val="000099"/>
        </a:lt1>
        <a:dk2>
          <a:srgbClr val="000000"/>
        </a:dk2>
        <a:lt2>
          <a:srgbClr val="FFFFFF"/>
        </a:lt2>
        <a:accent1>
          <a:srgbClr val="EAEAEA"/>
        </a:accent1>
        <a:accent2>
          <a:srgbClr val="969696"/>
        </a:accent2>
        <a:accent3>
          <a:srgbClr val="AAAACA"/>
        </a:accent3>
        <a:accent4>
          <a:srgbClr val="000000"/>
        </a:accent4>
        <a:accent5>
          <a:srgbClr val="F3F3F3"/>
        </a:accent5>
        <a:accent6>
          <a:srgbClr val="878787"/>
        </a:accent6>
        <a:hlink>
          <a:srgbClr val="5F5F5F"/>
        </a:hlink>
        <a:folHlink>
          <a:srgbClr val="CBCBCB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ouble Lines 5">
        <a:dk1>
          <a:srgbClr val="000099"/>
        </a:dk1>
        <a:lt1>
          <a:srgbClr val="003399"/>
        </a:lt1>
        <a:dk2>
          <a:srgbClr val="000099"/>
        </a:dk2>
        <a:lt2>
          <a:srgbClr val="000099"/>
        </a:lt2>
        <a:accent1>
          <a:srgbClr val="EAEAEA"/>
        </a:accent1>
        <a:accent2>
          <a:srgbClr val="969696"/>
        </a:accent2>
        <a:accent3>
          <a:srgbClr val="AAAACA"/>
        </a:accent3>
        <a:accent4>
          <a:srgbClr val="002A82"/>
        </a:accent4>
        <a:accent5>
          <a:srgbClr val="F3F3F3"/>
        </a:accent5>
        <a:accent6>
          <a:srgbClr val="878787"/>
        </a:accent6>
        <a:hlink>
          <a:srgbClr val="5F5F5F"/>
        </a:hlink>
        <a:folHlink>
          <a:srgbClr val="CBCBCB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ouble Lines 6">
        <a:dk1>
          <a:srgbClr val="003399"/>
        </a:dk1>
        <a:lt1>
          <a:srgbClr val="FFFFFF"/>
        </a:lt1>
        <a:dk2>
          <a:srgbClr val="FFFFFF"/>
        </a:dk2>
        <a:lt2>
          <a:srgbClr val="EAEAEA"/>
        </a:lt2>
        <a:accent1>
          <a:srgbClr val="000066"/>
        </a:accent1>
        <a:accent2>
          <a:srgbClr val="0000CC"/>
        </a:accent2>
        <a:accent3>
          <a:srgbClr val="FFFFFF"/>
        </a:accent3>
        <a:accent4>
          <a:srgbClr val="002A82"/>
        </a:accent4>
        <a:accent5>
          <a:srgbClr val="AAAAB8"/>
        </a:accent5>
        <a:accent6>
          <a:srgbClr val="0000B9"/>
        </a:accent6>
        <a:hlink>
          <a:srgbClr val="6699FF"/>
        </a:hlink>
        <a:folHlink>
          <a:srgbClr val="0066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ouble Lines 7">
        <a:dk1>
          <a:srgbClr val="003399"/>
        </a:dk1>
        <a:lt1>
          <a:srgbClr val="FFFFFF"/>
        </a:lt1>
        <a:dk2>
          <a:srgbClr val="000066"/>
        </a:dk2>
        <a:lt2>
          <a:srgbClr val="EAEAEA"/>
        </a:lt2>
        <a:accent1>
          <a:srgbClr val="000066"/>
        </a:accent1>
        <a:accent2>
          <a:srgbClr val="0000CC"/>
        </a:accent2>
        <a:accent3>
          <a:srgbClr val="FFFFFF"/>
        </a:accent3>
        <a:accent4>
          <a:srgbClr val="002A82"/>
        </a:accent4>
        <a:accent5>
          <a:srgbClr val="AAAAB8"/>
        </a:accent5>
        <a:accent6>
          <a:srgbClr val="0000B9"/>
        </a:accent6>
        <a:hlink>
          <a:srgbClr val="6699FF"/>
        </a:hlink>
        <a:folHlink>
          <a:srgbClr val="006699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969696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Capsules</Template>
  <TotalTime>3751</TotalTime>
  <Words>414</Words>
  <Application>Microsoft Office PowerPoint</Application>
  <PresentationFormat>On-screen Show (4:3)</PresentationFormat>
  <Paragraphs>132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5" baseType="lpstr">
      <vt:lpstr>Arial</vt:lpstr>
      <vt:lpstr>Monotype Sorts</vt:lpstr>
      <vt:lpstr>Times New Roman</vt:lpstr>
      <vt:lpstr>Wingdings</vt:lpstr>
      <vt:lpstr>Double Lines</vt:lpstr>
      <vt:lpstr>PowerPoint Presentation</vt:lpstr>
      <vt:lpstr>PowerPoint Presentation</vt:lpstr>
      <vt:lpstr>PowerPoint Presentation</vt:lpstr>
      <vt:lpstr>PowerPoint Presentation</vt:lpstr>
      <vt:lpstr>Supplier Relationships</vt:lpstr>
      <vt:lpstr>Four Generic Strategies for Supplier Relationships (Cox &amp; Lamming)</vt:lpstr>
      <vt:lpstr>Network Sourcing (Peter Hines)</vt:lpstr>
      <vt:lpstr>Network Sourcing (Peter Hines)</vt:lpstr>
      <vt:lpstr>Four Generic Strategies for Supplier Relationships (Cox &amp; Lamming)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Managing Service and Supply Contracts.</dc:title>
  <dc:creator>Paul Ellis</dc:creator>
  <cp:lastModifiedBy>Carl Singleton</cp:lastModifiedBy>
  <cp:revision>234</cp:revision>
  <cp:lastPrinted>2001-10-03T13:53:16Z</cp:lastPrinted>
  <dcterms:created xsi:type="dcterms:W3CDTF">1996-02-04T19:37:58Z</dcterms:created>
  <dcterms:modified xsi:type="dcterms:W3CDTF">2019-01-24T10:49:46Z</dcterms:modified>
</cp:coreProperties>
</file>