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93" r:id="rId2"/>
    <p:sldId id="268" r:id="rId3"/>
    <p:sldId id="256" r:id="rId4"/>
    <p:sldId id="295" r:id="rId5"/>
    <p:sldId id="258" r:id="rId6"/>
    <p:sldId id="272" r:id="rId7"/>
    <p:sldId id="270" r:id="rId8"/>
    <p:sldId id="274" r:id="rId9"/>
    <p:sldId id="259" r:id="rId10"/>
    <p:sldId id="276" r:id="rId11"/>
    <p:sldId id="278" r:id="rId12"/>
    <p:sldId id="296" r:id="rId13"/>
    <p:sldId id="260" r:id="rId14"/>
    <p:sldId id="280" r:id="rId15"/>
    <p:sldId id="298" r:id="rId16"/>
    <p:sldId id="261" r:id="rId17"/>
    <p:sldId id="282" r:id="rId18"/>
    <p:sldId id="262" r:id="rId19"/>
    <p:sldId id="284" r:id="rId20"/>
    <p:sldId id="286" r:id="rId21"/>
    <p:sldId id="263" r:id="rId22"/>
    <p:sldId id="288" r:id="rId23"/>
    <p:sldId id="264" r:id="rId24"/>
    <p:sldId id="301" r:id="rId25"/>
    <p:sldId id="289" r:id="rId26"/>
    <p:sldId id="265" r:id="rId27"/>
    <p:sldId id="291" r:id="rId28"/>
    <p:sldId id="292" r:id="rId29"/>
  </p:sldIdLst>
  <p:sldSz cx="6858000" cy="9144000" type="screen4x3"/>
  <p:notesSz cx="6858000" cy="9144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6B506"/>
    <a:srgbClr val="9F9F0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67"/>
    <p:restoredTop sz="94694"/>
  </p:normalViewPr>
  <p:slideViewPr>
    <p:cSldViewPr>
      <p:cViewPr varScale="1">
        <p:scale>
          <a:sx n="91" d="100"/>
          <a:sy n="91" d="100"/>
        </p:scale>
        <p:origin x="3320" y="18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514350" y="2834640"/>
            <a:ext cx="5829300" cy="192024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028700" y="5120640"/>
            <a:ext cx="4800600" cy="22860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10/13/25</a:t>
            </a:fld>
            <a:endParaRPr lang="en-US"/>
          </a:p>
        </p:txBody>
      </p:sp>
      <p:sp>
        <p:nvSpPr>
          <p:cNvPr id="6" name="Holder 6"/>
          <p:cNvSpPr>
            <a:spLocks noGrp="1"/>
          </p:cNvSpPr>
          <p:nvPr>
            <p:ph type="sldNum" sz="quarter" idx="7"/>
          </p:nvPr>
        </p:nvSpPr>
        <p:spPr/>
        <p:txBody>
          <a:bodyPr lIns="0" tIns="0" rIns="0" bIns="0"/>
          <a:lstStyle>
            <a:lvl1pPr>
              <a:defRPr sz="1200" b="0" i="0">
                <a:solidFill>
                  <a:schemeClr val="tx1"/>
                </a:solidFill>
                <a:latin typeface="Times New Roman"/>
                <a:cs typeface="Times New Roman"/>
              </a:defRPr>
            </a:lvl1pPr>
          </a:lstStyle>
          <a:p>
            <a:pPr marL="38100">
              <a:lnSpc>
                <a:spcPts val="1410"/>
              </a:lnSpc>
            </a:pPr>
            <a:fld id="{81D60167-4931-47E6-BA6A-407CBD079E47}" type="slidenum">
              <a:rPr spc="-50" dirty="0"/>
              <a:t>‹#›</a:t>
            </a:fld>
            <a:endParaRPr spc="-50"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10/13/25</a:t>
            </a:fld>
            <a:endParaRPr lang="en-US"/>
          </a:p>
        </p:txBody>
      </p:sp>
      <p:sp>
        <p:nvSpPr>
          <p:cNvPr id="6" name="Holder 6"/>
          <p:cNvSpPr>
            <a:spLocks noGrp="1"/>
          </p:cNvSpPr>
          <p:nvPr>
            <p:ph type="sldNum" sz="quarter" idx="7"/>
          </p:nvPr>
        </p:nvSpPr>
        <p:spPr/>
        <p:txBody>
          <a:bodyPr lIns="0" tIns="0" rIns="0" bIns="0"/>
          <a:lstStyle>
            <a:lvl1pPr>
              <a:defRPr sz="1200" b="0" i="0">
                <a:solidFill>
                  <a:schemeClr val="tx1"/>
                </a:solidFill>
                <a:latin typeface="Times New Roman"/>
                <a:cs typeface="Times New Roman"/>
              </a:defRPr>
            </a:lvl1pPr>
          </a:lstStyle>
          <a:p>
            <a:pPr marL="38100">
              <a:lnSpc>
                <a:spcPts val="1410"/>
              </a:lnSpc>
            </a:pPr>
            <a:fld id="{81D60167-4931-47E6-BA6A-407CBD079E47}" type="slidenum">
              <a:rPr spc="-50" dirty="0"/>
              <a:t>‹#›</a:t>
            </a:fld>
            <a:endParaRPr spc="-5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sz="half" idx="2"/>
          </p:nvPr>
        </p:nvSpPr>
        <p:spPr>
          <a:xfrm>
            <a:off x="342900" y="2103120"/>
            <a:ext cx="2983230" cy="603504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3531870" y="2103120"/>
            <a:ext cx="2983230" cy="603504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10/13/25</a:t>
            </a:fld>
            <a:endParaRPr lang="en-US"/>
          </a:p>
        </p:txBody>
      </p:sp>
      <p:sp>
        <p:nvSpPr>
          <p:cNvPr id="7" name="Holder 7"/>
          <p:cNvSpPr>
            <a:spLocks noGrp="1"/>
          </p:cNvSpPr>
          <p:nvPr>
            <p:ph type="sldNum" sz="quarter" idx="7"/>
          </p:nvPr>
        </p:nvSpPr>
        <p:spPr/>
        <p:txBody>
          <a:bodyPr lIns="0" tIns="0" rIns="0" bIns="0"/>
          <a:lstStyle>
            <a:lvl1pPr>
              <a:defRPr sz="1200" b="0" i="0">
                <a:solidFill>
                  <a:schemeClr val="tx1"/>
                </a:solidFill>
                <a:latin typeface="Times New Roman"/>
                <a:cs typeface="Times New Roman"/>
              </a:defRPr>
            </a:lvl1pPr>
          </a:lstStyle>
          <a:p>
            <a:pPr marL="38100">
              <a:lnSpc>
                <a:spcPts val="1410"/>
              </a:lnSpc>
            </a:pPr>
            <a:fld id="{81D60167-4931-47E6-BA6A-407CBD079E47}" type="slidenum">
              <a:rPr spc="-50" dirty="0"/>
              <a:t>‹#›</a:t>
            </a:fld>
            <a:endParaRPr spc="-50"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10/13/25</a:t>
            </a:fld>
            <a:endParaRPr lang="en-US"/>
          </a:p>
        </p:txBody>
      </p:sp>
      <p:sp>
        <p:nvSpPr>
          <p:cNvPr id="5" name="Holder 5"/>
          <p:cNvSpPr>
            <a:spLocks noGrp="1"/>
          </p:cNvSpPr>
          <p:nvPr>
            <p:ph type="sldNum" sz="quarter" idx="7"/>
          </p:nvPr>
        </p:nvSpPr>
        <p:spPr/>
        <p:txBody>
          <a:bodyPr lIns="0" tIns="0" rIns="0" bIns="0"/>
          <a:lstStyle>
            <a:lvl1pPr>
              <a:defRPr sz="1200" b="0" i="0">
                <a:solidFill>
                  <a:schemeClr val="tx1"/>
                </a:solidFill>
                <a:latin typeface="Times New Roman"/>
                <a:cs typeface="Times New Roman"/>
              </a:defRPr>
            </a:lvl1pPr>
          </a:lstStyle>
          <a:p>
            <a:pPr marL="38100">
              <a:lnSpc>
                <a:spcPts val="1410"/>
              </a:lnSpc>
            </a:pPr>
            <a:fld id="{81D60167-4931-47E6-BA6A-407CBD079E47}" type="slidenum">
              <a:rPr spc="-50" dirty="0"/>
              <a:t>‹#›</a:t>
            </a:fld>
            <a:endParaRPr spc="-50"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10/13/25</a:t>
            </a:fld>
            <a:endParaRPr lang="en-US"/>
          </a:p>
        </p:txBody>
      </p:sp>
      <p:sp>
        <p:nvSpPr>
          <p:cNvPr id="4" name="Holder 4"/>
          <p:cNvSpPr>
            <a:spLocks noGrp="1"/>
          </p:cNvSpPr>
          <p:nvPr>
            <p:ph type="sldNum" sz="quarter" idx="7"/>
          </p:nvPr>
        </p:nvSpPr>
        <p:spPr/>
        <p:txBody>
          <a:bodyPr lIns="0" tIns="0" rIns="0" bIns="0"/>
          <a:lstStyle>
            <a:lvl1pPr>
              <a:defRPr sz="1200" b="0" i="0">
                <a:solidFill>
                  <a:schemeClr val="tx1"/>
                </a:solidFill>
                <a:latin typeface="Times New Roman"/>
                <a:cs typeface="Times New Roman"/>
              </a:defRPr>
            </a:lvl1pPr>
          </a:lstStyle>
          <a:p>
            <a:pPr marL="38100">
              <a:lnSpc>
                <a:spcPts val="1410"/>
              </a:lnSpc>
            </a:pPr>
            <a:fld id="{81D60167-4931-47E6-BA6A-407CBD079E47}" type="slidenum">
              <a:rPr spc="-50" dirty="0"/>
              <a:t>‹#›</a:t>
            </a:fld>
            <a:endParaRPr spc="-50"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342900" y="365760"/>
            <a:ext cx="6172200" cy="146304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body" idx="1"/>
          </p:nvPr>
        </p:nvSpPr>
        <p:spPr>
          <a:xfrm>
            <a:off x="342900" y="2103120"/>
            <a:ext cx="6172200" cy="603504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2331720" y="8503920"/>
            <a:ext cx="2194560" cy="4572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342900" y="8503920"/>
            <a:ext cx="1577340" cy="4572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10/13/25</a:t>
            </a:fld>
            <a:endParaRPr lang="en-US"/>
          </a:p>
        </p:txBody>
      </p:sp>
      <p:sp>
        <p:nvSpPr>
          <p:cNvPr id="6" name="Holder 6"/>
          <p:cNvSpPr>
            <a:spLocks noGrp="1"/>
          </p:cNvSpPr>
          <p:nvPr>
            <p:ph type="sldNum" sz="quarter" idx="7"/>
          </p:nvPr>
        </p:nvSpPr>
        <p:spPr>
          <a:xfrm>
            <a:off x="6650735" y="8914417"/>
            <a:ext cx="165100" cy="194309"/>
          </a:xfrm>
          <a:prstGeom prst="rect">
            <a:avLst/>
          </a:prstGeom>
        </p:spPr>
        <p:txBody>
          <a:bodyPr wrap="square" lIns="0" tIns="0" rIns="0" bIns="0">
            <a:spAutoFit/>
          </a:bodyPr>
          <a:lstStyle>
            <a:lvl1pPr>
              <a:defRPr sz="1200" b="0" i="0">
                <a:solidFill>
                  <a:schemeClr val="tx1"/>
                </a:solidFill>
                <a:latin typeface="Times New Roman"/>
                <a:cs typeface="Times New Roman"/>
              </a:defRPr>
            </a:lvl1pPr>
          </a:lstStyle>
          <a:p>
            <a:pPr marL="38100">
              <a:lnSpc>
                <a:spcPts val="1410"/>
              </a:lnSpc>
            </a:pPr>
            <a:fld id="{81D60167-4931-47E6-BA6A-407CBD079E47}" type="slidenum">
              <a:rPr spc="-50" dirty="0"/>
              <a:t>‹#›</a:t>
            </a:fld>
            <a:endParaRPr spc="-50"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hyperlink" Target="http://www.iranicaonline.org/articles/hecataeus-of-miletus" TargetMode="External"/><Relationship Id="rId2" Type="http://schemas.openxmlformats.org/officeDocument/2006/relationships/image" Target="../media/image2.jpg"/><Relationship Id="rId1" Type="http://schemas.openxmlformats.org/officeDocument/2006/relationships/slideLayout" Target="../slideLayouts/slideLayout5.xml"/><Relationship Id="rId4" Type="http://schemas.openxmlformats.org/officeDocument/2006/relationships/hyperlink" Target="http://www.vanhamel.nl/codecs/Periegesis"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britannica.com/biography/Herodotus-Greek-historian" TargetMode="External"/><Relationship Id="rId2" Type="http://schemas.openxmlformats.org/officeDocument/2006/relationships/image" Target="../media/image3.jp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jp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hyperlink" Target="https://www.britannica.com/biography/Ephorus" TargetMode="External"/><Relationship Id="rId2" Type="http://schemas.openxmlformats.org/officeDocument/2006/relationships/image" Target="../media/image6.jp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hyperlink" Target="https://en.wikipedia.org/wiki/Brigantia_(ancient_region)" TargetMode="External"/><Relationship Id="rId2" Type="http://schemas.openxmlformats.org/officeDocument/2006/relationships/image" Target="../media/image17.png"/><Relationship Id="rId1" Type="http://schemas.openxmlformats.org/officeDocument/2006/relationships/slideLayout" Target="../slideLayouts/slideLayout5.xml"/><Relationship Id="rId5" Type="http://schemas.openxmlformats.org/officeDocument/2006/relationships/hyperlink" Target="https://en.wikipedia.org/wiki/Wikipedia:Citation_needed" TargetMode="External"/><Relationship Id="rId4" Type="http://schemas.openxmlformats.org/officeDocument/2006/relationships/hyperlink" Target="https://en.wikipedia.org/wiki/Ancient_Rome"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C2D9F6-ED84-D0AA-0978-FB0FB20D39FE}"/>
              </a:ext>
            </a:extLst>
          </p:cNvPr>
          <p:cNvSpPr txBox="1"/>
          <p:nvPr/>
        </p:nvSpPr>
        <p:spPr>
          <a:xfrm>
            <a:off x="1295400" y="3505200"/>
            <a:ext cx="4953000" cy="1815882"/>
          </a:xfrm>
          <a:prstGeom prst="rect">
            <a:avLst/>
          </a:prstGeom>
          <a:noFill/>
        </p:spPr>
        <p:txBody>
          <a:bodyPr wrap="square" rtlCol="0">
            <a:spAutoFit/>
          </a:bodyPr>
          <a:lstStyle/>
          <a:p>
            <a:pPr algn="ctr"/>
            <a:r>
              <a:rPr lang="en-US" sz="2800" b="1" dirty="0"/>
              <a:t>THE EARLY CELTS (HPCS4003)</a:t>
            </a:r>
          </a:p>
          <a:p>
            <a:endParaRPr lang="en-US" sz="2800" b="1" dirty="0"/>
          </a:p>
          <a:p>
            <a:r>
              <a:rPr lang="en-US" sz="2800" dirty="0"/>
              <a:t>Week 2: The Historical Celts</a:t>
            </a:r>
          </a:p>
        </p:txBody>
      </p:sp>
    </p:spTree>
    <p:extLst>
      <p:ext uri="{BB962C8B-B14F-4D97-AF65-F5344CB8AC3E}">
        <p14:creationId xmlns:p14="http://schemas.microsoft.com/office/powerpoint/2010/main" val="11160233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138237" y="681037"/>
            <a:ext cx="4581525" cy="3438525"/>
            <a:chOff x="1138237" y="681037"/>
            <a:chExt cx="4581525" cy="3438525"/>
          </a:xfrm>
        </p:grpSpPr>
        <p:pic>
          <p:nvPicPr>
            <p:cNvPr id="3" name="object 3"/>
            <p:cNvPicPr/>
            <p:nvPr/>
          </p:nvPicPr>
          <p:blipFill>
            <a:blip r:embed="rId2" cstate="print"/>
            <a:stretch>
              <a:fillRect/>
            </a:stretch>
          </p:blipFill>
          <p:spPr>
            <a:xfrm>
              <a:off x="1143000" y="685800"/>
              <a:ext cx="4572000" cy="3429000"/>
            </a:xfrm>
            <a:prstGeom prst="rect">
              <a:avLst/>
            </a:prstGeom>
          </p:spPr>
        </p:pic>
        <p:sp>
          <p:nvSpPr>
            <p:cNvPr id="4" name="object 4"/>
            <p:cNvSpPr/>
            <p:nvPr/>
          </p:nvSpPr>
          <p:spPr>
            <a:xfrm>
              <a:off x="1143000" y="685800"/>
              <a:ext cx="4572000" cy="3429000"/>
            </a:xfrm>
            <a:custGeom>
              <a:avLst/>
              <a:gdLst/>
              <a:ahLst/>
              <a:cxnLst/>
              <a:rect l="l" t="t" r="r" b="b"/>
              <a:pathLst>
                <a:path w="4572000" h="3429000">
                  <a:moveTo>
                    <a:pt x="0" y="3429000"/>
                  </a:moveTo>
                  <a:lnTo>
                    <a:pt x="4572000" y="3429000"/>
                  </a:lnTo>
                  <a:lnTo>
                    <a:pt x="4572000" y="0"/>
                  </a:lnTo>
                  <a:lnTo>
                    <a:pt x="0" y="0"/>
                  </a:lnTo>
                  <a:lnTo>
                    <a:pt x="0" y="3429000"/>
                  </a:lnTo>
                  <a:close/>
                </a:path>
              </a:pathLst>
            </a:custGeom>
            <a:ln w="9525">
              <a:solidFill>
                <a:srgbClr val="000000"/>
              </a:solidFill>
            </a:ln>
          </p:spPr>
          <p:txBody>
            <a:bodyPr wrap="square" lIns="0" tIns="0" rIns="0" bIns="0" rtlCol="0"/>
            <a:lstStyle/>
            <a:p>
              <a:endParaRPr/>
            </a:p>
          </p:txBody>
        </p:sp>
      </p:grpSp>
      <p:sp>
        <p:nvSpPr>
          <p:cNvPr id="5" name="object 5"/>
          <p:cNvSpPr txBox="1"/>
          <p:nvPr/>
        </p:nvSpPr>
        <p:spPr>
          <a:xfrm>
            <a:off x="787400" y="4245308"/>
            <a:ext cx="5283200" cy="653384"/>
          </a:xfrm>
          <a:prstGeom prst="rect">
            <a:avLst/>
          </a:prstGeom>
        </p:spPr>
        <p:txBody>
          <a:bodyPr vert="horz" wrap="square" lIns="0" tIns="12065" rIns="0" bIns="0" rtlCol="0">
            <a:spAutoFit/>
          </a:bodyPr>
          <a:lstStyle/>
          <a:p>
            <a:pPr marL="12700" marR="5080">
              <a:lnSpc>
                <a:spcPct val="100000"/>
              </a:lnSpc>
              <a:spcBef>
                <a:spcPts val="95"/>
              </a:spcBef>
            </a:pPr>
            <a:r>
              <a:rPr sz="1000" dirty="0">
                <a:latin typeface="Times New Roman"/>
                <a:cs typeface="Times New Roman"/>
              </a:rPr>
              <a:t>The</a:t>
            </a:r>
            <a:r>
              <a:rPr sz="1000" spc="-35" dirty="0">
                <a:latin typeface="Times New Roman"/>
                <a:cs typeface="Times New Roman"/>
              </a:rPr>
              <a:t> </a:t>
            </a:r>
            <a:r>
              <a:rPr sz="1000" dirty="0">
                <a:latin typeface="Times New Roman"/>
                <a:cs typeface="Times New Roman"/>
              </a:rPr>
              <a:t>following</a:t>
            </a:r>
            <a:r>
              <a:rPr sz="1000" spc="5" dirty="0">
                <a:latin typeface="Times New Roman"/>
                <a:cs typeface="Times New Roman"/>
              </a:rPr>
              <a:t> </a:t>
            </a:r>
            <a:r>
              <a:rPr sz="1000" dirty="0">
                <a:latin typeface="Times New Roman"/>
                <a:cs typeface="Times New Roman"/>
              </a:rPr>
              <a:t>sections</a:t>
            </a:r>
            <a:r>
              <a:rPr sz="1000" spc="-20" dirty="0">
                <a:latin typeface="Times New Roman"/>
                <a:cs typeface="Times New Roman"/>
              </a:rPr>
              <a:t> </a:t>
            </a:r>
            <a:r>
              <a:rPr sz="1000" dirty="0">
                <a:latin typeface="Times New Roman"/>
                <a:cs typeface="Times New Roman"/>
              </a:rPr>
              <a:t>will</a:t>
            </a:r>
            <a:r>
              <a:rPr sz="1000" spc="-15" dirty="0">
                <a:latin typeface="Times New Roman"/>
                <a:cs typeface="Times New Roman"/>
              </a:rPr>
              <a:t> </a:t>
            </a:r>
            <a:r>
              <a:rPr sz="1000" dirty="0">
                <a:latin typeface="Times New Roman"/>
                <a:cs typeface="Times New Roman"/>
              </a:rPr>
              <a:t>look</a:t>
            </a:r>
            <a:r>
              <a:rPr sz="1000" spc="-35" dirty="0">
                <a:latin typeface="Times New Roman"/>
                <a:cs typeface="Times New Roman"/>
              </a:rPr>
              <a:t> </a:t>
            </a:r>
            <a:r>
              <a:rPr sz="1000" dirty="0">
                <a:latin typeface="Times New Roman"/>
                <a:cs typeface="Times New Roman"/>
              </a:rPr>
              <a:t>at</a:t>
            </a:r>
            <a:r>
              <a:rPr sz="1000" spc="-35" dirty="0">
                <a:latin typeface="Times New Roman"/>
                <a:cs typeface="Times New Roman"/>
              </a:rPr>
              <a:t> </a:t>
            </a:r>
            <a:r>
              <a:rPr sz="1000" dirty="0">
                <a:latin typeface="Times New Roman"/>
                <a:cs typeface="Times New Roman"/>
              </a:rPr>
              <a:t>historical</a:t>
            </a:r>
            <a:r>
              <a:rPr sz="1000" spc="-5" dirty="0">
                <a:latin typeface="Times New Roman"/>
                <a:cs typeface="Times New Roman"/>
              </a:rPr>
              <a:t> </a:t>
            </a:r>
            <a:r>
              <a:rPr sz="1000" dirty="0">
                <a:latin typeface="Times New Roman"/>
                <a:cs typeface="Times New Roman"/>
              </a:rPr>
              <a:t>references</a:t>
            </a:r>
            <a:r>
              <a:rPr sz="1000" spc="5" dirty="0">
                <a:latin typeface="Times New Roman"/>
                <a:cs typeface="Times New Roman"/>
              </a:rPr>
              <a:t> </a:t>
            </a:r>
            <a:r>
              <a:rPr sz="1000" dirty="0">
                <a:latin typeface="Times New Roman"/>
                <a:cs typeface="Times New Roman"/>
              </a:rPr>
              <a:t>to</a:t>
            </a:r>
            <a:r>
              <a:rPr sz="1000" spc="-25"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Celts,</a:t>
            </a:r>
            <a:r>
              <a:rPr sz="1000" spc="-30" dirty="0">
                <a:latin typeface="Times New Roman"/>
                <a:cs typeface="Times New Roman"/>
              </a:rPr>
              <a:t> </a:t>
            </a:r>
            <a:r>
              <a:rPr sz="1000" dirty="0">
                <a:latin typeface="Times New Roman"/>
                <a:cs typeface="Times New Roman"/>
              </a:rPr>
              <a:t>from</a:t>
            </a:r>
            <a:r>
              <a:rPr sz="1000" spc="-15" dirty="0">
                <a:latin typeface="Times New Roman"/>
                <a:cs typeface="Times New Roman"/>
              </a:rPr>
              <a:t> </a:t>
            </a:r>
            <a:r>
              <a:rPr sz="1000" dirty="0">
                <a:latin typeface="Times New Roman"/>
                <a:cs typeface="Times New Roman"/>
              </a:rPr>
              <a:t>both</a:t>
            </a:r>
            <a:r>
              <a:rPr sz="1000" spc="-50" dirty="0">
                <a:latin typeface="Times New Roman"/>
                <a:cs typeface="Times New Roman"/>
              </a:rPr>
              <a:t> </a:t>
            </a:r>
            <a:r>
              <a:rPr sz="1000" dirty="0">
                <a:latin typeface="Times New Roman"/>
                <a:cs typeface="Times New Roman"/>
              </a:rPr>
              <a:t>Greek</a:t>
            </a:r>
            <a:r>
              <a:rPr sz="1000" spc="-20" dirty="0">
                <a:latin typeface="Times New Roman"/>
                <a:cs typeface="Times New Roman"/>
              </a:rPr>
              <a:t> </a:t>
            </a:r>
            <a:r>
              <a:rPr sz="1000" dirty="0">
                <a:latin typeface="Times New Roman"/>
                <a:cs typeface="Times New Roman"/>
              </a:rPr>
              <a:t>and</a:t>
            </a:r>
            <a:r>
              <a:rPr sz="1000" spc="-15" dirty="0">
                <a:latin typeface="Times New Roman"/>
                <a:cs typeface="Times New Roman"/>
              </a:rPr>
              <a:t> </a:t>
            </a:r>
            <a:r>
              <a:rPr sz="1000" spc="-10" dirty="0">
                <a:latin typeface="Times New Roman"/>
                <a:cs typeface="Times New Roman"/>
              </a:rPr>
              <a:t>Roman </a:t>
            </a:r>
            <a:r>
              <a:rPr sz="1000" dirty="0">
                <a:latin typeface="Times New Roman"/>
                <a:cs typeface="Times New Roman"/>
              </a:rPr>
              <a:t>sources.</a:t>
            </a:r>
            <a:endParaRPr lang="en-GB" sz="1000" dirty="0">
              <a:latin typeface="Times New Roman"/>
              <a:cs typeface="Times New Roman"/>
            </a:endParaRPr>
          </a:p>
          <a:p>
            <a:pPr marL="12700" marR="5080">
              <a:spcBef>
                <a:spcPts val="95"/>
              </a:spcBef>
            </a:pPr>
            <a:r>
              <a:rPr lang="en-GB" sz="1000" dirty="0">
                <a:latin typeface="Times New Roman"/>
                <a:cs typeface="Times New Roman"/>
              </a:rPr>
              <a:t>The</a:t>
            </a:r>
            <a:r>
              <a:rPr lang="en-GB" sz="1000" spc="-30" dirty="0">
                <a:latin typeface="Times New Roman"/>
                <a:cs typeface="Times New Roman"/>
              </a:rPr>
              <a:t> </a:t>
            </a:r>
            <a:r>
              <a:rPr lang="en-GB" sz="1000" dirty="0">
                <a:latin typeface="Times New Roman"/>
                <a:cs typeface="Times New Roman"/>
              </a:rPr>
              <a:t>map in</a:t>
            </a:r>
            <a:r>
              <a:rPr lang="en-GB" sz="1000" spc="-35" dirty="0">
                <a:latin typeface="Times New Roman"/>
                <a:cs typeface="Times New Roman"/>
              </a:rPr>
              <a:t> </a:t>
            </a:r>
            <a:r>
              <a:rPr lang="en-GB" sz="1000" dirty="0">
                <a:latin typeface="Times New Roman"/>
                <a:cs typeface="Times New Roman"/>
              </a:rPr>
              <a:t>this</a:t>
            </a:r>
            <a:r>
              <a:rPr lang="en-GB" sz="1000" spc="-20" dirty="0">
                <a:latin typeface="Times New Roman"/>
                <a:cs typeface="Times New Roman"/>
              </a:rPr>
              <a:t> </a:t>
            </a:r>
            <a:r>
              <a:rPr lang="en-GB" sz="1000" dirty="0">
                <a:latin typeface="Times New Roman"/>
                <a:cs typeface="Times New Roman"/>
              </a:rPr>
              <a:t>slide</a:t>
            </a:r>
            <a:r>
              <a:rPr lang="en-GB" sz="1000" spc="-30" dirty="0">
                <a:latin typeface="Times New Roman"/>
                <a:cs typeface="Times New Roman"/>
              </a:rPr>
              <a:t> </a:t>
            </a:r>
            <a:r>
              <a:rPr lang="en-GB" sz="1000" dirty="0">
                <a:latin typeface="Times New Roman"/>
                <a:cs typeface="Times New Roman"/>
              </a:rPr>
              <a:t>is</a:t>
            </a:r>
            <a:r>
              <a:rPr lang="en-GB" sz="1000" spc="-30" dirty="0">
                <a:latin typeface="Times New Roman"/>
                <a:cs typeface="Times New Roman"/>
              </a:rPr>
              <a:t> </a:t>
            </a:r>
            <a:r>
              <a:rPr lang="en-GB" sz="1000" dirty="0">
                <a:latin typeface="Times New Roman"/>
                <a:cs typeface="Times New Roman"/>
              </a:rPr>
              <a:t>of</a:t>
            </a:r>
            <a:r>
              <a:rPr lang="en-GB" sz="1000" spc="-35" dirty="0">
                <a:latin typeface="Times New Roman"/>
                <a:cs typeface="Times New Roman"/>
              </a:rPr>
              <a:t> </a:t>
            </a:r>
            <a:r>
              <a:rPr lang="en-GB" sz="1000" dirty="0">
                <a:latin typeface="Times New Roman"/>
                <a:cs typeface="Times New Roman"/>
              </a:rPr>
              <a:t>Europe</a:t>
            </a:r>
            <a:r>
              <a:rPr lang="en-GB" sz="1000" spc="-20" dirty="0">
                <a:latin typeface="Times New Roman"/>
                <a:cs typeface="Times New Roman"/>
              </a:rPr>
              <a:t> </a:t>
            </a:r>
            <a:r>
              <a:rPr lang="en-GB" sz="1000" dirty="0">
                <a:latin typeface="Times New Roman"/>
                <a:cs typeface="Times New Roman"/>
              </a:rPr>
              <a:t>according</a:t>
            </a:r>
            <a:r>
              <a:rPr lang="en-GB" sz="1000" spc="-15" dirty="0">
                <a:latin typeface="Times New Roman"/>
                <a:cs typeface="Times New Roman"/>
              </a:rPr>
              <a:t> </a:t>
            </a:r>
            <a:r>
              <a:rPr lang="en-GB" sz="1000" dirty="0">
                <a:latin typeface="Times New Roman"/>
                <a:cs typeface="Times New Roman"/>
              </a:rPr>
              <a:t>to</a:t>
            </a:r>
            <a:r>
              <a:rPr lang="en-GB" sz="1000" spc="-35" dirty="0">
                <a:latin typeface="Times New Roman"/>
                <a:cs typeface="Times New Roman"/>
              </a:rPr>
              <a:t> </a:t>
            </a:r>
            <a:r>
              <a:rPr lang="en-GB" sz="1000" dirty="0">
                <a:latin typeface="Times New Roman"/>
                <a:cs typeface="Times New Roman"/>
              </a:rPr>
              <a:t>the</a:t>
            </a:r>
            <a:r>
              <a:rPr lang="en-GB" sz="1000" spc="-20" dirty="0">
                <a:latin typeface="Times New Roman"/>
                <a:cs typeface="Times New Roman"/>
              </a:rPr>
              <a:t> </a:t>
            </a:r>
            <a:r>
              <a:rPr lang="en-GB" sz="1000" dirty="0">
                <a:latin typeface="Times New Roman"/>
                <a:cs typeface="Times New Roman"/>
              </a:rPr>
              <a:t>Greek</a:t>
            </a:r>
            <a:r>
              <a:rPr lang="en-GB" sz="1000" spc="-15" dirty="0">
                <a:latin typeface="Times New Roman"/>
                <a:cs typeface="Times New Roman"/>
              </a:rPr>
              <a:t> </a:t>
            </a:r>
            <a:r>
              <a:rPr lang="en-GB" sz="1000" dirty="0">
                <a:latin typeface="Times New Roman"/>
                <a:cs typeface="Times New Roman"/>
              </a:rPr>
              <a:t>geographer</a:t>
            </a:r>
            <a:r>
              <a:rPr lang="en-GB" sz="1000" spc="10" dirty="0">
                <a:latin typeface="Times New Roman"/>
                <a:cs typeface="Times New Roman"/>
              </a:rPr>
              <a:t> </a:t>
            </a:r>
            <a:r>
              <a:rPr lang="en-GB" sz="1000" dirty="0">
                <a:latin typeface="Times New Roman"/>
                <a:cs typeface="Times New Roman"/>
              </a:rPr>
              <a:t>Strabo.</a:t>
            </a:r>
          </a:p>
          <a:p>
            <a:pPr marL="12700" marR="5080">
              <a:lnSpc>
                <a:spcPct val="100000"/>
              </a:lnSpc>
              <a:spcBef>
                <a:spcPts val="95"/>
              </a:spcBef>
            </a:pPr>
            <a:endParaRPr sz="1000" dirty="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50" dirty="0"/>
              <a:t>2</a:t>
            </a:fld>
            <a:endParaRPr spc="-50" dirty="0"/>
          </a:p>
        </p:txBody>
      </p:sp>
      <p:sp>
        <p:nvSpPr>
          <p:cNvPr id="8" name="TextBox 7">
            <a:extLst>
              <a:ext uri="{FF2B5EF4-FFF2-40B4-BE49-F238E27FC236}">
                <a16:creationId xmlns:a16="http://schemas.microsoft.com/office/drawing/2014/main" id="{B97FAFAE-9131-F9F7-3D93-9C0D213FCCBE}"/>
              </a:ext>
            </a:extLst>
          </p:cNvPr>
          <p:cNvSpPr txBox="1"/>
          <p:nvPr/>
        </p:nvSpPr>
        <p:spPr>
          <a:xfrm>
            <a:off x="457176" y="4756365"/>
            <a:ext cx="6158923" cy="3139321"/>
          </a:xfrm>
          <a:prstGeom prst="rect">
            <a:avLst/>
          </a:prstGeom>
          <a:solidFill>
            <a:schemeClr val="accent2"/>
          </a:solidFill>
        </p:spPr>
        <p:txBody>
          <a:bodyPr wrap="square" rtlCol="0">
            <a:spAutoFit/>
          </a:bodyPr>
          <a:lstStyle/>
          <a:p>
            <a:r>
              <a:rPr lang="en-US" b="1" i="1" dirty="0"/>
              <a:t>Historical highlights</a:t>
            </a:r>
            <a:r>
              <a:rPr lang="en-US" b="1" dirty="0"/>
              <a:t>:</a:t>
            </a:r>
          </a:p>
          <a:p>
            <a:r>
              <a:rPr lang="en-GB" b="1" dirty="0" err="1">
                <a:solidFill>
                  <a:srgbClr val="000000"/>
                </a:solidFill>
                <a:effectLst/>
                <a:latin typeface="Helvetica" pitchFamily="2" charset="0"/>
              </a:rPr>
              <a:t>Gaulish</a:t>
            </a:r>
            <a:r>
              <a:rPr lang="en-GB" b="1" dirty="0">
                <a:solidFill>
                  <a:srgbClr val="000000"/>
                </a:solidFill>
                <a:effectLst/>
                <a:latin typeface="Helvetica" pitchFamily="2" charset="0"/>
              </a:rPr>
              <a:t> invasion of Italy and sack of Rome (390BC) </a:t>
            </a:r>
            <a:r>
              <a:rPr lang="en-GB" dirty="0">
                <a:solidFill>
                  <a:srgbClr val="000000"/>
                </a:solidFill>
                <a:effectLst/>
                <a:latin typeface="Helvetica" pitchFamily="2" charset="0"/>
              </a:rPr>
              <a:t>Polybius c.200-c.118 BC, </a:t>
            </a:r>
            <a:r>
              <a:rPr lang="en-GB" dirty="0" err="1">
                <a:solidFill>
                  <a:srgbClr val="000000"/>
                </a:solidFill>
                <a:effectLst/>
                <a:latin typeface="Helvetica" pitchFamily="2" charset="0"/>
              </a:rPr>
              <a:t>Diodorus</a:t>
            </a:r>
            <a:r>
              <a:rPr lang="en-GB" dirty="0">
                <a:solidFill>
                  <a:srgbClr val="000000"/>
                </a:solidFill>
                <a:effectLst/>
                <a:latin typeface="Helvetica" pitchFamily="2" charset="0"/>
              </a:rPr>
              <a:t> Siculus (1C BCE), historian Livy (59 BC-AD 17).</a:t>
            </a:r>
          </a:p>
          <a:p>
            <a:r>
              <a:rPr lang="en-GB" b="1" dirty="0">
                <a:solidFill>
                  <a:srgbClr val="000000"/>
                </a:solidFill>
                <a:effectLst/>
                <a:latin typeface="Helvetica" pitchFamily="2" charset="0"/>
              </a:rPr>
              <a:t>Eastward expansion to Greece</a:t>
            </a:r>
            <a:r>
              <a:rPr lang="en-GB" dirty="0">
                <a:solidFill>
                  <a:srgbClr val="000000"/>
                </a:solidFill>
                <a:latin typeface="Helvetica" pitchFamily="2" charset="0"/>
              </a:rPr>
              <a:t>,</a:t>
            </a:r>
            <a:r>
              <a:rPr lang="en-GB" dirty="0">
                <a:solidFill>
                  <a:srgbClr val="000000"/>
                </a:solidFill>
                <a:effectLst/>
                <a:latin typeface="Helvetica" pitchFamily="2" charset="0"/>
              </a:rPr>
              <a:t> e.g. besiege Delphi 279 BC, and settle in Anatolia.</a:t>
            </a:r>
          </a:p>
          <a:p>
            <a:r>
              <a:rPr lang="en-GB" b="1" dirty="0">
                <a:solidFill>
                  <a:srgbClr val="000000"/>
                </a:solidFill>
                <a:effectLst/>
                <a:latin typeface="Helvetica" pitchFamily="2" charset="0"/>
              </a:rPr>
              <a:t>Battle of Telamon (Tuscany), 225BC</a:t>
            </a:r>
            <a:r>
              <a:rPr lang="en-GB" dirty="0">
                <a:solidFill>
                  <a:srgbClr val="000000"/>
                </a:solidFill>
                <a:effectLst/>
                <a:latin typeface="Helvetica" pitchFamily="2" charset="0"/>
              </a:rPr>
              <a:t>, major defeat of Celtic tribes by Rome; finally subdued in Italy during 190s BC.</a:t>
            </a:r>
          </a:p>
          <a:p>
            <a:r>
              <a:rPr lang="en-GB" b="1" dirty="0">
                <a:solidFill>
                  <a:srgbClr val="000000"/>
                </a:solidFill>
                <a:effectLst/>
                <a:latin typeface="Helvetica" pitchFamily="2" charset="0"/>
              </a:rPr>
              <a:t>Caesar’s Gallic Wars (58-50BC)</a:t>
            </a:r>
            <a:r>
              <a:rPr lang="en-GB" dirty="0">
                <a:solidFill>
                  <a:srgbClr val="000000"/>
                </a:solidFill>
                <a:effectLst/>
                <a:latin typeface="Helvetica" pitchFamily="2" charset="0"/>
              </a:rPr>
              <a:t>: invasion and occupation of Celtic territory (Stewart, pp. 30-1)</a:t>
            </a:r>
          </a:p>
        </p:txBody>
      </p:sp>
      <p:sp>
        <p:nvSpPr>
          <p:cNvPr id="7" name="TextBox 6">
            <a:extLst>
              <a:ext uri="{FF2B5EF4-FFF2-40B4-BE49-F238E27FC236}">
                <a16:creationId xmlns:a16="http://schemas.microsoft.com/office/drawing/2014/main" id="{5611C38B-CC19-D4C9-6881-E5236EDACE3B}"/>
              </a:ext>
            </a:extLst>
          </p:cNvPr>
          <p:cNvSpPr txBox="1"/>
          <p:nvPr/>
        </p:nvSpPr>
        <p:spPr>
          <a:xfrm>
            <a:off x="450249" y="8054376"/>
            <a:ext cx="6158923" cy="1046440"/>
          </a:xfrm>
          <a:prstGeom prst="rect">
            <a:avLst/>
          </a:prstGeom>
          <a:solidFill>
            <a:schemeClr val="accent4"/>
          </a:solidFill>
        </p:spPr>
        <p:txBody>
          <a:bodyPr wrap="square" rtlCol="0">
            <a:spAutoFit/>
          </a:bodyPr>
          <a:lstStyle/>
          <a:p>
            <a:r>
              <a:rPr lang="en-GB" dirty="0">
                <a:solidFill>
                  <a:srgbClr val="000000"/>
                </a:solidFill>
                <a:effectLst/>
                <a:latin typeface="Helvetica" pitchFamily="2" charset="0"/>
              </a:rPr>
              <a:t>Roman Republic: founded 509 BC after defeat of last Etruscan king to rule Rome</a:t>
            </a:r>
          </a:p>
          <a:p>
            <a:r>
              <a:rPr lang="en-GB" dirty="0">
                <a:solidFill>
                  <a:srgbClr val="000000"/>
                </a:solidFill>
                <a:effectLst/>
                <a:latin typeface="Helvetica" pitchFamily="2" charset="0"/>
              </a:rPr>
              <a:t>Roman Empire: 27 BC, when Octavian becomes emperor </a:t>
            </a:r>
            <a:r>
              <a:rPr lang="en-GB" sz="800" i="1" dirty="0">
                <a:solidFill>
                  <a:srgbClr val="000000"/>
                </a:solidFill>
                <a:effectLst/>
                <a:latin typeface="Helvetica" pitchFamily="2" charset="0"/>
              </a:rPr>
              <a:t>https://</a:t>
            </a:r>
            <a:r>
              <a:rPr lang="en-GB" sz="800" i="1" dirty="0" err="1">
                <a:solidFill>
                  <a:srgbClr val="000000"/>
                </a:solidFill>
                <a:effectLst/>
                <a:latin typeface="Helvetica" pitchFamily="2" charset="0"/>
              </a:rPr>
              <a:t>education.nationalgeographic.org</a:t>
            </a:r>
            <a:r>
              <a:rPr lang="en-GB" sz="800" i="1" dirty="0">
                <a:solidFill>
                  <a:srgbClr val="000000"/>
                </a:solidFill>
                <a:effectLst/>
                <a:latin typeface="Helvetica" pitchFamily="2" charset="0"/>
              </a:rPr>
              <a:t>/resource/</a:t>
            </a:r>
            <a:r>
              <a:rPr lang="en-GB" sz="800" i="1" dirty="0" err="1">
                <a:solidFill>
                  <a:srgbClr val="000000"/>
                </a:solidFill>
                <a:effectLst/>
                <a:latin typeface="Helvetica" pitchFamily="2" charset="0"/>
              </a:rPr>
              <a:t>romes</a:t>
            </a:r>
            <a:r>
              <a:rPr lang="en-GB" sz="800" i="1" dirty="0">
                <a:solidFill>
                  <a:srgbClr val="000000"/>
                </a:solidFill>
                <a:effectLst/>
                <a:latin typeface="Helvetica" pitchFamily="2" charset="0"/>
              </a:rPr>
              <a:t>-transition-</a:t>
            </a:r>
            <a:r>
              <a:rPr lang="en-GB" sz="800" b="1" i="1" dirty="0">
                <a:solidFill>
                  <a:srgbClr val="0000FF"/>
                </a:solidFill>
                <a:effectLst/>
                <a:latin typeface="Helvetica" pitchFamily="2" charset="0"/>
              </a:rPr>
              <a:t>republic</a:t>
            </a:r>
            <a:r>
              <a:rPr lang="en-GB" sz="800" i="1" dirty="0">
                <a:solidFill>
                  <a:srgbClr val="000000"/>
                </a:solidFill>
                <a:effectLst/>
                <a:latin typeface="Helvetica" pitchFamily="2" charset="0"/>
              </a:rPr>
              <a:t>-empire/.</a:t>
            </a:r>
          </a:p>
        </p:txBody>
      </p:sp>
    </p:spTree>
    <p:extLst>
      <p:ext uri="{BB962C8B-B14F-4D97-AF65-F5344CB8AC3E}">
        <p14:creationId xmlns:p14="http://schemas.microsoft.com/office/powerpoint/2010/main" val="5101786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684685" y="381000"/>
            <a:ext cx="3357563" cy="1681163"/>
            <a:chOff x="1138237" y="681037"/>
            <a:chExt cx="4581525" cy="3438525"/>
          </a:xfrm>
        </p:grpSpPr>
        <p:pic>
          <p:nvPicPr>
            <p:cNvPr id="3" name="object 3"/>
            <p:cNvPicPr/>
            <p:nvPr/>
          </p:nvPicPr>
          <p:blipFill>
            <a:blip r:embed="rId2" cstate="print"/>
            <a:stretch>
              <a:fillRect/>
            </a:stretch>
          </p:blipFill>
          <p:spPr>
            <a:xfrm>
              <a:off x="1143000" y="685800"/>
              <a:ext cx="4572000" cy="3429000"/>
            </a:xfrm>
            <a:prstGeom prst="rect">
              <a:avLst/>
            </a:prstGeom>
          </p:spPr>
        </p:pic>
        <p:sp>
          <p:nvSpPr>
            <p:cNvPr id="4" name="object 4"/>
            <p:cNvSpPr/>
            <p:nvPr/>
          </p:nvSpPr>
          <p:spPr>
            <a:xfrm>
              <a:off x="1143000" y="685800"/>
              <a:ext cx="4572000" cy="3429000"/>
            </a:xfrm>
            <a:custGeom>
              <a:avLst/>
              <a:gdLst/>
              <a:ahLst/>
              <a:cxnLst/>
              <a:rect l="l" t="t" r="r" b="b"/>
              <a:pathLst>
                <a:path w="4572000" h="3429000">
                  <a:moveTo>
                    <a:pt x="0" y="3429000"/>
                  </a:moveTo>
                  <a:lnTo>
                    <a:pt x="4572000" y="3429000"/>
                  </a:lnTo>
                  <a:lnTo>
                    <a:pt x="4572000" y="0"/>
                  </a:lnTo>
                  <a:lnTo>
                    <a:pt x="0" y="0"/>
                  </a:lnTo>
                  <a:lnTo>
                    <a:pt x="0" y="3429000"/>
                  </a:lnTo>
                  <a:close/>
                </a:path>
              </a:pathLst>
            </a:custGeom>
            <a:ln w="9525">
              <a:solidFill>
                <a:srgbClr val="000000"/>
              </a:solidFill>
            </a:ln>
          </p:spPr>
          <p:txBody>
            <a:bodyPr wrap="square" lIns="0" tIns="0" rIns="0" bIns="0" rtlCol="0"/>
            <a:lstStyle/>
            <a:p>
              <a:endParaRPr/>
            </a:p>
          </p:txBody>
        </p:sp>
      </p:grpSp>
      <p:sp>
        <p:nvSpPr>
          <p:cNvPr id="5" name="object 5"/>
          <p:cNvSpPr txBox="1"/>
          <p:nvPr/>
        </p:nvSpPr>
        <p:spPr>
          <a:xfrm>
            <a:off x="787400" y="2214988"/>
            <a:ext cx="5283200" cy="1294585"/>
          </a:xfrm>
          <a:prstGeom prst="rect">
            <a:avLst/>
          </a:prstGeom>
        </p:spPr>
        <p:txBody>
          <a:bodyPr vert="horz" wrap="square" lIns="0" tIns="12065" rIns="0" bIns="0" rtlCol="0">
            <a:spAutoFit/>
          </a:bodyPr>
          <a:lstStyle/>
          <a:p>
            <a:pPr marL="12700" marR="5080">
              <a:lnSpc>
                <a:spcPct val="100000"/>
              </a:lnSpc>
              <a:spcBef>
                <a:spcPts val="95"/>
              </a:spcBef>
            </a:pPr>
            <a:r>
              <a:rPr lang="en-GB" sz="1000" dirty="0">
                <a:latin typeface="Times New Roman"/>
                <a:cs typeface="Times New Roman"/>
              </a:rPr>
              <a:t>Be </a:t>
            </a:r>
            <a:r>
              <a:rPr sz="1000" dirty="0">
                <a:latin typeface="Times New Roman"/>
                <a:cs typeface="Times New Roman"/>
              </a:rPr>
              <a:t>prepared</a:t>
            </a:r>
            <a:r>
              <a:rPr sz="1000" spc="-25" dirty="0">
                <a:latin typeface="Times New Roman"/>
                <a:cs typeface="Times New Roman"/>
              </a:rPr>
              <a:t> </a:t>
            </a:r>
            <a:r>
              <a:rPr sz="1000" dirty="0">
                <a:latin typeface="Times New Roman"/>
                <a:cs typeface="Times New Roman"/>
              </a:rPr>
              <a:t>for</a:t>
            </a:r>
            <a:r>
              <a:rPr sz="1000" spc="-20" dirty="0">
                <a:latin typeface="Times New Roman"/>
                <a:cs typeface="Times New Roman"/>
              </a:rPr>
              <a:t> </a:t>
            </a:r>
            <a:r>
              <a:rPr sz="1000" dirty="0">
                <a:latin typeface="Times New Roman"/>
                <a:cs typeface="Times New Roman"/>
              </a:rPr>
              <a:t>a</a:t>
            </a:r>
            <a:r>
              <a:rPr sz="1000" spc="-30" dirty="0">
                <a:latin typeface="Times New Roman"/>
                <a:cs typeface="Times New Roman"/>
              </a:rPr>
              <a:t> </a:t>
            </a:r>
            <a:r>
              <a:rPr sz="1000" dirty="0">
                <a:latin typeface="Times New Roman"/>
                <a:cs typeface="Times New Roman"/>
              </a:rPr>
              <a:t>few</a:t>
            </a:r>
            <a:r>
              <a:rPr sz="1000" spc="-10" dirty="0">
                <a:latin typeface="Times New Roman"/>
                <a:cs typeface="Times New Roman"/>
              </a:rPr>
              <a:t> </a:t>
            </a:r>
            <a:r>
              <a:rPr sz="1000" dirty="0">
                <a:latin typeface="Times New Roman"/>
                <a:cs typeface="Times New Roman"/>
              </a:rPr>
              <a:t>surprises,</a:t>
            </a:r>
            <a:r>
              <a:rPr sz="1000" spc="-10" dirty="0">
                <a:latin typeface="Times New Roman"/>
                <a:cs typeface="Times New Roman"/>
              </a:rPr>
              <a:t> </a:t>
            </a:r>
            <a:r>
              <a:rPr sz="1000" dirty="0">
                <a:latin typeface="Times New Roman"/>
                <a:cs typeface="Times New Roman"/>
              </a:rPr>
              <a:t>such</a:t>
            </a:r>
            <a:r>
              <a:rPr sz="1000" spc="-15" dirty="0">
                <a:latin typeface="Times New Roman"/>
                <a:cs typeface="Times New Roman"/>
              </a:rPr>
              <a:t> </a:t>
            </a:r>
            <a:r>
              <a:rPr sz="1000" dirty="0">
                <a:latin typeface="Times New Roman"/>
                <a:cs typeface="Times New Roman"/>
              </a:rPr>
              <a:t>as</a:t>
            </a:r>
            <a:r>
              <a:rPr sz="1000" spc="-35" dirty="0">
                <a:latin typeface="Times New Roman"/>
                <a:cs typeface="Times New Roman"/>
              </a:rPr>
              <a:t> </a:t>
            </a:r>
            <a:r>
              <a:rPr sz="1000" dirty="0">
                <a:latin typeface="Times New Roman"/>
                <a:cs typeface="Times New Roman"/>
              </a:rPr>
              <a:t>discovering</a:t>
            </a:r>
            <a:r>
              <a:rPr sz="1000" spc="-5" dirty="0">
                <a:latin typeface="Times New Roman"/>
                <a:cs typeface="Times New Roman"/>
              </a:rPr>
              <a:t> </a:t>
            </a:r>
            <a:r>
              <a:rPr sz="1000" dirty="0">
                <a:latin typeface="Times New Roman"/>
                <a:cs typeface="Times New Roman"/>
              </a:rPr>
              <a:t>that</a:t>
            </a:r>
            <a:r>
              <a:rPr sz="1000" spc="-20" dirty="0">
                <a:latin typeface="Times New Roman"/>
                <a:cs typeface="Times New Roman"/>
              </a:rPr>
              <a:t> </a:t>
            </a:r>
            <a:r>
              <a:rPr sz="1000" dirty="0">
                <a:latin typeface="Times New Roman"/>
                <a:cs typeface="Times New Roman"/>
              </a:rPr>
              <a:t>some</a:t>
            </a:r>
            <a:r>
              <a:rPr sz="1000" spc="-10" dirty="0">
                <a:latin typeface="Times New Roman"/>
                <a:cs typeface="Times New Roman"/>
              </a:rPr>
              <a:t> </a:t>
            </a:r>
            <a:r>
              <a:rPr sz="1000" dirty="0">
                <a:latin typeface="Times New Roman"/>
                <a:cs typeface="Times New Roman"/>
              </a:rPr>
              <a:t>of</a:t>
            </a:r>
            <a:r>
              <a:rPr sz="1000" spc="-4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spc="-10" dirty="0">
                <a:latin typeface="Times New Roman"/>
                <a:cs typeface="Times New Roman"/>
              </a:rPr>
              <a:t>original </a:t>
            </a:r>
            <a:r>
              <a:rPr sz="1000" dirty="0">
                <a:latin typeface="Times New Roman"/>
                <a:cs typeface="Times New Roman"/>
              </a:rPr>
              <a:t>‘quoted’</a:t>
            </a:r>
            <a:r>
              <a:rPr sz="1000" spc="-20" dirty="0">
                <a:latin typeface="Times New Roman"/>
                <a:cs typeface="Times New Roman"/>
              </a:rPr>
              <a:t> </a:t>
            </a:r>
            <a:r>
              <a:rPr sz="1000" dirty="0">
                <a:latin typeface="Times New Roman"/>
                <a:cs typeface="Times New Roman"/>
              </a:rPr>
              <a:t>sources</a:t>
            </a:r>
            <a:r>
              <a:rPr sz="1000" spc="-10" dirty="0">
                <a:latin typeface="Times New Roman"/>
                <a:cs typeface="Times New Roman"/>
              </a:rPr>
              <a:t> </a:t>
            </a:r>
            <a:r>
              <a:rPr sz="1000" dirty="0">
                <a:latin typeface="Times New Roman"/>
                <a:cs typeface="Times New Roman"/>
              </a:rPr>
              <a:t>are</a:t>
            </a:r>
            <a:r>
              <a:rPr sz="1000" spc="-15" dirty="0">
                <a:latin typeface="Times New Roman"/>
                <a:cs typeface="Times New Roman"/>
              </a:rPr>
              <a:t> </a:t>
            </a:r>
            <a:r>
              <a:rPr sz="1000" dirty="0">
                <a:latin typeface="Times New Roman"/>
                <a:cs typeface="Times New Roman"/>
              </a:rPr>
              <a:t>in</a:t>
            </a:r>
            <a:r>
              <a:rPr sz="1000" spc="-40" dirty="0">
                <a:latin typeface="Times New Roman"/>
                <a:cs typeface="Times New Roman"/>
              </a:rPr>
              <a:t> </a:t>
            </a:r>
            <a:r>
              <a:rPr sz="1000" dirty="0">
                <a:latin typeface="Times New Roman"/>
                <a:cs typeface="Times New Roman"/>
              </a:rPr>
              <a:t>fact</a:t>
            </a:r>
            <a:r>
              <a:rPr sz="1000" spc="-10" dirty="0">
                <a:latin typeface="Times New Roman"/>
                <a:cs typeface="Times New Roman"/>
              </a:rPr>
              <a:t> </a:t>
            </a:r>
            <a:r>
              <a:rPr sz="1000" dirty="0">
                <a:latin typeface="Times New Roman"/>
                <a:cs typeface="Times New Roman"/>
              </a:rPr>
              <a:t>lost.</a:t>
            </a:r>
            <a:r>
              <a:rPr sz="1000" spc="-30" dirty="0">
                <a:latin typeface="Times New Roman"/>
                <a:cs typeface="Times New Roman"/>
              </a:rPr>
              <a:t> </a:t>
            </a:r>
            <a:r>
              <a:rPr sz="1000" dirty="0">
                <a:latin typeface="Times New Roman"/>
                <a:cs typeface="Times New Roman"/>
              </a:rPr>
              <a:t>Many</a:t>
            </a:r>
            <a:r>
              <a:rPr sz="1000" spc="-20" dirty="0">
                <a:latin typeface="Times New Roman"/>
                <a:cs typeface="Times New Roman"/>
              </a:rPr>
              <a:t> </a:t>
            </a:r>
            <a:r>
              <a:rPr sz="1000" dirty="0">
                <a:latin typeface="Times New Roman"/>
                <a:cs typeface="Times New Roman"/>
              </a:rPr>
              <a:t>survive solely</a:t>
            </a:r>
            <a:r>
              <a:rPr sz="1000" spc="-25" dirty="0">
                <a:latin typeface="Times New Roman"/>
                <a:cs typeface="Times New Roman"/>
              </a:rPr>
              <a:t> </a:t>
            </a:r>
            <a:r>
              <a:rPr sz="1000" dirty="0">
                <a:latin typeface="Times New Roman"/>
                <a:cs typeface="Times New Roman"/>
              </a:rPr>
              <a:t>in</a:t>
            </a:r>
            <a:r>
              <a:rPr sz="1000" spc="-40" dirty="0">
                <a:latin typeface="Times New Roman"/>
                <a:cs typeface="Times New Roman"/>
              </a:rPr>
              <a:t> </a:t>
            </a:r>
            <a:r>
              <a:rPr sz="1000" dirty="0">
                <a:latin typeface="Times New Roman"/>
                <a:cs typeface="Times New Roman"/>
              </a:rPr>
              <a:t>fragments,</a:t>
            </a:r>
            <a:r>
              <a:rPr sz="1000" spc="20" dirty="0">
                <a:latin typeface="Times New Roman"/>
                <a:cs typeface="Times New Roman"/>
              </a:rPr>
              <a:t> </a:t>
            </a:r>
            <a:r>
              <a:rPr sz="1000" dirty="0">
                <a:latin typeface="Times New Roman"/>
                <a:cs typeface="Times New Roman"/>
              </a:rPr>
              <a:t>and</a:t>
            </a:r>
            <a:r>
              <a:rPr sz="1000" spc="-20" dirty="0">
                <a:latin typeface="Times New Roman"/>
                <a:cs typeface="Times New Roman"/>
              </a:rPr>
              <a:t> </a:t>
            </a:r>
            <a:r>
              <a:rPr sz="1000" dirty="0">
                <a:latin typeface="Times New Roman"/>
                <a:cs typeface="Times New Roman"/>
              </a:rPr>
              <a:t>are</a:t>
            </a:r>
            <a:r>
              <a:rPr sz="1000" spc="-15" dirty="0">
                <a:latin typeface="Times New Roman"/>
                <a:cs typeface="Times New Roman"/>
              </a:rPr>
              <a:t> </a:t>
            </a:r>
            <a:r>
              <a:rPr sz="1000" dirty="0">
                <a:latin typeface="Times New Roman"/>
                <a:cs typeface="Times New Roman"/>
              </a:rPr>
              <a:t>only</a:t>
            </a:r>
            <a:r>
              <a:rPr sz="1000" spc="-25" dirty="0">
                <a:latin typeface="Times New Roman"/>
                <a:cs typeface="Times New Roman"/>
              </a:rPr>
              <a:t> </a:t>
            </a:r>
            <a:r>
              <a:rPr sz="1000" dirty="0">
                <a:latin typeface="Times New Roman"/>
                <a:cs typeface="Times New Roman"/>
              </a:rPr>
              <a:t>known</a:t>
            </a:r>
            <a:r>
              <a:rPr sz="1000" spc="10" dirty="0">
                <a:latin typeface="Times New Roman"/>
                <a:cs typeface="Times New Roman"/>
              </a:rPr>
              <a:t> </a:t>
            </a:r>
            <a:r>
              <a:rPr sz="1000" dirty="0">
                <a:latin typeface="Times New Roman"/>
                <a:cs typeface="Times New Roman"/>
              </a:rPr>
              <a:t>to</a:t>
            </a:r>
            <a:r>
              <a:rPr sz="1000" spc="-40" dirty="0">
                <a:latin typeface="Times New Roman"/>
                <a:cs typeface="Times New Roman"/>
              </a:rPr>
              <a:t> </a:t>
            </a:r>
            <a:r>
              <a:rPr sz="1000" dirty="0">
                <a:latin typeface="Times New Roman"/>
                <a:cs typeface="Times New Roman"/>
              </a:rPr>
              <a:t>us</a:t>
            </a:r>
            <a:r>
              <a:rPr sz="1000" spc="-25" dirty="0">
                <a:latin typeface="Times New Roman"/>
                <a:cs typeface="Times New Roman"/>
              </a:rPr>
              <a:t> </a:t>
            </a:r>
            <a:r>
              <a:rPr sz="1000" dirty="0">
                <a:latin typeface="Times New Roman"/>
                <a:cs typeface="Times New Roman"/>
              </a:rPr>
              <a:t>as</a:t>
            </a:r>
            <a:r>
              <a:rPr sz="1000" spc="-35" dirty="0">
                <a:latin typeface="Times New Roman"/>
                <a:cs typeface="Times New Roman"/>
              </a:rPr>
              <a:t> </a:t>
            </a:r>
            <a:r>
              <a:rPr sz="1000" dirty="0">
                <a:latin typeface="Times New Roman"/>
                <a:cs typeface="Times New Roman"/>
              </a:rPr>
              <a:t>a</a:t>
            </a:r>
            <a:r>
              <a:rPr sz="1000" spc="-15" dirty="0">
                <a:latin typeface="Times New Roman"/>
                <a:cs typeface="Times New Roman"/>
              </a:rPr>
              <a:t> </a:t>
            </a:r>
            <a:r>
              <a:rPr sz="1000" spc="-10" dirty="0">
                <a:latin typeface="Times New Roman"/>
                <a:cs typeface="Times New Roman"/>
              </a:rPr>
              <a:t>result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original</a:t>
            </a:r>
            <a:r>
              <a:rPr sz="1000" spc="-15" dirty="0">
                <a:latin typeface="Times New Roman"/>
                <a:cs typeface="Times New Roman"/>
              </a:rPr>
              <a:t> </a:t>
            </a:r>
            <a:r>
              <a:rPr sz="1000" dirty="0">
                <a:latin typeface="Times New Roman"/>
                <a:cs typeface="Times New Roman"/>
              </a:rPr>
              <a:t>work</a:t>
            </a:r>
            <a:r>
              <a:rPr sz="1000" spc="-15" dirty="0">
                <a:latin typeface="Times New Roman"/>
                <a:cs typeface="Times New Roman"/>
              </a:rPr>
              <a:t> </a:t>
            </a:r>
            <a:r>
              <a:rPr sz="1000" dirty="0">
                <a:latin typeface="Times New Roman"/>
                <a:cs typeface="Times New Roman"/>
              </a:rPr>
              <a:t>being</a:t>
            </a:r>
            <a:r>
              <a:rPr sz="1000" spc="-15" dirty="0">
                <a:latin typeface="Times New Roman"/>
                <a:cs typeface="Times New Roman"/>
              </a:rPr>
              <a:t> </a:t>
            </a:r>
            <a:r>
              <a:rPr sz="1000" dirty="0">
                <a:latin typeface="Times New Roman"/>
                <a:cs typeface="Times New Roman"/>
              </a:rPr>
              <a:t>copied</a:t>
            </a:r>
            <a:r>
              <a:rPr sz="1000" spc="-30" dirty="0">
                <a:latin typeface="Times New Roman"/>
                <a:cs typeface="Times New Roman"/>
              </a:rPr>
              <a:t> </a:t>
            </a:r>
            <a:r>
              <a:rPr sz="1000" dirty="0">
                <a:latin typeface="Times New Roman"/>
                <a:cs typeface="Times New Roman"/>
              </a:rPr>
              <a:t>or</a:t>
            </a:r>
            <a:r>
              <a:rPr sz="1000" spc="-30" dirty="0">
                <a:latin typeface="Times New Roman"/>
                <a:cs typeface="Times New Roman"/>
              </a:rPr>
              <a:t> </a:t>
            </a:r>
            <a:r>
              <a:rPr sz="1000" dirty="0">
                <a:latin typeface="Times New Roman"/>
                <a:cs typeface="Times New Roman"/>
              </a:rPr>
              <a:t>cited</a:t>
            </a:r>
            <a:r>
              <a:rPr sz="1000" spc="-20" dirty="0">
                <a:latin typeface="Times New Roman"/>
                <a:cs typeface="Times New Roman"/>
              </a:rPr>
              <a:t> </a:t>
            </a:r>
            <a:r>
              <a:rPr sz="1000" dirty="0">
                <a:latin typeface="Times New Roman"/>
                <a:cs typeface="Times New Roman"/>
              </a:rPr>
              <a:t>by</a:t>
            </a:r>
            <a:r>
              <a:rPr sz="1000" spc="-25" dirty="0">
                <a:latin typeface="Times New Roman"/>
                <a:cs typeface="Times New Roman"/>
              </a:rPr>
              <a:t> </a:t>
            </a:r>
            <a:r>
              <a:rPr sz="1000" dirty="0">
                <a:latin typeface="Times New Roman"/>
                <a:cs typeface="Times New Roman"/>
              </a:rPr>
              <a:t>a</a:t>
            </a:r>
            <a:r>
              <a:rPr sz="1000" spc="-25" dirty="0">
                <a:latin typeface="Times New Roman"/>
                <a:cs typeface="Times New Roman"/>
              </a:rPr>
              <a:t> </a:t>
            </a:r>
            <a:r>
              <a:rPr sz="1000" dirty="0">
                <a:latin typeface="Times New Roman"/>
                <a:cs typeface="Times New Roman"/>
              </a:rPr>
              <a:t>second</a:t>
            </a:r>
            <a:r>
              <a:rPr sz="1000" spc="-15" dirty="0">
                <a:latin typeface="Times New Roman"/>
                <a:cs typeface="Times New Roman"/>
              </a:rPr>
              <a:t> </a:t>
            </a:r>
            <a:r>
              <a:rPr sz="1000" dirty="0">
                <a:latin typeface="Times New Roman"/>
                <a:cs typeface="Times New Roman"/>
              </a:rPr>
              <a:t>party,</a:t>
            </a:r>
            <a:r>
              <a:rPr sz="1000" spc="-5" dirty="0">
                <a:latin typeface="Times New Roman"/>
                <a:cs typeface="Times New Roman"/>
              </a:rPr>
              <a:t> </a:t>
            </a:r>
            <a:r>
              <a:rPr sz="1000" dirty="0">
                <a:latin typeface="Times New Roman"/>
                <a:cs typeface="Times New Roman"/>
              </a:rPr>
              <a:t>often</a:t>
            </a:r>
            <a:r>
              <a:rPr sz="1000" spc="-25" dirty="0">
                <a:latin typeface="Times New Roman"/>
                <a:cs typeface="Times New Roman"/>
              </a:rPr>
              <a:t> </a:t>
            </a:r>
            <a:r>
              <a:rPr sz="1000" dirty="0">
                <a:latin typeface="Times New Roman"/>
                <a:cs typeface="Times New Roman"/>
              </a:rPr>
              <a:t>centuries </a:t>
            </a:r>
            <a:r>
              <a:rPr sz="1000" spc="-10" dirty="0">
                <a:latin typeface="Times New Roman"/>
                <a:cs typeface="Times New Roman"/>
              </a:rPr>
              <a:t>later.</a:t>
            </a:r>
            <a:endParaRPr sz="1000" dirty="0">
              <a:latin typeface="Times New Roman"/>
              <a:cs typeface="Times New Roman"/>
            </a:endParaRPr>
          </a:p>
          <a:p>
            <a:pPr marL="12700" marR="32384">
              <a:lnSpc>
                <a:spcPct val="100000"/>
              </a:lnSpc>
              <a:spcBef>
                <a:spcPts val="360"/>
              </a:spcBef>
            </a:pPr>
            <a:r>
              <a:rPr sz="1000" dirty="0">
                <a:latin typeface="Times New Roman"/>
                <a:cs typeface="Times New Roman"/>
              </a:rPr>
              <a:t>So,</a:t>
            </a:r>
            <a:r>
              <a:rPr sz="1000" spc="-40" dirty="0">
                <a:latin typeface="Times New Roman"/>
                <a:cs typeface="Times New Roman"/>
              </a:rPr>
              <a:t> </a:t>
            </a:r>
            <a:r>
              <a:rPr sz="1000" dirty="0">
                <a:latin typeface="Times New Roman"/>
                <a:cs typeface="Times New Roman"/>
              </a:rPr>
              <a:t>for</a:t>
            </a:r>
            <a:r>
              <a:rPr sz="1000" spc="-20" dirty="0">
                <a:latin typeface="Times New Roman"/>
                <a:cs typeface="Times New Roman"/>
              </a:rPr>
              <a:t> </a:t>
            </a:r>
            <a:r>
              <a:rPr sz="1000" dirty="0">
                <a:latin typeface="Times New Roman"/>
                <a:cs typeface="Times New Roman"/>
              </a:rPr>
              <a:t>example, the</a:t>
            </a:r>
            <a:r>
              <a:rPr sz="1000" spc="-25" dirty="0">
                <a:latin typeface="Times New Roman"/>
                <a:cs typeface="Times New Roman"/>
              </a:rPr>
              <a:t> </a:t>
            </a:r>
            <a:r>
              <a:rPr sz="1000" dirty="0">
                <a:latin typeface="Times New Roman"/>
                <a:cs typeface="Times New Roman"/>
              </a:rPr>
              <a:t>words</a:t>
            </a:r>
            <a:r>
              <a:rPr sz="1000" spc="-10"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Hecataeus,</a:t>
            </a:r>
            <a:r>
              <a:rPr sz="1000" spc="15" dirty="0">
                <a:latin typeface="Times New Roman"/>
                <a:cs typeface="Times New Roman"/>
              </a:rPr>
              <a:t> </a:t>
            </a:r>
            <a:r>
              <a:rPr sz="1000" dirty="0">
                <a:latin typeface="Times New Roman"/>
                <a:cs typeface="Times New Roman"/>
              </a:rPr>
              <a:t>often</a:t>
            </a:r>
            <a:r>
              <a:rPr sz="1000" spc="-20" dirty="0">
                <a:latin typeface="Times New Roman"/>
                <a:cs typeface="Times New Roman"/>
              </a:rPr>
              <a:t> </a:t>
            </a:r>
            <a:r>
              <a:rPr sz="1000" dirty="0">
                <a:latin typeface="Times New Roman"/>
                <a:cs typeface="Times New Roman"/>
              </a:rPr>
              <a:t>noted</a:t>
            </a:r>
            <a:r>
              <a:rPr sz="1000" spc="-25" dirty="0">
                <a:latin typeface="Times New Roman"/>
                <a:cs typeface="Times New Roman"/>
              </a:rPr>
              <a:t> </a:t>
            </a:r>
            <a:r>
              <a:rPr sz="1000" dirty="0">
                <a:latin typeface="Times New Roman"/>
                <a:cs typeface="Times New Roman"/>
              </a:rPr>
              <a:t>as</a:t>
            </a:r>
            <a:r>
              <a:rPr sz="1000" spc="-25" dirty="0">
                <a:latin typeface="Times New Roman"/>
                <a:cs typeface="Times New Roman"/>
              </a:rPr>
              <a:t> </a:t>
            </a:r>
            <a:r>
              <a:rPr sz="1000" dirty="0">
                <a:latin typeface="Times New Roman"/>
                <a:cs typeface="Times New Roman"/>
              </a:rPr>
              <a:t>being</a:t>
            </a:r>
            <a:r>
              <a:rPr sz="1000" spc="-25"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earliest</a:t>
            </a:r>
            <a:r>
              <a:rPr sz="1000" spc="-20" dirty="0">
                <a:latin typeface="Times New Roman"/>
                <a:cs typeface="Times New Roman"/>
              </a:rPr>
              <a:t> </a:t>
            </a:r>
            <a:r>
              <a:rPr sz="1000" dirty="0">
                <a:latin typeface="Times New Roman"/>
                <a:cs typeface="Times New Roman"/>
              </a:rPr>
              <a:t>ever</a:t>
            </a:r>
            <a:r>
              <a:rPr sz="1000" spc="-10" dirty="0">
                <a:latin typeface="Times New Roman"/>
                <a:cs typeface="Times New Roman"/>
              </a:rPr>
              <a:t> </a:t>
            </a:r>
            <a:r>
              <a:rPr sz="1000" dirty="0">
                <a:latin typeface="Times New Roman"/>
                <a:cs typeface="Times New Roman"/>
              </a:rPr>
              <a:t>reference</a:t>
            </a:r>
            <a:r>
              <a:rPr sz="1000" spc="15" dirty="0">
                <a:latin typeface="Times New Roman"/>
                <a:cs typeface="Times New Roman"/>
              </a:rPr>
              <a:t> </a:t>
            </a:r>
            <a:r>
              <a:rPr sz="1000" dirty="0">
                <a:latin typeface="Times New Roman"/>
                <a:cs typeface="Times New Roman"/>
              </a:rPr>
              <a:t>to</a:t>
            </a:r>
            <a:r>
              <a:rPr sz="1000" spc="-3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spc="-10" dirty="0">
                <a:latin typeface="Times New Roman"/>
                <a:cs typeface="Times New Roman"/>
              </a:rPr>
              <a:t>Celts, </a:t>
            </a:r>
            <a:r>
              <a:rPr sz="1000" dirty="0">
                <a:latin typeface="Times New Roman"/>
                <a:cs typeface="Times New Roman"/>
              </a:rPr>
              <a:t>have</a:t>
            </a:r>
            <a:r>
              <a:rPr sz="1000" spc="-5" dirty="0">
                <a:latin typeface="Times New Roman"/>
                <a:cs typeface="Times New Roman"/>
              </a:rPr>
              <a:t> </a:t>
            </a:r>
            <a:r>
              <a:rPr sz="1000" dirty="0">
                <a:latin typeface="Times New Roman"/>
                <a:cs typeface="Times New Roman"/>
              </a:rPr>
              <a:t>not</a:t>
            </a:r>
            <a:r>
              <a:rPr sz="1000" spc="-35" dirty="0">
                <a:latin typeface="Times New Roman"/>
                <a:cs typeface="Times New Roman"/>
              </a:rPr>
              <a:t> </a:t>
            </a:r>
            <a:r>
              <a:rPr sz="1000" dirty="0">
                <a:latin typeface="Times New Roman"/>
                <a:cs typeface="Times New Roman"/>
              </a:rPr>
              <a:t>survived</a:t>
            </a:r>
            <a:r>
              <a:rPr sz="1000" spc="10" dirty="0">
                <a:latin typeface="Times New Roman"/>
                <a:cs typeface="Times New Roman"/>
              </a:rPr>
              <a:t> </a:t>
            </a:r>
            <a:r>
              <a:rPr sz="1000" dirty="0">
                <a:latin typeface="Times New Roman"/>
                <a:cs typeface="Times New Roman"/>
              </a:rPr>
              <a:t>in</a:t>
            </a:r>
            <a:r>
              <a:rPr sz="1000" spc="-35" dirty="0">
                <a:latin typeface="Times New Roman"/>
                <a:cs typeface="Times New Roman"/>
              </a:rPr>
              <a:t> </a:t>
            </a:r>
            <a:r>
              <a:rPr sz="1000" dirty="0">
                <a:latin typeface="Times New Roman"/>
                <a:cs typeface="Times New Roman"/>
              </a:rPr>
              <a:t>his</a:t>
            </a:r>
            <a:r>
              <a:rPr sz="1000" spc="-25" dirty="0">
                <a:latin typeface="Times New Roman"/>
                <a:cs typeface="Times New Roman"/>
              </a:rPr>
              <a:t> </a:t>
            </a:r>
            <a:r>
              <a:rPr sz="1000" dirty="0">
                <a:latin typeface="Times New Roman"/>
                <a:cs typeface="Times New Roman"/>
              </a:rPr>
              <a:t>own</a:t>
            </a:r>
            <a:r>
              <a:rPr sz="1000" spc="-15" dirty="0">
                <a:latin typeface="Times New Roman"/>
                <a:cs typeface="Times New Roman"/>
              </a:rPr>
              <a:t> </a:t>
            </a:r>
            <a:r>
              <a:rPr sz="1000" dirty="0">
                <a:latin typeface="Times New Roman"/>
                <a:cs typeface="Times New Roman"/>
              </a:rPr>
              <a:t>work,</a:t>
            </a:r>
            <a:r>
              <a:rPr sz="1000" spc="5" dirty="0">
                <a:latin typeface="Times New Roman"/>
                <a:cs typeface="Times New Roman"/>
              </a:rPr>
              <a:t> </a:t>
            </a:r>
            <a:r>
              <a:rPr sz="1000" dirty="0">
                <a:latin typeface="Times New Roman"/>
                <a:cs typeface="Times New Roman"/>
              </a:rPr>
              <a:t>but</a:t>
            </a:r>
            <a:r>
              <a:rPr sz="1000" spc="-30" dirty="0">
                <a:latin typeface="Times New Roman"/>
                <a:cs typeface="Times New Roman"/>
              </a:rPr>
              <a:t> </a:t>
            </a:r>
            <a:r>
              <a:rPr sz="1000" dirty="0">
                <a:latin typeface="Times New Roman"/>
                <a:cs typeface="Times New Roman"/>
              </a:rPr>
              <a:t>as</a:t>
            </a:r>
            <a:r>
              <a:rPr sz="1000" spc="-20" dirty="0">
                <a:latin typeface="Times New Roman"/>
                <a:cs typeface="Times New Roman"/>
              </a:rPr>
              <a:t> </a:t>
            </a:r>
            <a:r>
              <a:rPr sz="1000" dirty="0">
                <a:latin typeface="Times New Roman"/>
                <a:cs typeface="Times New Roman"/>
              </a:rPr>
              <a:t>entries</a:t>
            </a:r>
            <a:r>
              <a:rPr sz="1000" spc="-20" dirty="0">
                <a:latin typeface="Times New Roman"/>
                <a:cs typeface="Times New Roman"/>
              </a:rPr>
              <a:t> </a:t>
            </a:r>
            <a:r>
              <a:rPr sz="1000" dirty="0">
                <a:latin typeface="Times New Roman"/>
                <a:cs typeface="Times New Roman"/>
              </a:rPr>
              <a:t>in</a:t>
            </a:r>
            <a:r>
              <a:rPr sz="1000" spc="-20" dirty="0">
                <a:latin typeface="Times New Roman"/>
                <a:cs typeface="Times New Roman"/>
              </a:rPr>
              <a:t> </a:t>
            </a:r>
            <a:r>
              <a:rPr sz="1000" dirty="0">
                <a:latin typeface="Times New Roman"/>
                <a:cs typeface="Times New Roman"/>
              </a:rPr>
              <a:t>a</a:t>
            </a:r>
            <a:r>
              <a:rPr sz="1000" spc="-30" dirty="0">
                <a:latin typeface="Times New Roman"/>
                <a:cs typeface="Times New Roman"/>
              </a:rPr>
              <a:t> </a:t>
            </a:r>
            <a:r>
              <a:rPr sz="1000" dirty="0">
                <a:latin typeface="Times New Roman"/>
                <a:cs typeface="Times New Roman"/>
              </a:rPr>
              <a:t>work entitled</a:t>
            </a:r>
            <a:r>
              <a:rPr sz="1000" spc="20" dirty="0">
                <a:latin typeface="Times New Roman"/>
                <a:cs typeface="Times New Roman"/>
              </a:rPr>
              <a:t> </a:t>
            </a:r>
            <a:r>
              <a:rPr sz="1000" i="1" dirty="0">
                <a:latin typeface="Times New Roman"/>
                <a:cs typeface="Times New Roman"/>
              </a:rPr>
              <a:t>Ethnika</a:t>
            </a:r>
            <a:r>
              <a:rPr sz="1000" dirty="0">
                <a:latin typeface="Times New Roman"/>
                <a:cs typeface="Times New Roman"/>
              </a:rPr>
              <a:t>,</a:t>
            </a:r>
            <a:r>
              <a:rPr sz="1000" spc="-40" dirty="0">
                <a:latin typeface="Times New Roman"/>
                <a:cs typeface="Times New Roman"/>
              </a:rPr>
              <a:t> </a:t>
            </a:r>
            <a:r>
              <a:rPr sz="1000" dirty="0">
                <a:latin typeface="Times New Roman"/>
                <a:cs typeface="Times New Roman"/>
              </a:rPr>
              <a:t>by</a:t>
            </a:r>
            <a:r>
              <a:rPr sz="1000" spc="-30" dirty="0">
                <a:latin typeface="Times New Roman"/>
                <a:cs typeface="Times New Roman"/>
              </a:rPr>
              <a:t> </a:t>
            </a:r>
            <a:r>
              <a:rPr sz="1000" dirty="0">
                <a:latin typeface="Times New Roman"/>
                <a:cs typeface="Times New Roman"/>
              </a:rPr>
              <a:t>Stephan</a:t>
            </a:r>
            <a:r>
              <a:rPr sz="1000" spc="-25" dirty="0">
                <a:latin typeface="Times New Roman"/>
                <a:cs typeface="Times New Roman"/>
              </a:rPr>
              <a:t> </a:t>
            </a:r>
            <a:r>
              <a:rPr sz="1000" dirty="0">
                <a:latin typeface="Times New Roman"/>
                <a:cs typeface="Times New Roman"/>
              </a:rPr>
              <a:t>of</a:t>
            </a:r>
            <a:r>
              <a:rPr sz="1000" spc="-20" dirty="0">
                <a:latin typeface="Times New Roman"/>
                <a:cs typeface="Times New Roman"/>
              </a:rPr>
              <a:t> </a:t>
            </a:r>
            <a:r>
              <a:rPr sz="1000" spc="-10" dirty="0">
                <a:latin typeface="Times New Roman"/>
                <a:cs typeface="Times New Roman"/>
              </a:rPr>
              <a:t>Byzantium, </a:t>
            </a:r>
            <a:r>
              <a:rPr sz="1000" dirty="0">
                <a:latin typeface="Times New Roman"/>
                <a:cs typeface="Times New Roman"/>
              </a:rPr>
              <a:t>who</a:t>
            </a:r>
            <a:r>
              <a:rPr sz="1000" spc="-5" dirty="0">
                <a:latin typeface="Times New Roman"/>
                <a:cs typeface="Times New Roman"/>
              </a:rPr>
              <a:t> </a:t>
            </a:r>
            <a:r>
              <a:rPr sz="1000" dirty="0">
                <a:latin typeface="Times New Roman"/>
                <a:cs typeface="Times New Roman"/>
              </a:rPr>
              <a:t>lived</a:t>
            </a:r>
            <a:r>
              <a:rPr sz="1000" spc="-35" dirty="0">
                <a:latin typeface="Times New Roman"/>
                <a:cs typeface="Times New Roman"/>
              </a:rPr>
              <a:t> </a:t>
            </a:r>
            <a:r>
              <a:rPr sz="1000" dirty="0">
                <a:latin typeface="Times New Roman"/>
                <a:cs typeface="Times New Roman"/>
              </a:rPr>
              <a:t>a</a:t>
            </a:r>
            <a:r>
              <a:rPr sz="1000" spc="-40" dirty="0">
                <a:latin typeface="Times New Roman"/>
                <a:cs typeface="Times New Roman"/>
              </a:rPr>
              <a:t> </a:t>
            </a:r>
            <a:r>
              <a:rPr sz="1000" dirty="0">
                <a:latin typeface="Times New Roman"/>
                <a:cs typeface="Times New Roman"/>
              </a:rPr>
              <a:t>thousand</a:t>
            </a:r>
            <a:r>
              <a:rPr sz="1000" spc="-15" dirty="0">
                <a:latin typeface="Times New Roman"/>
                <a:cs typeface="Times New Roman"/>
              </a:rPr>
              <a:t> </a:t>
            </a:r>
            <a:r>
              <a:rPr sz="1000" dirty="0">
                <a:latin typeface="Times New Roman"/>
                <a:cs typeface="Times New Roman"/>
              </a:rPr>
              <a:t>years</a:t>
            </a:r>
            <a:r>
              <a:rPr sz="1000" spc="-10" dirty="0">
                <a:latin typeface="Times New Roman"/>
                <a:cs typeface="Times New Roman"/>
              </a:rPr>
              <a:t> </a:t>
            </a:r>
            <a:r>
              <a:rPr sz="1000" dirty="0">
                <a:latin typeface="Times New Roman"/>
                <a:cs typeface="Times New Roman"/>
              </a:rPr>
              <a:t>after</a:t>
            </a:r>
            <a:r>
              <a:rPr sz="1000" spc="-20" dirty="0">
                <a:latin typeface="Times New Roman"/>
                <a:cs typeface="Times New Roman"/>
              </a:rPr>
              <a:t> </a:t>
            </a:r>
            <a:r>
              <a:rPr sz="1000" dirty="0">
                <a:latin typeface="Times New Roman"/>
                <a:cs typeface="Times New Roman"/>
              </a:rPr>
              <a:t>him.</a:t>
            </a:r>
            <a:r>
              <a:rPr sz="1000" spc="-15" dirty="0">
                <a:latin typeface="Times New Roman"/>
                <a:cs typeface="Times New Roman"/>
              </a:rPr>
              <a:t> </a:t>
            </a:r>
            <a:r>
              <a:rPr sz="1000" dirty="0">
                <a:latin typeface="Times New Roman"/>
                <a:cs typeface="Times New Roman"/>
              </a:rPr>
              <a:t>This</a:t>
            </a:r>
            <a:r>
              <a:rPr sz="1000" spc="-40" dirty="0">
                <a:latin typeface="Times New Roman"/>
                <a:cs typeface="Times New Roman"/>
              </a:rPr>
              <a:t> </a:t>
            </a:r>
            <a:r>
              <a:rPr sz="1000" dirty="0">
                <a:latin typeface="Times New Roman"/>
                <a:cs typeface="Times New Roman"/>
              </a:rPr>
              <a:t>of</a:t>
            </a:r>
            <a:r>
              <a:rPr sz="1000" spc="-50" dirty="0">
                <a:latin typeface="Times New Roman"/>
                <a:cs typeface="Times New Roman"/>
              </a:rPr>
              <a:t> </a:t>
            </a:r>
            <a:r>
              <a:rPr sz="1000" dirty="0">
                <a:latin typeface="Times New Roman"/>
                <a:cs typeface="Times New Roman"/>
              </a:rPr>
              <a:t>course</a:t>
            </a:r>
            <a:r>
              <a:rPr sz="1000" spc="-15" dirty="0">
                <a:latin typeface="Times New Roman"/>
                <a:cs typeface="Times New Roman"/>
              </a:rPr>
              <a:t> </a:t>
            </a:r>
            <a:r>
              <a:rPr sz="1000" dirty="0">
                <a:latin typeface="Times New Roman"/>
                <a:cs typeface="Times New Roman"/>
              </a:rPr>
              <a:t>still</a:t>
            </a:r>
            <a:r>
              <a:rPr sz="1000" spc="-40" dirty="0">
                <a:latin typeface="Times New Roman"/>
                <a:cs typeface="Times New Roman"/>
              </a:rPr>
              <a:t> </a:t>
            </a:r>
            <a:r>
              <a:rPr sz="1000" dirty="0">
                <a:latin typeface="Times New Roman"/>
                <a:cs typeface="Times New Roman"/>
              </a:rPr>
              <a:t>suggests</a:t>
            </a:r>
            <a:r>
              <a:rPr sz="1000" spc="-15" dirty="0">
                <a:latin typeface="Times New Roman"/>
                <a:cs typeface="Times New Roman"/>
              </a:rPr>
              <a:t> </a:t>
            </a:r>
            <a:r>
              <a:rPr sz="1000" dirty="0">
                <a:latin typeface="Times New Roman"/>
                <a:cs typeface="Times New Roman"/>
              </a:rPr>
              <a:t>that Hecataeus’</a:t>
            </a:r>
            <a:r>
              <a:rPr sz="1000" spc="5" dirty="0">
                <a:latin typeface="Times New Roman"/>
                <a:cs typeface="Times New Roman"/>
              </a:rPr>
              <a:t> </a:t>
            </a:r>
            <a:r>
              <a:rPr sz="1000" dirty="0">
                <a:latin typeface="Times New Roman"/>
                <a:cs typeface="Times New Roman"/>
              </a:rPr>
              <a:t>work</a:t>
            </a:r>
            <a:r>
              <a:rPr sz="1000" spc="-25" dirty="0">
                <a:latin typeface="Times New Roman"/>
                <a:cs typeface="Times New Roman"/>
              </a:rPr>
              <a:t> </a:t>
            </a:r>
            <a:r>
              <a:rPr sz="1000" dirty="0">
                <a:latin typeface="Times New Roman"/>
                <a:cs typeface="Times New Roman"/>
              </a:rPr>
              <a:t>was</a:t>
            </a:r>
            <a:r>
              <a:rPr sz="1000" spc="-10" dirty="0">
                <a:latin typeface="Times New Roman"/>
                <a:cs typeface="Times New Roman"/>
              </a:rPr>
              <a:t> </a:t>
            </a:r>
            <a:r>
              <a:rPr sz="1000" dirty="0">
                <a:latin typeface="Times New Roman"/>
                <a:cs typeface="Times New Roman"/>
              </a:rPr>
              <a:t>known</a:t>
            </a:r>
            <a:r>
              <a:rPr sz="1000" spc="-5" dirty="0">
                <a:latin typeface="Times New Roman"/>
                <a:cs typeface="Times New Roman"/>
              </a:rPr>
              <a:t> </a:t>
            </a:r>
            <a:r>
              <a:rPr sz="1000" spc="-25" dirty="0">
                <a:latin typeface="Times New Roman"/>
                <a:cs typeface="Times New Roman"/>
              </a:rPr>
              <a:t>to </a:t>
            </a:r>
            <a:r>
              <a:rPr sz="1000" dirty="0">
                <a:latin typeface="Times New Roman"/>
                <a:cs typeface="Times New Roman"/>
              </a:rPr>
              <a:t>Stephan,</a:t>
            </a:r>
            <a:r>
              <a:rPr sz="1000" spc="-20" dirty="0">
                <a:latin typeface="Times New Roman"/>
                <a:cs typeface="Times New Roman"/>
              </a:rPr>
              <a:t> </a:t>
            </a:r>
            <a:r>
              <a:rPr sz="1000" dirty="0">
                <a:latin typeface="Times New Roman"/>
                <a:cs typeface="Times New Roman"/>
              </a:rPr>
              <a:t>but</a:t>
            </a:r>
            <a:r>
              <a:rPr sz="1000" spc="-35" dirty="0">
                <a:latin typeface="Times New Roman"/>
                <a:cs typeface="Times New Roman"/>
              </a:rPr>
              <a:t> </a:t>
            </a:r>
            <a:r>
              <a:rPr sz="1000" dirty="0">
                <a:latin typeface="Times New Roman"/>
                <a:cs typeface="Times New Roman"/>
              </a:rPr>
              <a:t>we do</a:t>
            </a:r>
            <a:r>
              <a:rPr sz="1000" spc="-30" dirty="0">
                <a:latin typeface="Times New Roman"/>
                <a:cs typeface="Times New Roman"/>
              </a:rPr>
              <a:t> </a:t>
            </a:r>
            <a:r>
              <a:rPr sz="1000" dirty="0">
                <a:latin typeface="Times New Roman"/>
                <a:cs typeface="Times New Roman"/>
              </a:rPr>
              <a:t>not</a:t>
            </a:r>
            <a:r>
              <a:rPr sz="1000" spc="-35" dirty="0">
                <a:latin typeface="Times New Roman"/>
                <a:cs typeface="Times New Roman"/>
              </a:rPr>
              <a:t> </a:t>
            </a:r>
            <a:r>
              <a:rPr sz="1000" dirty="0">
                <a:latin typeface="Times New Roman"/>
                <a:cs typeface="Times New Roman"/>
              </a:rPr>
              <a:t>have</a:t>
            </a:r>
            <a:r>
              <a:rPr sz="1000" spc="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primary</a:t>
            </a:r>
            <a:r>
              <a:rPr sz="1000" spc="-15" dirty="0">
                <a:latin typeface="Times New Roman"/>
                <a:cs typeface="Times New Roman"/>
              </a:rPr>
              <a:t> </a:t>
            </a:r>
            <a:r>
              <a:rPr sz="1000" dirty="0">
                <a:latin typeface="Times New Roman"/>
                <a:cs typeface="Times New Roman"/>
              </a:rPr>
              <a:t>source</a:t>
            </a:r>
            <a:r>
              <a:rPr sz="1000" spc="-5" dirty="0">
                <a:latin typeface="Times New Roman"/>
                <a:cs typeface="Times New Roman"/>
              </a:rPr>
              <a:t> </a:t>
            </a:r>
            <a:r>
              <a:rPr sz="1000" dirty="0">
                <a:latin typeface="Times New Roman"/>
                <a:cs typeface="Times New Roman"/>
              </a:rPr>
              <a:t>that</a:t>
            </a:r>
            <a:r>
              <a:rPr sz="1000" spc="-30" dirty="0">
                <a:latin typeface="Times New Roman"/>
                <a:cs typeface="Times New Roman"/>
              </a:rPr>
              <a:t> </a:t>
            </a:r>
            <a:r>
              <a:rPr sz="1000" dirty="0">
                <a:latin typeface="Times New Roman"/>
                <a:cs typeface="Times New Roman"/>
              </a:rPr>
              <a:t>we would</a:t>
            </a:r>
            <a:r>
              <a:rPr sz="1000" spc="-5" dirty="0">
                <a:latin typeface="Times New Roman"/>
                <a:cs typeface="Times New Roman"/>
              </a:rPr>
              <a:t> </a:t>
            </a:r>
            <a:r>
              <a:rPr sz="1000" dirty="0">
                <a:latin typeface="Times New Roman"/>
                <a:cs typeface="Times New Roman"/>
              </a:rPr>
              <a:t>ideally</a:t>
            </a:r>
            <a:r>
              <a:rPr sz="1000" spc="-25" dirty="0">
                <a:latin typeface="Times New Roman"/>
                <a:cs typeface="Times New Roman"/>
              </a:rPr>
              <a:t> </a:t>
            </a:r>
            <a:r>
              <a:rPr sz="1000" dirty="0">
                <a:latin typeface="Times New Roman"/>
                <a:cs typeface="Times New Roman"/>
              </a:rPr>
              <a:t>like,</a:t>
            </a:r>
            <a:r>
              <a:rPr sz="1000" spc="-15" dirty="0">
                <a:latin typeface="Times New Roman"/>
                <a:cs typeface="Times New Roman"/>
              </a:rPr>
              <a:t> </a:t>
            </a:r>
            <a:r>
              <a:rPr sz="1000" dirty="0">
                <a:latin typeface="Times New Roman"/>
                <a:cs typeface="Times New Roman"/>
              </a:rPr>
              <a:t>nor</a:t>
            </a:r>
            <a:r>
              <a:rPr sz="1000" spc="-30" dirty="0">
                <a:latin typeface="Times New Roman"/>
                <a:cs typeface="Times New Roman"/>
              </a:rPr>
              <a:t> </a:t>
            </a:r>
            <a:r>
              <a:rPr sz="1000" dirty="0">
                <a:latin typeface="Times New Roman"/>
                <a:cs typeface="Times New Roman"/>
              </a:rPr>
              <a:t>can</a:t>
            </a:r>
            <a:r>
              <a:rPr sz="1000" spc="-15" dirty="0">
                <a:latin typeface="Times New Roman"/>
                <a:cs typeface="Times New Roman"/>
              </a:rPr>
              <a:t> </a:t>
            </a:r>
            <a:r>
              <a:rPr sz="1000" dirty="0">
                <a:latin typeface="Times New Roman"/>
                <a:cs typeface="Times New Roman"/>
              </a:rPr>
              <a:t>we</a:t>
            </a:r>
            <a:r>
              <a:rPr sz="1000" spc="-5" dirty="0">
                <a:latin typeface="Times New Roman"/>
                <a:cs typeface="Times New Roman"/>
              </a:rPr>
              <a:t> </a:t>
            </a:r>
            <a:r>
              <a:rPr sz="1000" dirty="0">
                <a:latin typeface="Times New Roman"/>
                <a:cs typeface="Times New Roman"/>
              </a:rPr>
              <a:t>be</a:t>
            </a:r>
            <a:r>
              <a:rPr sz="1000" spc="-30" dirty="0">
                <a:latin typeface="Times New Roman"/>
                <a:cs typeface="Times New Roman"/>
              </a:rPr>
              <a:t> </a:t>
            </a:r>
            <a:r>
              <a:rPr sz="1000" dirty="0">
                <a:latin typeface="Times New Roman"/>
                <a:cs typeface="Times New Roman"/>
              </a:rPr>
              <a:t>sure</a:t>
            </a:r>
            <a:r>
              <a:rPr sz="1000" spc="-5" dirty="0">
                <a:latin typeface="Times New Roman"/>
                <a:cs typeface="Times New Roman"/>
              </a:rPr>
              <a:t> </a:t>
            </a:r>
            <a:r>
              <a:rPr sz="1000" dirty="0">
                <a:latin typeface="Times New Roman"/>
                <a:cs typeface="Times New Roman"/>
              </a:rPr>
              <a:t>if</a:t>
            </a:r>
            <a:r>
              <a:rPr sz="1000" spc="-30" dirty="0">
                <a:latin typeface="Times New Roman"/>
                <a:cs typeface="Times New Roman"/>
              </a:rPr>
              <a:t> </a:t>
            </a:r>
            <a:r>
              <a:rPr sz="1000" spc="-25" dirty="0">
                <a:latin typeface="Times New Roman"/>
                <a:cs typeface="Times New Roman"/>
              </a:rPr>
              <a:t>the </a:t>
            </a:r>
            <a:r>
              <a:rPr sz="1000" dirty="0">
                <a:latin typeface="Times New Roman"/>
                <a:cs typeface="Times New Roman"/>
              </a:rPr>
              <a:t>information</a:t>
            </a:r>
            <a:r>
              <a:rPr sz="1000" spc="-5" dirty="0">
                <a:latin typeface="Times New Roman"/>
                <a:cs typeface="Times New Roman"/>
              </a:rPr>
              <a:t> </a:t>
            </a:r>
            <a:r>
              <a:rPr sz="1000" dirty="0">
                <a:latin typeface="Times New Roman"/>
                <a:cs typeface="Times New Roman"/>
              </a:rPr>
              <a:t>from</a:t>
            </a:r>
            <a:r>
              <a:rPr sz="1000" spc="-35"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original</a:t>
            </a:r>
            <a:r>
              <a:rPr sz="1000" spc="-30" dirty="0">
                <a:latin typeface="Times New Roman"/>
                <a:cs typeface="Times New Roman"/>
              </a:rPr>
              <a:t> </a:t>
            </a:r>
            <a:r>
              <a:rPr sz="1000" dirty="0">
                <a:latin typeface="Times New Roman"/>
                <a:cs typeface="Times New Roman"/>
              </a:rPr>
              <a:t>has</a:t>
            </a:r>
            <a:r>
              <a:rPr sz="1000" spc="-30" dirty="0">
                <a:latin typeface="Times New Roman"/>
                <a:cs typeface="Times New Roman"/>
              </a:rPr>
              <a:t> </a:t>
            </a:r>
            <a:r>
              <a:rPr sz="1000" dirty="0">
                <a:latin typeface="Times New Roman"/>
                <a:cs typeface="Times New Roman"/>
              </a:rPr>
              <a:t>been</a:t>
            </a:r>
            <a:r>
              <a:rPr sz="1000" spc="-25" dirty="0">
                <a:latin typeface="Times New Roman"/>
                <a:cs typeface="Times New Roman"/>
              </a:rPr>
              <a:t> </a:t>
            </a:r>
            <a:r>
              <a:rPr sz="1000" dirty="0">
                <a:latin typeface="Times New Roman"/>
                <a:cs typeface="Times New Roman"/>
              </a:rPr>
              <a:t>‘modified’ or</a:t>
            </a:r>
            <a:r>
              <a:rPr sz="1000" spc="-50" dirty="0">
                <a:latin typeface="Times New Roman"/>
                <a:cs typeface="Times New Roman"/>
              </a:rPr>
              <a:t> </a:t>
            </a:r>
            <a:r>
              <a:rPr sz="1000" dirty="0">
                <a:latin typeface="Times New Roman"/>
                <a:cs typeface="Times New Roman"/>
              </a:rPr>
              <a:t>‘interpreted’ by</a:t>
            </a:r>
            <a:r>
              <a:rPr sz="1000" spc="-45"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new</a:t>
            </a:r>
            <a:r>
              <a:rPr sz="1000" spc="-25" dirty="0">
                <a:latin typeface="Times New Roman"/>
                <a:cs typeface="Times New Roman"/>
              </a:rPr>
              <a:t> </a:t>
            </a:r>
            <a:r>
              <a:rPr sz="1000" spc="-10" dirty="0">
                <a:latin typeface="Times New Roman"/>
                <a:cs typeface="Times New Roman"/>
              </a:rPr>
              <a:t>scribe.</a:t>
            </a:r>
            <a:endParaRPr sz="1000" dirty="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50" dirty="0"/>
              <a:t>3</a:t>
            </a:fld>
            <a:endParaRPr spc="-50" dirty="0"/>
          </a:p>
        </p:txBody>
      </p:sp>
      <p:sp>
        <p:nvSpPr>
          <p:cNvPr id="8" name="TextBox 7">
            <a:extLst>
              <a:ext uri="{FF2B5EF4-FFF2-40B4-BE49-F238E27FC236}">
                <a16:creationId xmlns:a16="http://schemas.microsoft.com/office/drawing/2014/main" id="{B97FAFAE-9131-F9F7-3D93-9C0D213FCCBE}"/>
              </a:ext>
            </a:extLst>
          </p:cNvPr>
          <p:cNvSpPr txBox="1"/>
          <p:nvPr/>
        </p:nvSpPr>
        <p:spPr>
          <a:xfrm>
            <a:off x="241300" y="3869911"/>
            <a:ext cx="6574535" cy="2308324"/>
          </a:xfrm>
          <a:prstGeom prst="rect">
            <a:avLst/>
          </a:prstGeom>
          <a:solidFill>
            <a:srgbClr val="FFC000"/>
          </a:solidFill>
        </p:spPr>
        <p:txBody>
          <a:bodyPr wrap="square" rtlCol="0">
            <a:spAutoFit/>
          </a:bodyPr>
          <a:lstStyle/>
          <a:p>
            <a:r>
              <a:rPr lang="en-GB" b="1" dirty="0" err="1">
                <a:solidFill>
                  <a:srgbClr val="000000"/>
                </a:solidFill>
                <a:effectLst/>
                <a:latin typeface="Helvetica" pitchFamily="2" charset="0"/>
              </a:rPr>
              <a:t>Hecateus</a:t>
            </a:r>
            <a:r>
              <a:rPr lang="en-GB" b="1" dirty="0">
                <a:solidFill>
                  <a:srgbClr val="000000"/>
                </a:solidFill>
                <a:effectLst/>
                <a:latin typeface="Helvetica" pitchFamily="2" charset="0"/>
              </a:rPr>
              <a:t> of Miletus</a:t>
            </a:r>
            <a:r>
              <a:rPr lang="en-GB" dirty="0">
                <a:solidFill>
                  <a:srgbClr val="000000"/>
                </a:solidFill>
                <a:effectLst/>
                <a:latin typeface="Helvetica" pitchFamily="2" charset="0"/>
              </a:rPr>
              <a:t>, Anatolia (fl. </a:t>
            </a:r>
            <a:r>
              <a:rPr lang="en-GB" i="1" dirty="0">
                <a:solidFill>
                  <a:srgbClr val="000000"/>
                </a:solidFill>
                <a:effectLst/>
                <a:latin typeface="Helvetica" pitchFamily="2" charset="0"/>
              </a:rPr>
              <a:t>c</a:t>
            </a:r>
            <a:r>
              <a:rPr lang="en-GB" dirty="0">
                <a:solidFill>
                  <a:srgbClr val="000000"/>
                </a:solidFill>
                <a:effectLst/>
                <a:latin typeface="Helvetica" pitchFamily="2" charset="0"/>
              </a:rPr>
              <a:t>.500 BC-</a:t>
            </a:r>
            <a:r>
              <a:rPr lang="en-GB" i="1" dirty="0">
                <a:solidFill>
                  <a:srgbClr val="000000"/>
                </a:solidFill>
                <a:effectLst/>
                <a:latin typeface="Helvetica" pitchFamily="2" charset="0"/>
              </a:rPr>
              <a:t>c</a:t>
            </a:r>
            <a:r>
              <a:rPr lang="en-GB" dirty="0">
                <a:solidFill>
                  <a:srgbClr val="000000"/>
                </a:solidFill>
                <a:effectLst/>
                <a:latin typeface="Helvetica" pitchFamily="2" charset="0"/>
              </a:rPr>
              <a:t>.476 BC), early Greek historian and geographer: states that Celts live inland from </a:t>
            </a:r>
            <a:r>
              <a:rPr lang="en-GB" dirty="0" err="1">
                <a:solidFill>
                  <a:srgbClr val="000000"/>
                </a:solidFill>
                <a:effectLst/>
                <a:latin typeface="Helvetica" pitchFamily="2" charset="0"/>
              </a:rPr>
              <a:t>Massalia</a:t>
            </a:r>
            <a:endParaRPr lang="en-GB" dirty="0">
              <a:solidFill>
                <a:srgbClr val="000000"/>
              </a:solidFill>
              <a:effectLst/>
              <a:latin typeface="Helvetica" pitchFamily="2" charset="0"/>
            </a:endParaRPr>
          </a:p>
          <a:p>
            <a:r>
              <a:rPr lang="en-GB" i="1" dirty="0" err="1">
                <a:solidFill>
                  <a:srgbClr val="000000"/>
                </a:solidFill>
                <a:effectLst/>
                <a:latin typeface="Helvetica" pitchFamily="2" charset="0"/>
              </a:rPr>
              <a:t>Perigēsis</a:t>
            </a:r>
            <a:r>
              <a:rPr lang="en-GB" i="1" dirty="0">
                <a:solidFill>
                  <a:srgbClr val="000000"/>
                </a:solidFill>
                <a:effectLst/>
                <a:latin typeface="Helvetica" pitchFamily="2" charset="0"/>
              </a:rPr>
              <a:t> (Journey round the World)</a:t>
            </a:r>
            <a:r>
              <a:rPr lang="en-GB" i="1" dirty="0">
                <a:solidFill>
                  <a:srgbClr val="000000"/>
                </a:solidFill>
                <a:latin typeface="Helvetica" pitchFamily="2" charset="0"/>
              </a:rPr>
              <a:t>. </a:t>
            </a:r>
            <a:r>
              <a:rPr lang="en-GB" dirty="0">
                <a:solidFill>
                  <a:srgbClr val="000000"/>
                </a:solidFill>
                <a:latin typeface="Helvetica" pitchFamily="2" charset="0"/>
              </a:rPr>
              <a:t>In two books (Europe and Asia (including Africa).</a:t>
            </a:r>
          </a:p>
          <a:p>
            <a:r>
              <a:rPr lang="en-GB" dirty="0">
                <a:solidFill>
                  <a:srgbClr val="000000"/>
                </a:solidFill>
                <a:effectLst/>
                <a:latin typeface="Helvetica" pitchFamily="2" charset="0"/>
              </a:rPr>
              <a:t>Book I, Europe; fragments only preserved, mostly as place names citations in work of Stephanus of Byzantium (</a:t>
            </a:r>
            <a:r>
              <a:rPr lang="en-GB" i="1" dirty="0">
                <a:solidFill>
                  <a:srgbClr val="000000"/>
                </a:solidFill>
                <a:effectLst/>
                <a:latin typeface="Helvetica" pitchFamily="2" charset="0"/>
              </a:rPr>
              <a:t>Oxford Classical Dictionary</a:t>
            </a:r>
            <a:r>
              <a:rPr lang="en-GB" dirty="0">
                <a:solidFill>
                  <a:srgbClr val="000000"/>
                </a:solidFill>
                <a:effectLst/>
                <a:latin typeface="Helvetica" pitchFamily="2" charset="0"/>
              </a:rPr>
              <a:t> </a:t>
            </a:r>
            <a:r>
              <a:rPr lang="en-GB" dirty="0" err="1">
                <a:solidFill>
                  <a:srgbClr val="000000"/>
                </a:solidFill>
                <a:effectLst/>
                <a:latin typeface="Helvetica" pitchFamily="2" charset="0"/>
              </a:rPr>
              <a:t>s.n</a:t>
            </a:r>
            <a:r>
              <a:rPr lang="en-GB" dirty="0">
                <a:solidFill>
                  <a:srgbClr val="000000"/>
                </a:solidFill>
                <a:effectLst/>
                <a:latin typeface="Helvetica" pitchFamily="2" charset="0"/>
              </a:rPr>
              <a:t>. </a:t>
            </a:r>
            <a:r>
              <a:rPr lang="en-GB" dirty="0" err="1">
                <a:solidFill>
                  <a:srgbClr val="000000"/>
                </a:solidFill>
                <a:effectLst/>
                <a:latin typeface="Helvetica" pitchFamily="2" charset="0"/>
              </a:rPr>
              <a:t>Hecataeus</a:t>
            </a:r>
            <a:r>
              <a:rPr lang="en-GB" dirty="0">
                <a:solidFill>
                  <a:srgbClr val="000000"/>
                </a:solidFill>
                <a:effectLst/>
                <a:latin typeface="Helvetica" pitchFamily="2" charset="0"/>
              </a:rPr>
              <a:t> (1)).</a:t>
            </a:r>
          </a:p>
        </p:txBody>
      </p:sp>
      <p:sp>
        <p:nvSpPr>
          <p:cNvPr id="9" name="TextBox 8">
            <a:extLst>
              <a:ext uri="{FF2B5EF4-FFF2-40B4-BE49-F238E27FC236}">
                <a16:creationId xmlns:a16="http://schemas.microsoft.com/office/drawing/2014/main" id="{256F34E4-73FC-41D9-F1A1-5D3E9ECEFF17}"/>
              </a:ext>
            </a:extLst>
          </p:cNvPr>
          <p:cNvSpPr txBox="1"/>
          <p:nvPr/>
        </p:nvSpPr>
        <p:spPr>
          <a:xfrm>
            <a:off x="220518" y="6324600"/>
            <a:ext cx="6517386" cy="1754326"/>
          </a:xfrm>
          <a:prstGeom prst="rect">
            <a:avLst/>
          </a:prstGeom>
          <a:solidFill>
            <a:schemeClr val="accent1"/>
          </a:solidFill>
        </p:spPr>
        <p:txBody>
          <a:bodyPr wrap="square" rtlCol="0">
            <a:spAutoFit/>
          </a:bodyPr>
          <a:lstStyle/>
          <a:p>
            <a:r>
              <a:rPr lang="en-GB" dirty="0">
                <a:solidFill>
                  <a:srgbClr val="000000"/>
                </a:solidFill>
                <a:effectLst/>
                <a:latin typeface="Helvetica" pitchFamily="2" charset="0"/>
              </a:rPr>
              <a:t>Stephanus of Byzantium (fl. 6C AD), Greek grammarian; author of geographical dictionary, </a:t>
            </a:r>
            <a:r>
              <a:rPr lang="en-GB" i="1" dirty="0" err="1">
                <a:solidFill>
                  <a:srgbClr val="000000"/>
                </a:solidFill>
                <a:effectLst/>
                <a:latin typeface="Helvetica" pitchFamily="2" charset="0"/>
              </a:rPr>
              <a:t>Ethnica</a:t>
            </a:r>
            <a:r>
              <a:rPr lang="en-GB" dirty="0">
                <a:solidFill>
                  <a:srgbClr val="000000"/>
                </a:solidFill>
                <a:latin typeface="Helvetica" pitchFamily="2" charset="0"/>
              </a:rPr>
              <a:t>, 60 books: alphabetical list of place names, including information on foundation-legends, etymologies, oracles, proverbs, historical anecdotes.</a:t>
            </a:r>
            <a:r>
              <a:rPr lang="en-GB" dirty="0">
                <a:solidFill>
                  <a:srgbClr val="000000"/>
                </a:solidFill>
                <a:effectLst/>
                <a:latin typeface="Helvetica" pitchFamily="2" charset="0"/>
              </a:rPr>
              <a:t> Original text of </a:t>
            </a:r>
            <a:r>
              <a:rPr lang="en-GB" i="1" dirty="0" err="1">
                <a:solidFill>
                  <a:srgbClr val="000000"/>
                </a:solidFill>
                <a:latin typeface="Helvetica" pitchFamily="2" charset="0"/>
              </a:rPr>
              <a:t>Ethnika</a:t>
            </a:r>
            <a:r>
              <a:rPr lang="en-GB" i="1" dirty="0">
                <a:solidFill>
                  <a:srgbClr val="000000"/>
                </a:solidFill>
                <a:latin typeface="Helvetica" pitchFamily="2" charset="0"/>
              </a:rPr>
              <a:t> </a:t>
            </a:r>
            <a:r>
              <a:rPr lang="en-GB" dirty="0">
                <a:solidFill>
                  <a:srgbClr val="000000"/>
                </a:solidFill>
                <a:latin typeface="Helvetica" pitchFamily="2" charset="0"/>
              </a:rPr>
              <a:t>is </a:t>
            </a:r>
            <a:r>
              <a:rPr lang="en-GB" dirty="0">
                <a:solidFill>
                  <a:srgbClr val="000000"/>
                </a:solidFill>
                <a:effectLst/>
                <a:latin typeface="Helvetica" pitchFamily="2" charset="0"/>
              </a:rPr>
              <a:t>lost (ibid. </a:t>
            </a:r>
            <a:r>
              <a:rPr lang="en-GB" dirty="0" err="1">
                <a:solidFill>
                  <a:srgbClr val="000000"/>
                </a:solidFill>
                <a:effectLst/>
                <a:latin typeface="Helvetica" pitchFamily="2" charset="0"/>
              </a:rPr>
              <a:t>s.n</a:t>
            </a:r>
            <a:r>
              <a:rPr lang="en-GB" dirty="0">
                <a:solidFill>
                  <a:srgbClr val="000000"/>
                </a:solidFill>
                <a:effectLst/>
                <a:latin typeface="Helvetica" pitchFamily="2" charset="0"/>
              </a:rPr>
              <a:t>. Stephanus of Byzantium).</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p:cNvGrpSpPr/>
          <p:nvPr/>
        </p:nvGrpSpPr>
        <p:grpSpPr>
          <a:xfrm>
            <a:off x="1138237" y="282112"/>
            <a:ext cx="4581525" cy="3438525"/>
            <a:chOff x="1138237" y="681037"/>
            <a:chExt cx="4581525" cy="3438525"/>
          </a:xfrm>
        </p:grpSpPr>
        <p:pic>
          <p:nvPicPr>
            <p:cNvPr id="3" name="object 3"/>
            <p:cNvPicPr/>
            <p:nvPr/>
          </p:nvPicPr>
          <p:blipFill>
            <a:blip r:embed="rId2" cstate="print"/>
            <a:stretch>
              <a:fillRect/>
            </a:stretch>
          </p:blipFill>
          <p:spPr>
            <a:xfrm>
              <a:off x="1143000" y="685800"/>
              <a:ext cx="4572000" cy="3429000"/>
            </a:xfrm>
            <a:prstGeom prst="rect">
              <a:avLst/>
            </a:prstGeom>
          </p:spPr>
        </p:pic>
        <p:sp>
          <p:nvSpPr>
            <p:cNvPr id="4" name="object 4"/>
            <p:cNvSpPr/>
            <p:nvPr/>
          </p:nvSpPr>
          <p:spPr>
            <a:xfrm>
              <a:off x="1143000" y="685800"/>
              <a:ext cx="4572000" cy="3429000"/>
            </a:xfrm>
            <a:custGeom>
              <a:avLst/>
              <a:gdLst/>
              <a:ahLst/>
              <a:cxnLst/>
              <a:rect l="l" t="t" r="r" b="b"/>
              <a:pathLst>
                <a:path w="4572000" h="3429000">
                  <a:moveTo>
                    <a:pt x="0" y="3429000"/>
                  </a:moveTo>
                  <a:lnTo>
                    <a:pt x="4572000" y="3429000"/>
                  </a:lnTo>
                  <a:lnTo>
                    <a:pt x="4572000" y="0"/>
                  </a:lnTo>
                  <a:lnTo>
                    <a:pt x="0" y="0"/>
                  </a:lnTo>
                  <a:lnTo>
                    <a:pt x="0" y="3429000"/>
                  </a:lnTo>
                  <a:close/>
                </a:path>
              </a:pathLst>
            </a:custGeom>
            <a:ln w="9525">
              <a:solidFill>
                <a:srgbClr val="000000"/>
              </a:solidFill>
            </a:ln>
          </p:spPr>
          <p:txBody>
            <a:bodyPr wrap="square" lIns="0" tIns="0" rIns="0" bIns="0" rtlCol="0"/>
            <a:lstStyle/>
            <a:p>
              <a:endParaRPr/>
            </a:p>
          </p:txBody>
        </p:sp>
      </p:grpSp>
      <p:sp>
        <p:nvSpPr>
          <p:cNvPr id="5" name="object 5"/>
          <p:cNvSpPr txBox="1"/>
          <p:nvPr/>
        </p:nvSpPr>
        <p:spPr>
          <a:xfrm>
            <a:off x="774700" y="3810000"/>
            <a:ext cx="5308600" cy="4044056"/>
          </a:xfrm>
          <a:prstGeom prst="rect">
            <a:avLst/>
          </a:prstGeom>
        </p:spPr>
        <p:txBody>
          <a:bodyPr vert="horz" wrap="square" lIns="0" tIns="12065" rIns="0" bIns="0" rtlCol="0">
            <a:spAutoFit/>
          </a:bodyPr>
          <a:lstStyle/>
          <a:p>
            <a:pPr marL="12700" marR="67945">
              <a:lnSpc>
                <a:spcPct val="100000"/>
              </a:lnSpc>
              <a:spcBef>
                <a:spcPts val="95"/>
              </a:spcBef>
            </a:pPr>
            <a:r>
              <a:rPr sz="1000" b="1" dirty="0">
                <a:latin typeface="Times New Roman"/>
                <a:cs typeface="Times New Roman"/>
              </a:rPr>
              <a:t>Hecataeus</a:t>
            </a:r>
            <a:r>
              <a:rPr sz="1000" b="1" spc="-30" dirty="0">
                <a:latin typeface="Times New Roman"/>
                <a:cs typeface="Times New Roman"/>
              </a:rPr>
              <a:t> </a:t>
            </a:r>
            <a:r>
              <a:rPr sz="1000" b="1" dirty="0">
                <a:latin typeface="Times New Roman"/>
                <a:cs typeface="Times New Roman"/>
              </a:rPr>
              <a:t>of</a:t>
            </a:r>
            <a:r>
              <a:rPr sz="1000" b="1" spc="-25" dirty="0">
                <a:latin typeface="Times New Roman"/>
                <a:cs typeface="Times New Roman"/>
              </a:rPr>
              <a:t> </a:t>
            </a:r>
            <a:r>
              <a:rPr sz="1000" b="1" dirty="0">
                <a:latin typeface="Times New Roman"/>
                <a:cs typeface="Times New Roman"/>
              </a:rPr>
              <a:t>Miletus</a:t>
            </a:r>
            <a:r>
              <a:rPr sz="1000" b="1" spc="-20" dirty="0">
                <a:latin typeface="Times New Roman"/>
                <a:cs typeface="Times New Roman"/>
              </a:rPr>
              <a:t> </a:t>
            </a:r>
            <a:r>
              <a:rPr sz="1000" dirty="0">
                <a:latin typeface="Times New Roman"/>
                <a:cs typeface="Times New Roman"/>
              </a:rPr>
              <a:t>(c.</a:t>
            </a:r>
            <a:r>
              <a:rPr sz="1000" spc="-25" dirty="0">
                <a:latin typeface="Times New Roman"/>
                <a:cs typeface="Times New Roman"/>
              </a:rPr>
              <a:t> </a:t>
            </a:r>
            <a:r>
              <a:rPr sz="1000" dirty="0">
                <a:latin typeface="Times New Roman"/>
                <a:cs typeface="Times New Roman"/>
              </a:rPr>
              <a:t>550</a:t>
            </a:r>
            <a:r>
              <a:rPr sz="1000" spc="-25" dirty="0">
                <a:latin typeface="Times New Roman"/>
                <a:cs typeface="Times New Roman"/>
              </a:rPr>
              <a:t> </a:t>
            </a:r>
            <a:r>
              <a:rPr sz="1000" dirty="0">
                <a:latin typeface="Times New Roman"/>
                <a:cs typeface="Times New Roman"/>
              </a:rPr>
              <a:t>–</a:t>
            </a:r>
            <a:r>
              <a:rPr sz="1000" spc="-30" dirty="0">
                <a:latin typeface="Times New Roman"/>
                <a:cs typeface="Times New Roman"/>
              </a:rPr>
              <a:t> </a:t>
            </a:r>
            <a:r>
              <a:rPr sz="1000" dirty="0">
                <a:latin typeface="Times New Roman"/>
                <a:cs typeface="Times New Roman"/>
              </a:rPr>
              <a:t>475</a:t>
            </a:r>
            <a:r>
              <a:rPr sz="1000" spc="-30" dirty="0">
                <a:latin typeface="Times New Roman"/>
                <a:cs typeface="Times New Roman"/>
              </a:rPr>
              <a:t> </a:t>
            </a:r>
            <a:r>
              <a:rPr sz="1000" dirty="0">
                <a:latin typeface="Times New Roman"/>
                <a:cs typeface="Times New Roman"/>
              </a:rPr>
              <a:t>BCE)</a:t>
            </a:r>
            <a:r>
              <a:rPr sz="1000" spc="-25" dirty="0">
                <a:latin typeface="Times New Roman"/>
                <a:cs typeface="Times New Roman"/>
              </a:rPr>
              <a:t> </a:t>
            </a:r>
            <a:endParaRPr lang="en-GB" sz="1000" spc="-25" dirty="0">
              <a:latin typeface="Times New Roman"/>
              <a:cs typeface="Times New Roman"/>
            </a:endParaRPr>
          </a:p>
          <a:p>
            <a:pPr marL="12700" marR="67945">
              <a:lnSpc>
                <a:spcPct val="100000"/>
              </a:lnSpc>
              <a:spcBef>
                <a:spcPts val="95"/>
              </a:spcBef>
            </a:pPr>
            <a:r>
              <a:rPr sz="1000" dirty="0">
                <a:latin typeface="Times New Roman"/>
                <a:cs typeface="Times New Roman"/>
              </a:rPr>
              <a:t>Nevertheless,</a:t>
            </a:r>
            <a:r>
              <a:rPr sz="1000" spc="15"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fragments</a:t>
            </a:r>
            <a:r>
              <a:rPr sz="1000" spc="10" dirty="0">
                <a:latin typeface="Times New Roman"/>
                <a:cs typeface="Times New Roman"/>
              </a:rPr>
              <a:t> </a:t>
            </a:r>
            <a:r>
              <a:rPr sz="1000" dirty="0">
                <a:latin typeface="Times New Roman"/>
                <a:cs typeface="Times New Roman"/>
              </a:rPr>
              <a:t>relevant to</a:t>
            </a:r>
            <a:r>
              <a:rPr sz="1000" spc="-4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Celts</a:t>
            </a:r>
            <a:r>
              <a:rPr sz="1000" spc="-25" dirty="0">
                <a:latin typeface="Times New Roman"/>
                <a:cs typeface="Times New Roman"/>
              </a:rPr>
              <a:t> </a:t>
            </a:r>
            <a:r>
              <a:rPr sz="1000" spc="-20" dirty="0">
                <a:latin typeface="Times New Roman"/>
                <a:cs typeface="Times New Roman"/>
              </a:rPr>
              <a:t>are:</a:t>
            </a:r>
            <a:endParaRPr sz="1000" dirty="0">
              <a:latin typeface="Times New Roman"/>
              <a:cs typeface="Times New Roman"/>
            </a:endParaRPr>
          </a:p>
          <a:p>
            <a:pPr marL="12700" marR="5080">
              <a:lnSpc>
                <a:spcPct val="100000"/>
              </a:lnSpc>
              <a:spcBef>
                <a:spcPts val="360"/>
              </a:spcBef>
            </a:pPr>
            <a:r>
              <a:rPr sz="1000" b="1" dirty="0">
                <a:latin typeface="Times New Roman"/>
                <a:cs typeface="Times New Roman"/>
              </a:rPr>
              <a:t>Fragment 54</a:t>
            </a:r>
            <a:r>
              <a:rPr sz="1000" dirty="0">
                <a:latin typeface="Times New Roman"/>
                <a:cs typeface="Times New Roman"/>
              </a:rPr>
              <a:t>,</a:t>
            </a:r>
            <a:r>
              <a:rPr sz="1000" spc="-45" dirty="0">
                <a:latin typeface="Times New Roman"/>
                <a:cs typeface="Times New Roman"/>
              </a:rPr>
              <a:t> </a:t>
            </a:r>
            <a:r>
              <a:rPr sz="1000" dirty="0">
                <a:latin typeface="Times New Roman"/>
                <a:cs typeface="Times New Roman"/>
              </a:rPr>
              <a:t>where</a:t>
            </a:r>
            <a:r>
              <a:rPr sz="1000" spc="10" dirty="0">
                <a:latin typeface="Times New Roman"/>
                <a:cs typeface="Times New Roman"/>
              </a:rPr>
              <a:t> </a:t>
            </a:r>
            <a:r>
              <a:rPr sz="1000" dirty="0">
                <a:latin typeface="Times New Roman"/>
                <a:cs typeface="Times New Roman"/>
              </a:rPr>
              <a:t>Stephan</a:t>
            </a:r>
            <a:r>
              <a:rPr sz="1000" spc="-30" dirty="0">
                <a:latin typeface="Times New Roman"/>
                <a:cs typeface="Times New Roman"/>
              </a:rPr>
              <a:t> </a:t>
            </a:r>
            <a:r>
              <a:rPr sz="1000" dirty="0">
                <a:latin typeface="Times New Roman"/>
                <a:cs typeface="Times New Roman"/>
              </a:rPr>
              <a:t>notes</a:t>
            </a:r>
            <a:r>
              <a:rPr sz="1000" spc="-30" dirty="0">
                <a:latin typeface="Times New Roman"/>
                <a:cs typeface="Times New Roman"/>
              </a:rPr>
              <a:t> </a:t>
            </a:r>
            <a:r>
              <a:rPr sz="1000" dirty="0">
                <a:latin typeface="Times New Roman"/>
                <a:cs typeface="Times New Roman"/>
              </a:rPr>
              <a:t>that,</a:t>
            </a:r>
            <a:r>
              <a:rPr sz="1000" spc="-20" dirty="0">
                <a:latin typeface="Times New Roman"/>
                <a:cs typeface="Times New Roman"/>
              </a:rPr>
              <a:t> </a:t>
            </a:r>
            <a:r>
              <a:rPr sz="1000" dirty="0">
                <a:latin typeface="Times New Roman"/>
                <a:cs typeface="Times New Roman"/>
              </a:rPr>
              <a:t>according</a:t>
            </a:r>
            <a:r>
              <a:rPr sz="1000" spc="-25" dirty="0">
                <a:latin typeface="Times New Roman"/>
                <a:cs typeface="Times New Roman"/>
              </a:rPr>
              <a:t> </a:t>
            </a:r>
            <a:r>
              <a:rPr sz="1000" dirty="0">
                <a:latin typeface="Times New Roman"/>
                <a:cs typeface="Times New Roman"/>
              </a:rPr>
              <a:t>to</a:t>
            </a:r>
            <a:r>
              <a:rPr sz="1000" spc="-15" dirty="0">
                <a:latin typeface="Times New Roman"/>
                <a:cs typeface="Times New Roman"/>
              </a:rPr>
              <a:t> </a:t>
            </a:r>
            <a:r>
              <a:rPr sz="1000" dirty="0">
                <a:latin typeface="Times New Roman"/>
                <a:cs typeface="Times New Roman"/>
              </a:rPr>
              <a:t>Hecataeus,</a:t>
            </a:r>
            <a:r>
              <a:rPr sz="1000" spc="225" dirty="0">
                <a:latin typeface="Times New Roman"/>
                <a:cs typeface="Times New Roman"/>
              </a:rPr>
              <a:t> </a:t>
            </a:r>
            <a:r>
              <a:rPr sz="1000" b="1" dirty="0">
                <a:latin typeface="Times New Roman"/>
                <a:cs typeface="Times New Roman"/>
              </a:rPr>
              <a:t>Narbon</a:t>
            </a:r>
            <a:r>
              <a:rPr sz="1000" b="1" spc="-45" dirty="0">
                <a:latin typeface="Times New Roman"/>
                <a:cs typeface="Times New Roman"/>
              </a:rPr>
              <a:t> </a:t>
            </a:r>
            <a:r>
              <a:rPr sz="1000" dirty="0">
                <a:latin typeface="Times New Roman"/>
                <a:cs typeface="Times New Roman"/>
              </a:rPr>
              <a:t>(modern</a:t>
            </a:r>
            <a:r>
              <a:rPr sz="1000" spc="-20" dirty="0">
                <a:latin typeface="Times New Roman"/>
                <a:cs typeface="Times New Roman"/>
              </a:rPr>
              <a:t> </a:t>
            </a:r>
            <a:r>
              <a:rPr sz="1000" dirty="0">
                <a:latin typeface="Times New Roman"/>
                <a:cs typeface="Times New Roman"/>
              </a:rPr>
              <a:t>day</a:t>
            </a:r>
            <a:r>
              <a:rPr sz="1000" spc="-35" dirty="0">
                <a:latin typeface="Times New Roman"/>
                <a:cs typeface="Times New Roman"/>
              </a:rPr>
              <a:t> </a:t>
            </a:r>
            <a:r>
              <a:rPr sz="1000" dirty="0">
                <a:latin typeface="Times New Roman"/>
                <a:cs typeface="Times New Roman"/>
              </a:rPr>
              <a:t>Narbonne)</a:t>
            </a:r>
            <a:r>
              <a:rPr sz="1000" spc="-10" dirty="0">
                <a:latin typeface="Times New Roman"/>
                <a:cs typeface="Times New Roman"/>
              </a:rPr>
              <a:t> </a:t>
            </a:r>
            <a:r>
              <a:rPr sz="1000" dirty="0">
                <a:latin typeface="Times New Roman"/>
                <a:cs typeface="Times New Roman"/>
              </a:rPr>
              <a:t>is</a:t>
            </a:r>
            <a:r>
              <a:rPr sz="1000" spc="-40" dirty="0">
                <a:latin typeface="Times New Roman"/>
                <a:cs typeface="Times New Roman"/>
              </a:rPr>
              <a:t> </a:t>
            </a:r>
            <a:r>
              <a:rPr sz="1000" spc="-50" dirty="0">
                <a:latin typeface="Times New Roman"/>
                <a:cs typeface="Times New Roman"/>
              </a:rPr>
              <a:t>a</a:t>
            </a:r>
            <a:r>
              <a:rPr sz="1000" dirty="0">
                <a:latin typeface="Times New Roman"/>
                <a:cs typeface="Times New Roman"/>
              </a:rPr>
              <a:t> ‘trading</a:t>
            </a:r>
            <a:r>
              <a:rPr sz="1000" spc="-25" dirty="0">
                <a:latin typeface="Times New Roman"/>
                <a:cs typeface="Times New Roman"/>
              </a:rPr>
              <a:t> </a:t>
            </a:r>
            <a:r>
              <a:rPr sz="1000" dirty="0">
                <a:latin typeface="Times New Roman"/>
                <a:cs typeface="Times New Roman"/>
              </a:rPr>
              <a:t>centre</a:t>
            </a:r>
            <a:r>
              <a:rPr sz="1000" spc="-15" dirty="0">
                <a:latin typeface="Times New Roman"/>
                <a:cs typeface="Times New Roman"/>
              </a:rPr>
              <a:t> </a:t>
            </a:r>
            <a:r>
              <a:rPr sz="1000" dirty="0">
                <a:latin typeface="Times New Roman"/>
                <a:cs typeface="Times New Roman"/>
              </a:rPr>
              <a:t>and</a:t>
            </a:r>
            <a:r>
              <a:rPr sz="1000" spc="-25" dirty="0">
                <a:latin typeface="Times New Roman"/>
                <a:cs typeface="Times New Roman"/>
              </a:rPr>
              <a:t> </a:t>
            </a:r>
            <a:r>
              <a:rPr sz="1000" dirty="0">
                <a:latin typeface="Times New Roman"/>
                <a:cs typeface="Times New Roman"/>
              </a:rPr>
              <a:t>city</a:t>
            </a:r>
            <a:r>
              <a:rPr sz="1000" spc="-35" dirty="0">
                <a:latin typeface="Times New Roman"/>
                <a:cs typeface="Times New Roman"/>
              </a:rPr>
              <a:t> </a:t>
            </a:r>
            <a:r>
              <a:rPr sz="1000" dirty="0">
                <a:latin typeface="Times New Roman"/>
                <a:cs typeface="Times New Roman"/>
              </a:rPr>
              <a:t>of</a:t>
            </a:r>
            <a:r>
              <a:rPr sz="1000" spc="-30" dirty="0">
                <a:latin typeface="Times New Roman"/>
                <a:cs typeface="Times New Roman"/>
              </a:rPr>
              <a:t> </a:t>
            </a:r>
            <a:r>
              <a:rPr sz="1000" dirty="0">
                <a:latin typeface="Times New Roman"/>
                <a:cs typeface="Times New Roman"/>
              </a:rPr>
              <a:t>the</a:t>
            </a:r>
            <a:r>
              <a:rPr sz="1000" spc="-35" dirty="0">
                <a:latin typeface="Times New Roman"/>
                <a:cs typeface="Times New Roman"/>
              </a:rPr>
              <a:t> </a:t>
            </a:r>
            <a:r>
              <a:rPr sz="1000" dirty="0">
                <a:latin typeface="Times New Roman"/>
                <a:cs typeface="Times New Roman"/>
              </a:rPr>
              <a:t>Celts’;</a:t>
            </a:r>
            <a:endParaRPr lang="en-GB" sz="1000" spc="-5" dirty="0">
              <a:latin typeface="Times New Roman"/>
              <a:cs typeface="Times New Roman"/>
            </a:endParaRPr>
          </a:p>
          <a:p>
            <a:pPr marL="12700" marR="5080">
              <a:lnSpc>
                <a:spcPct val="100000"/>
              </a:lnSpc>
              <a:spcBef>
                <a:spcPts val="360"/>
              </a:spcBef>
            </a:pPr>
            <a:r>
              <a:rPr sz="1000" b="1" dirty="0">
                <a:latin typeface="Times New Roman"/>
                <a:cs typeface="Times New Roman"/>
              </a:rPr>
              <a:t>Fragment</a:t>
            </a:r>
            <a:r>
              <a:rPr sz="1000" b="1" spc="5" dirty="0">
                <a:latin typeface="Times New Roman"/>
                <a:cs typeface="Times New Roman"/>
              </a:rPr>
              <a:t> </a:t>
            </a:r>
            <a:r>
              <a:rPr sz="1000" b="1" dirty="0">
                <a:latin typeface="Times New Roman"/>
                <a:cs typeface="Times New Roman"/>
              </a:rPr>
              <a:t>55</a:t>
            </a:r>
            <a:r>
              <a:rPr sz="1000" dirty="0">
                <a:latin typeface="Times New Roman"/>
                <a:cs typeface="Times New Roman"/>
              </a:rPr>
              <a:t>,</a:t>
            </a:r>
            <a:r>
              <a:rPr sz="1000" spc="-45" dirty="0">
                <a:latin typeface="Times New Roman"/>
                <a:cs typeface="Times New Roman"/>
              </a:rPr>
              <a:t> </a:t>
            </a:r>
            <a:r>
              <a:rPr sz="1000" dirty="0">
                <a:latin typeface="Times New Roman"/>
                <a:cs typeface="Times New Roman"/>
              </a:rPr>
              <a:t>which notes</a:t>
            </a:r>
            <a:r>
              <a:rPr sz="1000" spc="-30" dirty="0">
                <a:latin typeface="Times New Roman"/>
                <a:cs typeface="Times New Roman"/>
              </a:rPr>
              <a:t> </a:t>
            </a:r>
            <a:r>
              <a:rPr sz="1000" dirty="0">
                <a:latin typeface="Times New Roman"/>
                <a:cs typeface="Times New Roman"/>
              </a:rPr>
              <a:t>that,</a:t>
            </a:r>
            <a:r>
              <a:rPr sz="1000" spc="-35" dirty="0">
                <a:latin typeface="Times New Roman"/>
                <a:cs typeface="Times New Roman"/>
              </a:rPr>
              <a:t> </a:t>
            </a:r>
            <a:r>
              <a:rPr sz="1000" dirty="0">
                <a:latin typeface="Times New Roman"/>
                <a:cs typeface="Times New Roman"/>
              </a:rPr>
              <a:t>according</a:t>
            </a:r>
            <a:r>
              <a:rPr sz="1000" spc="-25" dirty="0">
                <a:latin typeface="Times New Roman"/>
                <a:cs typeface="Times New Roman"/>
              </a:rPr>
              <a:t> </a:t>
            </a:r>
            <a:r>
              <a:rPr sz="1000" dirty="0">
                <a:latin typeface="Times New Roman"/>
                <a:cs typeface="Times New Roman"/>
              </a:rPr>
              <a:t>to</a:t>
            </a:r>
            <a:r>
              <a:rPr sz="1000" spc="-20" dirty="0">
                <a:latin typeface="Times New Roman"/>
                <a:cs typeface="Times New Roman"/>
              </a:rPr>
              <a:t> </a:t>
            </a:r>
            <a:r>
              <a:rPr sz="1000" dirty="0">
                <a:latin typeface="Times New Roman"/>
                <a:cs typeface="Times New Roman"/>
              </a:rPr>
              <a:t>Hecataeus, </a:t>
            </a:r>
            <a:r>
              <a:rPr sz="1000" b="1" spc="-10" dirty="0">
                <a:latin typeface="Times New Roman"/>
                <a:cs typeface="Times New Roman"/>
              </a:rPr>
              <a:t>Massalia </a:t>
            </a:r>
            <a:r>
              <a:rPr sz="1000" dirty="0">
                <a:latin typeface="Times New Roman"/>
                <a:cs typeface="Times New Roman"/>
              </a:rPr>
              <a:t>(modern</a:t>
            </a:r>
            <a:r>
              <a:rPr sz="1000" spc="-20" dirty="0">
                <a:latin typeface="Times New Roman"/>
                <a:cs typeface="Times New Roman"/>
              </a:rPr>
              <a:t> </a:t>
            </a:r>
            <a:r>
              <a:rPr sz="1000" dirty="0">
                <a:latin typeface="Times New Roman"/>
                <a:cs typeface="Times New Roman"/>
              </a:rPr>
              <a:t>day</a:t>
            </a:r>
            <a:r>
              <a:rPr sz="1000" spc="-25" dirty="0">
                <a:latin typeface="Times New Roman"/>
                <a:cs typeface="Times New Roman"/>
              </a:rPr>
              <a:t> </a:t>
            </a:r>
            <a:r>
              <a:rPr sz="1000" dirty="0">
                <a:latin typeface="Times New Roman"/>
                <a:cs typeface="Times New Roman"/>
              </a:rPr>
              <a:t>Marseille)</a:t>
            </a:r>
            <a:r>
              <a:rPr sz="1000" spc="-15" dirty="0">
                <a:latin typeface="Times New Roman"/>
                <a:cs typeface="Times New Roman"/>
              </a:rPr>
              <a:t> </a:t>
            </a:r>
            <a:r>
              <a:rPr sz="1000" dirty="0">
                <a:latin typeface="Times New Roman"/>
                <a:cs typeface="Times New Roman"/>
              </a:rPr>
              <a:t>is</a:t>
            </a:r>
            <a:r>
              <a:rPr sz="1000" spc="-35" dirty="0">
                <a:latin typeface="Times New Roman"/>
                <a:cs typeface="Times New Roman"/>
              </a:rPr>
              <a:t> </a:t>
            </a:r>
            <a:r>
              <a:rPr sz="1000" dirty="0">
                <a:latin typeface="Times New Roman"/>
                <a:cs typeface="Times New Roman"/>
              </a:rPr>
              <a:t>a</a:t>
            </a:r>
            <a:r>
              <a:rPr sz="1000" spc="-20" dirty="0">
                <a:latin typeface="Times New Roman"/>
                <a:cs typeface="Times New Roman"/>
              </a:rPr>
              <a:t> </a:t>
            </a:r>
            <a:r>
              <a:rPr sz="1000" dirty="0">
                <a:latin typeface="Times New Roman"/>
                <a:cs typeface="Times New Roman"/>
              </a:rPr>
              <a:t>city</a:t>
            </a:r>
            <a:r>
              <a:rPr sz="1000" spc="-30" dirty="0">
                <a:latin typeface="Times New Roman"/>
                <a:cs typeface="Times New Roman"/>
              </a:rPr>
              <a:t> </a:t>
            </a:r>
            <a:r>
              <a:rPr sz="1000" dirty="0">
                <a:latin typeface="Times New Roman"/>
                <a:cs typeface="Times New Roman"/>
              </a:rPr>
              <a:t>of</a:t>
            </a:r>
            <a:r>
              <a:rPr sz="1000" spc="-35"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Ligurians,</a:t>
            </a:r>
            <a:r>
              <a:rPr sz="1000" spc="15" dirty="0">
                <a:latin typeface="Times New Roman"/>
                <a:cs typeface="Times New Roman"/>
              </a:rPr>
              <a:t> </a:t>
            </a:r>
            <a:r>
              <a:rPr sz="1000" dirty="0">
                <a:latin typeface="Times New Roman"/>
                <a:cs typeface="Times New Roman"/>
              </a:rPr>
              <a:t>near</a:t>
            </a:r>
            <a:r>
              <a:rPr sz="1000" spc="10" dirty="0">
                <a:latin typeface="Times New Roman"/>
                <a:cs typeface="Times New Roman"/>
              </a:rPr>
              <a:t> </a:t>
            </a:r>
            <a:r>
              <a:rPr sz="1000" dirty="0">
                <a:latin typeface="Times New Roman"/>
                <a:cs typeface="Times New Roman"/>
              </a:rPr>
              <a:t>Celtica,</a:t>
            </a:r>
            <a:r>
              <a:rPr sz="1000" spc="-20" dirty="0">
                <a:latin typeface="Times New Roman"/>
                <a:cs typeface="Times New Roman"/>
              </a:rPr>
              <a:t> </a:t>
            </a:r>
            <a:r>
              <a:rPr sz="1000" dirty="0">
                <a:latin typeface="Times New Roman"/>
                <a:cs typeface="Times New Roman"/>
              </a:rPr>
              <a:t>and;</a:t>
            </a:r>
            <a:endParaRPr lang="en-GB" sz="1000" dirty="0">
              <a:latin typeface="Times New Roman"/>
              <a:cs typeface="Times New Roman"/>
            </a:endParaRPr>
          </a:p>
          <a:p>
            <a:pPr marL="12700" marR="5080">
              <a:lnSpc>
                <a:spcPct val="100000"/>
              </a:lnSpc>
              <a:spcBef>
                <a:spcPts val="360"/>
              </a:spcBef>
            </a:pPr>
            <a:endParaRPr lang="en-GB" sz="1000" spc="-20" dirty="0">
              <a:latin typeface="Times New Roman"/>
              <a:cs typeface="Times New Roman"/>
            </a:endParaRPr>
          </a:p>
          <a:p>
            <a:pPr marL="12700" marR="5080">
              <a:lnSpc>
                <a:spcPct val="100000"/>
              </a:lnSpc>
              <a:spcBef>
                <a:spcPts val="360"/>
              </a:spcBef>
            </a:pPr>
            <a:endParaRPr lang="en-GB" sz="1000" spc="-20" dirty="0">
              <a:latin typeface="Times New Roman"/>
              <a:cs typeface="Times New Roman"/>
            </a:endParaRPr>
          </a:p>
          <a:p>
            <a:pPr marL="12700" marR="5080">
              <a:lnSpc>
                <a:spcPct val="100000"/>
              </a:lnSpc>
              <a:spcBef>
                <a:spcPts val="360"/>
              </a:spcBef>
            </a:pPr>
            <a:endParaRPr lang="en-GB" sz="1000" spc="-20" dirty="0">
              <a:latin typeface="Times New Roman"/>
              <a:cs typeface="Times New Roman"/>
            </a:endParaRPr>
          </a:p>
          <a:p>
            <a:pPr marL="12700" marR="5080">
              <a:lnSpc>
                <a:spcPct val="100000"/>
              </a:lnSpc>
              <a:spcBef>
                <a:spcPts val="360"/>
              </a:spcBef>
            </a:pPr>
            <a:endParaRPr lang="en-GB" sz="1000" spc="-20" dirty="0">
              <a:latin typeface="Times New Roman"/>
              <a:cs typeface="Times New Roman"/>
            </a:endParaRPr>
          </a:p>
          <a:p>
            <a:pPr marL="12700" marR="5080">
              <a:lnSpc>
                <a:spcPct val="100000"/>
              </a:lnSpc>
              <a:spcBef>
                <a:spcPts val="360"/>
              </a:spcBef>
            </a:pPr>
            <a:r>
              <a:rPr sz="1000" b="1" dirty="0">
                <a:latin typeface="Times New Roman"/>
                <a:cs typeface="Times New Roman"/>
              </a:rPr>
              <a:t>Fragment</a:t>
            </a:r>
            <a:r>
              <a:rPr sz="1000" b="1" spc="15" dirty="0">
                <a:latin typeface="Times New Roman"/>
                <a:cs typeface="Times New Roman"/>
              </a:rPr>
              <a:t> </a:t>
            </a:r>
            <a:r>
              <a:rPr sz="1000" b="1" dirty="0">
                <a:latin typeface="Times New Roman"/>
                <a:cs typeface="Times New Roman"/>
              </a:rPr>
              <a:t>56</a:t>
            </a:r>
            <a:r>
              <a:rPr sz="1000" dirty="0">
                <a:latin typeface="Times New Roman"/>
                <a:cs typeface="Times New Roman"/>
              </a:rPr>
              <a:t>,</a:t>
            </a:r>
            <a:r>
              <a:rPr sz="1000" spc="-40" dirty="0">
                <a:latin typeface="Times New Roman"/>
                <a:cs typeface="Times New Roman"/>
              </a:rPr>
              <a:t> </a:t>
            </a:r>
            <a:r>
              <a:rPr sz="1000" dirty="0">
                <a:latin typeface="Times New Roman"/>
                <a:cs typeface="Times New Roman"/>
              </a:rPr>
              <a:t>which</a:t>
            </a:r>
            <a:r>
              <a:rPr sz="1000" spc="5" dirty="0">
                <a:latin typeface="Times New Roman"/>
                <a:cs typeface="Times New Roman"/>
              </a:rPr>
              <a:t> </a:t>
            </a:r>
            <a:r>
              <a:rPr sz="1000" dirty="0">
                <a:latin typeface="Times New Roman"/>
                <a:cs typeface="Times New Roman"/>
              </a:rPr>
              <a:t>states</a:t>
            </a:r>
            <a:r>
              <a:rPr sz="1000" spc="-20" dirty="0">
                <a:latin typeface="Times New Roman"/>
                <a:cs typeface="Times New Roman"/>
              </a:rPr>
              <a:t> that </a:t>
            </a:r>
            <a:r>
              <a:rPr sz="1000" dirty="0">
                <a:latin typeface="Times New Roman"/>
                <a:cs typeface="Times New Roman"/>
              </a:rPr>
              <a:t>Hecataeus</a:t>
            </a:r>
            <a:r>
              <a:rPr sz="1000" spc="15" dirty="0">
                <a:latin typeface="Times New Roman"/>
                <a:cs typeface="Times New Roman"/>
              </a:rPr>
              <a:t> </a:t>
            </a:r>
            <a:r>
              <a:rPr sz="1000" dirty="0">
                <a:latin typeface="Times New Roman"/>
                <a:cs typeface="Times New Roman"/>
              </a:rPr>
              <a:t>describes</a:t>
            </a:r>
            <a:r>
              <a:rPr sz="1000" spc="-10" dirty="0">
                <a:latin typeface="Times New Roman"/>
                <a:cs typeface="Times New Roman"/>
              </a:rPr>
              <a:t> </a:t>
            </a:r>
            <a:r>
              <a:rPr sz="1000" b="1" dirty="0">
                <a:latin typeface="Times New Roman"/>
                <a:cs typeface="Times New Roman"/>
              </a:rPr>
              <a:t>Nyrax</a:t>
            </a:r>
            <a:r>
              <a:rPr sz="1000" b="1" spc="-15" dirty="0">
                <a:latin typeface="Times New Roman"/>
                <a:cs typeface="Times New Roman"/>
              </a:rPr>
              <a:t> </a:t>
            </a:r>
            <a:r>
              <a:rPr sz="1000" dirty="0">
                <a:latin typeface="Times New Roman"/>
                <a:cs typeface="Times New Roman"/>
              </a:rPr>
              <a:t>as</a:t>
            </a:r>
            <a:r>
              <a:rPr sz="1000" spc="-25" dirty="0">
                <a:latin typeface="Times New Roman"/>
                <a:cs typeface="Times New Roman"/>
              </a:rPr>
              <a:t> </a:t>
            </a:r>
            <a:r>
              <a:rPr sz="1000" dirty="0">
                <a:latin typeface="Times New Roman"/>
                <a:cs typeface="Times New Roman"/>
              </a:rPr>
              <a:t>being</a:t>
            </a:r>
            <a:r>
              <a:rPr sz="1000" spc="-10" dirty="0">
                <a:latin typeface="Times New Roman"/>
                <a:cs typeface="Times New Roman"/>
              </a:rPr>
              <a:t> </a:t>
            </a:r>
            <a:r>
              <a:rPr sz="1000" dirty="0">
                <a:latin typeface="Times New Roman"/>
                <a:cs typeface="Times New Roman"/>
              </a:rPr>
              <a:t>a</a:t>
            </a:r>
            <a:r>
              <a:rPr sz="1000" spc="-25" dirty="0">
                <a:latin typeface="Times New Roman"/>
                <a:cs typeface="Times New Roman"/>
              </a:rPr>
              <a:t> </a:t>
            </a:r>
            <a:r>
              <a:rPr sz="1000" dirty="0">
                <a:latin typeface="Times New Roman"/>
                <a:cs typeface="Times New Roman"/>
              </a:rPr>
              <a:t>Celtic</a:t>
            </a:r>
            <a:r>
              <a:rPr sz="1000" spc="-15" dirty="0">
                <a:latin typeface="Times New Roman"/>
                <a:cs typeface="Times New Roman"/>
              </a:rPr>
              <a:t> </a:t>
            </a:r>
            <a:r>
              <a:rPr sz="1000" dirty="0">
                <a:latin typeface="Times New Roman"/>
                <a:cs typeface="Times New Roman"/>
              </a:rPr>
              <a:t>city.</a:t>
            </a:r>
            <a:endParaRPr lang="en-GB" sz="1000" spc="-5" dirty="0">
              <a:latin typeface="Times New Roman"/>
              <a:cs typeface="Times New Roman"/>
            </a:endParaRPr>
          </a:p>
          <a:p>
            <a:pPr marL="12700" marR="5080">
              <a:lnSpc>
                <a:spcPct val="100000"/>
              </a:lnSpc>
              <a:spcBef>
                <a:spcPts val="360"/>
              </a:spcBef>
            </a:pPr>
            <a:r>
              <a:rPr sz="1000" dirty="0">
                <a:latin typeface="Times New Roman"/>
                <a:cs typeface="Times New Roman"/>
              </a:rPr>
              <a:t>There</a:t>
            </a:r>
            <a:r>
              <a:rPr sz="1000" spc="-5" dirty="0">
                <a:latin typeface="Times New Roman"/>
                <a:cs typeface="Times New Roman"/>
              </a:rPr>
              <a:t> </a:t>
            </a:r>
            <a:r>
              <a:rPr sz="1000" dirty="0">
                <a:latin typeface="Times New Roman"/>
                <a:cs typeface="Times New Roman"/>
              </a:rPr>
              <a:t>is</a:t>
            </a:r>
            <a:r>
              <a:rPr sz="1000" spc="-30" dirty="0">
                <a:latin typeface="Times New Roman"/>
                <a:cs typeface="Times New Roman"/>
              </a:rPr>
              <a:t> </a:t>
            </a:r>
            <a:r>
              <a:rPr sz="1000" dirty="0">
                <a:latin typeface="Times New Roman"/>
                <a:cs typeface="Times New Roman"/>
              </a:rPr>
              <a:t>no</a:t>
            </a:r>
            <a:r>
              <a:rPr sz="1000" spc="-20" dirty="0">
                <a:latin typeface="Times New Roman"/>
                <a:cs typeface="Times New Roman"/>
              </a:rPr>
              <a:t> </a:t>
            </a:r>
            <a:r>
              <a:rPr sz="1000" dirty="0">
                <a:latin typeface="Times New Roman"/>
                <a:cs typeface="Times New Roman"/>
              </a:rPr>
              <a:t>doubt</a:t>
            </a:r>
            <a:r>
              <a:rPr sz="1000" spc="-25" dirty="0">
                <a:latin typeface="Times New Roman"/>
                <a:cs typeface="Times New Roman"/>
              </a:rPr>
              <a:t> </a:t>
            </a:r>
            <a:r>
              <a:rPr sz="1000" dirty="0">
                <a:latin typeface="Times New Roman"/>
                <a:cs typeface="Times New Roman"/>
              </a:rPr>
              <a:t>as</a:t>
            </a:r>
            <a:r>
              <a:rPr sz="1000" spc="-30" dirty="0">
                <a:latin typeface="Times New Roman"/>
                <a:cs typeface="Times New Roman"/>
              </a:rPr>
              <a:t> </a:t>
            </a:r>
            <a:r>
              <a:rPr sz="1000" dirty="0">
                <a:latin typeface="Times New Roman"/>
                <a:cs typeface="Times New Roman"/>
              </a:rPr>
              <a:t>to</a:t>
            </a:r>
            <a:r>
              <a:rPr sz="1000" spc="-20" dirty="0">
                <a:latin typeface="Times New Roman"/>
                <a:cs typeface="Times New Roman"/>
              </a:rPr>
              <a:t> </a:t>
            </a:r>
            <a:r>
              <a:rPr sz="1000" dirty="0">
                <a:latin typeface="Times New Roman"/>
                <a:cs typeface="Times New Roman"/>
              </a:rPr>
              <a:t>the</a:t>
            </a:r>
            <a:r>
              <a:rPr sz="1000" spc="-10" dirty="0">
                <a:latin typeface="Times New Roman"/>
                <a:cs typeface="Times New Roman"/>
              </a:rPr>
              <a:t> </a:t>
            </a:r>
            <a:r>
              <a:rPr sz="1000" dirty="0">
                <a:latin typeface="Times New Roman"/>
                <a:cs typeface="Times New Roman"/>
              </a:rPr>
              <a:t>location</a:t>
            </a:r>
            <a:r>
              <a:rPr sz="1000" spc="-30" dirty="0">
                <a:latin typeface="Times New Roman"/>
                <a:cs typeface="Times New Roman"/>
              </a:rPr>
              <a:t> </a:t>
            </a:r>
            <a:r>
              <a:rPr sz="1000" dirty="0">
                <a:latin typeface="Times New Roman"/>
                <a:cs typeface="Times New Roman"/>
              </a:rPr>
              <a:t>of Narbon</a:t>
            </a:r>
            <a:r>
              <a:rPr sz="1000" spc="-15" dirty="0">
                <a:latin typeface="Times New Roman"/>
                <a:cs typeface="Times New Roman"/>
              </a:rPr>
              <a:t> </a:t>
            </a:r>
            <a:r>
              <a:rPr sz="1000" spc="-25" dirty="0">
                <a:latin typeface="Times New Roman"/>
                <a:cs typeface="Times New Roman"/>
              </a:rPr>
              <a:t>and </a:t>
            </a:r>
            <a:r>
              <a:rPr sz="1000" dirty="0">
                <a:latin typeface="Times New Roman"/>
                <a:cs typeface="Times New Roman"/>
              </a:rPr>
              <a:t>Massalia.</a:t>
            </a:r>
            <a:r>
              <a:rPr sz="1000" spc="-15" dirty="0">
                <a:latin typeface="Times New Roman"/>
                <a:cs typeface="Times New Roman"/>
              </a:rPr>
              <a:t> </a:t>
            </a:r>
            <a:r>
              <a:rPr sz="1000" dirty="0">
                <a:latin typeface="Times New Roman"/>
                <a:cs typeface="Times New Roman"/>
              </a:rPr>
              <a:t>Nyrax</a:t>
            </a:r>
            <a:r>
              <a:rPr sz="1000" spc="-5" dirty="0">
                <a:latin typeface="Times New Roman"/>
                <a:cs typeface="Times New Roman"/>
              </a:rPr>
              <a:t> </a:t>
            </a:r>
            <a:r>
              <a:rPr sz="1000" dirty="0">
                <a:latin typeface="Times New Roman"/>
                <a:cs typeface="Times New Roman"/>
              </a:rPr>
              <a:t>has</a:t>
            </a:r>
            <a:r>
              <a:rPr sz="1000" spc="-25" dirty="0">
                <a:latin typeface="Times New Roman"/>
                <a:cs typeface="Times New Roman"/>
              </a:rPr>
              <a:t> </a:t>
            </a:r>
            <a:r>
              <a:rPr sz="1000" dirty="0">
                <a:latin typeface="Times New Roman"/>
                <a:cs typeface="Times New Roman"/>
              </a:rPr>
              <a:t>been</a:t>
            </a:r>
            <a:r>
              <a:rPr sz="1000" spc="-25" dirty="0">
                <a:latin typeface="Times New Roman"/>
                <a:cs typeface="Times New Roman"/>
              </a:rPr>
              <a:t> </a:t>
            </a:r>
            <a:r>
              <a:rPr sz="1000" dirty="0">
                <a:latin typeface="Times New Roman"/>
                <a:cs typeface="Times New Roman"/>
              </a:rPr>
              <a:t>more</a:t>
            </a:r>
            <a:r>
              <a:rPr sz="1000" spc="-10" dirty="0">
                <a:latin typeface="Times New Roman"/>
                <a:cs typeface="Times New Roman"/>
              </a:rPr>
              <a:t> </a:t>
            </a:r>
            <a:r>
              <a:rPr sz="1000" dirty="0">
                <a:latin typeface="Times New Roman"/>
                <a:cs typeface="Times New Roman"/>
              </a:rPr>
              <a:t>problematic,</a:t>
            </a:r>
            <a:r>
              <a:rPr sz="1000" spc="-10" dirty="0">
                <a:latin typeface="Times New Roman"/>
                <a:cs typeface="Times New Roman"/>
              </a:rPr>
              <a:t> </a:t>
            </a:r>
            <a:r>
              <a:rPr sz="1000" dirty="0">
                <a:latin typeface="Times New Roman"/>
                <a:cs typeface="Times New Roman"/>
              </a:rPr>
              <a:t>with</a:t>
            </a:r>
            <a:r>
              <a:rPr sz="1000" spc="-20" dirty="0">
                <a:latin typeface="Times New Roman"/>
                <a:cs typeface="Times New Roman"/>
              </a:rPr>
              <a:t> </a:t>
            </a:r>
            <a:r>
              <a:rPr sz="1000" dirty="0">
                <a:latin typeface="Times New Roman"/>
                <a:cs typeface="Times New Roman"/>
              </a:rPr>
              <a:t>some</a:t>
            </a:r>
            <a:r>
              <a:rPr sz="1000" spc="-10" dirty="0">
                <a:latin typeface="Times New Roman"/>
                <a:cs typeface="Times New Roman"/>
              </a:rPr>
              <a:t> </a:t>
            </a:r>
            <a:r>
              <a:rPr sz="1000" dirty="0">
                <a:latin typeface="Times New Roman"/>
                <a:cs typeface="Times New Roman"/>
              </a:rPr>
              <a:t>arguing</a:t>
            </a:r>
            <a:r>
              <a:rPr sz="1000" spc="-10" dirty="0">
                <a:latin typeface="Times New Roman"/>
                <a:cs typeface="Times New Roman"/>
              </a:rPr>
              <a:t> </a:t>
            </a:r>
            <a:r>
              <a:rPr sz="1000" dirty="0">
                <a:latin typeface="Times New Roman"/>
                <a:cs typeface="Times New Roman"/>
              </a:rPr>
              <a:t>that</a:t>
            </a:r>
            <a:r>
              <a:rPr sz="1000" spc="-20" dirty="0">
                <a:latin typeface="Times New Roman"/>
                <a:cs typeface="Times New Roman"/>
              </a:rPr>
              <a:t> </a:t>
            </a:r>
            <a:r>
              <a:rPr sz="1000" dirty="0">
                <a:latin typeface="Times New Roman"/>
                <a:cs typeface="Times New Roman"/>
              </a:rPr>
              <a:t>it</a:t>
            </a:r>
            <a:r>
              <a:rPr sz="1000" spc="-40" dirty="0">
                <a:latin typeface="Times New Roman"/>
                <a:cs typeface="Times New Roman"/>
              </a:rPr>
              <a:t> </a:t>
            </a:r>
            <a:r>
              <a:rPr sz="1000" dirty="0">
                <a:latin typeface="Times New Roman"/>
                <a:cs typeface="Times New Roman"/>
              </a:rPr>
              <a:t>is</a:t>
            </a:r>
            <a:r>
              <a:rPr sz="1000" spc="-35" dirty="0">
                <a:latin typeface="Times New Roman"/>
                <a:cs typeface="Times New Roman"/>
              </a:rPr>
              <a:t> </a:t>
            </a:r>
            <a:r>
              <a:rPr sz="1000" dirty="0">
                <a:latin typeface="Times New Roman"/>
                <a:cs typeface="Times New Roman"/>
              </a:rPr>
              <a:t>modern</a:t>
            </a:r>
            <a:r>
              <a:rPr sz="1000" spc="-20" dirty="0">
                <a:latin typeface="Times New Roman"/>
                <a:cs typeface="Times New Roman"/>
              </a:rPr>
              <a:t> </a:t>
            </a:r>
            <a:r>
              <a:rPr sz="1000" dirty="0">
                <a:latin typeface="Times New Roman"/>
                <a:cs typeface="Times New Roman"/>
              </a:rPr>
              <a:t>day Nyons,</a:t>
            </a:r>
            <a:r>
              <a:rPr sz="1000" spc="-5" dirty="0">
                <a:latin typeface="Times New Roman"/>
                <a:cs typeface="Times New Roman"/>
              </a:rPr>
              <a:t> </a:t>
            </a:r>
            <a:r>
              <a:rPr sz="1000" dirty="0">
                <a:latin typeface="Times New Roman"/>
                <a:cs typeface="Times New Roman"/>
              </a:rPr>
              <a:t>and</a:t>
            </a:r>
            <a:r>
              <a:rPr sz="1000" spc="-20" dirty="0">
                <a:latin typeface="Times New Roman"/>
                <a:cs typeface="Times New Roman"/>
              </a:rPr>
              <a:t> </a:t>
            </a:r>
            <a:r>
              <a:rPr sz="1000" spc="-10" dirty="0">
                <a:latin typeface="Times New Roman"/>
                <a:cs typeface="Times New Roman"/>
              </a:rPr>
              <a:t>others </a:t>
            </a:r>
            <a:r>
              <a:rPr sz="1000" dirty="0">
                <a:latin typeface="Times New Roman"/>
                <a:cs typeface="Times New Roman"/>
              </a:rPr>
              <a:t>opting</a:t>
            </a:r>
            <a:r>
              <a:rPr sz="1000" spc="-35" dirty="0">
                <a:latin typeface="Times New Roman"/>
                <a:cs typeface="Times New Roman"/>
              </a:rPr>
              <a:t> </a:t>
            </a:r>
            <a:r>
              <a:rPr sz="1000" dirty="0">
                <a:latin typeface="Times New Roman"/>
                <a:cs typeface="Times New Roman"/>
              </a:rPr>
              <a:t>for</a:t>
            </a:r>
            <a:r>
              <a:rPr sz="1000" spc="-10" dirty="0">
                <a:latin typeface="Times New Roman"/>
                <a:cs typeface="Times New Roman"/>
              </a:rPr>
              <a:t> </a:t>
            </a:r>
            <a:r>
              <a:rPr sz="1000" dirty="0">
                <a:latin typeface="Times New Roman"/>
                <a:cs typeface="Times New Roman"/>
              </a:rPr>
              <a:t>Noreia,</a:t>
            </a:r>
            <a:r>
              <a:rPr sz="1000" spc="-20"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lost</a:t>
            </a:r>
            <a:r>
              <a:rPr sz="1000" spc="-40" dirty="0">
                <a:latin typeface="Times New Roman"/>
                <a:cs typeface="Times New Roman"/>
              </a:rPr>
              <a:t> </a:t>
            </a:r>
            <a:r>
              <a:rPr sz="1000" dirty="0">
                <a:latin typeface="Times New Roman"/>
                <a:cs typeface="Times New Roman"/>
              </a:rPr>
              <a:t>city</a:t>
            </a:r>
            <a:r>
              <a:rPr sz="1000" spc="-25" dirty="0">
                <a:latin typeface="Times New Roman"/>
                <a:cs typeface="Times New Roman"/>
              </a:rPr>
              <a:t> </a:t>
            </a:r>
            <a:r>
              <a:rPr sz="1000" dirty="0">
                <a:latin typeface="Times New Roman"/>
                <a:cs typeface="Times New Roman"/>
              </a:rPr>
              <a:t>which</a:t>
            </a:r>
            <a:r>
              <a:rPr sz="1000" spc="5" dirty="0">
                <a:latin typeface="Times New Roman"/>
                <a:cs typeface="Times New Roman"/>
              </a:rPr>
              <a:t> </a:t>
            </a:r>
            <a:r>
              <a:rPr sz="1000" dirty="0">
                <a:latin typeface="Times New Roman"/>
                <a:cs typeface="Times New Roman"/>
              </a:rPr>
              <a:t>was capital</a:t>
            </a:r>
            <a:r>
              <a:rPr sz="1000" spc="-20"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‘Celtic’</a:t>
            </a:r>
            <a:r>
              <a:rPr sz="1000" spc="-5" dirty="0">
                <a:latin typeface="Times New Roman"/>
                <a:cs typeface="Times New Roman"/>
              </a:rPr>
              <a:t> </a:t>
            </a:r>
            <a:r>
              <a:rPr sz="1000" dirty="0">
                <a:latin typeface="Times New Roman"/>
                <a:cs typeface="Times New Roman"/>
              </a:rPr>
              <a:t>kingdom</a:t>
            </a:r>
            <a:r>
              <a:rPr sz="1000" spc="-25"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Noricum.</a:t>
            </a:r>
            <a:r>
              <a:rPr sz="1000" spc="25" dirty="0">
                <a:latin typeface="Times New Roman"/>
                <a:cs typeface="Times New Roman"/>
              </a:rPr>
              <a:t> </a:t>
            </a:r>
            <a:r>
              <a:rPr sz="1000" dirty="0">
                <a:latin typeface="Times New Roman"/>
                <a:cs typeface="Times New Roman"/>
              </a:rPr>
              <a:t>Nyons</a:t>
            </a:r>
            <a:r>
              <a:rPr sz="1000" spc="5" dirty="0">
                <a:latin typeface="Times New Roman"/>
                <a:cs typeface="Times New Roman"/>
              </a:rPr>
              <a:t> </a:t>
            </a:r>
            <a:r>
              <a:rPr sz="1000" dirty="0">
                <a:latin typeface="Times New Roman"/>
                <a:cs typeface="Times New Roman"/>
              </a:rPr>
              <a:t>is</a:t>
            </a:r>
            <a:r>
              <a:rPr sz="1000" spc="-35" dirty="0">
                <a:latin typeface="Times New Roman"/>
                <a:cs typeface="Times New Roman"/>
              </a:rPr>
              <a:t> </a:t>
            </a:r>
            <a:r>
              <a:rPr sz="1000" spc="-10" dirty="0">
                <a:latin typeface="Times New Roman"/>
                <a:cs typeface="Times New Roman"/>
              </a:rPr>
              <a:t>about</a:t>
            </a:r>
            <a:r>
              <a:rPr lang="en-GB" sz="1000" spc="500" dirty="0">
                <a:latin typeface="Times New Roman"/>
                <a:cs typeface="Times New Roman"/>
              </a:rPr>
              <a:t> </a:t>
            </a:r>
            <a:r>
              <a:rPr sz="1000" dirty="0">
                <a:latin typeface="Times New Roman"/>
                <a:cs typeface="Times New Roman"/>
              </a:rPr>
              <a:t>90</a:t>
            </a:r>
            <a:r>
              <a:rPr sz="1000" spc="-45" dirty="0">
                <a:latin typeface="Times New Roman"/>
                <a:cs typeface="Times New Roman"/>
              </a:rPr>
              <a:t> </a:t>
            </a:r>
            <a:r>
              <a:rPr sz="1000" dirty="0">
                <a:latin typeface="Times New Roman"/>
                <a:cs typeface="Times New Roman"/>
              </a:rPr>
              <a:t>miles</a:t>
            </a:r>
            <a:r>
              <a:rPr sz="1000" spc="-15" dirty="0">
                <a:latin typeface="Times New Roman"/>
                <a:cs typeface="Times New Roman"/>
              </a:rPr>
              <a:t> </a:t>
            </a:r>
            <a:r>
              <a:rPr sz="1000" dirty="0">
                <a:latin typeface="Times New Roman"/>
                <a:cs typeface="Times New Roman"/>
              </a:rPr>
              <a:t>north</a:t>
            </a:r>
            <a:r>
              <a:rPr sz="1000" spc="-30" dirty="0">
                <a:latin typeface="Times New Roman"/>
                <a:cs typeface="Times New Roman"/>
              </a:rPr>
              <a:t> </a:t>
            </a:r>
            <a:r>
              <a:rPr sz="1000" dirty="0">
                <a:latin typeface="Times New Roman"/>
                <a:cs typeface="Times New Roman"/>
              </a:rPr>
              <a:t>of</a:t>
            </a:r>
            <a:r>
              <a:rPr sz="1000" spc="-35" dirty="0">
                <a:latin typeface="Times New Roman"/>
                <a:cs typeface="Times New Roman"/>
              </a:rPr>
              <a:t> </a:t>
            </a:r>
            <a:r>
              <a:rPr sz="1000" dirty="0">
                <a:latin typeface="Times New Roman"/>
                <a:cs typeface="Times New Roman"/>
              </a:rPr>
              <a:t>Marseille</a:t>
            </a:r>
            <a:r>
              <a:rPr sz="1000" spc="-25" dirty="0">
                <a:latin typeface="Times New Roman"/>
                <a:cs typeface="Times New Roman"/>
              </a:rPr>
              <a:t> </a:t>
            </a:r>
            <a:r>
              <a:rPr sz="1000" dirty="0">
                <a:latin typeface="Times New Roman"/>
                <a:cs typeface="Times New Roman"/>
              </a:rPr>
              <a:t>in</a:t>
            </a:r>
            <a:r>
              <a:rPr sz="1000" spc="-30" dirty="0">
                <a:latin typeface="Times New Roman"/>
                <a:cs typeface="Times New Roman"/>
              </a:rPr>
              <a:t> </a:t>
            </a:r>
            <a:r>
              <a:rPr sz="1000" dirty="0">
                <a:latin typeface="Times New Roman"/>
                <a:cs typeface="Times New Roman"/>
              </a:rPr>
              <a:t>southern</a:t>
            </a:r>
            <a:r>
              <a:rPr sz="1000" spc="-20" dirty="0">
                <a:latin typeface="Times New Roman"/>
                <a:cs typeface="Times New Roman"/>
              </a:rPr>
              <a:t> </a:t>
            </a:r>
            <a:r>
              <a:rPr sz="1000" dirty="0">
                <a:latin typeface="Times New Roman"/>
                <a:cs typeface="Times New Roman"/>
              </a:rPr>
              <a:t>France,</a:t>
            </a:r>
            <a:r>
              <a:rPr sz="1000" spc="-10" dirty="0">
                <a:latin typeface="Times New Roman"/>
                <a:cs typeface="Times New Roman"/>
              </a:rPr>
              <a:t> </a:t>
            </a:r>
            <a:r>
              <a:rPr sz="1000" dirty="0">
                <a:latin typeface="Times New Roman"/>
                <a:cs typeface="Times New Roman"/>
              </a:rPr>
              <a:t>whereas</a:t>
            </a:r>
            <a:r>
              <a:rPr sz="1000" spc="15" dirty="0">
                <a:latin typeface="Times New Roman"/>
                <a:cs typeface="Times New Roman"/>
              </a:rPr>
              <a:t> </a:t>
            </a:r>
            <a:r>
              <a:rPr sz="1000" dirty="0">
                <a:latin typeface="Times New Roman"/>
                <a:cs typeface="Times New Roman"/>
              </a:rPr>
              <a:t>Noricum</a:t>
            </a:r>
            <a:r>
              <a:rPr sz="1000" spc="-35" dirty="0">
                <a:latin typeface="Times New Roman"/>
                <a:cs typeface="Times New Roman"/>
              </a:rPr>
              <a:t> </a:t>
            </a:r>
            <a:r>
              <a:rPr sz="1000" dirty="0">
                <a:latin typeface="Times New Roman"/>
                <a:cs typeface="Times New Roman"/>
              </a:rPr>
              <a:t>would</a:t>
            </a:r>
            <a:r>
              <a:rPr sz="1000" spc="-10" dirty="0">
                <a:latin typeface="Times New Roman"/>
                <a:cs typeface="Times New Roman"/>
              </a:rPr>
              <a:t> </a:t>
            </a:r>
            <a:r>
              <a:rPr sz="1000" dirty="0">
                <a:latin typeface="Times New Roman"/>
                <a:cs typeface="Times New Roman"/>
              </a:rPr>
              <a:t>be</a:t>
            </a:r>
            <a:r>
              <a:rPr sz="1000" spc="-30" dirty="0">
                <a:latin typeface="Times New Roman"/>
                <a:cs typeface="Times New Roman"/>
              </a:rPr>
              <a:t> </a:t>
            </a:r>
            <a:r>
              <a:rPr sz="1000" dirty="0">
                <a:latin typeface="Times New Roman"/>
                <a:cs typeface="Times New Roman"/>
              </a:rPr>
              <a:t>in</a:t>
            </a:r>
            <a:r>
              <a:rPr sz="1000" spc="-35" dirty="0">
                <a:latin typeface="Times New Roman"/>
                <a:cs typeface="Times New Roman"/>
              </a:rPr>
              <a:t> </a:t>
            </a:r>
            <a:r>
              <a:rPr sz="1000" dirty="0">
                <a:latin typeface="Times New Roman"/>
                <a:cs typeface="Times New Roman"/>
              </a:rPr>
              <a:t>modern</a:t>
            </a:r>
            <a:r>
              <a:rPr sz="1000" spc="-20" dirty="0">
                <a:latin typeface="Times New Roman"/>
                <a:cs typeface="Times New Roman"/>
              </a:rPr>
              <a:t> </a:t>
            </a:r>
            <a:r>
              <a:rPr sz="1000" dirty="0">
                <a:latin typeface="Times New Roman"/>
                <a:cs typeface="Times New Roman"/>
              </a:rPr>
              <a:t>day</a:t>
            </a:r>
            <a:r>
              <a:rPr sz="1000" spc="-25" dirty="0">
                <a:latin typeface="Times New Roman"/>
                <a:cs typeface="Times New Roman"/>
              </a:rPr>
              <a:t> </a:t>
            </a:r>
            <a:r>
              <a:rPr sz="1000" dirty="0">
                <a:latin typeface="Times New Roman"/>
                <a:cs typeface="Times New Roman"/>
              </a:rPr>
              <a:t>Austria,</a:t>
            </a:r>
            <a:r>
              <a:rPr sz="1000" spc="-10" dirty="0">
                <a:latin typeface="Times New Roman"/>
                <a:cs typeface="Times New Roman"/>
              </a:rPr>
              <a:t> </a:t>
            </a:r>
            <a:r>
              <a:rPr sz="1000" spc="-25" dirty="0">
                <a:latin typeface="Times New Roman"/>
                <a:cs typeface="Times New Roman"/>
              </a:rPr>
              <a:t>and </a:t>
            </a:r>
            <a:r>
              <a:rPr sz="1000" dirty="0">
                <a:latin typeface="Times New Roman"/>
                <a:cs typeface="Times New Roman"/>
              </a:rPr>
              <a:t>more</a:t>
            </a:r>
            <a:r>
              <a:rPr sz="1000" spc="-15" dirty="0">
                <a:latin typeface="Times New Roman"/>
                <a:cs typeface="Times New Roman"/>
              </a:rPr>
              <a:t> </a:t>
            </a:r>
            <a:r>
              <a:rPr sz="1000" dirty="0">
                <a:latin typeface="Times New Roman"/>
                <a:cs typeface="Times New Roman"/>
              </a:rPr>
              <a:t>like</a:t>
            </a:r>
            <a:r>
              <a:rPr sz="1000" spc="-20" dirty="0">
                <a:latin typeface="Times New Roman"/>
                <a:cs typeface="Times New Roman"/>
              </a:rPr>
              <a:t> </a:t>
            </a:r>
            <a:r>
              <a:rPr sz="1000" dirty="0">
                <a:latin typeface="Times New Roman"/>
                <a:cs typeface="Times New Roman"/>
              </a:rPr>
              <a:t>600</a:t>
            </a:r>
            <a:r>
              <a:rPr sz="1000" spc="-50" dirty="0">
                <a:latin typeface="Times New Roman"/>
                <a:cs typeface="Times New Roman"/>
              </a:rPr>
              <a:t> </a:t>
            </a:r>
            <a:r>
              <a:rPr sz="1000" dirty="0">
                <a:latin typeface="Times New Roman"/>
                <a:cs typeface="Times New Roman"/>
              </a:rPr>
              <a:t>miles</a:t>
            </a:r>
            <a:r>
              <a:rPr sz="1000" spc="-15" dirty="0">
                <a:latin typeface="Times New Roman"/>
                <a:cs typeface="Times New Roman"/>
              </a:rPr>
              <a:t> </a:t>
            </a:r>
            <a:r>
              <a:rPr sz="1000" dirty="0">
                <a:latin typeface="Times New Roman"/>
                <a:cs typeface="Times New Roman"/>
              </a:rPr>
              <a:t>from</a:t>
            </a:r>
            <a:r>
              <a:rPr sz="1000" spc="-20" dirty="0">
                <a:latin typeface="Times New Roman"/>
                <a:cs typeface="Times New Roman"/>
              </a:rPr>
              <a:t> </a:t>
            </a:r>
            <a:r>
              <a:rPr sz="1000" dirty="0">
                <a:latin typeface="Times New Roman"/>
                <a:cs typeface="Times New Roman"/>
              </a:rPr>
              <a:t>Marseille. Nyons would</a:t>
            </a:r>
            <a:r>
              <a:rPr sz="1000" spc="-10" dirty="0">
                <a:latin typeface="Times New Roman"/>
                <a:cs typeface="Times New Roman"/>
              </a:rPr>
              <a:t> </a:t>
            </a:r>
            <a:r>
              <a:rPr sz="1000" dirty="0">
                <a:latin typeface="Times New Roman"/>
                <a:cs typeface="Times New Roman"/>
              </a:rPr>
              <a:t>place</a:t>
            </a:r>
            <a:r>
              <a:rPr sz="1000" spc="-20" dirty="0">
                <a:latin typeface="Times New Roman"/>
                <a:cs typeface="Times New Roman"/>
              </a:rPr>
              <a:t> </a:t>
            </a:r>
            <a:r>
              <a:rPr sz="1000" dirty="0">
                <a:latin typeface="Times New Roman"/>
                <a:cs typeface="Times New Roman"/>
              </a:rPr>
              <a:t>all</a:t>
            </a:r>
            <a:r>
              <a:rPr sz="1000" spc="-30" dirty="0">
                <a:latin typeface="Times New Roman"/>
                <a:cs typeface="Times New Roman"/>
              </a:rPr>
              <a:t> </a:t>
            </a:r>
            <a:r>
              <a:rPr sz="1000" dirty="0">
                <a:latin typeface="Times New Roman"/>
                <a:cs typeface="Times New Roman"/>
              </a:rPr>
              <a:t>three</a:t>
            </a:r>
            <a:r>
              <a:rPr sz="1000" spc="-20" dirty="0">
                <a:latin typeface="Times New Roman"/>
                <a:cs typeface="Times New Roman"/>
              </a:rPr>
              <a:t> </a:t>
            </a:r>
            <a:r>
              <a:rPr sz="1000" dirty="0">
                <a:latin typeface="Times New Roman"/>
                <a:cs typeface="Times New Roman"/>
              </a:rPr>
              <a:t>of</a:t>
            </a:r>
            <a:r>
              <a:rPr sz="1000" spc="-15" dirty="0">
                <a:latin typeface="Times New Roman"/>
                <a:cs typeface="Times New Roman"/>
              </a:rPr>
              <a:t> </a:t>
            </a:r>
            <a:r>
              <a:rPr sz="1000" dirty="0">
                <a:latin typeface="Times New Roman"/>
                <a:cs typeface="Times New Roman"/>
              </a:rPr>
              <a:t>Hecataeus’</a:t>
            </a:r>
            <a:r>
              <a:rPr sz="1000" spc="10" dirty="0">
                <a:latin typeface="Times New Roman"/>
                <a:cs typeface="Times New Roman"/>
              </a:rPr>
              <a:t> </a:t>
            </a:r>
            <a:r>
              <a:rPr sz="1000" dirty="0">
                <a:latin typeface="Times New Roman"/>
                <a:cs typeface="Times New Roman"/>
              </a:rPr>
              <a:t>cities</a:t>
            </a:r>
            <a:r>
              <a:rPr sz="1000" spc="-25" dirty="0">
                <a:latin typeface="Times New Roman"/>
                <a:cs typeface="Times New Roman"/>
              </a:rPr>
              <a:t> </a:t>
            </a:r>
            <a:r>
              <a:rPr sz="1000" dirty="0">
                <a:latin typeface="Times New Roman"/>
                <a:cs typeface="Times New Roman"/>
              </a:rPr>
              <a:t>within</a:t>
            </a:r>
            <a:r>
              <a:rPr sz="1000" spc="-10" dirty="0">
                <a:latin typeface="Times New Roman"/>
                <a:cs typeface="Times New Roman"/>
              </a:rPr>
              <a:t> </a:t>
            </a:r>
            <a:r>
              <a:rPr sz="1000" dirty="0">
                <a:latin typeface="Times New Roman"/>
                <a:cs typeface="Times New Roman"/>
              </a:rPr>
              <a:t>a</a:t>
            </a:r>
            <a:r>
              <a:rPr sz="1000" spc="-30" dirty="0">
                <a:latin typeface="Times New Roman"/>
                <a:cs typeface="Times New Roman"/>
              </a:rPr>
              <a:t> </a:t>
            </a:r>
            <a:r>
              <a:rPr sz="1000" dirty="0">
                <a:latin typeface="Times New Roman"/>
                <a:cs typeface="Times New Roman"/>
              </a:rPr>
              <a:t>150</a:t>
            </a:r>
            <a:r>
              <a:rPr sz="1000" spc="-40" dirty="0">
                <a:latin typeface="Times New Roman"/>
                <a:cs typeface="Times New Roman"/>
              </a:rPr>
              <a:t> </a:t>
            </a:r>
            <a:r>
              <a:rPr sz="1000" spc="-20" dirty="0">
                <a:latin typeface="Times New Roman"/>
                <a:cs typeface="Times New Roman"/>
              </a:rPr>
              <a:t>mile </a:t>
            </a:r>
            <a:r>
              <a:rPr sz="1000" dirty="0">
                <a:latin typeface="Times New Roman"/>
                <a:cs typeface="Times New Roman"/>
              </a:rPr>
              <a:t>radius</a:t>
            </a:r>
            <a:r>
              <a:rPr sz="1000" spc="-25" dirty="0">
                <a:latin typeface="Times New Roman"/>
                <a:cs typeface="Times New Roman"/>
              </a:rPr>
              <a:t> </a:t>
            </a:r>
            <a:r>
              <a:rPr sz="1000" dirty="0">
                <a:latin typeface="Times New Roman"/>
                <a:cs typeface="Times New Roman"/>
              </a:rPr>
              <a:t>of</a:t>
            </a:r>
            <a:r>
              <a:rPr sz="1000" spc="-30" dirty="0">
                <a:latin typeface="Times New Roman"/>
                <a:cs typeface="Times New Roman"/>
              </a:rPr>
              <a:t> </a:t>
            </a:r>
            <a:r>
              <a:rPr sz="1000" dirty="0">
                <a:latin typeface="Times New Roman"/>
                <a:cs typeface="Times New Roman"/>
              </a:rPr>
              <a:t>Marseille,</a:t>
            </a:r>
            <a:r>
              <a:rPr sz="1000" spc="-20" dirty="0">
                <a:latin typeface="Times New Roman"/>
                <a:cs typeface="Times New Roman"/>
              </a:rPr>
              <a:t> </a:t>
            </a:r>
            <a:r>
              <a:rPr sz="1000" dirty="0">
                <a:latin typeface="Times New Roman"/>
                <a:cs typeface="Times New Roman"/>
              </a:rPr>
              <a:t>whereas</a:t>
            </a:r>
            <a:r>
              <a:rPr sz="1000" spc="25" dirty="0">
                <a:latin typeface="Times New Roman"/>
                <a:cs typeface="Times New Roman"/>
              </a:rPr>
              <a:t> </a:t>
            </a:r>
            <a:r>
              <a:rPr sz="1000" dirty="0">
                <a:latin typeface="Times New Roman"/>
                <a:cs typeface="Times New Roman"/>
              </a:rPr>
              <a:t>Noreia</a:t>
            </a:r>
            <a:r>
              <a:rPr sz="1000" spc="-20" dirty="0">
                <a:latin typeface="Times New Roman"/>
                <a:cs typeface="Times New Roman"/>
              </a:rPr>
              <a:t> </a:t>
            </a:r>
            <a:r>
              <a:rPr sz="1000" dirty="0">
                <a:latin typeface="Times New Roman"/>
                <a:cs typeface="Times New Roman"/>
              </a:rPr>
              <a:t>would</a:t>
            </a:r>
            <a:r>
              <a:rPr sz="1000" spc="-10" dirty="0">
                <a:latin typeface="Times New Roman"/>
                <a:cs typeface="Times New Roman"/>
              </a:rPr>
              <a:t> </a:t>
            </a:r>
            <a:r>
              <a:rPr sz="1000" dirty="0">
                <a:latin typeface="Times New Roman"/>
                <a:cs typeface="Times New Roman"/>
              </a:rPr>
              <a:t>mean</a:t>
            </a:r>
            <a:r>
              <a:rPr sz="1000" spc="-5" dirty="0">
                <a:latin typeface="Times New Roman"/>
                <a:cs typeface="Times New Roman"/>
              </a:rPr>
              <a:t> </a:t>
            </a:r>
            <a:r>
              <a:rPr sz="1000" dirty="0">
                <a:latin typeface="Times New Roman"/>
                <a:cs typeface="Times New Roman"/>
              </a:rPr>
              <a:t>two</a:t>
            </a:r>
            <a:r>
              <a:rPr sz="1000" spc="-15" dirty="0">
                <a:latin typeface="Times New Roman"/>
                <a:cs typeface="Times New Roman"/>
              </a:rPr>
              <a:t> </a:t>
            </a:r>
            <a:r>
              <a:rPr sz="1000" dirty="0">
                <a:latin typeface="Times New Roman"/>
                <a:cs typeface="Times New Roman"/>
              </a:rPr>
              <a:t>cities</a:t>
            </a:r>
            <a:r>
              <a:rPr sz="1000" spc="-25" dirty="0">
                <a:latin typeface="Times New Roman"/>
                <a:cs typeface="Times New Roman"/>
              </a:rPr>
              <a:t> </a:t>
            </a:r>
            <a:r>
              <a:rPr sz="1000" dirty="0">
                <a:latin typeface="Times New Roman"/>
                <a:cs typeface="Times New Roman"/>
              </a:rPr>
              <a:t>on</a:t>
            </a:r>
            <a:r>
              <a:rPr sz="1000" spc="-35"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southern</a:t>
            </a:r>
            <a:r>
              <a:rPr sz="1000" spc="-20" dirty="0">
                <a:latin typeface="Times New Roman"/>
                <a:cs typeface="Times New Roman"/>
              </a:rPr>
              <a:t> </a:t>
            </a:r>
            <a:r>
              <a:rPr sz="1000" dirty="0">
                <a:latin typeface="Times New Roman"/>
                <a:cs typeface="Times New Roman"/>
              </a:rPr>
              <a:t>coast</a:t>
            </a:r>
            <a:r>
              <a:rPr sz="1000" spc="-25" dirty="0">
                <a:latin typeface="Times New Roman"/>
                <a:cs typeface="Times New Roman"/>
              </a:rPr>
              <a:t> </a:t>
            </a:r>
            <a:r>
              <a:rPr sz="1000" dirty="0">
                <a:latin typeface="Times New Roman"/>
                <a:cs typeface="Times New Roman"/>
              </a:rPr>
              <a:t>of</a:t>
            </a:r>
            <a:r>
              <a:rPr sz="1000" spc="-40" dirty="0">
                <a:latin typeface="Times New Roman"/>
                <a:cs typeface="Times New Roman"/>
              </a:rPr>
              <a:t> </a:t>
            </a:r>
            <a:r>
              <a:rPr sz="1000" dirty="0">
                <a:latin typeface="Times New Roman"/>
                <a:cs typeface="Times New Roman"/>
              </a:rPr>
              <a:t>France,</a:t>
            </a:r>
            <a:r>
              <a:rPr sz="1000" spc="-15" dirty="0">
                <a:latin typeface="Times New Roman"/>
                <a:cs typeface="Times New Roman"/>
              </a:rPr>
              <a:t> </a:t>
            </a:r>
            <a:r>
              <a:rPr sz="1000" dirty="0">
                <a:latin typeface="Times New Roman"/>
                <a:cs typeface="Times New Roman"/>
              </a:rPr>
              <a:t>and</a:t>
            </a:r>
            <a:r>
              <a:rPr sz="1000" spc="-20" dirty="0">
                <a:latin typeface="Times New Roman"/>
                <a:cs typeface="Times New Roman"/>
              </a:rPr>
              <a:t> </a:t>
            </a:r>
            <a:r>
              <a:rPr sz="1000" spc="-25" dirty="0">
                <a:latin typeface="Times New Roman"/>
                <a:cs typeface="Times New Roman"/>
              </a:rPr>
              <a:t>the</a:t>
            </a:r>
            <a:r>
              <a:rPr sz="1000" spc="500" dirty="0">
                <a:latin typeface="Times New Roman"/>
                <a:cs typeface="Times New Roman"/>
              </a:rPr>
              <a:t> </a:t>
            </a:r>
            <a:r>
              <a:rPr sz="1000" dirty="0">
                <a:latin typeface="Times New Roman"/>
                <a:cs typeface="Times New Roman"/>
              </a:rPr>
              <a:t>third</a:t>
            </a:r>
            <a:r>
              <a:rPr sz="1000" spc="-25" dirty="0">
                <a:latin typeface="Times New Roman"/>
                <a:cs typeface="Times New Roman"/>
              </a:rPr>
              <a:t> </a:t>
            </a:r>
            <a:r>
              <a:rPr sz="1000" dirty="0">
                <a:latin typeface="Times New Roman"/>
                <a:cs typeface="Times New Roman"/>
              </a:rPr>
              <a:t>in</a:t>
            </a:r>
            <a:r>
              <a:rPr sz="1000" spc="-25" dirty="0">
                <a:latin typeface="Times New Roman"/>
                <a:cs typeface="Times New Roman"/>
              </a:rPr>
              <a:t> </a:t>
            </a:r>
            <a:r>
              <a:rPr sz="1000" dirty="0">
                <a:latin typeface="Times New Roman"/>
                <a:cs typeface="Times New Roman"/>
              </a:rPr>
              <a:t>a</a:t>
            </a:r>
            <a:r>
              <a:rPr sz="1000" spc="-30" dirty="0">
                <a:latin typeface="Times New Roman"/>
                <a:cs typeface="Times New Roman"/>
              </a:rPr>
              <a:t> </a:t>
            </a:r>
            <a:r>
              <a:rPr sz="1000" dirty="0">
                <a:latin typeface="Times New Roman"/>
                <a:cs typeface="Times New Roman"/>
              </a:rPr>
              <a:t>mountainous</a:t>
            </a:r>
            <a:r>
              <a:rPr sz="1000" spc="15" dirty="0">
                <a:latin typeface="Times New Roman"/>
                <a:cs typeface="Times New Roman"/>
              </a:rPr>
              <a:t> </a:t>
            </a:r>
            <a:r>
              <a:rPr sz="1000" dirty="0">
                <a:latin typeface="Times New Roman"/>
                <a:cs typeface="Times New Roman"/>
              </a:rPr>
              <a:t>region</a:t>
            </a:r>
            <a:r>
              <a:rPr sz="1000" spc="-25"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Austria</a:t>
            </a:r>
            <a:r>
              <a:rPr sz="1000" spc="5" dirty="0">
                <a:latin typeface="Times New Roman"/>
                <a:cs typeface="Times New Roman"/>
              </a:rPr>
              <a:t> </a:t>
            </a:r>
            <a:r>
              <a:rPr sz="1000" dirty="0">
                <a:latin typeface="Times New Roman"/>
                <a:cs typeface="Times New Roman"/>
              </a:rPr>
              <a:t>on</a:t>
            </a:r>
            <a:r>
              <a:rPr sz="1000" spc="-3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other</a:t>
            </a:r>
            <a:r>
              <a:rPr sz="1000" spc="-25" dirty="0">
                <a:latin typeface="Times New Roman"/>
                <a:cs typeface="Times New Roman"/>
              </a:rPr>
              <a:t> </a:t>
            </a:r>
            <a:r>
              <a:rPr sz="1000" dirty="0">
                <a:latin typeface="Times New Roman"/>
                <a:cs typeface="Times New Roman"/>
              </a:rPr>
              <a:t>side</a:t>
            </a:r>
            <a:r>
              <a:rPr sz="1000" spc="-20" dirty="0">
                <a:latin typeface="Times New Roman"/>
                <a:cs typeface="Times New Roman"/>
              </a:rPr>
              <a:t> </a:t>
            </a:r>
            <a:r>
              <a:rPr sz="1000" dirty="0">
                <a:latin typeface="Times New Roman"/>
                <a:cs typeface="Times New Roman"/>
              </a:rPr>
              <a:t>of</a:t>
            </a:r>
            <a:r>
              <a:rPr sz="1000" spc="-3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Alps.</a:t>
            </a:r>
            <a:r>
              <a:rPr sz="1000" spc="-20" dirty="0">
                <a:latin typeface="Times New Roman"/>
                <a:cs typeface="Times New Roman"/>
              </a:rPr>
              <a:t> </a:t>
            </a:r>
            <a:r>
              <a:rPr sz="1000" dirty="0">
                <a:latin typeface="Times New Roman"/>
                <a:cs typeface="Times New Roman"/>
              </a:rPr>
              <a:t>What</a:t>
            </a:r>
            <a:r>
              <a:rPr sz="1000" spc="20" dirty="0">
                <a:latin typeface="Times New Roman"/>
                <a:cs typeface="Times New Roman"/>
              </a:rPr>
              <a:t> </a:t>
            </a:r>
            <a:r>
              <a:rPr sz="1000" dirty="0">
                <a:latin typeface="Times New Roman"/>
                <a:cs typeface="Times New Roman"/>
              </a:rPr>
              <a:t>Noreia</a:t>
            </a:r>
            <a:r>
              <a:rPr sz="1000" spc="-15" dirty="0">
                <a:latin typeface="Times New Roman"/>
                <a:cs typeface="Times New Roman"/>
              </a:rPr>
              <a:t> </a:t>
            </a:r>
            <a:r>
              <a:rPr sz="1000" dirty="0">
                <a:latin typeface="Times New Roman"/>
                <a:cs typeface="Times New Roman"/>
              </a:rPr>
              <a:t>has</a:t>
            </a:r>
            <a:r>
              <a:rPr sz="1000" spc="-20" dirty="0">
                <a:latin typeface="Times New Roman"/>
                <a:cs typeface="Times New Roman"/>
              </a:rPr>
              <a:t> </a:t>
            </a:r>
            <a:r>
              <a:rPr sz="1000" dirty="0">
                <a:latin typeface="Times New Roman"/>
                <a:cs typeface="Times New Roman"/>
              </a:rPr>
              <a:t>going</a:t>
            </a:r>
            <a:r>
              <a:rPr sz="1000" spc="-15" dirty="0">
                <a:latin typeface="Times New Roman"/>
                <a:cs typeface="Times New Roman"/>
              </a:rPr>
              <a:t> </a:t>
            </a:r>
            <a:r>
              <a:rPr sz="1000" dirty="0">
                <a:latin typeface="Times New Roman"/>
                <a:cs typeface="Times New Roman"/>
              </a:rPr>
              <a:t>for</a:t>
            </a:r>
            <a:r>
              <a:rPr sz="1000" spc="-15" dirty="0">
                <a:latin typeface="Times New Roman"/>
                <a:cs typeface="Times New Roman"/>
              </a:rPr>
              <a:t> </a:t>
            </a:r>
            <a:r>
              <a:rPr sz="1000" spc="-25" dirty="0">
                <a:latin typeface="Times New Roman"/>
                <a:cs typeface="Times New Roman"/>
              </a:rPr>
              <a:t>it, </a:t>
            </a:r>
            <a:r>
              <a:rPr sz="1000" dirty="0">
                <a:latin typeface="Times New Roman"/>
                <a:cs typeface="Times New Roman"/>
              </a:rPr>
              <a:t>however,</a:t>
            </a:r>
            <a:r>
              <a:rPr sz="1000" spc="15" dirty="0">
                <a:latin typeface="Times New Roman"/>
                <a:cs typeface="Times New Roman"/>
              </a:rPr>
              <a:t> </a:t>
            </a:r>
            <a:r>
              <a:rPr sz="1000" dirty="0">
                <a:latin typeface="Times New Roman"/>
                <a:cs typeface="Times New Roman"/>
              </a:rPr>
              <a:t>is</a:t>
            </a:r>
            <a:r>
              <a:rPr sz="1000" spc="-35" dirty="0">
                <a:latin typeface="Times New Roman"/>
                <a:cs typeface="Times New Roman"/>
              </a:rPr>
              <a:t> </a:t>
            </a:r>
            <a:r>
              <a:rPr sz="1000" dirty="0">
                <a:latin typeface="Times New Roman"/>
                <a:cs typeface="Times New Roman"/>
              </a:rPr>
              <a:t>its</a:t>
            </a:r>
            <a:r>
              <a:rPr sz="1000" spc="-30" dirty="0">
                <a:latin typeface="Times New Roman"/>
                <a:cs typeface="Times New Roman"/>
              </a:rPr>
              <a:t> </a:t>
            </a:r>
            <a:r>
              <a:rPr sz="1000" dirty="0">
                <a:latin typeface="Times New Roman"/>
                <a:cs typeface="Times New Roman"/>
              </a:rPr>
              <a:t>closeness</a:t>
            </a:r>
            <a:r>
              <a:rPr sz="1000" spc="-5" dirty="0">
                <a:latin typeface="Times New Roman"/>
                <a:cs typeface="Times New Roman"/>
              </a:rPr>
              <a:t> </a:t>
            </a:r>
            <a:r>
              <a:rPr sz="1000" dirty="0">
                <a:latin typeface="Times New Roman"/>
                <a:cs typeface="Times New Roman"/>
              </a:rPr>
              <a:t>to</a:t>
            </a:r>
            <a:r>
              <a:rPr sz="1000" spc="-3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Danube,</a:t>
            </a:r>
            <a:r>
              <a:rPr sz="1000" spc="-5" dirty="0">
                <a:latin typeface="Times New Roman"/>
                <a:cs typeface="Times New Roman"/>
              </a:rPr>
              <a:t> </a:t>
            </a:r>
            <a:r>
              <a:rPr sz="1000" dirty="0">
                <a:latin typeface="Times New Roman"/>
                <a:cs typeface="Times New Roman"/>
              </a:rPr>
              <a:t>and</a:t>
            </a:r>
            <a:r>
              <a:rPr sz="1000" spc="-15" dirty="0">
                <a:latin typeface="Times New Roman"/>
                <a:cs typeface="Times New Roman"/>
              </a:rPr>
              <a:t> </a:t>
            </a:r>
            <a:r>
              <a:rPr sz="1000" dirty="0">
                <a:latin typeface="Times New Roman"/>
                <a:cs typeface="Times New Roman"/>
              </a:rPr>
              <a:t>we</a:t>
            </a:r>
            <a:r>
              <a:rPr sz="1000" spc="5" dirty="0">
                <a:latin typeface="Times New Roman"/>
                <a:cs typeface="Times New Roman"/>
              </a:rPr>
              <a:t> </a:t>
            </a:r>
            <a:r>
              <a:rPr sz="1000" dirty="0">
                <a:latin typeface="Times New Roman"/>
                <a:cs typeface="Times New Roman"/>
              </a:rPr>
              <a:t>can</a:t>
            </a:r>
            <a:r>
              <a:rPr sz="1000" spc="-25" dirty="0">
                <a:latin typeface="Times New Roman"/>
                <a:cs typeface="Times New Roman"/>
              </a:rPr>
              <a:t> </a:t>
            </a:r>
            <a:r>
              <a:rPr sz="1000" dirty="0">
                <a:latin typeface="Times New Roman"/>
                <a:cs typeface="Times New Roman"/>
              </a:rPr>
              <a:t>see</a:t>
            </a:r>
            <a:r>
              <a:rPr sz="1000" spc="-1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relevance</a:t>
            </a:r>
            <a:r>
              <a:rPr sz="1000" spc="15" dirty="0">
                <a:latin typeface="Times New Roman"/>
                <a:cs typeface="Times New Roman"/>
              </a:rPr>
              <a:t> </a:t>
            </a:r>
            <a:r>
              <a:rPr sz="1000" dirty="0">
                <a:latin typeface="Times New Roman"/>
                <a:cs typeface="Times New Roman"/>
              </a:rPr>
              <a:t>of</a:t>
            </a:r>
            <a:r>
              <a:rPr sz="1000" spc="-35" dirty="0">
                <a:latin typeface="Times New Roman"/>
                <a:cs typeface="Times New Roman"/>
              </a:rPr>
              <a:t> </a:t>
            </a:r>
            <a:r>
              <a:rPr sz="1000" dirty="0">
                <a:latin typeface="Times New Roman"/>
                <a:cs typeface="Times New Roman"/>
              </a:rPr>
              <a:t>that</a:t>
            </a:r>
            <a:r>
              <a:rPr sz="1000" spc="-20" dirty="0">
                <a:latin typeface="Times New Roman"/>
                <a:cs typeface="Times New Roman"/>
              </a:rPr>
              <a:t> </a:t>
            </a:r>
            <a:r>
              <a:rPr sz="1000" dirty="0">
                <a:latin typeface="Times New Roman"/>
                <a:cs typeface="Times New Roman"/>
              </a:rPr>
              <a:t>from</a:t>
            </a:r>
            <a:r>
              <a:rPr sz="1000" spc="-15" dirty="0">
                <a:latin typeface="Times New Roman"/>
                <a:cs typeface="Times New Roman"/>
              </a:rPr>
              <a:t> </a:t>
            </a:r>
            <a:r>
              <a:rPr sz="1000" dirty="0">
                <a:latin typeface="Times New Roman"/>
                <a:cs typeface="Times New Roman"/>
              </a:rPr>
              <a:t>the</a:t>
            </a:r>
            <a:r>
              <a:rPr sz="1000" spc="-30" dirty="0">
                <a:latin typeface="Times New Roman"/>
                <a:cs typeface="Times New Roman"/>
              </a:rPr>
              <a:t> </a:t>
            </a:r>
            <a:r>
              <a:rPr sz="1000" dirty="0">
                <a:latin typeface="Times New Roman"/>
                <a:cs typeface="Times New Roman"/>
              </a:rPr>
              <a:t>work of</a:t>
            </a:r>
            <a:r>
              <a:rPr sz="1000" spc="-25" dirty="0">
                <a:latin typeface="Times New Roman"/>
                <a:cs typeface="Times New Roman"/>
              </a:rPr>
              <a:t> </a:t>
            </a:r>
            <a:r>
              <a:rPr sz="1000" dirty="0">
                <a:latin typeface="Times New Roman"/>
                <a:cs typeface="Times New Roman"/>
              </a:rPr>
              <a:t>our</a:t>
            </a:r>
            <a:r>
              <a:rPr sz="1000" spc="-25" dirty="0">
                <a:latin typeface="Times New Roman"/>
                <a:cs typeface="Times New Roman"/>
              </a:rPr>
              <a:t> </a:t>
            </a:r>
            <a:r>
              <a:rPr sz="1000" spc="-20" dirty="0">
                <a:latin typeface="Times New Roman"/>
                <a:cs typeface="Times New Roman"/>
              </a:rPr>
              <a:t>next </a:t>
            </a:r>
            <a:r>
              <a:rPr sz="1000" dirty="0">
                <a:latin typeface="Times New Roman"/>
                <a:cs typeface="Times New Roman"/>
              </a:rPr>
              <a:t>source,</a:t>
            </a:r>
            <a:r>
              <a:rPr sz="1000" spc="-40" dirty="0">
                <a:latin typeface="Times New Roman"/>
                <a:cs typeface="Times New Roman"/>
              </a:rPr>
              <a:t> </a:t>
            </a:r>
            <a:r>
              <a:rPr sz="1000" dirty="0">
                <a:latin typeface="Times New Roman"/>
                <a:cs typeface="Times New Roman"/>
              </a:rPr>
              <a:t>namely</a:t>
            </a:r>
            <a:r>
              <a:rPr sz="1000" spc="-10" dirty="0">
                <a:latin typeface="Times New Roman"/>
                <a:cs typeface="Times New Roman"/>
              </a:rPr>
              <a:t> </a:t>
            </a:r>
            <a:r>
              <a:rPr sz="1000" dirty="0">
                <a:latin typeface="Times New Roman"/>
                <a:cs typeface="Times New Roman"/>
              </a:rPr>
              <a:t>Herodotus,</a:t>
            </a:r>
            <a:r>
              <a:rPr sz="1000" spc="-35" dirty="0">
                <a:latin typeface="Times New Roman"/>
                <a:cs typeface="Times New Roman"/>
              </a:rPr>
              <a:t> </a:t>
            </a:r>
            <a:r>
              <a:rPr sz="1000" dirty="0">
                <a:latin typeface="Times New Roman"/>
                <a:cs typeface="Times New Roman"/>
              </a:rPr>
              <a:t>the</a:t>
            </a:r>
            <a:r>
              <a:rPr sz="1000" spc="-30" dirty="0">
                <a:latin typeface="Times New Roman"/>
                <a:cs typeface="Times New Roman"/>
              </a:rPr>
              <a:t> </a:t>
            </a:r>
            <a:r>
              <a:rPr sz="1000" dirty="0">
                <a:latin typeface="Times New Roman"/>
                <a:cs typeface="Times New Roman"/>
              </a:rPr>
              <a:t>‘Father</a:t>
            </a:r>
            <a:r>
              <a:rPr sz="1000" spc="-25" dirty="0">
                <a:latin typeface="Times New Roman"/>
                <a:cs typeface="Times New Roman"/>
              </a:rPr>
              <a:t> </a:t>
            </a:r>
            <a:r>
              <a:rPr sz="1000" dirty="0">
                <a:latin typeface="Times New Roman"/>
                <a:cs typeface="Times New Roman"/>
              </a:rPr>
              <a:t>of</a:t>
            </a:r>
            <a:r>
              <a:rPr sz="1000" spc="-40" dirty="0">
                <a:latin typeface="Times New Roman"/>
                <a:cs typeface="Times New Roman"/>
              </a:rPr>
              <a:t> </a:t>
            </a:r>
            <a:r>
              <a:rPr sz="1000" dirty="0">
                <a:latin typeface="Times New Roman"/>
                <a:cs typeface="Times New Roman"/>
              </a:rPr>
              <a:t>History’.</a:t>
            </a:r>
            <a:r>
              <a:rPr sz="1000" spc="10" dirty="0">
                <a:latin typeface="Times New Roman"/>
                <a:cs typeface="Times New Roman"/>
              </a:rPr>
              <a:t> </a:t>
            </a:r>
            <a:r>
              <a:rPr sz="1000" spc="-20" dirty="0">
                <a:latin typeface="Times New Roman"/>
                <a:cs typeface="Times New Roman"/>
              </a:rPr>
              <a:t>****</a:t>
            </a:r>
            <a:endParaRPr sz="1000" dirty="0">
              <a:latin typeface="Times New Roman"/>
              <a:cs typeface="Times New Roman"/>
            </a:endParaRPr>
          </a:p>
          <a:p>
            <a:pPr marL="12700" marR="44450">
              <a:lnSpc>
                <a:spcPct val="100000"/>
              </a:lnSpc>
              <a:spcBef>
                <a:spcPts val="300"/>
              </a:spcBef>
            </a:pPr>
            <a:r>
              <a:rPr sz="800" dirty="0">
                <a:latin typeface="Times New Roman"/>
                <a:cs typeface="Times New Roman"/>
              </a:rPr>
              <a:t>The</a:t>
            </a:r>
            <a:r>
              <a:rPr sz="800" spc="-20" dirty="0">
                <a:latin typeface="Times New Roman"/>
                <a:cs typeface="Times New Roman"/>
              </a:rPr>
              <a:t> </a:t>
            </a:r>
            <a:r>
              <a:rPr sz="800" dirty="0">
                <a:latin typeface="Times New Roman"/>
                <a:cs typeface="Times New Roman"/>
              </a:rPr>
              <a:t>black</a:t>
            </a:r>
            <a:r>
              <a:rPr sz="800" spc="-35" dirty="0">
                <a:latin typeface="Times New Roman"/>
                <a:cs typeface="Times New Roman"/>
              </a:rPr>
              <a:t> </a:t>
            </a:r>
            <a:r>
              <a:rPr sz="800" dirty="0">
                <a:latin typeface="Times New Roman"/>
                <a:cs typeface="Times New Roman"/>
              </a:rPr>
              <a:t>and</a:t>
            </a:r>
            <a:r>
              <a:rPr sz="800" spc="-20" dirty="0">
                <a:latin typeface="Times New Roman"/>
                <a:cs typeface="Times New Roman"/>
              </a:rPr>
              <a:t> </a:t>
            </a:r>
            <a:r>
              <a:rPr sz="800" dirty="0">
                <a:latin typeface="Times New Roman"/>
                <a:cs typeface="Times New Roman"/>
              </a:rPr>
              <a:t>white</a:t>
            </a:r>
            <a:r>
              <a:rPr sz="800" spc="-25" dirty="0">
                <a:latin typeface="Times New Roman"/>
                <a:cs typeface="Times New Roman"/>
              </a:rPr>
              <a:t> </a:t>
            </a:r>
            <a:r>
              <a:rPr sz="800" dirty="0">
                <a:latin typeface="Times New Roman"/>
                <a:cs typeface="Times New Roman"/>
              </a:rPr>
              <a:t>image</a:t>
            </a:r>
            <a:r>
              <a:rPr sz="800" spc="-25" dirty="0">
                <a:latin typeface="Times New Roman"/>
                <a:cs typeface="Times New Roman"/>
              </a:rPr>
              <a:t> </a:t>
            </a:r>
            <a:r>
              <a:rPr sz="800" dirty="0">
                <a:latin typeface="Times New Roman"/>
                <a:cs typeface="Times New Roman"/>
              </a:rPr>
              <a:t>above</a:t>
            </a:r>
            <a:r>
              <a:rPr sz="800" spc="-25" dirty="0">
                <a:latin typeface="Times New Roman"/>
                <a:cs typeface="Times New Roman"/>
              </a:rPr>
              <a:t> </a:t>
            </a:r>
            <a:r>
              <a:rPr sz="800" dirty="0">
                <a:latin typeface="Times New Roman"/>
                <a:cs typeface="Times New Roman"/>
              </a:rPr>
              <a:t>is an</a:t>
            </a:r>
            <a:r>
              <a:rPr sz="800" spc="-25" dirty="0">
                <a:latin typeface="Times New Roman"/>
                <a:cs typeface="Times New Roman"/>
              </a:rPr>
              <a:t> </a:t>
            </a:r>
            <a:r>
              <a:rPr sz="800" dirty="0">
                <a:latin typeface="Times New Roman"/>
                <a:cs typeface="Times New Roman"/>
              </a:rPr>
              <a:t>attempt</a:t>
            </a:r>
            <a:r>
              <a:rPr sz="800" spc="-25" dirty="0">
                <a:latin typeface="Times New Roman"/>
                <a:cs typeface="Times New Roman"/>
              </a:rPr>
              <a:t> </a:t>
            </a:r>
            <a:r>
              <a:rPr sz="800" dirty="0">
                <a:latin typeface="Times New Roman"/>
                <a:cs typeface="Times New Roman"/>
              </a:rPr>
              <a:t>at</a:t>
            </a:r>
            <a:r>
              <a:rPr sz="800" spc="-25" dirty="0">
                <a:latin typeface="Times New Roman"/>
                <a:cs typeface="Times New Roman"/>
              </a:rPr>
              <a:t> </a:t>
            </a:r>
            <a:r>
              <a:rPr sz="800" dirty="0">
                <a:latin typeface="Times New Roman"/>
                <a:cs typeface="Times New Roman"/>
              </a:rPr>
              <a:t>recreating </a:t>
            </a:r>
            <a:r>
              <a:rPr sz="800" spc="-10" dirty="0">
                <a:latin typeface="Times New Roman"/>
                <a:cs typeface="Times New Roman"/>
              </a:rPr>
              <a:t>Hecataeus’</a:t>
            </a:r>
            <a:r>
              <a:rPr sz="800" spc="-40" dirty="0">
                <a:latin typeface="Times New Roman"/>
                <a:cs typeface="Times New Roman"/>
              </a:rPr>
              <a:t> </a:t>
            </a:r>
            <a:r>
              <a:rPr sz="800" dirty="0">
                <a:latin typeface="Times New Roman"/>
                <a:cs typeface="Times New Roman"/>
              </a:rPr>
              <a:t>map</a:t>
            </a:r>
            <a:r>
              <a:rPr sz="800" spc="-20" dirty="0">
                <a:latin typeface="Times New Roman"/>
                <a:cs typeface="Times New Roman"/>
              </a:rPr>
              <a:t> </a:t>
            </a:r>
            <a:r>
              <a:rPr sz="800" dirty="0">
                <a:latin typeface="Times New Roman"/>
                <a:cs typeface="Times New Roman"/>
              </a:rPr>
              <a:t>of</a:t>
            </a:r>
            <a:r>
              <a:rPr sz="800" spc="-10" dirty="0">
                <a:latin typeface="Times New Roman"/>
                <a:cs typeface="Times New Roman"/>
              </a:rPr>
              <a:t> </a:t>
            </a:r>
            <a:r>
              <a:rPr sz="800" dirty="0">
                <a:latin typeface="Times New Roman"/>
                <a:cs typeface="Times New Roman"/>
              </a:rPr>
              <a:t>the</a:t>
            </a:r>
            <a:r>
              <a:rPr sz="800" spc="-25" dirty="0">
                <a:latin typeface="Times New Roman"/>
                <a:cs typeface="Times New Roman"/>
              </a:rPr>
              <a:t> </a:t>
            </a:r>
            <a:r>
              <a:rPr sz="800" dirty="0">
                <a:latin typeface="Times New Roman"/>
                <a:cs typeface="Times New Roman"/>
              </a:rPr>
              <a:t>world</a:t>
            </a:r>
            <a:r>
              <a:rPr sz="800" spc="15" dirty="0">
                <a:latin typeface="Times New Roman"/>
                <a:cs typeface="Times New Roman"/>
              </a:rPr>
              <a:t> </a:t>
            </a:r>
            <a:r>
              <a:rPr sz="800" dirty="0">
                <a:latin typeface="Times New Roman"/>
                <a:cs typeface="Times New Roman"/>
              </a:rPr>
              <a:t>and</a:t>
            </a:r>
            <a:r>
              <a:rPr sz="800" spc="-30" dirty="0">
                <a:latin typeface="Times New Roman"/>
                <a:cs typeface="Times New Roman"/>
              </a:rPr>
              <a:t> </a:t>
            </a:r>
            <a:r>
              <a:rPr sz="800" dirty="0">
                <a:latin typeface="Times New Roman"/>
                <a:cs typeface="Times New Roman"/>
              </a:rPr>
              <a:t>comes</a:t>
            </a:r>
            <a:r>
              <a:rPr sz="800" spc="-5" dirty="0">
                <a:latin typeface="Times New Roman"/>
                <a:cs typeface="Times New Roman"/>
              </a:rPr>
              <a:t> </a:t>
            </a:r>
            <a:r>
              <a:rPr sz="800" dirty="0">
                <a:latin typeface="Times New Roman"/>
                <a:cs typeface="Times New Roman"/>
              </a:rPr>
              <a:t>from</a:t>
            </a:r>
            <a:r>
              <a:rPr sz="800" spc="5" dirty="0">
                <a:latin typeface="Times New Roman"/>
                <a:cs typeface="Times New Roman"/>
              </a:rPr>
              <a:t> </a:t>
            </a:r>
            <a:r>
              <a:rPr sz="800" i="1" dirty="0">
                <a:latin typeface="Times New Roman"/>
                <a:cs typeface="Times New Roman"/>
              </a:rPr>
              <a:t>Popular</a:t>
            </a:r>
            <a:r>
              <a:rPr sz="800" i="1" spc="-40" dirty="0">
                <a:latin typeface="Times New Roman"/>
                <a:cs typeface="Times New Roman"/>
              </a:rPr>
              <a:t> </a:t>
            </a:r>
            <a:r>
              <a:rPr sz="800" i="1" spc="-10" dirty="0">
                <a:latin typeface="Times New Roman"/>
                <a:cs typeface="Times New Roman"/>
              </a:rPr>
              <a:t>Science</a:t>
            </a:r>
            <a:r>
              <a:rPr sz="800" i="1" spc="500" dirty="0">
                <a:latin typeface="Times New Roman"/>
                <a:cs typeface="Times New Roman"/>
              </a:rPr>
              <a:t> </a:t>
            </a:r>
            <a:r>
              <a:rPr sz="800" i="1" spc="-10" dirty="0">
                <a:latin typeface="Times New Roman"/>
                <a:cs typeface="Times New Roman"/>
              </a:rPr>
              <a:t>Monthly,</a:t>
            </a:r>
            <a:r>
              <a:rPr sz="800" i="1" spc="-45" dirty="0">
                <a:latin typeface="Times New Roman"/>
                <a:cs typeface="Times New Roman"/>
              </a:rPr>
              <a:t> </a:t>
            </a:r>
            <a:r>
              <a:rPr sz="800" i="1" dirty="0">
                <a:latin typeface="Times New Roman"/>
                <a:cs typeface="Times New Roman"/>
              </a:rPr>
              <a:t>Volume</a:t>
            </a:r>
            <a:r>
              <a:rPr sz="800" i="1" spc="-35" dirty="0">
                <a:latin typeface="Times New Roman"/>
                <a:cs typeface="Times New Roman"/>
              </a:rPr>
              <a:t> </a:t>
            </a:r>
            <a:r>
              <a:rPr sz="800" i="1" dirty="0">
                <a:latin typeface="Times New Roman"/>
                <a:cs typeface="Times New Roman"/>
              </a:rPr>
              <a:t>16</a:t>
            </a:r>
            <a:r>
              <a:rPr sz="800" i="1" spc="-5" dirty="0">
                <a:latin typeface="Times New Roman"/>
                <a:cs typeface="Times New Roman"/>
              </a:rPr>
              <a:t> </a:t>
            </a:r>
            <a:r>
              <a:rPr sz="800" spc="-10" dirty="0">
                <a:latin typeface="Times New Roman"/>
                <a:cs typeface="Times New Roman"/>
              </a:rPr>
              <a:t>1879/80.</a:t>
            </a:r>
            <a:r>
              <a:rPr sz="800" spc="-45" dirty="0">
                <a:latin typeface="Times New Roman"/>
                <a:cs typeface="Times New Roman"/>
              </a:rPr>
              <a:t> </a:t>
            </a:r>
            <a:r>
              <a:rPr sz="800" dirty="0">
                <a:latin typeface="Times New Roman"/>
                <a:cs typeface="Times New Roman"/>
              </a:rPr>
              <a:t>The</a:t>
            </a:r>
            <a:r>
              <a:rPr sz="800" spc="-10" dirty="0">
                <a:latin typeface="Times New Roman"/>
                <a:cs typeface="Times New Roman"/>
              </a:rPr>
              <a:t> </a:t>
            </a:r>
            <a:r>
              <a:rPr sz="800" dirty="0">
                <a:latin typeface="Times New Roman"/>
                <a:cs typeface="Times New Roman"/>
              </a:rPr>
              <a:t>Celts can</a:t>
            </a:r>
            <a:r>
              <a:rPr sz="800" spc="-25" dirty="0">
                <a:latin typeface="Times New Roman"/>
                <a:cs typeface="Times New Roman"/>
              </a:rPr>
              <a:t> </a:t>
            </a:r>
            <a:r>
              <a:rPr sz="800" dirty="0">
                <a:latin typeface="Times New Roman"/>
                <a:cs typeface="Times New Roman"/>
              </a:rPr>
              <a:t>just</a:t>
            </a:r>
            <a:r>
              <a:rPr sz="800" spc="-20" dirty="0">
                <a:latin typeface="Times New Roman"/>
                <a:cs typeface="Times New Roman"/>
              </a:rPr>
              <a:t> </a:t>
            </a:r>
            <a:r>
              <a:rPr sz="800" dirty="0">
                <a:latin typeface="Times New Roman"/>
                <a:cs typeface="Times New Roman"/>
              </a:rPr>
              <a:t>be</a:t>
            </a:r>
            <a:r>
              <a:rPr sz="800" spc="-20" dirty="0">
                <a:latin typeface="Times New Roman"/>
                <a:cs typeface="Times New Roman"/>
              </a:rPr>
              <a:t> </a:t>
            </a:r>
            <a:r>
              <a:rPr sz="800" dirty="0">
                <a:latin typeface="Times New Roman"/>
                <a:cs typeface="Times New Roman"/>
              </a:rPr>
              <a:t>made</a:t>
            </a:r>
            <a:r>
              <a:rPr sz="800" spc="-20" dirty="0">
                <a:latin typeface="Times New Roman"/>
                <a:cs typeface="Times New Roman"/>
              </a:rPr>
              <a:t> </a:t>
            </a:r>
            <a:r>
              <a:rPr sz="800" dirty="0">
                <a:latin typeface="Times New Roman"/>
                <a:cs typeface="Times New Roman"/>
              </a:rPr>
              <a:t>out</a:t>
            </a:r>
            <a:r>
              <a:rPr sz="800" spc="-5" dirty="0">
                <a:latin typeface="Times New Roman"/>
                <a:cs typeface="Times New Roman"/>
              </a:rPr>
              <a:t> </a:t>
            </a:r>
            <a:r>
              <a:rPr sz="800" dirty="0">
                <a:latin typeface="Times New Roman"/>
                <a:cs typeface="Times New Roman"/>
              </a:rPr>
              <a:t>in</a:t>
            </a:r>
            <a:r>
              <a:rPr sz="800" spc="-5" dirty="0">
                <a:latin typeface="Times New Roman"/>
                <a:cs typeface="Times New Roman"/>
              </a:rPr>
              <a:t> </a:t>
            </a:r>
            <a:r>
              <a:rPr sz="800" dirty="0">
                <a:latin typeface="Times New Roman"/>
                <a:cs typeface="Times New Roman"/>
              </a:rPr>
              <a:t>Gaul.</a:t>
            </a:r>
            <a:r>
              <a:rPr sz="800" spc="-10" dirty="0">
                <a:latin typeface="Times New Roman"/>
                <a:cs typeface="Times New Roman"/>
              </a:rPr>
              <a:t> </a:t>
            </a:r>
            <a:r>
              <a:rPr sz="800" dirty="0">
                <a:latin typeface="Times New Roman"/>
                <a:cs typeface="Times New Roman"/>
              </a:rPr>
              <a:t>The</a:t>
            </a:r>
            <a:r>
              <a:rPr sz="800" spc="-15" dirty="0">
                <a:latin typeface="Times New Roman"/>
                <a:cs typeface="Times New Roman"/>
              </a:rPr>
              <a:t> </a:t>
            </a:r>
            <a:r>
              <a:rPr sz="800" dirty="0">
                <a:latin typeface="Times New Roman"/>
                <a:cs typeface="Times New Roman"/>
              </a:rPr>
              <a:t>colour</a:t>
            </a:r>
            <a:r>
              <a:rPr sz="800" spc="-15" dirty="0">
                <a:latin typeface="Times New Roman"/>
                <a:cs typeface="Times New Roman"/>
              </a:rPr>
              <a:t> </a:t>
            </a:r>
            <a:r>
              <a:rPr sz="800" dirty="0">
                <a:latin typeface="Times New Roman"/>
                <a:cs typeface="Times New Roman"/>
              </a:rPr>
              <a:t>image</a:t>
            </a:r>
            <a:r>
              <a:rPr sz="800" spc="-10" dirty="0">
                <a:latin typeface="Times New Roman"/>
                <a:cs typeface="Times New Roman"/>
              </a:rPr>
              <a:t> </a:t>
            </a:r>
            <a:r>
              <a:rPr sz="800" dirty="0">
                <a:latin typeface="Times New Roman"/>
                <a:cs typeface="Times New Roman"/>
              </a:rPr>
              <a:t>is</a:t>
            </a:r>
            <a:r>
              <a:rPr sz="800" spc="-10" dirty="0">
                <a:latin typeface="Times New Roman"/>
                <a:cs typeface="Times New Roman"/>
              </a:rPr>
              <a:t> </a:t>
            </a:r>
            <a:r>
              <a:rPr sz="800" dirty="0">
                <a:latin typeface="Times New Roman"/>
                <a:cs typeface="Times New Roman"/>
              </a:rPr>
              <a:t>an</a:t>
            </a:r>
            <a:r>
              <a:rPr sz="800" spc="-20" dirty="0">
                <a:latin typeface="Times New Roman"/>
                <a:cs typeface="Times New Roman"/>
              </a:rPr>
              <a:t> </a:t>
            </a:r>
            <a:r>
              <a:rPr sz="800" dirty="0">
                <a:latin typeface="Times New Roman"/>
                <a:cs typeface="Times New Roman"/>
              </a:rPr>
              <a:t>attempt</a:t>
            </a:r>
            <a:r>
              <a:rPr sz="800" spc="-20" dirty="0">
                <a:latin typeface="Times New Roman"/>
                <a:cs typeface="Times New Roman"/>
              </a:rPr>
              <a:t> </a:t>
            </a:r>
            <a:r>
              <a:rPr sz="800" dirty="0">
                <a:latin typeface="Times New Roman"/>
                <a:cs typeface="Times New Roman"/>
              </a:rPr>
              <a:t>at</a:t>
            </a:r>
            <a:r>
              <a:rPr sz="800" spc="-20" dirty="0">
                <a:latin typeface="Times New Roman"/>
                <a:cs typeface="Times New Roman"/>
              </a:rPr>
              <a:t> </a:t>
            </a:r>
            <a:r>
              <a:rPr sz="800" dirty="0">
                <a:latin typeface="Times New Roman"/>
                <a:cs typeface="Times New Roman"/>
              </a:rPr>
              <a:t>bringing</a:t>
            </a:r>
            <a:r>
              <a:rPr sz="800" spc="-35" dirty="0">
                <a:latin typeface="Times New Roman"/>
                <a:cs typeface="Times New Roman"/>
              </a:rPr>
              <a:t> </a:t>
            </a:r>
            <a:r>
              <a:rPr sz="800" dirty="0">
                <a:latin typeface="Times New Roman"/>
                <a:cs typeface="Times New Roman"/>
              </a:rPr>
              <a:t>the</a:t>
            </a:r>
            <a:r>
              <a:rPr sz="800" spc="-20" dirty="0">
                <a:latin typeface="Times New Roman"/>
                <a:cs typeface="Times New Roman"/>
              </a:rPr>
              <a:t> </a:t>
            </a:r>
            <a:r>
              <a:rPr sz="800" dirty="0">
                <a:latin typeface="Times New Roman"/>
                <a:cs typeface="Times New Roman"/>
              </a:rPr>
              <a:t>older</a:t>
            </a:r>
            <a:r>
              <a:rPr sz="800" spc="-5" dirty="0">
                <a:latin typeface="Times New Roman"/>
                <a:cs typeface="Times New Roman"/>
              </a:rPr>
              <a:t> </a:t>
            </a:r>
            <a:r>
              <a:rPr sz="800" spc="-10" dirty="0">
                <a:latin typeface="Times New Roman"/>
                <a:cs typeface="Times New Roman"/>
              </a:rPr>
              <a:t>image</a:t>
            </a:r>
            <a:r>
              <a:rPr sz="800" spc="500" dirty="0">
                <a:latin typeface="Times New Roman"/>
                <a:cs typeface="Times New Roman"/>
              </a:rPr>
              <a:t> </a:t>
            </a:r>
            <a:r>
              <a:rPr sz="800" dirty="0">
                <a:latin typeface="Times New Roman"/>
                <a:cs typeface="Times New Roman"/>
              </a:rPr>
              <a:t>to</a:t>
            </a:r>
            <a:r>
              <a:rPr sz="800" spc="-15" dirty="0">
                <a:latin typeface="Times New Roman"/>
                <a:cs typeface="Times New Roman"/>
              </a:rPr>
              <a:t> </a:t>
            </a:r>
            <a:r>
              <a:rPr sz="800" dirty="0">
                <a:latin typeface="Times New Roman"/>
                <a:cs typeface="Times New Roman"/>
              </a:rPr>
              <a:t>life</a:t>
            </a:r>
            <a:r>
              <a:rPr sz="800" spc="-15" dirty="0">
                <a:latin typeface="Times New Roman"/>
                <a:cs typeface="Times New Roman"/>
              </a:rPr>
              <a:t> </a:t>
            </a:r>
            <a:r>
              <a:rPr sz="800" dirty="0">
                <a:latin typeface="Times New Roman"/>
                <a:cs typeface="Times New Roman"/>
              </a:rPr>
              <a:t>and</a:t>
            </a:r>
            <a:r>
              <a:rPr sz="800" spc="-35" dirty="0">
                <a:latin typeface="Times New Roman"/>
                <a:cs typeface="Times New Roman"/>
              </a:rPr>
              <a:t> </a:t>
            </a:r>
            <a:r>
              <a:rPr sz="800" dirty="0">
                <a:latin typeface="Times New Roman"/>
                <a:cs typeface="Times New Roman"/>
              </a:rPr>
              <a:t>is</a:t>
            </a:r>
            <a:r>
              <a:rPr sz="800" spc="-5" dirty="0">
                <a:latin typeface="Times New Roman"/>
                <a:cs typeface="Times New Roman"/>
              </a:rPr>
              <a:t> </a:t>
            </a:r>
            <a:r>
              <a:rPr sz="800" dirty="0">
                <a:latin typeface="Times New Roman"/>
                <a:cs typeface="Times New Roman"/>
              </a:rPr>
              <a:t>credited</a:t>
            </a:r>
            <a:r>
              <a:rPr sz="800" spc="-35" dirty="0">
                <a:latin typeface="Times New Roman"/>
                <a:cs typeface="Times New Roman"/>
              </a:rPr>
              <a:t> </a:t>
            </a:r>
            <a:r>
              <a:rPr sz="800" dirty="0">
                <a:latin typeface="Times New Roman"/>
                <a:cs typeface="Times New Roman"/>
              </a:rPr>
              <a:t>to</a:t>
            </a:r>
            <a:r>
              <a:rPr sz="800" spc="-10" dirty="0">
                <a:latin typeface="Times New Roman"/>
                <a:cs typeface="Times New Roman"/>
              </a:rPr>
              <a:t> </a:t>
            </a:r>
            <a:r>
              <a:rPr sz="800" dirty="0">
                <a:latin typeface="Times New Roman"/>
                <a:cs typeface="Times New Roman"/>
              </a:rPr>
              <a:t>Bibi</a:t>
            </a:r>
            <a:r>
              <a:rPr sz="800" spc="-25" dirty="0">
                <a:latin typeface="Times New Roman"/>
                <a:cs typeface="Times New Roman"/>
              </a:rPr>
              <a:t> </a:t>
            </a:r>
            <a:r>
              <a:rPr sz="800" dirty="0">
                <a:latin typeface="Times New Roman"/>
                <a:cs typeface="Times New Roman"/>
              </a:rPr>
              <a:t>Saint-</a:t>
            </a:r>
            <a:r>
              <a:rPr sz="800" spc="-25" dirty="0">
                <a:latin typeface="Times New Roman"/>
                <a:cs typeface="Times New Roman"/>
              </a:rPr>
              <a:t>Pol</a:t>
            </a:r>
            <a:r>
              <a:rPr lang="en-GB" sz="800" dirty="0">
                <a:latin typeface="Times New Roman"/>
                <a:cs typeface="Times New Roman"/>
              </a:rPr>
              <a:t> </a:t>
            </a:r>
            <a:r>
              <a:rPr sz="800" u="sng" spc="-10" dirty="0">
                <a:solidFill>
                  <a:srgbClr val="009999"/>
                </a:solidFill>
                <a:uFill>
                  <a:solidFill>
                    <a:srgbClr val="009999"/>
                  </a:solidFill>
                </a:uFill>
                <a:latin typeface="Times New Roman"/>
                <a:cs typeface="Times New Roman"/>
                <a:hlinkClick r:id="rId3"/>
              </a:rPr>
              <a:t>http://www.iranicaonline.org/articles/hecataeus-of-miletus</a:t>
            </a:r>
            <a:r>
              <a:rPr sz="800" spc="500" dirty="0">
                <a:solidFill>
                  <a:srgbClr val="009999"/>
                </a:solidFill>
                <a:latin typeface="Times New Roman"/>
                <a:cs typeface="Times New Roman"/>
              </a:rPr>
              <a:t> </a:t>
            </a:r>
            <a:r>
              <a:rPr sz="800" u="sng" spc="-10" dirty="0">
                <a:solidFill>
                  <a:srgbClr val="009999"/>
                </a:solidFill>
                <a:uFill>
                  <a:solidFill>
                    <a:srgbClr val="009999"/>
                  </a:solidFill>
                </a:uFill>
                <a:latin typeface="Times New Roman"/>
                <a:cs typeface="Times New Roman"/>
                <a:hlinkClick r:id="rId4"/>
              </a:rPr>
              <a:t>http://www.vanhamel.nl/codecs/Periegesis</a:t>
            </a:r>
            <a:endParaRPr sz="800" dirty="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50" dirty="0"/>
              <a:t>4</a:t>
            </a:fld>
            <a:endParaRPr spc="-50" dirty="0"/>
          </a:p>
        </p:txBody>
      </p:sp>
      <p:sp>
        <p:nvSpPr>
          <p:cNvPr id="7" name="TextBox 6">
            <a:extLst>
              <a:ext uri="{FF2B5EF4-FFF2-40B4-BE49-F238E27FC236}">
                <a16:creationId xmlns:a16="http://schemas.microsoft.com/office/drawing/2014/main" id="{29E7826B-04FB-1F04-5AF0-B9AE2D76D95D}"/>
              </a:ext>
            </a:extLst>
          </p:cNvPr>
          <p:cNvSpPr txBox="1"/>
          <p:nvPr/>
        </p:nvSpPr>
        <p:spPr>
          <a:xfrm>
            <a:off x="84330" y="7948181"/>
            <a:ext cx="6731505" cy="523220"/>
          </a:xfrm>
          <a:prstGeom prst="rect">
            <a:avLst/>
          </a:prstGeom>
          <a:solidFill>
            <a:srgbClr val="92D050"/>
          </a:solidFill>
        </p:spPr>
        <p:txBody>
          <a:bodyPr wrap="square" rtlCol="0">
            <a:spAutoFit/>
          </a:bodyPr>
          <a:lstStyle/>
          <a:p>
            <a:r>
              <a:rPr lang="en-GB" sz="1400" dirty="0" err="1">
                <a:solidFill>
                  <a:srgbClr val="000000"/>
                </a:solidFill>
                <a:effectLst/>
                <a:latin typeface="Helvetica" pitchFamily="2" charset="0"/>
              </a:rPr>
              <a:t>Nyons</a:t>
            </a:r>
            <a:r>
              <a:rPr lang="en-GB" sz="1400" dirty="0">
                <a:solidFill>
                  <a:srgbClr val="000000"/>
                </a:solidFill>
                <a:latin typeface="Helvetica" pitchFamily="2" charset="0"/>
              </a:rPr>
              <a:t>, </a:t>
            </a:r>
            <a:r>
              <a:rPr lang="en-GB" sz="1400" dirty="0">
                <a:solidFill>
                  <a:srgbClr val="000000"/>
                </a:solidFill>
                <a:effectLst/>
                <a:latin typeface="Helvetica" pitchFamily="2" charset="0"/>
              </a:rPr>
              <a:t>north of Marseille; inland in triangular location in reference to Mediterranean coastal towns of Marseille and Narbonne.</a:t>
            </a:r>
          </a:p>
        </p:txBody>
      </p:sp>
      <p:sp>
        <p:nvSpPr>
          <p:cNvPr id="8" name="TextBox 7">
            <a:extLst>
              <a:ext uri="{FF2B5EF4-FFF2-40B4-BE49-F238E27FC236}">
                <a16:creationId xmlns:a16="http://schemas.microsoft.com/office/drawing/2014/main" id="{F15439D7-5B2E-AB59-DCF8-D4C26CA93778}"/>
              </a:ext>
            </a:extLst>
          </p:cNvPr>
          <p:cNvSpPr txBox="1"/>
          <p:nvPr/>
        </p:nvSpPr>
        <p:spPr>
          <a:xfrm>
            <a:off x="49275" y="4876800"/>
            <a:ext cx="6781800" cy="738664"/>
          </a:xfrm>
          <a:prstGeom prst="rect">
            <a:avLst/>
          </a:prstGeom>
          <a:solidFill>
            <a:schemeClr val="accent2"/>
          </a:solidFill>
        </p:spPr>
        <p:txBody>
          <a:bodyPr wrap="square" rtlCol="0">
            <a:spAutoFit/>
          </a:bodyPr>
          <a:lstStyle/>
          <a:p>
            <a:r>
              <a:rPr lang="en-US" sz="1400" dirty="0"/>
              <a:t>Liguria: coastal region in north-west Italy. Ligurians: Pre-Celtic inhabitants of lower Rhône area; </a:t>
            </a:r>
            <a:r>
              <a:rPr lang="en-US" sz="1400" dirty="0" err="1"/>
              <a:t>Celto</a:t>
            </a:r>
            <a:r>
              <a:rPr lang="en-US" sz="1400" dirty="0"/>
              <a:t>-Ligurian as ethno-linguistic designation; hybrid form used to ‘describe tribes of mixed Celtic descent’ (Koch, Encyclopedia, 845, 1502, 1541)</a:t>
            </a:r>
          </a:p>
        </p:txBody>
      </p:sp>
    </p:spTree>
    <p:extLst>
      <p:ext uri="{BB962C8B-B14F-4D97-AF65-F5344CB8AC3E}">
        <p14:creationId xmlns:p14="http://schemas.microsoft.com/office/powerpoint/2010/main" val="993520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066800" y="2133600"/>
            <a:ext cx="4581525" cy="3438525"/>
            <a:chOff x="1138237" y="681037"/>
            <a:chExt cx="4581525" cy="3438525"/>
          </a:xfrm>
        </p:grpSpPr>
        <p:pic>
          <p:nvPicPr>
            <p:cNvPr id="3" name="object 3"/>
            <p:cNvPicPr/>
            <p:nvPr/>
          </p:nvPicPr>
          <p:blipFill>
            <a:blip r:embed="rId2" cstate="print"/>
            <a:stretch>
              <a:fillRect/>
            </a:stretch>
          </p:blipFill>
          <p:spPr>
            <a:xfrm>
              <a:off x="1143000" y="685800"/>
              <a:ext cx="4572000" cy="3429000"/>
            </a:xfrm>
            <a:prstGeom prst="rect">
              <a:avLst/>
            </a:prstGeom>
          </p:spPr>
        </p:pic>
        <p:sp>
          <p:nvSpPr>
            <p:cNvPr id="4" name="object 4"/>
            <p:cNvSpPr/>
            <p:nvPr/>
          </p:nvSpPr>
          <p:spPr>
            <a:xfrm>
              <a:off x="1143000" y="685800"/>
              <a:ext cx="4572000" cy="3429000"/>
            </a:xfrm>
            <a:custGeom>
              <a:avLst/>
              <a:gdLst/>
              <a:ahLst/>
              <a:cxnLst/>
              <a:rect l="l" t="t" r="r" b="b"/>
              <a:pathLst>
                <a:path w="4572000" h="3429000">
                  <a:moveTo>
                    <a:pt x="0" y="3429000"/>
                  </a:moveTo>
                  <a:lnTo>
                    <a:pt x="4572000" y="3429000"/>
                  </a:lnTo>
                  <a:lnTo>
                    <a:pt x="4572000" y="0"/>
                  </a:lnTo>
                  <a:lnTo>
                    <a:pt x="0" y="0"/>
                  </a:lnTo>
                  <a:lnTo>
                    <a:pt x="0" y="3429000"/>
                  </a:lnTo>
                  <a:close/>
                </a:path>
              </a:pathLst>
            </a:custGeom>
            <a:ln w="9525">
              <a:solidFill>
                <a:srgbClr val="000000"/>
              </a:solidFill>
            </a:ln>
          </p:spPr>
          <p:txBody>
            <a:bodyPr wrap="square" lIns="0" tIns="0" rIns="0" bIns="0" rtlCol="0"/>
            <a:lstStyle/>
            <a:p>
              <a:endParaRPr/>
            </a:p>
          </p:txBody>
        </p:sp>
      </p:grpSp>
      <p:sp>
        <p:nvSpPr>
          <p:cNvPr id="5" name="object 5"/>
          <p:cNvSpPr txBox="1"/>
          <p:nvPr/>
        </p:nvSpPr>
        <p:spPr>
          <a:xfrm>
            <a:off x="790892" y="5943600"/>
            <a:ext cx="5276215" cy="1425390"/>
          </a:xfrm>
          <a:prstGeom prst="rect">
            <a:avLst/>
          </a:prstGeom>
        </p:spPr>
        <p:txBody>
          <a:bodyPr vert="horz" wrap="square" lIns="0" tIns="12065" rIns="0" bIns="0" rtlCol="0">
            <a:spAutoFit/>
          </a:bodyPr>
          <a:lstStyle/>
          <a:p>
            <a:pPr marL="38100" marR="30480">
              <a:lnSpc>
                <a:spcPct val="100000"/>
              </a:lnSpc>
              <a:spcBef>
                <a:spcPts val="95"/>
              </a:spcBef>
            </a:pPr>
            <a:r>
              <a:rPr sz="1000" b="1" dirty="0">
                <a:latin typeface="Times New Roman"/>
                <a:cs typeface="Times New Roman"/>
              </a:rPr>
              <a:t>Herodotus</a:t>
            </a:r>
            <a:r>
              <a:rPr sz="1000" b="1" spc="-25" dirty="0">
                <a:latin typeface="Times New Roman"/>
                <a:cs typeface="Times New Roman"/>
              </a:rPr>
              <a:t> </a:t>
            </a:r>
            <a:r>
              <a:rPr sz="1000" dirty="0">
                <a:latin typeface="Times New Roman"/>
                <a:cs typeface="Times New Roman"/>
              </a:rPr>
              <a:t>(c.</a:t>
            </a:r>
            <a:r>
              <a:rPr sz="1000" spc="-15" dirty="0">
                <a:latin typeface="Times New Roman"/>
                <a:cs typeface="Times New Roman"/>
              </a:rPr>
              <a:t> </a:t>
            </a:r>
            <a:r>
              <a:rPr sz="1000" dirty="0">
                <a:latin typeface="Times New Roman"/>
                <a:cs typeface="Times New Roman"/>
              </a:rPr>
              <a:t>485</a:t>
            </a:r>
            <a:r>
              <a:rPr sz="1000" spc="-20" dirty="0">
                <a:latin typeface="Times New Roman"/>
                <a:cs typeface="Times New Roman"/>
              </a:rPr>
              <a:t> </a:t>
            </a:r>
            <a:r>
              <a:rPr sz="1000" dirty="0">
                <a:latin typeface="Times New Roman"/>
                <a:cs typeface="Times New Roman"/>
              </a:rPr>
              <a:t>–</a:t>
            </a:r>
            <a:r>
              <a:rPr sz="1000" spc="-25" dirty="0">
                <a:latin typeface="Times New Roman"/>
                <a:cs typeface="Times New Roman"/>
              </a:rPr>
              <a:t> </a:t>
            </a:r>
            <a:r>
              <a:rPr sz="1000" dirty="0">
                <a:latin typeface="Times New Roman"/>
                <a:cs typeface="Times New Roman"/>
              </a:rPr>
              <a:t>425</a:t>
            </a:r>
            <a:r>
              <a:rPr sz="1000" spc="-30" dirty="0">
                <a:latin typeface="Times New Roman"/>
                <a:cs typeface="Times New Roman"/>
              </a:rPr>
              <a:t> </a:t>
            </a:r>
            <a:r>
              <a:rPr sz="1000" dirty="0">
                <a:latin typeface="Times New Roman"/>
                <a:cs typeface="Times New Roman"/>
              </a:rPr>
              <a:t>BCE)</a:t>
            </a:r>
            <a:r>
              <a:rPr sz="1000" spc="-20" dirty="0">
                <a:latin typeface="Times New Roman"/>
                <a:cs typeface="Times New Roman"/>
              </a:rPr>
              <a:t> </a:t>
            </a:r>
            <a:r>
              <a:rPr sz="1000" dirty="0">
                <a:latin typeface="Times New Roman"/>
                <a:cs typeface="Times New Roman"/>
              </a:rPr>
              <a:t>refers to</a:t>
            </a:r>
            <a:r>
              <a:rPr sz="1000" spc="-20" dirty="0">
                <a:latin typeface="Times New Roman"/>
                <a:cs typeface="Times New Roman"/>
              </a:rPr>
              <a:t> </a:t>
            </a:r>
            <a:r>
              <a:rPr sz="1000" dirty="0">
                <a:latin typeface="Times New Roman"/>
                <a:cs typeface="Times New Roman"/>
              </a:rPr>
              <a:t>the</a:t>
            </a:r>
            <a:r>
              <a:rPr sz="1000" spc="-10" dirty="0">
                <a:latin typeface="Times New Roman"/>
                <a:cs typeface="Times New Roman"/>
              </a:rPr>
              <a:t> </a:t>
            </a:r>
            <a:r>
              <a:rPr sz="1000" dirty="0">
                <a:latin typeface="Times New Roman"/>
                <a:cs typeface="Times New Roman"/>
              </a:rPr>
              <a:t>Celts</a:t>
            </a:r>
            <a:r>
              <a:rPr sz="1000" spc="-25" dirty="0">
                <a:latin typeface="Times New Roman"/>
                <a:cs typeface="Times New Roman"/>
              </a:rPr>
              <a:t> </a:t>
            </a:r>
            <a:r>
              <a:rPr sz="1000" dirty="0">
                <a:latin typeface="Times New Roman"/>
                <a:cs typeface="Times New Roman"/>
              </a:rPr>
              <a:t>in</a:t>
            </a:r>
            <a:r>
              <a:rPr sz="1000" spc="-20" dirty="0">
                <a:latin typeface="Times New Roman"/>
                <a:cs typeface="Times New Roman"/>
              </a:rPr>
              <a:t> </a:t>
            </a:r>
            <a:r>
              <a:rPr sz="1000" dirty="0">
                <a:latin typeface="Times New Roman"/>
                <a:cs typeface="Times New Roman"/>
              </a:rPr>
              <a:t>his</a:t>
            </a:r>
            <a:r>
              <a:rPr sz="1000" spc="-5" dirty="0">
                <a:latin typeface="Times New Roman"/>
                <a:cs typeface="Times New Roman"/>
              </a:rPr>
              <a:t> </a:t>
            </a:r>
            <a:r>
              <a:rPr sz="1000" i="1" dirty="0">
                <a:latin typeface="Times New Roman"/>
                <a:cs typeface="Times New Roman"/>
              </a:rPr>
              <a:t>History</a:t>
            </a:r>
            <a:r>
              <a:rPr sz="1000" dirty="0">
                <a:latin typeface="Times New Roman"/>
                <a:cs typeface="Times New Roman"/>
              </a:rPr>
              <a:t>.</a:t>
            </a:r>
            <a:r>
              <a:rPr sz="1000" spc="-1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main</a:t>
            </a:r>
            <a:r>
              <a:rPr sz="1000" spc="10" dirty="0">
                <a:latin typeface="Times New Roman"/>
                <a:cs typeface="Times New Roman"/>
              </a:rPr>
              <a:t> </a:t>
            </a:r>
            <a:r>
              <a:rPr sz="1000" dirty="0">
                <a:latin typeface="Times New Roman"/>
                <a:cs typeface="Times New Roman"/>
              </a:rPr>
              <a:t>focus</a:t>
            </a:r>
            <a:r>
              <a:rPr sz="1000" spc="-5" dirty="0">
                <a:latin typeface="Times New Roman"/>
                <a:cs typeface="Times New Roman"/>
              </a:rPr>
              <a:t> </a:t>
            </a:r>
            <a:r>
              <a:rPr sz="1000" dirty="0">
                <a:latin typeface="Times New Roman"/>
                <a:cs typeface="Times New Roman"/>
              </a:rPr>
              <a:t>of</a:t>
            </a:r>
            <a:r>
              <a:rPr sz="1000" spc="-30" dirty="0">
                <a:latin typeface="Times New Roman"/>
                <a:cs typeface="Times New Roman"/>
              </a:rPr>
              <a:t> </a:t>
            </a:r>
            <a:r>
              <a:rPr sz="1000" dirty="0">
                <a:latin typeface="Times New Roman"/>
                <a:cs typeface="Times New Roman"/>
              </a:rPr>
              <a:t>this</a:t>
            </a:r>
            <a:r>
              <a:rPr sz="1000" spc="-15" dirty="0">
                <a:latin typeface="Times New Roman"/>
                <a:cs typeface="Times New Roman"/>
              </a:rPr>
              <a:t> </a:t>
            </a:r>
            <a:r>
              <a:rPr sz="1000" dirty="0">
                <a:latin typeface="Times New Roman"/>
                <a:cs typeface="Times New Roman"/>
              </a:rPr>
              <a:t>work</a:t>
            </a:r>
            <a:r>
              <a:rPr sz="1000" spc="5" dirty="0">
                <a:latin typeface="Times New Roman"/>
                <a:cs typeface="Times New Roman"/>
              </a:rPr>
              <a:t> </a:t>
            </a:r>
            <a:r>
              <a:rPr sz="1000" spc="-25" dirty="0">
                <a:latin typeface="Times New Roman"/>
                <a:cs typeface="Times New Roman"/>
              </a:rPr>
              <a:t>is </a:t>
            </a:r>
            <a:r>
              <a:rPr sz="1000" dirty="0">
                <a:latin typeface="Times New Roman"/>
                <a:cs typeface="Times New Roman"/>
              </a:rPr>
              <a:t>concerned with</a:t>
            </a:r>
            <a:r>
              <a:rPr sz="1000" spc="-2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spc="-10" dirty="0">
                <a:latin typeface="Times New Roman"/>
                <a:cs typeface="Times New Roman"/>
              </a:rPr>
              <a:t>Greco-</a:t>
            </a:r>
            <a:r>
              <a:rPr sz="1000" dirty="0">
                <a:latin typeface="Times New Roman"/>
                <a:cs typeface="Times New Roman"/>
              </a:rPr>
              <a:t>Persian</a:t>
            </a:r>
            <a:r>
              <a:rPr sz="1000" spc="-5" dirty="0">
                <a:latin typeface="Times New Roman"/>
                <a:cs typeface="Times New Roman"/>
              </a:rPr>
              <a:t> </a:t>
            </a:r>
            <a:r>
              <a:rPr sz="1000" dirty="0">
                <a:latin typeface="Times New Roman"/>
                <a:cs typeface="Times New Roman"/>
              </a:rPr>
              <a:t>wars</a:t>
            </a:r>
            <a:r>
              <a:rPr sz="1000" spc="-5" dirty="0">
                <a:latin typeface="Times New Roman"/>
                <a:cs typeface="Times New Roman"/>
              </a:rPr>
              <a:t> </a:t>
            </a:r>
            <a:r>
              <a:rPr sz="1000" dirty="0">
                <a:latin typeface="Times New Roman"/>
                <a:cs typeface="Times New Roman"/>
              </a:rPr>
              <a:t>which lasted</a:t>
            </a:r>
            <a:r>
              <a:rPr sz="1000" spc="-20" dirty="0">
                <a:latin typeface="Times New Roman"/>
                <a:cs typeface="Times New Roman"/>
              </a:rPr>
              <a:t> </a:t>
            </a:r>
            <a:r>
              <a:rPr sz="1000" dirty="0">
                <a:latin typeface="Times New Roman"/>
                <a:cs typeface="Times New Roman"/>
              </a:rPr>
              <a:t>for</a:t>
            </a:r>
            <a:r>
              <a:rPr sz="1000" spc="-20" dirty="0">
                <a:latin typeface="Times New Roman"/>
                <a:cs typeface="Times New Roman"/>
              </a:rPr>
              <a:t> </a:t>
            </a:r>
            <a:r>
              <a:rPr sz="1000" dirty="0">
                <a:latin typeface="Times New Roman"/>
                <a:cs typeface="Times New Roman"/>
              </a:rPr>
              <a:t>almost</a:t>
            </a:r>
            <a:r>
              <a:rPr sz="1000" spc="-15" dirty="0">
                <a:latin typeface="Times New Roman"/>
                <a:cs typeface="Times New Roman"/>
              </a:rPr>
              <a:t> </a:t>
            </a:r>
            <a:r>
              <a:rPr sz="1000" dirty="0">
                <a:latin typeface="Times New Roman"/>
                <a:cs typeface="Times New Roman"/>
              </a:rPr>
              <a:t>the</a:t>
            </a:r>
            <a:r>
              <a:rPr sz="1000" spc="-35" dirty="0">
                <a:latin typeface="Times New Roman"/>
                <a:cs typeface="Times New Roman"/>
              </a:rPr>
              <a:t> </a:t>
            </a:r>
            <a:r>
              <a:rPr sz="1000" dirty="0">
                <a:latin typeface="Times New Roman"/>
                <a:cs typeface="Times New Roman"/>
              </a:rPr>
              <a:t>entire</a:t>
            </a:r>
            <a:r>
              <a:rPr sz="1000" spc="-10" dirty="0">
                <a:latin typeface="Times New Roman"/>
                <a:cs typeface="Times New Roman"/>
              </a:rPr>
              <a:t> </a:t>
            </a:r>
            <a:r>
              <a:rPr sz="1000" dirty="0">
                <a:latin typeface="Times New Roman"/>
                <a:cs typeface="Times New Roman"/>
              </a:rPr>
              <a:t>first</a:t>
            </a:r>
            <a:r>
              <a:rPr sz="1000" spc="-25" dirty="0">
                <a:latin typeface="Times New Roman"/>
                <a:cs typeface="Times New Roman"/>
              </a:rPr>
              <a:t> </a:t>
            </a:r>
            <a:r>
              <a:rPr sz="1000" dirty="0">
                <a:latin typeface="Times New Roman"/>
                <a:cs typeface="Times New Roman"/>
              </a:rPr>
              <a:t>half</a:t>
            </a:r>
            <a:r>
              <a:rPr sz="1000" spc="-15" dirty="0">
                <a:latin typeface="Times New Roman"/>
                <a:cs typeface="Times New Roman"/>
              </a:rPr>
              <a:t> </a:t>
            </a:r>
            <a:r>
              <a:rPr sz="1000" dirty="0">
                <a:latin typeface="Times New Roman"/>
                <a:cs typeface="Times New Roman"/>
              </a:rPr>
              <a:t>of</a:t>
            </a:r>
            <a:r>
              <a:rPr sz="1000" spc="-3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fifth</a:t>
            </a:r>
            <a:r>
              <a:rPr sz="1000" spc="-20" dirty="0">
                <a:latin typeface="Times New Roman"/>
                <a:cs typeface="Times New Roman"/>
              </a:rPr>
              <a:t> </a:t>
            </a:r>
            <a:r>
              <a:rPr sz="1000" spc="-10" dirty="0">
                <a:latin typeface="Times New Roman"/>
                <a:cs typeface="Times New Roman"/>
              </a:rPr>
              <a:t>century </a:t>
            </a:r>
            <a:r>
              <a:rPr sz="1000" dirty="0">
                <a:latin typeface="Times New Roman"/>
                <a:cs typeface="Times New Roman"/>
              </a:rPr>
              <a:t>BCE,</a:t>
            </a:r>
            <a:r>
              <a:rPr sz="1000" spc="-40" dirty="0">
                <a:latin typeface="Times New Roman"/>
                <a:cs typeface="Times New Roman"/>
              </a:rPr>
              <a:t> </a:t>
            </a:r>
            <a:r>
              <a:rPr sz="1000" dirty="0">
                <a:latin typeface="Times New Roman"/>
                <a:cs typeface="Times New Roman"/>
              </a:rPr>
              <a:t>but</a:t>
            </a:r>
            <a:r>
              <a:rPr sz="1000" spc="-35" dirty="0">
                <a:latin typeface="Times New Roman"/>
                <a:cs typeface="Times New Roman"/>
              </a:rPr>
              <a:t> </a:t>
            </a:r>
            <a:r>
              <a:rPr sz="1000" dirty="0">
                <a:latin typeface="Times New Roman"/>
                <a:cs typeface="Times New Roman"/>
              </a:rPr>
              <a:t>part</a:t>
            </a:r>
            <a:r>
              <a:rPr sz="1000" spc="-35"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this</a:t>
            </a:r>
            <a:r>
              <a:rPr sz="1000" spc="-35" dirty="0">
                <a:latin typeface="Times New Roman"/>
                <a:cs typeface="Times New Roman"/>
              </a:rPr>
              <a:t> </a:t>
            </a:r>
            <a:r>
              <a:rPr sz="1000" dirty="0">
                <a:latin typeface="Times New Roman"/>
                <a:cs typeface="Times New Roman"/>
              </a:rPr>
              <a:t>involves</a:t>
            </a:r>
            <a:r>
              <a:rPr sz="1000" spc="-5" dirty="0">
                <a:latin typeface="Times New Roman"/>
                <a:cs typeface="Times New Roman"/>
              </a:rPr>
              <a:t> </a:t>
            </a:r>
            <a:r>
              <a:rPr sz="1000" dirty="0">
                <a:latin typeface="Times New Roman"/>
                <a:cs typeface="Times New Roman"/>
              </a:rPr>
              <a:t>‘setting</a:t>
            </a:r>
            <a:r>
              <a:rPr sz="1000" spc="-20"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scene’</a:t>
            </a:r>
            <a:r>
              <a:rPr sz="1000" spc="5" dirty="0">
                <a:latin typeface="Times New Roman"/>
                <a:cs typeface="Times New Roman"/>
              </a:rPr>
              <a:t> </a:t>
            </a:r>
            <a:r>
              <a:rPr sz="1000" dirty="0">
                <a:latin typeface="Times New Roman"/>
                <a:cs typeface="Times New Roman"/>
              </a:rPr>
              <a:t>by</a:t>
            </a:r>
            <a:r>
              <a:rPr sz="1000" spc="-35" dirty="0">
                <a:latin typeface="Times New Roman"/>
                <a:cs typeface="Times New Roman"/>
              </a:rPr>
              <a:t> </a:t>
            </a:r>
            <a:r>
              <a:rPr sz="1000" dirty="0">
                <a:latin typeface="Times New Roman"/>
                <a:cs typeface="Times New Roman"/>
              </a:rPr>
              <a:t>referring</a:t>
            </a:r>
            <a:r>
              <a:rPr sz="1000" spc="5" dirty="0">
                <a:latin typeface="Times New Roman"/>
                <a:cs typeface="Times New Roman"/>
              </a:rPr>
              <a:t> </a:t>
            </a:r>
            <a:r>
              <a:rPr sz="1000" dirty="0">
                <a:latin typeface="Times New Roman"/>
                <a:cs typeface="Times New Roman"/>
              </a:rPr>
              <a:t>to</a:t>
            </a:r>
            <a:r>
              <a:rPr sz="1000" spc="-40" dirty="0">
                <a:latin typeface="Times New Roman"/>
                <a:cs typeface="Times New Roman"/>
              </a:rPr>
              <a:t> </a:t>
            </a:r>
            <a:r>
              <a:rPr sz="1000" dirty="0">
                <a:latin typeface="Times New Roman"/>
                <a:cs typeface="Times New Roman"/>
              </a:rPr>
              <a:t>wider</a:t>
            </a:r>
            <a:r>
              <a:rPr sz="1000" spc="-10" dirty="0">
                <a:latin typeface="Times New Roman"/>
                <a:cs typeface="Times New Roman"/>
              </a:rPr>
              <a:t> </a:t>
            </a:r>
            <a:r>
              <a:rPr sz="1000" dirty="0">
                <a:latin typeface="Times New Roman"/>
                <a:cs typeface="Times New Roman"/>
              </a:rPr>
              <a:t>locations</a:t>
            </a:r>
            <a:r>
              <a:rPr sz="1000" spc="-25" dirty="0">
                <a:latin typeface="Times New Roman"/>
                <a:cs typeface="Times New Roman"/>
              </a:rPr>
              <a:t> </a:t>
            </a:r>
            <a:r>
              <a:rPr sz="1000" dirty="0">
                <a:latin typeface="Times New Roman"/>
                <a:cs typeface="Times New Roman"/>
              </a:rPr>
              <a:t>and</a:t>
            </a:r>
            <a:r>
              <a:rPr sz="1000" spc="-1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peoples</a:t>
            </a:r>
            <a:r>
              <a:rPr sz="1000" spc="-35" dirty="0">
                <a:latin typeface="Times New Roman"/>
                <a:cs typeface="Times New Roman"/>
              </a:rPr>
              <a:t> </a:t>
            </a:r>
            <a:r>
              <a:rPr sz="1000" spc="-10" dirty="0">
                <a:latin typeface="Times New Roman"/>
                <a:cs typeface="Times New Roman"/>
              </a:rPr>
              <a:t>found </a:t>
            </a:r>
            <a:r>
              <a:rPr sz="1000" dirty="0">
                <a:latin typeface="Times New Roman"/>
                <a:cs typeface="Times New Roman"/>
              </a:rPr>
              <a:t>in</a:t>
            </a:r>
            <a:r>
              <a:rPr sz="1000" spc="-40" dirty="0">
                <a:latin typeface="Times New Roman"/>
                <a:cs typeface="Times New Roman"/>
              </a:rPr>
              <a:t> </a:t>
            </a:r>
            <a:r>
              <a:rPr sz="1000" dirty="0">
                <a:latin typeface="Times New Roman"/>
                <a:cs typeface="Times New Roman"/>
              </a:rPr>
              <a:t>them. Against the</a:t>
            </a:r>
            <a:r>
              <a:rPr sz="1000" spc="-20" dirty="0">
                <a:latin typeface="Times New Roman"/>
                <a:cs typeface="Times New Roman"/>
              </a:rPr>
              <a:t> </a:t>
            </a:r>
            <a:r>
              <a:rPr sz="1000" dirty="0">
                <a:latin typeface="Times New Roman"/>
                <a:cs typeface="Times New Roman"/>
              </a:rPr>
              <a:t>backdrop</a:t>
            </a:r>
            <a:r>
              <a:rPr sz="1000" spc="-25"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comparing the</a:t>
            </a:r>
            <a:r>
              <a:rPr sz="1000" spc="-25" dirty="0">
                <a:latin typeface="Times New Roman"/>
                <a:cs typeface="Times New Roman"/>
              </a:rPr>
              <a:t> </a:t>
            </a:r>
            <a:r>
              <a:rPr sz="1000" dirty="0">
                <a:latin typeface="Times New Roman"/>
                <a:cs typeface="Times New Roman"/>
              </a:rPr>
              <a:t>length</a:t>
            </a:r>
            <a:r>
              <a:rPr sz="1000" spc="-15"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Nile</a:t>
            </a:r>
            <a:r>
              <a:rPr sz="1000" spc="-30" dirty="0">
                <a:latin typeface="Times New Roman"/>
                <a:cs typeface="Times New Roman"/>
              </a:rPr>
              <a:t> </a:t>
            </a:r>
            <a:r>
              <a:rPr sz="1000" dirty="0">
                <a:latin typeface="Times New Roman"/>
                <a:cs typeface="Times New Roman"/>
              </a:rPr>
              <a:t>with</a:t>
            </a:r>
            <a:r>
              <a:rPr sz="1000" spc="-5" dirty="0">
                <a:latin typeface="Times New Roman"/>
                <a:cs typeface="Times New Roman"/>
              </a:rPr>
              <a:t> </a:t>
            </a:r>
            <a:r>
              <a:rPr sz="1000" dirty="0">
                <a:latin typeface="Times New Roman"/>
                <a:cs typeface="Times New Roman"/>
              </a:rPr>
              <a:t>that</a:t>
            </a:r>
            <a:r>
              <a:rPr sz="1000" spc="-20" dirty="0">
                <a:latin typeface="Times New Roman"/>
                <a:cs typeface="Times New Roman"/>
              </a:rPr>
              <a:t> </a:t>
            </a:r>
            <a:r>
              <a:rPr sz="1000" dirty="0">
                <a:latin typeface="Times New Roman"/>
                <a:cs typeface="Times New Roman"/>
              </a:rPr>
              <a:t>of</a:t>
            </a:r>
            <a:r>
              <a:rPr sz="1000" spc="-4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Danube </a:t>
            </a:r>
            <a:r>
              <a:rPr sz="1000" spc="-10" dirty="0">
                <a:latin typeface="Times New Roman"/>
                <a:cs typeface="Times New Roman"/>
              </a:rPr>
              <a:t>(named </a:t>
            </a:r>
            <a:r>
              <a:rPr sz="1000" dirty="0">
                <a:latin typeface="Times New Roman"/>
                <a:cs typeface="Times New Roman"/>
              </a:rPr>
              <a:t>above</a:t>
            </a:r>
            <a:r>
              <a:rPr sz="1000" spc="-25" dirty="0">
                <a:latin typeface="Times New Roman"/>
                <a:cs typeface="Times New Roman"/>
              </a:rPr>
              <a:t> </a:t>
            </a:r>
            <a:r>
              <a:rPr sz="1000" dirty="0">
                <a:latin typeface="Times New Roman"/>
                <a:cs typeface="Times New Roman"/>
              </a:rPr>
              <a:t>as</a:t>
            </a:r>
            <a:r>
              <a:rPr sz="1000" spc="-3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Ister),</a:t>
            </a:r>
            <a:r>
              <a:rPr sz="1000" spc="-20" dirty="0">
                <a:latin typeface="Times New Roman"/>
                <a:cs typeface="Times New Roman"/>
              </a:rPr>
              <a:t> </a:t>
            </a:r>
            <a:r>
              <a:rPr sz="1000" dirty="0">
                <a:latin typeface="Times New Roman"/>
                <a:cs typeface="Times New Roman"/>
              </a:rPr>
              <a:t>Herodotus</a:t>
            </a:r>
            <a:r>
              <a:rPr sz="1000" spc="-20" dirty="0">
                <a:latin typeface="Times New Roman"/>
                <a:cs typeface="Times New Roman"/>
              </a:rPr>
              <a:t> </a:t>
            </a:r>
            <a:r>
              <a:rPr sz="1000" dirty="0">
                <a:latin typeface="Times New Roman"/>
                <a:cs typeface="Times New Roman"/>
              </a:rPr>
              <a:t>mentions the</a:t>
            </a:r>
            <a:r>
              <a:rPr sz="1000" spc="-20" dirty="0">
                <a:latin typeface="Times New Roman"/>
                <a:cs typeface="Times New Roman"/>
              </a:rPr>
              <a:t> </a:t>
            </a:r>
            <a:r>
              <a:rPr sz="1000" dirty="0">
                <a:latin typeface="Times New Roman"/>
                <a:cs typeface="Times New Roman"/>
              </a:rPr>
              <a:t>Celts</a:t>
            </a:r>
            <a:r>
              <a:rPr sz="1000" spc="-25" dirty="0">
                <a:latin typeface="Times New Roman"/>
                <a:cs typeface="Times New Roman"/>
              </a:rPr>
              <a:t> </a:t>
            </a:r>
            <a:r>
              <a:rPr sz="1000" dirty="0">
                <a:latin typeface="Times New Roman"/>
                <a:cs typeface="Times New Roman"/>
              </a:rPr>
              <a:t>in</a:t>
            </a:r>
            <a:r>
              <a:rPr sz="1000" spc="-35" dirty="0">
                <a:latin typeface="Times New Roman"/>
                <a:cs typeface="Times New Roman"/>
              </a:rPr>
              <a:t> </a:t>
            </a:r>
            <a:r>
              <a:rPr sz="1000" dirty="0">
                <a:latin typeface="Times New Roman"/>
                <a:cs typeface="Times New Roman"/>
              </a:rPr>
              <a:t>passage</a:t>
            </a:r>
            <a:r>
              <a:rPr sz="1000" spc="-10" dirty="0">
                <a:latin typeface="Times New Roman"/>
                <a:cs typeface="Times New Roman"/>
              </a:rPr>
              <a:t> </a:t>
            </a:r>
            <a:r>
              <a:rPr sz="1000" dirty="0">
                <a:latin typeface="Times New Roman"/>
                <a:cs typeface="Times New Roman"/>
              </a:rPr>
              <a:t>2.33,</a:t>
            </a:r>
            <a:r>
              <a:rPr sz="1000" spc="-35" dirty="0">
                <a:latin typeface="Times New Roman"/>
                <a:cs typeface="Times New Roman"/>
              </a:rPr>
              <a:t> </a:t>
            </a:r>
            <a:r>
              <a:rPr sz="1000" dirty="0">
                <a:latin typeface="Times New Roman"/>
                <a:cs typeface="Times New Roman"/>
              </a:rPr>
              <a:t>shown</a:t>
            </a:r>
            <a:r>
              <a:rPr sz="1000" spc="-5" dirty="0">
                <a:latin typeface="Times New Roman"/>
                <a:cs typeface="Times New Roman"/>
              </a:rPr>
              <a:t> </a:t>
            </a:r>
            <a:r>
              <a:rPr sz="1000" dirty="0">
                <a:latin typeface="Times New Roman"/>
                <a:cs typeface="Times New Roman"/>
              </a:rPr>
              <a:t>in</a:t>
            </a:r>
            <a:r>
              <a:rPr sz="1000" spc="-25" dirty="0">
                <a:latin typeface="Times New Roman"/>
                <a:cs typeface="Times New Roman"/>
              </a:rPr>
              <a:t> </a:t>
            </a:r>
            <a:r>
              <a:rPr sz="1000" dirty="0">
                <a:latin typeface="Times New Roman"/>
                <a:cs typeface="Times New Roman"/>
              </a:rPr>
              <a:t>translation</a:t>
            </a:r>
            <a:r>
              <a:rPr sz="1000" spc="-15" dirty="0">
                <a:latin typeface="Times New Roman"/>
                <a:cs typeface="Times New Roman"/>
              </a:rPr>
              <a:t> </a:t>
            </a:r>
            <a:r>
              <a:rPr sz="1000" dirty="0">
                <a:latin typeface="Times New Roman"/>
                <a:cs typeface="Times New Roman"/>
              </a:rPr>
              <a:t>in</a:t>
            </a:r>
            <a:r>
              <a:rPr sz="1000" spc="-4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spc="-10" dirty="0">
                <a:latin typeface="Times New Roman"/>
                <a:cs typeface="Times New Roman"/>
              </a:rPr>
              <a:t>slide above</a:t>
            </a:r>
            <a:endParaRPr sz="1000" dirty="0">
              <a:latin typeface="Times New Roman"/>
              <a:cs typeface="Times New Roman"/>
            </a:endParaRPr>
          </a:p>
          <a:p>
            <a:pPr marL="38100">
              <a:lnSpc>
                <a:spcPct val="100000"/>
              </a:lnSpc>
              <a:spcBef>
                <a:spcPts val="365"/>
              </a:spcBef>
            </a:pPr>
            <a:r>
              <a:rPr sz="1000" u="sng" spc="-10" dirty="0">
                <a:solidFill>
                  <a:srgbClr val="009999"/>
                </a:solidFill>
                <a:uFill>
                  <a:solidFill>
                    <a:srgbClr val="009999"/>
                  </a:solidFill>
                </a:uFill>
                <a:latin typeface="Times New Roman"/>
                <a:cs typeface="Times New Roman"/>
                <a:hlinkClick r:id="rId3"/>
              </a:rPr>
              <a:t>https://www.britannica.com/biography/Herodotus-Greek-historian</a:t>
            </a:r>
            <a:endParaRPr sz="1000" dirty="0">
              <a:latin typeface="Times New Roman"/>
              <a:cs typeface="Times New Roman"/>
            </a:endParaRPr>
          </a:p>
          <a:p>
            <a:pPr marL="38100" marR="55244">
              <a:lnSpc>
                <a:spcPct val="100000"/>
              </a:lnSpc>
              <a:spcBef>
                <a:spcPts val="295"/>
              </a:spcBef>
            </a:pPr>
            <a:r>
              <a:rPr sz="800" spc="-10" dirty="0">
                <a:latin typeface="Times New Roman"/>
                <a:cs typeface="Times New Roman"/>
              </a:rPr>
              <a:t>(Translation</a:t>
            </a:r>
            <a:r>
              <a:rPr sz="800" spc="-25" dirty="0">
                <a:latin typeface="Times New Roman"/>
                <a:cs typeface="Times New Roman"/>
              </a:rPr>
              <a:t> </a:t>
            </a:r>
            <a:r>
              <a:rPr sz="800" dirty="0">
                <a:latin typeface="Times New Roman"/>
                <a:cs typeface="Times New Roman"/>
              </a:rPr>
              <a:t>taken</a:t>
            </a:r>
            <a:r>
              <a:rPr sz="800" spc="-30" dirty="0">
                <a:latin typeface="Times New Roman"/>
                <a:cs typeface="Times New Roman"/>
              </a:rPr>
              <a:t> </a:t>
            </a:r>
            <a:r>
              <a:rPr sz="800" dirty="0">
                <a:latin typeface="Times New Roman"/>
                <a:cs typeface="Times New Roman"/>
              </a:rPr>
              <a:t>from Koch,</a:t>
            </a:r>
            <a:r>
              <a:rPr sz="800" spc="-10" dirty="0">
                <a:latin typeface="Times New Roman"/>
                <a:cs typeface="Times New Roman"/>
              </a:rPr>
              <a:t> </a:t>
            </a:r>
            <a:r>
              <a:rPr sz="800" dirty="0">
                <a:latin typeface="Times New Roman"/>
                <a:cs typeface="Times New Roman"/>
              </a:rPr>
              <a:t>John.</a:t>
            </a:r>
            <a:r>
              <a:rPr sz="800" spc="-20" dirty="0">
                <a:latin typeface="Times New Roman"/>
                <a:cs typeface="Times New Roman"/>
              </a:rPr>
              <a:t> </a:t>
            </a:r>
            <a:r>
              <a:rPr sz="800" dirty="0">
                <a:latin typeface="Times New Roman"/>
                <a:cs typeface="Times New Roman"/>
              </a:rPr>
              <a:t>T. &amp; Carey,</a:t>
            </a:r>
            <a:r>
              <a:rPr sz="800" spc="5" dirty="0">
                <a:latin typeface="Times New Roman"/>
                <a:cs typeface="Times New Roman"/>
              </a:rPr>
              <a:t> </a:t>
            </a:r>
            <a:r>
              <a:rPr sz="800" dirty="0">
                <a:latin typeface="Times New Roman"/>
                <a:cs typeface="Times New Roman"/>
              </a:rPr>
              <a:t>John</a:t>
            </a:r>
            <a:r>
              <a:rPr sz="800" spc="-20" dirty="0">
                <a:latin typeface="Times New Roman"/>
                <a:cs typeface="Times New Roman"/>
              </a:rPr>
              <a:t> </a:t>
            </a:r>
            <a:r>
              <a:rPr sz="800" dirty="0">
                <a:latin typeface="Times New Roman"/>
                <a:cs typeface="Times New Roman"/>
              </a:rPr>
              <a:t>(eds)</a:t>
            </a:r>
            <a:r>
              <a:rPr sz="800" spc="-15" dirty="0">
                <a:latin typeface="Times New Roman"/>
                <a:cs typeface="Times New Roman"/>
              </a:rPr>
              <a:t> </a:t>
            </a:r>
            <a:r>
              <a:rPr sz="800" i="1" u="sng" dirty="0">
                <a:uFill>
                  <a:solidFill>
                    <a:srgbClr val="000000"/>
                  </a:solidFill>
                </a:uFill>
                <a:latin typeface="Times New Roman"/>
                <a:cs typeface="Times New Roman"/>
              </a:rPr>
              <a:t>The</a:t>
            </a:r>
            <a:r>
              <a:rPr sz="800" i="1" u="sng" spc="-15" dirty="0">
                <a:uFill>
                  <a:solidFill>
                    <a:srgbClr val="000000"/>
                  </a:solidFill>
                </a:uFill>
                <a:latin typeface="Times New Roman"/>
                <a:cs typeface="Times New Roman"/>
              </a:rPr>
              <a:t> </a:t>
            </a:r>
            <a:r>
              <a:rPr sz="800" i="1" u="sng" dirty="0">
                <a:uFill>
                  <a:solidFill>
                    <a:srgbClr val="000000"/>
                  </a:solidFill>
                </a:uFill>
                <a:latin typeface="Times New Roman"/>
                <a:cs typeface="Times New Roman"/>
              </a:rPr>
              <a:t>Celtic</a:t>
            </a:r>
            <a:r>
              <a:rPr sz="800" i="1" u="sng" spc="-30" dirty="0">
                <a:uFill>
                  <a:solidFill>
                    <a:srgbClr val="000000"/>
                  </a:solidFill>
                </a:uFill>
                <a:latin typeface="Times New Roman"/>
                <a:cs typeface="Times New Roman"/>
              </a:rPr>
              <a:t> </a:t>
            </a:r>
            <a:r>
              <a:rPr sz="800" i="1" u="sng" dirty="0">
                <a:uFill>
                  <a:solidFill>
                    <a:srgbClr val="000000"/>
                  </a:solidFill>
                </a:uFill>
                <a:latin typeface="Times New Roman"/>
                <a:cs typeface="Times New Roman"/>
              </a:rPr>
              <a:t>Heroic</a:t>
            </a:r>
            <a:r>
              <a:rPr sz="800" i="1" u="sng" spc="-30" dirty="0">
                <a:uFill>
                  <a:solidFill>
                    <a:srgbClr val="000000"/>
                  </a:solidFill>
                </a:uFill>
                <a:latin typeface="Times New Roman"/>
                <a:cs typeface="Times New Roman"/>
              </a:rPr>
              <a:t> </a:t>
            </a:r>
            <a:r>
              <a:rPr sz="800" i="1" u="sng" dirty="0">
                <a:uFill>
                  <a:solidFill>
                    <a:srgbClr val="000000"/>
                  </a:solidFill>
                </a:uFill>
                <a:latin typeface="Times New Roman"/>
                <a:cs typeface="Times New Roman"/>
              </a:rPr>
              <a:t>Age:</a:t>
            </a:r>
            <a:r>
              <a:rPr sz="800" i="1" u="sng" spc="-25" dirty="0">
                <a:uFill>
                  <a:solidFill>
                    <a:srgbClr val="000000"/>
                  </a:solidFill>
                </a:uFill>
                <a:latin typeface="Times New Roman"/>
                <a:cs typeface="Times New Roman"/>
              </a:rPr>
              <a:t> </a:t>
            </a:r>
            <a:r>
              <a:rPr sz="800" i="1" u="sng" dirty="0">
                <a:uFill>
                  <a:solidFill>
                    <a:srgbClr val="000000"/>
                  </a:solidFill>
                </a:uFill>
                <a:latin typeface="Times New Roman"/>
                <a:cs typeface="Times New Roman"/>
              </a:rPr>
              <a:t>Literary</a:t>
            </a:r>
            <a:r>
              <a:rPr sz="800" i="1" u="sng" spc="-30" dirty="0">
                <a:uFill>
                  <a:solidFill>
                    <a:srgbClr val="000000"/>
                  </a:solidFill>
                </a:uFill>
                <a:latin typeface="Times New Roman"/>
                <a:cs typeface="Times New Roman"/>
              </a:rPr>
              <a:t> </a:t>
            </a:r>
            <a:r>
              <a:rPr sz="800" i="1" u="sng" dirty="0">
                <a:uFill>
                  <a:solidFill>
                    <a:srgbClr val="000000"/>
                  </a:solidFill>
                </a:uFill>
                <a:latin typeface="Times New Roman"/>
                <a:cs typeface="Times New Roman"/>
              </a:rPr>
              <a:t>Sources</a:t>
            </a:r>
            <a:r>
              <a:rPr sz="800" i="1" u="sng" spc="-50" dirty="0">
                <a:uFill>
                  <a:solidFill>
                    <a:srgbClr val="000000"/>
                  </a:solidFill>
                </a:uFill>
                <a:latin typeface="Times New Roman"/>
                <a:cs typeface="Times New Roman"/>
              </a:rPr>
              <a:t> </a:t>
            </a:r>
            <a:r>
              <a:rPr sz="800" i="1" u="sng" dirty="0">
                <a:uFill>
                  <a:solidFill>
                    <a:srgbClr val="000000"/>
                  </a:solidFill>
                </a:uFill>
                <a:latin typeface="Times New Roman"/>
                <a:cs typeface="Times New Roman"/>
              </a:rPr>
              <a:t>for</a:t>
            </a:r>
            <a:r>
              <a:rPr sz="800" i="1" u="sng" spc="-10" dirty="0">
                <a:uFill>
                  <a:solidFill>
                    <a:srgbClr val="000000"/>
                  </a:solidFill>
                </a:uFill>
                <a:latin typeface="Times New Roman"/>
                <a:cs typeface="Times New Roman"/>
              </a:rPr>
              <a:t> </a:t>
            </a:r>
            <a:r>
              <a:rPr sz="800" i="1" u="sng" dirty="0">
                <a:uFill>
                  <a:solidFill>
                    <a:srgbClr val="000000"/>
                  </a:solidFill>
                </a:uFill>
                <a:latin typeface="Times New Roman"/>
                <a:cs typeface="Times New Roman"/>
              </a:rPr>
              <a:t>Ancient</a:t>
            </a:r>
            <a:r>
              <a:rPr sz="800" i="1" u="sng" spc="-40" dirty="0">
                <a:uFill>
                  <a:solidFill>
                    <a:srgbClr val="000000"/>
                  </a:solidFill>
                </a:uFill>
                <a:latin typeface="Times New Roman"/>
                <a:cs typeface="Times New Roman"/>
              </a:rPr>
              <a:t> </a:t>
            </a:r>
            <a:r>
              <a:rPr sz="800" i="1" u="sng" dirty="0">
                <a:uFill>
                  <a:solidFill>
                    <a:srgbClr val="000000"/>
                  </a:solidFill>
                </a:uFill>
                <a:latin typeface="Times New Roman"/>
                <a:cs typeface="Times New Roman"/>
              </a:rPr>
              <a:t>Celtic</a:t>
            </a:r>
            <a:r>
              <a:rPr sz="800" i="1" u="sng" spc="-30" dirty="0">
                <a:uFill>
                  <a:solidFill>
                    <a:srgbClr val="000000"/>
                  </a:solidFill>
                </a:uFill>
                <a:latin typeface="Times New Roman"/>
                <a:cs typeface="Times New Roman"/>
              </a:rPr>
              <a:t> </a:t>
            </a:r>
            <a:r>
              <a:rPr sz="800" i="1" u="sng" spc="-10" dirty="0">
                <a:uFill>
                  <a:solidFill>
                    <a:srgbClr val="000000"/>
                  </a:solidFill>
                </a:uFill>
                <a:latin typeface="Times New Roman"/>
                <a:cs typeface="Times New Roman"/>
              </a:rPr>
              <a:t>Europe</a:t>
            </a:r>
            <a:r>
              <a:rPr sz="800" i="1" spc="500" dirty="0">
                <a:latin typeface="Times New Roman"/>
                <a:cs typeface="Times New Roman"/>
              </a:rPr>
              <a:t> </a:t>
            </a:r>
            <a:r>
              <a:rPr sz="800" i="1" u="sng" dirty="0">
                <a:uFill>
                  <a:solidFill>
                    <a:srgbClr val="000000"/>
                  </a:solidFill>
                </a:uFill>
                <a:latin typeface="Times New Roman"/>
                <a:cs typeface="Times New Roman"/>
              </a:rPr>
              <a:t>and</a:t>
            </a:r>
            <a:r>
              <a:rPr sz="800" i="1" u="sng" spc="-10" dirty="0">
                <a:uFill>
                  <a:solidFill>
                    <a:srgbClr val="000000"/>
                  </a:solidFill>
                </a:uFill>
                <a:latin typeface="Times New Roman"/>
                <a:cs typeface="Times New Roman"/>
              </a:rPr>
              <a:t> </a:t>
            </a:r>
            <a:r>
              <a:rPr sz="800" i="1" u="sng" dirty="0">
                <a:uFill>
                  <a:solidFill>
                    <a:srgbClr val="000000"/>
                  </a:solidFill>
                </a:uFill>
                <a:latin typeface="Times New Roman"/>
                <a:cs typeface="Times New Roman"/>
              </a:rPr>
              <a:t>Early</a:t>
            </a:r>
            <a:r>
              <a:rPr sz="800" i="1" u="sng" spc="-25" dirty="0">
                <a:uFill>
                  <a:solidFill>
                    <a:srgbClr val="000000"/>
                  </a:solidFill>
                </a:uFill>
                <a:latin typeface="Times New Roman"/>
                <a:cs typeface="Times New Roman"/>
              </a:rPr>
              <a:t> </a:t>
            </a:r>
            <a:r>
              <a:rPr sz="800" i="1" u="sng" dirty="0">
                <a:uFill>
                  <a:solidFill>
                    <a:srgbClr val="000000"/>
                  </a:solidFill>
                </a:uFill>
                <a:latin typeface="Times New Roman"/>
                <a:cs typeface="Times New Roman"/>
              </a:rPr>
              <a:t>Ireland</a:t>
            </a:r>
            <a:r>
              <a:rPr sz="800" i="1" u="sng" spc="-20" dirty="0">
                <a:uFill>
                  <a:solidFill>
                    <a:srgbClr val="000000"/>
                  </a:solidFill>
                </a:uFill>
                <a:latin typeface="Times New Roman"/>
                <a:cs typeface="Times New Roman"/>
              </a:rPr>
              <a:t> </a:t>
            </a:r>
            <a:r>
              <a:rPr sz="800" i="1" u="sng" dirty="0">
                <a:uFill>
                  <a:solidFill>
                    <a:srgbClr val="000000"/>
                  </a:solidFill>
                </a:uFill>
                <a:latin typeface="Times New Roman"/>
                <a:cs typeface="Times New Roman"/>
              </a:rPr>
              <a:t>and</a:t>
            </a:r>
            <a:r>
              <a:rPr sz="800" i="1" u="sng" spc="-20" dirty="0">
                <a:uFill>
                  <a:solidFill>
                    <a:srgbClr val="000000"/>
                  </a:solidFill>
                </a:uFill>
                <a:latin typeface="Times New Roman"/>
                <a:cs typeface="Times New Roman"/>
              </a:rPr>
              <a:t> </a:t>
            </a:r>
            <a:r>
              <a:rPr sz="800" i="1" u="sng" dirty="0">
                <a:uFill>
                  <a:solidFill>
                    <a:srgbClr val="000000"/>
                  </a:solidFill>
                </a:uFill>
                <a:latin typeface="Times New Roman"/>
                <a:cs typeface="Times New Roman"/>
              </a:rPr>
              <a:t>Wales</a:t>
            </a:r>
            <a:r>
              <a:rPr sz="800" dirty="0">
                <a:latin typeface="Times New Roman"/>
                <a:cs typeface="Times New Roman"/>
              </a:rPr>
              <a:t>,</a:t>
            </a:r>
            <a:r>
              <a:rPr sz="800" spc="-20" dirty="0">
                <a:latin typeface="Times New Roman"/>
                <a:cs typeface="Times New Roman"/>
              </a:rPr>
              <a:t> </a:t>
            </a:r>
            <a:r>
              <a:rPr sz="800" dirty="0">
                <a:latin typeface="Times New Roman"/>
                <a:cs typeface="Times New Roman"/>
              </a:rPr>
              <a:t>4</a:t>
            </a:r>
            <a:r>
              <a:rPr sz="750" baseline="27777" dirty="0">
                <a:latin typeface="Times New Roman"/>
                <a:cs typeface="Times New Roman"/>
              </a:rPr>
              <a:t>th</a:t>
            </a:r>
            <a:r>
              <a:rPr sz="750" spc="135" baseline="27777" dirty="0">
                <a:latin typeface="Times New Roman"/>
                <a:cs typeface="Times New Roman"/>
              </a:rPr>
              <a:t> </a:t>
            </a:r>
            <a:r>
              <a:rPr sz="800" dirty="0">
                <a:latin typeface="Times New Roman"/>
                <a:cs typeface="Times New Roman"/>
              </a:rPr>
              <a:t>ed,</a:t>
            </a:r>
            <a:r>
              <a:rPr sz="800" spc="-10" dirty="0">
                <a:latin typeface="Times New Roman"/>
                <a:cs typeface="Times New Roman"/>
              </a:rPr>
              <a:t> Aberystwyth:</a:t>
            </a:r>
            <a:r>
              <a:rPr sz="800" spc="50" dirty="0">
                <a:latin typeface="Times New Roman"/>
                <a:cs typeface="Times New Roman"/>
              </a:rPr>
              <a:t> </a:t>
            </a:r>
            <a:r>
              <a:rPr sz="800" dirty="0">
                <a:latin typeface="Times New Roman"/>
                <a:cs typeface="Times New Roman"/>
              </a:rPr>
              <a:t>Celtic Studies</a:t>
            </a:r>
            <a:r>
              <a:rPr sz="800" spc="-15" dirty="0">
                <a:latin typeface="Times New Roman"/>
                <a:cs typeface="Times New Roman"/>
              </a:rPr>
              <a:t> </a:t>
            </a:r>
            <a:r>
              <a:rPr sz="800" spc="-10" dirty="0">
                <a:latin typeface="Times New Roman"/>
                <a:cs typeface="Times New Roman"/>
              </a:rPr>
              <a:t>Publications,</a:t>
            </a:r>
            <a:r>
              <a:rPr sz="800" spc="-20" dirty="0">
                <a:latin typeface="Times New Roman"/>
                <a:cs typeface="Times New Roman"/>
              </a:rPr>
              <a:t> </a:t>
            </a:r>
            <a:r>
              <a:rPr sz="800" dirty="0">
                <a:latin typeface="Times New Roman"/>
                <a:cs typeface="Times New Roman"/>
              </a:rPr>
              <a:t>2003,</a:t>
            </a:r>
            <a:r>
              <a:rPr sz="800" spc="-35" dirty="0">
                <a:latin typeface="Times New Roman"/>
                <a:cs typeface="Times New Roman"/>
              </a:rPr>
              <a:t> </a:t>
            </a:r>
            <a:r>
              <a:rPr sz="800" spc="-20" dirty="0">
                <a:latin typeface="Times New Roman"/>
                <a:cs typeface="Times New Roman"/>
              </a:rPr>
              <a:t>p.5)</a:t>
            </a:r>
            <a:endParaRPr sz="800" dirty="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50" dirty="0"/>
              <a:t>5</a:t>
            </a:fld>
            <a:endParaRPr spc="-50" dirty="0"/>
          </a:p>
        </p:txBody>
      </p:sp>
      <p:sp>
        <p:nvSpPr>
          <p:cNvPr id="7" name="TextBox 6">
            <a:extLst>
              <a:ext uri="{FF2B5EF4-FFF2-40B4-BE49-F238E27FC236}">
                <a16:creationId xmlns:a16="http://schemas.microsoft.com/office/drawing/2014/main" id="{0D433213-E9CE-17D6-2A12-60D4A7E155C8}"/>
              </a:ext>
            </a:extLst>
          </p:cNvPr>
          <p:cNvSpPr txBox="1"/>
          <p:nvPr/>
        </p:nvSpPr>
        <p:spPr>
          <a:xfrm>
            <a:off x="914400" y="845723"/>
            <a:ext cx="5276215" cy="923330"/>
          </a:xfrm>
          <a:prstGeom prst="rect">
            <a:avLst/>
          </a:prstGeom>
          <a:solidFill>
            <a:schemeClr val="accent2"/>
          </a:solidFill>
        </p:spPr>
        <p:txBody>
          <a:bodyPr wrap="square" rtlCol="0">
            <a:spAutoFit/>
          </a:bodyPr>
          <a:lstStyle/>
          <a:p>
            <a:r>
              <a:rPr lang="en-GB" b="1" dirty="0">
                <a:solidFill>
                  <a:srgbClr val="000000"/>
                </a:solidFill>
                <a:effectLst/>
                <a:latin typeface="Helvetica" pitchFamily="2" charset="0"/>
              </a:rPr>
              <a:t>Herodotus</a:t>
            </a:r>
            <a:r>
              <a:rPr lang="en-GB" dirty="0">
                <a:solidFill>
                  <a:srgbClr val="000000"/>
                </a:solidFill>
                <a:effectLst/>
                <a:latin typeface="Helvetica" pitchFamily="2" charset="0"/>
              </a:rPr>
              <a:t>, Greek historian and geographer from Halicarnassus (now Bodrum, </a:t>
            </a:r>
            <a:r>
              <a:rPr lang="en-GB" dirty="0" err="1">
                <a:solidFill>
                  <a:srgbClr val="000000"/>
                </a:solidFill>
                <a:effectLst/>
                <a:latin typeface="Helvetica" pitchFamily="2" charset="0"/>
              </a:rPr>
              <a:t>Türkiye</a:t>
            </a:r>
            <a:r>
              <a:rPr lang="en-GB" dirty="0">
                <a:solidFill>
                  <a:srgbClr val="000000"/>
                </a:solidFill>
                <a:effectLst/>
                <a:latin typeface="Helvetica" pitchFamily="2" charset="0"/>
              </a:rPr>
              <a:t>); later citizen of </a:t>
            </a:r>
            <a:r>
              <a:rPr lang="en-GB" dirty="0" err="1">
                <a:solidFill>
                  <a:srgbClr val="000000"/>
                </a:solidFill>
                <a:effectLst/>
                <a:latin typeface="Helvetica" pitchFamily="2" charset="0"/>
              </a:rPr>
              <a:t>Thurii</a:t>
            </a:r>
            <a:r>
              <a:rPr lang="en-GB" dirty="0">
                <a:solidFill>
                  <a:srgbClr val="000000"/>
                </a:solidFill>
                <a:effectLst/>
                <a:latin typeface="Helvetica" pitchFamily="2" charset="0"/>
              </a:rPr>
              <a:t> in modern Calabria, Italy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037592" y="1180981"/>
            <a:ext cx="4572000" cy="3437193"/>
            <a:chOff x="1143000" y="685800"/>
            <a:chExt cx="4572000" cy="3429000"/>
          </a:xfrm>
        </p:grpSpPr>
        <p:pic>
          <p:nvPicPr>
            <p:cNvPr id="3" name="object 3"/>
            <p:cNvPicPr/>
            <p:nvPr/>
          </p:nvPicPr>
          <p:blipFill rotWithShape="1">
            <a:blip r:embed="rId2" cstate="print"/>
            <a:srcRect t="18836" b="16216"/>
            <a:stretch/>
          </p:blipFill>
          <p:spPr>
            <a:xfrm>
              <a:off x="1143000" y="1331649"/>
              <a:ext cx="4572000" cy="2227091"/>
            </a:xfrm>
            <a:prstGeom prst="rect">
              <a:avLst/>
            </a:prstGeom>
          </p:spPr>
        </p:pic>
        <p:sp>
          <p:nvSpPr>
            <p:cNvPr id="4" name="object 4"/>
            <p:cNvSpPr/>
            <p:nvPr/>
          </p:nvSpPr>
          <p:spPr>
            <a:xfrm>
              <a:off x="1143000" y="685800"/>
              <a:ext cx="4572000" cy="3429000"/>
            </a:xfrm>
            <a:custGeom>
              <a:avLst/>
              <a:gdLst/>
              <a:ahLst/>
              <a:cxnLst/>
              <a:rect l="l" t="t" r="r" b="b"/>
              <a:pathLst>
                <a:path w="4572000" h="3429000">
                  <a:moveTo>
                    <a:pt x="0" y="3429000"/>
                  </a:moveTo>
                  <a:lnTo>
                    <a:pt x="4572000" y="3429000"/>
                  </a:lnTo>
                  <a:lnTo>
                    <a:pt x="4572000" y="0"/>
                  </a:lnTo>
                  <a:lnTo>
                    <a:pt x="0" y="0"/>
                  </a:lnTo>
                  <a:lnTo>
                    <a:pt x="0" y="3429000"/>
                  </a:lnTo>
                  <a:close/>
                </a:path>
              </a:pathLst>
            </a:custGeom>
            <a:ln w="9525">
              <a:solidFill>
                <a:srgbClr val="000000"/>
              </a:solidFill>
            </a:ln>
          </p:spPr>
          <p:txBody>
            <a:bodyPr wrap="square" lIns="0" tIns="0" rIns="0" bIns="0" rtlCol="0"/>
            <a:lstStyle/>
            <a:p>
              <a:endParaRPr/>
            </a:p>
          </p:txBody>
        </p:sp>
      </p:grpSp>
      <p:sp>
        <p:nvSpPr>
          <p:cNvPr id="5" name="object 5"/>
          <p:cNvSpPr txBox="1"/>
          <p:nvPr/>
        </p:nvSpPr>
        <p:spPr>
          <a:xfrm>
            <a:off x="685485" y="4833618"/>
            <a:ext cx="5276215" cy="1243289"/>
          </a:xfrm>
          <a:prstGeom prst="rect">
            <a:avLst/>
          </a:prstGeom>
        </p:spPr>
        <p:txBody>
          <a:bodyPr vert="horz" wrap="square" lIns="0" tIns="12065" rIns="0" bIns="0" rtlCol="0">
            <a:spAutoFit/>
          </a:bodyPr>
          <a:lstStyle/>
          <a:p>
            <a:pPr marL="38100" marR="55880">
              <a:lnSpc>
                <a:spcPct val="100000"/>
              </a:lnSpc>
              <a:spcBef>
                <a:spcPts val="360"/>
              </a:spcBef>
            </a:pPr>
            <a:r>
              <a:rPr sz="1000" dirty="0">
                <a:latin typeface="Times New Roman"/>
                <a:cs typeface="Times New Roman"/>
              </a:rPr>
              <a:t>It</a:t>
            </a:r>
            <a:r>
              <a:rPr sz="1000" spc="-35" dirty="0">
                <a:latin typeface="Times New Roman"/>
                <a:cs typeface="Times New Roman"/>
              </a:rPr>
              <a:t> </a:t>
            </a:r>
            <a:r>
              <a:rPr sz="1000" dirty="0">
                <a:latin typeface="Times New Roman"/>
                <a:cs typeface="Times New Roman"/>
              </a:rPr>
              <a:t>can</a:t>
            </a:r>
            <a:r>
              <a:rPr sz="1000" spc="-20" dirty="0">
                <a:latin typeface="Times New Roman"/>
                <a:cs typeface="Times New Roman"/>
              </a:rPr>
              <a:t> </a:t>
            </a:r>
            <a:r>
              <a:rPr sz="1000" dirty="0">
                <a:latin typeface="Times New Roman"/>
                <a:cs typeface="Times New Roman"/>
              </a:rPr>
              <a:t>be</a:t>
            </a:r>
            <a:r>
              <a:rPr sz="1000" spc="-25" dirty="0">
                <a:latin typeface="Times New Roman"/>
                <a:cs typeface="Times New Roman"/>
              </a:rPr>
              <a:t> </a:t>
            </a:r>
            <a:r>
              <a:rPr sz="1000" dirty="0">
                <a:latin typeface="Times New Roman"/>
                <a:cs typeface="Times New Roman"/>
              </a:rPr>
              <a:t>seen</a:t>
            </a:r>
            <a:r>
              <a:rPr sz="1000" spc="-10" dirty="0">
                <a:latin typeface="Times New Roman"/>
                <a:cs typeface="Times New Roman"/>
              </a:rPr>
              <a:t> </a:t>
            </a:r>
            <a:r>
              <a:rPr sz="1000" dirty="0">
                <a:latin typeface="Times New Roman"/>
                <a:cs typeface="Times New Roman"/>
              </a:rPr>
              <a:t>from</a:t>
            </a:r>
            <a:r>
              <a:rPr sz="1000" spc="-25" dirty="0">
                <a:latin typeface="Times New Roman"/>
                <a:cs typeface="Times New Roman"/>
              </a:rPr>
              <a:t> </a:t>
            </a:r>
            <a:r>
              <a:rPr sz="1000" dirty="0">
                <a:latin typeface="Times New Roman"/>
                <a:cs typeface="Times New Roman"/>
              </a:rPr>
              <a:t>this</a:t>
            </a:r>
            <a:r>
              <a:rPr sz="1000" spc="-20" dirty="0">
                <a:latin typeface="Times New Roman"/>
                <a:cs typeface="Times New Roman"/>
              </a:rPr>
              <a:t> </a:t>
            </a:r>
            <a:r>
              <a:rPr sz="1000" dirty="0">
                <a:latin typeface="Times New Roman"/>
                <a:cs typeface="Times New Roman"/>
              </a:rPr>
              <a:t>extract</a:t>
            </a:r>
            <a:r>
              <a:rPr sz="1000" spc="-5" dirty="0">
                <a:latin typeface="Times New Roman"/>
                <a:cs typeface="Times New Roman"/>
              </a:rPr>
              <a:t> </a:t>
            </a:r>
            <a:r>
              <a:rPr sz="1000" dirty="0">
                <a:latin typeface="Times New Roman"/>
                <a:cs typeface="Times New Roman"/>
              </a:rPr>
              <a:t>that</a:t>
            </a:r>
            <a:r>
              <a:rPr sz="1000" spc="-20" dirty="0">
                <a:latin typeface="Times New Roman"/>
                <a:cs typeface="Times New Roman"/>
              </a:rPr>
              <a:t> </a:t>
            </a:r>
            <a:r>
              <a:rPr sz="1000" dirty="0">
                <a:latin typeface="Times New Roman"/>
                <a:cs typeface="Times New Roman"/>
              </a:rPr>
              <a:t>Herodotus</a:t>
            </a:r>
            <a:r>
              <a:rPr sz="1000" spc="-15" dirty="0">
                <a:latin typeface="Times New Roman"/>
                <a:cs typeface="Times New Roman"/>
              </a:rPr>
              <a:t> </a:t>
            </a:r>
            <a:r>
              <a:rPr sz="1000" dirty="0">
                <a:latin typeface="Times New Roman"/>
                <a:cs typeface="Times New Roman"/>
              </a:rPr>
              <a:t>is</a:t>
            </a:r>
            <a:r>
              <a:rPr sz="1000" spc="-30" dirty="0">
                <a:latin typeface="Times New Roman"/>
                <a:cs typeface="Times New Roman"/>
              </a:rPr>
              <a:t> </a:t>
            </a:r>
            <a:r>
              <a:rPr sz="1000" dirty="0">
                <a:latin typeface="Times New Roman"/>
                <a:cs typeface="Times New Roman"/>
              </a:rPr>
              <a:t>not</a:t>
            </a:r>
            <a:r>
              <a:rPr sz="1000" spc="-30" dirty="0">
                <a:latin typeface="Times New Roman"/>
                <a:cs typeface="Times New Roman"/>
              </a:rPr>
              <a:t> </a:t>
            </a:r>
            <a:r>
              <a:rPr sz="1000" dirty="0">
                <a:latin typeface="Times New Roman"/>
                <a:cs typeface="Times New Roman"/>
              </a:rPr>
              <a:t>particularly</a:t>
            </a:r>
            <a:r>
              <a:rPr sz="1000" spc="-10" dirty="0">
                <a:latin typeface="Times New Roman"/>
                <a:cs typeface="Times New Roman"/>
              </a:rPr>
              <a:t> </a:t>
            </a:r>
            <a:r>
              <a:rPr sz="1000" dirty="0">
                <a:latin typeface="Times New Roman"/>
                <a:cs typeface="Times New Roman"/>
              </a:rPr>
              <a:t>interested</a:t>
            </a:r>
            <a:r>
              <a:rPr sz="1000" spc="-5" dirty="0">
                <a:latin typeface="Times New Roman"/>
                <a:cs typeface="Times New Roman"/>
              </a:rPr>
              <a:t> </a:t>
            </a:r>
            <a:r>
              <a:rPr sz="1000" dirty="0">
                <a:latin typeface="Times New Roman"/>
                <a:cs typeface="Times New Roman"/>
              </a:rPr>
              <a:t>in</a:t>
            </a:r>
            <a:r>
              <a:rPr sz="1000" spc="-3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Celts</a:t>
            </a:r>
            <a:r>
              <a:rPr sz="1000" spc="-20" dirty="0">
                <a:latin typeface="Times New Roman"/>
                <a:cs typeface="Times New Roman"/>
              </a:rPr>
              <a:t> </a:t>
            </a:r>
            <a:r>
              <a:rPr sz="1000" dirty="0">
                <a:latin typeface="Times New Roman"/>
                <a:cs typeface="Times New Roman"/>
              </a:rPr>
              <a:t>as</a:t>
            </a:r>
            <a:r>
              <a:rPr sz="1000" spc="-15" dirty="0">
                <a:latin typeface="Times New Roman"/>
                <a:cs typeface="Times New Roman"/>
              </a:rPr>
              <a:t> </a:t>
            </a:r>
            <a:r>
              <a:rPr sz="1000" dirty="0">
                <a:latin typeface="Times New Roman"/>
                <a:cs typeface="Times New Roman"/>
              </a:rPr>
              <a:t>such,</a:t>
            </a:r>
            <a:r>
              <a:rPr sz="1000" spc="-15" dirty="0">
                <a:latin typeface="Times New Roman"/>
                <a:cs typeface="Times New Roman"/>
              </a:rPr>
              <a:t> </a:t>
            </a:r>
            <a:r>
              <a:rPr sz="1000" dirty="0">
                <a:latin typeface="Times New Roman"/>
                <a:cs typeface="Times New Roman"/>
              </a:rPr>
              <a:t>but</a:t>
            </a:r>
            <a:r>
              <a:rPr sz="1000" spc="-30" dirty="0">
                <a:latin typeface="Times New Roman"/>
                <a:cs typeface="Times New Roman"/>
              </a:rPr>
              <a:t> </a:t>
            </a:r>
            <a:r>
              <a:rPr sz="1000" spc="-25" dirty="0">
                <a:latin typeface="Times New Roman"/>
                <a:cs typeface="Times New Roman"/>
              </a:rPr>
              <a:t>in </a:t>
            </a:r>
            <a:r>
              <a:rPr sz="1000" dirty="0">
                <a:latin typeface="Times New Roman"/>
                <a:cs typeface="Times New Roman"/>
              </a:rPr>
              <a:t>claiming</a:t>
            </a:r>
            <a:r>
              <a:rPr sz="1000" spc="-5" dirty="0">
                <a:latin typeface="Times New Roman"/>
                <a:cs typeface="Times New Roman"/>
              </a:rPr>
              <a:t> </a:t>
            </a:r>
            <a:r>
              <a:rPr sz="1000" dirty="0">
                <a:latin typeface="Times New Roman"/>
                <a:cs typeface="Times New Roman"/>
              </a:rPr>
              <a:t>that</a:t>
            </a:r>
            <a:r>
              <a:rPr sz="1000" spc="-1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Danube</a:t>
            </a:r>
            <a:r>
              <a:rPr sz="1000" spc="-5" dirty="0">
                <a:latin typeface="Times New Roman"/>
                <a:cs typeface="Times New Roman"/>
              </a:rPr>
              <a:t> </a:t>
            </a:r>
            <a:r>
              <a:rPr sz="1000" dirty="0">
                <a:latin typeface="Times New Roman"/>
                <a:cs typeface="Times New Roman"/>
              </a:rPr>
              <a:t>is</a:t>
            </a:r>
            <a:r>
              <a:rPr sz="1000" spc="-20" dirty="0">
                <a:latin typeface="Times New Roman"/>
                <a:cs typeface="Times New Roman"/>
              </a:rPr>
              <a:t> </a:t>
            </a:r>
            <a:r>
              <a:rPr sz="1000" dirty="0">
                <a:latin typeface="Times New Roman"/>
                <a:cs typeface="Times New Roman"/>
              </a:rPr>
              <a:t>as</a:t>
            </a:r>
            <a:r>
              <a:rPr sz="1000" spc="-35" dirty="0">
                <a:latin typeface="Times New Roman"/>
                <a:cs typeface="Times New Roman"/>
              </a:rPr>
              <a:t> </a:t>
            </a:r>
            <a:r>
              <a:rPr sz="1000" dirty="0">
                <a:latin typeface="Times New Roman"/>
                <a:cs typeface="Times New Roman"/>
              </a:rPr>
              <a:t>long</a:t>
            </a:r>
            <a:r>
              <a:rPr sz="1000" spc="-20" dirty="0">
                <a:latin typeface="Times New Roman"/>
                <a:cs typeface="Times New Roman"/>
              </a:rPr>
              <a:t> </a:t>
            </a:r>
            <a:r>
              <a:rPr sz="1000" dirty="0">
                <a:latin typeface="Times New Roman"/>
                <a:cs typeface="Times New Roman"/>
              </a:rPr>
              <a:t>as</a:t>
            </a:r>
            <a:r>
              <a:rPr sz="1000" spc="-2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Nile.</a:t>
            </a:r>
            <a:r>
              <a:rPr sz="1000" spc="-15" dirty="0">
                <a:latin typeface="Times New Roman"/>
                <a:cs typeface="Times New Roman"/>
              </a:rPr>
              <a:t> </a:t>
            </a:r>
            <a:r>
              <a:rPr sz="1000" dirty="0">
                <a:latin typeface="Times New Roman"/>
                <a:cs typeface="Times New Roman"/>
              </a:rPr>
              <a:t>This</a:t>
            </a:r>
            <a:r>
              <a:rPr sz="1000" spc="-30" dirty="0">
                <a:latin typeface="Times New Roman"/>
                <a:cs typeface="Times New Roman"/>
              </a:rPr>
              <a:t> </a:t>
            </a:r>
            <a:r>
              <a:rPr sz="1000" dirty="0">
                <a:latin typeface="Times New Roman"/>
                <a:cs typeface="Times New Roman"/>
              </a:rPr>
              <a:t>would</a:t>
            </a:r>
            <a:r>
              <a:rPr sz="1000" spc="-5" dirty="0">
                <a:latin typeface="Times New Roman"/>
                <a:cs typeface="Times New Roman"/>
              </a:rPr>
              <a:t> </a:t>
            </a:r>
            <a:r>
              <a:rPr sz="1000" dirty="0">
                <a:latin typeface="Times New Roman"/>
                <a:cs typeface="Times New Roman"/>
              </a:rPr>
              <a:t>only</a:t>
            </a:r>
            <a:r>
              <a:rPr sz="1000" spc="-25" dirty="0">
                <a:latin typeface="Times New Roman"/>
                <a:cs typeface="Times New Roman"/>
              </a:rPr>
              <a:t> </a:t>
            </a:r>
            <a:r>
              <a:rPr sz="1000" dirty="0">
                <a:latin typeface="Times New Roman"/>
                <a:cs typeface="Times New Roman"/>
              </a:rPr>
              <a:t>be</a:t>
            </a:r>
            <a:r>
              <a:rPr sz="1000" spc="-25" dirty="0">
                <a:latin typeface="Times New Roman"/>
                <a:cs typeface="Times New Roman"/>
              </a:rPr>
              <a:t> </a:t>
            </a:r>
            <a:r>
              <a:rPr sz="1000" dirty="0">
                <a:latin typeface="Times New Roman"/>
                <a:cs typeface="Times New Roman"/>
              </a:rPr>
              <a:t>feasible</a:t>
            </a:r>
            <a:r>
              <a:rPr sz="1000" spc="-5" dirty="0">
                <a:latin typeface="Times New Roman"/>
                <a:cs typeface="Times New Roman"/>
              </a:rPr>
              <a:t> </a:t>
            </a:r>
            <a:r>
              <a:rPr sz="1000" dirty="0">
                <a:latin typeface="Times New Roman"/>
                <a:cs typeface="Times New Roman"/>
              </a:rPr>
              <a:t>(and</a:t>
            </a:r>
            <a:r>
              <a:rPr sz="1000" spc="-15" dirty="0">
                <a:latin typeface="Times New Roman"/>
                <a:cs typeface="Times New Roman"/>
              </a:rPr>
              <a:t> </a:t>
            </a:r>
            <a:r>
              <a:rPr sz="1000" dirty="0">
                <a:latin typeface="Times New Roman"/>
                <a:cs typeface="Times New Roman"/>
              </a:rPr>
              <a:t>we</a:t>
            </a:r>
            <a:r>
              <a:rPr sz="1000" spc="-5" dirty="0">
                <a:latin typeface="Times New Roman"/>
                <a:cs typeface="Times New Roman"/>
              </a:rPr>
              <a:t> </a:t>
            </a:r>
            <a:r>
              <a:rPr sz="1000" dirty="0">
                <a:latin typeface="Times New Roman"/>
                <a:cs typeface="Times New Roman"/>
              </a:rPr>
              <a:t>now</a:t>
            </a:r>
            <a:r>
              <a:rPr sz="1000" spc="-15" dirty="0">
                <a:latin typeface="Times New Roman"/>
                <a:cs typeface="Times New Roman"/>
              </a:rPr>
              <a:t> </a:t>
            </a:r>
            <a:r>
              <a:rPr sz="1000" dirty="0">
                <a:latin typeface="Times New Roman"/>
                <a:cs typeface="Times New Roman"/>
              </a:rPr>
              <a:t>know</a:t>
            </a:r>
            <a:r>
              <a:rPr sz="1000" spc="-20" dirty="0">
                <a:latin typeface="Times New Roman"/>
                <a:cs typeface="Times New Roman"/>
              </a:rPr>
              <a:t> </a:t>
            </a:r>
            <a:r>
              <a:rPr sz="1000" spc="-25" dirty="0">
                <a:latin typeface="Times New Roman"/>
                <a:cs typeface="Times New Roman"/>
              </a:rPr>
              <a:t>of </a:t>
            </a:r>
            <a:r>
              <a:rPr sz="1000" dirty="0">
                <a:latin typeface="Times New Roman"/>
                <a:cs typeface="Times New Roman"/>
              </a:rPr>
              <a:t>course</a:t>
            </a:r>
            <a:r>
              <a:rPr sz="1000" spc="-10" dirty="0">
                <a:latin typeface="Times New Roman"/>
                <a:cs typeface="Times New Roman"/>
              </a:rPr>
              <a:t> </a:t>
            </a:r>
            <a:r>
              <a:rPr sz="1000" dirty="0">
                <a:latin typeface="Times New Roman"/>
                <a:cs typeface="Times New Roman"/>
              </a:rPr>
              <a:t>that</a:t>
            </a:r>
            <a:r>
              <a:rPr sz="1000" spc="-30" dirty="0">
                <a:latin typeface="Times New Roman"/>
                <a:cs typeface="Times New Roman"/>
              </a:rPr>
              <a:t> </a:t>
            </a:r>
            <a:r>
              <a:rPr sz="1000" dirty="0">
                <a:latin typeface="Times New Roman"/>
                <a:cs typeface="Times New Roman"/>
              </a:rPr>
              <a:t>it</a:t>
            </a:r>
            <a:r>
              <a:rPr sz="1000" spc="-30" dirty="0">
                <a:latin typeface="Times New Roman"/>
                <a:cs typeface="Times New Roman"/>
              </a:rPr>
              <a:t> </a:t>
            </a:r>
            <a:r>
              <a:rPr sz="1000" dirty="0">
                <a:latin typeface="Times New Roman"/>
                <a:cs typeface="Times New Roman"/>
              </a:rPr>
              <a:t>isn’t)</a:t>
            </a:r>
            <a:r>
              <a:rPr sz="1000" spc="-10" dirty="0">
                <a:latin typeface="Times New Roman"/>
                <a:cs typeface="Times New Roman"/>
              </a:rPr>
              <a:t> </a:t>
            </a:r>
            <a:r>
              <a:rPr sz="1000" dirty="0">
                <a:latin typeface="Times New Roman"/>
                <a:cs typeface="Times New Roman"/>
              </a:rPr>
              <a:t>if</a:t>
            </a:r>
            <a:r>
              <a:rPr sz="1000" spc="-2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Danube</a:t>
            </a:r>
            <a:r>
              <a:rPr sz="1000" spc="-5" dirty="0">
                <a:latin typeface="Times New Roman"/>
                <a:cs typeface="Times New Roman"/>
              </a:rPr>
              <a:t> </a:t>
            </a:r>
            <a:r>
              <a:rPr sz="1000" dirty="0">
                <a:latin typeface="Times New Roman"/>
                <a:cs typeface="Times New Roman"/>
              </a:rPr>
              <a:t>had</a:t>
            </a:r>
            <a:r>
              <a:rPr sz="1000" spc="-15" dirty="0">
                <a:latin typeface="Times New Roman"/>
                <a:cs typeface="Times New Roman"/>
              </a:rPr>
              <a:t> </a:t>
            </a:r>
            <a:r>
              <a:rPr sz="1000" dirty="0">
                <a:latin typeface="Times New Roman"/>
                <a:cs typeface="Times New Roman"/>
              </a:rPr>
              <a:t>its</a:t>
            </a:r>
            <a:r>
              <a:rPr sz="1000" spc="-35" dirty="0">
                <a:latin typeface="Times New Roman"/>
                <a:cs typeface="Times New Roman"/>
              </a:rPr>
              <a:t> </a:t>
            </a:r>
            <a:r>
              <a:rPr sz="1000" dirty="0">
                <a:latin typeface="Times New Roman"/>
                <a:cs typeface="Times New Roman"/>
              </a:rPr>
              <a:t>source</a:t>
            </a:r>
            <a:r>
              <a:rPr sz="1000" spc="-15" dirty="0">
                <a:latin typeface="Times New Roman"/>
                <a:cs typeface="Times New Roman"/>
              </a:rPr>
              <a:t> </a:t>
            </a:r>
            <a:r>
              <a:rPr sz="1000" dirty="0">
                <a:latin typeface="Times New Roman"/>
                <a:cs typeface="Times New Roman"/>
              </a:rPr>
              <a:t>in</a:t>
            </a:r>
            <a:r>
              <a:rPr sz="1000" spc="-2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extreme west</a:t>
            </a:r>
            <a:r>
              <a:rPr sz="1000" spc="5"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Europe</a:t>
            </a:r>
            <a:r>
              <a:rPr sz="1000" spc="-30" dirty="0">
                <a:latin typeface="Times New Roman"/>
                <a:cs typeface="Times New Roman"/>
              </a:rPr>
              <a:t> </a:t>
            </a:r>
            <a:r>
              <a:rPr sz="1000" dirty="0">
                <a:latin typeface="Times New Roman"/>
                <a:cs typeface="Times New Roman"/>
              </a:rPr>
              <a:t>and</a:t>
            </a:r>
            <a:r>
              <a:rPr sz="1000" spc="-15" dirty="0">
                <a:latin typeface="Times New Roman"/>
                <a:cs typeface="Times New Roman"/>
              </a:rPr>
              <a:t> </a:t>
            </a:r>
            <a:r>
              <a:rPr sz="1000" dirty="0">
                <a:latin typeface="Times New Roman"/>
                <a:cs typeface="Times New Roman"/>
              </a:rPr>
              <a:t>then</a:t>
            </a:r>
            <a:r>
              <a:rPr sz="1000" spc="-10" dirty="0">
                <a:latin typeface="Times New Roman"/>
                <a:cs typeface="Times New Roman"/>
              </a:rPr>
              <a:t> flowed </a:t>
            </a:r>
            <a:r>
              <a:rPr sz="1000" dirty="0">
                <a:latin typeface="Times New Roman"/>
                <a:cs typeface="Times New Roman"/>
              </a:rPr>
              <a:t>eastwards</a:t>
            </a:r>
            <a:r>
              <a:rPr sz="1000" spc="10" dirty="0">
                <a:latin typeface="Times New Roman"/>
                <a:cs typeface="Times New Roman"/>
              </a:rPr>
              <a:t> </a:t>
            </a:r>
            <a:r>
              <a:rPr sz="1000" dirty="0">
                <a:latin typeface="Times New Roman"/>
                <a:cs typeface="Times New Roman"/>
              </a:rPr>
              <a:t>across</a:t>
            </a:r>
            <a:r>
              <a:rPr sz="1000" spc="-20"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entire</a:t>
            </a:r>
            <a:r>
              <a:rPr sz="1000" spc="-5" dirty="0">
                <a:latin typeface="Times New Roman"/>
                <a:cs typeface="Times New Roman"/>
              </a:rPr>
              <a:t> </a:t>
            </a:r>
            <a:r>
              <a:rPr sz="1000" dirty="0">
                <a:latin typeface="Times New Roman"/>
                <a:cs typeface="Times New Roman"/>
              </a:rPr>
              <a:t>continent.</a:t>
            </a:r>
            <a:r>
              <a:rPr sz="1000" spc="-5" dirty="0">
                <a:latin typeface="Times New Roman"/>
                <a:cs typeface="Times New Roman"/>
              </a:rPr>
              <a:t> </a:t>
            </a:r>
            <a:r>
              <a:rPr sz="1000" dirty="0">
                <a:latin typeface="Times New Roman"/>
                <a:cs typeface="Times New Roman"/>
              </a:rPr>
              <a:t>He</a:t>
            </a:r>
            <a:r>
              <a:rPr sz="1000" spc="-30" dirty="0">
                <a:latin typeface="Times New Roman"/>
                <a:cs typeface="Times New Roman"/>
              </a:rPr>
              <a:t> </a:t>
            </a:r>
            <a:r>
              <a:rPr sz="1000" dirty="0">
                <a:latin typeface="Times New Roman"/>
                <a:cs typeface="Times New Roman"/>
              </a:rPr>
              <a:t>notes</a:t>
            </a:r>
            <a:r>
              <a:rPr sz="1000" spc="-20" dirty="0">
                <a:latin typeface="Times New Roman"/>
                <a:cs typeface="Times New Roman"/>
              </a:rPr>
              <a:t> </a:t>
            </a:r>
            <a:r>
              <a:rPr sz="1000" dirty="0">
                <a:latin typeface="Times New Roman"/>
                <a:cs typeface="Times New Roman"/>
              </a:rPr>
              <a:t>that</a:t>
            </a:r>
            <a:r>
              <a:rPr sz="1000" spc="-1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Celts </a:t>
            </a:r>
            <a:r>
              <a:rPr sz="1000" i="1" dirty="0">
                <a:latin typeface="Times New Roman"/>
                <a:cs typeface="Times New Roman"/>
              </a:rPr>
              <a:t>‘live</a:t>
            </a:r>
            <a:r>
              <a:rPr sz="1000" i="1" spc="-15" dirty="0">
                <a:latin typeface="Times New Roman"/>
                <a:cs typeface="Times New Roman"/>
              </a:rPr>
              <a:t> </a:t>
            </a:r>
            <a:r>
              <a:rPr sz="1000" i="1" dirty="0">
                <a:latin typeface="Times New Roman"/>
                <a:cs typeface="Times New Roman"/>
              </a:rPr>
              <a:t>beyond</a:t>
            </a:r>
            <a:r>
              <a:rPr sz="1000" i="1" spc="-30" dirty="0">
                <a:latin typeface="Times New Roman"/>
                <a:cs typeface="Times New Roman"/>
              </a:rPr>
              <a:t> </a:t>
            </a:r>
            <a:r>
              <a:rPr sz="1000" i="1" dirty="0">
                <a:latin typeface="Times New Roman"/>
                <a:cs typeface="Times New Roman"/>
              </a:rPr>
              <a:t>the</a:t>
            </a:r>
            <a:r>
              <a:rPr sz="1000" i="1" spc="-30" dirty="0">
                <a:latin typeface="Times New Roman"/>
                <a:cs typeface="Times New Roman"/>
              </a:rPr>
              <a:t> </a:t>
            </a:r>
            <a:r>
              <a:rPr sz="1000" i="1" dirty="0">
                <a:latin typeface="Times New Roman"/>
                <a:cs typeface="Times New Roman"/>
              </a:rPr>
              <a:t>Pillars</a:t>
            </a:r>
            <a:r>
              <a:rPr sz="1000" i="1" spc="-30" dirty="0">
                <a:latin typeface="Times New Roman"/>
                <a:cs typeface="Times New Roman"/>
              </a:rPr>
              <a:t> </a:t>
            </a:r>
            <a:r>
              <a:rPr sz="1000" i="1" dirty="0">
                <a:latin typeface="Times New Roman"/>
                <a:cs typeface="Times New Roman"/>
              </a:rPr>
              <a:t>of</a:t>
            </a:r>
            <a:r>
              <a:rPr sz="1000" i="1" spc="-40" dirty="0">
                <a:latin typeface="Times New Roman"/>
                <a:cs typeface="Times New Roman"/>
              </a:rPr>
              <a:t> </a:t>
            </a:r>
            <a:r>
              <a:rPr sz="1000" i="1" dirty="0">
                <a:latin typeface="Times New Roman"/>
                <a:cs typeface="Times New Roman"/>
              </a:rPr>
              <a:t>Hercules</a:t>
            </a:r>
            <a:r>
              <a:rPr sz="1000" i="1" spc="-10" dirty="0">
                <a:latin typeface="Times New Roman"/>
                <a:cs typeface="Times New Roman"/>
              </a:rPr>
              <a:t> </a:t>
            </a:r>
            <a:r>
              <a:rPr sz="1000" i="1" spc="-25" dirty="0">
                <a:latin typeface="Times New Roman"/>
                <a:cs typeface="Times New Roman"/>
              </a:rPr>
              <a:t>and </a:t>
            </a:r>
            <a:r>
              <a:rPr sz="1000" i="1" dirty="0">
                <a:latin typeface="Times New Roman"/>
                <a:cs typeface="Times New Roman"/>
              </a:rPr>
              <a:t>border</a:t>
            </a:r>
            <a:r>
              <a:rPr sz="1000" i="1" spc="-25" dirty="0">
                <a:latin typeface="Times New Roman"/>
                <a:cs typeface="Times New Roman"/>
              </a:rPr>
              <a:t> </a:t>
            </a:r>
            <a:r>
              <a:rPr sz="1000" i="1" dirty="0">
                <a:latin typeface="Times New Roman"/>
                <a:cs typeface="Times New Roman"/>
              </a:rPr>
              <a:t>on</a:t>
            </a:r>
            <a:r>
              <a:rPr sz="1000" i="1" spc="-25"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Cynetes,</a:t>
            </a:r>
            <a:r>
              <a:rPr sz="1000" i="1" spc="-5" dirty="0">
                <a:latin typeface="Times New Roman"/>
                <a:cs typeface="Times New Roman"/>
              </a:rPr>
              <a:t> </a:t>
            </a:r>
            <a:r>
              <a:rPr sz="1000" i="1" dirty="0">
                <a:latin typeface="Times New Roman"/>
                <a:cs typeface="Times New Roman"/>
              </a:rPr>
              <a:t>who</a:t>
            </a:r>
            <a:r>
              <a:rPr sz="1000" i="1" spc="-15" dirty="0">
                <a:latin typeface="Times New Roman"/>
                <a:cs typeface="Times New Roman"/>
              </a:rPr>
              <a:t> </a:t>
            </a:r>
            <a:r>
              <a:rPr sz="1000" i="1" dirty="0">
                <a:latin typeface="Times New Roman"/>
                <a:cs typeface="Times New Roman"/>
              </a:rPr>
              <a:t>are</a:t>
            </a:r>
            <a:r>
              <a:rPr sz="1000" i="1" spc="-20" dirty="0">
                <a:latin typeface="Times New Roman"/>
                <a:cs typeface="Times New Roman"/>
              </a:rPr>
              <a:t> </a:t>
            </a:r>
            <a:r>
              <a:rPr sz="1000" i="1" dirty="0">
                <a:latin typeface="Times New Roman"/>
                <a:cs typeface="Times New Roman"/>
              </a:rPr>
              <a:t>the</a:t>
            </a:r>
            <a:r>
              <a:rPr sz="1000" i="1" spc="-20" dirty="0">
                <a:latin typeface="Times New Roman"/>
                <a:cs typeface="Times New Roman"/>
              </a:rPr>
              <a:t> </a:t>
            </a:r>
            <a:r>
              <a:rPr sz="1000" i="1" dirty="0">
                <a:latin typeface="Times New Roman"/>
                <a:cs typeface="Times New Roman"/>
              </a:rPr>
              <a:t>westernmost</a:t>
            </a:r>
            <a:r>
              <a:rPr sz="1000" i="1" spc="-10" dirty="0">
                <a:latin typeface="Times New Roman"/>
                <a:cs typeface="Times New Roman"/>
              </a:rPr>
              <a:t> </a:t>
            </a:r>
            <a:r>
              <a:rPr sz="1000" i="1" dirty="0">
                <a:latin typeface="Times New Roman"/>
                <a:cs typeface="Times New Roman"/>
              </a:rPr>
              <a:t>inhabitants</a:t>
            </a:r>
            <a:r>
              <a:rPr sz="1000" i="1" spc="-45" dirty="0">
                <a:latin typeface="Times New Roman"/>
                <a:cs typeface="Times New Roman"/>
              </a:rPr>
              <a:t> </a:t>
            </a:r>
            <a:r>
              <a:rPr sz="1000" i="1" dirty="0">
                <a:latin typeface="Times New Roman"/>
                <a:cs typeface="Times New Roman"/>
              </a:rPr>
              <a:t>of</a:t>
            </a:r>
            <a:r>
              <a:rPr sz="1000" i="1" spc="-20" dirty="0">
                <a:latin typeface="Times New Roman"/>
                <a:cs typeface="Times New Roman"/>
              </a:rPr>
              <a:t> </a:t>
            </a:r>
            <a:r>
              <a:rPr sz="1000" i="1" dirty="0">
                <a:latin typeface="Times New Roman"/>
                <a:cs typeface="Times New Roman"/>
              </a:rPr>
              <a:t>Europe’ </a:t>
            </a:r>
            <a:r>
              <a:rPr sz="1000" dirty="0">
                <a:latin typeface="Times New Roman"/>
                <a:cs typeface="Times New Roman"/>
              </a:rPr>
              <a:t>and</a:t>
            </a:r>
            <a:r>
              <a:rPr sz="1000" spc="-5" dirty="0">
                <a:latin typeface="Times New Roman"/>
                <a:cs typeface="Times New Roman"/>
              </a:rPr>
              <a:t> </a:t>
            </a:r>
            <a:r>
              <a:rPr sz="1000" dirty="0">
                <a:latin typeface="Times New Roman"/>
                <a:cs typeface="Times New Roman"/>
              </a:rPr>
              <a:t>it</a:t>
            </a:r>
            <a:r>
              <a:rPr sz="1000" spc="-25" dirty="0">
                <a:latin typeface="Times New Roman"/>
                <a:cs typeface="Times New Roman"/>
              </a:rPr>
              <a:t> </a:t>
            </a:r>
            <a:r>
              <a:rPr sz="1000" dirty="0">
                <a:latin typeface="Times New Roman"/>
                <a:cs typeface="Times New Roman"/>
              </a:rPr>
              <a:t>is</a:t>
            </a:r>
            <a:r>
              <a:rPr sz="1000" spc="-25" dirty="0">
                <a:latin typeface="Times New Roman"/>
                <a:cs typeface="Times New Roman"/>
              </a:rPr>
              <a:t> </a:t>
            </a:r>
            <a:r>
              <a:rPr sz="1000" dirty="0">
                <a:latin typeface="Times New Roman"/>
                <a:cs typeface="Times New Roman"/>
              </a:rPr>
              <a:t>tempting</a:t>
            </a:r>
            <a:r>
              <a:rPr sz="1000" spc="-5" dirty="0">
                <a:latin typeface="Times New Roman"/>
                <a:cs typeface="Times New Roman"/>
              </a:rPr>
              <a:t> </a:t>
            </a:r>
            <a:r>
              <a:rPr sz="1000" dirty="0">
                <a:latin typeface="Times New Roman"/>
                <a:cs typeface="Times New Roman"/>
              </a:rPr>
              <a:t>to</a:t>
            </a:r>
            <a:r>
              <a:rPr sz="1000" spc="-10" dirty="0">
                <a:latin typeface="Times New Roman"/>
                <a:cs typeface="Times New Roman"/>
              </a:rPr>
              <a:t> </a:t>
            </a:r>
            <a:r>
              <a:rPr sz="1000" dirty="0">
                <a:latin typeface="Times New Roman"/>
                <a:cs typeface="Times New Roman"/>
              </a:rPr>
              <a:t>see</a:t>
            </a:r>
            <a:r>
              <a:rPr sz="1000" spc="-5" dirty="0">
                <a:latin typeface="Times New Roman"/>
                <a:cs typeface="Times New Roman"/>
              </a:rPr>
              <a:t> </a:t>
            </a:r>
            <a:r>
              <a:rPr sz="1000" spc="-25" dirty="0">
                <a:latin typeface="Times New Roman"/>
                <a:cs typeface="Times New Roman"/>
              </a:rPr>
              <a:t>the </a:t>
            </a:r>
            <a:r>
              <a:rPr sz="1000" dirty="0">
                <a:latin typeface="Times New Roman"/>
                <a:cs typeface="Times New Roman"/>
              </a:rPr>
              <a:t>Pyrenees</a:t>
            </a:r>
            <a:r>
              <a:rPr sz="1000" spc="-20" dirty="0">
                <a:latin typeface="Times New Roman"/>
                <a:cs typeface="Times New Roman"/>
              </a:rPr>
              <a:t> </a:t>
            </a:r>
            <a:r>
              <a:rPr sz="1000" dirty="0">
                <a:latin typeface="Times New Roman"/>
                <a:cs typeface="Times New Roman"/>
              </a:rPr>
              <a:t>in</a:t>
            </a:r>
            <a:r>
              <a:rPr sz="1000" spc="-45" dirty="0">
                <a:latin typeface="Times New Roman"/>
                <a:cs typeface="Times New Roman"/>
              </a:rPr>
              <a:t> </a:t>
            </a:r>
            <a:r>
              <a:rPr sz="1000" dirty="0">
                <a:latin typeface="Times New Roman"/>
                <a:cs typeface="Times New Roman"/>
              </a:rPr>
              <a:t>the</a:t>
            </a:r>
            <a:r>
              <a:rPr sz="1000" spc="-35" dirty="0">
                <a:latin typeface="Times New Roman"/>
                <a:cs typeface="Times New Roman"/>
              </a:rPr>
              <a:t> </a:t>
            </a:r>
            <a:r>
              <a:rPr sz="1000" dirty="0">
                <a:latin typeface="Times New Roman"/>
                <a:cs typeface="Times New Roman"/>
              </a:rPr>
              <a:t>name</a:t>
            </a:r>
            <a:r>
              <a:rPr sz="1000" spc="-10" dirty="0">
                <a:latin typeface="Times New Roman"/>
                <a:cs typeface="Times New Roman"/>
              </a:rPr>
              <a:t> </a:t>
            </a:r>
            <a:r>
              <a:rPr sz="1000" dirty="0">
                <a:latin typeface="Times New Roman"/>
                <a:cs typeface="Times New Roman"/>
              </a:rPr>
              <a:t>Pyrene,</a:t>
            </a:r>
            <a:r>
              <a:rPr sz="1000" spc="-20" dirty="0">
                <a:latin typeface="Times New Roman"/>
                <a:cs typeface="Times New Roman"/>
              </a:rPr>
              <a:t> </a:t>
            </a:r>
            <a:r>
              <a:rPr sz="1000" dirty="0">
                <a:latin typeface="Times New Roman"/>
                <a:cs typeface="Times New Roman"/>
              </a:rPr>
              <a:t>although</a:t>
            </a:r>
            <a:r>
              <a:rPr sz="1000" spc="-15" dirty="0">
                <a:latin typeface="Times New Roman"/>
                <a:cs typeface="Times New Roman"/>
              </a:rPr>
              <a:t> </a:t>
            </a:r>
            <a:r>
              <a:rPr sz="1000" dirty="0">
                <a:latin typeface="Times New Roman"/>
                <a:cs typeface="Times New Roman"/>
              </a:rPr>
              <a:t>this</a:t>
            </a:r>
            <a:r>
              <a:rPr sz="1000" spc="-45" dirty="0">
                <a:latin typeface="Times New Roman"/>
                <a:cs typeface="Times New Roman"/>
              </a:rPr>
              <a:t> </a:t>
            </a:r>
            <a:r>
              <a:rPr sz="1000" dirty="0">
                <a:latin typeface="Times New Roman"/>
                <a:cs typeface="Times New Roman"/>
              </a:rPr>
              <a:t>cannot</a:t>
            </a:r>
            <a:r>
              <a:rPr sz="1000" spc="-25" dirty="0">
                <a:latin typeface="Times New Roman"/>
                <a:cs typeface="Times New Roman"/>
              </a:rPr>
              <a:t> </a:t>
            </a:r>
            <a:r>
              <a:rPr sz="1000" dirty="0">
                <a:latin typeface="Times New Roman"/>
                <a:cs typeface="Times New Roman"/>
              </a:rPr>
              <a:t>be</a:t>
            </a:r>
            <a:r>
              <a:rPr sz="1000" spc="-40" dirty="0">
                <a:latin typeface="Times New Roman"/>
                <a:cs typeface="Times New Roman"/>
              </a:rPr>
              <a:t> </a:t>
            </a:r>
            <a:r>
              <a:rPr sz="1000" dirty="0">
                <a:latin typeface="Times New Roman"/>
                <a:cs typeface="Times New Roman"/>
              </a:rPr>
              <a:t>verified.</a:t>
            </a:r>
            <a:r>
              <a:rPr sz="1000" spc="-20" dirty="0">
                <a:latin typeface="Times New Roman"/>
                <a:cs typeface="Times New Roman"/>
              </a:rPr>
              <a:t> </a:t>
            </a:r>
            <a:r>
              <a:rPr sz="1000" dirty="0">
                <a:latin typeface="Times New Roman"/>
                <a:cs typeface="Times New Roman"/>
              </a:rPr>
              <a:t>Indeed,</a:t>
            </a:r>
            <a:r>
              <a:rPr sz="1000" spc="-30" dirty="0">
                <a:latin typeface="Times New Roman"/>
                <a:cs typeface="Times New Roman"/>
              </a:rPr>
              <a:t> </a:t>
            </a:r>
            <a:r>
              <a:rPr sz="1000" dirty="0">
                <a:latin typeface="Times New Roman"/>
                <a:cs typeface="Times New Roman"/>
              </a:rPr>
              <a:t>everything about</a:t>
            </a:r>
            <a:r>
              <a:rPr sz="1000" spc="-45" dirty="0">
                <a:latin typeface="Times New Roman"/>
                <a:cs typeface="Times New Roman"/>
              </a:rPr>
              <a:t> </a:t>
            </a:r>
            <a:r>
              <a:rPr sz="1000" dirty="0">
                <a:latin typeface="Times New Roman"/>
                <a:cs typeface="Times New Roman"/>
              </a:rPr>
              <a:t>the</a:t>
            </a:r>
            <a:r>
              <a:rPr sz="1000" spc="-30" dirty="0">
                <a:latin typeface="Times New Roman"/>
                <a:cs typeface="Times New Roman"/>
              </a:rPr>
              <a:t> </a:t>
            </a:r>
            <a:r>
              <a:rPr sz="1000" spc="-10" dirty="0">
                <a:latin typeface="Times New Roman"/>
                <a:cs typeface="Times New Roman"/>
              </a:rPr>
              <a:t>passage </a:t>
            </a:r>
            <a:r>
              <a:rPr sz="1000" dirty="0">
                <a:latin typeface="Times New Roman"/>
                <a:cs typeface="Times New Roman"/>
              </a:rPr>
              <a:t>suggests</a:t>
            </a:r>
            <a:r>
              <a:rPr sz="1000" spc="-5" dirty="0">
                <a:latin typeface="Times New Roman"/>
                <a:cs typeface="Times New Roman"/>
              </a:rPr>
              <a:t> </a:t>
            </a:r>
            <a:r>
              <a:rPr sz="1000" dirty="0">
                <a:latin typeface="Times New Roman"/>
                <a:cs typeface="Times New Roman"/>
              </a:rPr>
              <a:t>that</a:t>
            </a:r>
            <a:r>
              <a:rPr sz="1000" spc="-25" dirty="0">
                <a:latin typeface="Times New Roman"/>
                <a:cs typeface="Times New Roman"/>
              </a:rPr>
              <a:t> </a:t>
            </a:r>
            <a:r>
              <a:rPr sz="1000" dirty="0">
                <a:latin typeface="Times New Roman"/>
                <a:cs typeface="Times New Roman"/>
              </a:rPr>
              <a:t>Herodotus</a:t>
            </a:r>
            <a:r>
              <a:rPr sz="1000" spc="-20" dirty="0">
                <a:latin typeface="Times New Roman"/>
                <a:cs typeface="Times New Roman"/>
              </a:rPr>
              <a:t> </a:t>
            </a:r>
            <a:r>
              <a:rPr sz="1000" dirty="0">
                <a:latin typeface="Times New Roman"/>
                <a:cs typeface="Times New Roman"/>
              </a:rPr>
              <a:t>believes,</a:t>
            </a:r>
            <a:r>
              <a:rPr sz="1000" spc="-20" dirty="0">
                <a:latin typeface="Times New Roman"/>
                <a:cs typeface="Times New Roman"/>
              </a:rPr>
              <a:t> </a:t>
            </a:r>
            <a:r>
              <a:rPr sz="1000" dirty="0">
                <a:latin typeface="Times New Roman"/>
                <a:cs typeface="Times New Roman"/>
              </a:rPr>
              <a:t>quite</a:t>
            </a:r>
            <a:r>
              <a:rPr sz="1000" spc="-25" dirty="0">
                <a:latin typeface="Times New Roman"/>
                <a:cs typeface="Times New Roman"/>
              </a:rPr>
              <a:t> </a:t>
            </a:r>
            <a:r>
              <a:rPr sz="1000" dirty="0">
                <a:latin typeface="Times New Roman"/>
                <a:cs typeface="Times New Roman"/>
              </a:rPr>
              <a:t>wrongly,</a:t>
            </a:r>
            <a:r>
              <a:rPr sz="1000" spc="25" dirty="0">
                <a:latin typeface="Times New Roman"/>
                <a:cs typeface="Times New Roman"/>
              </a:rPr>
              <a:t> </a:t>
            </a:r>
            <a:r>
              <a:rPr sz="1000" dirty="0">
                <a:latin typeface="Times New Roman"/>
                <a:cs typeface="Times New Roman"/>
              </a:rPr>
              <a:t>that</a:t>
            </a:r>
            <a:r>
              <a:rPr sz="1000" spc="-3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source</a:t>
            </a:r>
            <a:r>
              <a:rPr sz="1000" spc="-5" dirty="0">
                <a:latin typeface="Times New Roman"/>
                <a:cs typeface="Times New Roman"/>
              </a:rPr>
              <a:t> </a:t>
            </a:r>
            <a:r>
              <a:rPr sz="1000" dirty="0">
                <a:latin typeface="Times New Roman"/>
                <a:cs typeface="Times New Roman"/>
              </a:rPr>
              <a:t>of</a:t>
            </a:r>
            <a:r>
              <a:rPr sz="1000" spc="-3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Danube</a:t>
            </a:r>
            <a:r>
              <a:rPr sz="1000" spc="-10" dirty="0">
                <a:latin typeface="Times New Roman"/>
                <a:cs typeface="Times New Roman"/>
              </a:rPr>
              <a:t> </a:t>
            </a:r>
            <a:r>
              <a:rPr sz="1000" dirty="0">
                <a:latin typeface="Times New Roman"/>
                <a:cs typeface="Times New Roman"/>
              </a:rPr>
              <a:t>is</a:t>
            </a:r>
            <a:r>
              <a:rPr sz="1000" spc="-35" dirty="0">
                <a:latin typeface="Times New Roman"/>
                <a:cs typeface="Times New Roman"/>
              </a:rPr>
              <a:t> </a:t>
            </a:r>
            <a:r>
              <a:rPr sz="1000" dirty="0">
                <a:latin typeface="Times New Roman"/>
                <a:cs typeface="Times New Roman"/>
              </a:rPr>
              <a:t>in</a:t>
            </a:r>
            <a:r>
              <a:rPr sz="1000" spc="-35" dirty="0">
                <a:latin typeface="Times New Roman"/>
                <a:cs typeface="Times New Roman"/>
              </a:rPr>
              <a:t> </a:t>
            </a:r>
            <a:r>
              <a:rPr sz="1000" dirty="0">
                <a:latin typeface="Times New Roman"/>
                <a:cs typeface="Times New Roman"/>
              </a:rPr>
              <a:t>Iberia,</a:t>
            </a:r>
            <a:r>
              <a:rPr sz="1000" spc="-20" dirty="0">
                <a:latin typeface="Times New Roman"/>
                <a:cs typeface="Times New Roman"/>
              </a:rPr>
              <a:t> </a:t>
            </a:r>
            <a:r>
              <a:rPr sz="1000" dirty="0">
                <a:latin typeface="Times New Roman"/>
                <a:cs typeface="Times New Roman"/>
              </a:rPr>
              <a:t>so</a:t>
            </a:r>
            <a:r>
              <a:rPr sz="1000" spc="-25" dirty="0">
                <a:latin typeface="Times New Roman"/>
                <a:cs typeface="Times New Roman"/>
              </a:rPr>
              <a:t> </a:t>
            </a:r>
            <a:r>
              <a:rPr sz="1000" spc="-10" dirty="0">
                <a:latin typeface="Times New Roman"/>
                <a:cs typeface="Times New Roman"/>
              </a:rPr>
              <a:t>perhaps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Father</a:t>
            </a:r>
            <a:r>
              <a:rPr sz="1000" spc="-5" dirty="0">
                <a:latin typeface="Times New Roman"/>
                <a:cs typeface="Times New Roman"/>
              </a:rPr>
              <a:t> </a:t>
            </a:r>
            <a:r>
              <a:rPr sz="1000" dirty="0">
                <a:latin typeface="Times New Roman"/>
                <a:cs typeface="Times New Roman"/>
              </a:rPr>
              <a:t>of</a:t>
            </a:r>
            <a:r>
              <a:rPr sz="1000" spc="-20" dirty="0">
                <a:latin typeface="Times New Roman"/>
                <a:cs typeface="Times New Roman"/>
              </a:rPr>
              <a:t> </a:t>
            </a:r>
            <a:r>
              <a:rPr sz="1000" dirty="0">
                <a:latin typeface="Times New Roman"/>
                <a:cs typeface="Times New Roman"/>
              </a:rPr>
              <a:t>History</a:t>
            </a:r>
            <a:r>
              <a:rPr sz="1000" spc="-15" dirty="0">
                <a:latin typeface="Times New Roman"/>
                <a:cs typeface="Times New Roman"/>
              </a:rPr>
              <a:t> </a:t>
            </a:r>
            <a:r>
              <a:rPr sz="1000" dirty="0">
                <a:latin typeface="Times New Roman"/>
                <a:cs typeface="Times New Roman"/>
              </a:rPr>
              <a:t>was</a:t>
            </a:r>
            <a:r>
              <a:rPr sz="1000" spc="5" dirty="0">
                <a:latin typeface="Times New Roman"/>
                <a:cs typeface="Times New Roman"/>
              </a:rPr>
              <a:t> </a:t>
            </a:r>
            <a:r>
              <a:rPr sz="1000" dirty="0">
                <a:latin typeface="Times New Roman"/>
                <a:cs typeface="Times New Roman"/>
              </a:rPr>
              <a:t>not</a:t>
            </a:r>
            <a:r>
              <a:rPr sz="1000" spc="-25" dirty="0">
                <a:latin typeface="Times New Roman"/>
                <a:cs typeface="Times New Roman"/>
              </a:rPr>
              <a:t> </a:t>
            </a:r>
            <a:r>
              <a:rPr sz="1000" dirty="0">
                <a:latin typeface="Times New Roman"/>
                <a:cs typeface="Times New Roman"/>
              </a:rPr>
              <a:t>so</a:t>
            </a:r>
            <a:r>
              <a:rPr sz="1000" spc="-15" dirty="0">
                <a:latin typeface="Times New Roman"/>
                <a:cs typeface="Times New Roman"/>
              </a:rPr>
              <a:t> </a:t>
            </a:r>
            <a:r>
              <a:rPr sz="1000" dirty="0">
                <a:latin typeface="Times New Roman"/>
                <a:cs typeface="Times New Roman"/>
              </a:rPr>
              <a:t>hot</a:t>
            </a:r>
            <a:r>
              <a:rPr sz="1000" spc="-25" dirty="0">
                <a:latin typeface="Times New Roman"/>
                <a:cs typeface="Times New Roman"/>
              </a:rPr>
              <a:t> </a:t>
            </a:r>
            <a:r>
              <a:rPr sz="1000" dirty="0">
                <a:latin typeface="Times New Roman"/>
                <a:cs typeface="Times New Roman"/>
              </a:rPr>
              <a:t>on</a:t>
            </a:r>
            <a:r>
              <a:rPr sz="1000" spc="-25" dirty="0">
                <a:latin typeface="Times New Roman"/>
                <a:cs typeface="Times New Roman"/>
              </a:rPr>
              <a:t> </a:t>
            </a:r>
            <a:r>
              <a:rPr sz="1000" dirty="0">
                <a:latin typeface="Times New Roman"/>
                <a:cs typeface="Times New Roman"/>
              </a:rPr>
              <a:t>his</a:t>
            </a:r>
            <a:r>
              <a:rPr sz="1000" spc="-15" dirty="0">
                <a:latin typeface="Times New Roman"/>
                <a:cs typeface="Times New Roman"/>
              </a:rPr>
              <a:t> </a:t>
            </a:r>
            <a:r>
              <a:rPr sz="1000" spc="-10" dirty="0">
                <a:latin typeface="Times New Roman"/>
                <a:cs typeface="Times New Roman"/>
              </a:rPr>
              <a:t>geography!</a:t>
            </a:r>
            <a:endParaRPr sz="1000" dirty="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50" dirty="0"/>
              <a:t>6</a:t>
            </a:fld>
            <a:endParaRPr spc="-50" dirty="0"/>
          </a:p>
        </p:txBody>
      </p:sp>
      <p:pic>
        <p:nvPicPr>
          <p:cNvPr id="8" name="Picture 7">
            <a:extLst>
              <a:ext uri="{FF2B5EF4-FFF2-40B4-BE49-F238E27FC236}">
                <a16:creationId xmlns:a16="http://schemas.microsoft.com/office/drawing/2014/main" id="{E57F2655-0DB3-A29E-483A-CAB3BB19DD83}"/>
              </a:ext>
            </a:extLst>
          </p:cNvPr>
          <p:cNvPicPr>
            <a:picLocks noChangeAspect="1"/>
          </p:cNvPicPr>
          <p:nvPr/>
        </p:nvPicPr>
        <p:blipFill>
          <a:blip r:embed="rId3"/>
          <a:stretch>
            <a:fillRect/>
          </a:stretch>
        </p:blipFill>
        <p:spPr>
          <a:xfrm>
            <a:off x="3323593" y="6335728"/>
            <a:ext cx="3200400" cy="2059239"/>
          </a:xfrm>
          <a:prstGeom prst="rect">
            <a:avLst/>
          </a:prstGeom>
        </p:spPr>
      </p:pic>
      <p:sp>
        <p:nvSpPr>
          <p:cNvPr id="9" name="TextBox 8">
            <a:extLst>
              <a:ext uri="{FF2B5EF4-FFF2-40B4-BE49-F238E27FC236}">
                <a16:creationId xmlns:a16="http://schemas.microsoft.com/office/drawing/2014/main" id="{6B183B47-E7E6-4116-E98E-AC6C5348619D}"/>
              </a:ext>
            </a:extLst>
          </p:cNvPr>
          <p:cNvSpPr txBox="1"/>
          <p:nvPr/>
        </p:nvSpPr>
        <p:spPr>
          <a:xfrm>
            <a:off x="88557" y="7740648"/>
            <a:ext cx="3200400" cy="584775"/>
          </a:xfrm>
          <a:prstGeom prst="rect">
            <a:avLst/>
          </a:prstGeom>
          <a:solidFill>
            <a:schemeClr val="accent2"/>
          </a:solidFill>
        </p:spPr>
        <p:txBody>
          <a:bodyPr wrap="square" rtlCol="0">
            <a:spAutoFit/>
          </a:bodyPr>
          <a:lstStyle/>
          <a:p>
            <a:r>
              <a:rPr lang="en-GB" sz="1600" dirty="0" err="1">
                <a:solidFill>
                  <a:srgbClr val="000000"/>
                </a:solidFill>
                <a:effectLst/>
                <a:latin typeface="Helvetica" pitchFamily="2" charset="0"/>
              </a:rPr>
              <a:t>Donaueschingen</a:t>
            </a:r>
            <a:r>
              <a:rPr lang="en-GB" sz="1600" dirty="0">
                <a:solidFill>
                  <a:srgbClr val="000000"/>
                </a:solidFill>
                <a:effectLst/>
                <a:latin typeface="Helvetica" pitchFamily="2" charset="0"/>
              </a:rPr>
              <a:t>, Black Forest, Baden-</a:t>
            </a:r>
            <a:r>
              <a:rPr lang="en-GB" sz="1600" dirty="0" err="1">
                <a:solidFill>
                  <a:srgbClr val="000000"/>
                </a:solidFill>
                <a:effectLst/>
                <a:latin typeface="Helvetica" pitchFamily="2" charset="0"/>
              </a:rPr>
              <a:t>Wüttemberg</a:t>
            </a:r>
            <a:r>
              <a:rPr lang="en-GB" sz="1600" dirty="0">
                <a:solidFill>
                  <a:srgbClr val="000000"/>
                </a:solidFill>
                <a:effectLst/>
                <a:latin typeface="Helvetica" pitchFamily="2" charset="0"/>
              </a:rPr>
              <a:t> state</a:t>
            </a:r>
          </a:p>
        </p:txBody>
      </p:sp>
      <p:sp>
        <p:nvSpPr>
          <p:cNvPr id="10" name="TextBox 9">
            <a:extLst>
              <a:ext uri="{FF2B5EF4-FFF2-40B4-BE49-F238E27FC236}">
                <a16:creationId xmlns:a16="http://schemas.microsoft.com/office/drawing/2014/main" id="{8E07255A-BDA7-A36B-B274-A2640EFB6612}"/>
              </a:ext>
            </a:extLst>
          </p:cNvPr>
          <p:cNvSpPr txBox="1"/>
          <p:nvPr/>
        </p:nvSpPr>
        <p:spPr>
          <a:xfrm>
            <a:off x="3377549" y="8394967"/>
            <a:ext cx="3234435" cy="215444"/>
          </a:xfrm>
          <a:prstGeom prst="rect">
            <a:avLst/>
          </a:prstGeom>
          <a:noFill/>
        </p:spPr>
        <p:txBody>
          <a:bodyPr wrap="square" rtlCol="0">
            <a:spAutoFit/>
          </a:bodyPr>
          <a:lstStyle/>
          <a:p>
            <a:r>
              <a:rPr lang="en-GB" sz="800" dirty="0">
                <a:solidFill>
                  <a:srgbClr val="000000"/>
                </a:solidFill>
                <a:effectLst/>
                <a:latin typeface="Helvetica" pitchFamily="2" charset="0"/>
              </a:rPr>
              <a:t>https://</a:t>
            </a:r>
            <a:r>
              <a:rPr lang="en-GB" sz="800" dirty="0" err="1">
                <a:solidFill>
                  <a:srgbClr val="000000"/>
                </a:solidFill>
                <a:effectLst/>
                <a:latin typeface="Helvetica" pitchFamily="2" charset="0"/>
              </a:rPr>
              <a:t>en.wikivoyage.org</a:t>
            </a:r>
            <a:r>
              <a:rPr lang="en-GB" sz="800" dirty="0">
                <a:solidFill>
                  <a:srgbClr val="000000"/>
                </a:solidFill>
                <a:effectLst/>
                <a:latin typeface="Helvetica" pitchFamily="2" charset="0"/>
              </a:rPr>
              <a:t>/wiki/Danube#/media/</a:t>
            </a:r>
            <a:r>
              <a:rPr lang="en-GB" sz="800" dirty="0" err="1">
                <a:solidFill>
                  <a:srgbClr val="000000"/>
                </a:solidFill>
                <a:effectLst/>
                <a:latin typeface="Helvetica" pitchFamily="2" charset="0"/>
              </a:rPr>
              <a:t>File:Danubemap.png</a:t>
            </a:r>
            <a:endParaRPr lang="en-GB" sz="800" dirty="0">
              <a:solidFill>
                <a:srgbClr val="000000"/>
              </a:solidFill>
              <a:effectLst/>
              <a:latin typeface="Helvetica" pitchFamily="2" charset="0"/>
            </a:endParaRPr>
          </a:p>
        </p:txBody>
      </p:sp>
      <p:sp>
        <p:nvSpPr>
          <p:cNvPr id="11" name="Sequential Access Storage 10">
            <a:extLst>
              <a:ext uri="{FF2B5EF4-FFF2-40B4-BE49-F238E27FC236}">
                <a16:creationId xmlns:a16="http://schemas.microsoft.com/office/drawing/2014/main" id="{D5C0C918-06AC-49D7-F1E0-AA7D6B46DB04}"/>
              </a:ext>
            </a:extLst>
          </p:cNvPr>
          <p:cNvSpPr/>
          <p:nvPr/>
        </p:nvSpPr>
        <p:spPr>
          <a:xfrm>
            <a:off x="88557" y="274152"/>
            <a:ext cx="2667000" cy="1295400"/>
          </a:xfrm>
          <a:prstGeom prst="flowChartMagneticTap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Nile: </a:t>
            </a:r>
            <a:r>
              <a:rPr lang="en-GB" dirty="0"/>
              <a:t>6,853 km</a:t>
            </a:r>
          </a:p>
          <a:p>
            <a:pPr algn="ctr"/>
            <a:r>
              <a:rPr lang="en-GB" dirty="0"/>
              <a:t>Danube: 2,415 km</a:t>
            </a:r>
            <a:endParaRPr lang="en-US" dirty="0"/>
          </a:p>
        </p:txBody>
      </p:sp>
    </p:spTree>
    <p:extLst>
      <p:ext uri="{BB962C8B-B14F-4D97-AF65-F5344CB8AC3E}">
        <p14:creationId xmlns:p14="http://schemas.microsoft.com/office/powerpoint/2010/main" val="867374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640531" y="94195"/>
            <a:ext cx="3576937" cy="2523561"/>
            <a:chOff x="1143000" y="685800"/>
            <a:chExt cx="4572000" cy="3429000"/>
          </a:xfrm>
        </p:grpSpPr>
        <p:pic>
          <p:nvPicPr>
            <p:cNvPr id="3" name="object 3"/>
            <p:cNvPicPr/>
            <p:nvPr/>
          </p:nvPicPr>
          <p:blipFill rotWithShape="1">
            <a:blip r:embed="rId2" cstate="print"/>
            <a:srcRect t="18836" b="16216"/>
            <a:stretch/>
          </p:blipFill>
          <p:spPr>
            <a:xfrm>
              <a:off x="1143000" y="1331649"/>
              <a:ext cx="4572000" cy="2227091"/>
            </a:xfrm>
            <a:prstGeom prst="rect">
              <a:avLst/>
            </a:prstGeom>
          </p:spPr>
        </p:pic>
        <p:sp>
          <p:nvSpPr>
            <p:cNvPr id="4" name="object 4"/>
            <p:cNvSpPr/>
            <p:nvPr/>
          </p:nvSpPr>
          <p:spPr>
            <a:xfrm>
              <a:off x="1143000" y="685800"/>
              <a:ext cx="4572000" cy="3429000"/>
            </a:xfrm>
            <a:custGeom>
              <a:avLst/>
              <a:gdLst/>
              <a:ahLst/>
              <a:cxnLst/>
              <a:rect l="l" t="t" r="r" b="b"/>
              <a:pathLst>
                <a:path w="4572000" h="3429000">
                  <a:moveTo>
                    <a:pt x="0" y="3429000"/>
                  </a:moveTo>
                  <a:lnTo>
                    <a:pt x="4572000" y="3429000"/>
                  </a:lnTo>
                  <a:lnTo>
                    <a:pt x="4572000" y="0"/>
                  </a:lnTo>
                  <a:lnTo>
                    <a:pt x="0" y="0"/>
                  </a:lnTo>
                  <a:lnTo>
                    <a:pt x="0" y="3429000"/>
                  </a:lnTo>
                  <a:close/>
                </a:path>
              </a:pathLst>
            </a:custGeom>
            <a:ln w="9525">
              <a:solidFill>
                <a:srgbClr val="000000"/>
              </a:solidFill>
            </a:ln>
          </p:spPr>
          <p:txBody>
            <a:bodyPr wrap="square" lIns="0" tIns="0" rIns="0" bIns="0" rtlCol="0"/>
            <a:lstStyle/>
            <a:p>
              <a:endParaRPr/>
            </a:p>
          </p:txBody>
        </p:sp>
      </p:grpSp>
      <p:sp>
        <p:nvSpPr>
          <p:cNvPr id="5" name="object 5"/>
          <p:cNvSpPr txBox="1"/>
          <p:nvPr/>
        </p:nvSpPr>
        <p:spPr>
          <a:xfrm>
            <a:off x="914400" y="2655632"/>
            <a:ext cx="5276215" cy="986809"/>
          </a:xfrm>
          <a:prstGeom prst="rect">
            <a:avLst/>
          </a:prstGeom>
        </p:spPr>
        <p:txBody>
          <a:bodyPr vert="horz" wrap="square" lIns="0" tIns="12065" rIns="0" bIns="0" rtlCol="0">
            <a:spAutoFit/>
          </a:bodyPr>
          <a:lstStyle/>
          <a:p>
            <a:pPr marL="38100" marR="55880">
              <a:lnSpc>
                <a:spcPct val="100000"/>
              </a:lnSpc>
              <a:spcBef>
                <a:spcPts val="360"/>
              </a:spcBef>
            </a:pPr>
            <a:r>
              <a:rPr lang="en-GB" sz="1000" dirty="0">
                <a:latin typeface="Times New Roman"/>
                <a:cs typeface="Times New Roman"/>
              </a:rPr>
              <a:t>… </a:t>
            </a:r>
            <a:r>
              <a:rPr sz="1000" dirty="0">
                <a:latin typeface="Times New Roman"/>
                <a:cs typeface="Times New Roman"/>
              </a:rPr>
              <a:t>everything about</a:t>
            </a:r>
            <a:r>
              <a:rPr sz="1000" spc="-45" dirty="0">
                <a:latin typeface="Times New Roman"/>
                <a:cs typeface="Times New Roman"/>
              </a:rPr>
              <a:t> </a:t>
            </a:r>
            <a:r>
              <a:rPr sz="1000" dirty="0">
                <a:latin typeface="Times New Roman"/>
                <a:cs typeface="Times New Roman"/>
              </a:rPr>
              <a:t>the</a:t>
            </a:r>
            <a:r>
              <a:rPr sz="1000" spc="-30" dirty="0">
                <a:latin typeface="Times New Roman"/>
                <a:cs typeface="Times New Roman"/>
              </a:rPr>
              <a:t> </a:t>
            </a:r>
            <a:r>
              <a:rPr sz="1000" spc="-10" dirty="0">
                <a:latin typeface="Times New Roman"/>
                <a:cs typeface="Times New Roman"/>
              </a:rPr>
              <a:t>passage </a:t>
            </a:r>
            <a:r>
              <a:rPr sz="1000" dirty="0">
                <a:latin typeface="Times New Roman"/>
                <a:cs typeface="Times New Roman"/>
              </a:rPr>
              <a:t>suggests</a:t>
            </a:r>
            <a:r>
              <a:rPr sz="1000" spc="-5" dirty="0">
                <a:latin typeface="Times New Roman"/>
                <a:cs typeface="Times New Roman"/>
              </a:rPr>
              <a:t> </a:t>
            </a:r>
            <a:r>
              <a:rPr sz="1000" dirty="0">
                <a:latin typeface="Times New Roman"/>
                <a:cs typeface="Times New Roman"/>
              </a:rPr>
              <a:t>that</a:t>
            </a:r>
            <a:r>
              <a:rPr sz="1000" spc="-25" dirty="0">
                <a:latin typeface="Times New Roman"/>
                <a:cs typeface="Times New Roman"/>
              </a:rPr>
              <a:t> </a:t>
            </a:r>
            <a:r>
              <a:rPr sz="1000" dirty="0">
                <a:latin typeface="Times New Roman"/>
                <a:cs typeface="Times New Roman"/>
              </a:rPr>
              <a:t>Herodotus</a:t>
            </a:r>
            <a:r>
              <a:rPr sz="1000" spc="-20" dirty="0">
                <a:latin typeface="Times New Roman"/>
                <a:cs typeface="Times New Roman"/>
              </a:rPr>
              <a:t> </a:t>
            </a:r>
            <a:r>
              <a:rPr sz="1000" dirty="0">
                <a:latin typeface="Times New Roman"/>
                <a:cs typeface="Times New Roman"/>
              </a:rPr>
              <a:t>believes,</a:t>
            </a:r>
            <a:r>
              <a:rPr sz="1000" spc="-20" dirty="0">
                <a:latin typeface="Times New Roman"/>
                <a:cs typeface="Times New Roman"/>
              </a:rPr>
              <a:t> </a:t>
            </a:r>
            <a:r>
              <a:rPr sz="1000" dirty="0">
                <a:latin typeface="Times New Roman"/>
                <a:cs typeface="Times New Roman"/>
              </a:rPr>
              <a:t>quite</a:t>
            </a:r>
            <a:r>
              <a:rPr sz="1000" spc="-25" dirty="0">
                <a:latin typeface="Times New Roman"/>
                <a:cs typeface="Times New Roman"/>
              </a:rPr>
              <a:t> </a:t>
            </a:r>
            <a:r>
              <a:rPr sz="1000" dirty="0">
                <a:latin typeface="Times New Roman"/>
                <a:cs typeface="Times New Roman"/>
              </a:rPr>
              <a:t>wrongly,</a:t>
            </a:r>
            <a:r>
              <a:rPr sz="1000" spc="25" dirty="0">
                <a:latin typeface="Times New Roman"/>
                <a:cs typeface="Times New Roman"/>
              </a:rPr>
              <a:t> </a:t>
            </a:r>
            <a:r>
              <a:rPr sz="1000" dirty="0">
                <a:latin typeface="Times New Roman"/>
                <a:cs typeface="Times New Roman"/>
              </a:rPr>
              <a:t>that</a:t>
            </a:r>
            <a:r>
              <a:rPr sz="1000" spc="-3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source</a:t>
            </a:r>
            <a:r>
              <a:rPr sz="1000" spc="-5" dirty="0">
                <a:latin typeface="Times New Roman"/>
                <a:cs typeface="Times New Roman"/>
              </a:rPr>
              <a:t> </a:t>
            </a:r>
            <a:r>
              <a:rPr sz="1000" dirty="0">
                <a:latin typeface="Times New Roman"/>
                <a:cs typeface="Times New Roman"/>
              </a:rPr>
              <a:t>of</a:t>
            </a:r>
            <a:r>
              <a:rPr sz="1000" spc="-3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Danube</a:t>
            </a:r>
            <a:r>
              <a:rPr sz="1000" spc="-10" dirty="0">
                <a:latin typeface="Times New Roman"/>
                <a:cs typeface="Times New Roman"/>
              </a:rPr>
              <a:t> </a:t>
            </a:r>
            <a:r>
              <a:rPr sz="1000" dirty="0">
                <a:latin typeface="Times New Roman"/>
                <a:cs typeface="Times New Roman"/>
              </a:rPr>
              <a:t>is</a:t>
            </a:r>
            <a:r>
              <a:rPr sz="1000" spc="-35" dirty="0">
                <a:latin typeface="Times New Roman"/>
                <a:cs typeface="Times New Roman"/>
              </a:rPr>
              <a:t> </a:t>
            </a:r>
            <a:r>
              <a:rPr sz="1000" dirty="0">
                <a:latin typeface="Times New Roman"/>
                <a:cs typeface="Times New Roman"/>
              </a:rPr>
              <a:t>in</a:t>
            </a:r>
            <a:r>
              <a:rPr sz="1000" spc="-35" dirty="0">
                <a:latin typeface="Times New Roman"/>
                <a:cs typeface="Times New Roman"/>
              </a:rPr>
              <a:t> </a:t>
            </a:r>
            <a:r>
              <a:rPr sz="1000" dirty="0">
                <a:latin typeface="Times New Roman"/>
                <a:cs typeface="Times New Roman"/>
              </a:rPr>
              <a:t>Iberia,</a:t>
            </a:r>
            <a:r>
              <a:rPr sz="1000" spc="-20" dirty="0">
                <a:latin typeface="Times New Roman"/>
                <a:cs typeface="Times New Roman"/>
              </a:rPr>
              <a:t> </a:t>
            </a:r>
            <a:r>
              <a:rPr sz="1000" dirty="0">
                <a:latin typeface="Times New Roman"/>
                <a:cs typeface="Times New Roman"/>
              </a:rPr>
              <a:t>so</a:t>
            </a:r>
            <a:r>
              <a:rPr sz="1000" spc="-25" dirty="0">
                <a:latin typeface="Times New Roman"/>
                <a:cs typeface="Times New Roman"/>
              </a:rPr>
              <a:t> </a:t>
            </a:r>
            <a:r>
              <a:rPr sz="1000" spc="-10" dirty="0">
                <a:latin typeface="Times New Roman"/>
                <a:cs typeface="Times New Roman"/>
              </a:rPr>
              <a:t>perhaps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Father</a:t>
            </a:r>
            <a:r>
              <a:rPr sz="1000" spc="-5" dirty="0">
                <a:latin typeface="Times New Roman"/>
                <a:cs typeface="Times New Roman"/>
              </a:rPr>
              <a:t> </a:t>
            </a:r>
            <a:r>
              <a:rPr sz="1000" dirty="0">
                <a:latin typeface="Times New Roman"/>
                <a:cs typeface="Times New Roman"/>
              </a:rPr>
              <a:t>of</a:t>
            </a:r>
            <a:r>
              <a:rPr sz="1000" spc="-20" dirty="0">
                <a:latin typeface="Times New Roman"/>
                <a:cs typeface="Times New Roman"/>
              </a:rPr>
              <a:t> </a:t>
            </a:r>
            <a:r>
              <a:rPr sz="1000" dirty="0">
                <a:latin typeface="Times New Roman"/>
                <a:cs typeface="Times New Roman"/>
              </a:rPr>
              <a:t>History</a:t>
            </a:r>
            <a:r>
              <a:rPr sz="1000" spc="-15" dirty="0">
                <a:latin typeface="Times New Roman"/>
                <a:cs typeface="Times New Roman"/>
              </a:rPr>
              <a:t> </a:t>
            </a:r>
            <a:r>
              <a:rPr sz="1000" dirty="0">
                <a:latin typeface="Times New Roman"/>
                <a:cs typeface="Times New Roman"/>
              </a:rPr>
              <a:t>was</a:t>
            </a:r>
            <a:r>
              <a:rPr sz="1000" spc="5" dirty="0">
                <a:latin typeface="Times New Roman"/>
                <a:cs typeface="Times New Roman"/>
              </a:rPr>
              <a:t> </a:t>
            </a:r>
            <a:r>
              <a:rPr sz="1000" dirty="0">
                <a:latin typeface="Times New Roman"/>
                <a:cs typeface="Times New Roman"/>
              </a:rPr>
              <a:t>not</a:t>
            </a:r>
            <a:r>
              <a:rPr sz="1000" spc="-25" dirty="0">
                <a:latin typeface="Times New Roman"/>
                <a:cs typeface="Times New Roman"/>
              </a:rPr>
              <a:t> </a:t>
            </a:r>
            <a:r>
              <a:rPr sz="1000" dirty="0">
                <a:latin typeface="Times New Roman"/>
                <a:cs typeface="Times New Roman"/>
              </a:rPr>
              <a:t>so</a:t>
            </a:r>
            <a:r>
              <a:rPr sz="1000" spc="-15" dirty="0">
                <a:latin typeface="Times New Roman"/>
                <a:cs typeface="Times New Roman"/>
              </a:rPr>
              <a:t> </a:t>
            </a:r>
            <a:r>
              <a:rPr sz="1000" dirty="0">
                <a:latin typeface="Times New Roman"/>
                <a:cs typeface="Times New Roman"/>
              </a:rPr>
              <a:t>hot</a:t>
            </a:r>
            <a:r>
              <a:rPr sz="1000" spc="-25" dirty="0">
                <a:latin typeface="Times New Roman"/>
                <a:cs typeface="Times New Roman"/>
              </a:rPr>
              <a:t> </a:t>
            </a:r>
            <a:r>
              <a:rPr sz="1000" dirty="0">
                <a:latin typeface="Times New Roman"/>
                <a:cs typeface="Times New Roman"/>
              </a:rPr>
              <a:t>on</a:t>
            </a:r>
            <a:r>
              <a:rPr sz="1000" spc="-25" dirty="0">
                <a:latin typeface="Times New Roman"/>
                <a:cs typeface="Times New Roman"/>
              </a:rPr>
              <a:t> </a:t>
            </a:r>
            <a:r>
              <a:rPr sz="1000" dirty="0">
                <a:latin typeface="Times New Roman"/>
                <a:cs typeface="Times New Roman"/>
              </a:rPr>
              <a:t>his</a:t>
            </a:r>
            <a:r>
              <a:rPr sz="1000" spc="-15" dirty="0">
                <a:latin typeface="Times New Roman"/>
                <a:cs typeface="Times New Roman"/>
              </a:rPr>
              <a:t> </a:t>
            </a:r>
            <a:r>
              <a:rPr sz="1000" spc="-10" dirty="0">
                <a:latin typeface="Times New Roman"/>
                <a:cs typeface="Times New Roman"/>
              </a:rPr>
              <a:t>geography!</a:t>
            </a:r>
            <a:endParaRPr sz="1000" dirty="0">
              <a:latin typeface="Times New Roman"/>
              <a:cs typeface="Times New Roman"/>
            </a:endParaRPr>
          </a:p>
          <a:p>
            <a:pPr marL="38100" marR="222885">
              <a:lnSpc>
                <a:spcPct val="100000"/>
              </a:lnSpc>
              <a:spcBef>
                <a:spcPts val="360"/>
              </a:spcBef>
            </a:pPr>
            <a:r>
              <a:rPr sz="1000" dirty="0">
                <a:latin typeface="Times New Roman"/>
                <a:cs typeface="Times New Roman"/>
              </a:rPr>
              <a:t>This,</a:t>
            </a:r>
            <a:r>
              <a:rPr sz="1000" spc="-30" dirty="0">
                <a:latin typeface="Times New Roman"/>
                <a:cs typeface="Times New Roman"/>
              </a:rPr>
              <a:t> </a:t>
            </a:r>
            <a:r>
              <a:rPr sz="1000" dirty="0">
                <a:latin typeface="Times New Roman"/>
                <a:cs typeface="Times New Roman"/>
              </a:rPr>
              <a:t>though,</a:t>
            </a:r>
            <a:r>
              <a:rPr sz="1000" spc="-20" dirty="0">
                <a:latin typeface="Times New Roman"/>
                <a:cs typeface="Times New Roman"/>
              </a:rPr>
              <a:t> </a:t>
            </a:r>
            <a:r>
              <a:rPr sz="1000" dirty="0">
                <a:latin typeface="Times New Roman"/>
                <a:cs typeface="Times New Roman"/>
              </a:rPr>
              <a:t>has</a:t>
            </a:r>
            <a:r>
              <a:rPr sz="1000" spc="-10" dirty="0">
                <a:latin typeface="Times New Roman"/>
                <a:cs typeface="Times New Roman"/>
              </a:rPr>
              <a:t> </a:t>
            </a:r>
            <a:r>
              <a:rPr sz="1000" b="1" dirty="0">
                <a:latin typeface="Times New Roman"/>
                <a:cs typeface="Times New Roman"/>
              </a:rPr>
              <a:t>implications</a:t>
            </a:r>
            <a:r>
              <a:rPr sz="1000" b="1" spc="-10" dirty="0">
                <a:latin typeface="Times New Roman"/>
                <a:cs typeface="Times New Roman"/>
              </a:rPr>
              <a:t> </a:t>
            </a:r>
            <a:r>
              <a:rPr sz="1000" b="1" dirty="0">
                <a:latin typeface="Times New Roman"/>
                <a:cs typeface="Times New Roman"/>
              </a:rPr>
              <a:t>for</a:t>
            </a:r>
            <a:r>
              <a:rPr sz="1000" b="1" spc="-15" dirty="0">
                <a:latin typeface="Times New Roman"/>
                <a:cs typeface="Times New Roman"/>
              </a:rPr>
              <a:t> </a:t>
            </a:r>
            <a:r>
              <a:rPr sz="1000" b="1" dirty="0">
                <a:latin typeface="Times New Roman"/>
                <a:cs typeface="Times New Roman"/>
              </a:rPr>
              <a:t>later</a:t>
            </a:r>
            <a:r>
              <a:rPr sz="1000" b="1" spc="-20" dirty="0">
                <a:latin typeface="Times New Roman"/>
                <a:cs typeface="Times New Roman"/>
              </a:rPr>
              <a:t> </a:t>
            </a:r>
            <a:r>
              <a:rPr sz="1000" b="1" dirty="0">
                <a:latin typeface="Times New Roman"/>
                <a:cs typeface="Times New Roman"/>
              </a:rPr>
              <a:t>claims</a:t>
            </a:r>
            <a:r>
              <a:rPr sz="1000" b="1" spc="-10" dirty="0">
                <a:latin typeface="Times New Roman"/>
                <a:cs typeface="Times New Roman"/>
              </a:rPr>
              <a:t> </a:t>
            </a:r>
            <a:r>
              <a:rPr sz="1000" b="1" dirty="0">
                <a:latin typeface="Times New Roman"/>
                <a:cs typeface="Times New Roman"/>
              </a:rPr>
              <a:t>that</a:t>
            </a:r>
            <a:r>
              <a:rPr sz="1000" b="1" spc="-20" dirty="0">
                <a:latin typeface="Times New Roman"/>
                <a:cs typeface="Times New Roman"/>
              </a:rPr>
              <a:t> </a:t>
            </a:r>
            <a:r>
              <a:rPr sz="1000" b="1" dirty="0">
                <a:latin typeface="Times New Roman"/>
                <a:cs typeface="Times New Roman"/>
              </a:rPr>
              <a:t>the</a:t>
            </a:r>
            <a:r>
              <a:rPr sz="1000" b="1" spc="-20" dirty="0">
                <a:latin typeface="Times New Roman"/>
                <a:cs typeface="Times New Roman"/>
              </a:rPr>
              <a:t> </a:t>
            </a:r>
            <a:r>
              <a:rPr sz="1000" b="1" dirty="0">
                <a:latin typeface="Times New Roman"/>
                <a:cs typeface="Times New Roman"/>
              </a:rPr>
              <a:t>Celts</a:t>
            </a:r>
            <a:r>
              <a:rPr sz="1000" b="1" spc="-15" dirty="0">
                <a:latin typeface="Times New Roman"/>
                <a:cs typeface="Times New Roman"/>
              </a:rPr>
              <a:t> </a:t>
            </a:r>
            <a:r>
              <a:rPr sz="1000" b="1" dirty="0">
                <a:latin typeface="Times New Roman"/>
                <a:cs typeface="Times New Roman"/>
              </a:rPr>
              <a:t>lived</a:t>
            </a:r>
            <a:r>
              <a:rPr sz="1000" b="1" spc="-25" dirty="0">
                <a:latin typeface="Times New Roman"/>
                <a:cs typeface="Times New Roman"/>
              </a:rPr>
              <a:t> </a:t>
            </a:r>
            <a:r>
              <a:rPr sz="1000" b="1" dirty="0">
                <a:latin typeface="Times New Roman"/>
                <a:cs typeface="Times New Roman"/>
              </a:rPr>
              <a:t>at</a:t>
            </a:r>
            <a:r>
              <a:rPr sz="1000" b="1" spc="-30" dirty="0">
                <a:latin typeface="Times New Roman"/>
                <a:cs typeface="Times New Roman"/>
              </a:rPr>
              <a:t> </a:t>
            </a:r>
            <a:r>
              <a:rPr sz="1000" b="1" dirty="0">
                <a:latin typeface="Times New Roman"/>
                <a:cs typeface="Times New Roman"/>
              </a:rPr>
              <a:t>the</a:t>
            </a:r>
            <a:r>
              <a:rPr sz="1000" b="1" spc="-20" dirty="0">
                <a:latin typeface="Times New Roman"/>
                <a:cs typeface="Times New Roman"/>
              </a:rPr>
              <a:t> </a:t>
            </a:r>
            <a:r>
              <a:rPr sz="1000" b="1" dirty="0">
                <a:latin typeface="Times New Roman"/>
                <a:cs typeface="Times New Roman"/>
              </a:rPr>
              <a:t>true</a:t>
            </a:r>
            <a:r>
              <a:rPr sz="1000" b="1" spc="-20" dirty="0">
                <a:latin typeface="Times New Roman"/>
                <a:cs typeface="Times New Roman"/>
              </a:rPr>
              <a:t> </a:t>
            </a:r>
            <a:r>
              <a:rPr sz="1000" b="1" dirty="0">
                <a:latin typeface="Times New Roman"/>
                <a:cs typeface="Times New Roman"/>
              </a:rPr>
              <a:t>source</a:t>
            </a:r>
            <a:r>
              <a:rPr sz="1000" b="1" spc="-5" dirty="0">
                <a:latin typeface="Times New Roman"/>
                <a:cs typeface="Times New Roman"/>
              </a:rPr>
              <a:t> </a:t>
            </a:r>
            <a:r>
              <a:rPr sz="1000" b="1" dirty="0">
                <a:latin typeface="Times New Roman"/>
                <a:cs typeface="Times New Roman"/>
              </a:rPr>
              <a:t>of</a:t>
            </a:r>
            <a:r>
              <a:rPr sz="1000" b="1" spc="-25" dirty="0">
                <a:latin typeface="Times New Roman"/>
                <a:cs typeface="Times New Roman"/>
              </a:rPr>
              <a:t> </a:t>
            </a:r>
            <a:r>
              <a:rPr sz="1000" b="1" dirty="0">
                <a:latin typeface="Times New Roman"/>
                <a:cs typeface="Times New Roman"/>
              </a:rPr>
              <a:t>the</a:t>
            </a:r>
            <a:r>
              <a:rPr sz="1000" b="1" spc="-30" dirty="0">
                <a:latin typeface="Times New Roman"/>
                <a:cs typeface="Times New Roman"/>
              </a:rPr>
              <a:t> </a:t>
            </a:r>
            <a:r>
              <a:rPr sz="1000" b="1" spc="-10" dirty="0">
                <a:latin typeface="Times New Roman"/>
                <a:cs typeface="Times New Roman"/>
              </a:rPr>
              <a:t>Danube</a:t>
            </a:r>
            <a:r>
              <a:rPr sz="1000" spc="-10" dirty="0">
                <a:latin typeface="Times New Roman"/>
                <a:cs typeface="Times New Roman"/>
              </a:rPr>
              <a:t>, </a:t>
            </a:r>
            <a:r>
              <a:rPr sz="1000" dirty="0">
                <a:latin typeface="Times New Roman"/>
                <a:cs typeface="Times New Roman"/>
              </a:rPr>
              <a:t>which</a:t>
            </a:r>
            <a:r>
              <a:rPr sz="1000" spc="5" dirty="0">
                <a:latin typeface="Times New Roman"/>
                <a:cs typeface="Times New Roman"/>
              </a:rPr>
              <a:t> </a:t>
            </a:r>
            <a:r>
              <a:rPr sz="1000" dirty="0">
                <a:latin typeface="Times New Roman"/>
                <a:cs typeface="Times New Roman"/>
              </a:rPr>
              <a:t>lies</a:t>
            </a:r>
            <a:r>
              <a:rPr sz="1000" spc="-30" dirty="0">
                <a:latin typeface="Times New Roman"/>
                <a:cs typeface="Times New Roman"/>
              </a:rPr>
              <a:t> </a:t>
            </a:r>
            <a:r>
              <a:rPr sz="1000" dirty="0">
                <a:latin typeface="Times New Roman"/>
                <a:cs typeface="Times New Roman"/>
              </a:rPr>
              <a:t>to</a:t>
            </a:r>
            <a:r>
              <a:rPr sz="1000" spc="-2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north</a:t>
            </a:r>
            <a:r>
              <a:rPr sz="1000" spc="-25" dirty="0">
                <a:latin typeface="Times New Roman"/>
                <a:cs typeface="Times New Roman"/>
              </a:rPr>
              <a:t> </a:t>
            </a:r>
            <a:r>
              <a:rPr sz="1000" dirty="0">
                <a:latin typeface="Times New Roman"/>
                <a:cs typeface="Times New Roman"/>
              </a:rPr>
              <a:t>of</a:t>
            </a:r>
            <a:r>
              <a:rPr sz="1000" spc="-3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Alps</a:t>
            </a:r>
            <a:r>
              <a:rPr sz="1000" spc="-25" dirty="0">
                <a:latin typeface="Times New Roman"/>
                <a:cs typeface="Times New Roman"/>
              </a:rPr>
              <a:t> </a:t>
            </a:r>
            <a:r>
              <a:rPr sz="1000" dirty="0">
                <a:latin typeface="Times New Roman"/>
                <a:cs typeface="Times New Roman"/>
              </a:rPr>
              <a:t>in</a:t>
            </a:r>
            <a:r>
              <a:rPr sz="1000" spc="-25" dirty="0">
                <a:latin typeface="Times New Roman"/>
                <a:cs typeface="Times New Roman"/>
              </a:rPr>
              <a:t> </a:t>
            </a:r>
            <a:r>
              <a:rPr sz="1000" dirty="0">
                <a:latin typeface="Times New Roman"/>
                <a:cs typeface="Times New Roman"/>
              </a:rPr>
              <a:t>southern</a:t>
            </a:r>
            <a:r>
              <a:rPr sz="1000" spc="-15" dirty="0">
                <a:latin typeface="Times New Roman"/>
                <a:cs typeface="Times New Roman"/>
              </a:rPr>
              <a:t> </a:t>
            </a:r>
            <a:r>
              <a:rPr sz="1000" dirty="0">
                <a:latin typeface="Times New Roman"/>
                <a:cs typeface="Times New Roman"/>
              </a:rPr>
              <a:t>Germany and</a:t>
            </a:r>
            <a:r>
              <a:rPr sz="1000" spc="-15" dirty="0">
                <a:latin typeface="Times New Roman"/>
                <a:cs typeface="Times New Roman"/>
              </a:rPr>
              <a:t> </a:t>
            </a:r>
            <a:r>
              <a:rPr sz="1000" dirty="0">
                <a:latin typeface="Times New Roman"/>
                <a:cs typeface="Times New Roman"/>
              </a:rPr>
              <a:t>Austria,</a:t>
            </a:r>
            <a:r>
              <a:rPr sz="1000" spc="5" dirty="0">
                <a:latin typeface="Times New Roman"/>
                <a:cs typeface="Times New Roman"/>
              </a:rPr>
              <a:t> </a:t>
            </a:r>
            <a:r>
              <a:rPr sz="1000" dirty="0">
                <a:latin typeface="Times New Roman"/>
                <a:cs typeface="Times New Roman"/>
              </a:rPr>
              <a:t>an</a:t>
            </a:r>
            <a:r>
              <a:rPr sz="1000" spc="-20" dirty="0">
                <a:latin typeface="Times New Roman"/>
                <a:cs typeface="Times New Roman"/>
              </a:rPr>
              <a:t> </a:t>
            </a:r>
            <a:r>
              <a:rPr sz="1000" dirty="0">
                <a:latin typeface="Times New Roman"/>
                <a:cs typeface="Times New Roman"/>
              </a:rPr>
              <a:t>area</a:t>
            </a:r>
            <a:r>
              <a:rPr sz="1000" spc="-20" dirty="0">
                <a:latin typeface="Times New Roman"/>
                <a:cs typeface="Times New Roman"/>
              </a:rPr>
              <a:t> </a:t>
            </a:r>
            <a:r>
              <a:rPr sz="1000" dirty="0">
                <a:latin typeface="Times New Roman"/>
                <a:cs typeface="Times New Roman"/>
              </a:rPr>
              <a:t>often</a:t>
            </a:r>
            <a:r>
              <a:rPr sz="1000" spc="-10" dirty="0">
                <a:latin typeface="Times New Roman"/>
                <a:cs typeface="Times New Roman"/>
              </a:rPr>
              <a:t> </a:t>
            </a:r>
            <a:r>
              <a:rPr sz="1000" dirty="0">
                <a:latin typeface="Times New Roman"/>
                <a:cs typeface="Times New Roman"/>
              </a:rPr>
              <a:t>labelled</a:t>
            </a:r>
            <a:r>
              <a:rPr sz="1000" spc="-30" dirty="0">
                <a:latin typeface="Times New Roman"/>
                <a:cs typeface="Times New Roman"/>
              </a:rPr>
              <a:t> </a:t>
            </a:r>
            <a:r>
              <a:rPr sz="1000" dirty="0">
                <a:latin typeface="Times New Roman"/>
                <a:cs typeface="Times New Roman"/>
              </a:rPr>
              <a:t>as</a:t>
            </a:r>
            <a:r>
              <a:rPr sz="1000" spc="-20" dirty="0">
                <a:latin typeface="Times New Roman"/>
                <a:cs typeface="Times New Roman"/>
              </a:rPr>
              <a:t> </a:t>
            </a:r>
            <a:r>
              <a:rPr sz="1000" spc="-25" dirty="0">
                <a:latin typeface="Times New Roman"/>
                <a:cs typeface="Times New Roman"/>
              </a:rPr>
              <a:t>the </a:t>
            </a:r>
            <a:r>
              <a:rPr sz="1000" dirty="0">
                <a:latin typeface="Times New Roman"/>
                <a:cs typeface="Times New Roman"/>
              </a:rPr>
              <a:t>‘Celtic</a:t>
            </a:r>
            <a:r>
              <a:rPr sz="1000" spc="-15" dirty="0">
                <a:latin typeface="Times New Roman"/>
                <a:cs typeface="Times New Roman"/>
              </a:rPr>
              <a:t> </a:t>
            </a:r>
            <a:r>
              <a:rPr sz="1000" dirty="0">
                <a:latin typeface="Times New Roman"/>
                <a:cs typeface="Times New Roman"/>
              </a:rPr>
              <a:t>Homeland’</a:t>
            </a:r>
            <a:r>
              <a:rPr sz="1000" spc="5" dirty="0">
                <a:latin typeface="Times New Roman"/>
                <a:cs typeface="Times New Roman"/>
              </a:rPr>
              <a:t> </a:t>
            </a:r>
            <a:r>
              <a:rPr sz="1000" dirty="0">
                <a:latin typeface="Times New Roman"/>
                <a:cs typeface="Times New Roman"/>
              </a:rPr>
              <a:t>for</a:t>
            </a:r>
            <a:r>
              <a:rPr sz="1000" spc="-20" dirty="0">
                <a:latin typeface="Times New Roman"/>
                <a:cs typeface="Times New Roman"/>
              </a:rPr>
              <a:t> </a:t>
            </a:r>
            <a:r>
              <a:rPr sz="1000" dirty="0">
                <a:latin typeface="Times New Roman"/>
                <a:cs typeface="Times New Roman"/>
              </a:rPr>
              <a:t>precisely</a:t>
            </a:r>
            <a:r>
              <a:rPr sz="1000" spc="-30" dirty="0">
                <a:latin typeface="Times New Roman"/>
                <a:cs typeface="Times New Roman"/>
              </a:rPr>
              <a:t> </a:t>
            </a:r>
            <a:r>
              <a:rPr sz="1000" dirty="0">
                <a:latin typeface="Times New Roman"/>
                <a:cs typeface="Times New Roman"/>
              </a:rPr>
              <a:t>this</a:t>
            </a:r>
            <a:r>
              <a:rPr sz="1000" spc="-30" dirty="0">
                <a:latin typeface="Times New Roman"/>
                <a:cs typeface="Times New Roman"/>
              </a:rPr>
              <a:t> </a:t>
            </a:r>
            <a:r>
              <a:rPr sz="1000" dirty="0">
                <a:latin typeface="Times New Roman"/>
                <a:cs typeface="Times New Roman"/>
              </a:rPr>
              <a:t>reason.</a:t>
            </a:r>
            <a:r>
              <a:rPr sz="1000" spc="-10" dirty="0">
                <a:latin typeface="Times New Roman"/>
                <a:cs typeface="Times New Roman"/>
              </a:rPr>
              <a:t> </a:t>
            </a:r>
            <a:r>
              <a:rPr sz="1000" dirty="0">
                <a:latin typeface="Times New Roman"/>
                <a:cs typeface="Times New Roman"/>
              </a:rPr>
              <a:t>It</a:t>
            </a:r>
            <a:r>
              <a:rPr sz="1000" spc="-45" dirty="0">
                <a:latin typeface="Times New Roman"/>
                <a:cs typeface="Times New Roman"/>
              </a:rPr>
              <a:t> </a:t>
            </a:r>
            <a:r>
              <a:rPr sz="1000" dirty="0">
                <a:latin typeface="Times New Roman"/>
                <a:cs typeface="Times New Roman"/>
              </a:rPr>
              <a:t>is</a:t>
            </a:r>
            <a:r>
              <a:rPr sz="1000" spc="-40"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particular</a:t>
            </a:r>
            <a:r>
              <a:rPr sz="1000" spc="-15" dirty="0">
                <a:latin typeface="Times New Roman"/>
                <a:cs typeface="Times New Roman"/>
              </a:rPr>
              <a:t> </a:t>
            </a:r>
            <a:r>
              <a:rPr sz="1000" dirty="0">
                <a:latin typeface="Times New Roman"/>
                <a:cs typeface="Times New Roman"/>
              </a:rPr>
              <a:t>importance</a:t>
            </a:r>
            <a:r>
              <a:rPr sz="1000" spc="5" dirty="0">
                <a:latin typeface="Times New Roman"/>
                <a:cs typeface="Times New Roman"/>
              </a:rPr>
              <a:t> </a:t>
            </a:r>
            <a:r>
              <a:rPr sz="1000" dirty="0">
                <a:latin typeface="Times New Roman"/>
                <a:cs typeface="Times New Roman"/>
              </a:rPr>
              <a:t>to</a:t>
            </a:r>
            <a:r>
              <a:rPr sz="1000" spc="-4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identification</a:t>
            </a:r>
            <a:r>
              <a:rPr sz="1000" spc="-5" dirty="0">
                <a:latin typeface="Times New Roman"/>
                <a:cs typeface="Times New Roman"/>
              </a:rPr>
              <a:t> </a:t>
            </a:r>
            <a:r>
              <a:rPr sz="1000" spc="-25" dirty="0">
                <a:latin typeface="Times New Roman"/>
                <a:cs typeface="Times New Roman"/>
              </a:rPr>
              <a:t>of </a:t>
            </a:r>
            <a:r>
              <a:rPr sz="1000" dirty="0">
                <a:latin typeface="Times New Roman"/>
                <a:cs typeface="Times New Roman"/>
              </a:rPr>
              <a:t>Hallstatt</a:t>
            </a:r>
            <a:r>
              <a:rPr sz="1000" spc="-10" dirty="0">
                <a:latin typeface="Times New Roman"/>
                <a:cs typeface="Times New Roman"/>
              </a:rPr>
              <a:t> </a:t>
            </a:r>
            <a:r>
              <a:rPr sz="1000" dirty="0">
                <a:latin typeface="Times New Roman"/>
                <a:cs typeface="Times New Roman"/>
              </a:rPr>
              <a:t>as</a:t>
            </a:r>
            <a:r>
              <a:rPr sz="1000" spc="-10" dirty="0">
                <a:latin typeface="Times New Roman"/>
                <a:cs typeface="Times New Roman"/>
              </a:rPr>
              <a:t> </a:t>
            </a:r>
            <a:r>
              <a:rPr sz="1000" dirty="0">
                <a:latin typeface="Times New Roman"/>
                <a:cs typeface="Times New Roman"/>
              </a:rPr>
              <a:t>a</a:t>
            </a:r>
            <a:r>
              <a:rPr sz="1000" spc="-15" dirty="0">
                <a:latin typeface="Times New Roman"/>
                <a:cs typeface="Times New Roman"/>
              </a:rPr>
              <a:t> </a:t>
            </a:r>
            <a:r>
              <a:rPr sz="1000" dirty="0">
                <a:latin typeface="Times New Roman"/>
                <a:cs typeface="Times New Roman"/>
              </a:rPr>
              <a:t>Celtic</a:t>
            </a:r>
            <a:r>
              <a:rPr sz="1000" spc="-10" dirty="0">
                <a:latin typeface="Times New Roman"/>
                <a:cs typeface="Times New Roman"/>
              </a:rPr>
              <a:t> </a:t>
            </a:r>
            <a:r>
              <a:rPr sz="1000" dirty="0">
                <a:latin typeface="Times New Roman"/>
                <a:cs typeface="Times New Roman"/>
              </a:rPr>
              <a:t>site.</a:t>
            </a:r>
            <a:r>
              <a:rPr sz="1000" spc="-20" dirty="0">
                <a:latin typeface="Times New Roman"/>
                <a:cs typeface="Times New Roman"/>
              </a:rPr>
              <a:t> ****</a:t>
            </a:r>
            <a:endParaRPr sz="800" dirty="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50" dirty="0"/>
              <a:t>7</a:t>
            </a:fld>
            <a:endParaRPr spc="-50" dirty="0"/>
          </a:p>
        </p:txBody>
      </p:sp>
      <p:sp>
        <p:nvSpPr>
          <p:cNvPr id="12" name="TextBox 11">
            <a:extLst>
              <a:ext uri="{FF2B5EF4-FFF2-40B4-BE49-F238E27FC236}">
                <a16:creationId xmlns:a16="http://schemas.microsoft.com/office/drawing/2014/main" id="{67EED754-CFA2-8323-0B06-8AA2113D58B8}"/>
              </a:ext>
            </a:extLst>
          </p:cNvPr>
          <p:cNvSpPr txBox="1"/>
          <p:nvPr/>
        </p:nvSpPr>
        <p:spPr>
          <a:xfrm>
            <a:off x="121672" y="6731912"/>
            <a:ext cx="6625468" cy="2031325"/>
          </a:xfrm>
          <a:prstGeom prst="rect">
            <a:avLst/>
          </a:prstGeom>
          <a:solidFill>
            <a:schemeClr val="accent3"/>
          </a:solidFill>
        </p:spPr>
        <p:txBody>
          <a:bodyPr wrap="square" rtlCol="0">
            <a:spAutoFit/>
          </a:bodyPr>
          <a:lstStyle/>
          <a:p>
            <a:r>
              <a:rPr lang="en-GB" dirty="0">
                <a:solidFill>
                  <a:srgbClr val="000000"/>
                </a:solidFill>
                <a:effectLst/>
                <a:latin typeface="Helvetica" pitchFamily="2" charset="0"/>
              </a:rPr>
              <a:t>'Herodotus' 'city' of Pyrene ... must be a mistake for 'mountain' (i.e. the Pyrenees), as is shown by Aristotle's statement (</a:t>
            </a:r>
            <a:r>
              <a:rPr lang="en-GB" dirty="0" err="1">
                <a:solidFill>
                  <a:srgbClr val="000000"/>
                </a:solidFill>
                <a:effectLst/>
                <a:latin typeface="Helvetica" pitchFamily="2" charset="0"/>
              </a:rPr>
              <a:t>Meterology</a:t>
            </a:r>
            <a:r>
              <a:rPr lang="en-GB" dirty="0">
                <a:solidFill>
                  <a:srgbClr val="000000"/>
                </a:solidFill>
                <a:effectLst/>
                <a:latin typeface="Helvetica" pitchFamily="2" charset="0"/>
              </a:rPr>
              <a:t> 1.13 [340b]) that Pyrene is a mountain in the west in </a:t>
            </a:r>
            <a:r>
              <a:rPr lang="en-GB" dirty="0" err="1">
                <a:solidFill>
                  <a:srgbClr val="000000"/>
                </a:solidFill>
                <a:effectLst/>
                <a:latin typeface="Helvetica" pitchFamily="2" charset="0"/>
              </a:rPr>
              <a:t>Keltikê</a:t>
            </a:r>
            <a:r>
              <a:rPr lang="en-GB" dirty="0">
                <a:solidFill>
                  <a:srgbClr val="000000"/>
                </a:solidFill>
                <a:effectLst/>
                <a:latin typeface="Helvetica" pitchFamily="2" charset="0"/>
              </a:rPr>
              <a:t> from which the Tartessos (Guadalquivir) flows westwards to the Atlantic beyond the Pillars of Hercules and the Danube flows eastwards across Europe to the Black Sea' (Sims-Williams, 'An alternative', 515).</a:t>
            </a:r>
          </a:p>
        </p:txBody>
      </p:sp>
      <p:sp>
        <p:nvSpPr>
          <p:cNvPr id="13" name="Sequential Access Storage 12">
            <a:extLst>
              <a:ext uri="{FF2B5EF4-FFF2-40B4-BE49-F238E27FC236}">
                <a16:creationId xmlns:a16="http://schemas.microsoft.com/office/drawing/2014/main" id="{AAF5B220-FA34-5C65-08CC-4D47CBE94CD9}"/>
              </a:ext>
            </a:extLst>
          </p:cNvPr>
          <p:cNvSpPr/>
          <p:nvPr/>
        </p:nvSpPr>
        <p:spPr>
          <a:xfrm>
            <a:off x="218076" y="5378877"/>
            <a:ext cx="1905000" cy="1094332"/>
          </a:xfrm>
          <a:prstGeom prst="flowChartMagneticTap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Or does it?</a:t>
            </a:r>
          </a:p>
        </p:txBody>
      </p:sp>
      <p:sp>
        <p:nvSpPr>
          <p:cNvPr id="14" name="TextBox 13">
            <a:extLst>
              <a:ext uri="{FF2B5EF4-FFF2-40B4-BE49-F238E27FC236}">
                <a16:creationId xmlns:a16="http://schemas.microsoft.com/office/drawing/2014/main" id="{30F55C26-0FF5-D928-8E91-0FCD60BEFF78}"/>
              </a:ext>
            </a:extLst>
          </p:cNvPr>
          <p:cNvSpPr txBox="1"/>
          <p:nvPr/>
        </p:nvSpPr>
        <p:spPr>
          <a:xfrm>
            <a:off x="1676400" y="4187209"/>
            <a:ext cx="2910518" cy="830997"/>
          </a:xfrm>
          <a:prstGeom prst="rect">
            <a:avLst/>
          </a:prstGeom>
          <a:noFill/>
        </p:spPr>
        <p:txBody>
          <a:bodyPr wrap="square" rtlCol="0">
            <a:spAutoFit/>
          </a:bodyPr>
          <a:lstStyle/>
          <a:p>
            <a:pPr algn="r"/>
            <a:r>
              <a:rPr lang="en-US" sz="1600" dirty="0"/>
              <a:t>Aristotle (</a:t>
            </a:r>
            <a:r>
              <a:rPr lang="en-GB" sz="1600" dirty="0"/>
              <a:t>384–322 BC)</a:t>
            </a:r>
            <a:endParaRPr lang="en-US" sz="1600" dirty="0"/>
          </a:p>
          <a:p>
            <a:pPr algn="r"/>
            <a:r>
              <a:rPr lang="en-US" sz="1600" dirty="0"/>
              <a:t>Bust, Roman copy after </a:t>
            </a:r>
            <a:r>
              <a:rPr lang="en-US" sz="1600" dirty="0" err="1"/>
              <a:t>Lysippos</a:t>
            </a:r>
            <a:endParaRPr lang="en-US" sz="1600" dirty="0"/>
          </a:p>
        </p:txBody>
      </p:sp>
      <p:pic>
        <p:nvPicPr>
          <p:cNvPr id="15" name="Picture 14">
            <a:extLst>
              <a:ext uri="{FF2B5EF4-FFF2-40B4-BE49-F238E27FC236}">
                <a16:creationId xmlns:a16="http://schemas.microsoft.com/office/drawing/2014/main" id="{FCB70DA0-8381-5E9F-A262-1D68D61A9B6A}"/>
              </a:ext>
            </a:extLst>
          </p:cNvPr>
          <p:cNvPicPr>
            <a:picLocks noChangeAspect="1"/>
          </p:cNvPicPr>
          <p:nvPr/>
        </p:nvPicPr>
        <p:blipFill>
          <a:blip r:embed="rId3"/>
          <a:stretch>
            <a:fillRect/>
          </a:stretch>
        </p:blipFill>
        <p:spPr>
          <a:xfrm>
            <a:off x="4538717" y="3762524"/>
            <a:ext cx="2112018" cy="2825135"/>
          </a:xfrm>
          <a:prstGeom prst="rect">
            <a:avLst/>
          </a:prstGeom>
        </p:spPr>
      </p:pic>
      <p:sp>
        <p:nvSpPr>
          <p:cNvPr id="16" name="TextBox 15">
            <a:extLst>
              <a:ext uri="{FF2B5EF4-FFF2-40B4-BE49-F238E27FC236}">
                <a16:creationId xmlns:a16="http://schemas.microsoft.com/office/drawing/2014/main" id="{1BA45791-56AA-BE3F-2A5C-20C9CD82520B}"/>
              </a:ext>
            </a:extLst>
          </p:cNvPr>
          <p:cNvSpPr txBox="1"/>
          <p:nvPr/>
        </p:nvSpPr>
        <p:spPr>
          <a:xfrm>
            <a:off x="4719937" y="6554874"/>
            <a:ext cx="2112018" cy="216751"/>
          </a:xfrm>
          <a:prstGeom prst="rect">
            <a:avLst/>
          </a:prstGeom>
          <a:noFill/>
        </p:spPr>
        <p:txBody>
          <a:bodyPr wrap="square" rtlCol="0">
            <a:spAutoFit/>
          </a:bodyPr>
          <a:lstStyle/>
          <a:p>
            <a:r>
              <a:rPr lang="en-US" sz="800" dirty="0"/>
              <a:t>Public domain, via Wikimedia Commons</a:t>
            </a:r>
          </a:p>
        </p:txBody>
      </p:sp>
    </p:spTree>
    <p:extLst>
      <p:ext uri="{BB962C8B-B14F-4D97-AF65-F5344CB8AC3E}">
        <p14:creationId xmlns:p14="http://schemas.microsoft.com/office/powerpoint/2010/main" val="13077797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143000" y="613002"/>
            <a:ext cx="4572000" cy="3200400"/>
            <a:chOff x="1143000" y="685800"/>
            <a:chExt cx="4572000" cy="3429000"/>
          </a:xfrm>
        </p:grpSpPr>
        <p:pic>
          <p:nvPicPr>
            <p:cNvPr id="3" name="object 3"/>
            <p:cNvPicPr/>
            <p:nvPr/>
          </p:nvPicPr>
          <p:blipFill rotWithShape="1">
            <a:blip r:embed="rId2" cstate="print"/>
            <a:srcRect t="18836" b="16216"/>
            <a:stretch/>
          </p:blipFill>
          <p:spPr>
            <a:xfrm>
              <a:off x="1143000" y="1331649"/>
              <a:ext cx="4572000" cy="2227091"/>
            </a:xfrm>
            <a:prstGeom prst="rect">
              <a:avLst/>
            </a:prstGeom>
          </p:spPr>
        </p:pic>
        <p:sp>
          <p:nvSpPr>
            <p:cNvPr id="4" name="object 4"/>
            <p:cNvSpPr/>
            <p:nvPr/>
          </p:nvSpPr>
          <p:spPr>
            <a:xfrm>
              <a:off x="1143000" y="685800"/>
              <a:ext cx="4572000" cy="3429000"/>
            </a:xfrm>
            <a:custGeom>
              <a:avLst/>
              <a:gdLst/>
              <a:ahLst/>
              <a:cxnLst/>
              <a:rect l="l" t="t" r="r" b="b"/>
              <a:pathLst>
                <a:path w="4572000" h="3429000">
                  <a:moveTo>
                    <a:pt x="0" y="3429000"/>
                  </a:moveTo>
                  <a:lnTo>
                    <a:pt x="4572000" y="3429000"/>
                  </a:lnTo>
                  <a:lnTo>
                    <a:pt x="4572000" y="0"/>
                  </a:lnTo>
                  <a:lnTo>
                    <a:pt x="0" y="0"/>
                  </a:lnTo>
                  <a:lnTo>
                    <a:pt x="0" y="3429000"/>
                  </a:lnTo>
                  <a:close/>
                </a:path>
              </a:pathLst>
            </a:custGeom>
            <a:ln w="9525">
              <a:solidFill>
                <a:srgbClr val="000000"/>
              </a:solidFill>
            </a:ln>
          </p:spPr>
          <p:txBody>
            <a:bodyPr wrap="square" lIns="0" tIns="0" rIns="0" bIns="0" rtlCol="0"/>
            <a:lstStyle/>
            <a:p>
              <a:endParaRPr/>
            </a:p>
          </p:txBody>
        </p:sp>
      </p:gr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50" dirty="0"/>
              <a:t>8</a:t>
            </a:fld>
            <a:endParaRPr spc="-50" dirty="0"/>
          </a:p>
        </p:txBody>
      </p:sp>
      <p:sp>
        <p:nvSpPr>
          <p:cNvPr id="12" name="TextBox 11">
            <a:extLst>
              <a:ext uri="{FF2B5EF4-FFF2-40B4-BE49-F238E27FC236}">
                <a16:creationId xmlns:a16="http://schemas.microsoft.com/office/drawing/2014/main" id="{67EED754-CFA2-8323-0B06-8AA2113D58B8}"/>
              </a:ext>
            </a:extLst>
          </p:cNvPr>
          <p:cNvSpPr txBox="1"/>
          <p:nvPr/>
        </p:nvSpPr>
        <p:spPr>
          <a:xfrm>
            <a:off x="190367" y="4416194"/>
            <a:ext cx="6625468" cy="3139321"/>
          </a:xfrm>
          <a:prstGeom prst="rect">
            <a:avLst/>
          </a:prstGeom>
          <a:solidFill>
            <a:schemeClr val="accent3"/>
          </a:solidFill>
        </p:spPr>
        <p:txBody>
          <a:bodyPr wrap="square" rtlCol="0">
            <a:spAutoFit/>
          </a:bodyPr>
          <a:lstStyle/>
          <a:p>
            <a:r>
              <a:rPr lang="en-GB" dirty="0">
                <a:solidFill>
                  <a:srgbClr val="000000"/>
                </a:solidFill>
                <a:effectLst/>
                <a:latin typeface="Helvetica" pitchFamily="2" charset="0"/>
              </a:rPr>
              <a:t>J. </a:t>
            </a:r>
            <a:r>
              <a:rPr lang="en-GB" dirty="0" err="1">
                <a:solidFill>
                  <a:srgbClr val="000000"/>
                </a:solidFill>
                <a:effectLst/>
                <a:latin typeface="Helvetica" pitchFamily="2" charset="0"/>
              </a:rPr>
              <a:t>Déchelette</a:t>
            </a:r>
            <a:r>
              <a:rPr lang="en-GB" dirty="0">
                <a:solidFill>
                  <a:srgbClr val="000000"/>
                </a:solidFill>
                <a:effectLst/>
                <a:latin typeface="Helvetica" pitchFamily="2" charset="0"/>
              </a:rPr>
              <a:t> (1913), </a:t>
            </a:r>
            <a:r>
              <a:rPr lang="en-GB" i="1" dirty="0">
                <a:solidFill>
                  <a:srgbClr val="000000"/>
                </a:solidFill>
                <a:effectLst/>
                <a:latin typeface="Helvetica" pitchFamily="2" charset="0"/>
              </a:rPr>
              <a:t>Manuel </a:t>
            </a:r>
            <a:r>
              <a:rPr lang="en-GB" i="1" dirty="0" err="1">
                <a:solidFill>
                  <a:srgbClr val="000000"/>
                </a:solidFill>
                <a:effectLst/>
                <a:latin typeface="Helvetica" pitchFamily="2" charset="0"/>
              </a:rPr>
              <a:t>d'archéologie</a:t>
            </a:r>
            <a:r>
              <a:rPr lang="en-GB" i="1" dirty="0">
                <a:solidFill>
                  <a:srgbClr val="000000"/>
                </a:solidFill>
                <a:effectLst/>
                <a:latin typeface="Helvetica" pitchFamily="2" charset="0"/>
              </a:rPr>
              <a:t> </a:t>
            </a:r>
            <a:r>
              <a:rPr lang="en-GB" i="1" dirty="0" err="1">
                <a:solidFill>
                  <a:srgbClr val="000000"/>
                </a:solidFill>
                <a:effectLst/>
                <a:latin typeface="Helvetica" pitchFamily="2" charset="0"/>
              </a:rPr>
              <a:t>préhistorique</a:t>
            </a:r>
            <a:r>
              <a:rPr lang="en-GB" i="1" dirty="0">
                <a:solidFill>
                  <a:srgbClr val="000000"/>
                </a:solidFill>
                <a:effectLst/>
                <a:latin typeface="Helvetica" pitchFamily="2" charset="0"/>
              </a:rPr>
              <a:t> et </a:t>
            </a:r>
            <a:r>
              <a:rPr lang="en-GB" i="1" dirty="0" err="1">
                <a:solidFill>
                  <a:srgbClr val="000000"/>
                </a:solidFill>
                <a:effectLst/>
                <a:latin typeface="Helvetica" pitchFamily="2" charset="0"/>
              </a:rPr>
              <a:t>celtique</a:t>
            </a:r>
            <a:r>
              <a:rPr lang="en-GB" i="1" dirty="0">
                <a:solidFill>
                  <a:srgbClr val="000000"/>
                </a:solidFill>
                <a:effectLst/>
                <a:latin typeface="Helvetica" pitchFamily="2" charset="0"/>
              </a:rPr>
              <a:t> ... Premier </a:t>
            </a:r>
            <a:r>
              <a:rPr lang="en-GB" i="1" dirty="0" err="1">
                <a:solidFill>
                  <a:srgbClr val="000000"/>
                </a:solidFill>
                <a:effectLst/>
                <a:latin typeface="Helvetica" pitchFamily="2" charset="0"/>
              </a:rPr>
              <a:t>âge</a:t>
            </a:r>
            <a:r>
              <a:rPr lang="en-GB" i="1" dirty="0">
                <a:solidFill>
                  <a:srgbClr val="000000"/>
                </a:solidFill>
                <a:effectLst/>
                <a:latin typeface="Helvetica" pitchFamily="2" charset="0"/>
              </a:rPr>
              <a:t> du fer </a:t>
            </a:r>
            <a:r>
              <a:rPr lang="en-GB" i="1" dirty="0" err="1">
                <a:solidFill>
                  <a:srgbClr val="000000"/>
                </a:solidFill>
                <a:effectLst/>
                <a:latin typeface="Helvetica" pitchFamily="2" charset="0"/>
              </a:rPr>
              <a:t>ou</a:t>
            </a:r>
            <a:r>
              <a:rPr lang="en-GB" i="1" dirty="0">
                <a:solidFill>
                  <a:srgbClr val="000000"/>
                </a:solidFill>
                <a:effectLst/>
                <a:latin typeface="Helvetica" pitchFamily="2" charset="0"/>
              </a:rPr>
              <a:t> époque de Hallstatt</a:t>
            </a:r>
          </a:p>
          <a:p>
            <a:r>
              <a:rPr lang="en-GB" dirty="0">
                <a:solidFill>
                  <a:srgbClr val="000000"/>
                </a:solidFill>
                <a:effectLst/>
                <a:latin typeface="Helvetica" pitchFamily="2" charset="0"/>
              </a:rPr>
              <a:t>'</a:t>
            </a:r>
            <a:r>
              <a:rPr lang="en-GB" dirty="0" err="1">
                <a:solidFill>
                  <a:srgbClr val="000000"/>
                </a:solidFill>
                <a:effectLst/>
                <a:latin typeface="Helvetica" pitchFamily="2" charset="0"/>
              </a:rPr>
              <a:t>Déchelette's</a:t>
            </a:r>
            <a:r>
              <a:rPr lang="en-GB" dirty="0">
                <a:solidFill>
                  <a:srgbClr val="000000"/>
                </a:solidFill>
                <a:effectLst/>
                <a:latin typeface="Helvetica" pitchFamily="2" charset="0"/>
              </a:rPr>
              <a:t> much repeated suggestion that Herodotus knew about Celts at the true source of the Danube as well as ones in the far west was an unconvincing attempt to shore up the eastern homeland theory’ </a:t>
            </a:r>
          </a:p>
          <a:p>
            <a:endParaRPr lang="en-GB" dirty="0">
              <a:solidFill>
                <a:srgbClr val="000000"/>
              </a:solidFill>
              <a:effectLst/>
              <a:latin typeface="Helvetica" pitchFamily="2" charset="0"/>
            </a:endParaRPr>
          </a:p>
          <a:p>
            <a:r>
              <a:rPr lang="en-GB" dirty="0">
                <a:solidFill>
                  <a:srgbClr val="000000"/>
                </a:solidFill>
                <a:effectLst/>
                <a:latin typeface="Helvetica" pitchFamily="2" charset="0"/>
              </a:rPr>
              <a:t>Without </a:t>
            </a:r>
            <a:r>
              <a:rPr lang="en-GB" dirty="0" err="1">
                <a:solidFill>
                  <a:srgbClr val="000000"/>
                </a:solidFill>
                <a:effectLst/>
                <a:latin typeface="Helvetica" pitchFamily="2" charset="0"/>
              </a:rPr>
              <a:t>Hecateus</a:t>
            </a:r>
            <a:r>
              <a:rPr lang="en-GB" dirty="0">
                <a:solidFill>
                  <a:srgbClr val="000000"/>
                </a:solidFill>
                <a:effectLst/>
                <a:latin typeface="Helvetica" pitchFamily="2" charset="0"/>
              </a:rPr>
              <a:t> and Herodotus, ''Celtic' label for the 'eastern Hallstatt culture' has to depend on Celtic place- and personal names’</a:t>
            </a:r>
          </a:p>
          <a:p>
            <a:r>
              <a:rPr lang="en-GB" dirty="0">
                <a:solidFill>
                  <a:srgbClr val="000000"/>
                </a:solidFill>
                <a:effectLst/>
                <a:latin typeface="Helvetica" pitchFamily="2" charset="0"/>
              </a:rPr>
              <a:t>(Sims-Williams, 'An alternative', 515).</a:t>
            </a:r>
          </a:p>
        </p:txBody>
      </p:sp>
    </p:spTree>
    <p:extLst>
      <p:ext uri="{BB962C8B-B14F-4D97-AF65-F5344CB8AC3E}">
        <p14:creationId xmlns:p14="http://schemas.microsoft.com/office/powerpoint/2010/main" val="14764118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138237" y="681037"/>
            <a:ext cx="4581525" cy="3438525"/>
            <a:chOff x="1138237" y="681037"/>
            <a:chExt cx="4581525" cy="3438525"/>
          </a:xfrm>
        </p:grpSpPr>
        <p:pic>
          <p:nvPicPr>
            <p:cNvPr id="3" name="object 3"/>
            <p:cNvPicPr/>
            <p:nvPr/>
          </p:nvPicPr>
          <p:blipFill>
            <a:blip r:embed="rId2" cstate="print"/>
            <a:stretch>
              <a:fillRect/>
            </a:stretch>
          </p:blipFill>
          <p:spPr>
            <a:xfrm>
              <a:off x="1143000" y="685800"/>
              <a:ext cx="4572000" cy="3429000"/>
            </a:xfrm>
            <a:prstGeom prst="rect">
              <a:avLst/>
            </a:prstGeom>
          </p:spPr>
        </p:pic>
        <p:sp>
          <p:nvSpPr>
            <p:cNvPr id="4" name="object 4"/>
            <p:cNvSpPr/>
            <p:nvPr/>
          </p:nvSpPr>
          <p:spPr>
            <a:xfrm>
              <a:off x="1143000" y="685800"/>
              <a:ext cx="4572000" cy="3429000"/>
            </a:xfrm>
            <a:custGeom>
              <a:avLst/>
              <a:gdLst/>
              <a:ahLst/>
              <a:cxnLst/>
              <a:rect l="l" t="t" r="r" b="b"/>
              <a:pathLst>
                <a:path w="4572000" h="3429000">
                  <a:moveTo>
                    <a:pt x="0" y="3429000"/>
                  </a:moveTo>
                  <a:lnTo>
                    <a:pt x="4572000" y="3429000"/>
                  </a:lnTo>
                  <a:lnTo>
                    <a:pt x="4572000" y="0"/>
                  </a:lnTo>
                  <a:lnTo>
                    <a:pt x="0" y="0"/>
                  </a:lnTo>
                  <a:lnTo>
                    <a:pt x="0" y="3429000"/>
                  </a:lnTo>
                  <a:close/>
                </a:path>
              </a:pathLst>
            </a:custGeom>
            <a:ln w="9525">
              <a:solidFill>
                <a:srgbClr val="000000"/>
              </a:solidFill>
            </a:ln>
          </p:spPr>
          <p:txBody>
            <a:bodyPr wrap="square" lIns="0" tIns="0" rIns="0" bIns="0" rtlCol="0"/>
            <a:lstStyle/>
            <a:p>
              <a:endParaRPr/>
            </a:p>
          </p:txBody>
        </p:sp>
      </p:grpSp>
      <p:sp>
        <p:nvSpPr>
          <p:cNvPr id="5" name="object 5"/>
          <p:cNvSpPr txBox="1"/>
          <p:nvPr/>
        </p:nvSpPr>
        <p:spPr>
          <a:xfrm>
            <a:off x="914400" y="4724400"/>
            <a:ext cx="5372100" cy="2166619"/>
          </a:xfrm>
          <a:prstGeom prst="rect">
            <a:avLst/>
          </a:prstGeom>
        </p:spPr>
        <p:txBody>
          <a:bodyPr vert="horz" wrap="square" lIns="0" tIns="12065" rIns="0" bIns="0" rtlCol="0">
            <a:spAutoFit/>
          </a:bodyPr>
          <a:lstStyle/>
          <a:p>
            <a:pPr marL="38100" marR="95885">
              <a:lnSpc>
                <a:spcPct val="100000"/>
              </a:lnSpc>
              <a:spcBef>
                <a:spcPts val="95"/>
              </a:spcBef>
            </a:pPr>
            <a:r>
              <a:rPr sz="1000" b="1" dirty="0">
                <a:latin typeface="Times New Roman"/>
                <a:cs typeface="Times New Roman"/>
              </a:rPr>
              <a:t>Ephorus</a:t>
            </a:r>
            <a:r>
              <a:rPr sz="1000" b="1" spc="-30" dirty="0">
                <a:latin typeface="Times New Roman"/>
                <a:cs typeface="Times New Roman"/>
              </a:rPr>
              <a:t> </a:t>
            </a:r>
            <a:r>
              <a:rPr sz="1000" dirty="0">
                <a:latin typeface="Times New Roman"/>
                <a:cs typeface="Times New Roman"/>
              </a:rPr>
              <a:t>(c.</a:t>
            </a:r>
            <a:r>
              <a:rPr sz="1000" spc="-25" dirty="0">
                <a:latin typeface="Times New Roman"/>
                <a:cs typeface="Times New Roman"/>
              </a:rPr>
              <a:t> </a:t>
            </a:r>
            <a:r>
              <a:rPr sz="1000" dirty="0">
                <a:latin typeface="Times New Roman"/>
                <a:cs typeface="Times New Roman"/>
              </a:rPr>
              <a:t>400</a:t>
            </a:r>
            <a:r>
              <a:rPr sz="1000" spc="-25" dirty="0">
                <a:latin typeface="Times New Roman"/>
                <a:cs typeface="Times New Roman"/>
              </a:rPr>
              <a:t> </a:t>
            </a:r>
            <a:r>
              <a:rPr sz="1000" dirty="0">
                <a:latin typeface="Times New Roman"/>
                <a:cs typeface="Times New Roman"/>
              </a:rPr>
              <a:t>–</a:t>
            </a:r>
            <a:r>
              <a:rPr sz="1000" spc="-20" dirty="0">
                <a:latin typeface="Times New Roman"/>
                <a:cs typeface="Times New Roman"/>
              </a:rPr>
              <a:t> </a:t>
            </a:r>
            <a:r>
              <a:rPr sz="1000" dirty="0">
                <a:latin typeface="Times New Roman"/>
                <a:cs typeface="Times New Roman"/>
              </a:rPr>
              <a:t>330</a:t>
            </a:r>
            <a:r>
              <a:rPr sz="1000" spc="-40" dirty="0">
                <a:latin typeface="Times New Roman"/>
                <a:cs typeface="Times New Roman"/>
              </a:rPr>
              <a:t> </a:t>
            </a:r>
            <a:r>
              <a:rPr sz="1000" dirty="0">
                <a:latin typeface="Times New Roman"/>
                <a:cs typeface="Times New Roman"/>
              </a:rPr>
              <a:t>BCE)</a:t>
            </a:r>
            <a:r>
              <a:rPr sz="1000" spc="-25" dirty="0">
                <a:latin typeface="Times New Roman"/>
                <a:cs typeface="Times New Roman"/>
              </a:rPr>
              <a:t> </a:t>
            </a:r>
            <a:r>
              <a:rPr sz="1000" dirty="0">
                <a:latin typeface="Times New Roman"/>
                <a:cs typeface="Times New Roman"/>
              </a:rPr>
              <a:t>was a</a:t>
            </a:r>
            <a:r>
              <a:rPr sz="1000" spc="-25" dirty="0">
                <a:latin typeface="Times New Roman"/>
                <a:cs typeface="Times New Roman"/>
              </a:rPr>
              <a:t> </a:t>
            </a:r>
            <a:r>
              <a:rPr sz="1000" dirty="0">
                <a:latin typeface="Times New Roman"/>
                <a:cs typeface="Times New Roman"/>
              </a:rPr>
              <a:t>Greek</a:t>
            </a:r>
            <a:r>
              <a:rPr sz="1000" spc="-10" dirty="0">
                <a:latin typeface="Times New Roman"/>
                <a:cs typeface="Times New Roman"/>
              </a:rPr>
              <a:t> </a:t>
            </a:r>
            <a:r>
              <a:rPr sz="1000" dirty="0">
                <a:latin typeface="Times New Roman"/>
                <a:cs typeface="Times New Roman"/>
              </a:rPr>
              <a:t>historian</a:t>
            </a:r>
            <a:r>
              <a:rPr sz="1000" spc="-15" dirty="0">
                <a:latin typeface="Times New Roman"/>
                <a:cs typeface="Times New Roman"/>
              </a:rPr>
              <a:t> </a:t>
            </a:r>
            <a:r>
              <a:rPr sz="1000" dirty="0">
                <a:latin typeface="Times New Roman"/>
                <a:cs typeface="Times New Roman"/>
              </a:rPr>
              <a:t>who wrote</a:t>
            </a:r>
            <a:r>
              <a:rPr sz="1000" spc="5" dirty="0">
                <a:latin typeface="Times New Roman"/>
                <a:cs typeface="Times New Roman"/>
              </a:rPr>
              <a:t> </a:t>
            </a:r>
            <a:r>
              <a:rPr sz="1000" dirty="0">
                <a:latin typeface="Times New Roman"/>
                <a:cs typeface="Times New Roman"/>
              </a:rPr>
              <a:t>29</a:t>
            </a:r>
            <a:r>
              <a:rPr sz="1000" spc="-30" dirty="0">
                <a:latin typeface="Times New Roman"/>
                <a:cs typeface="Times New Roman"/>
              </a:rPr>
              <a:t> </a:t>
            </a:r>
            <a:r>
              <a:rPr sz="1000" dirty="0">
                <a:latin typeface="Times New Roman"/>
                <a:cs typeface="Times New Roman"/>
              </a:rPr>
              <a:t>books</a:t>
            </a:r>
            <a:r>
              <a:rPr sz="1000" spc="-30" dirty="0">
                <a:latin typeface="Times New Roman"/>
                <a:cs typeface="Times New Roman"/>
              </a:rPr>
              <a:t> </a:t>
            </a:r>
            <a:r>
              <a:rPr sz="1000" dirty="0">
                <a:latin typeface="Times New Roman"/>
                <a:cs typeface="Times New Roman"/>
              </a:rPr>
              <a:t>on</a:t>
            </a:r>
            <a:r>
              <a:rPr sz="1000" spc="-30"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history</a:t>
            </a:r>
            <a:r>
              <a:rPr sz="1000" spc="-20" dirty="0">
                <a:latin typeface="Times New Roman"/>
                <a:cs typeface="Times New Roman"/>
              </a:rPr>
              <a:t> </a:t>
            </a:r>
            <a:r>
              <a:rPr sz="1000" dirty="0">
                <a:latin typeface="Times New Roman"/>
                <a:cs typeface="Times New Roman"/>
              </a:rPr>
              <a:t>of</a:t>
            </a:r>
            <a:r>
              <a:rPr sz="1000" spc="-20" dirty="0">
                <a:latin typeface="Times New Roman"/>
                <a:cs typeface="Times New Roman"/>
              </a:rPr>
              <a:t> </a:t>
            </a:r>
            <a:r>
              <a:rPr sz="1000" dirty="0">
                <a:latin typeface="Times New Roman"/>
                <a:cs typeface="Times New Roman"/>
              </a:rPr>
              <a:t>humanity</a:t>
            </a:r>
            <a:r>
              <a:rPr sz="1000" spc="10" dirty="0">
                <a:latin typeface="Times New Roman"/>
                <a:cs typeface="Times New Roman"/>
              </a:rPr>
              <a:t> </a:t>
            </a:r>
            <a:r>
              <a:rPr sz="1000" spc="-25" dirty="0">
                <a:latin typeface="Times New Roman"/>
                <a:cs typeface="Times New Roman"/>
              </a:rPr>
              <a:t>in </a:t>
            </a:r>
            <a:r>
              <a:rPr sz="1000" dirty="0">
                <a:latin typeface="Times New Roman"/>
                <a:cs typeface="Times New Roman"/>
              </a:rPr>
              <a:t>his</a:t>
            </a:r>
            <a:r>
              <a:rPr sz="1000" spc="-25" dirty="0">
                <a:latin typeface="Times New Roman"/>
                <a:cs typeface="Times New Roman"/>
              </a:rPr>
              <a:t> </a:t>
            </a:r>
            <a:r>
              <a:rPr sz="1000" dirty="0">
                <a:latin typeface="Times New Roman"/>
                <a:cs typeface="Times New Roman"/>
              </a:rPr>
              <a:t>work</a:t>
            </a:r>
            <a:r>
              <a:rPr sz="1000" spc="-10" dirty="0">
                <a:latin typeface="Times New Roman"/>
                <a:cs typeface="Times New Roman"/>
              </a:rPr>
              <a:t> </a:t>
            </a:r>
            <a:r>
              <a:rPr sz="1000" i="1" dirty="0">
                <a:latin typeface="Times New Roman"/>
                <a:cs typeface="Times New Roman"/>
              </a:rPr>
              <a:t>Historiai</a:t>
            </a:r>
            <a:r>
              <a:rPr sz="1000" dirty="0">
                <a:latin typeface="Times New Roman"/>
                <a:cs typeface="Times New Roman"/>
              </a:rPr>
              <a:t>.</a:t>
            </a:r>
            <a:r>
              <a:rPr sz="1000" spc="-30" dirty="0">
                <a:latin typeface="Times New Roman"/>
                <a:cs typeface="Times New Roman"/>
              </a:rPr>
              <a:t> </a:t>
            </a:r>
            <a:r>
              <a:rPr sz="1000" dirty="0">
                <a:latin typeface="Times New Roman"/>
                <a:cs typeface="Times New Roman"/>
              </a:rPr>
              <a:t>His</a:t>
            </a:r>
            <a:r>
              <a:rPr sz="1000" spc="-15" dirty="0">
                <a:latin typeface="Times New Roman"/>
                <a:cs typeface="Times New Roman"/>
              </a:rPr>
              <a:t> </a:t>
            </a:r>
            <a:r>
              <a:rPr sz="1000" dirty="0">
                <a:latin typeface="Times New Roman"/>
                <a:cs typeface="Times New Roman"/>
              </a:rPr>
              <a:t>son,</a:t>
            </a:r>
            <a:r>
              <a:rPr sz="1000" spc="-20" dirty="0">
                <a:latin typeface="Times New Roman"/>
                <a:cs typeface="Times New Roman"/>
              </a:rPr>
              <a:t> </a:t>
            </a:r>
            <a:r>
              <a:rPr sz="1000" dirty="0">
                <a:latin typeface="Times New Roman"/>
                <a:cs typeface="Times New Roman"/>
              </a:rPr>
              <a:t>Demophilus,</a:t>
            </a:r>
            <a:r>
              <a:rPr sz="1000" spc="5" dirty="0">
                <a:latin typeface="Times New Roman"/>
                <a:cs typeface="Times New Roman"/>
              </a:rPr>
              <a:t> </a:t>
            </a:r>
            <a:r>
              <a:rPr sz="1000" dirty="0">
                <a:latin typeface="Times New Roman"/>
                <a:cs typeface="Times New Roman"/>
              </a:rPr>
              <a:t>added</a:t>
            </a:r>
            <a:r>
              <a:rPr sz="1000" spc="-25" dirty="0">
                <a:latin typeface="Times New Roman"/>
                <a:cs typeface="Times New Roman"/>
              </a:rPr>
              <a:t> </a:t>
            </a:r>
            <a:r>
              <a:rPr sz="1000" dirty="0">
                <a:latin typeface="Times New Roman"/>
                <a:cs typeface="Times New Roman"/>
              </a:rPr>
              <a:t>a</a:t>
            </a:r>
            <a:r>
              <a:rPr sz="1000" spc="-25" dirty="0">
                <a:latin typeface="Times New Roman"/>
                <a:cs typeface="Times New Roman"/>
              </a:rPr>
              <a:t> </a:t>
            </a:r>
            <a:r>
              <a:rPr sz="1000" dirty="0">
                <a:latin typeface="Times New Roman"/>
                <a:cs typeface="Times New Roman"/>
              </a:rPr>
              <a:t>30</a:t>
            </a:r>
            <a:r>
              <a:rPr sz="975" baseline="25641" dirty="0">
                <a:latin typeface="Times New Roman"/>
                <a:cs typeface="Times New Roman"/>
              </a:rPr>
              <a:t>th</a:t>
            </a:r>
            <a:r>
              <a:rPr sz="975" spc="67" baseline="25641" dirty="0">
                <a:latin typeface="Times New Roman"/>
                <a:cs typeface="Times New Roman"/>
              </a:rPr>
              <a:t> </a:t>
            </a:r>
            <a:r>
              <a:rPr sz="1000" dirty="0">
                <a:latin typeface="Times New Roman"/>
                <a:cs typeface="Times New Roman"/>
              </a:rPr>
              <a:t>book.</a:t>
            </a:r>
            <a:r>
              <a:rPr sz="1000" spc="-35" dirty="0">
                <a:latin typeface="Times New Roman"/>
                <a:cs typeface="Times New Roman"/>
              </a:rPr>
              <a:t> </a:t>
            </a:r>
            <a:r>
              <a:rPr sz="1000" dirty="0">
                <a:latin typeface="Times New Roman"/>
                <a:cs typeface="Times New Roman"/>
              </a:rPr>
              <a:t>Various</a:t>
            </a:r>
            <a:r>
              <a:rPr sz="1000" spc="-10" dirty="0">
                <a:latin typeface="Times New Roman"/>
                <a:cs typeface="Times New Roman"/>
              </a:rPr>
              <a:t> </a:t>
            </a:r>
            <a:r>
              <a:rPr sz="1000" dirty="0">
                <a:latin typeface="Times New Roman"/>
                <a:cs typeface="Times New Roman"/>
              </a:rPr>
              <a:t>historians</a:t>
            </a:r>
            <a:r>
              <a:rPr sz="1000" spc="-20" dirty="0">
                <a:latin typeface="Times New Roman"/>
                <a:cs typeface="Times New Roman"/>
              </a:rPr>
              <a:t> </a:t>
            </a:r>
            <a:r>
              <a:rPr sz="1000" dirty="0">
                <a:latin typeface="Times New Roman"/>
                <a:cs typeface="Times New Roman"/>
              </a:rPr>
              <a:t>later</a:t>
            </a:r>
            <a:r>
              <a:rPr sz="1000" spc="-15" dirty="0">
                <a:latin typeface="Times New Roman"/>
                <a:cs typeface="Times New Roman"/>
              </a:rPr>
              <a:t> </a:t>
            </a:r>
            <a:r>
              <a:rPr sz="1000" dirty="0">
                <a:latin typeface="Times New Roman"/>
                <a:cs typeface="Times New Roman"/>
              </a:rPr>
              <a:t>used</a:t>
            </a:r>
            <a:r>
              <a:rPr sz="1000" spc="5" dirty="0">
                <a:latin typeface="Times New Roman"/>
                <a:cs typeface="Times New Roman"/>
              </a:rPr>
              <a:t> </a:t>
            </a:r>
            <a:r>
              <a:rPr sz="1000" dirty="0">
                <a:latin typeface="Times New Roman"/>
                <a:cs typeface="Times New Roman"/>
              </a:rPr>
              <a:t>Ephorus</a:t>
            </a:r>
            <a:r>
              <a:rPr sz="1000" spc="-15" dirty="0">
                <a:latin typeface="Times New Roman"/>
                <a:cs typeface="Times New Roman"/>
              </a:rPr>
              <a:t> </a:t>
            </a:r>
            <a:r>
              <a:rPr sz="1000" dirty="0">
                <a:latin typeface="Times New Roman"/>
                <a:cs typeface="Times New Roman"/>
              </a:rPr>
              <a:t>as</a:t>
            </a:r>
            <a:r>
              <a:rPr sz="1000" spc="-15" dirty="0">
                <a:latin typeface="Times New Roman"/>
                <a:cs typeface="Times New Roman"/>
              </a:rPr>
              <a:t> </a:t>
            </a:r>
            <a:r>
              <a:rPr sz="1000" spc="-50" dirty="0">
                <a:latin typeface="Times New Roman"/>
                <a:cs typeface="Times New Roman"/>
              </a:rPr>
              <a:t>a</a:t>
            </a:r>
            <a:r>
              <a:rPr sz="1000" dirty="0">
                <a:latin typeface="Times New Roman"/>
                <a:cs typeface="Times New Roman"/>
              </a:rPr>
              <a:t> source,</a:t>
            </a:r>
            <a:r>
              <a:rPr sz="1000" spc="-20" dirty="0">
                <a:latin typeface="Times New Roman"/>
                <a:cs typeface="Times New Roman"/>
              </a:rPr>
              <a:t> </a:t>
            </a:r>
            <a:r>
              <a:rPr sz="1000" dirty="0">
                <a:latin typeface="Times New Roman"/>
                <a:cs typeface="Times New Roman"/>
              </a:rPr>
              <a:t>but</a:t>
            </a:r>
            <a:r>
              <a:rPr sz="1000" spc="-35" dirty="0">
                <a:latin typeface="Times New Roman"/>
                <a:cs typeface="Times New Roman"/>
              </a:rPr>
              <a:t> </a:t>
            </a:r>
            <a:r>
              <a:rPr sz="1000" dirty="0">
                <a:latin typeface="Times New Roman"/>
                <a:cs typeface="Times New Roman"/>
              </a:rPr>
              <a:t>Strabo,</a:t>
            </a:r>
            <a:r>
              <a:rPr sz="1000" spc="-25" dirty="0">
                <a:latin typeface="Times New Roman"/>
                <a:cs typeface="Times New Roman"/>
              </a:rPr>
              <a:t> </a:t>
            </a:r>
            <a:r>
              <a:rPr sz="1000" dirty="0">
                <a:latin typeface="Times New Roman"/>
                <a:cs typeface="Times New Roman"/>
              </a:rPr>
              <a:t>a</a:t>
            </a:r>
            <a:r>
              <a:rPr sz="1000" spc="-30" dirty="0">
                <a:latin typeface="Times New Roman"/>
                <a:cs typeface="Times New Roman"/>
              </a:rPr>
              <a:t> </a:t>
            </a:r>
            <a:r>
              <a:rPr sz="1000" dirty="0">
                <a:latin typeface="Times New Roman"/>
                <a:cs typeface="Times New Roman"/>
              </a:rPr>
              <a:t>Greek</a:t>
            </a:r>
            <a:r>
              <a:rPr sz="1000" spc="-15" dirty="0">
                <a:latin typeface="Times New Roman"/>
                <a:cs typeface="Times New Roman"/>
              </a:rPr>
              <a:t> </a:t>
            </a:r>
            <a:r>
              <a:rPr sz="1000" dirty="0">
                <a:latin typeface="Times New Roman"/>
                <a:cs typeface="Times New Roman"/>
              </a:rPr>
              <a:t>scholar</a:t>
            </a:r>
            <a:r>
              <a:rPr sz="1000" spc="-5" dirty="0">
                <a:latin typeface="Times New Roman"/>
                <a:cs typeface="Times New Roman"/>
              </a:rPr>
              <a:t> </a:t>
            </a:r>
            <a:r>
              <a:rPr sz="1000" dirty="0">
                <a:latin typeface="Times New Roman"/>
                <a:cs typeface="Times New Roman"/>
              </a:rPr>
              <a:t>of</a:t>
            </a:r>
            <a:r>
              <a:rPr sz="1000" spc="-3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first</a:t>
            </a:r>
            <a:r>
              <a:rPr sz="1000" spc="-10" dirty="0">
                <a:latin typeface="Times New Roman"/>
                <a:cs typeface="Times New Roman"/>
              </a:rPr>
              <a:t> </a:t>
            </a:r>
            <a:r>
              <a:rPr sz="1000" dirty="0">
                <a:latin typeface="Times New Roman"/>
                <a:cs typeface="Times New Roman"/>
              </a:rPr>
              <a:t>century</a:t>
            </a:r>
            <a:r>
              <a:rPr sz="1000" spc="-15" dirty="0">
                <a:latin typeface="Times New Roman"/>
                <a:cs typeface="Times New Roman"/>
              </a:rPr>
              <a:t> </a:t>
            </a:r>
            <a:r>
              <a:rPr sz="1000" dirty="0">
                <a:latin typeface="Times New Roman"/>
                <a:cs typeface="Times New Roman"/>
              </a:rPr>
              <a:t>BCE</a:t>
            </a:r>
            <a:r>
              <a:rPr sz="1000" spc="-30" dirty="0">
                <a:latin typeface="Times New Roman"/>
                <a:cs typeface="Times New Roman"/>
              </a:rPr>
              <a:t> </a:t>
            </a:r>
            <a:r>
              <a:rPr sz="1000" dirty="0">
                <a:latin typeface="Times New Roman"/>
                <a:cs typeface="Times New Roman"/>
              </a:rPr>
              <a:t>had</a:t>
            </a:r>
            <a:r>
              <a:rPr sz="1000" spc="-25" dirty="0">
                <a:latin typeface="Times New Roman"/>
                <a:cs typeface="Times New Roman"/>
              </a:rPr>
              <a:t> </a:t>
            </a:r>
            <a:r>
              <a:rPr sz="1000" dirty="0">
                <a:latin typeface="Times New Roman"/>
                <a:cs typeface="Times New Roman"/>
              </a:rPr>
              <a:t>a</a:t>
            </a:r>
            <a:r>
              <a:rPr sz="1000" spc="-15" dirty="0">
                <a:latin typeface="Times New Roman"/>
                <a:cs typeface="Times New Roman"/>
              </a:rPr>
              <a:t> </a:t>
            </a:r>
            <a:r>
              <a:rPr sz="1000" dirty="0">
                <a:latin typeface="Times New Roman"/>
                <a:cs typeface="Times New Roman"/>
              </a:rPr>
              <a:t>particular</a:t>
            </a:r>
            <a:r>
              <a:rPr sz="1000" spc="-15" dirty="0">
                <a:latin typeface="Times New Roman"/>
                <a:cs typeface="Times New Roman"/>
              </a:rPr>
              <a:t> </a:t>
            </a:r>
            <a:r>
              <a:rPr sz="1000" dirty="0">
                <a:latin typeface="Times New Roman"/>
                <a:cs typeface="Times New Roman"/>
              </a:rPr>
              <a:t>interest</a:t>
            </a:r>
            <a:r>
              <a:rPr sz="1000" spc="-10" dirty="0">
                <a:latin typeface="Times New Roman"/>
                <a:cs typeface="Times New Roman"/>
              </a:rPr>
              <a:t> </a:t>
            </a:r>
            <a:r>
              <a:rPr sz="1000" dirty="0">
                <a:latin typeface="Times New Roman"/>
                <a:cs typeface="Times New Roman"/>
              </a:rPr>
              <a:t>in</a:t>
            </a:r>
            <a:r>
              <a:rPr sz="1000" spc="-40" dirty="0">
                <a:latin typeface="Times New Roman"/>
                <a:cs typeface="Times New Roman"/>
              </a:rPr>
              <a:t> </a:t>
            </a:r>
            <a:r>
              <a:rPr sz="1000" dirty="0">
                <a:latin typeface="Times New Roman"/>
                <a:cs typeface="Times New Roman"/>
              </a:rPr>
              <a:t>his</a:t>
            </a:r>
            <a:r>
              <a:rPr sz="1000" spc="-25" dirty="0">
                <a:latin typeface="Times New Roman"/>
                <a:cs typeface="Times New Roman"/>
              </a:rPr>
              <a:t> </a:t>
            </a:r>
            <a:r>
              <a:rPr sz="1000" dirty="0">
                <a:latin typeface="Times New Roman"/>
                <a:cs typeface="Times New Roman"/>
              </a:rPr>
              <a:t>work as</a:t>
            </a:r>
            <a:r>
              <a:rPr sz="1000" spc="-30" dirty="0">
                <a:latin typeface="Times New Roman"/>
                <a:cs typeface="Times New Roman"/>
              </a:rPr>
              <a:t> </a:t>
            </a:r>
            <a:r>
              <a:rPr sz="1000" spc="-50" dirty="0">
                <a:latin typeface="Times New Roman"/>
                <a:cs typeface="Times New Roman"/>
              </a:rPr>
              <a:t>a</a:t>
            </a:r>
            <a:r>
              <a:rPr sz="1000" dirty="0">
                <a:latin typeface="Times New Roman"/>
                <a:cs typeface="Times New Roman"/>
              </a:rPr>
              <a:t> geographical</a:t>
            </a:r>
            <a:r>
              <a:rPr sz="1000" spc="-10" dirty="0">
                <a:latin typeface="Times New Roman"/>
                <a:cs typeface="Times New Roman"/>
              </a:rPr>
              <a:t> </a:t>
            </a:r>
            <a:r>
              <a:rPr sz="1000" dirty="0">
                <a:latin typeface="Times New Roman"/>
                <a:cs typeface="Times New Roman"/>
              </a:rPr>
              <a:t>source.</a:t>
            </a:r>
            <a:r>
              <a:rPr sz="1000" spc="-15" dirty="0">
                <a:latin typeface="Times New Roman"/>
                <a:cs typeface="Times New Roman"/>
              </a:rPr>
              <a:t> </a:t>
            </a:r>
            <a:r>
              <a:rPr sz="1000" dirty="0">
                <a:latin typeface="Times New Roman"/>
                <a:cs typeface="Times New Roman"/>
              </a:rPr>
              <a:t>As</a:t>
            </a:r>
            <a:r>
              <a:rPr sz="1000" spc="-30" dirty="0">
                <a:latin typeface="Times New Roman"/>
                <a:cs typeface="Times New Roman"/>
              </a:rPr>
              <a:t> </a:t>
            </a:r>
            <a:r>
              <a:rPr sz="1000" dirty="0">
                <a:latin typeface="Times New Roman"/>
                <a:cs typeface="Times New Roman"/>
              </a:rPr>
              <a:t>is</a:t>
            </a:r>
            <a:r>
              <a:rPr sz="1000" spc="-40" dirty="0">
                <a:latin typeface="Times New Roman"/>
                <a:cs typeface="Times New Roman"/>
              </a:rPr>
              <a:t> </a:t>
            </a:r>
            <a:r>
              <a:rPr sz="1000" dirty="0">
                <a:latin typeface="Times New Roman"/>
                <a:cs typeface="Times New Roman"/>
              </a:rPr>
              <a:t>the</a:t>
            </a:r>
            <a:r>
              <a:rPr sz="1000" spc="-30" dirty="0">
                <a:latin typeface="Times New Roman"/>
                <a:cs typeface="Times New Roman"/>
              </a:rPr>
              <a:t> </a:t>
            </a:r>
            <a:r>
              <a:rPr sz="1000" dirty="0">
                <a:latin typeface="Times New Roman"/>
                <a:cs typeface="Times New Roman"/>
              </a:rPr>
              <a:t>case</a:t>
            </a:r>
            <a:r>
              <a:rPr sz="1000" spc="-15" dirty="0">
                <a:latin typeface="Times New Roman"/>
                <a:cs typeface="Times New Roman"/>
              </a:rPr>
              <a:t> </a:t>
            </a:r>
            <a:r>
              <a:rPr sz="1000" dirty="0">
                <a:latin typeface="Times New Roman"/>
                <a:cs typeface="Times New Roman"/>
              </a:rPr>
              <a:t>with</a:t>
            </a:r>
            <a:r>
              <a:rPr sz="1000" spc="-15" dirty="0">
                <a:latin typeface="Times New Roman"/>
                <a:cs typeface="Times New Roman"/>
              </a:rPr>
              <a:t> </a:t>
            </a:r>
            <a:r>
              <a:rPr sz="1000" dirty="0">
                <a:latin typeface="Times New Roman"/>
                <a:cs typeface="Times New Roman"/>
              </a:rPr>
              <a:t>Hecataeus</a:t>
            </a:r>
            <a:r>
              <a:rPr sz="1000" spc="5" dirty="0">
                <a:latin typeface="Times New Roman"/>
                <a:cs typeface="Times New Roman"/>
              </a:rPr>
              <a:t> </a:t>
            </a:r>
            <a:r>
              <a:rPr sz="1000" dirty="0">
                <a:latin typeface="Times New Roman"/>
                <a:cs typeface="Times New Roman"/>
              </a:rPr>
              <a:t>(above),</a:t>
            </a:r>
            <a:r>
              <a:rPr sz="1000" spc="-25"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‘quote’</a:t>
            </a:r>
            <a:r>
              <a:rPr sz="1000" spc="-25" dirty="0">
                <a:latin typeface="Times New Roman"/>
                <a:cs typeface="Times New Roman"/>
              </a:rPr>
              <a:t> </a:t>
            </a:r>
            <a:r>
              <a:rPr sz="1000" dirty="0">
                <a:latin typeface="Times New Roman"/>
                <a:cs typeface="Times New Roman"/>
              </a:rPr>
              <a:t>from</a:t>
            </a:r>
            <a:r>
              <a:rPr sz="1000" spc="-10" dirty="0">
                <a:latin typeface="Times New Roman"/>
                <a:cs typeface="Times New Roman"/>
              </a:rPr>
              <a:t> </a:t>
            </a:r>
            <a:r>
              <a:rPr sz="1000" dirty="0">
                <a:latin typeface="Times New Roman"/>
                <a:cs typeface="Times New Roman"/>
              </a:rPr>
              <a:t>Ephorus</a:t>
            </a:r>
            <a:r>
              <a:rPr sz="1000" spc="-25" dirty="0">
                <a:latin typeface="Times New Roman"/>
                <a:cs typeface="Times New Roman"/>
              </a:rPr>
              <a:t> </a:t>
            </a:r>
            <a:r>
              <a:rPr sz="1000" dirty="0">
                <a:latin typeface="Times New Roman"/>
                <a:cs typeface="Times New Roman"/>
              </a:rPr>
              <a:t>comes</a:t>
            </a:r>
            <a:r>
              <a:rPr sz="1000" spc="-20" dirty="0">
                <a:latin typeface="Times New Roman"/>
                <a:cs typeface="Times New Roman"/>
              </a:rPr>
              <a:t> </a:t>
            </a:r>
            <a:r>
              <a:rPr sz="1000" dirty="0">
                <a:latin typeface="Times New Roman"/>
                <a:cs typeface="Times New Roman"/>
              </a:rPr>
              <a:t>not</a:t>
            </a:r>
            <a:r>
              <a:rPr sz="1000" spc="-40" dirty="0">
                <a:latin typeface="Times New Roman"/>
                <a:cs typeface="Times New Roman"/>
              </a:rPr>
              <a:t> </a:t>
            </a:r>
            <a:r>
              <a:rPr sz="1000" spc="-20" dirty="0">
                <a:latin typeface="Times New Roman"/>
                <a:cs typeface="Times New Roman"/>
              </a:rPr>
              <a:t>from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horse’s</a:t>
            </a:r>
            <a:r>
              <a:rPr sz="1000" spc="-10" dirty="0">
                <a:latin typeface="Times New Roman"/>
                <a:cs typeface="Times New Roman"/>
              </a:rPr>
              <a:t> </a:t>
            </a:r>
            <a:r>
              <a:rPr sz="1000" dirty="0">
                <a:latin typeface="Times New Roman"/>
                <a:cs typeface="Times New Roman"/>
              </a:rPr>
              <a:t>mouth</a:t>
            </a:r>
            <a:r>
              <a:rPr sz="1000" spc="-5" dirty="0">
                <a:latin typeface="Times New Roman"/>
                <a:cs typeface="Times New Roman"/>
              </a:rPr>
              <a:t> </a:t>
            </a:r>
            <a:r>
              <a:rPr sz="1000" dirty="0">
                <a:latin typeface="Times New Roman"/>
                <a:cs typeface="Times New Roman"/>
              </a:rPr>
              <a:t>as</a:t>
            </a:r>
            <a:r>
              <a:rPr sz="1000" spc="-35" dirty="0">
                <a:latin typeface="Times New Roman"/>
                <a:cs typeface="Times New Roman"/>
              </a:rPr>
              <a:t> </a:t>
            </a:r>
            <a:r>
              <a:rPr sz="1000" dirty="0">
                <a:latin typeface="Times New Roman"/>
                <a:cs typeface="Times New Roman"/>
              </a:rPr>
              <a:t>it</a:t>
            </a:r>
            <a:r>
              <a:rPr sz="1000" spc="-35" dirty="0">
                <a:latin typeface="Times New Roman"/>
                <a:cs typeface="Times New Roman"/>
              </a:rPr>
              <a:t> </a:t>
            </a:r>
            <a:r>
              <a:rPr sz="1000" dirty="0">
                <a:latin typeface="Times New Roman"/>
                <a:cs typeface="Times New Roman"/>
              </a:rPr>
              <a:t>were,</a:t>
            </a:r>
            <a:r>
              <a:rPr sz="1000" spc="5" dirty="0">
                <a:latin typeface="Times New Roman"/>
                <a:cs typeface="Times New Roman"/>
              </a:rPr>
              <a:t> </a:t>
            </a:r>
            <a:r>
              <a:rPr sz="1000" dirty="0">
                <a:latin typeface="Times New Roman"/>
                <a:cs typeface="Times New Roman"/>
              </a:rPr>
              <a:t>but</a:t>
            </a:r>
            <a:r>
              <a:rPr sz="1000" spc="-30" dirty="0">
                <a:latin typeface="Times New Roman"/>
                <a:cs typeface="Times New Roman"/>
              </a:rPr>
              <a:t> </a:t>
            </a:r>
            <a:r>
              <a:rPr sz="1000" dirty="0">
                <a:latin typeface="Times New Roman"/>
                <a:cs typeface="Times New Roman"/>
              </a:rPr>
              <a:t>indirectly</a:t>
            </a:r>
            <a:r>
              <a:rPr sz="1000" spc="-15" dirty="0">
                <a:latin typeface="Times New Roman"/>
                <a:cs typeface="Times New Roman"/>
              </a:rPr>
              <a:t> </a:t>
            </a:r>
            <a:r>
              <a:rPr sz="1000" dirty="0">
                <a:latin typeface="Times New Roman"/>
                <a:cs typeface="Times New Roman"/>
              </a:rPr>
              <a:t>via</a:t>
            </a:r>
            <a:r>
              <a:rPr sz="1000" spc="-25" dirty="0">
                <a:latin typeface="Times New Roman"/>
                <a:cs typeface="Times New Roman"/>
              </a:rPr>
              <a:t> </a:t>
            </a:r>
            <a:r>
              <a:rPr sz="1000" dirty="0">
                <a:latin typeface="Times New Roman"/>
                <a:cs typeface="Times New Roman"/>
              </a:rPr>
              <a:t>Strabo’s</a:t>
            </a:r>
            <a:r>
              <a:rPr sz="1000" spc="5" dirty="0">
                <a:latin typeface="Times New Roman"/>
                <a:cs typeface="Times New Roman"/>
              </a:rPr>
              <a:t> </a:t>
            </a:r>
            <a:r>
              <a:rPr sz="1000" i="1" dirty="0">
                <a:latin typeface="Times New Roman"/>
                <a:cs typeface="Times New Roman"/>
              </a:rPr>
              <a:t>Geographica</a:t>
            </a:r>
            <a:r>
              <a:rPr sz="1000" i="1" spc="-30" dirty="0">
                <a:latin typeface="Times New Roman"/>
                <a:cs typeface="Times New Roman"/>
              </a:rPr>
              <a:t> </a:t>
            </a:r>
            <a:r>
              <a:rPr sz="1000" dirty="0">
                <a:latin typeface="Times New Roman"/>
                <a:cs typeface="Times New Roman"/>
              </a:rPr>
              <a:t>(4.4.6)</a:t>
            </a:r>
            <a:r>
              <a:rPr sz="1000" spc="-40" dirty="0">
                <a:latin typeface="Times New Roman"/>
                <a:cs typeface="Times New Roman"/>
              </a:rPr>
              <a:t> </a:t>
            </a:r>
            <a:r>
              <a:rPr sz="1000" dirty="0">
                <a:latin typeface="Times New Roman"/>
                <a:cs typeface="Times New Roman"/>
              </a:rPr>
              <a:t>written</a:t>
            </a:r>
            <a:r>
              <a:rPr sz="1000" spc="-5" dirty="0">
                <a:latin typeface="Times New Roman"/>
                <a:cs typeface="Times New Roman"/>
              </a:rPr>
              <a:t> </a:t>
            </a:r>
            <a:r>
              <a:rPr sz="1000" dirty="0">
                <a:latin typeface="Times New Roman"/>
                <a:cs typeface="Times New Roman"/>
              </a:rPr>
              <a:t>some</a:t>
            </a:r>
            <a:r>
              <a:rPr sz="1000" spc="-5" dirty="0">
                <a:latin typeface="Times New Roman"/>
                <a:cs typeface="Times New Roman"/>
              </a:rPr>
              <a:t> </a:t>
            </a:r>
            <a:r>
              <a:rPr sz="1000" dirty="0">
                <a:latin typeface="Times New Roman"/>
                <a:cs typeface="Times New Roman"/>
              </a:rPr>
              <a:t>300</a:t>
            </a:r>
            <a:r>
              <a:rPr sz="1000" spc="-35" dirty="0">
                <a:latin typeface="Times New Roman"/>
                <a:cs typeface="Times New Roman"/>
              </a:rPr>
              <a:t> </a:t>
            </a:r>
            <a:r>
              <a:rPr sz="1000" spc="-10" dirty="0">
                <a:latin typeface="Times New Roman"/>
                <a:cs typeface="Times New Roman"/>
              </a:rPr>
              <a:t>years </a:t>
            </a:r>
            <a:r>
              <a:rPr sz="1000" dirty="0">
                <a:latin typeface="Times New Roman"/>
                <a:cs typeface="Times New Roman"/>
              </a:rPr>
              <a:t>later.</a:t>
            </a:r>
            <a:r>
              <a:rPr sz="1000" spc="-10" dirty="0">
                <a:latin typeface="Times New Roman"/>
                <a:cs typeface="Times New Roman"/>
              </a:rPr>
              <a:t> </a:t>
            </a:r>
            <a:r>
              <a:rPr sz="1000" dirty="0">
                <a:latin typeface="Times New Roman"/>
                <a:cs typeface="Times New Roman"/>
              </a:rPr>
              <a:t>Here</a:t>
            </a:r>
            <a:r>
              <a:rPr sz="1000" spc="-10" dirty="0">
                <a:latin typeface="Times New Roman"/>
                <a:cs typeface="Times New Roman"/>
              </a:rPr>
              <a:t> </a:t>
            </a:r>
            <a:r>
              <a:rPr sz="1000" dirty="0">
                <a:latin typeface="Times New Roman"/>
                <a:cs typeface="Times New Roman"/>
              </a:rPr>
              <a:t>is</a:t>
            </a:r>
            <a:r>
              <a:rPr sz="1000" spc="-25" dirty="0">
                <a:latin typeface="Times New Roman"/>
                <a:cs typeface="Times New Roman"/>
              </a:rPr>
              <a:t> </a:t>
            </a:r>
            <a:r>
              <a:rPr sz="1000" dirty="0">
                <a:latin typeface="Times New Roman"/>
                <a:cs typeface="Times New Roman"/>
              </a:rPr>
              <a:t>a</a:t>
            </a:r>
            <a:r>
              <a:rPr sz="1000" spc="-20" dirty="0">
                <a:latin typeface="Times New Roman"/>
                <a:cs typeface="Times New Roman"/>
              </a:rPr>
              <a:t> </a:t>
            </a:r>
            <a:r>
              <a:rPr sz="1000" spc="-10" dirty="0">
                <a:latin typeface="Times New Roman"/>
                <a:cs typeface="Times New Roman"/>
              </a:rPr>
              <a:t>translation:</a:t>
            </a:r>
            <a:endParaRPr sz="1000" dirty="0">
              <a:latin typeface="Times New Roman"/>
              <a:cs typeface="Times New Roman"/>
            </a:endParaRPr>
          </a:p>
          <a:p>
            <a:pPr marL="69850">
              <a:lnSpc>
                <a:spcPct val="100000"/>
              </a:lnSpc>
              <a:spcBef>
                <a:spcPts val="360"/>
              </a:spcBef>
            </a:pPr>
            <a:r>
              <a:rPr sz="1000" i="1" dirty="0">
                <a:latin typeface="Times New Roman"/>
                <a:cs typeface="Times New Roman"/>
              </a:rPr>
              <a:t>“Ephorus,</a:t>
            </a:r>
            <a:r>
              <a:rPr sz="1000" i="1" spc="-25" dirty="0">
                <a:latin typeface="Times New Roman"/>
                <a:cs typeface="Times New Roman"/>
              </a:rPr>
              <a:t> </a:t>
            </a:r>
            <a:r>
              <a:rPr sz="1000" i="1" dirty="0">
                <a:latin typeface="Times New Roman"/>
                <a:cs typeface="Times New Roman"/>
              </a:rPr>
              <a:t>in</a:t>
            </a:r>
            <a:r>
              <a:rPr sz="1000" i="1" spc="-20" dirty="0">
                <a:latin typeface="Times New Roman"/>
                <a:cs typeface="Times New Roman"/>
              </a:rPr>
              <a:t> </a:t>
            </a:r>
            <a:r>
              <a:rPr sz="1000" i="1" dirty="0">
                <a:latin typeface="Times New Roman"/>
                <a:cs typeface="Times New Roman"/>
              </a:rPr>
              <a:t>his</a:t>
            </a:r>
            <a:r>
              <a:rPr sz="1000" i="1" spc="-15" dirty="0">
                <a:latin typeface="Times New Roman"/>
                <a:cs typeface="Times New Roman"/>
              </a:rPr>
              <a:t> </a:t>
            </a:r>
            <a:r>
              <a:rPr sz="1000" i="1" dirty="0">
                <a:latin typeface="Times New Roman"/>
                <a:cs typeface="Times New Roman"/>
              </a:rPr>
              <a:t>account,</a:t>
            </a:r>
            <a:r>
              <a:rPr sz="1000" i="1" spc="-20" dirty="0">
                <a:latin typeface="Times New Roman"/>
                <a:cs typeface="Times New Roman"/>
              </a:rPr>
              <a:t> </a:t>
            </a:r>
            <a:r>
              <a:rPr sz="1000" i="1" dirty="0">
                <a:latin typeface="Times New Roman"/>
                <a:cs typeface="Times New Roman"/>
              </a:rPr>
              <a:t>says that</a:t>
            </a:r>
            <a:r>
              <a:rPr sz="1000" i="1" spc="-5" dirty="0">
                <a:latin typeface="Times New Roman"/>
                <a:cs typeface="Times New Roman"/>
              </a:rPr>
              <a:t> </a:t>
            </a:r>
            <a:r>
              <a:rPr sz="1000" i="1" dirty="0">
                <a:latin typeface="Times New Roman"/>
                <a:cs typeface="Times New Roman"/>
              </a:rPr>
              <a:t>Celtica</a:t>
            </a:r>
            <a:r>
              <a:rPr sz="1000" i="1" spc="-5" dirty="0">
                <a:latin typeface="Times New Roman"/>
                <a:cs typeface="Times New Roman"/>
              </a:rPr>
              <a:t> </a:t>
            </a:r>
            <a:r>
              <a:rPr sz="1000" i="1" dirty="0">
                <a:latin typeface="Times New Roman"/>
                <a:cs typeface="Times New Roman"/>
              </a:rPr>
              <a:t>is</a:t>
            </a:r>
            <a:r>
              <a:rPr sz="1000" i="1" spc="-15" dirty="0">
                <a:latin typeface="Times New Roman"/>
                <a:cs typeface="Times New Roman"/>
              </a:rPr>
              <a:t> </a:t>
            </a:r>
            <a:r>
              <a:rPr sz="1000" i="1" dirty="0">
                <a:latin typeface="Times New Roman"/>
                <a:cs typeface="Times New Roman"/>
              </a:rPr>
              <a:t>so</a:t>
            </a:r>
            <a:r>
              <a:rPr sz="1000" i="1" spc="-5" dirty="0">
                <a:latin typeface="Times New Roman"/>
                <a:cs typeface="Times New Roman"/>
              </a:rPr>
              <a:t> </a:t>
            </a:r>
            <a:r>
              <a:rPr sz="1000" i="1" dirty="0">
                <a:latin typeface="Times New Roman"/>
                <a:cs typeface="Times New Roman"/>
              </a:rPr>
              <a:t>large</a:t>
            </a:r>
            <a:r>
              <a:rPr sz="1000" i="1" spc="-15" dirty="0">
                <a:latin typeface="Times New Roman"/>
                <a:cs typeface="Times New Roman"/>
              </a:rPr>
              <a:t> </a:t>
            </a:r>
            <a:r>
              <a:rPr sz="1000" i="1" dirty="0">
                <a:latin typeface="Times New Roman"/>
                <a:cs typeface="Times New Roman"/>
              </a:rPr>
              <a:t>that</a:t>
            </a:r>
            <a:r>
              <a:rPr sz="1000" i="1" spc="-20" dirty="0">
                <a:latin typeface="Times New Roman"/>
                <a:cs typeface="Times New Roman"/>
              </a:rPr>
              <a:t> </a:t>
            </a:r>
            <a:r>
              <a:rPr sz="1000" i="1" dirty="0">
                <a:latin typeface="Times New Roman"/>
                <a:cs typeface="Times New Roman"/>
              </a:rPr>
              <a:t>it</a:t>
            </a:r>
            <a:r>
              <a:rPr sz="1000" i="1" spc="-25" dirty="0">
                <a:latin typeface="Times New Roman"/>
                <a:cs typeface="Times New Roman"/>
              </a:rPr>
              <a:t> </a:t>
            </a:r>
            <a:r>
              <a:rPr sz="1000" i="1" dirty="0">
                <a:latin typeface="Times New Roman"/>
                <a:cs typeface="Times New Roman"/>
              </a:rPr>
              <a:t>includes</a:t>
            </a:r>
            <a:r>
              <a:rPr sz="1000" i="1" spc="-20" dirty="0">
                <a:latin typeface="Times New Roman"/>
                <a:cs typeface="Times New Roman"/>
              </a:rPr>
              <a:t> </a:t>
            </a:r>
            <a:r>
              <a:rPr sz="1000" i="1" dirty="0">
                <a:latin typeface="Times New Roman"/>
                <a:cs typeface="Times New Roman"/>
              </a:rPr>
              <a:t>most of</a:t>
            </a:r>
            <a:r>
              <a:rPr sz="1000" i="1" spc="-25" dirty="0">
                <a:latin typeface="Times New Roman"/>
                <a:cs typeface="Times New Roman"/>
              </a:rPr>
              <a:t> </a:t>
            </a:r>
            <a:r>
              <a:rPr sz="1000" i="1" dirty="0">
                <a:latin typeface="Times New Roman"/>
                <a:cs typeface="Times New Roman"/>
              </a:rPr>
              <a:t>Iberia</a:t>
            </a:r>
            <a:r>
              <a:rPr sz="1000" i="1" spc="-10" dirty="0">
                <a:latin typeface="Times New Roman"/>
                <a:cs typeface="Times New Roman"/>
              </a:rPr>
              <a:t> </a:t>
            </a:r>
            <a:r>
              <a:rPr sz="1000" i="1" dirty="0">
                <a:latin typeface="Times New Roman"/>
                <a:cs typeface="Times New Roman"/>
              </a:rPr>
              <a:t>as</a:t>
            </a:r>
            <a:r>
              <a:rPr sz="1000" i="1" spc="-15" dirty="0">
                <a:latin typeface="Times New Roman"/>
                <a:cs typeface="Times New Roman"/>
              </a:rPr>
              <a:t> </a:t>
            </a:r>
            <a:r>
              <a:rPr sz="1000" i="1" dirty="0">
                <a:latin typeface="Times New Roman"/>
                <a:cs typeface="Times New Roman"/>
              </a:rPr>
              <a:t>far</a:t>
            </a:r>
            <a:r>
              <a:rPr sz="1000" i="1" spc="-25" dirty="0">
                <a:latin typeface="Times New Roman"/>
                <a:cs typeface="Times New Roman"/>
              </a:rPr>
              <a:t> </a:t>
            </a:r>
            <a:r>
              <a:rPr sz="1000" i="1" dirty="0">
                <a:latin typeface="Times New Roman"/>
                <a:cs typeface="Times New Roman"/>
              </a:rPr>
              <a:t>as</a:t>
            </a:r>
            <a:r>
              <a:rPr sz="1000" i="1" spc="10" dirty="0">
                <a:latin typeface="Times New Roman"/>
                <a:cs typeface="Times New Roman"/>
              </a:rPr>
              <a:t> </a:t>
            </a:r>
            <a:r>
              <a:rPr sz="1000" i="1" spc="-10" dirty="0">
                <a:latin typeface="Times New Roman"/>
                <a:cs typeface="Times New Roman"/>
              </a:rPr>
              <a:t>Gades”</a:t>
            </a:r>
            <a:endParaRPr sz="1000" dirty="0">
              <a:latin typeface="Times New Roman"/>
              <a:cs typeface="Times New Roman"/>
            </a:endParaRPr>
          </a:p>
          <a:p>
            <a:pPr marL="38100">
              <a:lnSpc>
                <a:spcPct val="100000"/>
              </a:lnSpc>
            </a:pPr>
            <a:r>
              <a:rPr sz="1000" dirty="0">
                <a:latin typeface="Times New Roman"/>
                <a:cs typeface="Times New Roman"/>
              </a:rPr>
              <a:t>(i.e.</a:t>
            </a:r>
            <a:r>
              <a:rPr sz="1000" spc="-20" dirty="0">
                <a:latin typeface="Times New Roman"/>
                <a:cs typeface="Times New Roman"/>
              </a:rPr>
              <a:t> </a:t>
            </a:r>
            <a:r>
              <a:rPr sz="1000" spc="-10" dirty="0">
                <a:latin typeface="Times New Roman"/>
                <a:cs typeface="Times New Roman"/>
              </a:rPr>
              <a:t>C</a:t>
            </a:r>
            <a:r>
              <a:rPr lang="en-GB" sz="1000" spc="-10" dirty="0" err="1">
                <a:latin typeface="Times New Roman"/>
                <a:cs typeface="Times New Roman"/>
              </a:rPr>
              <a:t>á</a:t>
            </a:r>
            <a:r>
              <a:rPr sz="1000" spc="-10" dirty="0" err="1">
                <a:latin typeface="Times New Roman"/>
                <a:cs typeface="Times New Roman"/>
              </a:rPr>
              <a:t>diz</a:t>
            </a:r>
            <a:r>
              <a:rPr sz="1000" spc="-10" dirty="0">
                <a:latin typeface="Times New Roman"/>
                <a:cs typeface="Times New Roman"/>
              </a:rPr>
              <a:t>).</a:t>
            </a:r>
            <a:endParaRPr sz="1000" dirty="0">
              <a:latin typeface="Times New Roman"/>
              <a:cs typeface="Times New Roman"/>
            </a:endParaRPr>
          </a:p>
          <a:p>
            <a:pPr marL="38100" marR="151130">
              <a:lnSpc>
                <a:spcPct val="100000"/>
              </a:lnSpc>
              <a:spcBef>
                <a:spcPts val="360"/>
              </a:spcBef>
            </a:pPr>
            <a:r>
              <a:rPr sz="1000" dirty="0">
                <a:latin typeface="Times New Roman"/>
                <a:cs typeface="Times New Roman"/>
              </a:rPr>
              <a:t>It</a:t>
            </a:r>
            <a:r>
              <a:rPr sz="1000" spc="-35" dirty="0">
                <a:latin typeface="Times New Roman"/>
                <a:cs typeface="Times New Roman"/>
              </a:rPr>
              <a:t> </a:t>
            </a:r>
            <a:r>
              <a:rPr sz="1000" dirty="0">
                <a:latin typeface="Times New Roman"/>
                <a:cs typeface="Times New Roman"/>
              </a:rPr>
              <a:t>is</a:t>
            </a:r>
            <a:r>
              <a:rPr sz="1000" spc="-30" dirty="0">
                <a:latin typeface="Times New Roman"/>
                <a:cs typeface="Times New Roman"/>
              </a:rPr>
              <a:t> </a:t>
            </a:r>
            <a:r>
              <a:rPr sz="1000" dirty="0">
                <a:latin typeface="Times New Roman"/>
                <a:cs typeface="Times New Roman"/>
              </a:rPr>
              <a:t>worth noting</a:t>
            </a:r>
            <a:r>
              <a:rPr sz="1000" spc="-25" dirty="0">
                <a:latin typeface="Times New Roman"/>
                <a:cs typeface="Times New Roman"/>
              </a:rPr>
              <a:t> </a:t>
            </a:r>
            <a:r>
              <a:rPr sz="1000" dirty="0">
                <a:latin typeface="Times New Roman"/>
                <a:cs typeface="Times New Roman"/>
              </a:rPr>
              <a:t>here</a:t>
            </a:r>
            <a:r>
              <a:rPr sz="1000" spc="-10" dirty="0">
                <a:latin typeface="Times New Roman"/>
                <a:cs typeface="Times New Roman"/>
              </a:rPr>
              <a:t> </a:t>
            </a:r>
            <a:r>
              <a:rPr sz="1000" dirty="0">
                <a:latin typeface="Times New Roman"/>
                <a:cs typeface="Times New Roman"/>
              </a:rPr>
              <a:t>that</a:t>
            </a:r>
            <a:r>
              <a:rPr sz="1000" spc="-20" dirty="0">
                <a:latin typeface="Times New Roman"/>
                <a:cs typeface="Times New Roman"/>
              </a:rPr>
              <a:t> </a:t>
            </a:r>
            <a:r>
              <a:rPr sz="1000" dirty="0">
                <a:latin typeface="Times New Roman"/>
                <a:cs typeface="Times New Roman"/>
              </a:rPr>
              <a:t>C</a:t>
            </a:r>
            <a:r>
              <a:rPr lang="en-GB" sz="1000" dirty="0" err="1">
                <a:latin typeface="Times New Roman"/>
                <a:cs typeface="Times New Roman"/>
              </a:rPr>
              <a:t>á</a:t>
            </a:r>
            <a:r>
              <a:rPr sz="1000" dirty="0" err="1">
                <a:latin typeface="Times New Roman"/>
                <a:cs typeface="Times New Roman"/>
              </a:rPr>
              <a:t>diz</a:t>
            </a:r>
            <a:r>
              <a:rPr sz="1000" spc="-15" dirty="0">
                <a:latin typeface="Times New Roman"/>
                <a:cs typeface="Times New Roman"/>
              </a:rPr>
              <a:t> </a:t>
            </a:r>
            <a:r>
              <a:rPr sz="1000" dirty="0">
                <a:latin typeface="Times New Roman"/>
                <a:cs typeface="Times New Roman"/>
              </a:rPr>
              <a:t>is</a:t>
            </a:r>
            <a:r>
              <a:rPr sz="1000" spc="-30" dirty="0">
                <a:latin typeface="Times New Roman"/>
                <a:cs typeface="Times New Roman"/>
              </a:rPr>
              <a:t> </a:t>
            </a:r>
            <a:r>
              <a:rPr sz="1000" dirty="0">
                <a:latin typeface="Times New Roman"/>
                <a:cs typeface="Times New Roman"/>
              </a:rPr>
              <a:t>very</a:t>
            </a:r>
            <a:r>
              <a:rPr sz="1000" spc="-15" dirty="0">
                <a:latin typeface="Times New Roman"/>
                <a:cs typeface="Times New Roman"/>
              </a:rPr>
              <a:t> </a:t>
            </a:r>
            <a:r>
              <a:rPr sz="1000" dirty="0">
                <a:latin typeface="Times New Roman"/>
                <a:cs typeface="Times New Roman"/>
              </a:rPr>
              <a:t>close</a:t>
            </a:r>
            <a:r>
              <a:rPr sz="1000" spc="-10" dirty="0">
                <a:latin typeface="Times New Roman"/>
                <a:cs typeface="Times New Roman"/>
              </a:rPr>
              <a:t> </a:t>
            </a:r>
            <a:r>
              <a:rPr sz="1000" dirty="0">
                <a:latin typeface="Times New Roman"/>
                <a:cs typeface="Times New Roman"/>
              </a:rPr>
              <a:t>to</a:t>
            </a:r>
            <a:r>
              <a:rPr sz="1000" spc="-3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‘Pillars</a:t>
            </a:r>
            <a:r>
              <a:rPr sz="1000" spc="-30" dirty="0">
                <a:latin typeface="Times New Roman"/>
                <a:cs typeface="Times New Roman"/>
              </a:rPr>
              <a:t> </a:t>
            </a:r>
            <a:r>
              <a:rPr sz="1000" dirty="0">
                <a:latin typeface="Times New Roman"/>
                <a:cs typeface="Times New Roman"/>
              </a:rPr>
              <a:t>of</a:t>
            </a:r>
            <a:r>
              <a:rPr sz="1000" spc="-20" dirty="0">
                <a:latin typeface="Times New Roman"/>
                <a:cs typeface="Times New Roman"/>
              </a:rPr>
              <a:t> </a:t>
            </a:r>
            <a:r>
              <a:rPr sz="1000" dirty="0">
                <a:latin typeface="Times New Roman"/>
                <a:cs typeface="Times New Roman"/>
              </a:rPr>
              <a:t>Hercules’</a:t>
            </a:r>
            <a:r>
              <a:rPr sz="1000" spc="5" dirty="0">
                <a:latin typeface="Times New Roman"/>
                <a:cs typeface="Times New Roman"/>
              </a:rPr>
              <a:t> </a:t>
            </a:r>
            <a:r>
              <a:rPr sz="1000" dirty="0">
                <a:latin typeface="Times New Roman"/>
                <a:cs typeface="Times New Roman"/>
              </a:rPr>
              <a:t>mentioned</a:t>
            </a:r>
            <a:r>
              <a:rPr sz="1000" spc="10" dirty="0">
                <a:latin typeface="Times New Roman"/>
                <a:cs typeface="Times New Roman"/>
              </a:rPr>
              <a:t> </a:t>
            </a:r>
            <a:r>
              <a:rPr sz="1000" dirty="0">
                <a:latin typeface="Times New Roman"/>
                <a:cs typeface="Times New Roman"/>
              </a:rPr>
              <a:t>in</a:t>
            </a:r>
            <a:r>
              <a:rPr sz="1000" spc="-35" dirty="0">
                <a:latin typeface="Times New Roman"/>
                <a:cs typeface="Times New Roman"/>
              </a:rPr>
              <a:t> </a:t>
            </a:r>
            <a:r>
              <a:rPr sz="1000" dirty="0">
                <a:latin typeface="Times New Roman"/>
                <a:cs typeface="Times New Roman"/>
              </a:rPr>
              <a:t>the</a:t>
            </a:r>
            <a:r>
              <a:rPr sz="1000" spc="-10" dirty="0">
                <a:latin typeface="Times New Roman"/>
                <a:cs typeface="Times New Roman"/>
              </a:rPr>
              <a:t> Herodotus </a:t>
            </a:r>
            <a:r>
              <a:rPr sz="1000" dirty="0">
                <a:latin typeface="Times New Roman"/>
                <a:cs typeface="Times New Roman"/>
              </a:rPr>
              <a:t>quote.</a:t>
            </a:r>
            <a:r>
              <a:rPr sz="1000" spc="-20" dirty="0">
                <a:latin typeface="Times New Roman"/>
                <a:cs typeface="Times New Roman"/>
              </a:rPr>
              <a:t> </a:t>
            </a:r>
            <a:r>
              <a:rPr sz="1000" u="sng" spc="-10" dirty="0">
                <a:solidFill>
                  <a:srgbClr val="009999"/>
                </a:solidFill>
                <a:uFill>
                  <a:solidFill>
                    <a:srgbClr val="009999"/>
                  </a:solidFill>
                </a:uFill>
                <a:latin typeface="Times New Roman"/>
                <a:cs typeface="Times New Roman"/>
                <a:hlinkClick r:id="rId3"/>
              </a:rPr>
              <a:t>https://www.britannica.com/biography/Ephorus</a:t>
            </a:r>
            <a:endParaRPr sz="1000" dirty="0">
              <a:latin typeface="Times New Roman"/>
              <a:cs typeface="Times New Roman"/>
            </a:endParaRPr>
          </a:p>
          <a:p>
            <a:pPr marL="38100" marR="130175">
              <a:lnSpc>
                <a:spcPct val="100000"/>
              </a:lnSpc>
              <a:spcBef>
                <a:spcPts val="360"/>
              </a:spcBef>
            </a:pPr>
            <a:r>
              <a:rPr sz="1000" dirty="0">
                <a:latin typeface="Times New Roman"/>
                <a:cs typeface="Times New Roman"/>
              </a:rPr>
              <a:t>So</a:t>
            </a:r>
            <a:r>
              <a:rPr sz="1000" spc="-40" dirty="0">
                <a:latin typeface="Times New Roman"/>
                <a:cs typeface="Times New Roman"/>
              </a:rPr>
              <a:t> </a:t>
            </a:r>
            <a:r>
              <a:rPr sz="1000" dirty="0">
                <a:latin typeface="Times New Roman"/>
                <a:cs typeface="Times New Roman"/>
              </a:rPr>
              <a:t>far</a:t>
            </a:r>
            <a:r>
              <a:rPr sz="1000" spc="-5" dirty="0">
                <a:latin typeface="Times New Roman"/>
                <a:cs typeface="Times New Roman"/>
              </a:rPr>
              <a:t> </a:t>
            </a:r>
            <a:r>
              <a:rPr sz="1000" dirty="0">
                <a:latin typeface="Times New Roman"/>
                <a:cs typeface="Times New Roman"/>
              </a:rPr>
              <a:t>we have</a:t>
            </a:r>
            <a:r>
              <a:rPr sz="1000" spc="-5" dirty="0">
                <a:latin typeface="Times New Roman"/>
                <a:cs typeface="Times New Roman"/>
              </a:rPr>
              <a:t> </a:t>
            </a:r>
            <a:r>
              <a:rPr sz="1000" dirty="0">
                <a:latin typeface="Times New Roman"/>
                <a:cs typeface="Times New Roman"/>
              </a:rPr>
              <a:t>seen</a:t>
            </a:r>
            <a:r>
              <a:rPr sz="1000" spc="-15" dirty="0">
                <a:latin typeface="Times New Roman"/>
                <a:cs typeface="Times New Roman"/>
              </a:rPr>
              <a:t> </a:t>
            </a:r>
            <a:r>
              <a:rPr sz="1000" dirty="0">
                <a:latin typeface="Times New Roman"/>
                <a:cs typeface="Times New Roman"/>
              </a:rPr>
              <a:t>references</a:t>
            </a:r>
            <a:r>
              <a:rPr sz="1000" spc="10" dirty="0">
                <a:latin typeface="Times New Roman"/>
                <a:cs typeface="Times New Roman"/>
              </a:rPr>
              <a:t> </a:t>
            </a:r>
            <a:r>
              <a:rPr sz="1000" dirty="0">
                <a:latin typeface="Times New Roman"/>
                <a:cs typeface="Times New Roman"/>
              </a:rPr>
              <a:t>to</a:t>
            </a:r>
            <a:r>
              <a:rPr sz="1000" spc="-25" dirty="0">
                <a:latin typeface="Times New Roman"/>
                <a:cs typeface="Times New Roman"/>
              </a:rPr>
              <a:t> </a:t>
            </a:r>
            <a:r>
              <a:rPr sz="1000" dirty="0">
                <a:latin typeface="Times New Roman"/>
                <a:cs typeface="Times New Roman"/>
              </a:rPr>
              <a:t>Celts</a:t>
            </a:r>
            <a:r>
              <a:rPr sz="1000" spc="-35" dirty="0">
                <a:latin typeface="Times New Roman"/>
                <a:cs typeface="Times New Roman"/>
              </a:rPr>
              <a:t> </a:t>
            </a:r>
            <a:r>
              <a:rPr sz="1000" dirty="0">
                <a:latin typeface="Times New Roman"/>
                <a:cs typeface="Times New Roman"/>
              </a:rPr>
              <a:t>living</a:t>
            </a:r>
            <a:r>
              <a:rPr sz="1000" spc="-15" dirty="0">
                <a:latin typeface="Times New Roman"/>
                <a:cs typeface="Times New Roman"/>
              </a:rPr>
              <a:t> </a:t>
            </a:r>
            <a:r>
              <a:rPr sz="1000" dirty="0">
                <a:latin typeface="Times New Roman"/>
                <a:cs typeface="Times New Roman"/>
              </a:rPr>
              <a:t>in</a:t>
            </a:r>
            <a:r>
              <a:rPr sz="1000" spc="-40" dirty="0">
                <a:latin typeface="Times New Roman"/>
                <a:cs typeface="Times New Roman"/>
              </a:rPr>
              <a:t> </a:t>
            </a:r>
            <a:r>
              <a:rPr sz="1000" dirty="0">
                <a:latin typeface="Times New Roman"/>
                <a:cs typeface="Times New Roman"/>
              </a:rPr>
              <a:t>what</a:t>
            </a:r>
            <a:r>
              <a:rPr sz="1000" spc="15" dirty="0">
                <a:latin typeface="Times New Roman"/>
                <a:cs typeface="Times New Roman"/>
              </a:rPr>
              <a:t> </a:t>
            </a:r>
            <a:r>
              <a:rPr sz="1000" dirty="0">
                <a:latin typeface="Times New Roman"/>
                <a:cs typeface="Times New Roman"/>
              </a:rPr>
              <a:t>would</a:t>
            </a:r>
            <a:r>
              <a:rPr sz="1000" spc="-10" dirty="0">
                <a:latin typeface="Times New Roman"/>
                <a:cs typeface="Times New Roman"/>
              </a:rPr>
              <a:t> </a:t>
            </a:r>
            <a:r>
              <a:rPr sz="1000" dirty="0">
                <a:latin typeface="Times New Roman"/>
                <a:cs typeface="Times New Roman"/>
              </a:rPr>
              <a:t>now</a:t>
            </a:r>
            <a:r>
              <a:rPr sz="1000" spc="-25" dirty="0">
                <a:latin typeface="Times New Roman"/>
                <a:cs typeface="Times New Roman"/>
              </a:rPr>
              <a:t> </a:t>
            </a:r>
            <a:r>
              <a:rPr sz="1000" dirty="0">
                <a:latin typeface="Times New Roman"/>
                <a:cs typeface="Times New Roman"/>
              </a:rPr>
              <a:t>be</a:t>
            </a:r>
            <a:r>
              <a:rPr sz="1000" spc="-3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south</a:t>
            </a:r>
            <a:r>
              <a:rPr sz="1000" spc="-25"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France,</a:t>
            </a:r>
            <a:r>
              <a:rPr sz="1000" spc="-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spc="-10" dirty="0">
                <a:latin typeface="Times New Roman"/>
                <a:cs typeface="Times New Roman"/>
              </a:rPr>
              <a:t>Iberian </a:t>
            </a:r>
            <a:r>
              <a:rPr sz="1000" dirty="0">
                <a:latin typeface="Times New Roman"/>
                <a:cs typeface="Times New Roman"/>
              </a:rPr>
              <a:t>peninsula,</a:t>
            </a:r>
            <a:r>
              <a:rPr sz="1000" spc="-10" dirty="0">
                <a:latin typeface="Times New Roman"/>
                <a:cs typeface="Times New Roman"/>
              </a:rPr>
              <a:t> </a:t>
            </a:r>
            <a:r>
              <a:rPr sz="1000" dirty="0">
                <a:latin typeface="Times New Roman"/>
                <a:cs typeface="Times New Roman"/>
              </a:rPr>
              <a:t>and</a:t>
            </a:r>
            <a:r>
              <a:rPr sz="1000" spc="-15" dirty="0">
                <a:latin typeface="Times New Roman"/>
                <a:cs typeface="Times New Roman"/>
              </a:rPr>
              <a:t> </a:t>
            </a:r>
            <a:r>
              <a:rPr sz="1000" dirty="0">
                <a:latin typeface="Times New Roman"/>
                <a:cs typeface="Times New Roman"/>
              </a:rPr>
              <a:t>possibly</a:t>
            </a:r>
            <a:r>
              <a:rPr sz="1000" spc="-40" dirty="0">
                <a:latin typeface="Times New Roman"/>
                <a:cs typeface="Times New Roman"/>
              </a:rPr>
              <a:t> </a:t>
            </a:r>
            <a:r>
              <a:rPr sz="1000" dirty="0">
                <a:latin typeface="Times New Roman"/>
                <a:cs typeface="Times New Roman"/>
              </a:rPr>
              <a:t>north</a:t>
            </a:r>
            <a:r>
              <a:rPr sz="1000" spc="-25"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the</a:t>
            </a:r>
            <a:r>
              <a:rPr sz="1000" spc="-30" dirty="0">
                <a:latin typeface="Times New Roman"/>
                <a:cs typeface="Times New Roman"/>
              </a:rPr>
              <a:t> </a:t>
            </a:r>
            <a:r>
              <a:rPr sz="1000" dirty="0">
                <a:latin typeface="Times New Roman"/>
                <a:cs typeface="Times New Roman"/>
              </a:rPr>
              <a:t>Alps,</a:t>
            </a:r>
            <a:r>
              <a:rPr sz="1000" spc="-25" dirty="0">
                <a:latin typeface="Times New Roman"/>
                <a:cs typeface="Times New Roman"/>
              </a:rPr>
              <a:t> </a:t>
            </a:r>
            <a:r>
              <a:rPr sz="1000" dirty="0">
                <a:latin typeface="Times New Roman"/>
                <a:cs typeface="Times New Roman"/>
              </a:rPr>
              <a:t>depending</a:t>
            </a:r>
            <a:r>
              <a:rPr sz="1000" spc="-15" dirty="0">
                <a:latin typeface="Times New Roman"/>
                <a:cs typeface="Times New Roman"/>
              </a:rPr>
              <a:t> </a:t>
            </a:r>
            <a:r>
              <a:rPr sz="1000" dirty="0">
                <a:latin typeface="Times New Roman"/>
                <a:cs typeface="Times New Roman"/>
              </a:rPr>
              <a:t>on</a:t>
            </a:r>
            <a:r>
              <a:rPr sz="1000" spc="-3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reliability</a:t>
            </a:r>
            <a:r>
              <a:rPr sz="1000" spc="-25"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Herodotus’</a:t>
            </a:r>
            <a:r>
              <a:rPr sz="1000" spc="-20" dirty="0">
                <a:latin typeface="Times New Roman"/>
                <a:cs typeface="Times New Roman"/>
              </a:rPr>
              <a:t> </a:t>
            </a:r>
            <a:r>
              <a:rPr sz="1000" dirty="0">
                <a:latin typeface="Times New Roman"/>
                <a:cs typeface="Times New Roman"/>
              </a:rPr>
              <a:t>source</a:t>
            </a:r>
            <a:r>
              <a:rPr sz="1000" spc="-15" dirty="0">
                <a:latin typeface="Times New Roman"/>
                <a:cs typeface="Times New Roman"/>
              </a:rPr>
              <a:t> </a:t>
            </a:r>
            <a:r>
              <a:rPr sz="1000" dirty="0">
                <a:latin typeface="Times New Roman"/>
                <a:cs typeface="Times New Roman"/>
              </a:rPr>
              <a:t>of</a:t>
            </a:r>
            <a:r>
              <a:rPr sz="1000" spc="-25" dirty="0">
                <a:latin typeface="Times New Roman"/>
                <a:cs typeface="Times New Roman"/>
              </a:rPr>
              <a:t> the </a:t>
            </a:r>
            <a:r>
              <a:rPr sz="1000" dirty="0">
                <a:latin typeface="Times New Roman"/>
                <a:cs typeface="Times New Roman"/>
              </a:rPr>
              <a:t>Danube</a:t>
            </a:r>
            <a:r>
              <a:rPr sz="1000" spc="-10" dirty="0">
                <a:latin typeface="Times New Roman"/>
                <a:cs typeface="Times New Roman"/>
              </a:rPr>
              <a:t> </a:t>
            </a:r>
            <a:r>
              <a:rPr sz="1000" dirty="0">
                <a:latin typeface="Times New Roman"/>
                <a:cs typeface="Times New Roman"/>
              </a:rPr>
              <a:t>and</a:t>
            </a:r>
            <a:r>
              <a:rPr sz="1000" spc="-20" dirty="0">
                <a:latin typeface="Times New Roman"/>
                <a:cs typeface="Times New Roman"/>
              </a:rPr>
              <a:t> </a:t>
            </a:r>
            <a:r>
              <a:rPr sz="1000" dirty="0">
                <a:latin typeface="Times New Roman"/>
                <a:cs typeface="Times New Roman"/>
              </a:rPr>
              <a:t>interpretations</a:t>
            </a:r>
            <a:r>
              <a:rPr sz="1000" spc="-15"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location</a:t>
            </a:r>
            <a:r>
              <a:rPr sz="1000" spc="-35" dirty="0">
                <a:latin typeface="Times New Roman"/>
                <a:cs typeface="Times New Roman"/>
              </a:rPr>
              <a:t> </a:t>
            </a:r>
            <a:r>
              <a:rPr sz="1000" dirty="0">
                <a:latin typeface="Times New Roman"/>
                <a:cs typeface="Times New Roman"/>
              </a:rPr>
              <a:t>of</a:t>
            </a:r>
            <a:r>
              <a:rPr sz="1000" spc="-10" dirty="0">
                <a:latin typeface="Times New Roman"/>
                <a:cs typeface="Times New Roman"/>
              </a:rPr>
              <a:t> </a:t>
            </a:r>
            <a:r>
              <a:rPr sz="1000" dirty="0">
                <a:latin typeface="Times New Roman"/>
                <a:cs typeface="Times New Roman"/>
              </a:rPr>
              <a:t>Nyrax. </a:t>
            </a: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50" dirty="0"/>
              <a:t>9</a:t>
            </a:fld>
            <a:endParaRPr spc="-50" dirty="0"/>
          </a:p>
        </p:txBody>
      </p:sp>
      <p:sp>
        <p:nvSpPr>
          <p:cNvPr id="9" name="TextBox 8">
            <a:extLst>
              <a:ext uri="{FF2B5EF4-FFF2-40B4-BE49-F238E27FC236}">
                <a16:creationId xmlns:a16="http://schemas.microsoft.com/office/drawing/2014/main" id="{9BA63A77-4951-EC67-D35D-E9D7905E486D}"/>
              </a:ext>
            </a:extLst>
          </p:cNvPr>
          <p:cNvSpPr txBox="1"/>
          <p:nvPr/>
        </p:nvSpPr>
        <p:spPr>
          <a:xfrm>
            <a:off x="2038350" y="4151142"/>
            <a:ext cx="3124200" cy="369332"/>
          </a:xfrm>
          <a:prstGeom prst="rect">
            <a:avLst/>
          </a:prstGeom>
          <a:solidFill>
            <a:srgbClr val="FFC000"/>
          </a:solidFill>
        </p:spPr>
        <p:txBody>
          <a:bodyPr wrap="square" rtlCol="0">
            <a:spAutoFit/>
          </a:bodyPr>
          <a:lstStyle/>
          <a:p>
            <a:r>
              <a:rPr lang="en-GB" sz="1800" b="1" dirty="0">
                <a:latin typeface="Times New Roman"/>
                <a:cs typeface="Times New Roman"/>
              </a:rPr>
              <a:t>1. Ephorus</a:t>
            </a:r>
            <a:r>
              <a:rPr lang="en-GB" sz="1800" b="1" spc="-30" dirty="0">
                <a:latin typeface="Times New Roman"/>
                <a:cs typeface="Times New Roman"/>
              </a:rPr>
              <a:t> </a:t>
            </a:r>
            <a:r>
              <a:rPr lang="en-GB" sz="1800" dirty="0">
                <a:latin typeface="Times New Roman"/>
                <a:cs typeface="Times New Roman"/>
              </a:rPr>
              <a:t>(c.</a:t>
            </a:r>
            <a:r>
              <a:rPr lang="en-GB" sz="1800" spc="-25" dirty="0">
                <a:latin typeface="Times New Roman"/>
                <a:cs typeface="Times New Roman"/>
              </a:rPr>
              <a:t> </a:t>
            </a:r>
            <a:r>
              <a:rPr lang="en-GB" sz="1800" dirty="0">
                <a:latin typeface="Times New Roman"/>
                <a:cs typeface="Times New Roman"/>
              </a:rPr>
              <a:t>400</a:t>
            </a:r>
            <a:r>
              <a:rPr lang="en-GB" sz="1800" spc="-25" dirty="0">
                <a:latin typeface="Times New Roman"/>
                <a:cs typeface="Times New Roman"/>
              </a:rPr>
              <a:t> </a:t>
            </a:r>
            <a:r>
              <a:rPr lang="en-GB" sz="1800" dirty="0">
                <a:latin typeface="Times New Roman"/>
                <a:cs typeface="Times New Roman"/>
              </a:rPr>
              <a:t>–</a:t>
            </a:r>
            <a:r>
              <a:rPr lang="en-GB" sz="1800" spc="-20" dirty="0">
                <a:latin typeface="Times New Roman"/>
                <a:cs typeface="Times New Roman"/>
              </a:rPr>
              <a:t> </a:t>
            </a:r>
            <a:r>
              <a:rPr lang="en-GB" sz="1800" dirty="0">
                <a:latin typeface="Times New Roman"/>
                <a:cs typeface="Times New Roman"/>
              </a:rPr>
              <a:t>330</a:t>
            </a:r>
            <a:r>
              <a:rPr lang="en-GB" sz="1800" spc="-40" dirty="0">
                <a:latin typeface="Times New Roman"/>
                <a:cs typeface="Times New Roman"/>
              </a:rPr>
              <a:t> </a:t>
            </a:r>
            <a:r>
              <a:rPr lang="en-GB" sz="1800" dirty="0">
                <a:latin typeface="Times New Roman"/>
                <a:cs typeface="Times New Roman"/>
              </a:rPr>
              <a:t>BCE)</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138237" y="681037"/>
            <a:ext cx="4581525" cy="3205163"/>
            <a:chOff x="1138237" y="681037"/>
            <a:chExt cx="4581525" cy="3438525"/>
          </a:xfrm>
        </p:grpSpPr>
        <p:pic>
          <p:nvPicPr>
            <p:cNvPr id="3" name="object 3"/>
            <p:cNvPicPr/>
            <p:nvPr/>
          </p:nvPicPr>
          <p:blipFill>
            <a:blip r:embed="rId2" cstate="print"/>
            <a:stretch>
              <a:fillRect/>
            </a:stretch>
          </p:blipFill>
          <p:spPr>
            <a:xfrm>
              <a:off x="1143000" y="685800"/>
              <a:ext cx="4572000" cy="3429000"/>
            </a:xfrm>
            <a:prstGeom prst="rect">
              <a:avLst/>
            </a:prstGeom>
          </p:spPr>
        </p:pic>
        <p:sp>
          <p:nvSpPr>
            <p:cNvPr id="4" name="object 4"/>
            <p:cNvSpPr/>
            <p:nvPr/>
          </p:nvSpPr>
          <p:spPr>
            <a:xfrm>
              <a:off x="1143000" y="685800"/>
              <a:ext cx="4572000" cy="3429000"/>
            </a:xfrm>
            <a:custGeom>
              <a:avLst/>
              <a:gdLst/>
              <a:ahLst/>
              <a:cxnLst/>
              <a:rect l="l" t="t" r="r" b="b"/>
              <a:pathLst>
                <a:path w="4572000" h="3429000">
                  <a:moveTo>
                    <a:pt x="0" y="3429000"/>
                  </a:moveTo>
                  <a:lnTo>
                    <a:pt x="4572000" y="3429000"/>
                  </a:lnTo>
                  <a:lnTo>
                    <a:pt x="4572000" y="0"/>
                  </a:lnTo>
                  <a:lnTo>
                    <a:pt x="0" y="0"/>
                  </a:lnTo>
                  <a:lnTo>
                    <a:pt x="0" y="3429000"/>
                  </a:lnTo>
                  <a:close/>
                </a:path>
              </a:pathLst>
            </a:custGeom>
            <a:ln w="9525">
              <a:solidFill>
                <a:srgbClr val="000000"/>
              </a:solidFill>
            </a:ln>
          </p:spPr>
          <p:txBody>
            <a:bodyPr wrap="square" lIns="0" tIns="0" rIns="0" bIns="0" rtlCol="0"/>
            <a:lstStyle/>
            <a:p>
              <a:endParaRPr/>
            </a:p>
          </p:txBody>
        </p:sp>
      </p:grpSp>
      <p:sp>
        <p:nvSpPr>
          <p:cNvPr id="5" name="object 5"/>
          <p:cNvSpPr txBox="1"/>
          <p:nvPr/>
        </p:nvSpPr>
        <p:spPr>
          <a:xfrm>
            <a:off x="887277" y="3962400"/>
            <a:ext cx="5372100" cy="884216"/>
          </a:xfrm>
          <a:prstGeom prst="rect">
            <a:avLst/>
          </a:prstGeom>
        </p:spPr>
        <p:txBody>
          <a:bodyPr vert="horz" wrap="square" lIns="0" tIns="12065" rIns="0" bIns="0" rtlCol="0">
            <a:spAutoFit/>
          </a:bodyPr>
          <a:lstStyle/>
          <a:p>
            <a:pPr marL="38100" marR="95885">
              <a:lnSpc>
                <a:spcPct val="100000"/>
              </a:lnSpc>
              <a:spcBef>
                <a:spcPts val="95"/>
              </a:spcBef>
            </a:pPr>
            <a:r>
              <a:rPr sz="1000" dirty="0">
                <a:latin typeface="Times New Roman"/>
                <a:cs typeface="Times New Roman"/>
              </a:rPr>
              <a:t>However,</a:t>
            </a:r>
            <a:r>
              <a:rPr sz="1000" spc="15" dirty="0">
                <a:latin typeface="Times New Roman"/>
                <a:cs typeface="Times New Roman"/>
              </a:rPr>
              <a:t> </a:t>
            </a:r>
            <a:r>
              <a:rPr sz="1000" dirty="0">
                <a:latin typeface="Times New Roman"/>
                <a:cs typeface="Times New Roman"/>
              </a:rPr>
              <a:t>they</a:t>
            </a:r>
            <a:r>
              <a:rPr sz="1000" spc="-30" dirty="0">
                <a:latin typeface="Times New Roman"/>
                <a:cs typeface="Times New Roman"/>
              </a:rPr>
              <a:t> </a:t>
            </a:r>
            <a:r>
              <a:rPr sz="1000" dirty="0">
                <a:latin typeface="Times New Roman"/>
                <a:cs typeface="Times New Roman"/>
              </a:rPr>
              <a:t>crop</a:t>
            </a:r>
            <a:r>
              <a:rPr sz="1000" spc="-25" dirty="0">
                <a:latin typeface="Times New Roman"/>
                <a:cs typeface="Times New Roman"/>
              </a:rPr>
              <a:t> </a:t>
            </a:r>
            <a:r>
              <a:rPr sz="1000" dirty="0">
                <a:latin typeface="Times New Roman"/>
                <a:cs typeface="Times New Roman"/>
              </a:rPr>
              <a:t>up</a:t>
            </a:r>
            <a:r>
              <a:rPr sz="1000" spc="-25" dirty="0">
                <a:latin typeface="Times New Roman"/>
                <a:cs typeface="Times New Roman"/>
              </a:rPr>
              <a:t> </a:t>
            </a:r>
            <a:r>
              <a:rPr sz="1000" dirty="0">
                <a:latin typeface="Times New Roman"/>
                <a:cs typeface="Times New Roman"/>
              </a:rPr>
              <a:t>in</a:t>
            </a:r>
            <a:r>
              <a:rPr sz="1000" spc="-30" dirty="0">
                <a:latin typeface="Times New Roman"/>
                <a:cs typeface="Times New Roman"/>
              </a:rPr>
              <a:t> </a:t>
            </a:r>
            <a:r>
              <a:rPr sz="1000" dirty="0">
                <a:latin typeface="Times New Roman"/>
                <a:cs typeface="Times New Roman"/>
              </a:rPr>
              <a:t>other</a:t>
            </a:r>
            <a:r>
              <a:rPr sz="1000" spc="-25" dirty="0">
                <a:latin typeface="Times New Roman"/>
                <a:cs typeface="Times New Roman"/>
              </a:rPr>
              <a:t> </a:t>
            </a:r>
            <a:r>
              <a:rPr sz="1000" dirty="0">
                <a:latin typeface="Times New Roman"/>
                <a:cs typeface="Times New Roman"/>
              </a:rPr>
              <a:t>locations</a:t>
            </a:r>
            <a:r>
              <a:rPr sz="1000" spc="-25" dirty="0">
                <a:latin typeface="Times New Roman"/>
                <a:cs typeface="Times New Roman"/>
              </a:rPr>
              <a:t> </a:t>
            </a:r>
            <a:r>
              <a:rPr sz="1000" dirty="0">
                <a:latin typeface="Times New Roman"/>
                <a:cs typeface="Times New Roman"/>
              </a:rPr>
              <a:t>as</a:t>
            </a:r>
            <a:r>
              <a:rPr sz="1000" spc="-20" dirty="0">
                <a:latin typeface="Times New Roman"/>
                <a:cs typeface="Times New Roman"/>
              </a:rPr>
              <a:t> </a:t>
            </a:r>
            <a:r>
              <a:rPr sz="1000" spc="-10" dirty="0">
                <a:latin typeface="Times New Roman"/>
                <a:cs typeface="Times New Roman"/>
              </a:rPr>
              <a:t>well. </a:t>
            </a:r>
            <a:r>
              <a:rPr sz="1000" dirty="0">
                <a:latin typeface="Times New Roman"/>
                <a:cs typeface="Times New Roman"/>
              </a:rPr>
              <a:t>According</a:t>
            </a:r>
            <a:r>
              <a:rPr sz="1000" spc="-5" dirty="0">
                <a:latin typeface="Times New Roman"/>
                <a:cs typeface="Times New Roman"/>
              </a:rPr>
              <a:t> </a:t>
            </a:r>
            <a:r>
              <a:rPr sz="1000" dirty="0">
                <a:latin typeface="Times New Roman"/>
                <a:cs typeface="Times New Roman"/>
              </a:rPr>
              <a:t>to</a:t>
            </a:r>
            <a:r>
              <a:rPr sz="1000" spc="-40" dirty="0">
                <a:latin typeface="Times New Roman"/>
                <a:cs typeface="Times New Roman"/>
              </a:rPr>
              <a:t> </a:t>
            </a:r>
            <a:r>
              <a:rPr sz="1000" dirty="0">
                <a:latin typeface="Times New Roman"/>
                <a:cs typeface="Times New Roman"/>
              </a:rPr>
              <a:t>Strabo</a:t>
            </a:r>
            <a:r>
              <a:rPr sz="1000" spc="-25" dirty="0">
                <a:latin typeface="Times New Roman"/>
                <a:cs typeface="Times New Roman"/>
              </a:rPr>
              <a:t> </a:t>
            </a:r>
            <a:r>
              <a:rPr sz="1000" dirty="0">
                <a:latin typeface="Times New Roman"/>
                <a:cs typeface="Times New Roman"/>
              </a:rPr>
              <a:t>for</a:t>
            </a:r>
            <a:r>
              <a:rPr sz="1000" spc="-15" dirty="0">
                <a:latin typeface="Times New Roman"/>
                <a:cs typeface="Times New Roman"/>
              </a:rPr>
              <a:t> </a:t>
            </a:r>
            <a:r>
              <a:rPr sz="1000" spc="-10" dirty="0">
                <a:latin typeface="Times New Roman"/>
                <a:cs typeface="Times New Roman"/>
              </a:rPr>
              <a:t>instance:</a:t>
            </a:r>
            <a:endParaRPr sz="1000" dirty="0">
              <a:latin typeface="Times New Roman"/>
              <a:cs typeface="Times New Roman"/>
            </a:endParaRPr>
          </a:p>
          <a:p>
            <a:pPr marL="38100">
              <a:lnSpc>
                <a:spcPct val="100000"/>
              </a:lnSpc>
              <a:spcBef>
                <a:spcPts val="360"/>
              </a:spcBef>
            </a:pPr>
            <a:r>
              <a:rPr sz="1000" i="1" dirty="0">
                <a:latin typeface="Times New Roman"/>
                <a:cs typeface="Times New Roman"/>
              </a:rPr>
              <a:t>“Ptolemy,</a:t>
            </a:r>
            <a:r>
              <a:rPr sz="1000" i="1" spc="-20"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son</a:t>
            </a:r>
            <a:r>
              <a:rPr sz="1000" i="1" spc="-20" dirty="0">
                <a:latin typeface="Times New Roman"/>
                <a:cs typeface="Times New Roman"/>
              </a:rPr>
              <a:t> </a:t>
            </a:r>
            <a:r>
              <a:rPr sz="1000" i="1" dirty="0">
                <a:latin typeface="Times New Roman"/>
                <a:cs typeface="Times New Roman"/>
              </a:rPr>
              <a:t>of</a:t>
            </a:r>
            <a:r>
              <a:rPr sz="1000" i="1" spc="-20" dirty="0">
                <a:latin typeface="Times New Roman"/>
                <a:cs typeface="Times New Roman"/>
              </a:rPr>
              <a:t> </a:t>
            </a:r>
            <a:r>
              <a:rPr sz="1000" i="1" dirty="0">
                <a:latin typeface="Times New Roman"/>
                <a:cs typeface="Times New Roman"/>
              </a:rPr>
              <a:t>Lagus,</a:t>
            </a:r>
            <a:r>
              <a:rPr sz="1000" i="1" spc="-30" dirty="0">
                <a:latin typeface="Times New Roman"/>
                <a:cs typeface="Times New Roman"/>
              </a:rPr>
              <a:t> </a:t>
            </a:r>
            <a:r>
              <a:rPr sz="1000" i="1" dirty="0">
                <a:latin typeface="Times New Roman"/>
                <a:cs typeface="Times New Roman"/>
              </a:rPr>
              <a:t>says</a:t>
            </a:r>
            <a:r>
              <a:rPr sz="1000" i="1" spc="-10" dirty="0">
                <a:latin typeface="Times New Roman"/>
                <a:cs typeface="Times New Roman"/>
              </a:rPr>
              <a:t> </a:t>
            </a:r>
            <a:r>
              <a:rPr sz="1000" i="1" dirty="0">
                <a:latin typeface="Times New Roman"/>
                <a:cs typeface="Times New Roman"/>
              </a:rPr>
              <a:t>that</a:t>
            </a:r>
            <a:r>
              <a:rPr sz="1000" i="1" spc="-35" dirty="0">
                <a:latin typeface="Times New Roman"/>
                <a:cs typeface="Times New Roman"/>
              </a:rPr>
              <a:t> </a:t>
            </a:r>
            <a:r>
              <a:rPr sz="1000" i="1" dirty="0">
                <a:latin typeface="Times New Roman"/>
                <a:cs typeface="Times New Roman"/>
              </a:rPr>
              <a:t>during</a:t>
            </a:r>
            <a:r>
              <a:rPr sz="1000" i="1" spc="-35" dirty="0">
                <a:latin typeface="Times New Roman"/>
                <a:cs typeface="Times New Roman"/>
              </a:rPr>
              <a:t> </a:t>
            </a:r>
            <a:r>
              <a:rPr sz="1000" i="1" dirty="0">
                <a:latin typeface="Times New Roman"/>
                <a:cs typeface="Times New Roman"/>
              </a:rPr>
              <a:t>this</a:t>
            </a:r>
            <a:r>
              <a:rPr sz="1000" i="1" spc="-25" dirty="0">
                <a:latin typeface="Times New Roman"/>
                <a:cs typeface="Times New Roman"/>
              </a:rPr>
              <a:t> </a:t>
            </a:r>
            <a:r>
              <a:rPr sz="1000" i="1" dirty="0">
                <a:latin typeface="Times New Roman"/>
                <a:cs typeface="Times New Roman"/>
              </a:rPr>
              <a:t>campaign</a:t>
            </a:r>
            <a:r>
              <a:rPr sz="1000" i="1" spc="-25" dirty="0">
                <a:latin typeface="Times New Roman"/>
                <a:cs typeface="Times New Roman"/>
              </a:rPr>
              <a:t> </a:t>
            </a:r>
            <a:r>
              <a:rPr sz="1000" i="1" dirty="0">
                <a:latin typeface="Times New Roman"/>
                <a:cs typeface="Times New Roman"/>
              </a:rPr>
              <a:t>some</a:t>
            </a:r>
            <a:r>
              <a:rPr sz="1000" i="1" spc="-10" dirty="0">
                <a:latin typeface="Times New Roman"/>
                <a:cs typeface="Times New Roman"/>
              </a:rPr>
              <a:t> </a:t>
            </a:r>
            <a:r>
              <a:rPr sz="1000" i="1" dirty="0">
                <a:latin typeface="Times New Roman"/>
                <a:cs typeface="Times New Roman"/>
              </a:rPr>
              <a:t>Celts</a:t>
            </a:r>
            <a:r>
              <a:rPr sz="1000" i="1" spc="-25" dirty="0">
                <a:latin typeface="Times New Roman"/>
                <a:cs typeface="Times New Roman"/>
              </a:rPr>
              <a:t> </a:t>
            </a:r>
            <a:r>
              <a:rPr sz="1000" i="1" dirty="0">
                <a:latin typeface="Times New Roman"/>
                <a:cs typeface="Times New Roman"/>
              </a:rPr>
              <a:t>living</a:t>
            </a:r>
            <a:r>
              <a:rPr sz="1000" i="1" spc="-20" dirty="0">
                <a:latin typeface="Times New Roman"/>
                <a:cs typeface="Times New Roman"/>
              </a:rPr>
              <a:t> </a:t>
            </a:r>
            <a:r>
              <a:rPr sz="1000" i="1" dirty="0">
                <a:latin typeface="Times New Roman"/>
                <a:cs typeface="Times New Roman"/>
              </a:rPr>
              <a:t>near</a:t>
            </a:r>
            <a:r>
              <a:rPr sz="1000" i="1" spc="-20" dirty="0">
                <a:latin typeface="Times New Roman"/>
                <a:cs typeface="Times New Roman"/>
              </a:rPr>
              <a:t> </a:t>
            </a:r>
            <a:r>
              <a:rPr sz="1000" i="1" dirty="0">
                <a:latin typeface="Times New Roman"/>
                <a:cs typeface="Times New Roman"/>
              </a:rPr>
              <a:t>the</a:t>
            </a:r>
            <a:r>
              <a:rPr sz="1000" i="1" spc="-20" dirty="0">
                <a:latin typeface="Times New Roman"/>
                <a:cs typeface="Times New Roman"/>
              </a:rPr>
              <a:t> </a:t>
            </a:r>
            <a:r>
              <a:rPr sz="1000" i="1" dirty="0">
                <a:latin typeface="Times New Roman"/>
                <a:cs typeface="Times New Roman"/>
              </a:rPr>
              <a:t>Adriatic</a:t>
            </a:r>
            <a:r>
              <a:rPr sz="1000" i="1" spc="-25" dirty="0">
                <a:latin typeface="Times New Roman"/>
                <a:cs typeface="Times New Roman"/>
              </a:rPr>
              <a:t> </a:t>
            </a:r>
            <a:r>
              <a:rPr sz="1000" i="1" spc="-10" dirty="0">
                <a:latin typeface="Times New Roman"/>
                <a:cs typeface="Times New Roman"/>
              </a:rPr>
              <a:t>arrived</a:t>
            </a:r>
            <a:endParaRPr sz="1000" dirty="0">
              <a:latin typeface="Times New Roman"/>
              <a:cs typeface="Times New Roman"/>
            </a:endParaRPr>
          </a:p>
          <a:p>
            <a:pPr marL="38100">
              <a:lnSpc>
                <a:spcPct val="100000"/>
              </a:lnSpc>
              <a:spcBef>
                <a:spcPts val="5"/>
              </a:spcBef>
            </a:pPr>
            <a:r>
              <a:rPr sz="1000" i="1" dirty="0">
                <a:latin typeface="Times New Roman"/>
                <a:cs typeface="Times New Roman"/>
              </a:rPr>
              <a:t>seeking good</a:t>
            </a:r>
            <a:r>
              <a:rPr sz="1000" i="1" spc="-35" dirty="0">
                <a:latin typeface="Times New Roman"/>
                <a:cs typeface="Times New Roman"/>
              </a:rPr>
              <a:t> </a:t>
            </a:r>
            <a:r>
              <a:rPr sz="1000" i="1" dirty="0">
                <a:latin typeface="Times New Roman"/>
                <a:cs typeface="Times New Roman"/>
              </a:rPr>
              <a:t>will</a:t>
            </a:r>
            <a:r>
              <a:rPr sz="1000" i="1" spc="-15" dirty="0">
                <a:latin typeface="Times New Roman"/>
                <a:cs typeface="Times New Roman"/>
              </a:rPr>
              <a:t> </a:t>
            </a:r>
            <a:r>
              <a:rPr sz="1000" i="1" dirty="0">
                <a:latin typeface="Times New Roman"/>
                <a:cs typeface="Times New Roman"/>
              </a:rPr>
              <a:t>and</a:t>
            </a:r>
            <a:r>
              <a:rPr sz="1000" i="1" spc="-20" dirty="0">
                <a:latin typeface="Times New Roman"/>
                <a:cs typeface="Times New Roman"/>
              </a:rPr>
              <a:t> </a:t>
            </a:r>
            <a:r>
              <a:rPr sz="1000" i="1" spc="-10" dirty="0">
                <a:latin typeface="Times New Roman"/>
                <a:cs typeface="Times New Roman"/>
              </a:rPr>
              <a:t>friendship”.</a:t>
            </a:r>
            <a:endParaRPr sz="1000" dirty="0">
              <a:latin typeface="Times New Roman"/>
              <a:cs typeface="Times New Roman"/>
            </a:endParaRPr>
          </a:p>
          <a:p>
            <a:pPr marL="38100" marR="527050">
              <a:lnSpc>
                <a:spcPct val="100000"/>
              </a:lnSpc>
              <a:spcBef>
                <a:spcPts val="360"/>
              </a:spcBef>
            </a:pPr>
            <a:r>
              <a:rPr sz="1000" dirty="0">
                <a:latin typeface="Times New Roman"/>
                <a:cs typeface="Times New Roman"/>
              </a:rPr>
              <a:t>Unlike Strabo,</a:t>
            </a:r>
            <a:r>
              <a:rPr sz="1000" spc="-35" dirty="0">
                <a:latin typeface="Times New Roman"/>
                <a:cs typeface="Times New Roman"/>
              </a:rPr>
              <a:t> </a:t>
            </a:r>
            <a:r>
              <a:rPr sz="1000" dirty="0">
                <a:latin typeface="Times New Roman"/>
                <a:cs typeface="Times New Roman"/>
              </a:rPr>
              <a:t>the</a:t>
            </a:r>
            <a:r>
              <a:rPr sz="1000" spc="-10" dirty="0">
                <a:latin typeface="Times New Roman"/>
                <a:cs typeface="Times New Roman"/>
              </a:rPr>
              <a:t> </a:t>
            </a:r>
            <a:r>
              <a:rPr sz="1000" dirty="0">
                <a:latin typeface="Times New Roman"/>
                <a:cs typeface="Times New Roman"/>
              </a:rPr>
              <a:t>Ptolemy</a:t>
            </a:r>
            <a:r>
              <a:rPr sz="1000" spc="-20" dirty="0">
                <a:latin typeface="Times New Roman"/>
                <a:cs typeface="Times New Roman"/>
              </a:rPr>
              <a:t> </a:t>
            </a:r>
            <a:r>
              <a:rPr sz="1000" dirty="0">
                <a:latin typeface="Times New Roman"/>
                <a:cs typeface="Times New Roman"/>
              </a:rPr>
              <a:t>in</a:t>
            </a:r>
            <a:r>
              <a:rPr sz="1000" spc="-15" dirty="0">
                <a:latin typeface="Times New Roman"/>
                <a:cs typeface="Times New Roman"/>
              </a:rPr>
              <a:t> </a:t>
            </a:r>
            <a:r>
              <a:rPr sz="1000" dirty="0">
                <a:latin typeface="Times New Roman"/>
                <a:cs typeface="Times New Roman"/>
              </a:rPr>
              <a:t>question</a:t>
            </a:r>
            <a:r>
              <a:rPr sz="1000" spc="-20" dirty="0">
                <a:latin typeface="Times New Roman"/>
                <a:cs typeface="Times New Roman"/>
              </a:rPr>
              <a:t> </a:t>
            </a:r>
            <a:r>
              <a:rPr sz="1000" dirty="0">
                <a:latin typeface="Times New Roman"/>
                <a:cs typeface="Times New Roman"/>
              </a:rPr>
              <a:t>lived</a:t>
            </a:r>
            <a:r>
              <a:rPr sz="1000" spc="-20" dirty="0">
                <a:latin typeface="Times New Roman"/>
                <a:cs typeface="Times New Roman"/>
              </a:rPr>
              <a:t> </a:t>
            </a:r>
            <a:r>
              <a:rPr sz="1000" dirty="0">
                <a:latin typeface="Times New Roman"/>
                <a:cs typeface="Times New Roman"/>
              </a:rPr>
              <a:t>in</a:t>
            </a:r>
            <a:r>
              <a:rPr sz="1000" spc="-1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4</a:t>
            </a:r>
            <a:r>
              <a:rPr sz="975" baseline="25641" dirty="0">
                <a:latin typeface="Times New Roman"/>
                <a:cs typeface="Times New Roman"/>
              </a:rPr>
              <a:t>th</a:t>
            </a:r>
            <a:r>
              <a:rPr sz="975" spc="82" baseline="25641" dirty="0">
                <a:latin typeface="Times New Roman"/>
                <a:cs typeface="Times New Roman"/>
              </a:rPr>
              <a:t> </a:t>
            </a:r>
            <a:r>
              <a:rPr sz="1000" dirty="0">
                <a:latin typeface="Times New Roman"/>
                <a:cs typeface="Times New Roman"/>
              </a:rPr>
              <a:t>century</a:t>
            </a:r>
            <a:r>
              <a:rPr sz="1000" spc="5" dirty="0">
                <a:latin typeface="Times New Roman"/>
                <a:cs typeface="Times New Roman"/>
              </a:rPr>
              <a:t> </a:t>
            </a:r>
            <a:r>
              <a:rPr sz="1000" dirty="0">
                <a:latin typeface="Times New Roman"/>
                <a:cs typeface="Times New Roman"/>
              </a:rPr>
              <a:t>BCE</a:t>
            </a:r>
            <a:r>
              <a:rPr sz="1000" spc="-30" dirty="0">
                <a:latin typeface="Times New Roman"/>
                <a:cs typeface="Times New Roman"/>
              </a:rPr>
              <a:t> </a:t>
            </a:r>
            <a:r>
              <a:rPr sz="1000" dirty="0">
                <a:latin typeface="Times New Roman"/>
                <a:cs typeface="Times New Roman"/>
              </a:rPr>
              <a:t>and</a:t>
            </a:r>
            <a:r>
              <a:rPr sz="1000" spc="-10" dirty="0">
                <a:latin typeface="Times New Roman"/>
                <a:cs typeface="Times New Roman"/>
              </a:rPr>
              <a:t> </a:t>
            </a:r>
            <a:r>
              <a:rPr sz="1000" dirty="0">
                <a:latin typeface="Times New Roman"/>
                <a:cs typeface="Times New Roman"/>
              </a:rPr>
              <a:t>at</a:t>
            </a:r>
            <a:r>
              <a:rPr sz="1000" spc="-20"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time was</a:t>
            </a:r>
            <a:r>
              <a:rPr sz="1000" spc="5" dirty="0">
                <a:latin typeface="Times New Roman"/>
                <a:cs typeface="Times New Roman"/>
              </a:rPr>
              <a:t> </a:t>
            </a:r>
            <a:r>
              <a:rPr sz="1000" dirty="0">
                <a:latin typeface="Times New Roman"/>
                <a:cs typeface="Times New Roman"/>
              </a:rPr>
              <a:t>one</a:t>
            </a:r>
            <a:r>
              <a:rPr sz="1000" spc="-20" dirty="0">
                <a:latin typeface="Times New Roman"/>
                <a:cs typeface="Times New Roman"/>
              </a:rPr>
              <a:t> </a:t>
            </a:r>
            <a:r>
              <a:rPr sz="1000" spc="-25" dirty="0">
                <a:latin typeface="Times New Roman"/>
                <a:cs typeface="Times New Roman"/>
              </a:rPr>
              <a:t>of </a:t>
            </a:r>
            <a:r>
              <a:rPr sz="1000" dirty="0">
                <a:latin typeface="Times New Roman"/>
                <a:cs typeface="Times New Roman"/>
              </a:rPr>
              <a:t>Alexander</a:t>
            </a:r>
            <a:r>
              <a:rPr sz="1000" spc="-10" dirty="0">
                <a:latin typeface="Times New Roman"/>
                <a:cs typeface="Times New Roman"/>
              </a:rPr>
              <a:t> </a:t>
            </a:r>
            <a:r>
              <a:rPr sz="1000" dirty="0">
                <a:latin typeface="Times New Roman"/>
                <a:cs typeface="Times New Roman"/>
              </a:rPr>
              <a:t>the</a:t>
            </a:r>
            <a:r>
              <a:rPr sz="1000" spc="-35" dirty="0">
                <a:latin typeface="Times New Roman"/>
                <a:cs typeface="Times New Roman"/>
              </a:rPr>
              <a:t> </a:t>
            </a:r>
            <a:r>
              <a:rPr sz="1000" dirty="0">
                <a:latin typeface="Times New Roman"/>
                <a:cs typeface="Times New Roman"/>
              </a:rPr>
              <a:t>Great’s</a:t>
            </a:r>
            <a:r>
              <a:rPr sz="1000" spc="-35" dirty="0">
                <a:latin typeface="Times New Roman"/>
                <a:cs typeface="Times New Roman"/>
              </a:rPr>
              <a:t> </a:t>
            </a:r>
            <a:r>
              <a:rPr sz="1000" spc="-10" dirty="0">
                <a:latin typeface="Times New Roman"/>
                <a:cs typeface="Times New Roman"/>
              </a:rPr>
              <a:t>generals.</a:t>
            </a:r>
            <a:endParaRPr sz="1000" dirty="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50" dirty="0"/>
              <a:t>10</a:t>
            </a:fld>
            <a:endParaRPr spc="-50" dirty="0"/>
          </a:p>
        </p:txBody>
      </p:sp>
      <p:sp>
        <p:nvSpPr>
          <p:cNvPr id="8" name="TextBox 7">
            <a:extLst>
              <a:ext uri="{FF2B5EF4-FFF2-40B4-BE49-F238E27FC236}">
                <a16:creationId xmlns:a16="http://schemas.microsoft.com/office/drawing/2014/main" id="{6314A3F9-CB2F-C040-BF24-98505986C42B}"/>
              </a:ext>
            </a:extLst>
          </p:cNvPr>
          <p:cNvSpPr txBox="1"/>
          <p:nvPr/>
        </p:nvSpPr>
        <p:spPr>
          <a:xfrm>
            <a:off x="228600" y="4927255"/>
            <a:ext cx="3519054" cy="3416320"/>
          </a:xfrm>
          <a:prstGeom prst="rect">
            <a:avLst/>
          </a:prstGeom>
          <a:solidFill>
            <a:schemeClr val="accent4"/>
          </a:solidFill>
        </p:spPr>
        <p:txBody>
          <a:bodyPr wrap="square" rtlCol="0">
            <a:spAutoFit/>
          </a:bodyPr>
          <a:lstStyle/>
          <a:p>
            <a:r>
              <a:rPr lang="en-GB" dirty="0">
                <a:solidFill>
                  <a:srgbClr val="000000"/>
                </a:solidFill>
                <a:effectLst/>
                <a:latin typeface="Helvetica" pitchFamily="2" charset="0"/>
              </a:rPr>
              <a:t>Ptolemy son of Lagos (d. 283 BC): wrote a history of Alexander, to whom he was a general. Mentions two embassies of the Celts:</a:t>
            </a:r>
          </a:p>
          <a:p>
            <a:r>
              <a:rPr lang="en-GB" dirty="0">
                <a:solidFill>
                  <a:srgbClr val="000000"/>
                </a:solidFill>
                <a:effectLst/>
                <a:latin typeface="Helvetica" pitchFamily="2" charset="0"/>
              </a:rPr>
              <a:t>1</a:t>
            </a:r>
            <a:r>
              <a:rPr lang="en-GB" baseline="30000" dirty="0">
                <a:solidFill>
                  <a:srgbClr val="000000"/>
                </a:solidFill>
                <a:effectLst/>
                <a:latin typeface="Helvetica" pitchFamily="2" charset="0"/>
              </a:rPr>
              <a:t>st</a:t>
            </a:r>
            <a:r>
              <a:rPr lang="en-GB" dirty="0">
                <a:solidFill>
                  <a:srgbClr val="000000"/>
                </a:solidFill>
                <a:effectLst/>
                <a:latin typeface="Helvetica" pitchFamily="2" charset="0"/>
              </a:rPr>
              <a:t>: 335BC, Celts from the Adriatic who met Alexander on the Danube, claiming that the only thing they feared was that the sky would fall on their heads</a:t>
            </a:r>
          </a:p>
          <a:p>
            <a:r>
              <a:rPr lang="en-GB" dirty="0">
                <a:solidFill>
                  <a:srgbClr val="000000"/>
                </a:solidFill>
                <a:effectLst/>
                <a:latin typeface="Helvetica" pitchFamily="2" charset="0"/>
              </a:rPr>
              <a:t>2</a:t>
            </a:r>
            <a:r>
              <a:rPr lang="en-GB" baseline="30000" dirty="0">
                <a:solidFill>
                  <a:srgbClr val="000000"/>
                </a:solidFill>
                <a:effectLst/>
                <a:latin typeface="Helvetica" pitchFamily="2" charset="0"/>
              </a:rPr>
              <a:t>nd</a:t>
            </a:r>
            <a:r>
              <a:rPr lang="en-GB" dirty="0">
                <a:solidFill>
                  <a:srgbClr val="000000"/>
                </a:solidFill>
                <a:effectLst/>
                <a:latin typeface="Helvetica" pitchFamily="2" charset="0"/>
              </a:rPr>
              <a:t>: 323BC, at Babylon (Collis, pp. 18, 22, 24).</a:t>
            </a:r>
            <a:endParaRPr lang="en-US" dirty="0"/>
          </a:p>
        </p:txBody>
      </p:sp>
      <p:pic>
        <p:nvPicPr>
          <p:cNvPr id="9" name="Picture 8">
            <a:extLst>
              <a:ext uri="{FF2B5EF4-FFF2-40B4-BE49-F238E27FC236}">
                <a16:creationId xmlns:a16="http://schemas.microsoft.com/office/drawing/2014/main" id="{1DFDE3A3-1AB2-4E04-E63E-5E7692F3ACA5}"/>
              </a:ext>
            </a:extLst>
          </p:cNvPr>
          <p:cNvPicPr>
            <a:picLocks noChangeAspect="1"/>
          </p:cNvPicPr>
          <p:nvPr/>
        </p:nvPicPr>
        <p:blipFill>
          <a:blip r:embed="rId3"/>
          <a:stretch>
            <a:fillRect/>
          </a:stretch>
        </p:blipFill>
        <p:spPr>
          <a:xfrm>
            <a:off x="3941073" y="4927255"/>
            <a:ext cx="2318304" cy="3048000"/>
          </a:xfrm>
          <a:prstGeom prst="rect">
            <a:avLst/>
          </a:prstGeom>
        </p:spPr>
      </p:pic>
      <p:sp>
        <p:nvSpPr>
          <p:cNvPr id="7" name="TextBox 6">
            <a:extLst>
              <a:ext uri="{FF2B5EF4-FFF2-40B4-BE49-F238E27FC236}">
                <a16:creationId xmlns:a16="http://schemas.microsoft.com/office/drawing/2014/main" id="{FDD3F9B2-FE65-7094-67A2-C0E4D02DAB3C}"/>
              </a:ext>
            </a:extLst>
          </p:cNvPr>
          <p:cNvSpPr txBox="1"/>
          <p:nvPr/>
        </p:nvSpPr>
        <p:spPr>
          <a:xfrm>
            <a:off x="2095500" y="3512429"/>
            <a:ext cx="2667000" cy="369332"/>
          </a:xfrm>
          <a:prstGeom prst="rect">
            <a:avLst/>
          </a:prstGeom>
          <a:solidFill>
            <a:srgbClr val="FFC000"/>
          </a:solidFill>
        </p:spPr>
        <p:txBody>
          <a:bodyPr wrap="square" rtlCol="0">
            <a:spAutoFit/>
          </a:bodyPr>
          <a:lstStyle/>
          <a:p>
            <a:r>
              <a:rPr lang="en-US" dirty="0"/>
              <a:t>2. Ptolemy son of Lagos</a:t>
            </a:r>
          </a:p>
        </p:txBody>
      </p:sp>
      <p:sp>
        <p:nvSpPr>
          <p:cNvPr id="10" name="TextBox 9">
            <a:extLst>
              <a:ext uri="{FF2B5EF4-FFF2-40B4-BE49-F238E27FC236}">
                <a16:creationId xmlns:a16="http://schemas.microsoft.com/office/drawing/2014/main" id="{4E187AF8-D8DD-6956-C1EE-8CF0EA6D57A7}"/>
              </a:ext>
            </a:extLst>
          </p:cNvPr>
          <p:cNvSpPr txBox="1"/>
          <p:nvPr/>
        </p:nvSpPr>
        <p:spPr>
          <a:xfrm>
            <a:off x="319590" y="8386342"/>
            <a:ext cx="6400800" cy="646331"/>
          </a:xfrm>
          <a:prstGeom prst="rect">
            <a:avLst/>
          </a:prstGeom>
          <a:solidFill>
            <a:srgbClr val="FFC000"/>
          </a:solidFill>
        </p:spPr>
        <p:txBody>
          <a:bodyPr wrap="square" rtlCol="0">
            <a:spAutoFit/>
          </a:bodyPr>
          <a:lstStyle/>
          <a:p>
            <a:r>
              <a:rPr lang="en-US" dirty="0"/>
              <a:t>3. Anonymous Greek poem (c.200BC): shoring up the ‘eastern homeland’ theory?</a:t>
            </a:r>
          </a:p>
        </p:txBody>
      </p:sp>
    </p:spTree>
    <p:extLst>
      <p:ext uri="{BB962C8B-B14F-4D97-AF65-F5344CB8AC3E}">
        <p14:creationId xmlns:p14="http://schemas.microsoft.com/office/powerpoint/2010/main" val="41944590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object 5"/>
          <p:cNvSpPr txBox="1"/>
          <p:nvPr/>
        </p:nvSpPr>
        <p:spPr>
          <a:xfrm>
            <a:off x="742950" y="3578600"/>
            <a:ext cx="5372100" cy="2679580"/>
          </a:xfrm>
          <a:prstGeom prst="rect">
            <a:avLst/>
          </a:prstGeom>
        </p:spPr>
        <p:txBody>
          <a:bodyPr vert="horz" wrap="square" lIns="0" tIns="12065" rIns="0" bIns="0" rtlCol="0">
            <a:spAutoFit/>
          </a:bodyPr>
          <a:lstStyle/>
          <a:p>
            <a:pPr marL="38100" marR="30480">
              <a:lnSpc>
                <a:spcPct val="100000"/>
              </a:lnSpc>
              <a:spcBef>
                <a:spcPts val="360"/>
              </a:spcBef>
            </a:pPr>
            <a:r>
              <a:rPr lang="en-GB" sz="1000" b="1" dirty="0">
                <a:latin typeface="Times New Roman"/>
                <a:cs typeface="Times New Roman"/>
              </a:rPr>
              <a:t>Polybius</a:t>
            </a:r>
            <a:r>
              <a:rPr lang="en-GB" sz="1000" dirty="0">
                <a:latin typeface="Times New Roman"/>
                <a:cs typeface="Times New Roman"/>
              </a:rPr>
              <a:t>,</a:t>
            </a:r>
            <a:r>
              <a:rPr lang="en-GB" sz="1000" spc="-15" dirty="0">
                <a:latin typeface="Times New Roman"/>
                <a:cs typeface="Times New Roman"/>
              </a:rPr>
              <a:t> </a:t>
            </a:r>
            <a:r>
              <a:rPr lang="en-GB" sz="1000" dirty="0">
                <a:latin typeface="Times New Roman"/>
                <a:cs typeface="Times New Roman"/>
              </a:rPr>
              <a:t>writing</a:t>
            </a:r>
            <a:r>
              <a:rPr lang="en-GB" sz="1000" spc="5" dirty="0">
                <a:latin typeface="Times New Roman"/>
                <a:cs typeface="Times New Roman"/>
              </a:rPr>
              <a:t> </a:t>
            </a:r>
            <a:r>
              <a:rPr lang="en-GB" sz="1000" dirty="0">
                <a:latin typeface="Times New Roman"/>
                <a:cs typeface="Times New Roman"/>
              </a:rPr>
              <a:t>about</a:t>
            </a:r>
            <a:r>
              <a:rPr lang="en-GB" sz="1000" spc="-25" dirty="0">
                <a:latin typeface="Times New Roman"/>
                <a:cs typeface="Times New Roman"/>
              </a:rPr>
              <a:t> </a:t>
            </a:r>
            <a:r>
              <a:rPr lang="en-GB" sz="1000" dirty="0">
                <a:latin typeface="Times New Roman"/>
                <a:cs typeface="Times New Roman"/>
              </a:rPr>
              <a:t>the</a:t>
            </a:r>
            <a:r>
              <a:rPr lang="en-GB" sz="1000" spc="-15" dirty="0">
                <a:latin typeface="Times New Roman"/>
                <a:cs typeface="Times New Roman"/>
              </a:rPr>
              <a:t> </a:t>
            </a:r>
            <a:r>
              <a:rPr lang="en-GB" sz="1000" dirty="0">
                <a:latin typeface="Times New Roman"/>
                <a:cs typeface="Times New Roman"/>
              </a:rPr>
              <a:t>Battle</a:t>
            </a:r>
            <a:r>
              <a:rPr lang="en-GB" sz="1000" spc="-20" dirty="0">
                <a:latin typeface="Times New Roman"/>
                <a:cs typeface="Times New Roman"/>
              </a:rPr>
              <a:t> </a:t>
            </a:r>
            <a:r>
              <a:rPr lang="en-GB" sz="1000" dirty="0">
                <a:latin typeface="Times New Roman"/>
                <a:cs typeface="Times New Roman"/>
              </a:rPr>
              <a:t>of Telamon</a:t>
            </a:r>
            <a:r>
              <a:rPr lang="en-GB" sz="1000" spc="-15" dirty="0">
                <a:latin typeface="Times New Roman"/>
                <a:cs typeface="Times New Roman"/>
              </a:rPr>
              <a:t> </a:t>
            </a:r>
            <a:r>
              <a:rPr lang="en-GB" sz="1000" dirty="0">
                <a:latin typeface="Times New Roman"/>
                <a:cs typeface="Times New Roman"/>
              </a:rPr>
              <a:t>in</a:t>
            </a:r>
            <a:r>
              <a:rPr lang="en-GB" sz="1000" spc="-15" dirty="0">
                <a:latin typeface="Times New Roman"/>
                <a:cs typeface="Times New Roman"/>
              </a:rPr>
              <a:t> </a:t>
            </a:r>
            <a:r>
              <a:rPr lang="en-GB" sz="1000" spc="-25" dirty="0">
                <a:latin typeface="Times New Roman"/>
                <a:cs typeface="Times New Roman"/>
              </a:rPr>
              <a:t>225 </a:t>
            </a:r>
            <a:r>
              <a:rPr lang="en-GB" sz="1000" dirty="0">
                <a:latin typeface="Times New Roman"/>
                <a:cs typeface="Times New Roman"/>
              </a:rPr>
              <a:t>BCE</a:t>
            </a:r>
            <a:r>
              <a:rPr lang="en-GB" sz="1000" spc="-40" dirty="0">
                <a:latin typeface="Times New Roman"/>
                <a:cs typeface="Times New Roman"/>
              </a:rPr>
              <a:t> </a:t>
            </a:r>
            <a:r>
              <a:rPr lang="en-GB" sz="1000" dirty="0">
                <a:latin typeface="Times New Roman"/>
                <a:cs typeface="Times New Roman"/>
              </a:rPr>
              <a:t>(about</a:t>
            </a:r>
            <a:r>
              <a:rPr lang="en-GB" sz="1000" spc="-20" dirty="0">
                <a:latin typeface="Times New Roman"/>
                <a:cs typeface="Times New Roman"/>
              </a:rPr>
              <a:t> </a:t>
            </a:r>
            <a:r>
              <a:rPr lang="en-GB" sz="1000" dirty="0">
                <a:latin typeface="Times New Roman"/>
                <a:cs typeface="Times New Roman"/>
              </a:rPr>
              <a:t>25</a:t>
            </a:r>
            <a:r>
              <a:rPr lang="en-GB" sz="1000" spc="-35" dirty="0">
                <a:latin typeface="Times New Roman"/>
                <a:cs typeface="Times New Roman"/>
              </a:rPr>
              <a:t> </a:t>
            </a:r>
            <a:r>
              <a:rPr lang="en-GB" sz="1000" dirty="0">
                <a:latin typeface="Times New Roman"/>
                <a:cs typeface="Times New Roman"/>
              </a:rPr>
              <a:t>years</a:t>
            </a:r>
            <a:r>
              <a:rPr lang="en-GB" sz="1000" spc="-5" dirty="0">
                <a:latin typeface="Times New Roman"/>
                <a:cs typeface="Times New Roman"/>
              </a:rPr>
              <a:t> </a:t>
            </a:r>
            <a:r>
              <a:rPr lang="en-GB" sz="1000" dirty="0">
                <a:latin typeface="Times New Roman"/>
                <a:cs typeface="Times New Roman"/>
              </a:rPr>
              <a:t>before</a:t>
            </a:r>
            <a:r>
              <a:rPr lang="en-GB" sz="1000" spc="-20" dirty="0">
                <a:latin typeface="Times New Roman"/>
                <a:cs typeface="Times New Roman"/>
              </a:rPr>
              <a:t> </a:t>
            </a:r>
            <a:r>
              <a:rPr lang="en-GB" sz="1000" dirty="0">
                <a:latin typeface="Times New Roman"/>
                <a:cs typeface="Times New Roman"/>
              </a:rPr>
              <a:t>he</a:t>
            </a:r>
            <a:r>
              <a:rPr lang="en-GB" sz="1000" spc="-20" dirty="0">
                <a:latin typeface="Times New Roman"/>
                <a:cs typeface="Times New Roman"/>
              </a:rPr>
              <a:t> </a:t>
            </a:r>
            <a:r>
              <a:rPr lang="en-GB" sz="1000" dirty="0">
                <a:latin typeface="Times New Roman"/>
                <a:cs typeface="Times New Roman"/>
              </a:rPr>
              <a:t>was</a:t>
            </a:r>
            <a:r>
              <a:rPr lang="en-GB" sz="1000" spc="-5" dirty="0">
                <a:latin typeface="Times New Roman"/>
                <a:cs typeface="Times New Roman"/>
              </a:rPr>
              <a:t> </a:t>
            </a:r>
            <a:r>
              <a:rPr lang="en-GB" sz="1000" dirty="0">
                <a:latin typeface="Times New Roman"/>
                <a:cs typeface="Times New Roman"/>
              </a:rPr>
              <a:t>born)</a:t>
            </a:r>
            <a:r>
              <a:rPr lang="en-GB" sz="1000" spc="-30" dirty="0">
                <a:latin typeface="Times New Roman"/>
                <a:cs typeface="Times New Roman"/>
              </a:rPr>
              <a:t> </a:t>
            </a:r>
            <a:r>
              <a:rPr lang="en-GB" sz="1000" dirty="0">
                <a:latin typeface="Times New Roman"/>
                <a:cs typeface="Times New Roman"/>
              </a:rPr>
              <a:t>in</a:t>
            </a:r>
            <a:r>
              <a:rPr lang="en-GB" sz="1000" spc="-25" dirty="0">
                <a:latin typeface="Times New Roman"/>
                <a:cs typeface="Times New Roman"/>
              </a:rPr>
              <a:t> </a:t>
            </a:r>
            <a:r>
              <a:rPr lang="en-GB" sz="1000" dirty="0">
                <a:latin typeface="Times New Roman"/>
                <a:cs typeface="Times New Roman"/>
              </a:rPr>
              <a:t>his</a:t>
            </a:r>
            <a:r>
              <a:rPr lang="en-GB" sz="1000" spc="-5" dirty="0">
                <a:latin typeface="Times New Roman"/>
                <a:cs typeface="Times New Roman"/>
              </a:rPr>
              <a:t> </a:t>
            </a:r>
            <a:r>
              <a:rPr lang="en-GB" sz="1000" i="1" dirty="0">
                <a:latin typeface="Times New Roman"/>
                <a:cs typeface="Times New Roman"/>
              </a:rPr>
              <a:t>History</a:t>
            </a:r>
            <a:r>
              <a:rPr lang="en-GB" sz="1000" i="1" spc="-15" dirty="0">
                <a:latin typeface="Times New Roman"/>
                <a:cs typeface="Times New Roman"/>
              </a:rPr>
              <a:t> </a:t>
            </a:r>
            <a:r>
              <a:rPr lang="en-GB" sz="1000" dirty="0">
                <a:latin typeface="Times New Roman"/>
                <a:cs typeface="Times New Roman"/>
              </a:rPr>
              <a:t>notes</a:t>
            </a:r>
            <a:r>
              <a:rPr lang="en-GB" sz="1000" spc="-25" dirty="0">
                <a:latin typeface="Times New Roman"/>
                <a:cs typeface="Times New Roman"/>
              </a:rPr>
              <a:t> </a:t>
            </a:r>
            <a:r>
              <a:rPr lang="en-GB" sz="1000" dirty="0">
                <a:latin typeface="Times New Roman"/>
                <a:cs typeface="Times New Roman"/>
              </a:rPr>
              <a:t>that</a:t>
            </a:r>
            <a:r>
              <a:rPr lang="en-GB" sz="1000" spc="-20" dirty="0">
                <a:latin typeface="Times New Roman"/>
                <a:cs typeface="Times New Roman"/>
              </a:rPr>
              <a:t> </a:t>
            </a:r>
            <a:r>
              <a:rPr lang="en-GB" sz="1000" dirty="0">
                <a:latin typeface="Times New Roman"/>
                <a:cs typeface="Times New Roman"/>
              </a:rPr>
              <a:t>the</a:t>
            </a:r>
            <a:r>
              <a:rPr lang="en-GB" sz="1000" spc="-10" dirty="0">
                <a:latin typeface="Times New Roman"/>
                <a:cs typeface="Times New Roman"/>
              </a:rPr>
              <a:t> </a:t>
            </a:r>
            <a:r>
              <a:rPr lang="en-GB" sz="1000" b="1" dirty="0" err="1">
                <a:latin typeface="Times New Roman"/>
                <a:cs typeface="Times New Roman"/>
              </a:rPr>
              <a:t>Gaesatae</a:t>
            </a:r>
            <a:r>
              <a:rPr lang="en-GB" sz="1000" spc="5" dirty="0">
                <a:latin typeface="Times New Roman"/>
                <a:cs typeface="Times New Roman"/>
              </a:rPr>
              <a:t> </a:t>
            </a:r>
            <a:r>
              <a:rPr lang="en-GB" sz="1000" dirty="0">
                <a:latin typeface="Times New Roman"/>
                <a:cs typeface="Times New Roman"/>
              </a:rPr>
              <a:t>came from</a:t>
            </a:r>
            <a:r>
              <a:rPr lang="en-GB" sz="1000" spc="-25" dirty="0">
                <a:latin typeface="Times New Roman"/>
                <a:cs typeface="Times New Roman"/>
              </a:rPr>
              <a:t> </a:t>
            </a:r>
            <a:r>
              <a:rPr lang="en-GB" sz="1000" dirty="0">
                <a:latin typeface="Times New Roman"/>
                <a:cs typeface="Times New Roman"/>
              </a:rPr>
              <a:t>the</a:t>
            </a:r>
            <a:r>
              <a:rPr lang="en-GB" sz="1000" spc="-20" dirty="0">
                <a:latin typeface="Times New Roman"/>
                <a:cs typeface="Times New Roman"/>
              </a:rPr>
              <a:t> </a:t>
            </a:r>
            <a:r>
              <a:rPr lang="en-GB" sz="1000" b="1" dirty="0">
                <a:latin typeface="Times New Roman"/>
                <a:cs typeface="Times New Roman"/>
              </a:rPr>
              <a:t>Alps</a:t>
            </a:r>
            <a:r>
              <a:rPr lang="en-GB" sz="1000" dirty="0">
                <a:latin typeface="Times New Roman"/>
                <a:cs typeface="Times New Roman"/>
              </a:rPr>
              <a:t>,</a:t>
            </a:r>
            <a:r>
              <a:rPr lang="en-GB" sz="1000" spc="-20" dirty="0">
                <a:latin typeface="Times New Roman"/>
                <a:cs typeface="Times New Roman"/>
              </a:rPr>
              <a:t> </a:t>
            </a:r>
            <a:r>
              <a:rPr lang="en-GB" sz="1000" spc="-25" dirty="0">
                <a:latin typeface="Times New Roman"/>
                <a:cs typeface="Times New Roman"/>
              </a:rPr>
              <a:t>the </a:t>
            </a:r>
            <a:r>
              <a:rPr lang="en-GB" sz="1000" b="1" dirty="0">
                <a:latin typeface="Times New Roman"/>
                <a:cs typeface="Times New Roman"/>
              </a:rPr>
              <a:t>Boii</a:t>
            </a:r>
            <a:r>
              <a:rPr lang="en-GB" sz="1000" spc="-45" dirty="0">
                <a:latin typeface="Times New Roman"/>
                <a:cs typeface="Times New Roman"/>
              </a:rPr>
              <a:t> </a:t>
            </a:r>
            <a:r>
              <a:rPr lang="en-GB" sz="1000" dirty="0">
                <a:latin typeface="Times New Roman"/>
                <a:cs typeface="Times New Roman"/>
              </a:rPr>
              <a:t>and</a:t>
            </a:r>
            <a:r>
              <a:rPr lang="en-GB" sz="1000" spc="-25" dirty="0">
                <a:latin typeface="Times New Roman"/>
                <a:cs typeface="Times New Roman"/>
              </a:rPr>
              <a:t> </a:t>
            </a:r>
            <a:r>
              <a:rPr lang="en-GB" sz="1000" dirty="0">
                <a:latin typeface="Times New Roman"/>
                <a:cs typeface="Times New Roman"/>
              </a:rPr>
              <a:t>the</a:t>
            </a:r>
            <a:r>
              <a:rPr lang="en-GB" sz="1000" spc="-20" dirty="0">
                <a:latin typeface="Times New Roman"/>
                <a:cs typeface="Times New Roman"/>
              </a:rPr>
              <a:t> </a:t>
            </a:r>
            <a:r>
              <a:rPr lang="en-GB" sz="1000" b="1" dirty="0" err="1">
                <a:latin typeface="Times New Roman"/>
                <a:cs typeface="Times New Roman"/>
              </a:rPr>
              <a:t>Insubres</a:t>
            </a:r>
            <a:r>
              <a:rPr lang="en-GB" sz="1000" spc="-5" dirty="0">
                <a:latin typeface="Times New Roman"/>
                <a:cs typeface="Times New Roman"/>
              </a:rPr>
              <a:t> </a:t>
            </a:r>
            <a:r>
              <a:rPr lang="en-GB" sz="1000" dirty="0">
                <a:latin typeface="Times New Roman"/>
                <a:cs typeface="Times New Roman"/>
              </a:rPr>
              <a:t>from</a:t>
            </a:r>
            <a:r>
              <a:rPr lang="en-GB" sz="1000" spc="-20" dirty="0">
                <a:latin typeface="Times New Roman"/>
                <a:cs typeface="Times New Roman"/>
              </a:rPr>
              <a:t> </a:t>
            </a:r>
            <a:r>
              <a:rPr lang="en-GB" sz="1000" b="1" dirty="0">
                <a:latin typeface="Times New Roman"/>
                <a:cs typeface="Times New Roman"/>
              </a:rPr>
              <a:t>Cisalpine</a:t>
            </a:r>
            <a:r>
              <a:rPr lang="en-GB" sz="1000" b="1" spc="-25" dirty="0">
                <a:latin typeface="Times New Roman"/>
                <a:cs typeface="Times New Roman"/>
              </a:rPr>
              <a:t> </a:t>
            </a:r>
            <a:r>
              <a:rPr lang="en-GB" sz="1000" b="1" dirty="0">
                <a:latin typeface="Times New Roman"/>
                <a:cs typeface="Times New Roman"/>
              </a:rPr>
              <a:t>Gaul</a:t>
            </a:r>
            <a:r>
              <a:rPr lang="en-GB" sz="1000" b="1" spc="-20" dirty="0">
                <a:latin typeface="Times New Roman"/>
                <a:cs typeface="Times New Roman"/>
              </a:rPr>
              <a:t> </a:t>
            </a:r>
            <a:r>
              <a:rPr lang="en-GB" sz="1000" dirty="0">
                <a:latin typeface="Times New Roman"/>
                <a:cs typeface="Times New Roman"/>
              </a:rPr>
              <a:t>(northern</a:t>
            </a:r>
            <a:r>
              <a:rPr lang="en-GB" sz="1000" spc="-5" dirty="0">
                <a:latin typeface="Times New Roman"/>
                <a:cs typeface="Times New Roman"/>
              </a:rPr>
              <a:t> </a:t>
            </a:r>
            <a:r>
              <a:rPr lang="en-GB" sz="1000" dirty="0">
                <a:latin typeface="Times New Roman"/>
                <a:cs typeface="Times New Roman"/>
              </a:rPr>
              <a:t>Italy)</a:t>
            </a:r>
            <a:r>
              <a:rPr lang="en-GB" sz="1000" spc="-15" dirty="0">
                <a:latin typeface="Times New Roman"/>
                <a:cs typeface="Times New Roman"/>
              </a:rPr>
              <a:t> </a:t>
            </a:r>
            <a:r>
              <a:rPr lang="en-GB" sz="1000" dirty="0">
                <a:latin typeface="Times New Roman"/>
                <a:cs typeface="Times New Roman"/>
              </a:rPr>
              <a:t>and</a:t>
            </a:r>
            <a:r>
              <a:rPr lang="en-GB" sz="1000" spc="-25" dirty="0">
                <a:latin typeface="Times New Roman"/>
                <a:cs typeface="Times New Roman"/>
              </a:rPr>
              <a:t> </a:t>
            </a:r>
            <a:r>
              <a:rPr lang="en-GB" sz="1000" dirty="0">
                <a:latin typeface="Times New Roman"/>
                <a:cs typeface="Times New Roman"/>
              </a:rPr>
              <a:t>the </a:t>
            </a:r>
            <a:r>
              <a:rPr lang="en-GB" sz="1000" b="1" dirty="0" err="1">
                <a:latin typeface="Times New Roman"/>
                <a:cs typeface="Times New Roman"/>
              </a:rPr>
              <a:t>Taurisci</a:t>
            </a:r>
            <a:r>
              <a:rPr lang="en-GB" sz="1000" spc="-20" dirty="0">
                <a:latin typeface="Times New Roman"/>
                <a:cs typeface="Times New Roman"/>
              </a:rPr>
              <a:t> </a:t>
            </a:r>
            <a:r>
              <a:rPr lang="en-GB" sz="1000" dirty="0">
                <a:latin typeface="Times New Roman"/>
                <a:cs typeface="Times New Roman"/>
              </a:rPr>
              <a:t>from</a:t>
            </a:r>
            <a:r>
              <a:rPr lang="en-GB" sz="1000" spc="-30" dirty="0">
                <a:latin typeface="Times New Roman"/>
                <a:cs typeface="Times New Roman"/>
              </a:rPr>
              <a:t> </a:t>
            </a:r>
            <a:r>
              <a:rPr lang="en-GB" sz="1000" b="1" spc="-10" dirty="0">
                <a:latin typeface="Times New Roman"/>
                <a:cs typeface="Times New Roman"/>
              </a:rPr>
              <a:t>Slovenia</a:t>
            </a:r>
            <a:r>
              <a:rPr lang="en-GB" sz="1000" spc="-10" dirty="0">
                <a:latin typeface="Times New Roman"/>
                <a:cs typeface="Times New Roman"/>
              </a:rPr>
              <a:t>.</a:t>
            </a:r>
            <a:endParaRPr lang="en-GB" sz="1000" dirty="0">
              <a:latin typeface="Times New Roman"/>
              <a:cs typeface="Times New Roman"/>
            </a:endParaRPr>
          </a:p>
          <a:p>
            <a:pPr marL="38100" marR="228600">
              <a:lnSpc>
                <a:spcPct val="100000"/>
              </a:lnSpc>
              <a:spcBef>
                <a:spcPts val="360"/>
              </a:spcBef>
            </a:pPr>
            <a:endParaRPr lang="en-GB" sz="1000" dirty="0">
              <a:latin typeface="Times New Roman"/>
              <a:cs typeface="Times New Roman"/>
            </a:endParaRPr>
          </a:p>
          <a:p>
            <a:pPr marL="38100" marR="228600">
              <a:lnSpc>
                <a:spcPct val="100000"/>
              </a:lnSpc>
              <a:spcBef>
                <a:spcPts val="360"/>
              </a:spcBef>
            </a:pPr>
            <a:endParaRPr lang="en-GB" sz="1000" dirty="0">
              <a:latin typeface="Times New Roman"/>
              <a:cs typeface="Times New Roman"/>
            </a:endParaRPr>
          </a:p>
          <a:p>
            <a:pPr marL="38100" marR="228600">
              <a:lnSpc>
                <a:spcPct val="100000"/>
              </a:lnSpc>
              <a:spcBef>
                <a:spcPts val="360"/>
              </a:spcBef>
            </a:pPr>
            <a:endParaRPr lang="en-GB" sz="1000" dirty="0">
              <a:latin typeface="Times New Roman"/>
              <a:cs typeface="Times New Roman"/>
            </a:endParaRPr>
          </a:p>
          <a:p>
            <a:pPr marL="38100" marR="228600">
              <a:lnSpc>
                <a:spcPct val="100000"/>
              </a:lnSpc>
              <a:spcBef>
                <a:spcPts val="360"/>
              </a:spcBef>
            </a:pPr>
            <a:endParaRPr lang="en-GB" sz="1000" dirty="0">
              <a:latin typeface="Times New Roman"/>
              <a:cs typeface="Times New Roman"/>
            </a:endParaRPr>
          </a:p>
          <a:p>
            <a:pPr marL="38100" marR="228600">
              <a:lnSpc>
                <a:spcPct val="100000"/>
              </a:lnSpc>
              <a:spcBef>
                <a:spcPts val="360"/>
              </a:spcBef>
            </a:pPr>
            <a:endParaRPr lang="en-GB" sz="1000" dirty="0">
              <a:latin typeface="Times New Roman"/>
              <a:cs typeface="Times New Roman"/>
            </a:endParaRPr>
          </a:p>
          <a:p>
            <a:pPr marL="38100" marR="228600">
              <a:lnSpc>
                <a:spcPct val="100000"/>
              </a:lnSpc>
              <a:spcBef>
                <a:spcPts val="360"/>
              </a:spcBef>
            </a:pPr>
            <a:endParaRPr lang="en-GB" sz="1000" dirty="0">
              <a:latin typeface="Times New Roman"/>
              <a:cs typeface="Times New Roman"/>
            </a:endParaRPr>
          </a:p>
          <a:p>
            <a:pPr marL="38100" marR="228600">
              <a:lnSpc>
                <a:spcPct val="100000"/>
              </a:lnSpc>
              <a:spcBef>
                <a:spcPts val="360"/>
              </a:spcBef>
            </a:pPr>
            <a:endParaRPr lang="en-GB" sz="1000" dirty="0">
              <a:latin typeface="Times New Roman"/>
              <a:cs typeface="Times New Roman"/>
            </a:endParaRPr>
          </a:p>
          <a:p>
            <a:pPr marL="38100" marR="228600">
              <a:lnSpc>
                <a:spcPct val="100000"/>
              </a:lnSpc>
              <a:spcBef>
                <a:spcPts val="360"/>
              </a:spcBef>
            </a:pPr>
            <a:endParaRPr lang="en-GB" sz="1000" dirty="0">
              <a:latin typeface="Times New Roman"/>
              <a:cs typeface="Times New Roman"/>
            </a:endParaRPr>
          </a:p>
          <a:p>
            <a:pPr marL="38100" marR="228600">
              <a:lnSpc>
                <a:spcPct val="100000"/>
              </a:lnSpc>
              <a:spcBef>
                <a:spcPts val="360"/>
              </a:spcBef>
            </a:pPr>
            <a:endParaRPr lang="en-GB" sz="1000" dirty="0">
              <a:latin typeface="Times New Roman"/>
              <a:cs typeface="Times New Roman"/>
            </a:endParaRPr>
          </a:p>
          <a:p>
            <a:pPr marL="38100" marR="228600">
              <a:lnSpc>
                <a:spcPct val="100000"/>
              </a:lnSpc>
              <a:spcBef>
                <a:spcPts val="360"/>
              </a:spcBef>
            </a:pPr>
            <a:r>
              <a:rPr lang="en-GB" sz="1000" dirty="0">
                <a:latin typeface="Times New Roman"/>
                <a:cs typeface="Times New Roman"/>
              </a:rPr>
              <a:t>He</a:t>
            </a:r>
            <a:r>
              <a:rPr lang="en-GB" sz="1000" spc="-30" dirty="0">
                <a:latin typeface="Times New Roman"/>
                <a:cs typeface="Times New Roman"/>
              </a:rPr>
              <a:t> </a:t>
            </a:r>
            <a:r>
              <a:rPr lang="en-GB" sz="1000" dirty="0">
                <a:latin typeface="Times New Roman"/>
                <a:cs typeface="Times New Roman"/>
              </a:rPr>
              <a:t>later</a:t>
            </a:r>
            <a:r>
              <a:rPr lang="en-GB" sz="1000" spc="-25" dirty="0">
                <a:latin typeface="Times New Roman"/>
                <a:cs typeface="Times New Roman"/>
              </a:rPr>
              <a:t> </a:t>
            </a:r>
            <a:r>
              <a:rPr lang="en-GB" sz="1000" dirty="0">
                <a:latin typeface="Times New Roman"/>
                <a:cs typeface="Times New Roman"/>
              </a:rPr>
              <a:t>references the</a:t>
            </a:r>
            <a:r>
              <a:rPr lang="en-GB" sz="1000" spc="-25" dirty="0">
                <a:latin typeface="Times New Roman"/>
                <a:cs typeface="Times New Roman"/>
              </a:rPr>
              <a:t> </a:t>
            </a:r>
            <a:r>
              <a:rPr lang="en-GB" sz="1000" b="1" dirty="0">
                <a:latin typeface="Times New Roman"/>
                <a:cs typeface="Times New Roman"/>
              </a:rPr>
              <a:t>Asian</a:t>
            </a:r>
            <a:r>
              <a:rPr lang="en-GB" sz="1000" b="1" spc="-5" dirty="0">
                <a:latin typeface="Times New Roman"/>
                <a:cs typeface="Times New Roman"/>
              </a:rPr>
              <a:t> </a:t>
            </a:r>
            <a:r>
              <a:rPr lang="en-GB" sz="1000" b="1" dirty="0" err="1">
                <a:latin typeface="Times New Roman"/>
                <a:cs typeface="Times New Roman"/>
              </a:rPr>
              <a:t>Galatae</a:t>
            </a:r>
            <a:r>
              <a:rPr lang="en-GB" sz="1000" dirty="0">
                <a:latin typeface="Times New Roman"/>
                <a:cs typeface="Times New Roman"/>
              </a:rPr>
              <a:t>,</a:t>
            </a:r>
            <a:r>
              <a:rPr lang="en-GB" sz="1000" spc="-15" dirty="0">
                <a:latin typeface="Times New Roman"/>
                <a:cs typeface="Times New Roman"/>
              </a:rPr>
              <a:t> </a:t>
            </a:r>
            <a:r>
              <a:rPr lang="en-GB" sz="1000" dirty="0">
                <a:latin typeface="Times New Roman"/>
                <a:cs typeface="Times New Roman"/>
              </a:rPr>
              <a:t>including</a:t>
            </a:r>
            <a:r>
              <a:rPr lang="en-GB" sz="1000" spc="-25" dirty="0">
                <a:latin typeface="Times New Roman"/>
                <a:cs typeface="Times New Roman"/>
              </a:rPr>
              <a:t> </a:t>
            </a:r>
            <a:r>
              <a:rPr lang="en-GB" sz="1000" dirty="0">
                <a:latin typeface="Times New Roman"/>
                <a:cs typeface="Times New Roman"/>
              </a:rPr>
              <a:t>the</a:t>
            </a:r>
            <a:r>
              <a:rPr lang="en-GB" sz="1000" spc="-20" dirty="0">
                <a:latin typeface="Times New Roman"/>
                <a:cs typeface="Times New Roman"/>
              </a:rPr>
              <a:t> </a:t>
            </a:r>
            <a:r>
              <a:rPr lang="en-GB" sz="1000" b="1" dirty="0" err="1">
                <a:latin typeface="Times New Roman"/>
                <a:cs typeface="Times New Roman"/>
              </a:rPr>
              <a:t>Tolistoboii</a:t>
            </a:r>
            <a:r>
              <a:rPr lang="en-GB" sz="1000" dirty="0">
                <a:latin typeface="Times New Roman"/>
                <a:cs typeface="Times New Roman"/>
              </a:rPr>
              <a:t>,</a:t>
            </a:r>
            <a:r>
              <a:rPr lang="en-GB" sz="1000" spc="-60" dirty="0">
                <a:latin typeface="Times New Roman"/>
                <a:cs typeface="Times New Roman"/>
              </a:rPr>
              <a:t> </a:t>
            </a:r>
            <a:r>
              <a:rPr lang="en-GB" sz="1000" dirty="0">
                <a:latin typeface="Times New Roman"/>
                <a:cs typeface="Times New Roman"/>
              </a:rPr>
              <a:t>the</a:t>
            </a:r>
            <a:r>
              <a:rPr lang="en-GB" sz="1000" spc="-25" dirty="0">
                <a:latin typeface="Times New Roman"/>
                <a:cs typeface="Times New Roman"/>
              </a:rPr>
              <a:t> </a:t>
            </a:r>
            <a:r>
              <a:rPr lang="en-GB" sz="1000" b="1" dirty="0" err="1">
                <a:latin typeface="Times New Roman"/>
                <a:cs typeface="Times New Roman"/>
              </a:rPr>
              <a:t>Trocmi</a:t>
            </a:r>
            <a:r>
              <a:rPr lang="en-GB" sz="1000" spc="-25" dirty="0">
                <a:latin typeface="Times New Roman"/>
                <a:cs typeface="Times New Roman"/>
              </a:rPr>
              <a:t> </a:t>
            </a:r>
            <a:r>
              <a:rPr lang="en-GB" sz="1000" dirty="0">
                <a:latin typeface="Times New Roman"/>
                <a:cs typeface="Times New Roman"/>
              </a:rPr>
              <a:t>and</a:t>
            </a:r>
            <a:r>
              <a:rPr lang="en-GB" sz="1000" spc="-20" dirty="0">
                <a:latin typeface="Times New Roman"/>
                <a:cs typeface="Times New Roman"/>
              </a:rPr>
              <a:t> </a:t>
            </a:r>
            <a:r>
              <a:rPr lang="en-GB" sz="1000" dirty="0">
                <a:latin typeface="Times New Roman"/>
                <a:cs typeface="Times New Roman"/>
              </a:rPr>
              <a:t>the</a:t>
            </a:r>
            <a:r>
              <a:rPr lang="en-GB" sz="1000" spc="-35" dirty="0">
                <a:latin typeface="Times New Roman"/>
                <a:cs typeface="Times New Roman"/>
              </a:rPr>
              <a:t> </a:t>
            </a:r>
            <a:r>
              <a:rPr lang="en-GB" sz="1000" b="1" dirty="0" err="1">
                <a:latin typeface="Times New Roman"/>
                <a:cs typeface="Times New Roman"/>
              </a:rPr>
              <a:t>Tectosages</a:t>
            </a:r>
            <a:r>
              <a:rPr lang="en-GB" sz="1000" spc="-15" dirty="0">
                <a:latin typeface="Times New Roman"/>
                <a:cs typeface="Times New Roman"/>
              </a:rPr>
              <a:t> </a:t>
            </a:r>
            <a:r>
              <a:rPr lang="en-GB" sz="1000" spc="-25" dirty="0">
                <a:latin typeface="Times New Roman"/>
                <a:cs typeface="Times New Roman"/>
              </a:rPr>
              <a:t>who </a:t>
            </a:r>
            <a:r>
              <a:rPr lang="en-GB" sz="1000" dirty="0">
                <a:latin typeface="Times New Roman"/>
                <a:cs typeface="Times New Roman"/>
              </a:rPr>
              <a:t>made</a:t>
            </a:r>
            <a:r>
              <a:rPr lang="en-GB" sz="1000" spc="-15" dirty="0">
                <a:latin typeface="Times New Roman"/>
                <a:cs typeface="Times New Roman"/>
              </a:rPr>
              <a:t> </a:t>
            </a:r>
            <a:r>
              <a:rPr lang="en-GB" sz="1000" dirty="0">
                <a:latin typeface="Times New Roman"/>
                <a:cs typeface="Times New Roman"/>
              </a:rPr>
              <a:t>Ancyra</a:t>
            </a:r>
            <a:r>
              <a:rPr lang="en-GB" sz="1000" spc="15" dirty="0">
                <a:latin typeface="Times New Roman"/>
                <a:cs typeface="Times New Roman"/>
              </a:rPr>
              <a:t> </a:t>
            </a:r>
            <a:r>
              <a:rPr lang="en-GB" sz="1000" dirty="0">
                <a:latin typeface="Times New Roman"/>
                <a:cs typeface="Times New Roman"/>
              </a:rPr>
              <a:t>(Ankara)</a:t>
            </a:r>
            <a:r>
              <a:rPr lang="en-GB" sz="1000" spc="10" dirty="0">
                <a:latin typeface="Times New Roman"/>
                <a:cs typeface="Times New Roman"/>
              </a:rPr>
              <a:t> </a:t>
            </a:r>
            <a:r>
              <a:rPr lang="en-GB" sz="1000" dirty="0">
                <a:latin typeface="Times New Roman"/>
                <a:cs typeface="Times New Roman"/>
              </a:rPr>
              <a:t>their</a:t>
            </a:r>
            <a:r>
              <a:rPr lang="en-GB" sz="1000" spc="-20" dirty="0">
                <a:latin typeface="Times New Roman"/>
                <a:cs typeface="Times New Roman"/>
              </a:rPr>
              <a:t> </a:t>
            </a:r>
            <a:r>
              <a:rPr lang="en-GB" sz="1000" dirty="0">
                <a:latin typeface="Times New Roman"/>
                <a:cs typeface="Times New Roman"/>
              </a:rPr>
              <a:t>capital.</a:t>
            </a:r>
            <a:r>
              <a:rPr lang="en-GB" sz="1000" spc="-35" dirty="0">
                <a:latin typeface="Times New Roman"/>
                <a:cs typeface="Times New Roman"/>
              </a:rPr>
              <a:t> </a:t>
            </a:r>
            <a:r>
              <a:rPr lang="en-GB" sz="1000" dirty="0">
                <a:latin typeface="Times New Roman"/>
                <a:cs typeface="Times New Roman"/>
              </a:rPr>
              <a:t>(PBE</a:t>
            </a:r>
            <a:r>
              <a:rPr lang="en-GB" sz="1000" spc="-55" dirty="0">
                <a:latin typeface="Times New Roman"/>
                <a:cs typeface="Times New Roman"/>
              </a:rPr>
              <a:t> </a:t>
            </a:r>
            <a:r>
              <a:rPr lang="en-GB" sz="1000" spc="-10" dirty="0">
                <a:latin typeface="Times New Roman"/>
                <a:cs typeface="Times New Roman"/>
              </a:rPr>
              <a:t>L3408-</a:t>
            </a:r>
            <a:r>
              <a:rPr lang="en-GB" sz="1000" dirty="0">
                <a:latin typeface="Times New Roman"/>
                <a:cs typeface="Times New Roman"/>
              </a:rPr>
              <a:t>3409).</a:t>
            </a:r>
            <a:r>
              <a:rPr lang="en-GB" sz="1000" spc="-35" dirty="0">
                <a:latin typeface="Times New Roman"/>
                <a:cs typeface="Times New Roman"/>
              </a:rPr>
              <a:t> </a:t>
            </a:r>
            <a:r>
              <a:rPr lang="en-GB" sz="1000" spc="-20" dirty="0">
                <a:latin typeface="Times New Roman"/>
                <a:cs typeface="Times New Roman"/>
              </a:rPr>
              <a:t>****</a:t>
            </a:r>
            <a:endParaRPr lang="en-GB" sz="1000" dirty="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50" dirty="0"/>
              <a:t>11</a:t>
            </a:fld>
            <a:endParaRPr spc="-50" dirty="0"/>
          </a:p>
        </p:txBody>
      </p:sp>
      <p:sp>
        <p:nvSpPr>
          <p:cNvPr id="9" name="TextBox 8">
            <a:extLst>
              <a:ext uri="{FF2B5EF4-FFF2-40B4-BE49-F238E27FC236}">
                <a16:creationId xmlns:a16="http://schemas.microsoft.com/office/drawing/2014/main" id="{289A5CAE-CD4B-A254-79BE-002CD8699F51}"/>
              </a:ext>
            </a:extLst>
          </p:cNvPr>
          <p:cNvSpPr txBox="1"/>
          <p:nvPr/>
        </p:nvSpPr>
        <p:spPr>
          <a:xfrm>
            <a:off x="381000" y="4154078"/>
            <a:ext cx="6096000" cy="1569660"/>
          </a:xfrm>
          <a:prstGeom prst="rect">
            <a:avLst/>
          </a:prstGeom>
          <a:solidFill>
            <a:schemeClr val="accent6">
              <a:lumMod val="75000"/>
            </a:schemeClr>
          </a:solidFill>
        </p:spPr>
        <p:txBody>
          <a:bodyPr wrap="square" rtlCol="0">
            <a:spAutoFit/>
          </a:bodyPr>
          <a:lstStyle/>
          <a:p>
            <a:r>
              <a:rPr lang="en-GB" sz="1600" dirty="0">
                <a:solidFill>
                  <a:srgbClr val="000000"/>
                </a:solidFill>
                <a:latin typeface="Helvetica" pitchFamily="2" charset="0"/>
              </a:rPr>
              <a:t>Historian </a:t>
            </a:r>
            <a:r>
              <a:rPr lang="en-GB" sz="1600" b="1" dirty="0">
                <a:solidFill>
                  <a:srgbClr val="000000"/>
                </a:solidFill>
                <a:effectLst/>
                <a:latin typeface="Helvetica" pitchFamily="2" charset="0"/>
              </a:rPr>
              <a:t>Polybius</a:t>
            </a:r>
            <a:r>
              <a:rPr lang="en-GB" sz="1600" dirty="0">
                <a:solidFill>
                  <a:srgbClr val="000000"/>
                </a:solidFill>
                <a:effectLst/>
                <a:latin typeface="Helvetica" pitchFamily="2" charset="0"/>
              </a:rPr>
              <a:t> (c.200-c.118 BC), of Megalopolis, Arcadia</a:t>
            </a:r>
            <a:r>
              <a:rPr lang="en-GB" sz="1600" dirty="0">
                <a:solidFill>
                  <a:srgbClr val="000000"/>
                </a:solidFill>
                <a:latin typeface="Helvetica" pitchFamily="2" charset="0"/>
              </a:rPr>
              <a:t>: </a:t>
            </a:r>
            <a:r>
              <a:rPr lang="en-GB" sz="1600" dirty="0">
                <a:solidFill>
                  <a:srgbClr val="000000"/>
                </a:solidFill>
                <a:effectLst/>
                <a:latin typeface="Helvetica" pitchFamily="2" charset="0"/>
              </a:rPr>
              <a:t>describes these groups' fighting apparel: 'The </a:t>
            </a:r>
            <a:r>
              <a:rPr lang="en-GB" sz="1600" dirty="0" err="1">
                <a:solidFill>
                  <a:srgbClr val="000000"/>
                </a:solidFill>
                <a:effectLst/>
                <a:latin typeface="Helvetica" pitchFamily="2" charset="0"/>
              </a:rPr>
              <a:t>Insubres</a:t>
            </a:r>
            <a:r>
              <a:rPr lang="en-GB" sz="1600" dirty="0">
                <a:solidFill>
                  <a:srgbClr val="000000"/>
                </a:solidFill>
                <a:effectLst/>
                <a:latin typeface="Helvetica" pitchFamily="2" charset="0"/>
              </a:rPr>
              <a:t> and Boii wore trousers and light cloaks but the </a:t>
            </a:r>
            <a:r>
              <a:rPr lang="en-GB" sz="1600" dirty="0" err="1">
                <a:solidFill>
                  <a:srgbClr val="000000"/>
                </a:solidFill>
                <a:effectLst/>
                <a:latin typeface="Helvetica" pitchFamily="2" charset="0"/>
              </a:rPr>
              <a:t>Gaesatae</a:t>
            </a:r>
            <a:r>
              <a:rPr lang="en-GB" sz="1600" dirty="0">
                <a:solidFill>
                  <a:srgbClr val="000000"/>
                </a:solidFill>
                <a:effectLst/>
                <a:latin typeface="Helvetica" pitchFamily="2" charset="0"/>
              </a:rPr>
              <a:t> had been moved by their thirst for glory and their defiant spirit to throw away these garments and so they took up their positions in front of the whole army naked and wearing nothing but their arms’.</a:t>
            </a:r>
          </a:p>
        </p:txBody>
      </p:sp>
      <p:sp>
        <p:nvSpPr>
          <p:cNvPr id="10" name="TextBox 9">
            <a:extLst>
              <a:ext uri="{FF2B5EF4-FFF2-40B4-BE49-F238E27FC236}">
                <a16:creationId xmlns:a16="http://schemas.microsoft.com/office/drawing/2014/main" id="{189C69FA-502D-0EDF-F968-C3C0F228AF76}"/>
              </a:ext>
            </a:extLst>
          </p:cNvPr>
          <p:cNvSpPr txBox="1"/>
          <p:nvPr/>
        </p:nvSpPr>
        <p:spPr>
          <a:xfrm>
            <a:off x="851388" y="6509358"/>
            <a:ext cx="5257800" cy="584775"/>
          </a:xfrm>
          <a:prstGeom prst="rect">
            <a:avLst/>
          </a:prstGeom>
          <a:solidFill>
            <a:schemeClr val="accent6">
              <a:lumMod val="60000"/>
              <a:lumOff val="40000"/>
            </a:schemeClr>
          </a:solidFill>
        </p:spPr>
        <p:txBody>
          <a:bodyPr wrap="square" rtlCol="0">
            <a:spAutoFit/>
          </a:bodyPr>
          <a:lstStyle/>
          <a:p>
            <a:r>
              <a:rPr lang="en-GB" sz="1600" dirty="0" err="1">
                <a:solidFill>
                  <a:srgbClr val="000000"/>
                </a:solidFill>
                <a:effectLst/>
                <a:latin typeface="Helvetica" pitchFamily="2" charset="0"/>
              </a:rPr>
              <a:t>Tolistoboii</a:t>
            </a:r>
            <a:r>
              <a:rPr lang="en-GB" sz="1600" dirty="0">
                <a:solidFill>
                  <a:srgbClr val="000000"/>
                </a:solidFill>
                <a:effectLst/>
                <a:latin typeface="Helvetica" pitchFamily="2" charset="0"/>
              </a:rPr>
              <a:t>, </a:t>
            </a:r>
            <a:r>
              <a:rPr lang="en-GB" sz="1600" dirty="0" err="1">
                <a:solidFill>
                  <a:srgbClr val="000000"/>
                </a:solidFill>
                <a:effectLst/>
                <a:latin typeface="Helvetica" pitchFamily="2" charset="0"/>
              </a:rPr>
              <a:t>Trocmi</a:t>
            </a:r>
            <a:r>
              <a:rPr lang="en-GB" sz="1600" dirty="0">
                <a:solidFill>
                  <a:srgbClr val="000000"/>
                </a:solidFill>
                <a:effectLst/>
                <a:latin typeface="Helvetica" pitchFamily="2" charset="0"/>
              </a:rPr>
              <a:t>, </a:t>
            </a:r>
            <a:r>
              <a:rPr lang="en-GB" sz="1600" dirty="0" err="1">
                <a:solidFill>
                  <a:srgbClr val="000000"/>
                </a:solidFill>
                <a:effectLst/>
                <a:latin typeface="Helvetica" pitchFamily="2" charset="0"/>
              </a:rPr>
              <a:t>Tectosages</a:t>
            </a:r>
            <a:r>
              <a:rPr lang="en-GB" sz="1600" dirty="0">
                <a:solidFill>
                  <a:srgbClr val="000000"/>
                </a:solidFill>
                <a:effectLst/>
                <a:latin typeface="Helvetica" pitchFamily="2" charset="0"/>
              </a:rPr>
              <a:t>: later referenced by Strabo (Berresford Ellis, p. 30)</a:t>
            </a:r>
          </a:p>
        </p:txBody>
      </p:sp>
      <p:sp>
        <p:nvSpPr>
          <p:cNvPr id="7" name="TextBox 6">
            <a:extLst>
              <a:ext uri="{FF2B5EF4-FFF2-40B4-BE49-F238E27FC236}">
                <a16:creationId xmlns:a16="http://schemas.microsoft.com/office/drawing/2014/main" id="{B8CA5527-EBC3-DC52-6296-1D10D4B15C19}"/>
              </a:ext>
            </a:extLst>
          </p:cNvPr>
          <p:cNvSpPr txBox="1"/>
          <p:nvPr/>
        </p:nvSpPr>
        <p:spPr>
          <a:xfrm>
            <a:off x="1328737" y="2983881"/>
            <a:ext cx="4562475" cy="369332"/>
          </a:xfrm>
          <a:prstGeom prst="rect">
            <a:avLst/>
          </a:prstGeom>
          <a:solidFill>
            <a:schemeClr val="accent4"/>
          </a:solidFill>
        </p:spPr>
        <p:txBody>
          <a:bodyPr wrap="square" rtlCol="0">
            <a:spAutoFit/>
          </a:bodyPr>
          <a:lstStyle/>
          <a:p>
            <a:r>
              <a:rPr lang="en-US" dirty="0"/>
              <a:t>Alps; Cisalpine Gaul; Slovenia; Asia Minor</a:t>
            </a:r>
          </a:p>
        </p:txBody>
      </p:sp>
      <p:sp>
        <p:nvSpPr>
          <p:cNvPr id="8" name="TextBox 7">
            <a:extLst>
              <a:ext uri="{FF2B5EF4-FFF2-40B4-BE49-F238E27FC236}">
                <a16:creationId xmlns:a16="http://schemas.microsoft.com/office/drawing/2014/main" id="{3937F9A4-4626-3D8C-D99C-1E125655DDDD}"/>
              </a:ext>
            </a:extLst>
          </p:cNvPr>
          <p:cNvSpPr txBox="1"/>
          <p:nvPr/>
        </p:nvSpPr>
        <p:spPr>
          <a:xfrm>
            <a:off x="1676400" y="580017"/>
            <a:ext cx="3867150" cy="2215991"/>
          </a:xfrm>
          <a:prstGeom prst="rect">
            <a:avLst/>
          </a:prstGeom>
          <a:solidFill>
            <a:schemeClr val="tx1">
              <a:lumMod val="65000"/>
              <a:lumOff val="35000"/>
            </a:schemeClr>
          </a:solidFill>
        </p:spPr>
        <p:txBody>
          <a:bodyPr wrap="square" rtlCol="0">
            <a:spAutoFit/>
          </a:bodyPr>
          <a:lstStyle/>
          <a:p>
            <a:pPr algn="ctr"/>
            <a:r>
              <a:rPr lang="en-US" sz="2800" dirty="0">
                <a:solidFill>
                  <a:srgbClr val="FFFF00"/>
                </a:solidFill>
              </a:rPr>
              <a:t>The Early Celts: Geographical Spread</a:t>
            </a:r>
          </a:p>
          <a:p>
            <a:pPr algn="ctr"/>
            <a:endParaRPr lang="en-US" sz="2800" dirty="0">
              <a:solidFill>
                <a:srgbClr val="FFFF00"/>
              </a:solidFill>
            </a:endParaRPr>
          </a:p>
          <a:p>
            <a:pPr marL="285750" indent="-285750" algn="l">
              <a:buFont typeface="Wingdings" pitchFamily="2" charset="2"/>
              <a:buChar char="Ø"/>
            </a:pPr>
            <a:r>
              <a:rPr lang="en-US" dirty="0">
                <a:solidFill>
                  <a:srgbClr val="FFFF00"/>
                </a:solidFill>
              </a:rPr>
              <a:t>Testimony of Polybius (c.200-c.118BC): historian of Megalopolis, Arcadia</a:t>
            </a:r>
          </a:p>
        </p:txBody>
      </p:sp>
      <p:sp>
        <p:nvSpPr>
          <p:cNvPr id="2" name="Rectangle 1">
            <a:extLst>
              <a:ext uri="{FF2B5EF4-FFF2-40B4-BE49-F238E27FC236}">
                <a16:creationId xmlns:a16="http://schemas.microsoft.com/office/drawing/2014/main" id="{5AA499CB-8913-06F8-5FB4-DE5DE41294EA}"/>
              </a:ext>
            </a:extLst>
          </p:cNvPr>
          <p:cNvSpPr>
            <a:spLocks noChangeArrowheads="1"/>
          </p:cNvSpPr>
          <p:nvPr/>
        </p:nvSpPr>
        <p:spPr bwMode="auto">
          <a:xfrm>
            <a:off x="0" y="0"/>
            <a:ext cx="6858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algn="l" rtl="0" eaLnBrk="0" fontAlgn="base" hangingPunct="0">
              <a:spcBef>
                <a:spcPct val="0"/>
              </a:spcBef>
              <a:spcAft>
                <a:spcPct val="0"/>
              </a:spcAft>
              <a:defRPr>
                <a:solidFill>
                  <a:schemeClr val="tx1"/>
                </a:solidFill>
                <a:latin typeface="Arial" panose="020B0604020202020204" pitchFamily="34" charset="0"/>
              </a:defRPr>
            </a:lvl1pPr>
            <a:lvl2pPr marL="457200" algn="l" rtl="0" eaLnBrk="0" fontAlgn="base" hangingPunct="0">
              <a:spcBef>
                <a:spcPct val="0"/>
              </a:spcBef>
              <a:spcAft>
                <a:spcPct val="0"/>
              </a:spcAft>
              <a:defRPr>
                <a:solidFill>
                  <a:schemeClr val="tx1"/>
                </a:solidFill>
                <a:latin typeface="Arial" panose="020B0604020202020204" pitchFamily="34" charset="0"/>
              </a:defRPr>
            </a:lvl2pPr>
            <a:lvl3pPr marL="914400" algn="l" rtl="0" eaLnBrk="0" fontAlgn="base" hangingPunct="0">
              <a:spcBef>
                <a:spcPct val="0"/>
              </a:spcBef>
              <a:spcAft>
                <a:spcPct val="0"/>
              </a:spcAft>
              <a:defRPr>
                <a:solidFill>
                  <a:schemeClr val="tx1"/>
                </a:solidFill>
                <a:latin typeface="Arial" panose="020B0604020202020204" pitchFamily="34" charset="0"/>
              </a:defRPr>
            </a:lvl3pPr>
            <a:lvl4pPr marL="1371600" algn="l" rtl="0" eaLnBrk="0" fontAlgn="base" hangingPunct="0">
              <a:spcBef>
                <a:spcPct val="0"/>
              </a:spcBef>
              <a:spcAft>
                <a:spcPct val="0"/>
              </a:spcAft>
              <a:defRPr>
                <a:solidFill>
                  <a:schemeClr val="tx1"/>
                </a:solidFill>
                <a:latin typeface="Arial" panose="020B0604020202020204" pitchFamily="34" charset="0"/>
              </a:defRPr>
            </a:lvl4pPr>
            <a:lvl5pPr marL="1828800" algn="l" rtl="0" eaLnBrk="0" fontAlgn="base" hangingPunct="0">
              <a:spcBef>
                <a:spcPct val="0"/>
              </a:spcBef>
              <a:spcAft>
                <a:spcPct val="0"/>
              </a:spcAft>
              <a:defRPr>
                <a:solidFill>
                  <a:schemeClr val="tx1"/>
                </a:solidFill>
                <a:latin typeface="Arial" panose="020B0604020202020204" pitchFamily="34" charset="0"/>
              </a:defRPr>
            </a:lvl5pPr>
            <a:lvl6pPr marL="2286000" algn="l" rtl="0" eaLnBrk="0" fontAlgn="base" hangingPunct="0">
              <a:spcBef>
                <a:spcPct val="0"/>
              </a:spcBef>
              <a:spcAft>
                <a:spcPct val="0"/>
              </a:spcAft>
              <a:defRPr>
                <a:solidFill>
                  <a:schemeClr val="tx1"/>
                </a:solidFill>
                <a:latin typeface="Arial" panose="020B0604020202020204" pitchFamily="34" charset="0"/>
              </a:defRPr>
            </a:lvl6pPr>
            <a:lvl7pPr marL="2743200" algn="l" rtl="0" eaLnBrk="0" fontAlgn="base" hangingPunct="0">
              <a:spcBef>
                <a:spcPct val="0"/>
              </a:spcBef>
              <a:spcAft>
                <a:spcPct val="0"/>
              </a:spcAft>
              <a:defRPr>
                <a:solidFill>
                  <a:schemeClr val="tx1"/>
                </a:solidFill>
                <a:latin typeface="Arial" panose="020B0604020202020204" pitchFamily="34" charset="0"/>
              </a:defRPr>
            </a:lvl7pPr>
            <a:lvl8pPr marL="3200400" algn="l" rtl="0" eaLnBrk="0" fontAlgn="base" hangingPunct="0">
              <a:spcBef>
                <a:spcPct val="0"/>
              </a:spcBef>
              <a:spcAft>
                <a:spcPct val="0"/>
              </a:spcAft>
              <a:defRPr>
                <a:solidFill>
                  <a:schemeClr val="tx1"/>
                </a:solidFill>
                <a:latin typeface="Arial" panose="020B0604020202020204" pitchFamily="34" charset="0"/>
              </a:defRPr>
            </a:lvl8pPr>
            <a:lvl9pPr marL="3657600" algn="l" rtl="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c.</a:t>
            </a:r>
            <a:r>
              <a:rPr kumimoji="0" lang="en-US" altLang="en-US" sz="1200" b="0" i="0" u="none" strike="noStrike" cap="none" normalizeH="0" baseline="0">
                <a:ln>
                  <a:noFill/>
                </a:ln>
                <a:solidFill>
                  <a:srgbClr val="202122"/>
                </a:solidFill>
                <a:effectLst/>
                <a:latin typeface="Arial" panose="020B0604020202020204" pitchFamily="34" charset="0"/>
              </a:rPr>
              <a:t> 200</a:t>
            </a:r>
            <a:r>
              <a:rPr kumimoji="0" lang="en-US" altLang="en-US" sz="1200" b="0" i="0" u="none" strike="noStrike" cap="none" normalizeH="0" baseline="0">
                <a:ln>
                  <a:noFill/>
                </a:ln>
                <a:solidFill>
                  <a:srgbClr val="202122"/>
                </a:solidFill>
                <a:effectLst/>
                <a:latin typeface="Arial" panose="020B0604020202020204" pitchFamily="34" charset="0"/>
                <a:cs typeface="Arial" panose="020B0604020202020204" pitchFamily="34" charset="0"/>
              </a:rPr>
              <a:t> – c. 118 BC</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 name="Rectangle 2">
            <a:extLst>
              <a:ext uri="{FF2B5EF4-FFF2-40B4-BE49-F238E27FC236}">
                <a16:creationId xmlns:a16="http://schemas.microsoft.com/office/drawing/2014/main" id="{B4D802D1-8625-216F-69D3-2D2859935D9F}"/>
              </a:ext>
            </a:extLst>
          </p:cNvPr>
          <p:cNvSpPr>
            <a:spLocks noChangeArrowheads="1"/>
          </p:cNvSpPr>
          <p:nvPr/>
        </p:nvSpPr>
        <p:spPr bwMode="auto">
          <a:xfrm>
            <a:off x="152400" y="152400"/>
            <a:ext cx="6858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algn="l" rtl="0" eaLnBrk="0" fontAlgn="base" hangingPunct="0">
              <a:spcBef>
                <a:spcPct val="0"/>
              </a:spcBef>
              <a:spcAft>
                <a:spcPct val="0"/>
              </a:spcAft>
              <a:defRPr>
                <a:solidFill>
                  <a:schemeClr val="tx1"/>
                </a:solidFill>
                <a:latin typeface="Arial" panose="020B0604020202020204" pitchFamily="34" charset="0"/>
              </a:defRPr>
            </a:lvl1pPr>
            <a:lvl2pPr marL="457200" algn="l" rtl="0" eaLnBrk="0" fontAlgn="base" hangingPunct="0">
              <a:spcBef>
                <a:spcPct val="0"/>
              </a:spcBef>
              <a:spcAft>
                <a:spcPct val="0"/>
              </a:spcAft>
              <a:defRPr>
                <a:solidFill>
                  <a:schemeClr val="tx1"/>
                </a:solidFill>
                <a:latin typeface="Arial" panose="020B0604020202020204" pitchFamily="34" charset="0"/>
              </a:defRPr>
            </a:lvl2pPr>
            <a:lvl3pPr marL="914400" algn="l" rtl="0" eaLnBrk="0" fontAlgn="base" hangingPunct="0">
              <a:spcBef>
                <a:spcPct val="0"/>
              </a:spcBef>
              <a:spcAft>
                <a:spcPct val="0"/>
              </a:spcAft>
              <a:defRPr>
                <a:solidFill>
                  <a:schemeClr val="tx1"/>
                </a:solidFill>
                <a:latin typeface="Arial" panose="020B0604020202020204" pitchFamily="34" charset="0"/>
              </a:defRPr>
            </a:lvl3pPr>
            <a:lvl4pPr marL="1371600" algn="l" rtl="0" eaLnBrk="0" fontAlgn="base" hangingPunct="0">
              <a:spcBef>
                <a:spcPct val="0"/>
              </a:spcBef>
              <a:spcAft>
                <a:spcPct val="0"/>
              </a:spcAft>
              <a:defRPr>
                <a:solidFill>
                  <a:schemeClr val="tx1"/>
                </a:solidFill>
                <a:latin typeface="Arial" panose="020B0604020202020204" pitchFamily="34" charset="0"/>
              </a:defRPr>
            </a:lvl4pPr>
            <a:lvl5pPr marL="1828800" algn="l" rtl="0" eaLnBrk="0" fontAlgn="base" hangingPunct="0">
              <a:spcBef>
                <a:spcPct val="0"/>
              </a:spcBef>
              <a:spcAft>
                <a:spcPct val="0"/>
              </a:spcAft>
              <a:defRPr>
                <a:solidFill>
                  <a:schemeClr val="tx1"/>
                </a:solidFill>
                <a:latin typeface="Arial" panose="020B0604020202020204" pitchFamily="34" charset="0"/>
              </a:defRPr>
            </a:lvl5pPr>
            <a:lvl6pPr marL="2286000" algn="l" rtl="0" eaLnBrk="0" fontAlgn="base" hangingPunct="0">
              <a:spcBef>
                <a:spcPct val="0"/>
              </a:spcBef>
              <a:spcAft>
                <a:spcPct val="0"/>
              </a:spcAft>
              <a:defRPr>
                <a:solidFill>
                  <a:schemeClr val="tx1"/>
                </a:solidFill>
                <a:latin typeface="Arial" panose="020B0604020202020204" pitchFamily="34" charset="0"/>
              </a:defRPr>
            </a:lvl6pPr>
            <a:lvl7pPr marL="2743200" algn="l" rtl="0" eaLnBrk="0" fontAlgn="base" hangingPunct="0">
              <a:spcBef>
                <a:spcPct val="0"/>
              </a:spcBef>
              <a:spcAft>
                <a:spcPct val="0"/>
              </a:spcAft>
              <a:defRPr>
                <a:solidFill>
                  <a:schemeClr val="tx1"/>
                </a:solidFill>
                <a:latin typeface="Arial" panose="020B0604020202020204" pitchFamily="34" charset="0"/>
              </a:defRPr>
            </a:lvl7pPr>
            <a:lvl8pPr marL="3200400" algn="l" rtl="0" eaLnBrk="0" fontAlgn="base" hangingPunct="0">
              <a:spcBef>
                <a:spcPct val="0"/>
              </a:spcBef>
              <a:spcAft>
                <a:spcPct val="0"/>
              </a:spcAft>
              <a:defRPr>
                <a:solidFill>
                  <a:schemeClr val="tx1"/>
                </a:solidFill>
                <a:latin typeface="Arial" panose="020B0604020202020204" pitchFamily="34" charset="0"/>
              </a:defRPr>
            </a:lvl8pPr>
            <a:lvl9pPr marL="3657600" algn="l" rtl="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c.</a:t>
            </a:r>
            <a:r>
              <a:rPr kumimoji="0" lang="en-US" altLang="en-US" sz="1200" b="0" i="0" u="none" strike="noStrike" cap="none" normalizeH="0" baseline="0">
                <a:ln>
                  <a:noFill/>
                </a:ln>
                <a:solidFill>
                  <a:srgbClr val="202122"/>
                </a:solidFill>
                <a:effectLst/>
                <a:latin typeface="Arial" panose="020B0604020202020204" pitchFamily="34" charset="0"/>
                <a:cs typeface="Arial" panose="020B0604020202020204" pitchFamily="34" charset="0"/>
              </a:rPr>
              <a:t> 200 – c. 118 BC</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46109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a:extLst>
              <a:ext uri="{FF2B5EF4-FFF2-40B4-BE49-F238E27FC236}">
                <a16:creationId xmlns:a16="http://schemas.microsoft.com/office/drawing/2014/main" id="{5F00817B-453F-AAF4-A929-5607FC80948F}"/>
              </a:ext>
            </a:extLst>
          </p:cNvPr>
          <p:cNvGrpSpPr/>
          <p:nvPr/>
        </p:nvGrpSpPr>
        <p:grpSpPr>
          <a:xfrm>
            <a:off x="1138237" y="685800"/>
            <a:ext cx="4581525" cy="3438525"/>
            <a:chOff x="1138237" y="681037"/>
            <a:chExt cx="4581525" cy="3438525"/>
          </a:xfrm>
        </p:grpSpPr>
        <p:pic>
          <p:nvPicPr>
            <p:cNvPr id="3" name="object 3">
              <a:extLst>
                <a:ext uri="{FF2B5EF4-FFF2-40B4-BE49-F238E27FC236}">
                  <a16:creationId xmlns:a16="http://schemas.microsoft.com/office/drawing/2014/main" id="{68B6A0B2-E7EA-33EB-A3E1-3AA851B3F3EE}"/>
                </a:ext>
              </a:extLst>
            </p:cNvPr>
            <p:cNvPicPr/>
            <p:nvPr/>
          </p:nvPicPr>
          <p:blipFill>
            <a:blip r:embed="rId2" cstate="print"/>
            <a:stretch>
              <a:fillRect/>
            </a:stretch>
          </p:blipFill>
          <p:spPr>
            <a:xfrm>
              <a:off x="1143000" y="685800"/>
              <a:ext cx="4572000" cy="3429000"/>
            </a:xfrm>
            <a:prstGeom prst="rect">
              <a:avLst/>
            </a:prstGeom>
          </p:spPr>
        </p:pic>
        <p:sp>
          <p:nvSpPr>
            <p:cNvPr id="4" name="object 4">
              <a:extLst>
                <a:ext uri="{FF2B5EF4-FFF2-40B4-BE49-F238E27FC236}">
                  <a16:creationId xmlns:a16="http://schemas.microsoft.com/office/drawing/2014/main" id="{70414985-8F0D-9342-487C-676E5BE4A79F}"/>
                </a:ext>
              </a:extLst>
            </p:cNvPr>
            <p:cNvSpPr/>
            <p:nvPr/>
          </p:nvSpPr>
          <p:spPr>
            <a:xfrm>
              <a:off x="1143000" y="685800"/>
              <a:ext cx="4572000" cy="3429000"/>
            </a:xfrm>
            <a:custGeom>
              <a:avLst/>
              <a:gdLst/>
              <a:ahLst/>
              <a:cxnLst/>
              <a:rect l="l" t="t" r="r" b="b"/>
              <a:pathLst>
                <a:path w="4572000" h="3429000">
                  <a:moveTo>
                    <a:pt x="0" y="3429000"/>
                  </a:moveTo>
                  <a:lnTo>
                    <a:pt x="4572000" y="3429000"/>
                  </a:lnTo>
                  <a:lnTo>
                    <a:pt x="4572000" y="0"/>
                  </a:lnTo>
                  <a:lnTo>
                    <a:pt x="0" y="0"/>
                  </a:lnTo>
                  <a:lnTo>
                    <a:pt x="0" y="3429000"/>
                  </a:lnTo>
                  <a:close/>
                </a:path>
              </a:pathLst>
            </a:custGeom>
            <a:ln w="9525">
              <a:solidFill>
                <a:srgbClr val="000000"/>
              </a:solidFill>
            </a:ln>
          </p:spPr>
          <p:txBody>
            <a:bodyPr wrap="square" lIns="0" tIns="0" rIns="0" bIns="0" rtlCol="0"/>
            <a:lstStyle/>
            <a:p>
              <a:endParaRPr/>
            </a:p>
          </p:txBody>
        </p:sp>
      </p:grpSp>
      <p:sp>
        <p:nvSpPr>
          <p:cNvPr id="5" name="TextBox 4">
            <a:extLst>
              <a:ext uri="{FF2B5EF4-FFF2-40B4-BE49-F238E27FC236}">
                <a16:creationId xmlns:a16="http://schemas.microsoft.com/office/drawing/2014/main" id="{34EDE1C8-7BC8-C70A-2CB8-7F65DE7961CD}"/>
              </a:ext>
            </a:extLst>
          </p:cNvPr>
          <p:cNvSpPr txBox="1"/>
          <p:nvPr/>
        </p:nvSpPr>
        <p:spPr>
          <a:xfrm>
            <a:off x="762000" y="4378107"/>
            <a:ext cx="5715000" cy="1200329"/>
          </a:xfrm>
          <a:prstGeom prst="rect">
            <a:avLst/>
          </a:prstGeom>
          <a:noFill/>
        </p:spPr>
        <p:txBody>
          <a:bodyPr wrap="square" rtlCol="0">
            <a:spAutoFit/>
          </a:bodyPr>
          <a:lstStyle/>
          <a:p>
            <a:r>
              <a:rPr lang="en-GB" sz="1800" dirty="0">
                <a:latin typeface="Times New Roman"/>
                <a:cs typeface="Times New Roman"/>
              </a:rPr>
              <a:t>Both</a:t>
            </a:r>
            <a:r>
              <a:rPr lang="en-GB" sz="1800" spc="-50" dirty="0">
                <a:latin typeface="Times New Roman"/>
                <a:cs typeface="Times New Roman"/>
              </a:rPr>
              <a:t> </a:t>
            </a:r>
            <a:r>
              <a:rPr lang="en-GB" sz="1800" dirty="0">
                <a:latin typeface="Times New Roman"/>
                <a:cs typeface="Times New Roman"/>
              </a:rPr>
              <a:t>the</a:t>
            </a:r>
            <a:r>
              <a:rPr lang="en-GB" sz="1800" spc="-20" dirty="0">
                <a:latin typeface="Times New Roman"/>
                <a:cs typeface="Times New Roman"/>
              </a:rPr>
              <a:t> </a:t>
            </a:r>
            <a:r>
              <a:rPr lang="en-GB" sz="1800" dirty="0">
                <a:latin typeface="Times New Roman"/>
                <a:cs typeface="Times New Roman"/>
              </a:rPr>
              <a:t>Greeks</a:t>
            </a:r>
            <a:r>
              <a:rPr lang="en-GB" sz="1800" spc="-5" dirty="0">
                <a:latin typeface="Times New Roman"/>
                <a:cs typeface="Times New Roman"/>
              </a:rPr>
              <a:t> </a:t>
            </a:r>
            <a:r>
              <a:rPr lang="en-GB" sz="1800" dirty="0">
                <a:latin typeface="Times New Roman"/>
                <a:cs typeface="Times New Roman"/>
              </a:rPr>
              <a:t>and</a:t>
            </a:r>
            <a:r>
              <a:rPr lang="en-GB" sz="1800" spc="-25" dirty="0">
                <a:latin typeface="Times New Roman"/>
                <a:cs typeface="Times New Roman"/>
              </a:rPr>
              <a:t> </a:t>
            </a:r>
            <a:r>
              <a:rPr lang="en-GB" sz="1800" dirty="0">
                <a:latin typeface="Times New Roman"/>
                <a:cs typeface="Times New Roman"/>
              </a:rPr>
              <a:t>the</a:t>
            </a:r>
            <a:r>
              <a:rPr lang="en-GB" sz="1800" spc="-20" dirty="0">
                <a:latin typeface="Times New Roman"/>
                <a:cs typeface="Times New Roman"/>
              </a:rPr>
              <a:t> </a:t>
            </a:r>
            <a:r>
              <a:rPr lang="en-GB" sz="1800" dirty="0">
                <a:latin typeface="Times New Roman"/>
                <a:cs typeface="Times New Roman"/>
              </a:rPr>
              <a:t>Romans had</a:t>
            </a:r>
            <a:r>
              <a:rPr lang="en-GB" sz="1800" spc="-20" dirty="0">
                <a:latin typeface="Times New Roman"/>
                <a:cs typeface="Times New Roman"/>
              </a:rPr>
              <a:t> </a:t>
            </a:r>
            <a:r>
              <a:rPr lang="en-GB" sz="1800" dirty="0">
                <a:latin typeface="Times New Roman"/>
                <a:cs typeface="Times New Roman"/>
              </a:rPr>
              <a:t>personal</a:t>
            </a:r>
            <a:r>
              <a:rPr lang="en-GB" sz="1800" spc="-20" dirty="0">
                <a:latin typeface="Times New Roman"/>
                <a:cs typeface="Times New Roman"/>
              </a:rPr>
              <a:t> </a:t>
            </a:r>
            <a:r>
              <a:rPr lang="en-GB" sz="1800" dirty="0">
                <a:latin typeface="Times New Roman"/>
                <a:cs typeface="Times New Roman"/>
              </a:rPr>
              <a:t>experience of</a:t>
            </a:r>
            <a:r>
              <a:rPr lang="en-GB" sz="1800" spc="-25" dirty="0">
                <a:latin typeface="Times New Roman"/>
                <a:cs typeface="Times New Roman"/>
              </a:rPr>
              <a:t> </a:t>
            </a:r>
            <a:r>
              <a:rPr lang="en-GB" sz="1800" dirty="0">
                <a:latin typeface="Times New Roman"/>
                <a:cs typeface="Times New Roman"/>
              </a:rPr>
              <a:t>the</a:t>
            </a:r>
            <a:r>
              <a:rPr lang="en-GB" sz="1800" spc="10" dirty="0">
                <a:latin typeface="Times New Roman"/>
                <a:cs typeface="Times New Roman"/>
              </a:rPr>
              <a:t> </a:t>
            </a:r>
            <a:r>
              <a:rPr lang="en-GB" sz="1800" dirty="0" err="1">
                <a:latin typeface="Times New Roman"/>
                <a:cs typeface="Times New Roman"/>
              </a:rPr>
              <a:t>Gauls</a:t>
            </a:r>
            <a:r>
              <a:rPr lang="en-GB" sz="1800" dirty="0">
                <a:latin typeface="Times New Roman"/>
                <a:cs typeface="Times New Roman"/>
              </a:rPr>
              <a:t>.</a:t>
            </a:r>
          </a:p>
          <a:p>
            <a:pPr marL="285750" indent="-285750">
              <a:buFont typeface="Arial" panose="020B0604020202020204" pitchFamily="34" charset="0"/>
              <a:buChar char="•"/>
            </a:pPr>
            <a:r>
              <a:rPr lang="en-GB" dirty="0">
                <a:latin typeface="Times New Roman"/>
                <a:cs typeface="Times New Roman"/>
              </a:rPr>
              <a:t>Settlement in northern Italy</a:t>
            </a:r>
          </a:p>
          <a:p>
            <a:pPr marL="285750" indent="-285750">
              <a:buFont typeface="Arial" panose="020B0604020202020204" pitchFamily="34" charset="0"/>
              <a:buChar char="•"/>
            </a:pPr>
            <a:r>
              <a:rPr lang="en-GB" dirty="0">
                <a:latin typeface="Times New Roman"/>
                <a:cs typeface="Times New Roman"/>
              </a:rPr>
              <a:t>Encounters with Alexander the Great</a:t>
            </a:r>
            <a:endParaRPr lang="en-US" dirty="0"/>
          </a:p>
        </p:txBody>
      </p:sp>
    </p:spTree>
    <p:extLst>
      <p:ext uri="{BB962C8B-B14F-4D97-AF65-F5344CB8AC3E}">
        <p14:creationId xmlns:p14="http://schemas.microsoft.com/office/powerpoint/2010/main" val="17154305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object 5"/>
          <p:cNvSpPr txBox="1"/>
          <p:nvPr/>
        </p:nvSpPr>
        <p:spPr>
          <a:xfrm>
            <a:off x="762000" y="4042813"/>
            <a:ext cx="5363527" cy="1243289"/>
          </a:xfrm>
          <a:prstGeom prst="rect">
            <a:avLst/>
          </a:prstGeom>
        </p:spPr>
        <p:txBody>
          <a:bodyPr vert="horz" wrap="square" lIns="0" tIns="12065" rIns="0" bIns="0" rtlCol="0">
            <a:spAutoFit/>
          </a:bodyPr>
          <a:lstStyle/>
          <a:p>
            <a:pPr marL="50800" marR="132080">
              <a:lnSpc>
                <a:spcPct val="100000"/>
              </a:lnSpc>
              <a:spcBef>
                <a:spcPts val="95"/>
              </a:spcBef>
            </a:pPr>
            <a:r>
              <a:rPr sz="1000" dirty="0">
                <a:latin typeface="Times New Roman"/>
                <a:cs typeface="Times New Roman"/>
              </a:rPr>
              <a:t>The</a:t>
            </a:r>
            <a:r>
              <a:rPr sz="1000" spc="-25" dirty="0">
                <a:latin typeface="Times New Roman"/>
                <a:cs typeface="Times New Roman"/>
              </a:rPr>
              <a:t> </a:t>
            </a:r>
            <a:r>
              <a:rPr sz="1000" b="1" dirty="0">
                <a:latin typeface="Times New Roman"/>
                <a:cs typeface="Times New Roman"/>
              </a:rPr>
              <a:t>Insubres</a:t>
            </a:r>
            <a:r>
              <a:rPr sz="1000" spc="-5" dirty="0">
                <a:latin typeface="Times New Roman"/>
                <a:cs typeface="Times New Roman"/>
              </a:rPr>
              <a:t> </a:t>
            </a:r>
            <a:r>
              <a:rPr sz="1000" dirty="0">
                <a:latin typeface="Times New Roman"/>
                <a:cs typeface="Times New Roman"/>
              </a:rPr>
              <a:t>tribe</a:t>
            </a:r>
            <a:r>
              <a:rPr sz="1000" spc="-30" dirty="0">
                <a:latin typeface="Times New Roman"/>
                <a:cs typeface="Times New Roman"/>
              </a:rPr>
              <a:t> </a:t>
            </a:r>
            <a:r>
              <a:rPr sz="1000" dirty="0">
                <a:latin typeface="Times New Roman"/>
                <a:cs typeface="Times New Roman"/>
              </a:rPr>
              <a:t>is</a:t>
            </a:r>
            <a:r>
              <a:rPr sz="1000" spc="-35" dirty="0">
                <a:latin typeface="Times New Roman"/>
                <a:cs typeface="Times New Roman"/>
              </a:rPr>
              <a:t> </a:t>
            </a:r>
            <a:r>
              <a:rPr sz="1000" dirty="0">
                <a:latin typeface="Times New Roman"/>
                <a:cs typeface="Times New Roman"/>
              </a:rPr>
              <a:t>held</a:t>
            </a:r>
            <a:r>
              <a:rPr sz="1000" spc="-15" dirty="0">
                <a:latin typeface="Times New Roman"/>
                <a:cs typeface="Times New Roman"/>
              </a:rPr>
              <a:t> </a:t>
            </a:r>
            <a:r>
              <a:rPr sz="1000" spc="-25" dirty="0">
                <a:latin typeface="Times New Roman"/>
                <a:cs typeface="Times New Roman"/>
              </a:rPr>
              <a:t>by </a:t>
            </a:r>
            <a:r>
              <a:rPr sz="1000" dirty="0">
                <a:latin typeface="Times New Roman"/>
                <a:cs typeface="Times New Roman"/>
              </a:rPr>
              <a:t>Livy</a:t>
            </a:r>
            <a:r>
              <a:rPr sz="1000" spc="-10" dirty="0">
                <a:latin typeface="Times New Roman"/>
                <a:cs typeface="Times New Roman"/>
              </a:rPr>
              <a:t> </a:t>
            </a:r>
            <a:r>
              <a:rPr sz="1000" dirty="0">
                <a:latin typeface="Times New Roman"/>
                <a:cs typeface="Times New Roman"/>
              </a:rPr>
              <a:t>to</a:t>
            </a:r>
            <a:r>
              <a:rPr sz="1000" spc="-20" dirty="0">
                <a:latin typeface="Times New Roman"/>
                <a:cs typeface="Times New Roman"/>
              </a:rPr>
              <a:t> </a:t>
            </a:r>
            <a:r>
              <a:rPr sz="1000" dirty="0">
                <a:latin typeface="Times New Roman"/>
                <a:cs typeface="Times New Roman"/>
              </a:rPr>
              <a:t>be</a:t>
            </a:r>
            <a:r>
              <a:rPr sz="1000" spc="-2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first</a:t>
            </a:r>
            <a:r>
              <a:rPr sz="1000" spc="-5" dirty="0">
                <a:latin typeface="Times New Roman"/>
                <a:cs typeface="Times New Roman"/>
              </a:rPr>
              <a:t> </a:t>
            </a:r>
            <a:r>
              <a:rPr sz="1000" dirty="0">
                <a:latin typeface="Times New Roman"/>
                <a:cs typeface="Times New Roman"/>
              </a:rPr>
              <a:t>of</a:t>
            </a:r>
            <a:r>
              <a:rPr sz="1000" spc="-30" dirty="0">
                <a:latin typeface="Times New Roman"/>
                <a:cs typeface="Times New Roman"/>
              </a:rPr>
              <a:t> </a:t>
            </a:r>
            <a:r>
              <a:rPr sz="1000" dirty="0">
                <a:latin typeface="Times New Roman"/>
                <a:cs typeface="Times New Roman"/>
              </a:rPr>
              <a:t>the</a:t>
            </a:r>
            <a:r>
              <a:rPr sz="1000" spc="5" dirty="0">
                <a:latin typeface="Times New Roman"/>
                <a:cs typeface="Times New Roman"/>
              </a:rPr>
              <a:t> </a:t>
            </a:r>
            <a:r>
              <a:rPr sz="1000" dirty="0">
                <a:latin typeface="Times New Roman"/>
                <a:cs typeface="Times New Roman"/>
              </a:rPr>
              <a:t>Gauls</a:t>
            </a:r>
            <a:r>
              <a:rPr sz="1000" spc="-5" dirty="0">
                <a:latin typeface="Times New Roman"/>
                <a:cs typeface="Times New Roman"/>
              </a:rPr>
              <a:t> </a:t>
            </a:r>
            <a:r>
              <a:rPr sz="1000" dirty="0">
                <a:latin typeface="Times New Roman"/>
                <a:cs typeface="Times New Roman"/>
              </a:rPr>
              <a:t>to</a:t>
            </a:r>
            <a:r>
              <a:rPr sz="1000" spc="-30" dirty="0">
                <a:latin typeface="Times New Roman"/>
                <a:cs typeface="Times New Roman"/>
              </a:rPr>
              <a:t> </a:t>
            </a:r>
            <a:r>
              <a:rPr sz="1000" dirty="0">
                <a:latin typeface="Times New Roman"/>
                <a:cs typeface="Times New Roman"/>
              </a:rPr>
              <a:t>establish</a:t>
            </a:r>
            <a:r>
              <a:rPr sz="1000" spc="-10" dirty="0">
                <a:latin typeface="Times New Roman"/>
                <a:cs typeface="Times New Roman"/>
              </a:rPr>
              <a:t> </a:t>
            </a:r>
            <a:r>
              <a:rPr sz="1000" dirty="0">
                <a:latin typeface="Times New Roman"/>
                <a:cs typeface="Times New Roman"/>
              </a:rPr>
              <a:t>themselves</a:t>
            </a:r>
            <a:r>
              <a:rPr sz="1000" spc="15" dirty="0">
                <a:latin typeface="Times New Roman"/>
                <a:cs typeface="Times New Roman"/>
              </a:rPr>
              <a:t> </a:t>
            </a:r>
            <a:r>
              <a:rPr sz="1000" dirty="0">
                <a:latin typeface="Times New Roman"/>
                <a:cs typeface="Times New Roman"/>
              </a:rPr>
              <a:t>around Milan</a:t>
            </a:r>
            <a:r>
              <a:rPr sz="1000" spc="-25" dirty="0">
                <a:latin typeface="Times New Roman"/>
                <a:cs typeface="Times New Roman"/>
              </a:rPr>
              <a:t> </a:t>
            </a:r>
            <a:r>
              <a:rPr sz="1000" dirty="0">
                <a:latin typeface="Times New Roman"/>
                <a:cs typeface="Times New Roman"/>
              </a:rPr>
              <a:t>as</a:t>
            </a:r>
            <a:r>
              <a:rPr sz="1000" spc="-15" dirty="0">
                <a:latin typeface="Times New Roman"/>
                <a:cs typeface="Times New Roman"/>
              </a:rPr>
              <a:t> </a:t>
            </a:r>
            <a:r>
              <a:rPr sz="1000" dirty="0">
                <a:latin typeface="Times New Roman"/>
                <a:cs typeface="Times New Roman"/>
              </a:rPr>
              <a:t>early</a:t>
            </a:r>
            <a:r>
              <a:rPr sz="1000" spc="-10" dirty="0">
                <a:latin typeface="Times New Roman"/>
                <a:cs typeface="Times New Roman"/>
              </a:rPr>
              <a:t> </a:t>
            </a:r>
            <a:r>
              <a:rPr sz="1000" dirty="0">
                <a:latin typeface="Times New Roman"/>
                <a:cs typeface="Times New Roman"/>
              </a:rPr>
              <a:t>as</a:t>
            </a:r>
            <a:r>
              <a:rPr sz="1000" spc="-2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7</a:t>
            </a:r>
            <a:r>
              <a:rPr sz="975" baseline="25641" dirty="0">
                <a:latin typeface="Times New Roman"/>
                <a:cs typeface="Times New Roman"/>
              </a:rPr>
              <a:t>th</a:t>
            </a:r>
            <a:r>
              <a:rPr sz="975" spc="82" baseline="25641" dirty="0">
                <a:latin typeface="Times New Roman"/>
                <a:cs typeface="Times New Roman"/>
              </a:rPr>
              <a:t> </a:t>
            </a:r>
            <a:r>
              <a:rPr sz="1000" dirty="0">
                <a:latin typeface="Times New Roman"/>
                <a:cs typeface="Times New Roman"/>
              </a:rPr>
              <a:t>century</a:t>
            </a:r>
            <a:r>
              <a:rPr sz="1000" spc="5" dirty="0">
                <a:latin typeface="Times New Roman"/>
                <a:cs typeface="Times New Roman"/>
              </a:rPr>
              <a:t> </a:t>
            </a:r>
            <a:r>
              <a:rPr sz="1000" spc="-20" dirty="0">
                <a:latin typeface="Times New Roman"/>
                <a:cs typeface="Times New Roman"/>
              </a:rPr>
              <a:t>BCE. </a:t>
            </a:r>
            <a:r>
              <a:rPr sz="1000" dirty="0">
                <a:latin typeface="Times New Roman"/>
                <a:cs typeface="Times New Roman"/>
              </a:rPr>
              <a:t>This</a:t>
            </a:r>
            <a:r>
              <a:rPr sz="1000" spc="-40" dirty="0">
                <a:latin typeface="Times New Roman"/>
                <a:cs typeface="Times New Roman"/>
              </a:rPr>
              <a:t> </a:t>
            </a:r>
            <a:r>
              <a:rPr sz="1000" b="1" dirty="0">
                <a:latin typeface="Times New Roman"/>
                <a:cs typeface="Times New Roman"/>
              </a:rPr>
              <a:t>earlier</a:t>
            </a:r>
            <a:r>
              <a:rPr sz="1000" b="1" spc="-15" dirty="0">
                <a:latin typeface="Times New Roman"/>
                <a:cs typeface="Times New Roman"/>
              </a:rPr>
              <a:t> </a:t>
            </a:r>
            <a:r>
              <a:rPr sz="1000" b="1" dirty="0">
                <a:latin typeface="Times New Roman"/>
                <a:cs typeface="Times New Roman"/>
              </a:rPr>
              <a:t>settlement</a:t>
            </a:r>
            <a:r>
              <a:rPr sz="1000" b="1" spc="5" dirty="0">
                <a:latin typeface="Times New Roman"/>
                <a:cs typeface="Times New Roman"/>
              </a:rPr>
              <a:t> </a:t>
            </a:r>
            <a:r>
              <a:rPr sz="1000" dirty="0">
                <a:latin typeface="Times New Roman"/>
                <a:cs typeface="Times New Roman"/>
              </a:rPr>
              <a:t>in</a:t>
            </a:r>
            <a:r>
              <a:rPr sz="1000" spc="-45"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foothills</a:t>
            </a:r>
            <a:r>
              <a:rPr sz="1000" spc="-25" dirty="0">
                <a:latin typeface="Times New Roman"/>
                <a:cs typeface="Times New Roman"/>
              </a:rPr>
              <a:t> </a:t>
            </a:r>
            <a:r>
              <a:rPr sz="1000" dirty="0">
                <a:latin typeface="Times New Roman"/>
                <a:cs typeface="Times New Roman"/>
              </a:rPr>
              <a:t>of</a:t>
            </a:r>
            <a:r>
              <a:rPr sz="1000" spc="-3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Alps</a:t>
            </a:r>
            <a:r>
              <a:rPr sz="1000" spc="-25" dirty="0">
                <a:latin typeface="Times New Roman"/>
                <a:cs typeface="Times New Roman"/>
              </a:rPr>
              <a:t> </a:t>
            </a:r>
            <a:r>
              <a:rPr sz="1000" dirty="0">
                <a:latin typeface="Times New Roman"/>
                <a:cs typeface="Times New Roman"/>
              </a:rPr>
              <a:t>and</a:t>
            </a:r>
            <a:r>
              <a:rPr sz="1000" spc="-30" dirty="0">
                <a:latin typeface="Times New Roman"/>
                <a:cs typeface="Times New Roman"/>
              </a:rPr>
              <a:t> </a:t>
            </a:r>
            <a:r>
              <a:rPr sz="1000" dirty="0">
                <a:latin typeface="Times New Roman"/>
                <a:cs typeface="Times New Roman"/>
              </a:rPr>
              <a:t>around</a:t>
            </a:r>
            <a:r>
              <a:rPr sz="1000" spc="-20" dirty="0">
                <a:latin typeface="Times New Roman"/>
                <a:cs typeface="Times New Roman"/>
              </a:rPr>
              <a:t> </a:t>
            </a:r>
            <a:r>
              <a:rPr sz="1000" dirty="0">
                <a:latin typeface="Times New Roman"/>
                <a:cs typeface="Times New Roman"/>
              </a:rPr>
              <a:t>Lake</a:t>
            </a:r>
            <a:r>
              <a:rPr sz="1000" spc="-5" dirty="0">
                <a:latin typeface="Times New Roman"/>
                <a:cs typeface="Times New Roman"/>
              </a:rPr>
              <a:t> </a:t>
            </a:r>
            <a:r>
              <a:rPr sz="1000" dirty="0">
                <a:latin typeface="Times New Roman"/>
                <a:cs typeface="Times New Roman"/>
              </a:rPr>
              <a:t>Como</a:t>
            </a:r>
            <a:r>
              <a:rPr sz="1000" spc="-20" dirty="0">
                <a:latin typeface="Times New Roman"/>
                <a:cs typeface="Times New Roman"/>
              </a:rPr>
              <a:t> </a:t>
            </a:r>
            <a:r>
              <a:rPr sz="1000" dirty="0">
                <a:latin typeface="Times New Roman"/>
                <a:cs typeface="Times New Roman"/>
              </a:rPr>
              <a:t>and</a:t>
            </a:r>
            <a:r>
              <a:rPr sz="1000" spc="-20" dirty="0">
                <a:latin typeface="Times New Roman"/>
                <a:cs typeface="Times New Roman"/>
              </a:rPr>
              <a:t> </a:t>
            </a:r>
            <a:r>
              <a:rPr sz="1000" dirty="0">
                <a:latin typeface="Times New Roman"/>
                <a:cs typeface="Times New Roman"/>
              </a:rPr>
              <a:t>Lake</a:t>
            </a:r>
            <a:r>
              <a:rPr sz="1000" spc="-10" dirty="0">
                <a:latin typeface="Times New Roman"/>
                <a:cs typeface="Times New Roman"/>
              </a:rPr>
              <a:t> </a:t>
            </a:r>
            <a:r>
              <a:rPr sz="1000" dirty="0">
                <a:latin typeface="Times New Roman"/>
                <a:cs typeface="Times New Roman"/>
              </a:rPr>
              <a:t>Maggiore</a:t>
            </a:r>
            <a:r>
              <a:rPr sz="1000" spc="-15" dirty="0">
                <a:latin typeface="Times New Roman"/>
                <a:cs typeface="Times New Roman"/>
              </a:rPr>
              <a:t> </a:t>
            </a:r>
            <a:r>
              <a:rPr sz="1000" dirty="0">
                <a:latin typeface="Times New Roman"/>
                <a:cs typeface="Times New Roman"/>
              </a:rPr>
              <a:t>was</a:t>
            </a:r>
            <a:r>
              <a:rPr sz="1000" spc="-5" dirty="0">
                <a:latin typeface="Times New Roman"/>
                <a:cs typeface="Times New Roman"/>
              </a:rPr>
              <a:t> </a:t>
            </a:r>
            <a:r>
              <a:rPr sz="1000" spc="-25" dirty="0">
                <a:latin typeface="Times New Roman"/>
                <a:cs typeface="Times New Roman"/>
              </a:rPr>
              <a:t>the </a:t>
            </a:r>
            <a:r>
              <a:rPr sz="1000" dirty="0">
                <a:latin typeface="Times New Roman"/>
                <a:cs typeface="Times New Roman"/>
              </a:rPr>
              <a:t>territory</a:t>
            </a:r>
            <a:r>
              <a:rPr sz="1000" spc="-30" dirty="0">
                <a:latin typeface="Times New Roman"/>
                <a:cs typeface="Times New Roman"/>
              </a:rPr>
              <a:t> </a:t>
            </a:r>
            <a:r>
              <a:rPr sz="1000" dirty="0">
                <a:latin typeface="Times New Roman"/>
                <a:cs typeface="Times New Roman"/>
              </a:rPr>
              <a:t>of</a:t>
            </a:r>
            <a:r>
              <a:rPr sz="1000" spc="-4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culture</a:t>
            </a:r>
            <a:r>
              <a:rPr sz="1000" spc="-10" dirty="0">
                <a:latin typeface="Times New Roman"/>
                <a:cs typeface="Times New Roman"/>
              </a:rPr>
              <a:t> </a:t>
            </a:r>
            <a:r>
              <a:rPr sz="1000" dirty="0">
                <a:latin typeface="Times New Roman"/>
                <a:cs typeface="Times New Roman"/>
              </a:rPr>
              <a:t>group</a:t>
            </a:r>
            <a:r>
              <a:rPr sz="1000" spc="-15" dirty="0">
                <a:latin typeface="Times New Roman"/>
                <a:cs typeface="Times New Roman"/>
              </a:rPr>
              <a:t> </a:t>
            </a:r>
            <a:r>
              <a:rPr sz="1000" dirty="0">
                <a:latin typeface="Times New Roman"/>
                <a:cs typeface="Times New Roman"/>
              </a:rPr>
              <a:t>known as</a:t>
            </a:r>
            <a:r>
              <a:rPr sz="1000" spc="-5" dirty="0">
                <a:latin typeface="Times New Roman"/>
                <a:cs typeface="Times New Roman"/>
              </a:rPr>
              <a:t> </a:t>
            </a:r>
            <a:r>
              <a:rPr sz="1000" b="1" dirty="0">
                <a:latin typeface="Times New Roman"/>
                <a:cs typeface="Times New Roman"/>
              </a:rPr>
              <a:t>Golasecca</a:t>
            </a:r>
            <a:r>
              <a:rPr sz="1000" dirty="0">
                <a:latin typeface="Times New Roman"/>
                <a:cs typeface="Times New Roman"/>
              </a:rPr>
              <a:t>.</a:t>
            </a:r>
            <a:r>
              <a:rPr sz="1000" spc="-5" dirty="0">
                <a:latin typeface="Times New Roman"/>
                <a:cs typeface="Times New Roman"/>
              </a:rPr>
              <a:t> </a:t>
            </a:r>
            <a:r>
              <a:rPr sz="1000" dirty="0">
                <a:latin typeface="Times New Roman"/>
                <a:cs typeface="Times New Roman"/>
              </a:rPr>
              <a:t>(BC</a:t>
            </a:r>
            <a:r>
              <a:rPr sz="1000" spc="-45" dirty="0">
                <a:latin typeface="Times New Roman"/>
                <a:cs typeface="Times New Roman"/>
              </a:rPr>
              <a:t> </a:t>
            </a:r>
            <a:r>
              <a:rPr sz="1000" spc="-10" dirty="0">
                <a:latin typeface="Times New Roman"/>
                <a:cs typeface="Times New Roman"/>
              </a:rPr>
              <a:t>L695-</a:t>
            </a:r>
            <a:r>
              <a:rPr sz="1000" dirty="0">
                <a:latin typeface="Times New Roman"/>
                <a:cs typeface="Times New Roman"/>
              </a:rPr>
              <a:t>698).</a:t>
            </a:r>
            <a:r>
              <a:rPr sz="1000" spc="-30" dirty="0">
                <a:latin typeface="Times New Roman"/>
                <a:cs typeface="Times New Roman"/>
              </a:rPr>
              <a:t> </a:t>
            </a:r>
            <a:r>
              <a:rPr sz="1000" dirty="0">
                <a:latin typeface="Times New Roman"/>
                <a:cs typeface="Times New Roman"/>
              </a:rPr>
              <a:t>According</a:t>
            </a:r>
            <a:r>
              <a:rPr sz="1000" spc="-5" dirty="0">
                <a:latin typeface="Times New Roman"/>
                <a:cs typeface="Times New Roman"/>
              </a:rPr>
              <a:t> </a:t>
            </a:r>
            <a:r>
              <a:rPr sz="1000" dirty="0">
                <a:latin typeface="Times New Roman"/>
                <a:cs typeface="Times New Roman"/>
              </a:rPr>
              <a:t>to</a:t>
            </a:r>
            <a:r>
              <a:rPr sz="1000" spc="-30" dirty="0">
                <a:latin typeface="Times New Roman"/>
                <a:cs typeface="Times New Roman"/>
              </a:rPr>
              <a:t> </a:t>
            </a:r>
            <a:r>
              <a:rPr sz="1000" dirty="0">
                <a:latin typeface="Times New Roman"/>
                <a:cs typeface="Times New Roman"/>
              </a:rPr>
              <a:t>Livy, the</a:t>
            </a:r>
            <a:r>
              <a:rPr sz="1000" spc="-20" dirty="0">
                <a:latin typeface="Times New Roman"/>
                <a:cs typeface="Times New Roman"/>
              </a:rPr>
              <a:t> </a:t>
            </a:r>
            <a:r>
              <a:rPr sz="1000" spc="-10" dirty="0">
                <a:latin typeface="Times New Roman"/>
                <a:cs typeface="Times New Roman"/>
              </a:rPr>
              <a:t>migrations </a:t>
            </a:r>
            <a:r>
              <a:rPr sz="1000" dirty="0">
                <a:latin typeface="Times New Roman"/>
                <a:cs typeface="Times New Roman"/>
              </a:rPr>
              <a:t>were</a:t>
            </a:r>
            <a:r>
              <a:rPr sz="1000" spc="-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result</a:t>
            </a:r>
            <a:r>
              <a:rPr sz="1000" spc="-15" dirty="0">
                <a:latin typeface="Times New Roman"/>
                <a:cs typeface="Times New Roman"/>
              </a:rPr>
              <a:t> </a:t>
            </a:r>
            <a:r>
              <a:rPr sz="1000" dirty="0">
                <a:latin typeface="Times New Roman"/>
                <a:cs typeface="Times New Roman"/>
              </a:rPr>
              <a:t>of</a:t>
            </a:r>
            <a:r>
              <a:rPr sz="1000" spc="-40" dirty="0">
                <a:latin typeface="Times New Roman"/>
                <a:cs typeface="Times New Roman"/>
              </a:rPr>
              <a:t> </a:t>
            </a:r>
            <a:r>
              <a:rPr sz="1000" dirty="0">
                <a:latin typeface="Times New Roman"/>
                <a:cs typeface="Times New Roman"/>
              </a:rPr>
              <a:t>overpopulation</a:t>
            </a:r>
            <a:r>
              <a:rPr sz="1000" spc="-30" dirty="0">
                <a:latin typeface="Times New Roman"/>
                <a:cs typeface="Times New Roman"/>
              </a:rPr>
              <a:t> </a:t>
            </a:r>
            <a:r>
              <a:rPr sz="1000" dirty="0">
                <a:latin typeface="Times New Roman"/>
                <a:cs typeface="Times New Roman"/>
              </a:rPr>
              <a:t>in</a:t>
            </a:r>
            <a:r>
              <a:rPr sz="1000" spc="-25" dirty="0">
                <a:latin typeface="Times New Roman"/>
                <a:cs typeface="Times New Roman"/>
              </a:rPr>
              <a:t> </a:t>
            </a:r>
            <a:r>
              <a:rPr sz="1000" dirty="0">
                <a:latin typeface="Times New Roman"/>
                <a:cs typeface="Times New Roman"/>
              </a:rPr>
              <a:t>Gaul. </a:t>
            </a:r>
            <a:r>
              <a:rPr sz="1000" b="1" dirty="0">
                <a:latin typeface="Times New Roman"/>
                <a:cs typeface="Times New Roman"/>
              </a:rPr>
              <a:t>Ambigatus</a:t>
            </a:r>
            <a:r>
              <a:rPr sz="1000" dirty="0">
                <a:latin typeface="Times New Roman"/>
                <a:cs typeface="Times New Roman"/>
              </a:rPr>
              <a:t>,</a:t>
            </a:r>
            <a:r>
              <a:rPr sz="1000" spc="10" dirty="0">
                <a:latin typeface="Times New Roman"/>
                <a:cs typeface="Times New Roman"/>
              </a:rPr>
              <a:t> </a:t>
            </a:r>
            <a:r>
              <a:rPr sz="1000" dirty="0">
                <a:latin typeface="Times New Roman"/>
                <a:cs typeface="Times New Roman"/>
              </a:rPr>
              <a:t>king</a:t>
            </a:r>
            <a:r>
              <a:rPr sz="1000" spc="-20" dirty="0">
                <a:latin typeface="Times New Roman"/>
                <a:cs typeface="Times New Roman"/>
              </a:rPr>
              <a:t> </a:t>
            </a:r>
            <a:r>
              <a:rPr sz="1000" dirty="0">
                <a:latin typeface="Times New Roman"/>
                <a:cs typeface="Times New Roman"/>
              </a:rPr>
              <a:t>of</a:t>
            </a:r>
            <a:r>
              <a:rPr sz="1000" spc="-40"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Bituriges,</a:t>
            </a:r>
            <a:r>
              <a:rPr sz="1000" spc="-20" dirty="0">
                <a:latin typeface="Times New Roman"/>
                <a:cs typeface="Times New Roman"/>
              </a:rPr>
              <a:t> </a:t>
            </a:r>
            <a:r>
              <a:rPr sz="1000" dirty="0">
                <a:latin typeface="Times New Roman"/>
                <a:cs typeface="Times New Roman"/>
              </a:rPr>
              <a:t>planned</a:t>
            </a:r>
            <a:r>
              <a:rPr sz="1000" spc="-5"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exodus</a:t>
            </a:r>
            <a:r>
              <a:rPr sz="1000" spc="-20" dirty="0">
                <a:latin typeface="Times New Roman"/>
                <a:cs typeface="Times New Roman"/>
              </a:rPr>
              <a:t> </a:t>
            </a:r>
            <a:r>
              <a:rPr sz="1000" dirty="0">
                <a:latin typeface="Times New Roman"/>
                <a:cs typeface="Times New Roman"/>
              </a:rPr>
              <a:t>of</a:t>
            </a:r>
            <a:r>
              <a:rPr sz="1000" spc="-30" dirty="0">
                <a:latin typeface="Times New Roman"/>
                <a:cs typeface="Times New Roman"/>
              </a:rPr>
              <a:t> </a:t>
            </a:r>
            <a:r>
              <a:rPr sz="1000" spc="-25" dirty="0">
                <a:latin typeface="Times New Roman"/>
                <a:cs typeface="Times New Roman"/>
              </a:rPr>
              <a:t>the </a:t>
            </a:r>
            <a:r>
              <a:rPr sz="1000" dirty="0">
                <a:latin typeface="Times New Roman"/>
                <a:cs typeface="Times New Roman"/>
              </a:rPr>
              <a:t>excess</a:t>
            </a:r>
            <a:r>
              <a:rPr sz="1000" spc="-10" dirty="0">
                <a:latin typeface="Times New Roman"/>
                <a:cs typeface="Times New Roman"/>
              </a:rPr>
              <a:t> </a:t>
            </a:r>
            <a:r>
              <a:rPr sz="1000" dirty="0">
                <a:latin typeface="Times New Roman"/>
                <a:cs typeface="Times New Roman"/>
              </a:rPr>
              <a:t>population</a:t>
            </a:r>
            <a:r>
              <a:rPr sz="1000" spc="-40" dirty="0">
                <a:latin typeface="Times New Roman"/>
                <a:cs typeface="Times New Roman"/>
              </a:rPr>
              <a:t> </a:t>
            </a:r>
            <a:r>
              <a:rPr sz="1000" dirty="0">
                <a:latin typeface="Times New Roman"/>
                <a:cs typeface="Times New Roman"/>
              </a:rPr>
              <a:t>of</a:t>
            </a:r>
            <a:r>
              <a:rPr sz="1000" spc="-45" dirty="0">
                <a:latin typeface="Times New Roman"/>
                <a:cs typeface="Times New Roman"/>
              </a:rPr>
              <a:t> </a:t>
            </a:r>
            <a:r>
              <a:rPr sz="1000" dirty="0">
                <a:latin typeface="Times New Roman"/>
                <a:cs typeface="Times New Roman"/>
              </a:rPr>
              <a:t>his</a:t>
            </a:r>
            <a:r>
              <a:rPr sz="1000" spc="-30" dirty="0">
                <a:latin typeface="Times New Roman"/>
                <a:cs typeface="Times New Roman"/>
              </a:rPr>
              <a:t> </a:t>
            </a:r>
            <a:r>
              <a:rPr sz="1000" dirty="0">
                <a:latin typeface="Times New Roman"/>
                <a:cs typeface="Times New Roman"/>
              </a:rPr>
              <a:t>own</a:t>
            </a:r>
            <a:r>
              <a:rPr sz="1000" spc="-10" dirty="0">
                <a:latin typeface="Times New Roman"/>
                <a:cs typeface="Times New Roman"/>
              </a:rPr>
              <a:t> </a:t>
            </a:r>
            <a:r>
              <a:rPr sz="1000" dirty="0">
                <a:latin typeface="Times New Roman"/>
                <a:cs typeface="Times New Roman"/>
              </a:rPr>
              <a:t>tribe,</a:t>
            </a:r>
            <a:r>
              <a:rPr sz="1000" spc="-45" dirty="0">
                <a:latin typeface="Times New Roman"/>
                <a:cs typeface="Times New Roman"/>
              </a:rPr>
              <a:t> </a:t>
            </a:r>
            <a:r>
              <a:rPr sz="1000" dirty="0">
                <a:latin typeface="Times New Roman"/>
                <a:cs typeface="Times New Roman"/>
              </a:rPr>
              <a:t>and</a:t>
            </a:r>
            <a:r>
              <a:rPr sz="1000" spc="-20" dirty="0">
                <a:latin typeface="Times New Roman"/>
                <a:cs typeface="Times New Roman"/>
              </a:rPr>
              <a:t> </a:t>
            </a:r>
            <a:r>
              <a:rPr sz="1000" dirty="0">
                <a:latin typeface="Times New Roman"/>
                <a:cs typeface="Times New Roman"/>
              </a:rPr>
              <a:t>that</a:t>
            </a:r>
            <a:r>
              <a:rPr sz="1000" spc="-25" dirty="0">
                <a:latin typeface="Times New Roman"/>
                <a:cs typeface="Times New Roman"/>
              </a:rPr>
              <a:t> </a:t>
            </a:r>
            <a:r>
              <a:rPr sz="1000" dirty="0">
                <a:latin typeface="Times New Roman"/>
                <a:cs typeface="Times New Roman"/>
              </a:rPr>
              <a:t>of</a:t>
            </a:r>
            <a:r>
              <a:rPr sz="1000" spc="-35" dirty="0">
                <a:latin typeface="Times New Roman"/>
                <a:cs typeface="Times New Roman"/>
              </a:rPr>
              <a:t> </a:t>
            </a:r>
            <a:r>
              <a:rPr sz="1000" dirty="0">
                <a:latin typeface="Times New Roman"/>
                <a:cs typeface="Times New Roman"/>
              </a:rPr>
              <a:t>the</a:t>
            </a:r>
            <a:r>
              <a:rPr sz="1000" spc="-10" dirty="0">
                <a:latin typeface="Times New Roman"/>
                <a:cs typeface="Times New Roman"/>
              </a:rPr>
              <a:t> </a:t>
            </a:r>
            <a:r>
              <a:rPr sz="1000" dirty="0">
                <a:latin typeface="Times New Roman"/>
                <a:cs typeface="Times New Roman"/>
              </a:rPr>
              <a:t>Arverni,</a:t>
            </a:r>
            <a:r>
              <a:rPr sz="1000" spc="5" dirty="0">
                <a:latin typeface="Times New Roman"/>
                <a:cs typeface="Times New Roman"/>
              </a:rPr>
              <a:t> </a:t>
            </a:r>
            <a:r>
              <a:rPr sz="1000" dirty="0">
                <a:latin typeface="Times New Roman"/>
                <a:cs typeface="Times New Roman"/>
              </a:rPr>
              <a:t>Senones,</a:t>
            </a:r>
            <a:r>
              <a:rPr sz="1000" spc="-20" dirty="0">
                <a:latin typeface="Times New Roman"/>
                <a:cs typeface="Times New Roman"/>
              </a:rPr>
              <a:t> </a:t>
            </a:r>
            <a:r>
              <a:rPr sz="1000" dirty="0">
                <a:latin typeface="Times New Roman"/>
                <a:cs typeface="Times New Roman"/>
              </a:rPr>
              <a:t>Aedui,</a:t>
            </a:r>
            <a:r>
              <a:rPr sz="1000" spc="-15" dirty="0">
                <a:latin typeface="Times New Roman"/>
                <a:cs typeface="Times New Roman"/>
              </a:rPr>
              <a:t> </a:t>
            </a:r>
            <a:r>
              <a:rPr sz="1000" dirty="0">
                <a:latin typeface="Times New Roman"/>
                <a:cs typeface="Times New Roman"/>
              </a:rPr>
              <a:t>Ambarri, Carnutes</a:t>
            </a:r>
            <a:r>
              <a:rPr sz="1000" spc="-5" dirty="0">
                <a:latin typeface="Times New Roman"/>
                <a:cs typeface="Times New Roman"/>
              </a:rPr>
              <a:t> </a:t>
            </a:r>
            <a:r>
              <a:rPr sz="1000" spc="-25" dirty="0">
                <a:latin typeface="Times New Roman"/>
                <a:cs typeface="Times New Roman"/>
              </a:rPr>
              <a:t>and </a:t>
            </a:r>
            <a:r>
              <a:rPr sz="1000" dirty="0">
                <a:latin typeface="Times New Roman"/>
                <a:cs typeface="Times New Roman"/>
              </a:rPr>
              <a:t>Aulerci.</a:t>
            </a:r>
            <a:r>
              <a:rPr sz="1000" spc="-10" dirty="0">
                <a:latin typeface="Times New Roman"/>
                <a:cs typeface="Times New Roman"/>
              </a:rPr>
              <a:t> </a:t>
            </a:r>
            <a:r>
              <a:rPr sz="1000" dirty="0">
                <a:latin typeface="Times New Roman"/>
                <a:cs typeface="Times New Roman"/>
              </a:rPr>
              <a:t>He</a:t>
            </a:r>
            <a:r>
              <a:rPr sz="1000" spc="-40" dirty="0">
                <a:latin typeface="Times New Roman"/>
                <a:cs typeface="Times New Roman"/>
              </a:rPr>
              <a:t> </a:t>
            </a:r>
            <a:r>
              <a:rPr sz="1000" dirty="0">
                <a:latin typeface="Times New Roman"/>
                <a:cs typeface="Times New Roman"/>
              </a:rPr>
              <a:t>appointed</a:t>
            </a:r>
            <a:r>
              <a:rPr sz="1000" spc="-30" dirty="0">
                <a:latin typeface="Times New Roman"/>
                <a:cs typeface="Times New Roman"/>
              </a:rPr>
              <a:t> </a:t>
            </a:r>
            <a:r>
              <a:rPr sz="1000" dirty="0">
                <a:latin typeface="Times New Roman"/>
                <a:cs typeface="Times New Roman"/>
              </a:rPr>
              <a:t>two</a:t>
            </a:r>
            <a:r>
              <a:rPr sz="1000" spc="-20" dirty="0">
                <a:latin typeface="Times New Roman"/>
                <a:cs typeface="Times New Roman"/>
              </a:rPr>
              <a:t> </a:t>
            </a:r>
            <a:r>
              <a:rPr sz="1000" dirty="0">
                <a:latin typeface="Times New Roman"/>
                <a:cs typeface="Times New Roman"/>
              </a:rPr>
              <a:t>nephews</a:t>
            </a:r>
            <a:r>
              <a:rPr sz="1000" spc="10" dirty="0">
                <a:latin typeface="Times New Roman"/>
                <a:cs typeface="Times New Roman"/>
              </a:rPr>
              <a:t> </a:t>
            </a:r>
            <a:r>
              <a:rPr sz="1000" dirty="0">
                <a:latin typeface="Times New Roman"/>
                <a:cs typeface="Times New Roman"/>
              </a:rPr>
              <a:t>to</a:t>
            </a:r>
            <a:r>
              <a:rPr sz="1000" spc="-45" dirty="0">
                <a:latin typeface="Times New Roman"/>
                <a:cs typeface="Times New Roman"/>
              </a:rPr>
              <a:t> </a:t>
            </a:r>
            <a:r>
              <a:rPr sz="1000" dirty="0">
                <a:latin typeface="Times New Roman"/>
                <a:cs typeface="Times New Roman"/>
              </a:rPr>
              <a:t>lead</a:t>
            </a:r>
            <a:r>
              <a:rPr sz="1000" spc="-25"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exodus,</a:t>
            </a:r>
            <a:r>
              <a:rPr sz="1000" spc="-10" dirty="0">
                <a:latin typeface="Times New Roman"/>
                <a:cs typeface="Times New Roman"/>
              </a:rPr>
              <a:t> </a:t>
            </a:r>
            <a:r>
              <a:rPr sz="1000" dirty="0">
                <a:latin typeface="Times New Roman"/>
                <a:cs typeface="Times New Roman"/>
              </a:rPr>
              <a:t>Bellovesus</a:t>
            </a:r>
            <a:r>
              <a:rPr sz="1000" spc="-30" dirty="0">
                <a:latin typeface="Times New Roman"/>
                <a:cs typeface="Times New Roman"/>
              </a:rPr>
              <a:t> </a:t>
            </a:r>
            <a:r>
              <a:rPr sz="1000" dirty="0">
                <a:latin typeface="Times New Roman"/>
                <a:cs typeface="Times New Roman"/>
              </a:rPr>
              <a:t>would</a:t>
            </a:r>
            <a:r>
              <a:rPr sz="1000" spc="-15" dirty="0">
                <a:latin typeface="Times New Roman"/>
                <a:cs typeface="Times New Roman"/>
              </a:rPr>
              <a:t> </a:t>
            </a:r>
            <a:r>
              <a:rPr sz="1000" dirty="0">
                <a:latin typeface="Times New Roman"/>
                <a:cs typeface="Times New Roman"/>
              </a:rPr>
              <a:t>move</a:t>
            </a:r>
            <a:r>
              <a:rPr sz="1000" spc="-10" dirty="0">
                <a:latin typeface="Times New Roman"/>
                <a:cs typeface="Times New Roman"/>
              </a:rPr>
              <a:t> </a:t>
            </a:r>
            <a:r>
              <a:rPr sz="1000" b="1" dirty="0">
                <a:latin typeface="Times New Roman"/>
                <a:cs typeface="Times New Roman"/>
              </a:rPr>
              <a:t>south</a:t>
            </a:r>
            <a:r>
              <a:rPr sz="1000" b="1" spc="-35" dirty="0">
                <a:latin typeface="Times New Roman"/>
                <a:cs typeface="Times New Roman"/>
              </a:rPr>
              <a:t> </a:t>
            </a:r>
            <a:r>
              <a:rPr sz="1000" b="1" dirty="0">
                <a:latin typeface="Times New Roman"/>
                <a:cs typeface="Times New Roman"/>
              </a:rPr>
              <a:t>into</a:t>
            </a:r>
            <a:r>
              <a:rPr sz="1000" b="1" spc="-30" dirty="0">
                <a:latin typeface="Times New Roman"/>
                <a:cs typeface="Times New Roman"/>
              </a:rPr>
              <a:t> </a:t>
            </a:r>
            <a:r>
              <a:rPr sz="1000" b="1" spc="-10" dirty="0">
                <a:latin typeface="Times New Roman"/>
                <a:cs typeface="Times New Roman"/>
              </a:rPr>
              <a:t>northern </a:t>
            </a:r>
            <a:r>
              <a:rPr sz="1000" b="1" dirty="0">
                <a:latin typeface="Times New Roman"/>
                <a:cs typeface="Times New Roman"/>
              </a:rPr>
              <a:t>Italy</a:t>
            </a:r>
            <a:r>
              <a:rPr sz="1000" b="1" spc="-40" dirty="0">
                <a:latin typeface="Times New Roman"/>
                <a:cs typeface="Times New Roman"/>
              </a:rPr>
              <a:t> </a:t>
            </a:r>
            <a:r>
              <a:rPr sz="1000" dirty="0">
                <a:latin typeface="Times New Roman"/>
                <a:cs typeface="Times New Roman"/>
              </a:rPr>
              <a:t>while</a:t>
            </a:r>
            <a:r>
              <a:rPr sz="1000" spc="-10" dirty="0">
                <a:latin typeface="Times New Roman"/>
                <a:cs typeface="Times New Roman"/>
              </a:rPr>
              <a:t> </a:t>
            </a:r>
            <a:r>
              <a:rPr sz="1000" dirty="0">
                <a:latin typeface="Times New Roman"/>
                <a:cs typeface="Times New Roman"/>
              </a:rPr>
              <a:t>Segovesus</a:t>
            </a:r>
            <a:r>
              <a:rPr sz="1000" spc="-10" dirty="0">
                <a:latin typeface="Times New Roman"/>
                <a:cs typeface="Times New Roman"/>
              </a:rPr>
              <a:t> </a:t>
            </a:r>
            <a:r>
              <a:rPr sz="1000" dirty="0">
                <a:latin typeface="Times New Roman"/>
                <a:cs typeface="Times New Roman"/>
              </a:rPr>
              <a:t>would</a:t>
            </a:r>
            <a:r>
              <a:rPr sz="1000" spc="-20" dirty="0">
                <a:latin typeface="Times New Roman"/>
                <a:cs typeface="Times New Roman"/>
              </a:rPr>
              <a:t> </a:t>
            </a:r>
            <a:r>
              <a:rPr sz="1000" b="1" dirty="0">
                <a:latin typeface="Times New Roman"/>
                <a:cs typeface="Times New Roman"/>
              </a:rPr>
              <a:t>move</a:t>
            </a:r>
            <a:r>
              <a:rPr sz="1000" b="1" spc="-15" dirty="0">
                <a:latin typeface="Times New Roman"/>
                <a:cs typeface="Times New Roman"/>
              </a:rPr>
              <a:t> </a:t>
            </a:r>
            <a:r>
              <a:rPr sz="1000" b="1" dirty="0">
                <a:latin typeface="Times New Roman"/>
                <a:cs typeface="Times New Roman"/>
              </a:rPr>
              <a:t>east</a:t>
            </a:r>
            <a:r>
              <a:rPr sz="1000" b="1" spc="-35" dirty="0">
                <a:latin typeface="Times New Roman"/>
                <a:cs typeface="Times New Roman"/>
              </a:rPr>
              <a:t> </a:t>
            </a:r>
            <a:r>
              <a:rPr sz="1000" b="1" dirty="0">
                <a:latin typeface="Times New Roman"/>
                <a:cs typeface="Times New Roman"/>
              </a:rPr>
              <a:t>towards</a:t>
            </a:r>
            <a:r>
              <a:rPr sz="1000" b="1" spc="-25" dirty="0">
                <a:latin typeface="Times New Roman"/>
                <a:cs typeface="Times New Roman"/>
              </a:rPr>
              <a:t> </a:t>
            </a:r>
            <a:r>
              <a:rPr sz="1000" b="1" dirty="0">
                <a:latin typeface="Times New Roman"/>
                <a:cs typeface="Times New Roman"/>
              </a:rPr>
              <a:t>the</a:t>
            </a:r>
            <a:r>
              <a:rPr sz="1000" b="1" spc="-30" dirty="0">
                <a:latin typeface="Times New Roman"/>
                <a:cs typeface="Times New Roman"/>
              </a:rPr>
              <a:t> </a:t>
            </a:r>
            <a:r>
              <a:rPr sz="1000" b="1" dirty="0">
                <a:latin typeface="Times New Roman"/>
                <a:cs typeface="Times New Roman"/>
              </a:rPr>
              <a:t>Hercynian</a:t>
            </a:r>
            <a:r>
              <a:rPr sz="1000" b="1" spc="5" dirty="0">
                <a:latin typeface="Times New Roman"/>
                <a:cs typeface="Times New Roman"/>
              </a:rPr>
              <a:t> </a:t>
            </a:r>
            <a:r>
              <a:rPr sz="1000" b="1" dirty="0">
                <a:latin typeface="Times New Roman"/>
                <a:cs typeface="Times New Roman"/>
              </a:rPr>
              <a:t>Forest</a:t>
            </a:r>
            <a:r>
              <a:rPr sz="1000" b="1" spc="-50" dirty="0">
                <a:latin typeface="Times New Roman"/>
                <a:cs typeface="Times New Roman"/>
              </a:rPr>
              <a:t> </a:t>
            </a:r>
            <a:r>
              <a:rPr sz="1000" b="1" dirty="0">
                <a:latin typeface="Times New Roman"/>
                <a:cs typeface="Times New Roman"/>
              </a:rPr>
              <a:t>and</a:t>
            </a:r>
            <a:r>
              <a:rPr sz="1000" b="1" spc="-25" dirty="0">
                <a:latin typeface="Times New Roman"/>
                <a:cs typeface="Times New Roman"/>
              </a:rPr>
              <a:t> </a:t>
            </a:r>
            <a:r>
              <a:rPr sz="1000" b="1" dirty="0">
                <a:latin typeface="Times New Roman"/>
                <a:cs typeface="Times New Roman"/>
              </a:rPr>
              <a:t>modern</a:t>
            </a:r>
            <a:r>
              <a:rPr sz="1000" b="1" spc="-30" dirty="0">
                <a:latin typeface="Times New Roman"/>
                <a:cs typeface="Times New Roman"/>
              </a:rPr>
              <a:t> </a:t>
            </a:r>
            <a:r>
              <a:rPr sz="1000" b="1" dirty="0">
                <a:latin typeface="Times New Roman"/>
                <a:cs typeface="Times New Roman"/>
              </a:rPr>
              <a:t>day</a:t>
            </a:r>
            <a:r>
              <a:rPr sz="1000" b="1" spc="-45" dirty="0">
                <a:latin typeface="Times New Roman"/>
                <a:cs typeface="Times New Roman"/>
              </a:rPr>
              <a:t> </a:t>
            </a:r>
            <a:r>
              <a:rPr sz="1000" b="1" dirty="0">
                <a:latin typeface="Times New Roman"/>
                <a:cs typeface="Times New Roman"/>
              </a:rPr>
              <a:t>Hungary</a:t>
            </a:r>
            <a:r>
              <a:rPr sz="1000" dirty="0">
                <a:latin typeface="Times New Roman"/>
                <a:cs typeface="Times New Roman"/>
              </a:rPr>
              <a:t>.</a:t>
            </a:r>
            <a:r>
              <a:rPr sz="1000" spc="5" dirty="0">
                <a:latin typeface="Times New Roman"/>
                <a:cs typeface="Times New Roman"/>
              </a:rPr>
              <a:t> </a:t>
            </a:r>
            <a:r>
              <a:rPr sz="1000" spc="-25" dirty="0">
                <a:latin typeface="Times New Roman"/>
                <a:cs typeface="Times New Roman"/>
              </a:rPr>
              <a:t>(BC </a:t>
            </a:r>
            <a:r>
              <a:rPr sz="1000" spc="-10" dirty="0">
                <a:latin typeface="Times New Roman"/>
                <a:cs typeface="Times New Roman"/>
              </a:rPr>
              <a:t>L689-</a:t>
            </a:r>
            <a:r>
              <a:rPr sz="1000" spc="-20" dirty="0">
                <a:latin typeface="Times New Roman"/>
                <a:cs typeface="Times New Roman"/>
              </a:rPr>
              <a:t>695)</a:t>
            </a:r>
            <a:endParaRPr sz="1000" dirty="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50" dirty="0"/>
              <a:t>13</a:t>
            </a:fld>
            <a:endParaRPr spc="-50" dirty="0"/>
          </a:p>
        </p:txBody>
      </p:sp>
      <p:sp>
        <p:nvSpPr>
          <p:cNvPr id="7" name="TextBox 6">
            <a:extLst>
              <a:ext uri="{FF2B5EF4-FFF2-40B4-BE49-F238E27FC236}">
                <a16:creationId xmlns:a16="http://schemas.microsoft.com/office/drawing/2014/main" id="{60755F39-56FA-29F4-F159-7380A3039650}"/>
              </a:ext>
            </a:extLst>
          </p:cNvPr>
          <p:cNvSpPr txBox="1"/>
          <p:nvPr/>
        </p:nvSpPr>
        <p:spPr>
          <a:xfrm>
            <a:off x="62947" y="5546470"/>
            <a:ext cx="3810000" cy="3046988"/>
          </a:xfrm>
          <a:prstGeom prst="rect">
            <a:avLst/>
          </a:prstGeom>
          <a:solidFill>
            <a:schemeClr val="accent5">
              <a:lumMod val="40000"/>
              <a:lumOff val="60000"/>
            </a:schemeClr>
          </a:solidFill>
        </p:spPr>
        <p:txBody>
          <a:bodyPr wrap="square" rtlCol="0">
            <a:spAutoFit/>
          </a:bodyPr>
          <a:lstStyle/>
          <a:p>
            <a:r>
              <a:rPr lang="en-GB" sz="1600" dirty="0">
                <a:solidFill>
                  <a:srgbClr val="000000"/>
                </a:solidFill>
                <a:effectLst/>
                <a:latin typeface="Helvetica" pitchFamily="2" charset="0"/>
              </a:rPr>
              <a:t>Livy: 64/59BC-AD 17. </a:t>
            </a:r>
          </a:p>
          <a:p>
            <a:r>
              <a:rPr lang="en-GB" sz="1600" i="1" dirty="0">
                <a:solidFill>
                  <a:srgbClr val="000000"/>
                </a:solidFill>
                <a:effectLst/>
                <a:latin typeface="Helvetica" pitchFamily="2" charset="0"/>
              </a:rPr>
              <a:t>History of Rome</a:t>
            </a:r>
            <a:r>
              <a:rPr lang="en-GB" sz="1600" dirty="0">
                <a:solidFill>
                  <a:srgbClr val="000000"/>
                </a:solidFill>
                <a:effectLst/>
                <a:latin typeface="Helvetica" pitchFamily="2" charset="0"/>
              </a:rPr>
              <a:t>: 35/142 vols survive, mainly early ones covering attack on Rome and wars with </a:t>
            </a:r>
            <a:r>
              <a:rPr lang="en-GB" sz="1600" dirty="0" err="1">
                <a:solidFill>
                  <a:srgbClr val="000000"/>
                </a:solidFill>
                <a:effectLst/>
                <a:latin typeface="Helvetica" pitchFamily="2" charset="0"/>
              </a:rPr>
              <a:t>Gauls</a:t>
            </a:r>
            <a:r>
              <a:rPr lang="en-GB" sz="1600" dirty="0">
                <a:solidFill>
                  <a:srgbClr val="000000"/>
                </a:solidFill>
                <a:effectLst/>
                <a:latin typeface="Helvetica" pitchFamily="2" charset="0"/>
              </a:rPr>
              <a:t> in northern Italy. Comparison with Polybius (c.205-123BC), e.g. on dating of Gallic invasion of northern Italy, 'suggests there was considerable invention [by Livy] in the events in northern Italy which led up to the final defeat of the </a:t>
            </a:r>
            <a:r>
              <a:rPr lang="en-GB" sz="1600" dirty="0" err="1">
                <a:solidFill>
                  <a:srgbClr val="000000"/>
                </a:solidFill>
                <a:effectLst/>
                <a:latin typeface="Helvetica" pitchFamily="2" charset="0"/>
              </a:rPr>
              <a:t>Gauls</a:t>
            </a:r>
            <a:r>
              <a:rPr lang="en-GB" sz="1600" dirty="0">
                <a:solidFill>
                  <a:srgbClr val="000000"/>
                </a:solidFill>
                <a:effectLst/>
                <a:latin typeface="Helvetica" pitchFamily="2" charset="0"/>
              </a:rPr>
              <a:t> and the annexation of Cisalpine Gaul' (Collis, pp. 19, 22)</a:t>
            </a:r>
          </a:p>
        </p:txBody>
      </p:sp>
      <p:sp>
        <p:nvSpPr>
          <p:cNvPr id="8" name="TextBox 7">
            <a:extLst>
              <a:ext uri="{FF2B5EF4-FFF2-40B4-BE49-F238E27FC236}">
                <a16:creationId xmlns:a16="http://schemas.microsoft.com/office/drawing/2014/main" id="{3E3A3C8C-0BA1-B5BB-51EB-5C4567097F38}"/>
              </a:ext>
            </a:extLst>
          </p:cNvPr>
          <p:cNvSpPr txBox="1"/>
          <p:nvPr/>
        </p:nvSpPr>
        <p:spPr>
          <a:xfrm>
            <a:off x="4002492" y="5546470"/>
            <a:ext cx="2667000" cy="3139321"/>
          </a:xfrm>
          <a:prstGeom prst="rect">
            <a:avLst/>
          </a:prstGeom>
          <a:solidFill>
            <a:schemeClr val="accent5">
              <a:lumMod val="75000"/>
            </a:schemeClr>
          </a:solidFill>
        </p:spPr>
        <p:txBody>
          <a:bodyPr wrap="square" rtlCol="0">
            <a:spAutoFit/>
          </a:bodyPr>
          <a:lstStyle/>
          <a:p>
            <a:r>
              <a:rPr lang="en-GB" dirty="0">
                <a:solidFill>
                  <a:srgbClr val="000000"/>
                </a:solidFill>
                <a:effectLst/>
                <a:latin typeface="Helvetica" pitchFamily="2" charset="0"/>
              </a:rPr>
              <a:t>'What [Livy's] source was for the names of the various tribes which took part in the invasion, and especially the prominent role played by </a:t>
            </a:r>
            <a:r>
              <a:rPr lang="en-GB" dirty="0" err="1">
                <a:solidFill>
                  <a:srgbClr val="000000"/>
                </a:solidFill>
                <a:effectLst/>
                <a:latin typeface="Helvetica" pitchFamily="2" charset="0"/>
              </a:rPr>
              <a:t>Ambigatus</a:t>
            </a:r>
            <a:r>
              <a:rPr lang="en-GB" dirty="0">
                <a:solidFill>
                  <a:srgbClr val="000000"/>
                </a:solidFill>
                <a:effectLst/>
                <a:latin typeface="Helvetica" pitchFamily="2" charset="0"/>
              </a:rPr>
              <a:t> king of the </a:t>
            </a:r>
            <a:r>
              <a:rPr lang="en-GB" dirty="0" err="1">
                <a:solidFill>
                  <a:srgbClr val="000000"/>
                </a:solidFill>
                <a:effectLst/>
                <a:latin typeface="Helvetica" pitchFamily="2" charset="0"/>
              </a:rPr>
              <a:t>Bituriges</a:t>
            </a:r>
            <a:r>
              <a:rPr lang="en-GB" dirty="0">
                <a:solidFill>
                  <a:srgbClr val="000000"/>
                </a:solidFill>
                <a:effectLst/>
                <a:latin typeface="Helvetica" pitchFamily="2" charset="0"/>
              </a:rPr>
              <a:t> and his nephews </a:t>
            </a:r>
            <a:r>
              <a:rPr lang="en-GB" dirty="0" err="1">
                <a:solidFill>
                  <a:srgbClr val="000000"/>
                </a:solidFill>
                <a:effectLst/>
                <a:latin typeface="Helvetica" pitchFamily="2" charset="0"/>
              </a:rPr>
              <a:t>Segovesus</a:t>
            </a:r>
            <a:r>
              <a:rPr lang="en-GB" dirty="0">
                <a:solidFill>
                  <a:srgbClr val="000000"/>
                </a:solidFill>
                <a:effectLst/>
                <a:latin typeface="Helvetica" pitchFamily="2" charset="0"/>
              </a:rPr>
              <a:t> and </a:t>
            </a:r>
            <a:r>
              <a:rPr lang="en-GB" dirty="0" err="1">
                <a:solidFill>
                  <a:srgbClr val="000000"/>
                </a:solidFill>
                <a:effectLst/>
                <a:latin typeface="Helvetica" pitchFamily="2" charset="0"/>
              </a:rPr>
              <a:t>Bellovesus</a:t>
            </a:r>
            <a:r>
              <a:rPr lang="en-GB" dirty="0">
                <a:solidFill>
                  <a:srgbClr val="000000"/>
                </a:solidFill>
                <a:effectLst/>
                <a:latin typeface="Helvetica" pitchFamily="2" charset="0"/>
              </a:rPr>
              <a:t>, is unclear’ (Collis, p. 22)</a:t>
            </a:r>
          </a:p>
        </p:txBody>
      </p:sp>
      <p:pic>
        <p:nvPicPr>
          <p:cNvPr id="9" name="Picture 8">
            <a:extLst>
              <a:ext uri="{FF2B5EF4-FFF2-40B4-BE49-F238E27FC236}">
                <a16:creationId xmlns:a16="http://schemas.microsoft.com/office/drawing/2014/main" id="{E868085B-7B8A-CA71-C888-8975B2703E59}"/>
              </a:ext>
            </a:extLst>
          </p:cNvPr>
          <p:cNvPicPr>
            <a:picLocks noChangeAspect="1"/>
          </p:cNvPicPr>
          <p:nvPr/>
        </p:nvPicPr>
        <p:blipFill>
          <a:blip r:embed="rId2"/>
          <a:stretch>
            <a:fillRect/>
          </a:stretch>
        </p:blipFill>
        <p:spPr>
          <a:xfrm>
            <a:off x="1001370" y="1859836"/>
            <a:ext cx="1701800" cy="2044700"/>
          </a:xfrm>
          <a:prstGeom prst="rect">
            <a:avLst/>
          </a:prstGeom>
        </p:spPr>
      </p:pic>
      <p:sp>
        <p:nvSpPr>
          <p:cNvPr id="10" name="TextBox 9">
            <a:extLst>
              <a:ext uri="{FF2B5EF4-FFF2-40B4-BE49-F238E27FC236}">
                <a16:creationId xmlns:a16="http://schemas.microsoft.com/office/drawing/2014/main" id="{C35BC279-5E07-0FCD-5B72-12B3E28A0D1C}"/>
              </a:ext>
            </a:extLst>
          </p:cNvPr>
          <p:cNvSpPr txBox="1"/>
          <p:nvPr/>
        </p:nvSpPr>
        <p:spPr>
          <a:xfrm>
            <a:off x="991992" y="471483"/>
            <a:ext cx="5133535" cy="1200329"/>
          </a:xfrm>
          <a:prstGeom prst="rect">
            <a:avLst/>
          </a:prstGeom>
          <a:solidFill>
            <a:schemeClr val="tx1">
              <a:lumMod val="65000"/>
              <a:lumOff val="35000"/>
            </a:schemeClr>
          </a:solidFill>
        </p:spPr>
        <p:txBody>
          <a:bodyPr wrap="square" rtlCol="0">
            <a:spAutoFit/>
          </a:bodyPr>
          <a:lstStyle/>
          <a:p>
            <a:pPr algn="ctr"/>
            <a:r>
              <a:rPr lang="en-US" sz="3600" dirty="0">
                <a:solidFill>
                  <a:srgbClr val="FFFF00"/>
                </a:solidFill>
              </a:rPr>
              <a:t>Settlement of </a:t>
            </a:r>
            <a:r>
              <a:rPr lang="en-US" sz="3600" dirty="0" err="1">
                <a:solidFill>
                  <a:srgbClr val="FFFF00"/>
                </a:solidFill>
              </a:rPr>
              <a:t>Gauls</a:t>
            </a:r>
            <a:r>
              <a:rPr lang="en-US" sz="3600" dirty="0">
                <a:solidFill>
                  <a:srgbClr val="FFFF00"/>
                </a:solidFill>
              </a:rPr>
              <a:t> in northern Italy</a:t>
            </a:r>
          </a:p>
        </p:txBody>
      </p:sp>
      <p:sp>
        <p:nvSpPr>
          <p:cNvPr id="11" name="TextBox 10">
            <a:extLst>
              <a:ext uri="{FF2B5EF4-FFF2-40B4-BE49-F238E27FC236}">
                <a16:creationId xmlns:a16="http://schemas.microsoft.com/office/drawing/2014/main" id="{8F0F7DDB-0294-8B65-025D-729D21995F45}"/>
              </a:ext>
            </a:extLst>
          </p:cNvPr>
          <p:cNvSpPr txBox="1"/>
          <p:nvPr/>
        </p:nvSpPr>
        <p:spPr>
          <a:xfrm>
            <a:off x="2819400" y="2311288"/>
            <a:ext cx="3657600" cy="1477328"/>
          </a:xfrm>
          <a:prstGeom prst="rect">
            <a:avLst/>
          </a:prstGeom>
          <a:solidFill>
            <a:schemeClr val="tx1">
              <a:lumMod val="65000"/>
              <a:lumOff val="35000"/>
            </a:schemeClr>
          </a:solidFill>
        </p:spPr>
        <p:txBody>
          <a:bodyPr wrap="square" rtlCol="0">
            <a:spAutoFit/>
          </a:bodyPr>
          <a:lstStyle/>
          <a:p>
            <a:r>
              <a:rPr lang="en-US" dirty="0">
                <a:solidFill>
                  <a:srgbClr val="FFFF00"/>
                </a:solidFill>
              </a:rPr>
              <a:t>&gt;</a:t>
            </a:r>
            <a:r>
              <a:rPr lang="en-US" dirty="0" err="1">
                <a:solidFill>
                  <a:srgbClr val="FFFF00"/>
                </a:solidFill>
              </a:rPr>
              <a:t>Ambigatus</a:t>
            </a:r>
            <a:r>
              <a:rPr lang="en-US" dirty="0">
                <a:solidFill>
                  <a:srgbClr val="FFFF00"/>
                </a:solidFill>
              </a:rPr>
              <a:t> (legendary ruler of the Continental Celts) and his nephews</a:t>
            </a:r>
          </a:p>
          <a:p>
            <a:r>
              <a:rPr lang="en-US" dirty="0">
                <a:solidFill>
                  <a:srgbClr val="FFFF00"/>
                </a:solidFill>
              </a:rPr>
              <a:t>&gt;Testimony of Livy (‘</a:t>
            </a:r>
            <a:r>
              <a:rPr lang="en-US" dirty="0" err="1">
                <a:solidFill>
                  <a:srgbClr val="FFFF00"/>
                </a:solidFill>
              </a:rPr>
              <a:t>aetiological</a:t>
            </a:r>
            <a:r>
              <a:rPr lang="en-US" dirty="0">
                <a:solidFill>
                  <a:srgbClr val="FFFF00"/>
                </a:solidFill>
              </a:rPr>
              <a:t> account’; Koch, p. 201)</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object 5"/>
          <p:cNvSpPr txBox="1"/>
          <p:nvPr/>
        </p:nvSpPr>
        <p:spPr>
          <a:xfrm>
            <a:off x="683286" y="4572000"/>
            <a:ext cx="5393055" cy="4515980"/>
          </a:xfrm>
          <a:prstGeom prst="rect">
            <a:avLst/>
          </a:prstGeom>
        </p:spPr>
        <p:txBody>
          <a:bodyPr vert="horz" wrap="square" lIns="0" tIns="12065" rIns="0" bIns="0" rtlCol="0">
            <a:spAutoFit/>
          </a:bodyPr>
          <a:lstStyle/>
          <a:p>
            <a:pPr marL="50800" marR="43180">
              <a:lnSpc>
                <a:spcPct val="100000"/>
              </a:lnSpc>
              <a:spcBef>
                <a:spcPts val="360"/>
              </a:spcBef>
            </a:pPr>
            <a:r>
              <a:rPr sz="1000" dirty="0">
                <a:latin typeface="Times New Roman"/>
                <a:cs typeface="Times New Roman"/>
              </a:rPr>
              <a:t>The</a:t>
            </a:r>
            <a:r>
              <a:rPr sz="1000" spc="-25" dirty="0">
                <a:latin typeface="Times New Roman"/>
                <a:cs typeface="Times New Roman"/>
              </a:rPr>
              <a:t> </a:t>
            </a:r>
            <a:r>
              <a:rPr sz="1000" b="1" dirty="0">
                <a:latin typeface="Times New Roman"/>
                <a:cs typeface="Times New Roman"/>
              </a:rPr>
              <a:t>Boii</a:t>
            </a:r>
            <a:r>
              <a:rPr sz="1000" spc="-30" dirty="0">
                <a:latin typeface="Times New Roman"/>
                <a:cs typeface="Times New Roman"/>
              </a:rPr>
              <a:t> </a:t>
            </a:r>
            <a:r>
              <a:rPr sz="1000" dirty="0">
                <a:latin typeface="Times New Roman"/>
                <a:cs typeface="Times New Roman"/>
              </a:rPr>
              <a:t>and</a:t>
            </a:r>
            <a:r>
              <a:rPr sz="1000" spc="-20" dirty="0">
                <a:latin typeface="Times New Roman"/>
                <a:cs typeface="Times New Roman"/>
              </a:rPr>
              <a:t> </a:t>
            </a:r>
            <a:r>
              <a:rPr sz="1000" dirty="0">
                <a:latin typeface="Times New Roman"/>
                <a:cs typeface="Times New Roman"/>
              </a:rPr>
              <a:t>the</a:t>
            </a:r>
            <a:r>
              <a:rPr sz="1000" spc="-10" dirty="0">
                <a:latin typeface="Times New Roman"/>
                <a:cs typeface="Times New Roman"/>
              </a:rPr>
              <a:t> </a:t>
            </a:r>
            <a:r>
              <a:rPr sz="1000" b="1" dirty="0">
                <a:latin typeface="Times New Roman"/>
                <a:cs typeface="Times New Roman"/>
              </a:rPr>
              <a:t>Senones</a:t>
            </a:r>
            <a:r>
              <a:rPr sz="1000" dirty="0">
                <a:latin typeface="Times New Roman"/>
                <a:cs typeface="Times New Roman"/>
              </a:rPr>
              <a:t> followed</a:t>
            </a:r>
            <a:r>
              <a:rPr sz="1000" spc="15" dirty="0">
                <a:latin typeface="Times New Roman"/>
                <a:cs typeface="Times New Roman"/>
              </a:rPr>
              <a:t> </a:t>
            </a:r>
            <a:r>
              <a:rPr sz="1000" dirty="0">
                <a:latin typeface="Times New Roman"/>
                <a:cs typeface="Times New Roman"/>
              </a:rPr>
              <a:t>by</a:t>
            </a:r>
            <a:r>
              <a:rPr sz="1000" spc="-30" dirty="0">
                <a:latin typeface="Times New Roman"/>
                <a:cs typeface="Times New Roman"/>
              </a:rPr>
              <a:t> </a:t>
            </a:r>
            <a:r>
              <a:rPr sz="1000" dirty="0">
                <a:latin typeface="Times New Roman"/>
                <a:cs typeface="Times New Roman"/>
              </a:rPr>
              <a:t>crossing</a:t>
            </a:r>
            <a:r>
              <a:rPr sz="1000" spc="-10" dirty="0">
                <a:latin typeface="Times New Roman"/>
                <a:cs typeface="Times New Roman"/>
              </a:rPr>
              <a:t> </a:t>
            </a:r>
            <a:r>
              <a:rPr sz="1000" dirty="0">
                <a:latin typeface="Times New Roman"/>
                <a:cs typeface="Times New Roman"/>
              </a:rPr>
              <a:t>the</a:t>
            </a:r>
            <a:r>
              <a:rPr sz="1000" spc="-10" dirty="0">
                <a:latin typeface="Times New Roman"/>
                <a:cs typeface="Times New Roman"/>
              </a:rPr>
              <a:t> </a:t>
            </a:r>
            <a:r>
              <a:rPr sz="1000" dirty="0">
                <a:latin typeface="Times New Roman"/>
                <a:cs typeface="Times New Roman"/>
              </a:rPr>
              <a:t>Alps</a:t>
            </a:r>
            <a:r>
              <a:rPr sz="1000" spc="-15" dirty="0">
                <a:latin typeface="Times New Roman"/>
                <a:cs typeface="Times New Roman"/>
              </a:rPr>
              <a:t> </a:t>
            </a:r>
            <a:r>
              <a:rPr sz="1000" dirty="0">
                <a:latin typeface="Times New Roman"/>
                <a:cs typeface="Times New Roman"/>
              </a:rPr>
              <a:t>at</a:t>
            </a:r>
            <a:r>
              <a:rPr sz="1000" spc="-25" dirty="0">
                <a:latin typeface="Times New Roman"/>
                <a:cs typeface="Times New Roman"/>
              </a:rPr>
              <a:t> </a:t>
            </a:r>
            <a:r>
              <a:rPr sz="1000" dirty="0">
                <a:latin typeface="Times New Roman"/>
                <a:cs typeface="Times New Roman"/>
              </a:rPr>
              <a:t>around</a:t>
            </a:r>
            <a:r>
              <a:rPr sz="1000" spc="-10" dirty="0">
                <a:latin typeface="Times New Roman"/>
                <a:cs typeface="Times New Roman"/>
              </a:rPr>
              <a:t> </a:t>
            </a:r>
            <a:r>
              <a:rPr sz="1000" dirty="0">
                <a:latin typeface="Times New Roman"/>
                <a:cs typeface="Times New Roman"/>
              </a:rPr>
              <a:t>the</a:t>
            </a:r>
            <a:r>
              <a:rPr sz="1000" spc="-10" dirty="0">
                <a:latin typeface="Times New Roman"/>
                <a:cs typeface="Times New Roman"/>
              </a:rPr>
              <a:t> </a:t>
            </a:r>
            <a:r>
              <a:rPr sz="1000" dirty="0">
                <a:latin typeface="Times New Roman"/>
                <a:cs typeface="Times New Roman"/>
              </a:rPr>
              <a:t>turn</a:t>
            </a:r>
            <a:r>
              <a:rPr sz="1000" spc="-10" dirty="0">
                <a:latin typeface="Times New Roman"/>
                <a:cs typeface="Times New Roman"/>
              </a:rPr>
              <a:t> </a:t>
            </a:r>
            <a:r>
              <a:rPr sz="1000" dirty="0">
                <a:latin typeface="Times New Roman"/>
                <a:cs typeface="Times New Roman"/>
              </a:rPr>
              <a:t>of</a:t>
            </a:r>
            <a:r>
              <a:rPr sz="1000" spc="-35" dirty="0">
                <a:latin typeface="Times New Roman"/>
                <a:cs typeface="Times New Roman"/>
              </a:rPr>
              <a:t> </a:t>
            </a:r>
            <a:r>
              <a:rPr sz="1000" dirty="0">
                <a:latin typeface="Times New Roman"/>
                <a:cs typeface="Times New Roman"/>
              </a:rPr>
              <a:t>the</a:t>
            </a:r>
            <a:r>
              <a:rPr sz="1000" spc="-10" dirty="0">
                <a:latin typeface="Times New Roman"/>
                <a:cs typeface="Times New Roman"/>
              </a:rPr>
              <a:t> </a:t>
            </a:r>
            <a:r>
              <a:rPr sz="1000" dirty="0">
                <a:latin typeface="Times New Roman"/>
                <a:cs typeface="Times New Roman"/>
              </a:rPr>
              <a:t>4</a:t>
            </a:r>
            <a:r>
              <a:rPr sz="975" baseline="25641" dirty="0">
                <a:latin typeface="Times New Roman"/>
                <a:cs typeface="Times New Roman"/>
              </a:rPr>
              <a:t>th</a:t>
            </a:r>
            <a:r>
              <a:rPr sz="975" spc="75" baseline="25641" dirty="0">
                <a:latin typeface="Times New Roman"/>
                <a:cs typeface="Times New Roman"/>
              </a:rPr>
              <a:t> </a:t>
            </a:r>
            <a:r>
              <a:rPr sz="1000" dirty="0">
                <a:latin typeface="Times New Roman"/>
                <a:cs typeface="Times New Roman"/>
              </a:rPr>
              <a:t>century</a:t>
            </a:r>
            <a:r>
              <a:rPr sz="1000" spc="5" dirty="0">
                <a:latin typeface="Times New Roman"/>
                <a:cs typeface="Times New Roman"/>
              </a:rPr>
              <a:t> </a:t>
            </a:r>
            <a:r>
              <a:rPr sz="1000" dirty="0">
                <a:latin typeface="Times New Roman"/>
                <a:cs typeface="Times New Roman"/>
              </a:rPr>
              <a:t>BCE</a:t>
            </a:r>
            <a:r>
              <a:rPr sz="1000" spc="-30" dirty="0">
                <a:latin typeface="Times New Roman"/>
                <a:cs typeface="Times New Roman"/>
              </a:rPr>
              <a:t> </a:t>
            </a:r>
            <a:r>
              <a:rPr sz="1000" spc="-25" dirty="0">
                <a:latin typeface="Times New Roman"/>
                <a:cs typeface="Times New Roman"/>
              </a:rPr>
              <a:t>and </a:t>
            </a:r>
            <a:r>
              <a:rPr sz="1000" dirty="0">
                <a:latin typeface="Times New Roman"/>
                <a:cs typeface="Times New Roman"/>
              </a:rPr>
              <a:t>establishing</a:t>
            </a:r>
            <a:r>
              <a:rPr sz="1000" spc="-10" dirty="0">
                <a:latin typeface="Times New Roman"/>
                <a:cs typeface="Times New Roman"/>
              </a:rPr>
              <a:t> </a:t>
            </a:r>
            <a:r>
              <a:rPr sz="1000" dirty="0">
                <a:latin typeface="Times New Roman"/>
                <a:cs typeface="Times New Roman"/>
              </a:rPr>
              <a:t>themselves</a:t>
            </a:r>
            <a:r>
              <a:rPr sz="1000" spc="5" dirty="0">
                <a:latin typeface="Times New Roman"/>
                <a:cs typeface="Times New Roman"/>
              </a:rPr>
              <a:t> </a:t>
            </a:r>
            <a:r>
              <a:rPr sz="1000" dirty="0">
                <a:latin typeface="Times New Roman"/>
                <a:cs typeface="Times New Roman"/>
              </a:rPr>
              <a:t>in</a:t>
            </a:r>
            <a:r>
              <a:rPr sz="1000" spc="-30" dirty="0">
                <a:latin typeface="Times New Roman"/>
                <a:cs typeface="Times New Roman"/>
              </a:rPr>
              <a:t> </a:t>
            </a:r>
            <a:r>
              <a:rPr sz="1000" dirty="0">
                <a:latin typeface="Times New Roman"/>
                <a:cs typeface="Times New Roman"/>
              </a:rPr>
              <a:t>various</a:t>
            </a:r>
            <a:r>
              <a:rPr sz="1000" spc="-15" dirty="0">
                <a:latin typeface="Times New Roman"/>
                <a:cs typeface="Times New Roman"/>
              </a:rPr>
              <a:t> </a:t>
            </a:r>
            <a:r>
              <a:rPr sz="1000" dirty="0">
                <a:latin typeface="Times New Roman"/>
                <a:cs typeface="Times New Roman"/>
              </a:rPr>
              <a:t>parts</a:t>
            </a:r>
            <a:r>
              <a:rPr sz="1000" spc="-40" dirty="0">
                <a:latin typeface="Times New Roman"/>
                <a:cs typeface="Times New Roman"/>
              </a:rPr>
              <a:t> </a:t>
            </a:r>
            <a:r>
              <a:rPr sz="1000" dirty="0">
                <a:latin typeface="Times New Roman"/>
                <a:cs typeface="Times New Roman"/>
              </a:rPr>
              <a:t>of</a:t>
            </a:r>
            <a:r>
              <a:rPr sz="1000" spc="-40" dirty="0">
                <a:latin typeface="Times New Roman"/>
                <a:cs typeface="Times New Roman"/>
              </a:rPr>
              <a:t> </a:t>
            </a:r>
            <a:r>
              <a:rPr sz="1000" dirty="0">
                <a:latin typeface="Times New Roman"/>
                <a:cs typeface="Times New Roman"/>
              </a:rPr>
              <a:t>what</a:t>
            </a:r>
            <a:r>
              <a:rPr sz="1000" spc="5" dirty="0">
                <a:latin typeface="Times New Roman"/>
                <a:cs typeface="Times New Roman"/>
              </a:rPr>
              <a:t> </a:t>
            </a:r>
            <a:r>
              <a:rPr sz="1000" dirty="0">
                <a:latin typeface="Times New Roman"/>
                <a:cs typeface="Times New Roman"/>
              </a:rPr>
              <a:t>is</a:t>
            </a:r>
            <a:r>
              <a:rPr sz="1000" spc="-40" dirty="0">
                <a:latin typeface="Times New Roman"/>
                <a:cs typeface="Times New Roman"/>
              </a:rPr>
              <a:t> </a:t>
            </a:r>
            <a:r>
              <a:rPr sz="1000" dirty="0">
                <a:latin typeface="Times New Roman"/>
                <a:cs typeface="Times New Roman"/>
              </a:rPr>
              <a:t>now</a:t>
            </a:r>
            <a:r>
              <a:rPr sz="1000" spc="-30" dirty="0">
                <a:latin typeface="Times New Roman"/>
                <a:cs typeface="Times New Roman"/>
              </a:rPr>
              <a:t> </a:t>
            </a:r>
            <a:r>
              <a:rPr sz="1000" dirty="0">
                <a:latin typeface="Times New Roman"/>
                <a:cs typeface="Times New Roman"/>
              </a:rPr>
              <a:t>northern</a:t>
            </a:r>
            <a:r>
              <a:rPr sz="1000" spc="-10" dirty="0">
                <a:latin typeface="Times New Roman"/>
                <a:cs typeface="Times New Roman"/>
              </a:rPr>
              <a:t> </a:t>
            </a:r>
            <a:r>
              <a:rPr sz="1000" dirty="0">
                <a:latin typeface="Times New Roman"/>
                <a:cs typeface="Times New Roman"/>
              </a:rPr>
              <a:t>Italy.</a:t>
            </a:r>
            <a:r>
              <a:rPr sz="1000" spc="-25" dirty="0">
                <a:latin typeface="Times New Roman"/>
                <a:cs typeface="Times New Roman"/>
              </a:rPr>
              <a:t> </a:t>
            </a:r>
            <a:endParaRPr lang="en-GB" sz="1000" spc="-25" dirty="0">
              <a:latin typeface="Times New Roman"/>
              <a:cs typeface="Times New Roman"/>
            </a:endParaRPr>
          </a:p>
          <a:p>
            <a:pPr marL="50800" marR="43180">
              <a:lnSpc>
                <a:spcPct val="100000"/>
              </a:lnSpc>
              <a:spcBef>
                <a:spcPts val="360"/>
              </a:spcBef>
            </a:pPr>
            <a:endParaRPr lang="en-GB" sz="1000" spc="-25" dirty="0">
              <a:latin typeface="Times New Roman"/>
              <a:cs typeface="Times New Roman"/>
            </a:endParaRPr>
          </a:p>
          <a:p>
            <a:pPr marL="50800" marR="43180">
              <a:lnSpc>
                <a:spcPct val="100000"/>
              </a:lnSpc>
              <a:spcBef>
                <a:spcPts val="360"/>
              </a:spcBef>
            </a:pPr>
            <a:endParaRPr lang="en-GB" sz="1000" spc="-25" dirty="0">
              <a:latin typeface="Times New Roman"/>
              <a:cs typeface="Times New Roman"/>
            </a:endParaRPr>
          </a:p>
          <a:p>
            <a:pPr marL="50800" marR="43180">
              <a:lnSpc>
                <a:spcPct val="100000"/>
              </a:lnSpc>
              <a:spcBef>
                <a:spcPts val="360"/>
              </a:spcBef>
            </a:pPr>
            <a:endParaRPr lang="en-GB" sz="1000" spc="-25" dirty="0">
              <a:latin typeface="Times New Roman"/>
              <a:cs typeface="Times New Roman"/>
            </a:endParaRPr>
          </a:p>
          <a:p>
            <a:pPr marL="50800" marR="43180">
              <a:lnSpc>
                <a:spcPct val="100000"/>
              </a:lnSpc>
              <a:spcBef>
                <a:spcPts val="360"/>
              </a:spcBef>
            </a:pPr>
            <a:r>
              <a:rPr sz="1000" dirty="0">
                <a:latin typeface="Times New Roman"/>
                <a:cs typeface="Times New Roman"/>
              </a:rPr>
              <a:t>From</a:t>
            </a:r>
            <a:r>
              <a:rPr sz="1000" spc="-45" dirty="0">
                <a:latin typeface="Times New Roman"/>
                <a:cs typeface="Times New Roman"/>
              </a:rPr>
              <a:t> </a:t>
            </a:r>
            <a:r>
              <a:rPr sz="1000" dirty="0">
                <a:latin typeface="Times New Roman"/>
                <a:cs typeface="Times New Roman"/>
              </a:rPr>
              <a:t>here</a:t>
            </a:r>
            <a:r>
              <a:rPr sz="1000" spc="-10" dirty="0">
                <a:latin typeface="Times New Roman"/>
                <a:cs typeface="Times New Roman"/>
              </a:rPr>
              <a:t> </a:t>
            </a:r>
            <a:r>
              <a:rPr sz="1000" dirty="0">
                <a:latin typeface="Times New Roman"/>
                <a:cs typeface="Times New Roman"/>
              </a:rPr>
              <a:t>they</a:t>
            </a:r>
            <a:r>
              <a:rPr sz="1000" spc="-15" dirty="0">
                <a:latin typeface="Times New Roman"/>
                <a:cs typeface="Times New Roman"/>
              </a:rPr>
              <a:t> </a:t>
            </a:r>
            <a:r>
              <a:rPr sz="1000" dirty="0">
                <a:latin typeface="Times New Roman"/>
                <a:cs typeface="Times New Roman"/>
              </a:rPr>
              <a:t>came</a:t>
            </a:r>
            <a:r>
              <a:rPr sz="1000" spc="-5" dirty="0">
                <a:latin typeface="Times New Roman"/>
                <a:cs typeface="Times New Roman"/>
              </a:rPr>
              <a:t> </a:t>
            </a:r>
            <a:r>
              <a:rPr sz="1000" spc="-20" dirty="0">
                <a:latin typeface="Times New Roman"/>
                <a:cs typeface="Times New Roman"/>
              </a:rPr>
              <a:t>into</a:t>
            </a:r>
            <a:r>
              <a:rPr sz="1000" spc="500" dirty="0">
                <a:latin typeface="Times New Roman"/>
                <a:cs typeface="Times New Roman"/>
              </a:rPr>
              <a:t> </a:t>
            </a:r>
            <a:r>
              <a:rPr sz="1000" dirty="0">
                <a:latin typeface="Times New Roman"/>
                <a:cs typeface="Times New Roman"/>
              </a:rPr>
              <a:t>conflict</a:t>
            </a:r>
            <a:r>
              <a:rPr sz="1000" spc="-15" dirty="0">
                <a:latin typeface="Times New Roman"/>
                <a:cs typeface="Times New Roman"/>
              </a:rPr>
              <a:t> </a:t>
            </a:r>
            <a:r>
              <a:rPr sz="1000" dirty="0">
                <a:latin typeface="Times New Roman"/>
                <a:cs typeface="Times New Roman"/>
              </a:rPr>
              <a:t>with</a:t>
            </a:r>
            <a:r>
              <a:rPr sz="1000" spc="-5" dirty="0">
                <a:latin typeface="Times New Roman"/>
                <a:cs typeface="Times New Roman"/>
              </a:rPr>
              <a:t> </a:t>
            </a:r>
            <a:r>
              <a:rPr sz="1000" dirty="0">
                <a:latin typeface="Times New Roman"/>
                <a:cs typeface="Times New Roman"/>
              </a:rPr>
              <a:t>Rome.</a:t>
            </a:r>
            <a:r>
              <a:rPr sz="1000" spc="-1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Senones,</a:t>
            </a:r>
            <a:r>
              <a:rPr sz="1000" spc="-10" dirty="0">
                <a:latin typeface="Times New Roman"/>
                <a:cs typeface="Times New Roman"/>
              </a:rPr>
              <a:t> </a:t>
            </a:r>
            <a:r>
              <a:rPr sz="1000" dirty="0">
                <a:latin typeface="Times New Roman"/>
                <a:cs typeface="Times New Roman"/>
              </a:rPr>
              <a:t>led</a:t>
            </a:r>
            <a:r>
              <a:rPr sz="1000" spc="-25" dirty="0">
                <a:latin typeface="Times New Roman"/>
                <a:cs typeface="Times New Roman"/>
              </a:rPr>
              <a:t> </a:t>
            </a:r>
            <a:r>
              <a:rPr sz="1000" dirty="0">
                <a:latin typeface="Times New Roman"/>
                <a:cs typeface="Times New Roman"/>
              </a:rPr>
              <a:t>by</a:t>
            </a:r>
            <a:r>
              <a:rPr sz="1000" spc="-30" dirty="0">
                <a:latin typeface="Times New Roman"/>
                <a:cs typeface="Times New Roman"/>
              </a:rPr>
              <a:t> </a:t>
            </a:r>
            <a:r>
              <a:rPr sz="1000" dirty="0">
                <a:latin typeface="Times New Roman"/>
                <a:cs typeface="Times New Roman"/>
              </a:rPr>
              <a:t>Brennus,</a:t>
            </a:r>
            <a:r>
              <a:rPr sz="1000" spc="-5" dirty="0">
                <a:latin typeface="Times New Roman"/>
                <a:cs typeface="Times New Roman"/>
              </a:rPr>
              <a:t> </a:t>
            </a:r>
            <a:r>
              <a:rPr sz="1000" dirty="0">
                <a:latin typeface="Times New Roman"/>
                <a:cs typeface="Times New Roman"/>
              </a:rPr>
              <a:t>defeated</a:t>
            </a:r>
            <a:r>
              <a:rPr sz="1000" spc="-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Romans at</a:t>
            </a:r>
            <a:r>
              <a:rPr sz="1000" spc="-3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b="1" dirty="0">
                <a:latin typeface="Times New Roman"/>
                <a:cs typeface="Times New Roman"/>
              </a:rPr>
              <a:t>Battle</a:t>
            </a:r>
            <a:r>
              <a:rPr sz="1000" b="1" spc="-30" dirty="0">
                <a:latin typeface="Times New Roman"/>
                <a:cs typeface="Times New Roman"/>
              </a:rPr>
              <a:t> </a:t>
            </a:r>
            <a:r>
              <a:rPr sz="1000" b="1" dirty="0">
                <a:latin typeface="Times New Roman"/>
                <a:cs typeface="Times New Roman"/>
              </a:rPr>
              <a:t>of</a:t>
            </a:r>
            <a:r>
              <a:rPr sz="1000" b="1" spc="-10" dirty="0">
                <a:latin typeface="Times New Roman"/>
                <a:cs typeface="Times New Roman"/>
              </a:rPr>
              <a:t> </a:t>
            </a:r>
            <a:r>
              <a:rPr sz="1000" b="1" dirty="0">
                <a:latin typeface="Times New Roman"/>
                <a:cs typeface="Times New Roman"/>
              </a:rPr>
              <a:t>Allia</a:t>
            </a:r>
            <a:r>
              <a:rPr sz="1000" spc="-20" dirty="0">
                <a:latin typeface="Times New Roman"/>
                <a:cs typeface="Times New Roman"/>
              </a:rPr>
              <a:t> </a:t>
            </a:r>
            <a:r>
              <a:rPr sz="1000" dirty="0">
                <a:latin typeface="Times New Roman"/>
                <a:cs typeface="Times New Roman"/>
              </a:rPr>
              <a:t>in</a:t>
            </a:r>
            <a:r>
              <a:rPr sz="1000" spc="-25" dirty="0">
                <a:latin typeface="Times New Roman"/>
                <a:cs typeface="Times New Roman"/>
              </a:rPr>
              <a:t> </a:t>
            </a:r>
            <a:r>
              <a:rPr sz="1000" b="1" spc="-25" dirty="0">
                <a:latin typeface="Times New Roman"/>
                <a:cs typeface="Times New Roman"/>
              </a:rPr>
              <a:t>390</a:t>
            </a:r>
            <a:r>
              <a:rPr sz="1000" dirty="0">
                <a:latin typeface="Times New Roman"/>
                <a:cs typeface="Times New Roman"/>
              </a:rPr>
              <a:t> BCE</a:t>
            </a:r>
            <a:r>
              <a:rPr sz="1000" spc="-40" dirty="0">
                <a:latin typeface="Times New Roman"/>
                <a:cs typeface="Times New Roman"/>
              </a:rPr>
              <a:t> </a:t>
            </a:r>
            <a:r>
              <a:rPr sz="1000" dirty="0">
                <a:latin typeface="Times New Roman"/>
                <a:cs typeface="Times New Roman"/>
              </a:rPr>
              <a:t>and</a:t>
            </a:r>
            <a:r>
              <a:rPr sz="1000" spc="-15" dirty="0">
                <a:latin typeface="Times New Roman"/>
                <a:cs typeface="Times New Roman"/>
              </a:rPr>
              <a:t> </a:t>
            </a:r>
            <a:r>
              <a:rPr sz="1000" dirty="0">
                <a:latin typeface="Times New Roman"/>
                <a:cs typeface="Times New Roman"/>
              </a:rPr>
              <a:t>went</a:t>
            </a:r>
            <a:r>
              <a:rPr sz="1000" spc="5" dirty="0">
                <a:latin typeface="Times New Roman"/>
                <a:cs typeface="Times New Roman"/>
              </a:rPr>
              <a:t> </a:t>
            </a:r>
            <a:r>
              <a:rPr sz="1000" dirty="0">
                <a:latin typeface="Times New Roman"/>
                <a:cs typeface="Times New Roman"/>
              </a:rPr>
              <a:t>on</a:t>
            </a:r>
            <a:r>
              <a:rPr sz="1000" spc="-35" dirty="0">
                <a:latin typeface="Times New Roman"/>
                <a:cs typeface="Times New Roman"/>
              </a:rPr>
              <a:t> </a:t>
            </a:r>
            <a:r>
              <a:rPr sz="1000" dirty="0">
                <a:latin typeface="Times New Roman"/>
                <a:cs typeface="Times New Roman"/>
              </a:rPr>
              <a:t>to</a:t>
            </a:r>
            <a:r>
              <a:rPr sz="1000" spc="-20" dirty="0">
                <a:latin typeface="Times New Roman"/>
                <a:cs typeface="Times New Roman"/>
              </a:rPr>
              <a:t> </a:t>
            </a:r>
            <a:r>
              <a:rPr sz="1000" dirty="0">
                <a:latin typeface="Times New Roman"/>
                <a:cs typeface="Times New Roman"/>
              </a:rPr>
              <a:t>sack</a:t>
            </a:r>
            <a:r>
              <a:rPr sz="1000" spc="-15" dirty="0">
                <a:latin typeface="Times New Roman"/>
                <a:cs typeface="Times New Roman"/>
              </a:rPr>
              <a:t> </a:t>
            </a:r>
            <a:r>
              <a:rPr sz="1000" dirty="0">
                <a:latin typeface="Times New Roman"/>
                <a:cs typeface="Times New Roman"/>
              </a:rPr>
              <a:t>Rome</a:t>
            </a:r>
            <a:r>
              <a:rPr sz="1000" spc="-20" dirty="0">
                <a:latin typeface="Times New Roman"/>
                <a:cs typeface="Times New Roman"/>
              </a:rPr>
              <a:t> </a:t>
            </a:r>
            <a:r>
              <a:rPr sz="1000" dirty="0">
                <a:latin typeface="Times New Roman"/>
                <a:cs typeface="Times New Roman"/>
              </a:rPr>
              <a:t>itself,</a:t>
            </a:r>
            <a:r>
              <a:rPr sz="1000" spc="-5" dirty="0">
                <a:latin typeface="Times New Roman"/>
                <a:cs typeface="Times New Roman"/>
              </a:rPr>
              <a:t> </a:t>
            </a:r>
            <a:r>
              <a:rPr sz="1000" dirty="0">
                <a:latin typeface="Times New Roman"/>
                <a:cs typeface="Times New Roman"/>
              </a:rPr>
              <a:t>reportedly</a:t>
            </a:r>
            <a:r>
              <a:rPr sz="1000" spc="-35" dirty="0">
                <a:latin typeface="Times New Roman"/>
                <a:cs typeface="Times New Roman"/>
              </a:rPr>
              <a:t> </a:t>
            </a:r>
            <a:r>
              <a:rPr sz="1000" dirty="0">
                <a:latin typeface="Times New Roman"/>
                <a:cs typeface="Times New Roman"/>
              </a:rPr>
              <a:t>demanding</a:t>
            </a:r>
            <a:r>
              <a:rPr sz="1000" spc="5" dirty="0">
                <a:latin typeface="Times New Roman"/>
                <a:cs typeface="Times New Roman"/>
              </a:rPr>
              <a:t> </a:t>
            </a:r>
            <a:r>
              <a:rPr sz="1000" dirty="0">
                <a:latin typeface="Times New Roman"/>
                <a:cs typeface="Times New Roman"/>
              </a:rPr>
              <a:t>1000</a:t>
            </a:r>
            <a:r>
              <a:rPr sz="1000" spc="-30" dirty="0">
                <a:latin typeface="Times New Roman"/>
                <a:cs typeface="Times New Roman"/>
              </a:rPr>
              <a:t> </a:t>
            </a:r>
            <a:r>
              <a:rPr sz="1000" dirty="0">
                <a:latin typeface="Times New Roman"/>
                <a:cs typeface="Times New Roman"/>
              </a:rPr>
              <a:t>pounds</a:t>
            </a:r>
            <a:r>
              <a:rPr sz="1000" spc="-35" dirty="0">
                <a:latin typeface="Times New Roman"/>
                <a:cs typeface="Times New Roman"/>
              </a:rPr>
              <a:t> </a:t>
            </a:r>
            <a:r>
              <a:rPr sz="1000" dirty="0">
                <a:latin typeface="Times New Roman"/>
                <a:cs typeface="Times New Roman"/>
              </a:rPr>
              <a:t>(in</a:t>
            </a:r>
            <a:r>
              <a:rPr sz="1000" spc="-20" dirty="0">
                <a:latin typeface="Times New Roman"/>
                <a:cs typeface="Times New Roman"/>
              </a:rPr>
              <a:t> </a:t>
            </a:r>
            <a:r>
              <a:rPr sz="1000" dirty="0">
                <a:latin typeface="Times New Roman"/>
                <a:cs typeface="Times New Roman"/>
              </a:rPr>
              <a:t>weight)</a:t>
            </a:r>
            <a:r>
              <a:rPr sz="1000" spc="15" dirty="0">
                <a:latin typeface="Times New Roman"/>
                <a:cs typeface="Times New Roman"/>
              </a:rPr>
              <a:t> </a:t>
            </a:r>
            <a:r>
              <a:rPr sz="1000" dirty="0">
                <a:latin typeface="Times New Roman"/>
                <a:cs typeface="Times New Roman"/>
              </a:rPr>
              <a:t>of</a:t>
            </a:r>
            <a:r>
              <a:rPr sz="1000" spc="-35" dirty="0">
                <a:latin typeface="Times New Roman"/>
                <a:cs typeface="Times New Roman"/>
              </a:rPr>
              <a:t> </a:t>
            </a:r>
            <a:r>
              <a:rPr sz="1000" dirty="0">
                <a:latin typeface="Times New Roman"/>
                <a:cs typeface="Times New Roman"/>
              </a:rPr>
              <a:t>gold</a:t>
            </a:r>
            <a:r>
              <a:rPr sz="1000" spc="-25" dirty="0">
                <a:latin typeface="Times New Roman"/>
                <a:cs typeface="Times New Roman"/>
              </a:rPr>
              <a:t> </a:t>
            </a:r>
            <a:r>
              <a:rPr sz="1000" dirty="0">
                <a:latin typeface="Times New Roman"/>
                <a:cs typeface="Times New Roman"/>
              </a:rPr>
              <a:t>as</a:t>
            </a:r>
            <a:r>
              <a:rPr sz="1000" spc="-20" dirty="0">
                <a:latin typeface="Times New Roman"/>
                <a:cs typeface="Times New Roman"/>
              </a:rPr>
              <a:t> </a:t>
            </a:r>
            <a:r>
              <a:rPr sz="1000" spc="-10" dirty="0">
                <a:latin typeface="Times New Roman"/>
                <a:cs typeface="Times New Roman"/>
              </a:rPr>
              <a:t>booty. </a:t>
            </a:r>
            <a:endParaRPr lang="en-GB" sz="1000" spc="-10" dirty="0">
              <a:latin typeface="Times New Roman"/>
              <a:cs typeface="Times New Roman"/>
            </a:endParaRPr>
          </a:p>
          <a:p>
            <a:pPr marL="50800" marR="43180">
              <a:lnSpc>
                <a:spcPct val="100000"/>
              </a:lnSpc>
              <a:spcBef>
                <a:spcPts val="360"/>
              </a:spcBef>
            </a:pPr>
            <a:endParaRPr lang="en-GB" sz="1000" spc="-10" dirty="0">
              <a:latin typeface="Times New Roman"/>
              <a:cs typeface="Times New Roman"/>
            </a:endParaRPr>
          </a:p>
          <a:p>
            <a:pPr marL="50800" marR="43180">
              <a:lnSpc>
                <a:spcPct val="100000"/>
              </a:lnSpc>
              <a:spcBef>
                <a:spcPts val="360"/>
              </a:spcBef>
            </a:pPr>
            <a:endParaRPr lang="en-GB" sz="1000" spc="-10" dirty="0">
              <a:latin typeface="Times New Roman"/>
              <a:cs typeface="Times New Roman"/>
            </a:endParaRPr>
          </a:p>
          <a:p>
            <a:pPr marL="50800" marR="43180">
              <a:lnSpc>
                <a:spcPct val="100000"/>
              </a:lnSpc>
              <a:spcBef>
                <a:spcPts val="360"/>
              </a:spcBef>
            </a:pPr>
            <a:endParaRPr lang="en-GB" sz="1000" spc="-10" dirty="0">
              <a:latin typeface="Times New Roman"/>
              <a:cs typeface="Times New Roman"/>
            </a:endParaRPr>
          </a:p>
          <a:p>
            <a:pPr marL="50800" marR="43180">
              <a:lnSpc>
                <a:spcPct val="100000"/>
              </a:lnSpc>
              <a:spcBef>
                <a:spcPts val="360"/>
              </a:spcBef>
            </a:pPr>
            <a:endParaRPr lang="en-GB" sz="1000" spc="-10" dirty="0">
              <a:latin typeface="Times New Roman"/>
              <a:cs typeface="Times New Roman"/>
            </a:endParaRPr>
          </a:p>
          <a:p>
            <a:pPr marL="50800" marR="43180">
              <a:lnSpc>
                <a:spcPct val="100000"/>
              </a:lnSpc>
              <a:spcBef>
                <a:spcPts val="360"/>
              </a:spcBef>
            </a:pPr>
            <a:endParaRPr lang="en-GB" sz="1000" spc="-10" dirty="0">
              <a:latin typeface="Times New Roman"/>
              <a:cs typeface="Times New Roman"/>
            </a:endParaRPr>
          </a:p>
          <a:p>
            <a:pPr marL="50800" marR="43180">
              <a:lnSpc>
                <a:spcPct val="100000"/>
              </a:lnSpc>
              <a:spcBef>
                <a:spcPts val="360"/>
              </a:spcBef>
            </a:pPr>
            <a:endParaRPr lang="en-GB" sz="1000" spc="-10" dirty="0">
              <a:latin typeface="Times New Roman"/>
              <a:cs typeface="Times New Roman"/>
            </a:endParaRPr>
          </a:p>
          <a:p>
            <a:pPr marL="50800" marR="43180">
              <a:lnSpc>
                <a:spcPct val="100000"/>
              </a:lnSpc>
              <a:spcBef>
                <a:spcPts val="360"/>
              </a:spcBef>
            </a:pPr>
            <a:endParaRPr lang="en-GB" sz="1000" spc="-10" dirty="0">
              <a:latin typeface="Times New Roman"/>
              <a:cs typeface="Times New Roman"/>
            </a:endParaRPr>
          </a:p>
          <a:p>
            <a:pPr marL="50800" marR="43180">
              <a:lnSpc>
                <a:spcPct val="100000"/>
              </a:lnSpc>
              <a:spcBef>
                <a:spcPts val="360"/>
              </a:spcBef>
            </a:pPr>
            <a:endParaRPr lang="en-GB" sz="1000" spc="-10" dirty="0">
              <a:latin typeface="Times New Roman"/>
              <a:cs typeface="Times New Roman"/>
            </a:endParaRPr>
          </a:p>
          <a:p>
            <a:pPr marL="50800" marR="43180">
              <a:lnSpc>
                <a:spcPct val="100000"/>
              </a:lnSpc>
              <a:spcBef>
                <a:spcPts val="360"/>
              </a:spcBef>
            </a:pPr>
            <a:endParaRPr lang="en-GB" sz="1000" spc="-10" dirty="0">
              <a:latin typeface="Times New Roman"/>
              <a:cs typeface="Times New Roman"/>
            </a:endParaRPr>
          </a:p>
          <a:p>
            <a:pPr marL="50800" marR="43180">
              <a:lnSpc>
                <a:spcPct val="100000"/>
              </a:lnSpc>
              <a:spcBef>
                <a:spcPts val="360"/>
              </a:spcBef>
            </a:pPr>
            <a:endParaRPr lang="en-GB" sz="1000" spc="-10" dirty="0">
              <a:latin typeface="Times New Roman"/>
              <a:cs typeface="Times New Roman"/>
            </a:endParaRPr>
          </a:p>
          <a:p>
            <a:pPr marL="50800" marR="43180">
              <a:lnSpc>
                <a:spcPct val="100000"/>
              </a:lnSpc>
              <a:spcBef>
                <a:spcPts val="360"/>
              </a:spcBef>
            </a:pPr>
            <a:endParaRPr lang="en-GB" sz="1000" spc="-10" dirty="0">
              <a:latin typeface="Times New Roman"/>
              <a:cs typeface="Times New Roman"/>
            </a:endParaRPr>
          </a:p>
          <a:p>
            <a:pPr marL="50800" marR="43180">
              <a:lnSpc>
                <a:spcPct val="100000"/>
              </a:lnSpc>
              <a:spcBef>
                <a:spcPts val="360"/>
              </a:spcBef>
            </a:pPr>
            <a:endParaRPr lang="en-GB" sz="1000" spc="-10" dirty="0">
              <a:latin typeface="Times New Roman"/>
              <a:cs typeface="Times New Roman"/>
            </a:endParaRPr>
          </a:p>
          <a:p>
            <a:pPr marL="50800" marR="43180">
              <a:lnSpc>
                <a:spcPct val="100000"/>
              </a:lnSpc>
              <a:spcBef>
                <a:spcPts val="360"/>
              </a:spcBef>
            </a:pPr>
            <a:r>
              <a:rPr sz="1000" dirty="0">
                <a:latin typeface="Times New Roman"/>
                <a:cs typeface="Times New Roman"/>
              </a:rPr>
              <a:t>In</a:t>
            </a:r>
            <a:r>
              <a:rPr sz="1000" spc="-3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following</a:t>
            </a:r>
            <a:r>
              <a:rPr sz="1000" spc="-5" dirty="0">
                <a:latin typeface="Times New Roman"/>
                <a:cs typeface="Times New Roman"/>
              </a:rPr>
              <a:t> </a:t>
            </a:r>
            <a:r>
              <a:rPr sz="1000" dirty="0">
                <a:latin typeface="Times New Roman"/>
                <a:cs typeface="Times New Roman"/>
              </a:rPr>
              <a:t>century,</a:t>
            </a:r>
            <a:r>
              <a:rPr sz="1000" spc="1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Romans</a:t>
            </a:r>
            <a:r>
              <a:rPr sz="1000" spc="-5" dirty="0">
                <a:latin typeface="Times New Roman"/>
                <a:cs typeface="Times New Roman"/>
              </a:rPr>
              <a:t> </a:t>
            </a:r>
            <a:r>
              <a:rPr sz="1000" dirty="0">
                <a:latin typeface="Times New Roman"/>
                <a:cs typeface="Times New Roman"/>
              </a:rPr>
              <a:t>defeated the Boii</a:t>
            </a:r>
            <a:r>
              <a:rPr sz="1000" spc="-50" dirty="0">
                <a:latin typeface="Times New Roman"/>
                <a:cs typeface="Times New Roman"/>
              </a:rPr>
              <a:t> </a:t>
            </a:r>
            <a:r>
              <a:rPr sz="1000" dirty="0">
                <a:latin typeface="Times New Roman"/>
                <a:cs typeface="Times New Roman"/>
              </a:rPr>
              <a:t>and</a:t>
            </a:r>
            <a:r>
              <a:rPr sz="1000" spc="-20"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Insubres</a:t>
            </a:r>
            <a:r>
              <a:rPr sz="1000" spc="-5" dirty="0">
                <a:latin typeface="Times New Roman"/>
                <a:cs typeface="Times New Roman"/>
              </a:rPr>
              <a:t> </a:t>
            </a:r>
            <a:r>
              <a:rPr sz="1000" dirty="0">
                <a:latin typeface="Times New Roman"/>
                <a:cs typeface="Times New Roman"/>
              </a:rPr>
              <a:t>at</a:t>
            </a:r>
            <a:r>
              <a:rPr sz="1000" spc="-3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b="1" dirty="0">
                <a:latin typeface="Times New Roman"/>
                <a:cs typeface="Times New Roman"/>
              </a:rPr>
              <a:t>Battle</a:t>
            </a:r>
            <a:r>
              <a:rPr sz="1000" b="1" spc="-30" dirty="0">
                <a:latin typeface="Times New Roman"/>
                <a:cs typeface="Times New Roman"/>
              </a:rPr>
              <a:t> </a:t>
            </a:r>
            <a:r>
              <a:rPr sz="1000" b="1" dirty="0">
                <a:latin typeface="Times New Roman"/>
                <a:cs typeface="Times New Roman"/>
              </a:rPr>
              <a:t>of</a:t>
            </a:r>
            <a:r>
              <a:rPr sz="1000" b="1" spc="-20" dirty="0">
                <a:latin typeface="Times New Roman"/>
                <a:cs typeface="Times New Roman"/>
              </a:rPr>
              <a:t> </a:t>
            </a:r>
            <a:r>
              <a:rPr sz="1000" b="1" dirty="0">
                <a:latin typeface="Times New Roman"/>
                <a:cs typeface="Times New Roman"/>
              </a:rPr>
              <a:t>Telamon</a:t>
            </a:r>
            <a:r>
              <a:rPr sz="1000" b="1" spc="-20" dirty="0">
                <a:latin typeface="Times New Roman"/>
                <a:cs typeface="Times New Roman"/>
              </a:rPr>
              <a:t> </a:t>
            </a:r>
            <a:r>
              <a:rPr sz="1000" dirty="0">
                <a:latin typeface="Times New Roman"/>
                <a:cs typeface="Times New Roman"/>
              </a:rPr>
              <a:t>in</a:t>
            </a:r>
            <a:r>
              <a:rPr sz="1000" spc="-30" dirty="0">
                <a:latin typeface="Times New Roman"/>
                <a:cs typeface="Times New Roman"/>
              </a:rPr>
              <a:t> </a:t>
            </a:r>
            <a:r>
              <a:rPr sz="1000" b="1" spc="-25" dirty="0">
                <a:latin typeface="Times New Roman"/>
                <a:cs typeface="Times New Roman"/>
              </a:rPr>
              <a:t>225</a:t>
            </a:r>
            <a:r>
              <a:rPr sz="1000" spc="-25" dirty="0">
                <a:latin typeface="Times New Roman"/>
                <a:cs typeface="Times New Roman"/>
              </a:rPr>
              <a:t> </a:t>
            </a:r>
            <a:r>
              <a:rPr sz="1000" spc="-20" dirty="0">
                <a:latin typeface="Times New Roman"/>
                <a:cs typeface="Times New Roman"/>
              </a:rPr>
              <a:t>BCE.</a:t>
            </a:r>
            <a:endParaRPr sz="1000" dirty="0">
              <a:latin typeface="Times New Roman"/>
              <a:cs typeface="Times New Roman"/>
            </a:endParaRPr>
          </a:p>
          <a:p>
            <a:pPr marL="50800" marR="66675">
              <a:lnSpc>
                <a:spcPct val="100000"/>
              </a:lnSpc>
            </a:pPr>
            <a:r>
              <a:rPr sz="800" dirty="0">
                <a:latin typeface="Times New Roman"/>
                <a:cs typeface="Times New Roman"/>
              </a:rPr>
              <a:t>The</a:t>
            </a:r>
            <a:r>
              <a:rPr sz="800" spc="-15" dirty="0">
                <a:latin typeface="Times New Roman"/>
                <a:cs typeface="Times New Roman"/>
              </a:rPr>
              <a:t> </a:t>
            </a:r>
            <a:r>
              <a:rPr sz="800" dirty="0">
                <a:latin typeface="Times New Roman"/>
                <a:cs typeface="Times New Roman"/>
              </a:rPr>
              <a:t>image</a:t>
            </a:r>
            <a:r>
              <a:rPr sz="800" spc="-30" dirty="0">
                <a:latin typeface="Times New Roman"/>
                <a:cs typeface="Times New Roman"/>
              </a:rPr>
              <a:t> </a:t>
            </a:r>
            <a:r>
              <a:rPr sz="800" dirty="0">
                <a:latin typeface="Times New Roman"/>
                <a:cs typeface="Times New Roman"/>
              </a:rPr>
              <a:t>above</a:t>
            </a:r>
            <a:r>
              <a:rPr sz="800" spc="-25" dirty="0">
                <a:latin typeface="Times New Roman"/>
                <a:cs typeface="Times New Roman"/>
              </a:rPr>
              <a:t> </a:t>
            </a:r>
            <a:r>
              <a:rPr sz="800" dirty="0">
                <a:latin typeface="Times New Roman"/>
                <a:cs typeface="Times New Roman"/>
              </a:rPr>
              <a:t>is</a:t>
            </a:r>
            <a:r>
              <a:rPr sz="800" spc="-20" dirty="0">
                <a:latin typeface="Times New Roman"/>
                <a:cs typeface="Times New Roman"/>
              </a:rPr>
              <a:t> </a:t>
            </a:r>
            <a:r>
              <a:rPr sz="800" dirty="0">
                <a:latin typeface="Times New Roman"/>
                <a:cs typeface="Times New Roman"/>
              </a:rPr>
              <a:t>from</a:t>
            </a:r>
            <a:r>
              <a:rPr sz="800" spc="-5" dirty="0">
                <a:latin typeface="Times New Roman"/>
                <a:cs typeface="Times New Roman"/>
              </a:rPr>
              <a:t> </a:t>
            </a:r>
            <a:r>
              <a:rPr sz="800" i="1" dirty="0">
                <a:latin typeface="Times New Roman"/>
                <a:cs typeface="Times New Roman"/>
              </a:rPr>
              <a:t>"Histoire</a:t>
            </a:r>
            <a:r>
              <a:rPr sz="800" i="1" spc="-35" dirty="0">
                <a:latin typeface="Times New Roman"/>
                <a:cs typeface="Times New Roman"/>
              </a:rPr>
              <a:t> </a:t>
            </a:r>
            <a:r>
              <a:rPr sz="800" i="1" dirty="0">
                <a:latin typeface="Times New Roman"/>
                <a:cs typeface="Times New Roman"/>
              </a:rPr>
              <a:t>de</a:t>
            </a:r>
            <a:r>
              <a:rPr sz="800" i="1" spc="-30" dirty="0">
                <a:latin typeface="Times New Roman"/>
                <a:cs typeface="Times New Roman"/>
              </a:rPr>
              <a:t> </a:t>
            </a:r>
            <a:r>
              <a:rPr sz="800" i="1" dirty="0">
                <a:latin typeface="Times New Roman"/>
                <a:cs typeface="Times New Roman"/>
              </a:rPr>
              <a:t>France</a:t>
            </a:r>
            <a:r>
              <a:rPr sz="800" i="1" spc="-50" dirty="0">
                <a:latin typeface="Times New Roman"/>
                <a:cs typeface="Times New Roman"/>
              </a:rPr>
              <a:t> </a:t>
            </a:r>
            <a:r>
              <a:rPr sz="800" i="1" dirty="0">
                <a:latin typeface="Times New Roman"/>
                <a:cs typeface="Times New Roman"/>
              </a:rPr>
              <a:t>en</a:t>
            </a:r>
            <a:r>
              <a:rPr sz="800" i="1" spc="-25" dirty="0">
                <a:latin typeface="Times New Roman"/>
                <a:cs typeface="Times New Roman"/>
              </a:rPr>
              <a:t> </a:t>
            </a:r>
            <a:r>
              <a:rPr sz="800" i="1" dirty="0">
                <a:latin typeface="Times New Roman"/>
                <a:cs typeface="Times New Roman"/>
              </a:rPr>
              <a:t>cent</a:t>
            </a:r>
            <a:r>
              <a:rPr sz="800" i="1" spc="-30" dirty="0">
                <a:latin typeface="Times New Roman"/>
                <a:cs typeface="Times New Roman"/>
              </a:rPr>
              <a:t> </a:t>
            </a:r>
            <a:r>
              <a:rPr sz="800" i="1" dirty="0">
                <a:latin typeface="Times New Roman"/>
                <a:cs typeface="Times New Roman"/>
              </a:rPr>
              <a:t>tableaux"</a:t>
            </a:r>
            <a:r>
              <a:rPr sz="800" i="1" spc="-15" dirty="0">
                <a:latin typeface="Times New Roman"/>
                <a:cs typeface="Times New Roman"/>
              </a:rPr>
              <a:t> </a:t>
            </a:r>
            <a:r>
              <a:rPr sz="800" dirty="0">
                <a:latin typeface="Times New Roman"/>
                <a:cs typeface="Times New Roman"/>
              </a:rPr>
              <a:t>by</a:t>
            </a:r>
            <a:r>
              <a:rPr sz="800" spc="-25" dirty="0">
                <a:latin typeface="Times New Roman"/>
                <a:cs typeface="Times New Roman"/>
              </a:rPr>
              <a:t> </a:t>
            </a:r>
            <a:r>
              <a:rPr sz="800" dirty="0">
                <a:latin typeface="Times New Roman"/>
                <a:cs typeface="Times New Roman"/>
              </a:rPr>
              <a:t>Paul</a:t>
            </a:r>
            <a:r>
              <a:rPr sz="800" spc="-20" dirty="0">
                <a:latin typeface="Times New Roman"/>
                <a:cs typeface="Times New Roman"/>
              </a:rPr>
              <a:t> </a:t>
            </a:r>
            <a:r>
              <a:rPr sz="800" dirty="0">
                <a:latin typeface="Times New Roman"/>
                <a:cs typeface="Times New Roman"/>
              </a:rPr>
              <a:t>Lehugeur,</a:t>
            </a:r>
            <a:r>
              <a:rPr sz="800" spc="-5" dirty="0">
                <a:latin typeface="Times New Roman"/>
                <a:cs typeface="Times New Roman"/>
              </a:rPr>
              <a:t> </a:t>
            </a:r>
            <a:r>
              <a:rPr sz="800" dirty="0">
                <a:latin typeface="Times New Roman"/>
                <a:cs typeface="Times New Roman"/>
              </a:rPr>
              <a:t>Paris,</a:t>
            </a:r>
            <a:r>
              <a:rPr sz="800" spc="-25" dirty="0">
                <a:latin typeface="Times New Roman"/>
                <a:cs typeface="Times New Roman"/>
              </a:rPr>
              <a:t> </a:t>
            </a:r>
            <a:r>
              <a:rPr sz="800" dirty="0">
                <a:latin typeface="Times New Roman"/>
                <a:cs typeface="Times New Roman"/>
              </a:rPr>
              <a:t>1886</a:t>
            </a:r>
            <a:r>
              <a:rPr sz="800" spc="-40" dirty="0">
                <a:latin typeface="Times New Roman"/>
                <a:cs typeface="Times New Roman"/>
              </a:rPr>
              <a:t> </a:t>
            </a:r>
            <a:r>
              <a:rPr sz="800" dirty="0">
                <a:latin typeface="Times New Roman"/>
                <a:cs typeface="Times New Roman"/>
              </a:rPr>
              <a:t>and</a:t>
            </a:r>
            <a:r>
              <a:rPr sz="800" spc="-10" dirty="0">
                <a:latin typeface="Times New Roman"/>
                <a:cs typeface="Times New Roman"/>
              </a:rPr>
              <a:t> </a:t>
            </a:r>
            <a:r>
              <a:rPr sz="800" dirty="0">
                <a:latin typeface="Times New Roman"/>
                <a:cs typeface="Times New Roman"/>
              </a:rPr>
              <a:t>depicts</a:t>
            </a:r>
            <a:r>
              <a:rPr sz="800" spc="-35" dirty="0">
                <a:latin typeface="Times New Roman"/>
                <a:cs typeface="Times New Roman"/>
              </a:rPr>
              <a:t> </a:t>
            </a:r>
            <a:r>
              <a:rPr sz="800" dirty="0">
                <a:latin typeface="Times New Roman"/>
                <a:cs typeface="Times New Roman"/>
              </a:rPr>
              <a:t>Brennus’</a:t>
            </a:r>
            <a:r>
              <a:rPr sz="800" spc="-35" dirty="0">
                <a:latin typeface="Times New Roman"/>
                <a:cs typeface="Times New Roman"/>
              </a:rPr>
              <a:t> </a:t>
            </a:r>
            <a:r>
              <a:rPr sz="800" dirty="0">
                <a:latin typeface="Times New Roman"/>
                <a:cs typeface="Times New Roman"/>
              </a:rPr>
              <a:t>famous</a:t>
            </a:r>
            <a:r>
              <a:rPr sz="800" spc="-25" dirty="0">
                <a:latin typeface="Times New Roman"/>
                <a:cs typeface="Times New Roman"/>
              </a:rPr>
              <a:t> </a:t>
            </a:r>
            <a:r>
              <a:rPr sz="800" spc="-20" dirty="0">
                <a:latin typeface="Times New Roman"/>
                <a:cs typeface="Times New Roman"/>
              </a:rPr>
              <a:t>‘Vae</a:t>
            </a:r>
            <a:r>
              <a:rPr sz="800" spc="500" dirty="0">
                <a:latin typeface="Times New Roman"/>
                <a:cs typeface="Times New Roman"/>
              </a:rPr>
              <a:t> </a:t>
            </a:r>
            <a:r>
              <a:rPr sz="800" dirty="0">
                <a:latin typeface="Times New Roman"/>
                <a:cs typeface="Times New Roman"/>
              </a:rPr>
              <a:t>Victis</a:t>
            </a:r>
            <a:r>
              <a:rPr sz="800" spc="175" dirty="0">
                <a:latin typeface="Times New Roman"/>
                <a:cs typeface="Times New Roman"/>
              </a:rPr>
              <a:t> </a:t>
            </a:r>
            <a:r>
              <a:rPr sz="800" dirty="0">
                <a:latin typeface="Times New Roman"/>
                <a:cs typeface="Times New Roman"/>
              </a:rPr>
              <a:t>—</a:t>
            </a:r>
            <a:r>
              <a:rPr sz="800" spc="-15" dirty="0">
                <a:latin typeface="Times New Roman"/>
                <a:cs typeface="Times New Roman"/>
              </a:rPr>
              <a:t> </a:t>
            </a:r>
            <a:r>
              <a:rPr sz="800" dirty="0">
                <a:latin typeface="Times New Roman"/>
                <a:cs typeface="Times New Roman"/>
              </a:rPr>
              <a:t>'Woe</a:t>
            </a:r>
            <a:r>
              <a:rPr sz="800" spc="5" dirty="0">
                <a:latin typeface="Times New Roman"/>
                <a:cs typeface="Times New Roman"/>
              </a:rPr>
              <a:t> </a:t>
            </a:r>
            <a:r>
              <a:rPr sz="800" dirty="0">
                <a:latin typeface="Times New Roman"/>
                <a:cs typeface="Times New Roman"/>
              </a:rPr>
              <a:t>to</a:t>
            </a:r>
            <a:r>
              <a:rPr sz="800" spc="-10" dirty="0">
                <a:latin typeface="Times New Roman"/>
                <a:cs typeface="Times New Roman"/>
              </a:rPr>
              <a:t> </a:t>
            </a:r>
            <a:r>
              <a:rPr sz="800" dirty="0">
                <a:latin typeface="Times New Roman"/>
                <a:cs typeface="Times New Roman"/>
              </a:rPr>
              <a:t>the</a:t>
            </a:r>
            <a:r>
              <a:rPr sz="800" spc="-25" dirty="0">
                <a:latin typeface="Times New Roman"/>
                <a:cs typeface="Times New Roman"/>
              </a:rPr>
              <a:t> </a:t>
            </a:r>
            <a:r>
              <a:rPr sz="800" spc="-10" dirty="0">
                <a:latin typeface="Times New Roman"/>
                <a:cs typeface="Times New Roman"/>
              </a:rPr>
              <a:t>vanquished!’</a:t>
            </a:r>
            <a:r>
              <a:rPr sz="800" spc="-25" dirty="0">
                <a:latin typeface="Times New Roman"/>
                <a:cs typeface="Times New Roman"/>
              </a:rPr>
              <a:t> </a:t>
            </a:r>
            <a:r>
              <a:rPr sz="800" dirty="0">
                <a:latin typeface="Times New Roman"/>
                <a:cs typeface="Times New Roman"/>
              </a:rPr>
              <a:t>quote</a:t>
            </a:r>
            <a:r>
              <a:rPr sz="800" spc="-25" dirty="0">
                <a:latin typeface="Times New Roman"/>
                <a:cs typeface="Times New Roman"/>
              </a:rPr>
              <a:t> </a:t>
            </a:r>
            <a:r>
              <a:rPr sz="800" b="1" dirty="0">
                <a:latin typeface="Times New Roman"/>
                <a:cs typeface="Times New Roman"/>
              </a:rPr>
              <a:t>following</a:t>
            </a:r>
            <a:r>
              <a:rPr sz="800" b="1" spc="15" dirty="0">
                <a:latin typeface="Times New Roman"/>
                <a:cs typeface="Times New Roman"/>
              </a:rPr>
              <a:t> </a:t>
            </a:r>
            <a:r>
              <a:rPr sz="800" b="1" dirty="0">
                <a:latin typeface="Times New Roman"/>
                <a:cs typeface="Times New Roman"/>
              </a:rPr>
              <a:t>the</a:t>
            </a:r>
            <a:r>
              <a:rPr sz="800" b="1" spc="-25" dirty="0">
                <a:latin typeface="Times New Roman"/>
                <a:cs typeface="Times New Roman"/>
              </a:rPr>
              <a:t> </a:t>
            </a:r>
            <a:r>
              <a:rPr sz="800" b="1" dirty="0">
                <a:latin typeface="Times New Roman"/>
                <a:cs typeface="Times New Roman"/>
              </a:rPr>
              <a:t>sacking</a:t>
            </a:r>
            <a:r>
              <a:rPr sz="800" b="1" spc="-40" dirty="0">
                <a:latin typeface="Times New Roman"/>
                <a:cs typeface="Times New Roman"/>
              </a:rPr>
              <a:t> </a:t>
            </a:r>
            <a:r>
              <a:rPr sz="800" b="1" dirty="0">
                <a:latin typeface="Times New Roman"/>
                <a:cs typeface="Times New Roman"/>
              </a:rPr>
              <a:t>of</a:t>
            </a:r>
            <a:r>
              <a:rPr sz="800" b="1" spc="-10" dirty="0">
                <a:latin typeface="Times New Roman"/>
                <a:cs typeface="Times New Roman"/>
              </a:rPr>
              <a:t> </a:t>
            </a:r>
            <a:r>
              <a:rPr sz="800" b="1" dirty="0">
                <a:latin typeface="Times New Roman"/>
                <a:cs typeface="Times New Roman"/>
              </a:rPr>
              <a:t>Rome</a:t>
            </a:r>
            <a:r>
              <a:rPr sz="800" b="1" spc="-15" dirty="0">
                <a:latin typeface="Times New Roman"/>
                <a:cs typeface="Times New Roman"/>
              </a:rPr>
              <a:t> </a:t>
            </a:r>
            <a:r>
              <a:rPr sz="800" b="1" dirty="0">
                <a:latin typeface="Times New Roman"/>
                <a:cs typeface="Times New Roman"/>
              </a:rPr>
              <a:t>in</a:t>
            </a:r>
            <a:r>
              <a:rPr sz="800" b="1" spc="-20" dirty="0">
                <a:latin typeface="Times New Roman"/>
                <a:cs typeface="Times New Roman"/>
              </a:rPr>
              <a:t> </a:t>
            </a:r>
            <a:r>
              <a:rPr sz="800" b="1" dirty="0">
                <a:latin typeface="Times New Roman"/>
                <a:cs typeface="Times New Roman"/>
              </a:rPr>
              <a:t>c.</a:t>
            </a:r>
            <a:r>
              <a:rPr sz="800" b="1" spc="-15" dirty="0">
                <a:latin typeface="Times New Roman"/>
                <a:cs typeface="Times New Roman"/>
              </a:rPr>
              <a:t> </a:t>
            </a:r>
            <a:r>
              <a:rPr sz="800" b="1" dirty="0">
                <a:latin typeface="Times New Roman"/>
                <a:cs typeface="Times New Roman"/>
              </a:rPr>
              <a:t>390</a:t>
            </a:r>
            <a:r>
              <a:rPr sz="800" b="1" spc="-25" dirty="0">
                <a:latin typeface="Times New Roman"/>
                <a:cs typeface="Times New Roman"/>
              </a:rPr>
              <a:t> </a:t>
            </a:r>
            <a:r>
              <a:rPr sz="800" b="1" spc="-20" dirty="0">
                <a:latin typeface="Times New Roman"/>
                <a:cs typeface="Times New Roman"/>
              </a:rPr>
              <a:t>BCE</a:t>
            </a:r>
            <a:r>
              <a:rPr sz="800" spc="-20" dirty="0">
                <a:latin typeface="Times New Roman"/>
                <a:cs typeface="Times New Roman"/>
              </a:rPr>
              <a:t>.</a:t>
            </a:r>
            <a:endParaRPr sz="800" dirty="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50" dirty="0"/>
              <a:t>14</a:t>
            </a:fld>
            <a:endParaRPr spc="-50" dirty="0"/>
          </a:p>
        </p:txBody>
      </p:sp>
      <p:sp>
        <p:nvSpPr>
          <p:cNvPr id="7" name="TextBox 6">
            <a:extLst>
              <a:ext uri="{FF2B5EF4-FFF2-40B4-BE49-F238E27FC236}">
                <a16:creationId xmlns:a16="http://schemas.microsoft.com/office/drawing/2014/main" id="{F6FB73B8-F8FB-56DE-0DCE-8F4ADC4A38EF}"/>
              </a:ext>
            </a:extLst>
          </p:cNvPr>
          <p:cNvSpPr txBox="1"/>
          <p:nvPr/>
        </p:nvSpPr>
        <p:spPr>
          <a:xfrm>
            <a:off x="590976" y="6149876"/>
            <a:ext cx="5638800" cy="2308324"/>
          </a:xfrm>
          <a:prstGeom prst="rect">
            <a:avLst/>
          </a:prstGeom>
          <a:solidFill>
            <a:schemeClr val="accent6"/>
          </a:solidFill>
        </p:spPr>
        <p:txBody>
          <a:bodyPr wrap="square" rtlCol="0">
            <a:spAutoFit/>
          </a:bodyPr>
          <a:lstStyle/>
          <a:p>
            <a:r>
              <a:rPr lang="en-GB" dirty="0">
                <a:solidFill>
                  <a:srgbClr val="000000"/>
                </a:solidFill>
                <a:effectLst/>
                <a:latin typeface="Helvetica" pitchFamily="2" charset="0"/>
              </a:rPr>
              <a:t>Gallic tribes of northern Italy sacked and burnt Rome, 390BC</a:t>
            </a:r>
          </a:p>
          <a:p>
            <a:r>
              <a:rPr lang="en-GB" dirty="0">
                <a:solidFill>
                  <a:srgbClr val="000000"/>
                </a:solidFill>
                <a:effectLst/>
                <a:latin typeface="Helvetica" pitchFamily="2" charset="0"/>
              </a:rPr>
              <a:t>Battle on the banks of the </a:t>
            </a:r>
            <a:r>
              <a:rPr lang="en-GB" dirty="0" err="1">
                <a:solidFill>
                  <a:srgbClr val="000000"/>
                </a:solidFill>
                <a:effectLst/>
                <a:latin typeface="Helvetica" pitchFamily="2" charset="0"/>
              </a:rPr>
              <a:t>Allia</a:t>
            </a:r>
            <a:r>
              <a:rPr lang="en-GB" dirty="0">
                <a:solidFill>
                  <a:srgbClr val="000000"/>
                </a:solidFill>
                <a:effectLst/>
                <a:latin typeface="Helvetica" pitchFamily="2" charset="0"/>
              </a:rPr>
              <a:t> brook, characterized as 'more of a raid than an attempt to capture new territory’; Gallic tribes apparently returned home after this battle. But by that time, 'no longer restricted to the hinterland north of the Alps' (Roberts, pp. 133-4).</a:t>
            </a:r>
          </a:p>
          <a:p>
            <a:endParaRPr lang="en-GB" dirty="0">
              <a:solidFill>
                <a:srgbClr val="000000"/>
              </a:solidFill>
              <a:latin typeface="Helvetica" pitchFamily="2" charset="0"/>
            </a:endParaRPr>
          </a:p>
        </p:txBody>
      </p:sp>
      <p:sp>
        <p:nvSpPr>
          <p:cNvPr id="8" name="TextBox 7">
            <a:extLst>
              <a:ext uri="{FF2B5EF4-FFF2-40B4-BE49-F238E27FC236}">
                <a16:creationId xmlns:a16="http://schemas.microsoft.com/office/drawing/2014/main" id="{9746D8B3-6071-E3E8-63BD-46B45DBD830B}"/>
              </a:ext>
            </a:extLst>
          </p:cNvPr>
          <p:cNvSpPr txBox="1"/>
          <p:nvPr/>
        </p:nvSpPr>
        <p:spPr>
          <a:xfrm>
            <a:off x="979184" y="457200"/>
            <a:ext cx="5328271" cy="461665"/>
          </a:xfrm>
          <a:prstGeom prst="rect">
            <a:avLst/>
          </a:prstGeom>
          <a:solidFill>
            <a:schemeClr val="tx1">
              <a:lumMod val="65000"/>
              <a:lumOff val="35000"/>
            </a:schemeClr>
          </a:solidFill>
        </p:spPr>
        <p:txBody>
          <a:bodyPr wrap="square" rtlCol="0">
            <a:spAutoFit/>
          </a:bodyPr>
          <a:lstStyle/>
          <a:p>
            <a:pPr algn="ctr"/>
            <a:r>
              <a:rPr lang="en-US" sz="2400" dirty="0">
                <a:solidFill>
                  <a:srgbClr val="FFFF00"/>
                </a:solidFill>
              </a:rPr>
              <a:t>Settlement of </a:t>
            </a:r>
            <a:r>
              <a:rPr lang="en-US" sz="2400" dirty="0" err="1">
                <a:solidFill>
                  <a:srgbClr val="FFFF00"/>
                </a:solidFill>
              </a:rPr>
              <a:t>Gauls</a:t>
            </a:r>
            <a:r>
              <a:rPr lang="en-US" sz="2400" dirty="0">
                <a:solidFill>
                  <a:srgbClr val="FFFF00"/>
                </a:solidFill>
              </a:rPr>
              <a:t> in northern Italy</a:t>
            </a:r>
          </a:p>
        </p:txBody>
      </p:sp>
      <p:pic>
        <p:nvPicPr>
          <p:cNvPr id="9" name="Picture 8">
            <a:extLst>
              <a:ext uri="{FF2B5EF4-FFF2-40B4-BE49-F238E27FC236}">
                <a16:creationId xmlns:a16="http://schemas.microsoft.com/office/drawing/2014/main" id="{017F3BC5-02BF-49C2-163C-61C1E202FAEC}"/>
              </a:ext>
            </a:extLst>
          </p:cNvPr>
          <p:cNvPicPr>
            <a:picLocks noChangeAspect="1"/>
          </p:cNvPicPr>
          <p:nvPr/>
        </p:nvPicPr>
        <p:blipFill>
          <a:blip r:embed="rId2"/>
          <a:stretch>
            <a:fillRect/>
          </a:stretch>
        </p:blipFill>
        <p:spPr>
          <a:xfrm>
            <a:off x="381000" y="1228493"/>
            <a:ext cx="2678677" cy="3218410"/>
          </a:xfrm>
          <a:prstGeom prst="rect">
            <a:avLst/>
          </a:prstGeom>
        </p:spPr>
      </p:pic>
      <p:sp>
        <p:nvSpPr>
          <p:cNvPr id="10" name="TextBox 9">
            <a:extLst>
              <a:ext uri="{FF2B5EF4-FFF2-40B4-BE49-F238E27FC236}">
                <a16:creationId xmlns:a16="http://schemas.microsoft.com/office/drawing/2014/main" id="{323C2B3E-39A0-21F4-2169-0999A408772A}"/>
              </a:ext>
            </a:extLst>
          </p:cNvPr>
          <p:cNvSpPr txBox="1"/>
          <p:nvPr/>
        </p:nvSpPr>
        <p:spPr>
          <a:xfrm>
            <a:off x="3220252" y="1432926"/>
            <a:ext cx="3497793" cy="1077218"/>
          </a:xfrm>
          <a:prstGeom prst="rect">
            <a:avLst/>
          </a:prstGeom>
          <a:solidFill>
            <a:schemeClr val="tx1">
              <a:lumMod val="65000"/>
              <a:lumOff val="35000"/>
            </a:schemeClr>
          </a:solidFill>
        </p:spPr>
        <p:txBody>
          <a:bodyPr wrap="square" rtlCol="0">
            <a:spAutoFit/>
          </a:bodyPr>
          <a:lstStyle/>
          <a:p>
            <a:r>
              <a:rPr lang="en-US" sz="1600" u="sng" dirty="0">
                <a:solidFill>
                  <a:srgbClr val="FFFF00"/>
                </a:solidFill>
              </a:rPr>
              <a:t>Over the Alps and on to Rome</a:t>
            </a:r>
          </a:p>
          <a:p>
            <a:endParaRPr lang="en-US" sz="1600" u="sng" dirty="0">
              <a:solidFill>
                <a:srgbClr val="FFFF00"/>
              </a:solidFill>
            </a:endParaRPr>
          </a:p>
          <a:p>
            <a:r>
              <a:rPr lang="en-US" sz="1600" dirty="0">
                <a:solidFill>
                  <a:srgbClr val="FFFF00"/>
                </a:solidFill>
              </a:rPr>
              <a:t>&gt;Battle of Allia (</a:t>
            </a:r>
            <a:r>
              <a:rPr lang="en-US" sz="1600" dirty="0" err="1">
                <a:solidFill>
                  <a:srgbClr val="FFFF00"/>
                </a:solidFill>
              </a:rPr>
              <a:t>Gaulish</a:t>
            </a:r>
            <a:r>
              <a:rPr lang="en-US" sz="1600" dirty="0">
                <a:solidFill>
                  <a:srgbClr val="FFFF00"/>
                </a:solidFill>
              </a:rPr>
              <a:t> victory)</a:t>
            </a:r>
          </a:p>
          <a:p>
            <a:r>
              <a:rPr lang="en-US" sz="1600" dirty="0">
                <a:solidFill>
                  <a:srgbClr val="FFFF00"/>
                </a:solidFill>
              </a:rPr>
              <a:t>&gt;Battle of Telamon (Roman victory)</a:t>
            </a:r>
          </a:p>
        </p:txBody>
      </p:sp>
      <p:sp>
        <p:nvSpPr>
          <p:cNvPr id="2" name="TextBox 1">
            <a:extLst>
              <a:ext uri="{FF2B5EF4-FFF2-40B4-BE49-F238E27FC236}">
                <a16:creationId xmlns:a16="http://schemas.microsoft.com/office/drawing/2014/main" id="{ECF0ED8D-7844-E026-E94C-AF3B32F7737E}"/>
              </a:ext>
            </a:extLst>
          </p:cNvPr>
          <p:cNvSpPr txBox="1"/>
          <p:nvPr/>
        </p:nvSpPr>
        <p:spPr>
          <a:xfrm>
            <a:off x="683286" y="5086061"/>
            <a:ext cx="3733800" cy="369332"/>
          </a:xfrm>
          <a:prstGeom prst="rect">
            <a:avLst/>
          </a:prstGeom>
          <a:solidFill>
            <a:srgbClr val="FFC000"/>
          </a:solidFill>
        </p:spPr>
        <p:txBody>
          <a:bodyPr wrap="square" rtlCol="0">
            <a:spAutoFit/>
          </a:bodyPr>
          <a:lstStyle/>
          <a:p>
            <a:pPr marL="285750" lvl="1" indent="-285750">
              <a:buFont typeface="Arial" panose="020B0604020202020204" pitchFamily="34" charset="0"/>
              <a:buChar char="•"/>
            </a:pPr>
            <a:r>
              <a:rPr lang="en-GB" dirty="0">
                <a:solidFill>
                  <a:srgbClr val="000000"/>
                </a:solidFill>
                <a:latin typeface="Helvetica" pitchFamily="2" charset="0"/>
              </a:rPr>
              <a:t>Transalpine to Cisalpine Celts.</a:t>
            </a:r>
            <a:endParaRPr lang="en-GB" dirty="0">
              <a:solidFill>
                <a:srgbClr val="000000"/>
              </a:solidFill>
              <a:effectLst/>
              <a:latin typeface="Helvetica" pitchFamily="2" charset="0"/>
            </a:endParaRPr>
          </a:p>
        </p:txBody>
      </p:sp>
    </p:spTree>
    <p:extLst>
      <p:ext uri="{BB962C8B-B14F-4D97-AF65-F5344CB8AC3E}">
        <p14:creationId xmlns:p14="http://schemas.microsoft.com/office/powerpoint/2010/main" val="16110544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CA25CC-75E2-CF20-6904-BE4741E56C0B}"/>
            </a:ext>
          </a:extLst>
        </p:cNvPr>
        <p:cNvGrpSpPr/>
        <p:nvPr/>
      </p:nvGrpSpPr>
      <p:grpSpPr>
        <a:xfrm>
          <a:off x="0" y="0"/>
          <a:ext cx="0" cy="0"/>
          <a:chOff x="0" y="0"/>
          <a:chExt cx="0" cy="0"/>
        </a:xfrm>
      </p:grpSpPr>
      <p:sp>
        <p:nvSpPr>
          <p:cNvPr id="6" name="object 6">
            <a:extLst>
              <a:ext uri="{FF2B5EF4-FFF2-40B4-BE49-F238E27FC236}">
                <a16:creationId xmlns:a16="http://schemas.microsoft.com/office/drawing/2014/main" id="{9E53A240-2A86-2226-E280-AAA3721564D0}"/>
              </a:ext>
            </a:extLst>
          </p:cNvPr>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50" dirty="0"/>
              <a:t>15</a:t>
            </a:fld>
            <a:endParaRPr spc="-50" dirty="0"/>
          </a:p>
        </p:txBody>
      </p:sp>
      <p:sp>
        <p:nvSpPr>
          <p:cNvPr id="8" name="TextBox 7">
            <a:extLst>
              <a:ext uri="{FF2B5EF4-FFF2-40B4-BE49-F238E27FC236}">
                <a16:creationId xmlns:a16="http://schemas.microsoft.com/office/drawing/2014/main" id="{C5E3AAF1-2A4C-ADD9-53B9-B4097C7B4B7E}"/>
              </a:ext>
            </a:extLst>
          </p:cNvPr>
          <p:cNvSpPr txBox="1"/>
          <p:nvPr/>
        </p:nvSpPr>
        <p:spPr>
          <a:xfrm>
            <a:off x="914400" y="685800"/>
            <a:ext cx="5328271" cy="1200329"/>
          </a:xfrm>
          <a:prstGeom prst="rect">
            <a:avLst/>
          </a:prstGeom>
          <a:solidFill>
            <a:schemeClr val="tx1">
              <a:lumMod val="65000"/>
              <a:lumOff val="35000"/>
            </a:schemeClr>
          </a:solidFill>
        </p:spPr>
        <p:txBody>
          <a:bodyPr wrap="square" rtlCol="0">
            <a:spAutoFit/>
          </a:bodyPr>
          <a:lstStyle/>
          <a:p>
            <a:pPr algn="ctr"/>
            <a:r>
              <a:rPr lang="en-US" sz="3600" dirty="0">
                <a:solidFill>
                  <a:srgbClr val="FFFF00"/>
                </a:solidFill>
              </a:rPr>
              <a:t>Encounter of </a:t>
            </a:r>
            <a:r>
              <a:rPr lang="en-US" sz="3600" dirty="0" err="1">
                <a:solidFill>
                  <a:srgbClr val="FFFF00"/>
                </a:solidFill>
              </a:rPr>
              <a:t>Gauls</a:t>
            </a:r>
            <a:r>
              <a:rPr lang="en-US" sz="3600" dirty="0">
                <a:solidFill>
                  <a:srgbClr val="FFFF00"/>
                </a:solidFill>
              </a:rPr>
              <a:t> with Alexander the Great</a:t>
            </a:r>
          </a:p>
        </p:txBody>
      </p:sp>
      <p:sp>
        <p:nvSpPr>
          <p:cNvPr id="3" name="Rectangle 2">
            <a:extLst>
              <a:ext uri="{FF2B5EF4-FFF2-40B4-BE49-F238E27FC236}">
                <a16:creationId xmlns:a16="http://schemas.microsoft.com/office/drawing/2014/main" id="{C46A6AB2-B811-2869-F039-5E7961F4CD35}"/>
              </a:ext>
            </a:extLst>
          </p:cNvPr>
          <p:cNvSpPr>
            <a:spLocks noChangeArrowheads="1"/>
          </p:cNvSpPr>
          <p:nvPr/>
        </p:nvSpPr>
        <p:spPr bwMode="auto">
          <a:xfrm>
            <a:off x="723900" y="2209800"/>
            <a:ext cx="5410200" cy="1015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algn="l" rtl="0" eaLnBrk="0" fontAlgn="base" hangingPunct="0">
              <a:spcBef>
                <a:spcPct val="0"/>
              </a:spcBef>
              <a:spcAft>
                <a:spcPct val="0"/>
              </a:spcAft>
              <a:defRPr>
                <a:solidFill>
                  <a:schemeClr val="tx1"/>
                </a:solidFill>
                <a:latin typeface="Arial" panose="020B0604020202020204" pitchFamily="34" charset="0"/>
              </a:defRPr>
            </a:lvl1pPr>
            <a:lvl2pPr marL="457200" algn="l" rtl="0" eaLnBrk="0" fontAlgn="base" hangingPunct="0">
              <a:spcBef>
                <a:spcPct val="0"/>
              </a:spcBef>
              <a:spcAft>
                <a:spcPct val="0"/>
              </a:spcAft>
              <a:defRPr>
                <a:solidFill>
                  <a:schemeClr val="tx1"/>
                </a:solidFill>
                <a:latin typeface="Arial" panose="020B0604020202020204" pitchFamily="34" charset="0"/>
              </a:defRPr>
            </a:lvl2pPr>
            <a:lvl3pPr marL="914400" algn="l" rtl="0" eaLnBrk="0" fontAlgn="base" hangingPunct="0">
              <a:spcBef>
                <a:spcPct val="0"/>
              </a:spcBef>
              <a:spcAft>
                <a:spcPct val="0"/>
              </a:spcAft>
              <a:defRPr>
                <a:solidFill>
                  <a:schemeClr val="tx1"/>
                </a:solidFill>
                <a:latin typeface="Arial" panose="020B0604020202020204" pitchFamily="34" charset="0"/>
              </a:defRPr>
            </a:lvl3pPr>
            <a:lvl4pPr marL="1371600" algn="l" rtl="0" eaLnBrk="0" fontAlgn="base" hangingPunct="0">
              <a:spcBef>
                <a:spcPct val="0"/>
              </a:spcBef>
              <a:spcAft>
                <a:spcPct val="0"/>
              </a:spcAft>
              <a:defRPr>
                <a:solidFill>
                  <a:schemeClr val="tx1"/>
                </a:solidFill>
                <a:latin typeface="Arial" panose="020B0604020202020204" pitchFamily="34" charset="0"/>
              </a:defRPr>
            </a:lvl4pPr>
            <a:lvl5pPr marL="1828800" algn="l" rtl="0" eaLnBrk="0" fontAlgn="base" hangingPunct="0">
              <a:spcBef>
                <a:spcPct val="0"/>
              </a:spcBef>
              <a:spcAft>
                <a:spcPct val="0"/>
              </a:spcAft>
              <a:defRPr>
                <a:solidFill>
                  <a:schemeClr val="tx1"/>
                </a:solidFill>
                <a:latin typeface="Arial" panose="020B0604020202020204" pitchFamily="34" charset="0"/>
              </a:defRPr>
            </a:lvl5pPr>
            <a:lvl6pPr marL="2286000" algn="l" rtl="0" eaLnBrk="0" fontAlgn="base" hangingPunct="0">
              <a:spcBef>
                <a:spcPct val="0"/>
              </a:spcBef>
              <a:spcAft>
                <a:spcPct val="0"/>
              </a:spcAft>
              <a:defRPr>
                <a:solidFill>
                  <a:schemeClr val="tx1"/>
                </a:solidFill>
                <a:latin typeface="Arial" panose="020B0604020202020204" pitchFamily="34" charset="0"/>
              </a:defRPr>
            </a:lvl6pPr>
            <a:lvl7pPr marL="2743200" algn="l" rtl="0" eaLnBrk="0" fontAlgn="base" hangingPunct="0">
              <a:spcBef>
                <a:spcPct val="0"/>
              </a:spcBef>
              <a:spcAft>
                <a:spcPct val="0"/>
              </a:spcAft>
              <a:defRPr>
                <a:solidFill>
                  <a:schemeClr val="tx1"/>
                </a:solidFill>
                <a:latin typeface="Arial" panose="020B0604020202020204" pitchFamily="34" charset="0"/>
              </a:defRPr>
            </a:lvl7pPr>
            <a:lvl8pPr marL="3200400" algn="l" rtl="0" eaLnBrk="0" fontAlgn="base" hangingPunct="0">
              <a:spcBef>
                <a:spcPct val="0"/>
              </a:spcBef>
              <a:spcAft>
                <a:spcPct val="0"/>
              </a:spcAft>
              <a:defRPr>
                <a:solidFill>
                  <a:schemeClr val="tx1"/>
                </a:solidFill>
                <a:latin typeface="Arial" panose="020B0604020202020204" pitchFamily="34" charset="0"/>
              </a:defRPr>
            </a:lvl8pPr>
            <a:lvl9pPr marL="3657600" algn="l" rtl="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212121"/>
                </a:solidFill>
                <a:effectLst/>
                <a:latin typeface="Aptos" panose="020B0004020202020204" pitchFamily="34" charset="0"/>
              </a:rPr>
              <a:t>More </a:t>
            </a:r>
            <a:r>
              <a:rPr kumimoji="0" lang="en-US" altLang="en-US" sz="1000" b="0" i="0" u="none" strike="noStrike" cap="none" normalizeH="0" baseline="0" dirty="0" err="1">
                <a:ln>
                  <a:noFill/>
                </a:ln>
                <a:solidFill>
                  <a:srgbClr val="212121"/>
                </a:solidFill>
                <a:effectLst/>
                <a:latin typeface="Aptos" panose="020B0004020202020204" pitchFamily="34" charset="0"/>
              </a:rPr>
              <a:t>Gauls</a:t>
            </a:r>
            <a:r>
              <a:rPr kumimoji="0" lang="en-US" altLang="en-US" sz="1000" b="0" i="0" u="none" strike="noStrike" cap="none" normalizeH="0" baseline="0" dirty="0">
                <a:ln>
                  <a:noFill/>
                </a:ln>
                <a:solidFill>
                  <a:srgbClr val="212121"/>
                </a:solidFill>
                <a:effectLst/>
                <a:latin typeface="Aptos" panose="020B0004020202020204" pitchFamily="34" charset="0"/>
              </a:rPr>
              <a:t> (including the </a:t>
            </a:r>
            <a:r>
              <a:rPr kumimoji="0" lang="en-US" altLang="en-US" sz="1000" b="1" i="0" u="none" strike="noStrike" cap="none" normalizeH="0" baseline="0" dirty="0">
                <a:ln>
                  <a:noFill/>
                </a:ln>
                <a:solidFill>
                  <a:srgbClr val="212121"/>
                </a:solidFill>
                <a:effectLst/>
                <a:latin typeface="Aptos" panose="020B0004020202020204" pitchFamily="34" charset="0"/>
              </a:rPr>
              <a:t>Boii</a:t>
            </a:r>
            <a:r>
              <a:rPr kumimoji="0" lang="en-US" altLang="en-US" sz="1000" b="0" i="0" u="none" strike="noStrike" cap="none" normalizeH="0" baseline="0" dirty="0">
                <a:ln>
                  <a:noFill/>
                </a:ln>
                <a:solidFill>
                  <a:srgbClr val="212121"/>
                </a:solidFill>
                <a:effectLst/>
                <a:latin typeface="Aptos" panose="020B0004020202020204" pitchFamily="34" charset="0"/>
              </a:rPr>
              <a:t> once again) also expanded into the Balkans. They met Alexander the</a:t>
            </a:r>
            <a:r>
              <a:rPr lang="en-US" altLang="en-US" sz="1000" dirty="0"/>
              <a:t> </a:t>
            </a:r>
            <a:r>
              <a:rPr kumimoji="0" lang="en-US" altLang="en-US" sz="1000" b="0" i="0" u="none" strike="noStrike" cap="none" normalizeH="0" baseline="0" dirty="0">
                <a:ln>
                  <a:noFill/>
                </a:ln>
                <a:solidFill>
                  <a:srgbClr val="212121"/>
                </a:solidFill>
                <a:effectLst/>
                <a:latin typeface="Aptos" panose="020B0004020202020204" pitchFamily="34" charset="0"/>
              </a:rPr>
              <a:t>Great, and, some fifty years after his death, invaded Greece. Led by (another) </a:t>
            </a:r>
            <a:r>
              <a:rPr kumimoji="0" lang="en-US" altLang="en-US" sz="1000" b="1" i="0" u="none" strike="noStrike" cap="none" normalizeH="0" baseline="0" dirty="0">
                <a:ln>
                  <a:noFill/>
                </a:ln>
                <a:solidFill>
                  <a:srgbClr val="212121"/>
                </a:solidFill>
                <a:effectLst/>
                <a:latin typeface="Aptos" panose="020B0004020202020204" pitchFamily="34" charset="0"/>
              </a:rPr>
              <a:t>Brennus</a:t>
            </a:r>
            <a:r>
              <a:rPr kumimoji="0" lang="en-US" altLang="en-US" sz="1000" b="0" i="0" u="none" strike="noStrike" cap="none" normalizeH="0" baseline="0" dirty="0">
                <a:ln>
                  <a:noFill/>
                </a:ln>
                <a:solidFill>
                  <a:srgbClr val="212121"/>
                </a:solidFill>
                <a:effectLst/>
                <a:latin typeface="Aptos" panose="020B0004020202020204" pitchFamily="34" charset="0"/>
              </a:rPr>
              <a:t>, they attacked</a:t>
            </a:r>
            <a:r>
              <a:rPr lang="en-US" altLang="en-US" sz="1000" dirty="0"/>
              <a:t> </a:t>
            </a:r>
            <a:r>
              <a:rPr kumimoji="0" lang="en-US" altLang="en-US" sz="1000" b="0" i="0" u="none" strike="noStrike" cap="none" normalizeH="0" baseline="0" dirty="0">
                <a:ln>
                  <a:noFill/>
                </a:ln>
                <a:solidFill>
                  <a:srgbClr val="212121"/>
                </a:solidFill>
                <a:effectLst/>
                <a:latin typeface="Aptos" panose="020B0004020202020204" pitchFamily="34" charset="0"/>
              </a:rPr>
              <a:t>Delphi. This invasion was ultimately unsuccessful and led to Brennus’ taking his own life in defeat.</a:t>
            </a: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rgbClr val="212121"/>
                </a:solidFill>
                <a:effectLst/>
                <a:latin typeface="Aptos" panose="020B0004020202020204" pitchFamily="34" charset="0"/>
              </a:rPr>
              <a:t>However, a group of </a:t>
            </a:r>
            <a:r>
              <a:rPr kumimoji="0" lang="en-US" altLang="en-US" sz="1000" b="0" i="0" u="none" strike="noStrike" cap="none" normalizeH="0" baseline="0" dirty="0" err="1">
                <a:ln>
                  <a:noFill/>
                </a:ln>
                <a:solidFill>
                  <a:srgbClr val="212121"/>
                </a:solidFill>
                <a:effectLst/>
                <a:latin typeface="Aptos" panose="020B0004020202020204" pitchFamily="34" charset="0"/>
              </a:rPr>
              <a:t>Gauls</a:t>
            </a:r>
            <a:r>
              <a:rPr kumimoji="0" lang="en-US" altLang="en-US" sz="1000" b="0" i="0" u="none" strike="noStrike" cap="none" normalizeH="0" baseline="0" dirty="0">
                <a:ln>
                  <a:noFill/>
                </a:ln>
                <a:solidFill>
                  <a:srgbClr val="212121"/>
                </a:solidFill>
                <a:effectLst/>
                <a:latin typeface="Aptos" panose="020B0004020202020204" pitchFamily="34" charset="0"/>
              </a:rPr>
              <a:t> would go on from here to establish the kingdom of Galatia in Anatolia. These are the ‘Asian </a:t>
            </a:r>
            <a:r>
              <a:rPr kumimoji="0" lang="en-US" altLang="en-US" sz="1000" b="0" i="0" u="none" strike="noStrike" cap="none" normalizeH="0" baseline="0" dirty="0" err="1">
                <a:ln>
                  <a:noFill/>
                </a:ln>
                <a:solidFill>
                  <a:srgbClr val="212121"/>
                </a:solidFill>
                <a:effectLst/>
                <a:latin typeface="Aptos" panose="020B0004020202020204" pitchFamily="34" charset="0"/>
              </a:rPr>
              <a:t>Galatae</a:t>
            </a:r>
            <a:r>
              <a:rPr kumimoji="0" lang="en-US" altLang="en-US" sz="1000" b="0" i="0" u="none" strike="noStrike" cap="none" normalizeH="0" baseline="0" dirty="0">
                <a:ln>
                  <a:noFill/>
                </a:ln>
                <a:solidFill>
                  <a:srgbClr val="212121"/>
                </a:solidFill>
                <a:effectLst/>
                <a:latin typeface="Aptos" panose="020B0004020202020204" pitchFamily="34" charset="0"/>
              </a:rPr>
              <a:t>’.</a:t>
            </a:r>
            <a:endParaRPr kumimoji="0" lang="en-US" altLang="en-US" sz="1000" b="0" i="0" u="none" strike="noStrike" cap="none" normalizeH="0" baseline="0" dirty="0">
              <a:ln>
                <a:noFill/>
              </a:ln>
              <a:solidFill>
                <a:schemeClr val="tx1"/>
              </a:solidFill>
              <a:effectLst/>
              <a:latin typeface="Arial" panose="020B0604020202020204" pitchFamily="34" charset="0"/>
            </a:endParaRPr>
          </a:p>
        </p:txBody>
      </p:sp>
      <p:sp>
        <p:nvSpPr>
          <p:cNvPr id="4" name="TextBox 3">
            <a:extLst>
              <a:ext uri="{FF2B5EF4-FFF2-40B4-BE49-F238E27FC236}">
                <a16:creationId xmlns:a16="http://schemas.microsoft.com/office/drawing/2014/main" id="{64BB97F5-33E7-4290-8201-DBB59A0F549C}"/>
              </a:ext>
            </a:extLst>
          </p:cNvPr>
          <p:cNvSpPr txBox="1"/>
          <p:nvPr/>
        </p:nvSpPr>
        <p:spPr>
          <a:xfrm>
            <a:off x="3850905" y="8412587"/>
            <a:ext cx="2408178" cy="584775"/>
          </a:xfrm>
          <a:prstGeom prst="rect">
            <a:avLst/>
          </a:prstGeom>
          <a:noFill/>
        </p:spPr>
        <p:txBody>
          <a:bodyPr wrap="square" rtlCol="0">
            <a:spAutoFit/>
          </a:bodyPr>
          <a:lstStyle/>
          <a:p>
            <a:r>
              <a:rPr lang="en-US" sz="800" dirty="0"/>
              <a:t>By Unknown author - This image has been extracted from another file, Public Domain, https://</a:t>
            </a:r>
            <a:r>
              <a:rPr lang="en-US" sz="800" dirty="0" err="1"/>
              <a:t>commons.wikimedia.org</a:t>
            </a:r>
            <a:r>
              <a:rPr lang="en-US" sz="800" dirty="0"/>
              <a:t>/w/</a:t>
            </a:r>
            <a:r>
              <a:rPr lang="en-US" sz="800" dirty="0" err="1"/>
              <a:t>index.php?curid</a:t>
            </a:r>
            <a:r>
              <a:rPr lang="en-US" sz="800" dirty="0"/>
              <a:t>=66715266</a:t>
            </a:r>
          </a:p>
        </p:txBody>
      </p:sp>
      <p:pic>
        <p:nvPicPr>
          <p:cNvPr id="11" name="Picture 10">
            <a:extLst>
              <a:ext uri="{FF2B5EF4-FFF2-40B4-BE49-F238E27FC236}">
                <a16:creationId xmlns:a16="http://schemas.microsoft.com/office/drawing/2014/main" id="{9A529984-64D9-5950-6B57-C5ECB42A60A7}"/>
              </a:ext>
            </a:extLst>
          </p:cNvPr>
          <p:cNvPicPr>
            <a:picLocks noChangeAspect="1"/>
          </p:cNvPicPr>
          <p:nvPr/>
        </p:nvPicPr>
        <p:blipFill>
          <a:blip r:embed="rId2"/>
          <a:stretch>
            <a:fillRect/>
          </a:stretch>
        </p:blipFill>
        <p:spPr>
          <a:xfrm>
            <a:off x="367612" y="4318951"/>
            <a:ext cx="3449679" cy="4613892"/>
          </a:xfrm>
          <a:prstGeom prst="rect">
            <a:avLst/>
          </a:prstGeom>
        </p:spPr>
      </p:pic>
      <p:sp>
        <p:nvSpPr>
          <p:cNvPr id="12" name="TextBox 11">
            <a:extLst>
              <a:ext uri="{FF2B5EF4-FFF2-40B4-BE49-F238E27FC236}">
                <a16:creationId xmlns:a16="http://schemas.microsoft.com/office/drawing/2014/main" id="{373CDE2A-E5D1-28D4-EAD6-2A23BDF94DCA}"/>
              </a:ext>
            </a:extLst>
          </p:cNvPr>
          <p:cNvSpPr txBox="1"/>
          <p:nvPr/>
        </p:nvSpPr>
        <p:spPr>
          <a:xfrm>
            <a:off x="3899841" y="7236414"/>
            <a:ext cx="2833444" cy="1169551"/>
          </a:xfrm>
          <a:prstGeom prst="rect">
            <a:avLst/>
          </a:prstGeom>
          <a:solidFill>
            <a:schemeClr val="accent2"/>
          </a:solidFill>
        </p:spPr>
        <p:txBody>
          <a:bodyPr wrap="square" rtlCol="0">
            <a:spAutoFit/>
          </a:bodyPr>
          <a:lstStyle/>
          <a:p>
            <a:r>
              <a:rPr lang="en-US" sz="1400" dirty="0"/>
              <a:t>Image: detail from ‘Alexander Mosaic’, c.120-100BC, showing battle between armies of Alexander the Great (356-323BC) and Darius III of Persia.</a:t>
            </a:r>
          </a:p>
        </p:txBody>
      </p:sp>
    </p:spTree>
    <p:extLst>
      <p:ext uri="{BB962C8B-B14F-4D97-AF65-F5344CB8AC3E}">
        <p14:creationId xmlns:p14="http://schemas.microsoft.com/office/powerpoint/2010/main" val="7402750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object 5"/>
          <p:cNvSpPr txBox="1"/>
          <p:nvPr/>
        </p:nvSpPr>
        <p:spPr>
          <a:xfrm>
            <a:off x="826176" y="2234214"/>
            <a:ext cx="5376545" cy="935513"/>
          </a:xfrm>
          <a:prstGeom prst="rect">
            <a:avLst/>
          </a:prstGeom>
        </p:spPr>
        <p:txBody>
          <a:bodyPr vert="horz" wrap="square" lIns="0" tIns="12065" rIns="0" bIns="0" rtlCol="0">
            <a:spAutoFit/>
          </a:bodyPr>
          <a:lstStyle/>
          <a:p>
            <a:pPr marL="50800" marR="34290">
              <a:lnSpc>
                <a:spcPct val="100000"/>
              </a:lnSpc>
              <a:spcBef>
                <a:spcPts val="95"/>
              </a:spcBef>
            </a:pPr>
            <a:r>
              <a:rPr sz="1000" b="1" dirty="0">
                <a:latin typeface="Times New Roman"/>
                <a:cs typeface="Times New Roman"/>
              </a:rPr>
              <a:t>Diodorus</a:t>
            </a:r>
            <a:r>
              <a:rPr sz="1000" b="1" spc="-25" dirty="0">
                <a:latin typeface="Times New Roman"/>
                <a:cs typeface="Times New Roman"/>
              </a:rPr>
              <a:t> </a:t>
            </a:r>
            <a:r>
              <a:rPr sz="1000" b="1" dirty="0">
                <a:latin typeface="Times New Roman"/>
                <a:cs typeface="Times New Roman"/>
              </a:rPr>
              <a:t>Siculus</a:t>
            </a:r>
            <a:r>
              <a:rPr sz="1000" b="1" spc="-30" dirty="0">
                <a:latin typeface="Times New Roman"/>
                <a:cs typeface="Times New Roman"/>
              </a:rPr>
              <a:t> </a:t>
            </a:r>
            <a:r>
              <a:rPr sz="1000" dirty="0">
                <a:latin typeface="Times New Roman"/>
                <a:cs typeface="Times New Roman"/>
              </a:rPr>
              <a:t>was a</a:t>
            </a:r>
            <a:r>
              <a:rPr sz="1000" spc="-25" dirty="0">
                <a:latin typeface="Times New Roman"/>
                <a:cs typeface="Times New Roman"/>
              </a:rPr>
              <a:t> </a:t>
            </a:r>
            <a:r>
              <a:rPr sz="1000" dirty="0">
                <a:latin typeface="Times New Roman"/>
                <a:cs typeface="Times New Roman"/>
              </a:rPr>
              <a:t>Greek</a:t>
            </a:r>
            <a:r>
              <a:rPr sz="1000" spc="-10" dirty="0">
                <a:latin typeface="Times New Roman"/>
                <a:cs typeface="Times New Roman"/>
              </a:rPr>
              <a:t> </a:t>
            </a:r>
            <a:r>
              <a:rPr sz="1000" dirty="0">
                <a:latin typeface="Times New Roman"/>
                <a:cs typeface="Times New Roman"/>
              </a:rPr>
              <a:t>historian</a:t>
            </a:r>
            <a:r>
              <a:rPr sz="1000" spc="-10" dirty="0">
                <a:latin typeface="Times New Roman"/>
                <a:cs typeface="Times New Roman"/>
              </a:rPr>
              <a:t> </a:t>
            </a:r>
            <a:r>
              <a:rPr sz="1000" dirty="0">
                <a:latin typeface="Times New Roman"/>
                <a:cs typeface="Times New Roman"/>
              </a:rPr>
              <a:t>born</a:t>
            </a:r>
            <a:r>
              <a:rPr sz="1000" spc="-30" dirty="0">
                <a:latin typeface="Times New Roman"/>
                <a:cs typeface="Times New Roman"/>
              </a:rPr>
              <a:t> </a:t>
            </a:r>
            <a:r>
              <a:rPr sz="1000" dirty="0">
                <a:latin typeface="Times New Roman"/>
                <a:cs typeface="Times New Roman"/>
              </a:rPr>
              <a:t>in</a:t>
            </a:r>
            <a:r>
              <a:rPr sz="1000" spc="-35" dirty="0">
                <a:latin typeface="Times New Roman"/>
                <a:cs typeface="Times New Roman"/>
              </a:rPr>
              <a:t> </a:t>
            </a:r>
            <a:r>
              <a:rPr sz="1000" dirty="0">
                <a:latin typeface="Times New Roman"/>
                <a:cs typeface="Times New Roman"/>
              </a:rPr>
              <a:t>Sicily</a:t>
            </a:r>
            <a:r>
              <a:rPr sz="1000" spc="-25" dirty="0">
                <a:latin typeface="Times New Roman"/>
                <a:cs typeface="Times New Roman"/>
              </a:rPr>
              <a:t> </a:t>
            </a:r>
            <a:r>
              <a:rPr sz="1000" dirty="0">
                <a:latin typeface="Times New Roman"/>
                <a:cs typeface="Times New Roman"/>
              </a:rPr>
              <a:t>(Siculus</a:t>
            </a:r>
            <a:r>
              <a:rPr sz="1000" spc="-5" dirty="0">
                <a:latin typeface="Times New Roman"/>
                <a:cs typeface="Times New Roman"/>
              </a:rPr>
              <a:t> </a:t>
            </a:r>
            <a:r>
              <a:rPr sz="1000" dirty="0">
                <a:latin typeface="Times New Roman"/>
                <a:cs typeface="Times New Roman"/>
              </a:rPr>
              <a:t>meaning</a:t>
            </a:r>
            <a:r>
              <a:rPr sz="1000" spc="10" dirty="0">
                <a:latin typeface="Times New Roman"/>
                <a:cs typeface="Times New Roman"/>
              </a:rPr>
              <a:t> </a:t>
            </a:r>
            <a:r>
              <a:rPr sz="1000" dirty="0">
                <a:latin typeface="Times New Roman"/>
                <a:cs typeface="Times New Roman"/>
              </a:rPr>
              <a:t>‘of</a:t>
            </a:r>
            <a:r>
              <a:rPr sz="1000" spc="-10" dirty="0">
                <a:latin typeface="Times New Roman"/>
                <a:cs typeface="Times New Roman"/>
              </a:rPr>
              <a:t> </a:t>
            </a:r>
            <a:r>
              <a:rPr sz="1000" dirty="0">
                <a:latin typeface="Times New Roman"/>
                <a:cs typeface="Times New Roman"/>
              </a:rPr>
              <a:t>Sicily’ –</a:t>
            </a:r>
            <a:r>
              <a:rPr sz="1000" spc="-20" dirty="0">
                <a:latin typeface="Times New Roman"/>
                <a:cs typeface="Times New Roman"/>
              </a:rPr>
              <a:t> </a:t>
            </a:r>
            <a:r>
              <a:rPr sz="1000" dirty="0">
                <a:latin typeface="Times New Roman"/>
                <a:cs typeface="Times New Roman"/>
              </a:rPr>
              <a:t>it</a:t>
            </a:r>
            <a:r>
              <a:rPr sz="1000" spc="-30" dirty="0">
                <a:latin typeface="Times New Roman"/>
                <a:cs typeface="Times New Roman"/>
              </a:rPr>
              <a:t> </a:t>
            </a:r>
            <a:r>
              <a:rPr sz="1000" dirty="0">
                <a:latin typeface="Times New Roman"/>
                <a:cs typeface="Times New Roman"/>
              </a:rPr>
              <a:t>is</a:t>
            </a:r>
            <a:r>
              <a:rPr sz="1000" spc="-30" dirty="0">
                <a:latin typeface="Times New Roman"/>
                <a:cs typeface="Times New Roman"/>
              </a:rPr>
              <a:t> </a:t>
            </a:r>
            <a:r>
              <a:rPr sz="1000" spc="-10" dirty="0">
                <a:latin typeface="Times New Roman"/>
                <a:cs typeface="Times New Roman"/>
              </a:rPr>
              <a:t>worth </a:t>
            </a:r>
            <a:r>
              <a:rPr sz="1000" dirty="0">
                <a:latin typeface="Times New Roman"/>
                <a:cs typeface="Times New Roman"/>
              </a:rPr>
              <a:t>remembering</a:t>
            </a:r>
            <a:r>
              <a:rPr sz="1000" spc="5" dirty="0">
                <a:latin typeface="Times New Roman"/>
                <a:cs typeface="Times New Roman"/>
              </a:rPr>
              <a:t> </a:t>
            </a:r>
            <a:r>
              <a:rPr sz="1000" dirty="0">
                <a:latin typeface="Times New Roman"/>
                <a:cs typeface="Times New Roman"/>
              </a:rPr>
              <a:t>here</a:t>
            </a:r>
            <a:r>
              <a:rPr sz="1000" spc="-25" dirty="0">
                <a:latin typeface="Times New Roman"/>
                <a:cs typeface="Times New Roman"/>
              </a:rPr>
              <a:t> </a:t>
            </a:r>
            <a:r>
              <a:rPr sz="1000" dirty="0">
                <a:latin typeface="Times New Roman"/>
                <a:cs typeface="Times New Roman"/>
              </a:rPr>
              <a:t>that</a:t>
            </a:r>
            <a:r>
              <a:rPr sz="1000" spc="-25" dirty="0">
                <a:latin typeface="Times New Roman"/>
                <a:cs typeface="Times New Roman"/>
              </a:rPr>
              <a:t> </a:t>
            </a:r>
            <a:r>
              <a:rPr sz="1000" dirty="0">
                <a:latin typeface="Times New Roman"/>
                <a:cs typeface="Times New Roman"/>
              </a:rPr>
              <a:t>many</a:t>
            </a:r>
            <a:r>
              <a:rPr sz="1000" spc="-5" dirty="0">
                <a:latin typeface="Times New Roman"/>
                <a:cs typeface="Times New Roman"/>
              </a:rPr>
              <a:t> </a:t>
            </a:r>
            <a:r>
              <a:rPr sz="1000" dirty="0">
                <a:latin typeface="Times New Roman"/>
                <a:cs typeface="Times New Roman"/>
              </a:rPr>
              <a:t>Greeks</a:t>
            </a:r>
            <a:r>
              <a:rPr sz="1000" spc="-10" dirty="0">
                <a:latin typeface="Times New Roman"/>
                <a:cs typeface="Times New Roman"/>
              </a:rPr>
              <a:t> </a:t>
            </a:r>
            <a:r>
              <a:rPr sz="1000" dirty="0">
                <a:latin typeface="Times New Roman"/>
                <a:cs typeface="Times New Roman"/>
              </a:rPr>
              <a:t>would</a:t>
            </a:r>
            <a:r>
              <a:rPr sz="1000" spc="-10" dirty="0">
                <a:latin typeface="Times New Roman"/>
                <a:cs typeface="Times New Roman"/>
              </a:rPr>
              <a:t> </a:t>
            </a:r>
            <a:r>
              <a:rPr sz="1000" dirty="0">
                <a:latin typeface="Times New Roman"/>
                <a:cs typeface="Times New Roman"/>
              </a:rPr>
              <a:t>have</a:t>
            </a:r>
            <a:r>
              <a:rPr sz="1000" spc="-15" dirty="0">
                <a:latin typeface="Times New Roman"/>
                <a:cs typeface="Times New Roman"/>
              </a:rPr>
              <a:t> </a:t>
            </a:r>
            <a:r>
              <a:rPr sz="1000" dirty="0">
                <a:latin typeface="Times New Roman"/>
                <a:cs typeface="Times New Roman"/>
              </a:rPr>
              <a:t>been</a:t>
            </a:r>
            <a:r>
              <a:rPr sz="1000" spc="-30" dirty="0">
                <a:latin typeface="Times New Roman"/>
                <a:cs typeface="Times New Roman"/>
              </a:rPr>
              <a:t> </a:t>
            </a:r>
            <a:r>
              <a:rPr sz="1000" dirty="0">
                <a:latin typeface="Times New Roman"/>
                <a:cs typeface="Times New Roman"/>
              </a:rPr>
              <a:t>born</a:t>
            </a:r>
            <a:r>
              <a:rPr sz="1000" spc="-35" dirty="0">
                <a:latin typeface="Times New Roman"/>
                <a:cs typeface="Times New Roman"/>
              </a:rPr>
              <a:t> </a:t>
            </a:r>
            <a:r>
              <a:rPr sz="1000" dirty="0">
                <a:latin typeface="Times New Roman"/>
                <a:cs typeface="Times New Roman"/>
              </a:rPr>
              <a:t>or</a:t>
            </a:r>
            <a:r>
              <a:rPr sz="1000" spc="-35" dirty="0">
                <a:latin typeface="Times New Roman"/>
                <a:cs typeface="Times New Roman"/>
              </a:rPr>
              <a:t> </a:t>
            </a:r>
            <a:r>
              <a:rPr sz="1000" dirty="0">
                <a:latin typeface="Times New Roman"/>
                <a:cs typeface="Times New Roman"/>
              </a:rPr>
              <a:t>lived</a:t>
            </a:r>
            <a:r>
              <a:rPr sz="1000" spc="-30" dirty="0">
                <a:latin typeface="Times New Roman"/>
                <a:cs typeface="Times New Roman"/>
              </a:rPr>
              <a:t> </a:t>
            </a:r>
            <a:r>
              <a:rPr sz="1000" dirty="0">
                <a:latin typeface="Times New Roman"/>
                <a:cs typeface="Times New Roman"/>
              </a:rPr>
              <a:t>outside</a:t>
            </a:r>
            <a:r>
              <a:rPr sz="1000" spc="-25" dirty="0">
                <a:latin typeface="Times New Roman"/>
                <a:cs typeface="Times New Roman"/>
              </a:rPr>
              <a:t> </a:t>
            </a:r>
            <a:r>
              <a:rPr sz="1000" dirty="0">
                <a:latin typeface="Times New Roman"/>
                <a:cs typeface="Times New Roman"/>
              </a:rPr>
              <a:t>of</a:t>
            </a:r>
            <a:r>
              <a:rPr sz="1000" spc="-40" dirty="0">
                <a:latin typeface="Times New Roman"/>
                <a:cs typeface="Times New Roman"/>
              </a:rPr>
              <a:t> </a:t>
            </a:r>
            <a:r>
              <a:rPr sz="1000" dirty="0">
                <a:latin typeface="Times New Roman"/>
                <a:cs typeface="Times New Roman"/>
              </a:rPr>
              <a:t>Greece</a:t>
            </a:r>
            <a:r>
              <a:rPr sz="1000" spc="-5" dirty="0">
                <a:latin typeface="Times New Roman"/>
                <a:cs typeface="Times New Roman"/>
              </a:rPr>
              <a:t> </a:t>
            </a:r>
            <a:r>
              <a:rPr sz="1000" dirty="0">
                <a:latin typeface="Times New Roman"/>
                <a:cs typeface="Times New Roman"/>
              </a:rPr>
              <a:t>due</a:t>
            </a:r>
            <a:r>
              <a:rPr sz="1000" spc="-35" dirty="0">
                <a:latin typeface="Times New Roman"/>
                <a:cs typeface="Times New Roman"/>
              </a:rPr>
              <a:t> </a:t>
            </a:r>
            <a:r>
              <a:rPr sz="1000" dirty="0">
                <a:latin typeface="Times New Roman"/>
                <a:cs typeface="Times New Roman"/>
              </a:rPr>
              <a:t>to</a:t>
            </a:r>
            <a:r>
              <a:rPr sz="1000" spc="-30" dirty="0">
                <a:latin typeface="Times New Roman"/>
                <a:cs typeface="Times New Roman"/>
              </a:rPr>
              <a:t> </a:t>
            </a:r>
            <a:r>
              <a:rPr sz="1000" spc="-25" dirty="0">
                <a:latin typeface="Times New Roman"/>
                <a:cs typeface="Times New Roman"/>
              </a:rPr>
              <a:t>the </a:t>
            </a:r>
            <a:r>
              <a:rPr sz="1000" dirty="0">
                <a:latin typeface="Times New Roman"/>
                <a:cs typeface="Times New Roman"/>
              </a:rPr>
              <a:t>establishment</a:t>
            </a:r>
            <a:r>
              <a:rPr sz="1000" spc="10" dirty="0">
                <a:latin typeface="Times New Roman"/>
                <a:cs typeface="Times New Roman"/>
              </a:rPr>
              <a:t> </a:t>
            </a:r>
            <a:r>
              <a:rPr sz="1000" dirty="0">
                <a:latin typeface="Times New Roman"/>
                <a:cs typeface="Times New Roman"/>
              </a:rPr>
              <a:t>of</a:t>
            </a:r>
            <a:r>
              <a:rPr sz="1000" spc="-20" dirty="0">
                <a:latin typeface="Times New Roman"/>
                <a:cs typeface="Times New Roman"/>
              </a:rPr>
              <a:t> </a:t>
            </a:r>
            <a:r>
              <a:rPr sz="1000" b="1" dirty="0">
                <a:latin typeface="Times New Roman"/>
                <a:cs typeface="Times New Roman"/>
              </a:rPr>
              <a:t>Greek</a:t>
            </a:r>
            <a:r>
              <a:rPr sz="1000" b="1" spc="-15" dirty="0">
                <a:latin typeface="Times New Roman"/>
                <a:cs typeface="Times New Roman"/>
              </a:rPr>
              <a:t> </a:t>
            </a:r>
            <a:r>
              <a:rPr sz="1000" b="1" dirty="0">
                <a:latin typeface="Times New Roman"/>
                <a:cs typeface="Times New Roman"/>
              </a:rPr>
              <a:t>colonies</a:t>
            </a:r>
            <a:r>
              <a:rPr sz="1000" b="1" spc="-20" dirty="0">
                <a:latin typeface="Times New Roman"/>
                <a:cs typeface="Times New Roman"/>
              </a:rPr>
              <a:t> </a:t>
            </a:r>
            <a:r>
              <a:rPr sz="1000" b="1" dirty="0">
                <a:latin typeface="Times New Roman"/>
                <a:cs typeface="Times New Roman"/>
              </a:rPr>
              <a:t>around</a:t>
            </a:r>
            <a:r>
              <a:rPr sz="1000" b="1" spc="-10" dirty="0">
                <a:latin typeface="Times New Roman"/>
                <a:cs typeface="Times New Roman"/>
              </a:rPr>
              <a:t> </a:t>
            </a:r>
            <a:r>
              <a:rPr sz="1000" b="1" dirty="0">
                <a:latin typeface="Times New Roman"/>
                <a:cs typeface="Times New Roman"/>
              </a:rPr>
              <a:t>the</a:t>
            </a:r>
            <a:r>
              <a:rPr sz="1000" b="1" spc="-20" dirty="0">
                <a:latin typeface="Times New Roman"/>
                <a:cs typeface="Times New Roman"/>
              </a:rPr>
              <a:t> </a:t>
            </a:r>
            <a:r>
              <a:rPr sz="1000" b="1" spc="-10" dirty="0">
                <a:latin typeface="Times New Roman"/>
                <a:cs typeface="Times New Roman"/>
              </a:rPr>
              <a:t>Mediterranean</a:t>
            </a:r>
            <a:r>
              <a:rPr sz="1000" spc="-10" dirty="0">
                <a:latin typeface="Times New Roman"/>
                <a:cs typeface="Times New Roman"/>
              </a:rPr>
              <a:t>).</a:t>
            </a:r>
            <a:r>
              <a:rPr sz="1000" spc="5" dirty="0">
                <a:latin typeface="Times New Roman"/>
                <a:cs typeface="Times New Roman"/>
              </a:rPr>
              <a:t> </a:t>
            </a:r>
            <a:r>
              <a:rPr sz="1000" dirty="0">
                <a:latin typeface="Times New Roman"/>
                <a:cs typeface="Times New Roman"/>
              </a:rPr>
              <a:t>He</a:t>
            </a:r>
            <a:r>
              <a:rPr sz="1000" spc="-15" dirty="0">
                <a:latin typeface="Times New Roman"/>
                <a:cs typeface="Times New Roman"/>
              </a:rPr>
              <a:t> </a:t>
            </a:r>
            <a:r>
              <a:rPr sz="1000" dirty="0">
                <a:latin typeface="Times New Roman"/>
                <a:cs typeface="Times New Roman"/>
              </a:rPr>
              <a:t>lived</a:t>
            </a:r>
            <a:r>
              <a:rPr sz="1000" spc="-20" dirty="0">
                <a:latin typeface="Times New Roman"/>
                <a:cs typeface="Times New Roman"/>
              </a:rPr>
              <a:t> </a:t>
            </a:r>
            <a:r>
              <a:rPr sz="1000" dirty="0">
                <a:latin typeface="Times New Roman"/>
                <a:cs typeface="Times New Roman"/>
              </a:rPr>
              <a:t>in</a:t>
            </a:r>
            <a:r>
              <a:rPr sz="1000" spc="-2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first</a:t>
            </a:r>
            <a:r>
              <a:rPr sz="1000" spc="-20" dirty="0">
                <a:latin typeface="Times New Roman"/>
                <a:cs typeface="Times New Roman"/>
              </a:rPr>
              <a:t> </a:t>
            </a:r>
            <a:r>
              <a:rPr sz="1000" dirty="0">
                <a:latin typeface="Times New Roman"/>
                <a:cs typeface="Times New Roman"/>
              </a:rPr>
              <a:t>century BCE</a:t>
            </a:r>
            <a:r>
              <a:rPr sz="1000" spc="-35" dirty="0">
                <a:latin typeface="Times New Roman"/>
                <a:cs typeface="Times New Roman"/>
              </a:rPr>
              <a:t> </a:t>
            </a:r>
            <a:r>
              <a:rPr sz="1000" dirty="0">
                <a:latin typeface="Times New Roman"/>
                <a:cs typeface="Times New Roman"/>
              </a:rPr>
              <a:t>and</a:t>
            </a:r>
            <a:r>
              <a:rPr sz="1000" spc="-15" dirty="0">
                <a:latin typeface="Times New Roman"/>
                <a:cs typeface="Times New Roman"/>
              </a:rPr>
              <a:t> </a:t>
            </a:r>
            <a:r>
              <a:rPr sz="1000" spc="-10" dirty="0">
                <a:latin typeface="Times New Roman"/>
                <a:cs typeface="Times New Roman"/>
              </a:rPr>
              <a:t>spent </a:t>
            </a:r>
            <a:r>
              <a:rPr sz="1000" dirty="0">
                <a:latin typeface="Times New Roman"/>
                <a:cs typeface="Times New Roman"/>
              </a:rPr>
              <a:t>about</a:t>
            </a:r>
            <a:r>
              <a:rPr sz="1000" spc="-35" dirty="0">
                <a:latin typeface="Times New Roman"/>
                <a:cs typeface="Times New Roman"/>
              </a:rPr>
              <a:t> </a:t>
            </a:r>
            <a:r>
              <a:rPr sz="1000" dirty="0">
                <a:latin typeface="Times New Roman"/>
                <a:cs typeface="Times New Roman"/>
              </a:rPr>
              <a:t>30</a:t>
            </a:r>
            <a:r>
              <a:rPr sz="1000" spc="-30" dirty="0">
                <a:latin typeface="Times New Roman"/>
                <a:cs typeface="Times New Roman"/>
              </a:rPr>
              <a:t> </a:t>
            </a:r>
            <a:r>
              <a:rPr sz="1000" dirty="0">
                <a:latin typeface="Times New Roman"/>
                <a:cs typeface="Times New Roman"/>
              </a:rPr>
              <a:t>years,</a:t>
            </a:r>
            <a:r>
              <a:rPr sz="1000" spc="5" dirty="0">
                <a:latin typeface="Times New Roman"/>
                <a:cs typeface="Times New Roman"/>
              </a:rPr>
              <a:t> </a:t>
            </a:r>
            <a:r>
              <a:rPr sz="1000" dirty="0">
                <a:latin typeface="Times New Roman"/>
                <a:cs typeface="Times New Roman"/>
              </a:rPr>
              <a:t>roughly</a:t>
            </a:r>
            <a:r>
              <a:rPr sz="1000" spc="-15" dirty="0">
                <a:latin typeface="Times New Roman"/>
                <a:cs typeface="Times New Roman"/>
              </a:rPr>
              <a:t> </a:t>
            </a:r>
            <a:r>
              <a:rPr sz="1000" dirty="0">
                <a:latin typeface="Times New Roman"/>
                <a:cs typeface="Times New Roman"/>
              </a:rPr>
              <a:t>between</a:t>
            </a:r>
            <a:r>
              <a:rPr sz="1000" spc="10" dirty="0">
                <a:latin typeface="Times New Roman"/>
                <a:cs typeface="Times New Roman"/>
              </a:rPr>
              <a:t> </a:t>
            </a:r>
            <a:r>
              <a:rPr sz="1000" dirty="0">
                <a:latin typeface="Times New Roman"/>
                <a:cs typeface="Times New Roman"/>
              </a:rPr>
              <a:t>about</a:t>
            </a:r>
            <a:r>
              <a:rPr sz="1000" spc="-15" dirty="0">
                <a:latin typeface="Times New Roman"/>
                <a:cs typeface="Times New Roman"/>
              </a:rPr>
              <a:t> </a:t>
            </a:r>
            <a:r>
              <a:rPr sz="1000" dirty="0">
                <a:latin typeface="Times New Roman"/>
                <a:cs typeface="Times New Roman"/>
              </a:rPr>
              <a:t>60</a:t>
            </a:r>
            <a:r>
              <a:rPr sz="1000" spc="-15" dirty="0">
                <a:latin typeface="Times New Roman"/>
                <a:cs typeface="Times New Roman"/>
              </a:rPr>
              <a:t> </a:t>
            </a:r>
            <a:r>
              <a:rPr sz="1000" dirty="0">
                <a:latin typeface="Times New Roman"/>
                <a:cs typeface="Times New Roman"/>
              </a:rPr>
              <a:t>–</a:t>
            </a:r>
            <a:r>
              <a:rPr sz="1000" spc="-30" dirty="0">
                <a:latin typeface="Times New Roman"/>
                <a:cs typeface="Times New Roman"/>
              </a:rPr>
              <a:t> </a:t>
            </a:r>
            <a:r>
              <a:rPr sz="1000" dirty="0">
                <a:latin typeface="Times New Roman"/>
                <a:cs typeface="Times New Roman"/>
              </a:rPr>
              <a:t>30</a:t>
            </a:r>
            <a:r>
              <a:rPr sz="1000" spc="-35" dirty="0">
                <a:latin typeface="Times New Roman"/>
                <a:cs typeface="Times New Roman"/>
              </a:rPr>
              <a:t> </a:t>
            </a:r>
            <a:r>
              <a:rPr sz="1000" dirty="0">
                <a:latin typeface="Times New Roman"/>
                <a:cs typeface="Times New Roman"/>
              </a:rPr>
              <a:t>BCE,</a:t>
            </a:r>
            <a:r>
              <a:rPr sz="1000" spc="-20" dirty="0">
                <a:latin typeface="Times New Roman"/>
                <a:cs typeface="Times New Roman"/>
              </a:rPr>
              <a:t> </a:t>
            </a:r>
            <a:r>
              <a:rPr sz="1000" dirty="0">
                <a:latin typeface="Times New Roman"/>
                <a:cs typeface="Times New Roman"/>
              </a:rPr>
              <a:t>writing an</a:t>
            </a:r>
            <a:r>
              <a:rPr sz="1000" spc="-25" dirty="0">
                <a:latin typeface="Times New Roman"/>
                <a:cs typeface="Times New Roman"/>
              </a:rPr>
              <a:t> </a:t>
            </a:r>
            <a:r>
              <a:rPr sz="1000" dirty="0">
                <a:latin typeface="Times New Roman"/>
                <a:cs typeface="Times New Roman"/>
              </a:rPr>
              <a:t>enormous</a:t>
            </a:r>
            <a:r>
              <a:rPr sz="1000" spc="5" dirty="0">
                <a:latin typeface="Times New Roman"/>
                <a:cs typeface="Times New Roman"/>
              </a:rPr>
              <a:t> </a:t>
            </a:r>
            <a:r>
              <a:rPr sz="1000" dirty="0">
                <a:latin typeface="Times New Roman"/>
                <a:cs typeface="Times New Roman"/>
              </a:rPr>
              <a:t>40</a:t>
            </a:r>
            <a:r>
              <a:rPr sz="1000" spc="-35" dirty="0">
                <a:latin typeface="Times New Roman"/>
                <a:cs typeface="Times New Roman"/>
              </a:rPr>
              <a:t> </a:t>
            </a:r>
            <a:r>
              <a:rPr sz="1000" dirty="0">
                <a:latin typeface="Times New Roman"/>
                <a:cs typeface="Times New Roman"/>
              </a:rPr>
              <a:t>book</a:t>
            </a:r>
            <a:r>
              <a:rPr sz="1000" spc="-30" dirty="0">
                <a:latin typeface="Times New Roman"/>
                <a:cs typeface="Times New Roman"/>
              </a:rPr>
              <a:t> </a:t>
            </a:r>
            <a:r>
              <a:rPr sz="1000" dirty="0">
                <a:latin typeface="Times New Roman"/>
                <a:cs typeface="Times New Roman"/>
              </a:rPr>
              <a:t>history</a:t>
            </a:r>
            <a:r>
              <a:rPr sz="1000" spc="-20" dirty="0">
                <a:latin typeface="Times New Roman"/>
                <a:cs typeface="Times New Roman"/>
              </a:rPr>
              <a:t> </a:t>
            </a:r>
            <a:r>
              <a:rPr sz="1000" dirty="0">
                <a:latin typeface="Times New Roman"/>
                <a:cs typeface="Times New Roman"/>
              </a:rPr>
              <a:t>of</a:t>
            </a:r>
            <a:r>
              <a:rPr sz="1000" spc="-40" dirty="0">
                <a:latin typeface="Times New Roman"/>
                <a:cs typeface="Times New Roman"/>
              </a:rPr>
              <a:t> </a:t>
            </a:r>
            <a:r>
              <a:rPr sz="1000" spc="-25" dirty="0">
                <a:latin typeface="Times New Roman"/>
                <a:cs typeface="Times New Roman"/>
              </a:rPr>
              <a:t>the</a:t>
            </a:r>
            <a:r>
              <a:rPr sz="1000" spc="500" dirty="0">
                <a:latin typeface="Times New Roman"/>
                <a:cs typeface="Times New Roman"/>
              </a:rPr>
              <a:t> </a:t>
            </a:r>
            <a:r>
              <a:rPr sz="1000" dirty="0">
                <a:latin typeface="Times New Roman"/>
                <a:cs typeface="Times New Roman"/>
              </a:rPr>
              <a:t>known</a:t>
            </a:r>
            <a:r>
              <a:rPr sz="1000" spc="-5" dirty="0">
                <a:latin typeface="Times New Roman"/>
                <a:cs typeface="Times New Roman"/>
              </a:rPr>
              <a:t> </a:t>
            </a:r>
            <a:r>
              <a:rPr sz="1000" dirty="0">
                <a:latin typeface="Times New Roman"/>
                <a:cs typeface="Times New Roman"/>
              </a:rPr>
              <a:t>world</a:t>
            </a:r>
            <a:r>
              <a:rPr sz="1000" spc="-15" dirty="0">
                <a:latin typeface="Times New Roman"/>
                <a:cs typeface="Times New Roman"/>
              </a:rPr>
              <a:t> </a:t>
            </a:r>
            <a:r>
              <a:rPr sz="1000" dirty="0">
                <a:latin typeface="Times New Roman"/>
                <a:cs typeface="Times New Roman"/>
              </a:rPr>
              <a:t>called</a:t>
            </a:r>
            <a:r>
              <a:rPr sz="1000" spc="-25" dirty="0">
                <a:latin typeface="Times New Roman"/>
                <a:cs typeface="Times New Roman"/>
              </a:rPr>
              <a:t> </a:t>
            </a:r>
            <a:r>
              <a:rPr sz="1000" i="1" dirty="0">
                <a:latin typeface="Times New Roman"/>
                <a:cs typeface="Times New Roman"/>
              </a:rPr>
              <a:t>Bibliotheca</a:t>
            </a:r>
            <a:r>
              <a:rPr sz="1000" i="1" spc="-25" dirty="0">
                <a:latin typeface="Times New Roman"/>
                <a:cs typeface="Times New Roman"/>
              </a:rPr>
              <a:t> </a:t>
            </a:r>
            <a:r>
              <a:rPr sz="1000" i="1" dirty="0">
                <a:latin typeface="Times New Roman"/>
                <a:cs typeface="Times New Roman"/>
              </a:rPr>
              <a:t>historica.</a:t>
            </a:r>
            <a:r>
              <a:rPr sz="1000" i="1" spc="-45" dirty="0">
                <a:latin typeface="Times New Roman"/>
                <a:cs typeface="Times New Roman"/>
              </a:rPr>
              <a:t> </a:t>
            </a:r>
            <a:r>
              <a:rPr sz="1000" dirty="0">
                <a:latin typeface="Times New Roman"/>
                <a:cs typeface="Times New Roman"/>
              </a:rPr>
              <a:t>Book</a:t>
            </a:r>
            <a:r>
              <a:rPr sz="1000" spc="-50" dirty="0">
                <a:latin typeface="Times New Roman"/>
                <a:cs typeface="Times New Roman"/>
              </a:rPr>
              <a:t> </a:t>
            </a:r>
            <a:r>
              <a:rPr sz="1000" dirty="0">
                <a:latin typeface="Times New Roman"/>
                <a:cs typeface="Times New Roman"/>
              </a:rPr>
              <a:t>5</a:t>
            </a:r>
            <a:r>
              <a:rPr sz="1000" spc="-35" dirty="0">
                <a:latin typeface="Times New Roman"/>
                <a:cs typeface="Times New Roman"/>
              </a:rPr>
              <a:t> </a:t>
            </a:r>
            <a:r>
              <a:rPr sz="1000" dirty="0">
                <a:latin typeface="Times New Roman"/>
                <a:cs typeface="Times New Roman"/>
              </a:rPr>
              <a:t>contains</a:t>
            </a:r>
            <a:r>
              <a:rPr sz="1000" spc="-20" dirty="0">
                <a:latin typeface="Times New Roman"/>
                <a:cs typeface="Times New Roman"/>
              </a:rPr>
              <a:t> </a:t>
            </a:r>
            <a:r>
              <a:rPr sz="1000" dirty="0">
                <a:latin typeface="Times New Roman"/>
                <a:cs typeface="Times New Roman"/>
              </a:rPr>
              <a:t>numerous reference</a:t>
            </a:r>
            <a:r>
              <a:rPr sz="1000" spc="10" dirty="0">
                <a:latin typeface="Times New Roman"/>
                <a:cs typeface="Times New Roman"/>
              </a:rPr>
              <a:t> </a:t>
            </a:r>
            <a:r>
              <a:rPr sz="1000" dirty="0">
                <a:latin typeface="Times New Roman"/>
                <a:cs typeface="Times New Roman"/>
              </a:rPr>
              <a:t>to</a:t>
            </a:r>
            <a:r>
              <a:rPr sz="1000" spc="-45" dirty="0">
                <a:latin typeface="Times New Roman"/>
                <a:cs typeface="Times New Roman"/>
              </a:rPr>
              <a:t> </a:t>
            </a:r>
            <a:r>
              <a:rPr sz="1000" dirty="0">
                <a:latin typeface="Times New Roman"/>
                <a:cs typeface="Times New Roman"/>
              </a:rPr>
              <a:t>the</a:t>
            </a:r>
            <a:r>
              <a:rPr sz="1000" spc="-10" dirty="0">
                <a:latin typeface="Times New Roman"/>
                <a:cs typeface="Times New Roman"/>
              </a:rPr>
              <a:t> </a:t>
            </a:r>
            <a:r>
              <a:rPr sz="1000" dirty="0">
                <a:latin typeface="Times New Roman"/>
                <a:cs typeface="Times New Roman"/>
              </a:rPr>
              <a:t>Gauls,</a:t>
            </a:r>
            <a:r>
              <a:rPr sz="1000" spc="-15" dirty="0">
                <a:latin typeface="Times New Roman"/>
                <a:cs typeface="Times New Roman"/>
              </a:rPr>
              <a:t> </a:t>
            </a:r>
            <a:r>
              <a:rPr sz="1000" dirty="0">
                <a:latin typeface="Times New Roman"/>
                <a:cs typeface="Times New Roman"/>
              </a:rPr>
              <a:t>some</a:t>
            </a:r>
            <a:r>
              <a:rPr sz="1000" spc="-15" dirty="0">
                <a:latin typeface="Times New Roman"/>
                <a:cs typeface="Times New Roman"/>
              </a:rPr>
              <a:t> </a:t>
            </a:r>
            <a:r>
              <a:rPr sz="1000" spc="-25" dirty="0">
                <a:latin typeface="Times New Roman"/>
                <a:cs typeface="Times New Roman"/>
              </a:rPr>
              <a:t>of </a:t>
            </a:r>
            <a:r>
              <a:rPr sz="1000" dirty="0">
                <a:latin typeface="Times New Roman"/>
                <a:cs typeface="Times New Roman"/>
              </a:rPr>
              <a:t>which</a:t>
            </a:r>
            <a:r>
              <a:rPr sz="1000" spc="5" dirty="0">
                <a:latin typeface="Times New Roman"/>
                <a:cs typeface="Times New Roman"/>
              </a:rPr>
              <a:t> </a:t>
            </a:r>
            <a:r>
              <a:rPr sz="1000" dirty="0">
                <a:latin typeface="Times New Roman"/>
                <a:cs typeface="Times New Roman"/>
              </a:rPr>
              <a:t>will</a:t>
            </a:r>
            <a:r>
              <a:rPr sz="1000" spc="-15" dirty="0">
                <a:latin typeface="Times New Roman"/>
                <a:cs typeface="Times New Roman"/>
              </a:rPr>
              <a:t> </a:t>
            </a:r>
            <a:r>
              <a:rPr sz="1000" dirty="0">
                <a:latin typeface="Times New Roman"/>
                <a:cs typeface="Times New Roman"/>
              </a:rPr>
              <a:t>be</a:t>
            </a:r>
            <a:r>
              <a:rPr sz="1000" spc="-25" dirty="0">
                <a:latin typeface="Times New Roman"/>
                <a:cs typeface="Times New Roman"/>
              </a:rPr>
              <a:t> </a:t>
            </a:r>
            <a:r>
              <a:rPr sz="1000" dirty="0">
                <a:latin typeface="Times New Roman"/>
                <a:cs typeface="Times New Roman"/>
              </a:rPr>
              <a:t>referred</a:t>
            </a:r>
            <a:r>
              <a:rPr sz="1000" spc="-5" dirty="0">
                <a:latin typeface="Times New Roman"/>
                <a:cs typeface="Times New Roman"/>
              </a:rPr>
              <a:t> </a:t>
            </a:r>
            <a:r>
              <a:rPr sz="1000" dirty="0">
                <a:latin typeface="Times New Roman"/>
                <a:cs typeface="Times New Roman"/>
              </a:rPr>
              <a:t>to</a:t>
            </a:r>
            <a:r>
              <a:rPr sz="1000" spc="-25" dirty="0">
                <a:latin typeface="Times New Roman"/>
                <a:cs typeface="Times New Roman"/>
              </a:rPr>
              <a:t> </a:t>
            </a:r>
            <a:r>
              <a:rPr sz="1000" dirty="0">
                <a:latin typeface="Times New Roman"/>
                <a:cs typeface="Times New Roman"/>
              </a:rPr>
              <a:t>below</a:t>
            </a:r>
            <a:r>
              <a:rPr sz="1000" spc="-30" dirty="0">
                <a:latin typeface="Times New Roman"/>
                <a:cs typeface="Times New Roman"/>
              </a:rPr>
              <a:t> </a:t>
            </a:r>
            <a:r>
              <a:rPr sz="1000" dirty="0">
                <a:latin typeface="Times New Roman"/>
                <a:cs typeface="Times New Roman"/>
              </a:rPr>
              <a:t>under</a:t>
            </a:r>
            <a:r>
              <a:rPr sz="1000" spc="-15" dirty="0">
                <a:latin typeface="Times New Roman"/>
                <a:cs typeface="Times New Roman"/>
              </a:rPr>
              <a:t> </a:t>
            </a:r>
            <a:r>
              <a:rPr sz="1000" dirty="0">
                <a:latin typeface="Times New Roman"/>
                <a:cs typeface="Times New Roman"/>
              </a:rPr>
              <a:t>‘Celtic</a:t>
            </a:r>
            <a:r>
              <a:rPr sz="1000" spc="-10" dirty="0">
                <a:latin typeface="Times New Roman"/>
                <a:cs typeface="Times New Roman"/>
              </a:rPr>
              <a:t> Characteristics’.</a:t>
            </a:r>
            <a:endParaRPr sz="800" dirty="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50" dirty="0"/>
              <a:t>16</a:t>
            </a:fld>
            <a:endParaRPr spc="-50" dirty="0"/>
          </a:p>
        </p:txBody>
      </p:sp>
      <p:sp>
        <p:nvSpPr>
          <p:cNvPr id="7" name="TextBox 6">
            <a:extLst>
              <a:ext uri="{FF2B5EF4-FFF2-40B4-BE49-F238E27FC236}">
                <a16:creationId xmlns:a16="http://schemas.microsoft.com/office/drawing/2014/main" id="{5180EA48-D880-0BA3-E404-12DA939F52CC}"/>
              </a:ext>
            </a:extLst>
          </p:cNvPr>
          <p:cNvSpPr txBox="1"/>
          <p:nvPr/>
        </p:nvSpPr>
        <p:spPr>
          <a:xfrm>
            <a:off x="3687076" y="4254828"/>
            <a:ext cx="2963658" cy="3785652"/>
          </a:xfrm>
          <a:prstGeom prst="rect">
            <a:avLst/>
          </a:prstGeom>
          <a:solidFill>
            <a:schemeClr val="accent2">
              <a:lumMod val="20000"/>
              <a:lumOff val="80000"/>
            </a:schemeClr>
          </a:solidFill>
        </p:spPr>
        <p:txBody>
          <a:bodyPr wrap="square" rtlCol="0">
            <a:spAutoFit/>
          </a:bodyPr>
          <a:lstStyle/>
          <a:p>
            <a:r>
              <a:rPr lang="en-GB" sz="1600" b="1" u="sng" dirty="0">
                <a:solidFill>
                  <a:srgbClr val="000000"/>
                </a:solidFill>
                <a:effectLst/>
                <a:latin typeface="Helvetica" pitchFamily="2" charset="0"/>
              </a:rPr>
              <a:t>Mediterranean Greeks</a:t>
            </a:r>
          </a:p>
          <a:p>
            <a:r>
              <a:rPr lang="en-GB" sz="1600" b="1" dirty="0" err="1">
                <a:solidFill>
                  <a:srgbClr val="000000"/>
                </a:solidFill>
                <a:effectLst/>
                <a:latin typeface="Helvetica" pitchFamily="2" charset="0"/>
              </a:rPr>
              <a:t>Pytheas</a:t>
            </a:r>
            <a:r>
              <a:rPr lang="en-GB" sz="1600" dirty="0">
                <a:solidFill>
                  <a:srgbClr val="000000"/>
                </a:solidFill>
                <a:effectLst/>
                <a:latin typeface="Helvetica" pitchFamily="2" charset="0"/>
              </a:rPr>
              <a:t> (</a:t>
            </a:r>
            <a:r>
              <a:rPr lang="en-GB" sz="1600" i="1" dirty="0" err="1">
                <a:solidFill>
                  <a:srgbClr val="000000"/>
                </a:solidFill>
                <a:effectLst/>
                <a:latin typeface="Helvetica" pitchFamily="2" charset="0"/>
              </a:rPr>
              <a:t>Pytheas</a:t>
            </a:r>
            <a:r>
              <a:rPr lang="en-GB" sz="1600" i="1" dirty="0">
                <a:solidFill>
                  <a:srgbClr val="000000"/>
                </a:solidFill>
                <a:effectLst/>
                <a:latin typeface="Helvetica" pitchFamily="2" charset="0"/>
              </a:rPr>
              <a:t> </a:t>
            </a:r>
            <a:r>
              <a:rPr lang="en-GB" sz="1600" i="1" dirty="0" err="1">
                <a:solidFill>
                  <a:srgbClr val="000000"/>
                </a:solidFill>
                <a:effectLst/>
                <a:latin typeface="Helvetica" pitchFamily="2" charset="0"/>
              </a:rPr>
              <a:t>Massiliensis</a:t>
            </a:r>
            <a:r>
              <a:rPr lang="en-GB" sz="1600" dirty="0">
                <a:solidFill>
                  <a:srgbClr val="000000"/>
                </a:solidFill>
                <a:effectLst/>
                <a:latin typeface="Helvetica" pitchFamily="2" charset="0"/>
              </a:rPr>
              <a:t>), 4C BC, Greek astronomer and geographer</a:t>
            </a:r>
          </a:p>
          <a:p>
            <a:r>
              <a:rPr lang="en-GB" sz="1600" dirty="0">
                <a:solidFill>
                  <a:srgbClr val="000000"/>
                </a:solidFill>
                <a:effectLst/>
                <a:latin typeface="Helvetica" pitchFamily="2" charset="0"/>
              </a:rPr>
              <a:t>Account of explorations in Northern Europe now lost, known through others;</a:t>
            </a:r>
          </a:p>
          <a:p>
            <a:r>
              <a:rPr lang="en-GB" sz="1600" dirty="0">
                <a:solidFill>
                  <a:srgbClr val="000000"/>
                </a:solidFill>
                <a:effectLst/>
                <a:latin typeface="Helvetica" pitchFamily="2" charset="0"/>
              </a:rPr>
              <a:t>first to describe the '</a:t>
            </a:r>
            <a:r>
              <a:rPr lang="en-GB" sz="1600" dirty="0" err="1">
                <a:solidFill>
                  <a:srgbClr val="000000"/>
                </a:solidFill>
                <a:effectLst/>
                <a:latin typeface="Helvetica" pitchFamily="2" charset="0"/>
              </a:rPr>
              <a:t>Pretannic</a:t>
            </a:r>
            <a:r>
              <a:rPr lang="en-GB" sz="1600" dirty="0">
                <a:solidFill>
                  <a:srgbClr val="000000"/>
                </a:solidFill>
                <a:effectLst/>
                <a:latin typeface="Helvetica" pitchFamily="2" charset="0"/>
              </a:rPr>
              <a:t> Isles', located just north of the land of the Celts (Collis, p. 17)</a:t>
            </a:r>
          </a:p>
          <a:p>
            <a:pPr algn="ctr"/>
            <a:r>
              <a:rPr lang="en-GB" sz="1600" dirty="0">
                <a:solidFill>
                  <a:srgbClr val="000000"/>
                </a:solidFill>
                <a:latin typeface="Helvetica" pitchFamily="2" charset="0"/>
              </a:rPr>
              <a:t>***</a:t>
            </a:r>
          </a:p>
          <a:p>
            <a:r>
              <a:rPr lang="en-GB" sz="1600" b="1" dirty="0">
                <a:solidFill>
                  <a:srgbClr val="000000"/>
                </a:solidFill>
                <a:effectLst/>
                <a:latin typeface="Helvetica" pitchFamily="2" charset="0"/>
              </a:rPr>
              <a:t>Martial</a:t>
            </a:r>
            <a:r>
              <a:rPr lang="en-GB" sz="1600" dirty="0">
                <a:solidFill>
                  <a:srgbClr val="000000"/>
                </a:solidFill>
                <a:effectLst/>
                <a:latin typeface="Helvetica" pitchFamily="2" charset="0"/>
              </a:rPr>
              <a:t> (c. AD 40-102), describes home town, </a:t>
            </a:r>
            <a:r>
              <a:rPr lang="en-GB" sz="1600" dirty="0" err="1">
                <a:solidFill>
                  <a:srgbClr val="000000"/>
                </a:solidFill>
                <a:effectLst/>
                <a:latin typeface="Helvetica" pitchFamily="2" charset="0"/>
              </a:rPr>
              <a:t>Bilbilis</a:t>
            </a:r>
            <a:r>
              <a:rPr lang="en-GB" sz="1600" dirty="0">
                <a:solidFill>
                  <a:srgbClr val="000000"/>
                </a:solidFill>
                <a:effectLst/>
                <a:latin typeface="Helvetica" pitchFamily="2" charset="0"/>
              </a:rPr>
              <a:t>, and notes his identity as half Celt half Iberian (Collis, p. 23)</a:t>
            </a:r>
          </a:p>
        </p:txBody>
      </p:sp>
      <p:sp>
        <p:nvSpPr>
          <p:cNvPr id="8" name="TextBox 7">
            <a:extLst>
              <a:ext uri="{FF2B5EF4-FFF2-40B4-BE49-F238E27FC236}">
                <a16:creationId xmlns:a16="http://schemas.microsoft.com/office/drawing/2014/main" id="{480A25F3-DCC3-3009-04F8-153069121EC6}"/>
              </a:ext>
            </a:extLst>
          </p:cNvPr>
          <p:cNvSpPr txBox="1"/>
          <p:nvPr/>
        </p:nvSpPr>
        <p:spPr>
          <a:xfrm>
            <a:off x="1143000" y="394360"/>
            <a:ext cx="4419600" cy="1200329"/>
          </a:xfrm>
          <a:prstGeom prst="rect">
            <a:avLst/>
          </a:prstGeom>
          <a:solidFill>
            <a:schemeClr val="tx1">
              <a:lumMod val="50000"/>
              <a:lumOff val="50000"/>
            </a:schemeClr>
          </a:solidFill>
          <a:ln>
            <a:solidFill>
              <a:schemeClr val="tx1"/>
            </a:solidFill>
          </a:ln>
        </p:spPr>
        <p:txBody>
          <a:bodyPr wrap="square" rtlCol="0">
            <a:spAutoFit/>
          </a:bodyPr>
          <a:lstStyle/>
          <a:p>
            <a:pPr algn="ctr"/>
            <a:r>
              <a:rPr lang="en-US" sz="2400" dirty="0" err="1">
                <a:solidFill>
                  <a:srgbClr val="FFFF00"/>
                </a:solidFill>
              </a:rPr>
              <a:t>Celtae</a:t>
            </a:r>
            <a:r>
              <a:rPr lang="en-US" sz="2400" dirty="0">
                <a:solidFill>
                  <a:srgbClr val="FFFF00"/>
                </a:solidFill>
              </a:rPr>
              <a:t> and </a:t>
            </a:r>
            <a:r>
              <a:rPr lang="en-US" sz="2400" dirty="0" err="1">
                <a:solidFill>
                  <a:srgbClr val="FFFF00"/>
                </a:solidFill>
              </a:rPr>
              <a:t>Galatae</a:t>
            </a:r>
            <a:r>
              <a:rPr lang="en-US" sz="2400" dirty="0">
                <a:solidFill>
                  <a:srgbClr val="FFFF00"/>
                </a:solidFill>
              </a:rPr>
              <a:t>:</a:t>
            </a:r>
          </a:p>
          <a:p>
            <a:pPr algn="ctr"/>
            <a:r>
              <a:rPr lang="en-US" sz="2400" dirty="0">
                <a:solidFill>
                  <a:srgbClr val="FFFF00"/>
                </a:solidFill>
              </a:rPr>
              <a:t>The testimony of </a:t>
            </a:r>
            <a:r>
              <a:rPr lang="en-US" sz="2400" dirty="0" err="1">
                <a:solidFill>
                  <a:srgbClr val="FFFF00"/>
                </a:solidFill>
              </a:rPr>
              <a:t>Diodorus</a:t>
            </a:r>
            <a:r>
              <a:rPr lang="en-US" sz="2400" dirty="0">
                <a:solidFill>
                  <a:srgbClr val="FFFF00"/>
                </a:solidFill>
              </a:rPr>
              <a:t> Siculus</a:t>
            </a:r>
          </a:p>
        </p:txBody>
      </p:sp>
      <p:sp>
        <p:nvSpPr>
          <p:cNvPr id="10" name="TextBox 9">
            <a:extLst>
              <a:ext uri="{FF2B5EF4-FFF2-40B4-BE49-F238E27FC236}">
                <a16:creationId xmlns:a16="http://schemas.microsoft.com/office/drawing/2014/main" id="{A8F92E1E-3A4A-2D31-03F6-E14268402C13}"/>
              </a:ext>
            </a:extLst>
          </p:cNvPr>
          <p:cNvSpPr txBox="1"/>
          <p:nvPr/>
        </p:nvSpPr>
        <p:spPr>
          <a:xfrm>
            <a:off x="42166" y="8815081"/>
            <a:ext cx="3386834" cy="338554"/>
          </a:xfrm>
          <a:prstGeom prst="rect">
            <a:avLst/>
          </a:prstGeom>
          <a:noFill/>
        </p:spPr>
        <p:txBody>
          <a:bodyPr wrap="square" rtlCol="0">
            <a:spAutoFit/>
          </a:bodyPr>
          <a:lstStyle/>
          <a:p>
            <a:r>
              <a:rPr lang="en-US" sz="800" dirty="0"/>
              <a:t>Diego </a:t>
            </a:r>
            <a:r>
              <a:rPr lang="en-US" sz="800" dirty="0" err="1"/>
              <a:t>Delso</a:t>
            </a:r>
            <a:r>
              <a:rPr lang="en-US" sz="800" dirty="0"/>
              <a:t>, CC BY-SA 3.0 &lt;https://</a:t>
            </a:r>
            <a:r>
              <a:rPr lang="en-US" sz="800" dirty="0" err="1"/>
              <a:t>creativecommons.org</a:t>
            </a:r>
            <a:r>
              <a:rPr lang="en-US" sz="800" dirty="0"/>
              <a:t>/licenses/by-</a:t>
            </a:r>
            <a:r>
              <a:rPr lang="en-US" sz="800" dirty="0" err="1"/>
              <a:t>sa</a:t>
            </a:r>
            <a:r>
              <a:rPr lang="en-US" sz="800" dirty="0"/>
              <a:t>/3.0&gt;, via Wikimedia Commons</a:t>
            </a:r>
          </a:p>
        </p:txBody>
      </p:sp>
      <p:pic>
        <p:nvPicPr>
          <p:cNvPr id="11" name="Picture 10">
            <a:extLst>
              <a:ext uri="{FF2B5EF4-FFF2-40B4-BE49-F238E27FC236}">
                <a16:creationId xmlns:a16="http://schemas.microsoft.com/office/drawing/2014/main" id="{69786F92-BB56-1935-B3A3-B5B984574871}"/>
              </a:ext>
            </a:extLst>
          </p:cNvPr>
          <p:cNvPicPr>
            <a:picLocks noChangeAspect="1"/>
          </p:cNvPicPr>
          <p:nvPr/>
        </p:nvPicPr>
        <p:blipFill>
          <a:blip r:embed="rId2"/>
          <a:stretch>
            <a:fillRect/>
          </a:stretch>
        </p:blipFill>
        <p:spPr>
          <a:xfrm>
            <a:off x="99757" y="6147654"/>
            <a:ext cx="3468446" cy="2616451"/>
          </a:xfrm>
          <a:prstGeom prst="rect">
            <a:avLst/>
          </a:prstGeom>
        </p:spPr>
      </p:pic>
      <p:sp>
        <p:nvSpPr>
          <p:cNvPr id="12" name="TextBox 11">
            <a:extLst>
              <a:ext uri="{FF2B5EF4-FFF2-40B4-BE49-F238E27FC236}">
                <a16:creationId xmlns:a16="http://schemas.microsoft.com/office/drawing/2014/main" id="{197F07DC-A4A1-36C1-3AED-9954D2AE3F5D}"/>
              </a:ext>
            </a:extLst>
          </p:cNvPr>
          <p:cNvSpPr txBox="1"/>
          <p:nvPr/>
        </p:nvSpPr>
        <p:spPr>
          <a:xfrm>
            <a:off x="457199" y="3357603"/>
            <a:ext cx="6193535" cy="646331"/>
          </a:xfrm>
          <a:prstGeom prst="rect">
            <a:avLst/>
          </a:prstGeom>
          <a:solidFill>
            <a:srgbClr val="FFC000"/>
          </a:solidFill>
        </p:spPr>
        <p:txBody>
          <a:bodyPr wrap="square" rtlCol="0">
            <a:spAutoFit/>
          </a:bodyPr>
          <a:lstStyle/>
          <a:p>
            <a:r>
              <a:rPr lang="en-GB" dirty="0">
                <a:solidFill>
                  <a:srgbClr val="000000"/>
                </a:solidFill>
                <a:latin typeface="Helvetica" pitchFamily="2" charset="0"/>
              </a:rPr>
              <a:t>S</a:t>
            </a:r>
            <a:r>
              <a:rPr lang="en-GB" sz="1800" dirty="0">
                <a:solidFill>
                  <a:srgbClr val="000000"/>
                </a:solidFill>
                <a:effectLst/>
                <a:latin typeface="Helvetica" pitchFamily="2" charset="0"/>
              </a:rPr>
              <a:t>ee Collis, p. 15, map showing ‘Home towns of the key classical authors dealing with the Celts’</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306288" y="968222"/>
            <a:ext cx="4572000" cy="3433722"/>
            <a:chOff x="1143000" y="685800"/>
            <a:chExt cx="4572000" cy="3433722"/>
          </a:xfrm>
        </p:grpSpPr>
        <p:pic>
          <p:nvPicPr>
            <p:cNvPr id="3" name="object 3"/>
            <p:cNvPicPr/>
            <p:nvPr/>
          </p:nvPicPr>
          <p:blipFill>
            <a:blip r:embed="rId2" cstate="print"/>
            <a:stretch>
              <a:fillRect/>
            </a:stretch>
          </p:blipFill>
          <p:spPr>
            <a:xfrm>
              <a:off x="1143000" y="690522"/>
              <a:ext cx="4572000" cy="3429000"/>
            </a:xfrm>
            <a:prstGeom prst="rect">
              <a:avLst/>
            </a:prstGeom>
          </p:spPr>
        </p:pic>
        <p:sp>
          <p:nvSpPr>
            <p:cNvPr id="4" name="object 4"/>
            <p:cNvSpPr/>
            <p:nvPr/>
          </p:nvSpPr>
          <p:spPr>
            <a:xfrm>
              <a:off x="1143000" y="685800"/>
              <a:ext cx="4572000" cy="3429000"/>
            </a:xfrm>
            <a:custGeom>
              <a:avLst/>
              <a:gdLst/>
              <a:ahLst/>
              <a:cxnLst/>
              <a:rect l="l" t="t" r="r" b="b"/>
              <a:pathLst>
                <a:path w="4572000" h="3429000">
                  <a:moveTo>
                    <a:pt x="0" y="3429000"/>
                  </a:moveTo>
                  <a:lnTo>
                    <a:pt x="4572000" y="3429000"/>
                  </a:lnTo>
                  <a:lnTo>
                    <a:pt x="4572000" y="0"/>
                  </a:lnTo>
                  <a:lnTo>
                    <a:pt x="0" y="0"/>
                  </a:lnTo>
                  <a:lnTo>
                    <a:pt x="0" y="3429000"/>
                  </a:lnTo>
                  <a:close/>
                </a:path>
              </a:pathLst>
            </a:custGeom>
            <a:ln w="9525">
              <a:solidFill>
                <a:srgbClr val="000000"/>
              </a:solidFill>
            </a:ln>
          </p:spPr>
          <p:txBody>
            <a:bodyPr wrap="square" lIns="0" tIns="0" rIns="0" bIns="0" rtlCol="0"/>
            <a:lstStyle/>
            <a:p>
              <a:endParaRPr/>
            </a:p>
          </p:txBody>
        </p:sp>
      </p:grpSp>
      <p:sp>
        <p:nvSpPr>
          <p:cNvPr id="5" name="object 5"/>
          <p:cNvSpPr txBox="1"/>
          <p:nvPr/>
        </p:nvSpPr>
        <p:spPr>
          <a:xfrm>
            <a:off x="949576" y="5451500"/>
            <a:ext cx="5376545" cy="720069"/>
          </a:xfrm>
          <a:prstGeom prst="rect">
            <a:avLst/>
          </a:prstGeom>
        </p:spPr>
        <p:txBody>
          <a:bodyPr vert="horz" wrap="square" lIns="0" tIns="12065" rIns="0" bIns="0" rtlCol="0">
            <a:spAutoFit/>
          </a:bodyPr>
          <a:lstStyle/>
          <a:p>
            <a:pPr marL="50800" marR="17780">
              <a:lnSpc>
                <a:spcPct val="100000"/>
              </a:lnSpc>
              <a:spcBef>
                <a:spcPts val="360"/>
              </a:spcBef>
            </a:pPr>
            <a:r>
              <a:rPr sz="1000" dirty="0">
                <a:latin typeface="Times New Roman"/>
                <a:cs typeface="Times New Roman"/>
              </a:rPr>
              <a:t>As</a:t>
            </a:r>
            <a:r>
              <a:rPr sz="1000" spc="-15" dirty="0">
                <a:latin typeface="Times New Roman"/>
                <a:cs typeface="Times New Roman"/>
              </a:rPr>
              <a:t> </a:t>
            </a:r>
            <a:r>
              <a:rPr sz="1000" dirty="0">
                <a:latin typeface="Times New Roman"/>
                <a:cs typeface="Times New Roman"/>
              </a:rPr>
              <a:t>is</a:t>
            </a:r>
            <a:r>
              <a:rPr sz="1000" spc="-35" dirty="0">
                <a:latin typeface="Times New Roman"/>
                <a:cs typeface="Times New Roman"/>
              </a:rPr>
              <a:t> </a:t>
            </a:r>
            <a:r>
              <a:rPr sz="1000" dirty="0">
                <a:latin typeface="Times New Roman"/>
                <a:cs typeface="Times New Roman"/>
              </a:rPr>
              <a:t>the</a:t>
            </a:r>
            <a:r>
              <a:rPr sz="1000" spc="-30" dirty="0">
                <a:latin typeface="Times New Roman"/>
                <a:cs typeface="Times New Roman"/>
              </a:rPr>
              <a:t> </a:t>
            </a:r>
            <a:r>
              <a:rPr sz="1000" dirty="0">
                <a:latin typeface="Times New Roman"/>
                <a:cs typeface="Times New Roman"/>
              </a:rPr>
              <a:t>case,</a:t>
            </a:r>
            <a:r>
              <a:rPr sz="1000" spc="-5" dirty="0">
                <a:latin typeface="Times New Roman"/>
                <a:cs typeface="Times New Roman"/>
              </a:rPr>
              <a:t> </a:t>
            </a:r>
            <a:r>
              <a:rPr sz="1000" dirty="0">
                <a:latin typeface="Times New Roman"/>
                <a:cs typeface="Times New Roman"/>
              </a:rPr>
              <a:t>however,</a:t>
            </a:r>
            <a:r>
              <a:rPr sz="1000" spc="15" dirty="0">
                <a:latin typeface="Times New Roman"/>
                <a:cs typeface="Times New Roman"/>
              </a:rPr>
              <a:t> </a:t>
            </a:r>
            <a:r>
              <a:rPr sz="1000" dirty="0">
                <a:latin typeface="Times New Roman"/>
                <a:cs typeface="Times New Roman"/>
              </a:rPr>
              <a:t>with, for</a:t>
            </a:r>
            <a:r>
              <a:rPr sz="1000" spc="-15" dirty="0">
                <a:latin typeface="Times New Roman"/>
                <a:cs typeface="Times New Roman"/>
              </a:rPr>
              <a:t> </a:t>
            </a:r>
            <a:r>
              <a:rPr sz="1000" dirty="0">
                <a:latin typeface="Times New Roman"/>
                <a:cs typeface="Times New Roman"/>
              </a:rPr>
              <a:t>example Deutsch</a:t>
            </a:r>
            <a:r>
              <a:rPr sz="1000" spc="-10" dirty="0">
                <a:latin typeface="Times New Roman"/>
                <a:cs typeface="Times New Roman"/>
              </a:rPr>
              <a:t> </a:t>
            </a:r>
            <a:r>
              <a:rPr sz="1000" dirty="0">
                <a:latin typeface="Times New Roman"/>
                <a:cs typeface="Times New Roman"/>
              </a:rPr>
              <a:t>and</a:t>
            </a:r>
            <a:r>
              <a:rPr sz="1000" spc="-20" dirty="0">
                <a:latin typeface="Times New Roman"/>
                <a:cs typeface="Times New Roman"/>
              </a:rPr>
              <a:t> </a:t>
            </a:r>
            <a:r>
              <a:rPr sz="1000" dirty="0">
                <a:latin typeface="Times New Roman"/>
                <a:cs typeface="Times New Roman"/>
              </a:rPr>
              <a:t>Dutch</a:t>
            </a:r>
            <a:r>
              <a:rPr sz="1000" spc="-15" dirty="0">
                <a:latin typeface="Times New Roman"/>
                <a:cs typeface="Times New Roman"/>
              </a:rPr>
              <a:t> </a:t>
            </a:r>
            <a:r>
              <a:rPr sz="1000" dirty="0">
                <a:latin typeface="Times New Roman"/>
                <a:cs typeface="Times New Roman"/>
              </a:rPr>
              <a:t>or</a:t>
            </a:r>
            <a:r>
              <a:rPr sz="1000" spc="-30" dirty="0">
                <a:latin typeface="Times New Roman"/>
                <a:cs typeface="Times New Roman"/>
              </a:rPr>
              <a:t> </a:t>
            </a:r>
            <a:r>
              <a:rPr sz="1000" dirty="0">
                <a:latin typeface="Times New Roman"/>
                <a:cs typeface="Times New Roman"/>
              </a:rPr>
              <a:t>Welsh</a:t>
            </a:r>
            <a:r>
              <a:rPr sz="1000" spc="-30" dirty="0">
                <a:latin typeface="Times New Roman"/>
                <a:cs typeface="Times New Roman"/>
              </a:rPr>
              <a:t> </a:t>
            </a:r>
            <a:r>
              <a:rPr sz="1000" dirty="0">
                <a:latin typeface="Times New Roman"/>
                <a:cs typeface="Times New Roman"/>
              </a:rPr>
              <a:t>and</a:t>
            </a:r>
            <a:r>
              <a:rPr sz="1000" spc="-15" dirty="0">
                <a:latin typeface="Times New Roman"/>
                <a:cs typeface="Times New Roman"/>
              </a:rPr>
              <a:t> </a:t>
            </a:r>
            <a:r>
              <a:rPr sz="1000" dirty="0">
                <a:latin typeface="Times New Roman"/>
                <a:cs typeface="Times New Roman"/>
              </a:rPr>
              <a:t>Walsh</a:t>
            </a:r>
            <a:r>
              <a:rPr sz="1000" spc="-30" dirty="0">
                <a:latin typeface="Times New Roman"/>
                <a:cs typeface="Times New Roman"/>
              </a:rPr>
              <a:t> </a:t>
            </a:r>
            <a:r>
              <a:rPr sz="1000" dirty="0">
                <a:latin typeface="Times New Roman"/>
                <a:cs typeface="Times New Roman"/>
              </a:rPr>
              <a:t>or</a:t>
            </a:r>
            <a:r>
              <a:rPr sz="1000" spc="-30" dirty="0">
                <a:latin typeface="Times New Roman"/>
                <a:cs typeface="Times New Roman"/>
              </a:rPr>
              <a:t> </a:t>
            </a:r>
            <a:r>
              <a:rPr sz="1000" dirty="0">
                <a:latin typeface="Times New Roman"/>
                <a:cs typeface="Times New Roman"/>
              </a:rPr>
              <a:t>Irish</a:t>
            </a:r>
            <a:r>
              <a:rPr sz="1000" spc="-25" dirty="0">
                <a:latin typeface="Times New Roman"/>
                <a:cs typeface="Times New Roman"/>
              </a:rPr>
              <a:t> </a:t>
            </a:r>
            <a:r>
              <a:rPr sz="1000" dirty="0">
                <a:latin typeface="Times New Roman"/>
                <a:cs typeface="Times New Roman"/>
              </a:rPr>
              <a:t>and</a:t>
            </a:r>
            <a:r>
              <a:rPr sz="1000" spc="-25" dirty="0">
                <a:latin typeface="Times New Roman"/>
                <a:cs typeface="Times New Roman"/>
              </a:rPr>
              <a:t> </a:t>
            </a:r>
            <a:r>
              <a:rPr sz="1000" dirty="0">
                <a:latin typeface="Times New Roman"/>
                <a:cs typeface="Times New Roman"/>
              </a:rPr>
              <a:t>Erse,</a:t>
            </a:r>
            <a:r>
              <a:rPr sz="1000" spc="-15" dirty="0">
                <a:latin typeface="Times New Roman"/>
                <a:cs typeface="Times New Roman"/>
              </a:rPr>
              <a:t> </a:t>
            </a:r>
            <a:r>
              <a:rPr sz="1000" spc="-25" dirty="0">
                <a:latin typeface="Times New Roman"/>
                <a:cs typeface="Times New Roman"/>
              </a:rPr>
              <a:t>it</a:t>
            </a:r>
            <a:r>
              <a:rPr sz="1000" spc="500" dirty="0">
                <a:latin typeface="Times New Roman"/>
                <a:cs typeface="Times New Roman"/>
              </a:rPr>
              <a:t> </a:t>
            </a:r>
            <a:r>
              <a:rPr sz="1000" dirty="0">
                <a:latin typeface="Times New Roman"/>
                <a:cs typeface="Times New Roman"/>
              </a:rPr>
              <a:t>is</a:t>
            </a:r>
            <a:r>
              <a:rPr sz="1000" spc="-35" dirty="0">
                <a:latin typeface="Times New Roman"/>
                <a:cs typeface="Times New Roman"/>
              </a:rPr>
              <a:t> </a:t>
            </a:r>
            <a:r>
              <a:rPr sz="1000" dirty="0">
                <a:latin typeface="Times New Roman"/>
                <a:cs typeface="Times New Roman"/>
              </a:rPr>
              <a:t>no</a:t>
            </a:r>
            <a:r>
              <a:rPr sz="1000" spc="-25" dirty="0">
                <a:latin typeface="Times New Roman"/>
                <a:cs typeface="Times New Roman"/>
              </a:rPr>
              <a:t> </a:t>
            </a:r>
            <a:r>
              <a:rPr sz="1000" dirty="0">
                <a:latin typeface="Times New Roman"/>
                <a:cs typeface="Times New Roman"/>
              </a:rPr>
              <a:t>great</a:t>
            </a:r>
            <a:r>
              <a:rPr sz="1000" spc="-10" dirty="0">
                <a:latin typeface="Times New Roman"/>
                <a:cs typeface="Times New Roman"/>
              </a:rPr>
              <a:t> </a:t>
            </a:r>
            <a:r>
              <a:rPr sz="1000" dirty="0">
                <a:latin typeface="Times New Roman"/>
                <a:cs typeface="Times New Roman"/>
              </a:rPr>
              <a:t>leap,</a:t>
            </a:r>
            <a:r>
              <a:rPr sz="1000" spc="-30" dirty="0">
                <a:latin typeface="Times New Roman"/>
                <a:cs typeface="Times New Roman"/>
              </a:rPr>
              <a:t> </a:t>
            </a:r>
            <a:r>
              <a:rPr sz="1000" dirty="0">
                <a:latin typeface="Times New Roman"/>
                <a:cs typeface="Times New Roman"/>
              </a:rPr>
              <a:t>despite</a:t>
            </a:r>
            <a:r>
              <a:rPr sz="1000" spc="-10" dirty="0">
                <a:latin typeface="Times New Roman"/>
                <a:cs typeface="Times New Roman"/>
              </a:rPr>
              <a:t> </a:t>
            </a:r>
            <a:r>
              <a:rPr sz="1000" dirty="0">
                <a:latin typeface="Times New Roman"/>
                <a:cs typeface="Times New Roman"/>
              </a:rPr>
              <a:t>Diodorus’</a:t>
            </a:r>
            <a:r>
              <a:rPr sz="1000" spc="-15" dirty="0">
                <a:latin typeface="Times New Roman"/>
                <a:cs typeface="Times New Roman"/>
              </a:rPr>
              <a:t> </a:t>
            </a:r>
            <a:r>
              <a:rPr sz="1000" dirty="0">
                <a:latin typeface="Times New Roman"/>
                <a:cs typeface="Times New Roman"/>
              </a:rPr>
              <a:t>‘distinction’, to</a:t>
            </a:r>
            <a:r>
              <a:rPr sz="1000" spc="-35" dirty="0">
                <a:latin typeface="Times New Roman"/>
                <a:cs typeface="Times New Roman"/>
              </a:rPr>
              <a:t> </a:t>
            </a:r>
            <a:r>
              <a:rPr sz="1000" dirty="0">
                <a:latin typeface="Times New Roman"/>
                <a:cs typeface="Times New Roman"/>
              </a:rPr>
              <a:t>link</a:t>
            </a:r>
            <a:r>
              <a:rPr sz="1000" spc="-15" dirty="0">
                <a:latin typeface="Times New Roman"/>
                <a:cs typeface="Times New Roman"/>
              </a:rPr>
              <a:t> </a:t>
            </a:r>
            <a:r>
              <a:rPr sz="1000" dirty="0">
                <a:latin typeface="Times New Roman"/>
                <a:cs typeface="Times New Roman"/>
              </a:rPr>
              <a:t>Celtae</a:t>
            </a:r>
            <a:r>
              <a:rPr sz="1000" spc="-15" dirty="0">
                <a:latin typeface="Times New Roman"/>
                <a:cs typeface="Times New Roman"/>
              </a:rPr>
              <a:t> </a:t>
            </a:r>
            <a:r>
              <a:rPr sz="1000" dirty="0">
                <a:latin typeface="Times New Roman"/>
                <a:cs typeface="Times New Roman"/>
              </a:rPr>
              <a:t>and</a:t>
            </a:r>
            <a:r>
              <a:rPr sz="1000" spc="-15" dirty="0">
                <a:latin typeface="Times New Roman"/>
                <a:cs typeface="Times New Roman"/>
              </a:rPr>
              <a:t> </a:t>
            </a:r>
            <a:r>
              <a:rPr sz="1000" dirty="0">
                <a:latin typeface="Times New Roman"/>
                <a:cs typeface="Times New Roman"/>
              </a:rPr>
              <a:t>Galatae</a:t>
            </a:r>
            <a:r>
              <a:rPr sz="1000" spc="-5" dirty="0">
                <a:latin typeface="Times New Roman"/>
                <a:cs typeface="Times New Roman"/>
              </a:rPr>
              <a:t> </a:t>
            </a:r>
            <a:r>
              <a:rPr sz="1000" dirty="0">
                <a:latin typeface="Times New Roman"/>
                <a:cs typeface="Times New Roman"/>
              </a:rPr>
              <a:t>as</a:t>
            </a:r>
            <a:r>
              <a:rPr sz="1000" spc="-15" dirty="0">
                <a:latin typeface="Times New Roman"/>
                <a:cs typeface="Times New Roman"/>
              </a:rPr>
              <a:t> </a:t>
            </a:r>
            <a:r>
              <a:rPr sz="1000" dirty="0">
                <a:latin typeface="Times New Roman"/>
                <a:cs typeface="Times New Roman"/>
              </a:rPr>
              <a:t>variants</a:t>
            </a:r>
            <a:r>
              <a:rPr sz="1000" spc="-15" dirty="0">
                <a:latin typeface="Times New Roman"/>
                <a:cs typeface="Times New Roman"/>
              </a:rPr>
              <a:t> </a:t>
            </a:r>
            <a:r>
              <a:rPr sz="1000" dirty="0">
                <a:latin typeface="Times New Roman"/>
                <a:cs typeface="Times New Roman"/>
              </a:rPr>
              <a:t>of</a:t>
            </a:r>
            <a:r>
              <a:rPr sz="1000" spc="-2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same</a:t>
            </a:r>
            <a:r>
              <a:rPr sz="1000" spc="-5" dirty="0">
                <a:latin typeface="Times New Roman"/>
                <a:cs typeface="Times New Roman"/>
              </a:rPr>
              <a:t> </a:t>
            </a:r>
            <a:r>
              <a:rPr sz="1000" spc="-10" dirty="0">
                <a:latin typeface="Times New Roman"/>
                <a:cs typeface="Times New Roman"/>
              </a:rPr>
              <a:t>word.</a:t>
            </a:r>
            <a:endParaRPr sz="1000" dirty="0">
              <a:latin typeface="Times New Roman"/>
              <a:cs typeface="Times New Roman"/>
            </a:endParaRPr>
          </a:p>
          <a:p>
            <a:pPr marL="50800">
              <a:lnSpc>
                <a:spcPct val="100000"/>
              </a:lnSpc>
            </a:pPr>
            <a:r>
              <a:rPr sz="1000" spc="-20" dirty="0">
                <a:latin typeface="Times New Roman"/>
                <a:cs typeface="Times New Roman"/>
              </a:rPr>
              <a:t>****</a:t>
            </a:r>
            <a:endParaRPr sz="1000" dirty="0">
              <a:latin typeface="Times New Roman"/>
              <a:cs typeface="Times New Roman"/>
            </a:endParaRPr>
          </a:p>
          <a:p>
            <a:pPr marL="50800" marR="266700">
              <a:lnSpc>
                <a:spcPct val="100000"/>
              </a:lnSpc>
            </a:pPr>
            <a:r>
              <a:rPr sz="800" spc="-10" dirty="0">
                <a:latin typeface="Times New Roman"/>
                <a:cs typeface="Times New Roman"/>
              </a:rPr>
              <a:t>(Translation</a:t>
            </a:r>
            <a:r>
              <a:rPr sz="800" spc="-25" dirty="0">
                <a:latin typeface="Times New Roman"/>
                <a:cs typeface="Times New Roman"/>
              </a:rPr>
              <a:t> </a:t>
            </a:r>
            <a:r>
              <a:rPr sz="800" dirty="0">
                <a:latin typeface="Times New Roman"/>
                <a:cs typeface="Times New Roman"/>
              </a:rPr>
              <a:t>by</a:t>
            </a:r>
            <a:r>
              <a:rPr sz="800" spc="-20" dirty="0">
                <a:latin typeface="Times New Roman"/>
                <a:cs typeface="Times New Roman"/>
              </a:rPr>
              <a:t> </a:t>
            </a:r>
            <a:r>
              <a:rPr sz="800" dirty="0">
                <a:latin typeface="Times New Roman"/>
                <a:cs typeface="Times New Roman"/>
              </a:rPr>
              <a:t>Philip</a:t>
            </a:r>
            <a:r>
              <a:rPr sz="800" spc="-10" dirty="0">
                <a:latin typeface="Times New Roman"/>
                <a:cs typeface="Times New Roman"/>
              </a:rPr>
              <a:t> </a:t>
            </a:r>
            <a:r>
              <a:rPr sz="800" dirty="0">
                <a:latin typeface="Times New Roman"/>
                <a:cs typeface="Times New Roman"/>
              </a:rPr>
              <a:t>Freeman taken</a:t>
            </a:r>
            <a:r>
              <a:rPr sz="800" spc="-35" dirty="0">
                <a:latin typeface="Times New Roman"/>
                <a:cs typeface="Times New Roman"/>
              </a:rPr>
              <a:t> </a:t>
            </a:r>
            <a:r>
              <a:rPr sz="800" dirty="0">
                <a:latin typeface="Times New Roman"/>
                <a:cs typeface="Times New Roman"/>
              </a:rPr>
              <a:t>from: Koch,</a:t>
            </a:r>
            <a:r>
              <a:rPr sz="800" spc="-15" dirty="0">
                <a:latin typeface="Times New Roman"/>
                <a:cs typeface="Times New Roman"/>
              </a:rPr>
              <a:t> </a:t>
            </a:r>
            <a:r>
              <a:rPr sz="800" dirty="0">
                <a:latin typeface="Times New Roman"/>
                <a:cs typeface="Times New Roman"/>
              </a:rPr>
              <a:t>John.</a:t>
            </a:r>
            <a:r>
              <a:rPr sz="800" spc="-15" dirty="0">
                <a:latin typeface="Times New Roman"/>
                <a:cs typeface="Times New Roman"/>
              </a:rPr>
              <a:t> </a:t>
            </a:r>
            <a:r>
              <a:rPr sz="800" dirty="0">
                <a:latin typeface="Times New Roman"/>
                <a:cs typeface="Times New Roman"/>
              </a:rPr>
              <a:t>T.</a:t>
            </a:r>
            <a:r>
              <a:rPr sz="800" spc="-15" dirty="0">
                <a:latin typeface="Times New Roman"/>
                <a:cs typeface="Times New Roman"/>
              </a:rPr>
              <a:t> </a:t>
            </a:r>
            <a:r>
              <a:rPr sz="800" dirty="0">
                <a:latin typeface="Times New Roman"/>
                <a:cs typeface="Times New Roman"/>
              </a:rPr>
              <a:t>&amp; Carey, John</a:t>
            </a:r>
            <a:r>
              <a:rPr sz="800" spc="-10" dirty="0">
                <a:latin typeface="Times New Roman"/>
                <a:cs typeface="Times New Roman"/>
              </a:rPr>
              <a:t> </a:t>
            </a:r>
            <a:r>
              <a:rPr sz="800" dirty="0">
                <a:latin typeface="Times New Roman"/>
                <a:cs typeface="Times New Roman"/>
              </a:rPr>
              <a:t>(eds)</a:t>
            </a:r>
            <a:r>
              <a:rPr sz="800" spc="-20" dirty="0">
                <a:latin typeface="Times New Roman"/>
                <a:cs typeface="Times New Roman"/>
              </a:rPr>
              <a:t> </a:t>
            </a:r>
            <a:r>
              <a:rPr sz="800" i="1" u="sng" dirty="0">
                <a:uFill>
                  <a:solidFill>
                    <a:srgbClr val="000000"/>
                  </a:solidFill>
                </a:uFill>
                <a:latin typeface="Times New Roman"/>
                <a:cs typeface="Times New Roman"/>
              </a:rPr>
              <a:t>The</a:t>
            </a:r>
            <a:r>
              <a:rPr sz="800" i="1" u="sng" spc="-25" dirty="0">
                <a:uFill>
                  <a:solidFill>
                    <a:srgbClr val="000000"/>
                  </a:solidFill>
                </a:uFill>
                <a:latin typeface="Times New Roman"/>
                <a:cs typeface="Times New Roman"/>
              </a:rPr>
              <a:t> </a:t>
            </a:r>
            <a:r>
              <a:rPr sz="800" i="1" u="sng" dirty="0">
                <a:uFill>
                  <a:solidFill>
                    <a:srgbClr val="000000"/>
                  </a:solidFill>
                </a:uFill>
                <a:latin typeface="Times New Roman"/>
                <a:cs typeface="Times New Roman"/>
              </a:rPr>
              <a:t>Celtic</a:t>
            </a:r>
            <a:r>
              <a:rPr sz="800" i="1" u="sng" spc="-35" dirty="0">
                <a:uFill>
                  <a:solidFill>
                    <a:srgbClr val="000000"/>
                  </a:solidFill>
                </a:uFill>
                <a:latin typeface="Times New Roman"/>
                <a:cs typeface="Times New Roman"/>
              </a:rPr>
              <a:t> </a:t>
            </a:r>
            <a:r>
              <a:rPr sz="800" i="1" u="sng" dirty="0">
                <a:uFill>
                  <a:solidFill>
                    <a:srgbClr val="000000"/>
                  </a:solidFill>
                </a:uFill>
                <a:latin typeface="Times New Roman"/>
                <a:cs typeface="Times New Roman"/>
              </a:rPr>
              <a:t>Heroic</a:t>
            </a:r>
            <a:r>
              <a:rPr sz="800" i="1" u="sng" spc="-35" dirty="0">
                <a:uFill>
                  <a:solidFill>
                    <a:srgbClr val="000000"/>
                  </a:solidFill>
                </a:uFill>
                <a:latin typeface="Times New Roman"/>
                <a:cs typeface="Times New Roman"/>
              </a:rPr>
              <a:t> </a:t>
            </a:r>
            <a:r>
              <a:rPr sz="800" i="1" u="sng" dirty="0">
                <a:uFill>
                  <a:solidFill>
                    <a:srgbClr val="000000"/>
                  </a:solidFill>
                </a:uFill>
                <a:latin typeface="Times New Roman"/>
                <a:cs typeface="Times New Roman"/>
              </a:rPr>
              <a:t>Age:</a:t>
            </a:r>
            <a:r>
              <a:rPr sz="800" i="1" u="sng" spc="-30" dirty="0">
                <a:uFill>
                  <a:solidFill>
                    <a:srgbClr val="000000"/>
                  </a:solidFill>
                </a:uFill>
                <a:latin typeface="Times New Roman"/>
                <a:cs typeface="Times New Roman"/>
              </a:rPr>
              <a:t> </a:t>
            </a:r>
            <a:r>
              <a:rPr sz="800" i="1" u="sng" dirty="0">
                <a:uFill>
                  <a:solidFill>
                    <a:srgbClr val="000000"/>
                  </a:solidFill>
                </a:uFill>
                <a:latin typeface="Times New Roman"/>
                <a:cs typeface="Times New Roman"/>
              </a:rPr>
              <a:t>Literary</a:t>
            </a:r>
            <a:r>
              <a:rPr sz="800" i="1" u="sng" spc="-30" dirty="0">
                <a:uFill>
                  <a:solidFill>
                    <a:srgbClr val="000000"/>
                  </a:solidFill>
                </a:uFill>
                <a:latin typeface="Times New Roman"/>
                <a:cs typeface="Times New Roman"/>
              </a:rPr>
              <a:t> </a:t>
            </a:r>
            <a:r>
              <a:rPr sz="800" i="1" u="sng" dirty="0">
                <a:uFill>
                  <a:solidFill>
                    <a:srgbClr val="000000"/>
                  </a:solidFill>
                </a:uFill>
                <a:latin typeface="Times New Roman"/>
                <a:cs typeface="Times New Roman"/>
              </a:rPr>
              <a:t>Sources</a:t>
            </a:r>
            <a:r>
              <a:rPr sz="800" i="1" u="sng" spc="-50" dirty="0">
                <a:uFill>
                  <a:solidFill>
                    <a:srgbClr val="000000"/>
                  </a:solidFill>
                </a:uFill>
                <a:latin typeface="Times New Roman"/>
                <a:cs typeface="Times New Roman"/>
              </a:rPr>
              <a:t> </a:t>
            </a:r>
            <a:r>
              <a:rPr sz="800" i="1" u="sng" spc="-25" dirty="0">
                <a:uFill>
                  <a:solidFill>
                    <a:srgbClr val="000000"/>
                  </a:solidFill>
                </a:uFill>
                <a:latin typeface="Times New Roman"/>
                <a:cs typeface="Times New Roman"/>
              </a:rPr>
              <a:t>for</a:t>
            </a:r>
            <a:r>
              <a:rPr sz="800" i="1" spc="500" dirty="0">
                <a:latin typeface="Times New Roman"/>
                <a:cs typeface="Times New Roman"/>
              </a:rPr>
              <a:t> </a:t>
            </a:r>
            <a:r>
              <a:rPr sz="800" i="1" u="sng" dirty="0">
                <a:uFill>
                  <a:solidFill>
                    <a:srgbClr val="000000"/>
                  </a:solidFill>
                </a:uFill>
                <a:latin typeface="Times New Roman"/>
                <a:cs typeface="Times New Roman"/>
              </a:rPr>
              <a:t>Ancient</a:t>
            </a:r>
            <a:r>
              <a:rPr sz="800" i="1" u="sng" spc="-25" dirty="0">
                <a:uFill>
                  <a:solidFill>
                    <a:srgbClr val="000000"/>
                  </a:solidFill>
                </a:uFill>
                <a:latin typeface="Times New Roman"/>
                <a:cs typeface="Times New Roman"/>
              </a:rPr>
              <a:t> </a:t>
            </a:r>
            <a:r>
              <a:rPr sz="800" i="1" u="sng" dirty="0">
                <a:uFill>
                  <a:solidFill>
                    <a:srgbClr val="000000"/>
                  </a:solidFill>
                </a:uFill>
                <a:latin typeface="Times New Roman"/>
                <a:cs typeface="Times New Roman"/>
              </a:rPr>
              <a:t>Celtic</a:t>
            </a:r>
            <a:r>
              <a:rPr sz="800" i="1" u="sng" spc="-20" dirty="0">
                <a:uFill>
                  <a:solidFill>
                    <a:srgbClr val="000000"/>
                  </a:solidFill>
                </a:uFill>
                <a:latin typeface="Times New Roman"/>
                <a:cs typeface="Times New Roman"/>
              </a:rPr>
              <a:t> </a:t>
            </a:r>
            <a:r>
              <a:rPr sz="800" i="1" u="sng" dirty="0">
                <a:uFill>
                  <a:solidFill>
                    <a:srgbClr val="000000"/>
                  </a:solidFill>
                </a:uFill>
                <a:latin typeface="Times New Roman"/>
                <a:cs typeface="Times New Roman"/>
              </a:rPr>
              <a:t>Europe</a:t>
            </a:r>
            <a:r>
              <a:rPr sz="800" i="1" u="sng" spc="-40" dirty="0">
                <a:uFill>
                  <a:solidFill>
                    <a:srgbClr val="000000"/>
                  </a:solidFill>
                </a:uFill>
                <a:latin typeface="Times New Roman"/>
                <a:cs typeface="Times New Roman"/>
              </a:rPr>
              <a:t> </a:t>
            </a:r>
            <a:r>
              <a:rPr sz="800" i="1" u="sng" dirty="0">
                <a:uFill>
                  <a:solidFill>
                    <a:srgbClr val="000000"/>
                  </a:solidFill>
                </a:uFill>
                <a:latin typeface="Times New Roman"/>
                <a:cs typeface="Times New Roman"/>
              </a:rPr>
              <a:t>and</a:t>
            </a:r>
            <a:r>
              <a:rPr sz="800" i="1" u="sng" spc="-10" dirty="0">
                <a:uFill>
                  <a:solidFill>
                    <a:srgbClr val="000000"/>
                  </a:solidFill>
                </a:uFill>
                <a:latin typeface="Times New Roman"/>
                <a:cs typeface="Times New Roman"/>
              </a:rPr>
              <a:t> </a:t>
            </a:r>
            <a:r>
              <a:rPr sz="800" i="1" u="sng" dirty="0">
                <a:uFill>
                  <a:solidFill>
                    <a:srgbClr val="000000"/>
                  </a:solidFill>
                </a:uFill>
                <a:latin typeface="Times New Roman"/>
                <a:cs typeface="Times New Roman"/>
              </a:rPr>
              <a:t>Early</a:t>
            </a:r>
            <a:r>
              <a:rPr sz="800" i="1" u="sng" spc="-10" dirty="0">
                <a:uFill>
                  <a:solidFill>
                    <a:srgbClr val="000000"/>
                  </a:solidFill>
                </a:uFill>
                <a:latin typeface="Times New Roman"/>
                <a:cs typeface="Times New Roman"/>
              </a:rPr>
              <a:t> </a:t>
            </a:r>
            <a:r>
              <a:rPr sz="800" i="1" u="sng" dirty="0">
                <a:uFill>
                  <a:solidFill>
                    <a:srgbClr val="000000"/>
                  </a:solidFill>
                </a:uFill>
                <a:latin typeface="Times New Roman"/>
                <a:cs typeface="Times New Roman"/>
              </a:rPr>
              <a:t>Ireland</a:t>
            </a:r>
            <a:r>
              <a:rPr sz="800" i="1" u="sng" spc="-30" dirty="0">
                <a:uFill>
                  <a:solidFill>
                    <a:srgbClr val="000000"/>
                  </a:solidFill>
                </a:uFill>
                <a:latin typeface="Times New Roman"/>
                <a:cs typeface="Times New Roman"/>
              </a:rPr>
              <a:t> </a:t>
            </a:r>
            <a:r>
              <a:rPr sz="800" i="1" u="sng" dirty="0">
                <a:uFill>
                  <a:solidFill>
                    <a:srgbClr val="000000"/>
                  </a:solidFill>
                </a:uFill>
                <a:latin typeface="Times New Roman"/>
                <a:cs typeface="Times New Roman"/>
              </a:rPr>
              <a:t>and</a:t>
            </a:r>
            <a:r>
              <a:rPr sz="800" i="1" u="sng" spc="-15" dirty="0">
                <a:uFill>
                  <a:solidFill>
                    <a:srgbClr val="000000"/>
                  </a:solidFill>
                </a:uFill>
                <a:latin typeface="Times New Roman"/>
                <a:cs typeface="Times New Roman"/>
              </a:rPr>
              <a:t> </a:t>
            </a:r>
            <a:r>
              <a:rPr sz="800" i="1" u="sng" dirty="0">
                <a:uFill>
                  <a:solidFill>
                    <a:srgbClr val="000000"/>
                  </a:solidFill>
                </a:uFill>
                <a:latin typeface="Times New Roman"/>
                <a:cs typeface="Times New Roman"/>
              </a:rPr>
              <a:t>Wales</a:t>
            </a:r>
            <a:r>
              <a:rPr sz="800" dirty="0">
                <a:latin typeface="Times New Roman"/>
                <a:cs typeface="Times New Roman"/>
              </a:rPr>
              <a:t>,</a:t>
            </a:r>
            <a:r>
              <a:rPr sz="800" spc="-20" dirty="0">
                <a:latin typeface="Times New Roman"/>
                <a:cs typeface="Times New Roman"/>
              </a:rPr>
              <a:t> </a:t>
            </a:r>
            <a:r>
              <a:rPr sz="800" dirty="0">
                <a:latin typeface="Times New Roman"/>
                <a:cs typeface="Times New Roman"/>
              </a:rPr>
              <a:t>4</a:t>
            </a:r>
            <a:r>
              <a:rPr sz="750" baseline="27777" dirty="0">
                <a:latin typeface="Times New Roman"/>
                <a:cs typeface="Times New Roman"/>
              </a:rPr>
              <a:t>th</a:t>
            </a:r>
            <a:r>
              <a:rPr sz="750" spc="112" baseline="27777" dirty="0">
                <a:latin typeface="Times New Roman"/>
                <a:cs typeface="Times New Roman"/>
              </a:rPr>
              <a:t> </a:t>
            </a:r>
            <a:r>
              <a:rPr sz="800" dirty="0">
                <a:latin typeface="Times New Roman"/>
                <a:cs typeface="Times New Roman"/>
              </a:rPr>
              <a:t>ed, </a:t>
            </a:r>
            <a:r>
              <a:rPr sz="800" spc="-10" dirty="0">
                <a:latin typeface="Times New Roman"/>
                <a:cs typeface="Times New Roman"/>
              </a:rPr>
              <a:t>Aberystwyth:</a:t>
            </a:r>
            <a:r>
              <a:rPr sz="800" spc="40" dirty="0">
                <a:latin typeface="Times New Roman"/>
                <a:cs typeface="Times New Roman"/>
              </a:rPr>
              <a:t> </a:t>
            </a:r>
            <a:r>
              <a:rPr sz="800" dirty="0">
                <a:latin typeface="Times New Roman"/>
                <a:cs typeface="Times New Roman"/>
              </a:rPr>
              <a:t>Celtic Studies </a:t>
            </a:r>
            <a:r>
              <a:rPr sz="800" spc="-10" dirty="0">
                <a:latin typeface="Times New Roman"/>
                <a:cs typeface="Times New Roman"/>
              </a:rPr>
              <a:t>Publications,</a:t>
            </a:r>
            <a:r>
              <a:rPr sz="800" spc="-35" dirty="0">
                <a:latin typeface="Times New Roman"/>
                <a:cs typeface="Times New Roman"/>
              </a:rPr>
              <a:t> </a:t>
            </a:r>
            <a:r>
              <a:rPr sz="800" dirty="0">
                <a:latin typeface="Times New Roman"/>
                <a:cs typeface="Times New Roman"/>
              </a:rPr>
              <a:t>2003,</a:t>
            </a:r>
            <a:r>
              <a:rPr sz="800" spc="-25" dirty="0">
                <a:latin typeface="Times New Roman"/>
                <a:cs typeface="Times New Roman"/>
              </a:rPr>
              <a:t> </a:t>
            </a:r>
            <a:r>
              <a:rPr sz="800" spc="-10" dirty="0">
                <a:latin typeface="Times New Roman"/>
                <a:cs typeface="Times New Roman"/>
              </a:rPr>
              <a:t>p.14)</a:t>
            </a:r>
            <a:endParaRPr sz="800" dirty="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50" dirty="0"/>
              <a:t>17</a:t>
            </a:fld>
            <a:endParaRPr spc="-50" dirty="0"/>
          </a:p>
        </p:txBody>
      </p:sp>
      <p:sp>
        <p:nvSpPr>
          <p:cNvPr id="7" name="TextBox 6">
            <a:extLst>
              <a:ext uri="{FF2B5EF4-FFF2-40B4-BE49-F238E27FC236}">
                <a16:creationId xmlns:a16="http://schemas.microsoft.com/office/drawing/2014/main" id="{39FA5B1B-F240-B746-471F-BBF1B01CD6EB}"/>
              </a:ext>
            </a:extLst>
          </p:cNvPr>
          <p:cNvSpPr txBox="1"/>
          <p:nvPr/>
        </p:nvSpPr>
        <p:spPr>
          <a:xfrm>
            <a:off x="2252407" y="4742056"/>
            <a:ext cx="2770885" cy="369332"/>
          </a:xfrm>
          <a:prstGeom prst="rect">
            <a:avLst/>
          </a:prstGeom>
          <a:solidFill>
            <a:schemeClr val="accent2"/>
          </a:solidFill>
        </p:spPr>
        <p:txBody>
          <a:bodyPr wrap="square" rtlCol="0">
            <a:spAutoFit/>
          </a:bodyPr>
          <a:lstStyle/>
          <a:p>
            <a:r>
              <a:rPr lang="en-US" dirty="0" err="1"/>
              <a:t>Diodorus</a:t>
            </a:r>
            <a:r>
              <a:rPr lang="en-US" dirty="0"/>
              <a:t> Siculus: 1C BC</a:t>
            </a:r>
          </a:p>
        </p:txBody>
      </p:sp>
      <p:sp>
        <p:nvSpPr>
          <p:cNvPr id="13" name="Oval Callout 12">
            <a:extLst>
              <a:ext uri="{FF2B5EF4-FFF2-40B4-BE49-F238E27FC236}">
                <a16:creationId xmlns:a16="http://schemas.microsoft.com/office/drawing/2014/main" id="{43AFF19A-DA8C-6FF5-8BE3-0169A9A8B064}"/>
              </a:ext>
            </a:extLst>
          </p:cNvPr>
          <p:cNvSpPr/>
          <p:nvPr/>
        </p:nvSpPr>
        <p:spPr>
          <a:xfrm>
            <a:off x="5023292" y="595148"/>
            <a:ext cx="1709993" cy="1167479"/>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dirty="0"/>
              <a:t>northern area near the ocean</a:t>
            </a:r>
          </a:p>
        </p:txBody>
      </p:sp>
    </p:spTree>
    <p:extLst>
      <p:ext uri="{BB962C8B-B14F-4D97-AF65-F5344CB8AC3E}">
        <p14:creationId xmlns:p14="http://schemas.microsoft.com/office/powerpoint/2010/main" val="40561994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138237" y="681037"/>
            <a:ext cx="4581525" cy="3438525"/>
            <a:chOff x="1138237" y="681037"/>
            <a:chExt cx="4581525" cy="3438525"/>
          </a:xfrm>
        </p:grpSpPr>
        <p:pic>
          <p:nvPicPr>
            <p:cNvPr id="3" name="object 3"/>
            <p:cNvPicPr/>
            <p:nvPr/>
          </p:nvPicPr>
          <p:blipFill>
            <a:blip r:embed="rId2" cstate="print"/>
            <a:stretch>
              <a:fillRect/>
            </a:stretch>
          </p:blipFill>
          <p:spPr>
            <a:xfrm>
              <a:off x="1143000" y="685800"/>
              <a:ext cx="4572000" cy="3429000"/>
            </a:xfrm>
            <a:prstGeom prst="rect">
              <a:avLst/>
            </a:prstGeom>
          </p:spPr>
        </p:pic>
        <p:sp>
          <p:nvSpPr>
            <p:cNvPr id="4" name="object 4"/>
            <p:cNvSpPr/>
            <p:nvPr/>
          </p:nvSpPr>
          <p:spPr>
            <a:xfrm>
              <a:off x="1143000" y="685800"/>
              <a:ext cx="4572000" cy="3429000"/>
            </a:xfrm>
            <a:custGeom>
              <a:avLst/>
              <a:gdLst/>
              <a:ahLst/>
              <a:cxnLst/>
              <a:rect l="l" t="t" r="r" b="b"/>
              <a:pathLst>
                <a:path w="4572000" h="3429000">
                  <a:moveTo>
                    <a:pt x="0" y="3429000"/>
                  </a:moveTo>
                  <a:lnTo>
                    <a:pt x="4572000" y="3429000"/>
                  </a:lnTo>
                  <a:lnTo>
                    <a:pt x="4572000" y="0"/>
                  </a:lnTo>
                  <a:lnTo>
                    <a:pt x="0" y="0"/>
                  </a:lnTo>
                  <a:lnTo>
                    <a:pt x="0" y="3429000"/>
                  </a:lnTo>
                  <a:close/>
                </a:path>
              </a:pathLst>
            </a:custGeom>
            <a:ln w="9525">
              <a:solidFill>
                <a:srgbClr val="000000"/>
              </a:solidFill>
            </a:ln>
          </p:spPr>
          <p:txBody>
            <a:bodyPr wrap="square" lIns="0" tIns="0" rIns="0" bIns="0" rtlCol="0"/>
            <a:lstStyle/>
            <a:p>
              <a:endParaRPr/>
            </a:p>
          </p:txBody>
        </p:sp>
      </p:grpSp>
      <p:sp>
        <p:nvSpPr>
          <p:cNvPr id="5" name="object 5"/>
          <p:cNvSpPr txBox="1"/>
          <p:nvPr/>
        </p:nvSpPr>
        <p:spPr>
          <a:xfrm>
            <a:off x="764844" y="4570603"/>
            <a:ext cx="5323205" cy="2430794"/>
          </a:xfrm>
          <a:prstGeom prst="rect">
            <a:avLst/>
          </a:prstGeom>
        </p:spPr>
        <p:txBody>
          <a:bodyPr vert="horz" wrap="square" lIns="0" tIns="12065" rIns="0" bIns="0" rtlCol="0">
            <a:spAutoFit/>
          </a:bodyPr>
          <a:lstStyle/>
          <a:p>
            <a:pPr marL="12700">
              <a:lnSpc>
                <a:spcPct val="100000"/>
              </a:lnSpc>
              <a:spcBef>
                <a:spcPts val="95"/>
              </a:spcBef>
            </a:pPr>
            <a:r>
              <a:rPr sz="1000" b="1" i="1" dirty="0">
                <a:latin typeface="Times New Roman"/>
                <a:cs typeface="Times New Roman"/>
              </a:rPr>
              <a:t>Gallia</a:t>
            </a:r>
            <a:r>
              <a:rPr sz="1000" b="1" i="1" spc="-25" dirty="0">
                <a:latin typeface="Times New Roman"/>
                <a:cs typeface="Times New Roman"/>
              </a:rPr>
              <a:t> </a:t>
            </a:r>
            <a:r>
              <a:rPr sz="1000" b="1" i="1" dirty="0">
                <a:latin typeface="Times New Roman"/>
                <a:cs typeface="Times New Roman"/>
              </a:rPr>
              <a:t>est</a:t>
            </a:r>
            <a:r>
              <a:rPr sz="1000" b="1" i="1" spc="-5" dirty="0">
                <a:latin typeface="Times New Roman"/>
                <a:cs typeface="Times New Roman"/>
              </a:rPr>
              <a:t> </a:t>
            </a:r>
            <a:r>
              <a:rPr sz="1000" b="1" i="1" dirty="0">
                <a:latin typeface="Times New Roman"/>
                <a:cs typeface="Times New Roman"/>
              </a:rPr>
              <a:t>omnis</a:t>
            </a:r>
            <a:r>
              <a:rPr sz="1000" b="1" i="1" spc="-40" dirty="0">
                <a:latin typeface="Times New Roman"/>
                <a:cs typeface="Times New Roman"/>
              </a:rPr>
              <a:t> </a:t>
            </a:r>
            <a:r>
              <a:rPr sz="1000" b="1" i="1" dirty="0">
                <a:latin typeface="Times New Roman"/>
                <a:cs typeface="Times New Roman"/>
              </a:rPr>
              <a:t>divisa</a:t>
            </a:r>
            <a:r>
              <a:rPr sz="1000" b="1" i="1" spc="-10" dirty="0">
                <a:latin typeface="Times New Roman"/>
                <a:cs typeface="Times New Roman"/>
              </a:rPr>
              <a:t> </a:t>
            </a:r>
            <a:r>
              <a:rPr sz="1000" b="1" i="1" dirty="0">
                <a:latin typeface="Times New Roman"/>
                <a:cs typeface="Times New Roman"/>
              </a:rPr>
              <a:t>in</a:t>
            </a:r>
            <a:r>
              <a:rPr sz="1000" b="1" i="1" spc="-30" dirty="0">
                <a:latin typeface="Times New Roman"/>
                <a:cs typeface="Times New Roman"/>
              </a:rPr>
              <a:t> </a:t>
            </a:r>
            <a:r>
              <a:rPr sz="1000" b="1" i="1" dirty="0">
                <a:latin typeface="Times New Roman"/>
                <a:cs typeface="Times New Roman"/>
              </a:rPr>
              <a:t>partes</a:t>
            </a:r>
            <a:r>
              <a:rPr sz="1000" b="1" i="1" spc="-5" dirty="0">
                <a:latin typeface="Times New Roman"/>
                <a:cs typeface="Times New Roman"/>
              </a:rPr>
              <a:t> </a:t>
            </a:r>
            <a:r>
              <a:rPr sz="1000" b="1" i="1" dirty="0">
                <a:latin typeface="Times New Roman"/>
                <a:cs typeface="Times New Roman"/>
              </a:rPr>
              <a:t>tres,</a:t>
            </a:r>
            <a:r>
              <a:rPr sz="1000" b="1" i="1" spc="-10" dirty="0">
                <a:latin typeface="Times New Roman"/>
                <a:cs typeface="Times New Roman"/>
              </a:rPr>
              <a:t> </a:t>
            </a:r>
            <a:r>
              <a:rPr sz="1000" b="1" i="1" dirty="0">
                <a:latin typeface="Times New Roman"/>
                <a:cs typeface="Times New Roman"/>
              </a:rPr>
              <a:t>quarum</a:t>
            </a:r>
            <a:r>
              <a:rPr sz="1000" b="1" i="1" spc="-25" dirty="0">
                <a:latin typeface="Times New Roman"/>
                <a:cs typeface="Times New Roman"/>
              </a:rPr>
              <a:t> </a:t>
            </a:r>
            <a:r>
              <a:rPr sz="1000" b="1" i="1" dirty="0">
                <a:latin typeface="Times New Roman"/>
                <a:cs typeface="Times New Roman"/>
              </a:rPr>
              <a:t>unam</a:t>
            </a:r>
            <a:r>
              <a:rPr sz="1000" b="1" i="1" spc="-20" dirty="0">
                <a:latin typeface="Times New Roman"/>
                <a:cs typeface="Times New Roman"/>
              </a:rPr>
              <a:t> </a:t>
            </a:r>
            <a:r>
              <a:rPr sz="1000" b="1" i="1" dirty="0">
                <a:latin typeface="Times New Roman"/>
                <a:cs typeface="Times New Roman"/>
              </a:rPr>
              <a:t>incolunt</a:t>
            </a:r>
            <a:r>
              <a:rPr sz="1000" b="1" i="1" spc="-30" dirty="0">
                <a:latin typeface="Times New Roman"/>
                <a:cs typeface="Times New Roman"/>
              </a:rPr>
              <a:t> </a:t>
            </a:r>
            <a:r>
              <a:rPr sz="1000" b="1" i="1" dirty="0">
                <a:latin typeface="Times New Roman"/>
                <a:cs typeface="Times New Roman"/>
              </a:rPr>
              <a:t>Belgae,</a:t>
            </a:r>
            <a:r>
              <a:rPr sz="1000" b="1" i="1" spc="-10" dirty="0">
                <a:latin typeface="Times New Roman"/>
                <a:cs typeface="Times New Roman"/>
              </a:rPr>
              <a:t> </a:t>
            </a:r>
            <a:r>
              <a:rPr sz="1000" b="1" i="1" dirty="0">
                <a:latin typeface="Times New Roman"/>
                <a:cs typeface="Times New Roman"/>
              </a:rPr>
              <a:t>aliam</a:t>
            </a:r>
            <a:r>
              <a:rPr sz="1000" b="1" i="1" spc="-20" dirty="0">
                <a:latin typeface="Times New Roman"/>
                <a:cs typeface="Times New Roman"/>
              </a:rPr>
              <a:t> </a:t>
            </a:r>
            <a:r>
              <a:rPr sz="1000" b="1" i="1" dirty="0">
                <a:latin typeface="Times New Roman"/>
                <a:cs typeface="Times New Roman"/>
              </a:rPr>
              <a:t>Aquitani,</a:t>
            </a:r>
            <a:r>
              <a:rPr sz="1000" b="1" i="1" spc="-40" dirty="0">
                <a:latin typeface="Times New Roman"/>
                <a:cs typeface="Times New Roman"/>
              </a:rPr>
              <a:t> </a:t>
            </a:r>
            <a:r>
              <a:rPr sz="1000" b="1" i="1" dirty="0">
                <a:latin typeface="Times New Roman"/>
                <a:cs typeface="Times New Roman"/>
              </a:rPr>
              <a:t>tertiam</a:t>
            </a:r>
            <a:r>
              <a:rPr sz="1000" b="1" i="1" spc="-10" dirty="0">
                <a:latin typeface="Times New Roman"/>
                <a:cs typeface="Times New Roman"/>
              </a:rPr>
              <a:t> </a:t>
            </a:r>
            <a:r>
              <a:rPr sz="1000" b="1" i="1" spc="-25" dirty="0">
                <a:latin typeface="Times New Roman"/>
                <a:cs typeface="Times New Roman"/>
              </a:rPr>
              <a:t>qui</a:t>
            </a:r>
            <a:endParaRPr sz="1000" dirty="0">
              <a:latin typeface="Times New Roman"/>
              <a:cs typeface="Times New Roman"/>
            </a:endParaRPr>
          </a:p>
          <a:p>
            <a:pPr marL="12700">
              <a:lnSpc>
                <a:spcPct val="100000"/>
              </a:lnSpc>
            </a:pPr>
            <a:r>
              <a:rPr sz="1000" b="1" i="1" dirty="0">
                <a:latin typeface="Times New Roman"/>
                <a:cs typeface="Times New Roman"/>
              </a:rPr>
              <a:t>ipsorum</a:t>
            </a:r>
            <a:r>
              <a:rPr sz="1000" b="1" i="1" spc="-35" dirty="0">
                <a:latin typeface="Times New Roman"/>
                <a:cs typeface="Times New Roman"/>
              </a:rPr>
              <a:t> </a:t>
            </a:r>
            <a:r>
              <a:rPr sz="1000" b="1" i="1" dirty="0">
                <a:latin typeface="Times New Roman"/>
                <a:cs typeface="Times New Roman"/>
              </a:rPr>
              <a:t>lingua</a:t>
            </a:r>
            <a:r>
              <a:rPr sz="1000" b="1" i="1" spc="-35" dirty="0">
                <a:latin typeface="Times New Roman"/>
                <a:cs typeface="Times New Roman"/>
              </a:rPr>
              <a:t> </a:t>
            </a:r>
            <a:r>
              <a:rPr sz="1000" b="1" i="1" dirty="0">
                <a:latin typeface="Times New Roman"/>
                <a:cs typeface="Times New Roman"/>
              </a:rPr>
              <a:t>Celtae,</a:t>
            </a:r>
            <a:r>
              <a:rPr sz="1000" b="1" i="1" spc="-25" dirty="0">
                <a:latin typeface="Times New Roman"/>
                <a:cs typeface="Times New Roman"/>
              </a:rPr>
              <a:t> </a:t>
            </a:r>
            <a:r>
              <a:rPr sz="1000" b="1" i="1" dirty="0">
                <a:latin typeface="Times New Roman"/>
                <a:cs typeface="Times New Roman"/>
              </a:rPr>
              <a:t>nostra</a:t>
            </a:r>
            <a:r>
              <a:rPr sz="1000" b="1" i="1" spc="-30" dirty="0">
                <a:latin typeface="Times New Roman"/>
                <a:cs typeface="Times New Roman"/>
              </a:rPr>
              <a:t> </a:t>
            </a:r>
            <a:r>
              <a:rPr sz="1000" b="1" i="1" dirty="0">
                <a:latin typeface="Times New Roman"/>
                <a:cs typeface="Times New Roman"/>
              </a:rPr>
              <a:t>Galli</a:t>
            </a:r>
            <a:r>
              <a:rPr sz="1000" b="1" i="1" spc="-35" dirty="0">
                <a:latin typeface="Times New Roman"/>
                <a:cs typeface="Times New Roman"/>
              </a:rPr>
              <a:t> </a:t>
            </a:r>
            <a:r>
              <a:rPr sz="1000" b="1" i="1" spc="-10" dirty="0">
                <a:latin typeface="Times New Roman"/>
                <a:cs typeface="Times New Roman"/>
              </a:rPr>
              <a:t>appellantur’.</a:t>
            </a:r>
            <a:endParaRPr sz="1000" dirty="0">
              <a:latin typeface="Times New Roman"/>
              <a:cs typeface="Times New Roman"/>
            </a:endParaRPr>
          </a:p>
          <a:p>
            <a:pPr marL="12700" marR="8890">
              <a:lnSpc>
                <a:spcPct val="100000"/>
              </a:lnSpc>
              <a:spcBef>
                <a:spcPts val="360"/>
              </a:spcBef>
            </a:pPr>
            <a:r>
              <a:rPr sz="1000" b="1" i="1" dirty="0">
                <a:latin typeface="Times New Roman"/>
                <a:cs typeface="Times New Roman"/>
              </a:rPr>
              <a:t>‘Hi</a:t>
            </a:r>
            <a:r>
              <a:rPr sz="1000" b="1" i="1" spc="-25" dirty="0">
                <a:latin typeface="Times New Roman"/>
                <a:cs typeface="Times New Roman"/>
              </a:rPr>
              <a:t> </a:t>
            </a:r>
            <a:r>
              <a:rPr sz="1000" b="1" i="1" dirty="0">
                <a:latin typeface="Times New Roman"/>
                <a:cs typeface="Times New Roman"/>
              </a:rPr>
              <a:t>omnes</a:t>
            </a:r>
            <a:r>
              <a:rPr sz="1000" b="1" i="1" spc="-25" dirty="0">
                <a:latin typeface="Times New Roman"/>
                <a:cs typeface="Times New Roman"/>
              </a:rPr>
              <a:t> </a:t>
            </a:r>
            <a:r>
              <a:rPr sz="1000" b="1" i="1" dirty="0">
                <a:latin typeface="Times New Roman"/>
                <a:cs typeface="Times New Roman"/>
              </a:rPr>
              <a:t>lingua,</a:t>
            </a:r>
            <a:r>
              <a:rPr sz="1000" b="1" i="1" spc="-20" dirty="0">
                <a:latin typeface="Times New Roman"/>
                <a:cs typeface="Times New Roman"/>
              </a:rPr>
              <a:t> </a:t>
            </a:r>
            <a:r>
              <a:rPr sz="1000" b="1" i="1" spc="-10" dirty="0">
                <a:latin typeface="Times New Roman"/>
                <a:cs typeface="Times New Roman"/>
              </a:rPr>
              <a:t>institutis,</a:t>
            </a:r>
            <a:r>
              <a:rPr sz="1000" b="1" i="1" spc="-20" dirty="0">
                <a:latin typeface="Times New Roman"/>
                <a:cs typeface="Times New Roman"/>
              </a:rPr>
              <a:t> </a:t>
            </a:r>
            <a:r>
              <a:rPr sz="1000" b="1" i="1" dirty="0">
                <a:latin typeface="Times New Roman"/>
                <a:cs typeface="Times New Roman"/>
              </a:rPr>
              <a:t>legibus</a:t>
            </a:r>
            <a:r>
              <a:rPr sz="1000" b="1" i="1" spc="-15" dirty="0">
                <a:latin typeface="Times New Roman"/>
                <a:cs typeface="Times New Roman"/>
              </a:rPr>
              <a:t> </a:t>
            </a:r>
            <a:r>
              <a:rPr sz="1000" b="1" i="1" dirty="0">
                <a:latin typeface="Times New Roman"/>
                <a:cs typeface="Times New Roman"/>
              </a:rPr>
              <a:t>inter</a:t>
            </a:r>
            <a:r>
              <a:rPr sz="1000" b="1" i="1" spc="-15" dirty="0">
                <a:latin typeface="Times New Roman"/>
                <a:cs typeface="Times New Roman"/>
              </a:rPr>
              <a:t> </a:t>
            </a:r>
            <a:r>
              <a:rPr sz="1000" b="1" i="1" dirty="0">
                <a:latin typeface="Times New Roman"/>
                <a:cs typeface="Times New Roman"/>
              </a:rPr>
              <a:t>se differunt.</a:t>
            </a:r>
            <a:r>
              <a:rPr sz="1000" b="1" i="1" spc="-10" dirty="0">
                <a:latin typeface="Times New Roman"/>
                <a:cs typeface="Times New Roman"/>
              </a:rPr>
              <a:t> </a:t>
            </a:r>
            <a:r>
              <a:rPr sz="1000" b="1" i="1" dirty="0">
                <a:latin typeface="Times New Roman"/>
                <a:cs typeface="Times New Roman"/>
              </a:rPr>
              <a:t>Gallos</a:t>
            </a:r>
            <a:r>
              <a:rPr sz="1000" b="1" i="1" spc="-25" dirty="0">
                <a:latin typeface="Times New Roman"/>
                <a:cs typeface="Times New Roman"/>
              </a:rPr>
              <a:t> </a:t>
            </a:r>
            <a:r>
              <a:rPr sz="1000" b="1" i="1" dirty="0">
                <a:latin typeface="Times New Roman"/>
                <a:cs typeface="Times New Roman"/>
              </a:rPr>
              <a:t>ab</a:t>
            </a:r>
            <a:r>
              <a:rPr sz="1000" b="1" i="1" spc="-15" dirty="0">
                <a:latin typeface="Times New Roman"/>
                <a:cs typeface="Times New Roman"/>
              </a:rPr>
              <a:t> </a:t>
            </a:r>
            <a:r>
              <a:rPr sz="1000" b="1" i="1" dirty="0">
                <a:latin typeface="Times New Roman"/>
                <a:cs typeface="Times New Roman"/>
              </a:rPr>
              <a:t>Aquitanis</a:t>
            </a:r>
            <a:r>
              <a:rPr sz="1000" b="1" i="1" spc="-30" dirty="0">
                <a:latin typeface="Times New Roman"/>
                <a:cs typeface="Times New Roman"/>
              </a:rPr>
              <a:t> </a:t>
            </a:r>
            <a:r>
              <a:rPr sz="1000" b="1" i="1" dirty="0">
                <a:latin typeface="Times New Roman"/>
                <a:cs typeface="Times New Roman"/>
              </a:rPr>
              <a:t>Garumna</a:t>
            </a:r>
            <a:r>
              <a:rPr sz="1000" b="1" i="1" spc="-20" dirty="0">
                <a:latin typeface="Times New Roman"/>
                <a:cs typeface="Times New Roman"/>
              </a:rPr>
              <a:t> </a:t>
            </a:r>
            <a:r>
              <a:rPr sz="1000" b="1" i="1" dirty="0">
                <a:latin typeface="Times New Roman"/>
                <a:cs typeface="Times New Roman"/>
              </a:rPr>
              <a:t>flumen,</a:t>
            </a:r>
            <a:r>
              <a:rPr sz="1000" b="1" i="1" spc="-30" dirty="0">
                <a:latin typeface="Times New Roman"/>
                <a:cs typeface="Times New Roman"/>
              </a:rPr>
              <a:t> </a:t>
            </a:r>
            <a:r>
              <a:rPr sz="1000" b="1" i="1" dirty="0">
                <a:latin typeface="Times New Roman"/>
                <a:cs typeface="Times New Roman"/>
              </a:rPr>
              <a:t>a</a:t>
            </a:r>
            <a:r>
              <a:rPr sz="1000" b="1" i="1" spc="-5" dirty="0">
                <a:latin typeface="Times New Roman"/>
                <a:cs typeface="Times New Roman"/>
              </a:rPr>
              <a:t> </a:t>
            </a:r>
            <a:r>
              <a:rPr sz="1000" b="1" i="1" spc="-10" dirty="0">
                <a:latin typeface="Times New Roman"/>
                <a:cs typeface="Times New Roman"/>
              </a:rPr>
              <a:t>Belgis </a:t>
            </a:r>
            <a:r>
              <a:rPr sz="1000" b="1" i="1" dirty="0">
                <a:latin typeface="Times New Roman"/>
                <a:cs typeface="Times New Roman"/>
              </a:rPr>
              <a:t>Matrona</a:t>
            </a:r>
            <a:r>
              <a:rPr sz="1000" b="1" i="1" spc="-25" dirty="0">
                <a:latin typeface="Times New Roman"/>
                <a:cs typeface="Times New Roman"/>
              </a:rPr>
              <a:t> </a:t>
            </a:r>
            <a:r>
              <a:rPr sz="1000" b="1" i="1" dirty="0">
                <a:latin typeface="Times New Roman"/>
                <a:cs typeface="Times New Roman"/>
              </a:rPr>
              <a:t>et</a:t>
            </a:r>
            <a:r>
              <a:rPr sz="1000" b="1" i="1" spc="-10" dirty="0">
                <a:latin typeface="Times New Roman"/>
                <a:cs typeface="Times New Roman"/>
              </a:rPr>
              <a:t> </a:t>
            </a:r>
            <a:r>
              <a:rPr sz="1000" b="1" i="1" dirty="0">
                <a:latin typeface="Times New Roman"/>
                <a:cs typeface="Times New Roman"/>
              </a:rPr>
              <a:t>Sequana</a:t>
            </a:r>
            <a:r>
              <a:rPr sz="1000" b="1" i="1" spc="-25" dirty="0">
                <a:latin typeface="Times New Roman"/>
                <a:cs typeface="Times New Roman"/>
              </a:rPr>
              <a:t> </a:t>
            </a:r>
            <a:r>
              <a:rPr sz="1000" b="1" i="1" spc="-10" dirty="0">
                <a:latin typeface="Times New Roman"/>
                <a:cs typeface="Times New Roman"/>
              </a:rPr>
              <a:t>dividit’.</a:t>
            </a:r>
            <a:endParaRPr sz="1000" dirty="0">
              <a:latin typeface="Times New Roman"/>
              <a:cs typeface="Times New Roman"/>
            </a:endParaRPr>
          </a:p>
          <a:p>
            <a:pPr marL="12700">
              <a:lnSpc>
                <a:spcPct val="100000"/>
              </a:lnSpc>
              <a:spcBef>
                <a:spcPts val="360"/>
              </a:spcBef>
            </a:pP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above</a:t>
            </a:r>
            <a:r>
              <a:rPr sz="1000" spc="-10" dirty="0">
                <a:latin typeface="Times New Roman"/>
                <a:cs typeface="Times New Roman"/>
              </a:rPr>
              <a:t> </a:t>
            </a:r>
            <a:r>
              <a:rPr sz="1000" dirty="0">
                <a:latin typeface="Times New Roman"/>
                <a:cs typeface="Times New Roman"/>
              </a:rPr>
              <a:t>words written</a:t>
            </a:r>
            <a:r>
              <a:rPr sz="1000" spc="5" dirty="0">
                <a:latin typeface="Times New Roman"/>
                <a:cs typeface="Times New Roman"/>
              </a:rPr>
              <a:t> </a:t>
            </a:r>
            <a:r>
              <a:rPr sz="1000" dirty="0">
                <a:latin typeface="Times New Roman"/>
                <a:cs typeface="Times New Roman"/>
              </a:rPr>
              <a:t>by</a:t>
            </a:r>
            <a:r>
              <a:rPr sz="1000" spc="-10" dirty="0">
                <a:latin typeface="Times New Roman"/>
                <a:cs typeface="Times New Roman"/>
              </a:rPr>
              <a:t> </a:t>
            </a:r>
            <a:r>
              <a:rPr sz="1000" b="1" dirty="0">
                <a:latin typeface="Times New Roman"/>
                <a:cs typeface="Times New Roman"/>
              </a:rPr>
              <a:t>Julius</a:t>
            </a:r>
            <a:r>
              <a:rPr sz="1000" b="1" spc="-20" dirty="0">
                <a:latin typeface="Times New Roman"/>
                <a:cs typeface="Times New Roman"/>
              </a:rPr>
              <a:t> </a:t>
            </a:r>
            <a:r>
              <a:rPr sz="1000" b="1" dirty="0">
                <a:latin typeface="Times New Roman"/>
                <a:cs typeface="Times New Roman"/>
              </a:rPr>
              <a:t>Caesar </a:t>
            </a:r>
            <a:r>
              <a:rPr sz="1000" dirty="0">
                <a:latin typeface="Times New Roman"/>
                <a:cs typeface="Times New Roman"/>
              </a:rPr>
              <a:t>(100</a:t>
            </a:r>
            <a:r>
              <a:rPr sz="1000" spc="-35" dirty="0">
                <a:latin typeface="Times New Roman"/>
                <a:cs typeface="Times New Roman"/>
              </a:rPr>
              <a:t> </a:t>
            </a:r>
            <a:r>
              <a:rPr sz="1000" dirty="0">
                <a:latin typeface="Times New Roman"/>
                <a:cs typeface="Times New Roman"/>
              </a:rPr>
              <a:t>–</a:t>
            </a:r>
            <a:r>
              <a:rPr sz="1000" spc="-10" dirty="0">
                <a:latin typeface="Times New Roman"/>
                <a:cs typeface="Times New Roman"/>
              </a:rPr>
              <a:t> </a:t>
            </a:r>
            <a:r>
              <a:rPr sz="1000" dirty="0">
                <a:latin typeface="Times New Roman"/>
                <a:cs typeface="Times New Roman"/>
              </a:rPr>
              <a:t>44</a:t>
            </a:r>
            <a:r>
              <a:rPr sz="1000" spc="-25" dirty="0">
                <a:latin typeface="Times New Roman"/>
                <a:cs typeface="Times New Roman"/>
              </a:rPr>
              <a:t> </a:t>
            </a:r>
            <a:r>
              <a:rPr sz="1000" dirty="0">
                <a:latin typeface="Times New Roman"/>
                <a:cs typeface="Times New Roman"/>
              </a:rPr>
              <a:t>BCE)</a:t>
            </a:r>
            <a:r>
              <a:rPr sz="1000" spc="-10" dirty="0">
                <a:latin typeface="Times New Roman"/>
                <a:cs typeface="Times New Roman"/>
              </a:rPr>
              <a:t> </a:t>
            </a:r>
            <a:r>
              <a:rPr sz="1000" dirty="0">
                <a:latin typeface="Times New Roman"/>
                <a:cs typeface="Times New Roman"/>
              </a:rPr>
              <a:t>are</a:t>
            </a:r>
            <a:r>
              <a:rPr sz="1000" spc="-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first in</a:t>
            </a:r>
            <a:r>
              <a:rPr sz="1000" spc="-25" dirty="0">
                <a:latin typeface="Times New Roman"/>
                <a:cs typeface="Times New Roman"/>
              </a:rPr>
              <a:t> </a:t>
            </a:r>
            <a:r>
              <a:rPr sz="1000" dirty="0">
                <a:latin typeface="Times New Roman"/>
                <a:cs typeface="Times New Roman"/>
              </a:rPr>
              <a:t>Chapter</a:t>
            </a:r>
            <a:r>
              <a:rPr sz="1000" spc="-5" dirty="0">
                <a:latin typeface="Times New Roman"/>
                <a:cs typeface="Times New Roman"/>
              </a:rPr>
              <a:t> </a:t>
            </a:r>
            <a:r>
              <a:rPr sz="1000" dirty="0">
                <a:latin typeface="Times New Roman"/>
                <a:cs typeface="Times New Roman"/>
              </a:rPr>
              <a:t>1</a:t>
            </a:r>
            <a:r>
              <a:rPr sz="1000" spc="-15" dirty="0">
                <a:latin typeface="Times New Roman"/>
                <a:cs typeface="Times New Roman"/>
              </a:rPr>
              <a:t> </a:t>
            </a:r>
            <a:r>
              <a:rPr sz="1000" dirty="0">
                <a:latin typeface="Times New Roman"/>
                <a:cs typeface="Times New Roman"/>
              </a:rPr>
              <a:t>of</a:t>
            </a:r>
            <a:r>
              <a:rPr sz="1000" spc="-15" dirty="0">
                <a:latin typeface="Times New Roman"/>
                <a:cs typeface="Times New Roman"/>
              </a:rPr>
              <a:t> </a:t>
            </a:r>
            <a:r>
              <a:rPr sz="1000" dirty="0">
                <a:latin typeface="Times New Roman"/>
                <a:cs typeface="Times New Roman"/>
              </a:rPr>
              <a:t>Book</a:t>
            </a:r>
            <a:r>
              <a:rPr sz="1000" spc="-35" dirty="0">
                <a:latin typeface="Times New Roman"/>
                <a:cs typeface="Times New Roman"/>
              </a:rPr>
              <a:t> </a:t>
            </a:r>
            <a:r>
              <a:rPr sz="1000" dirty="0">
                <a:latin typeface="Times New Roman"/>
                <a:cs typeface="Times New Roman"/>
              </a:rPr>
              <a:t>1</a:t>
            </a:r>
            <a:r>
              <a:rPr sz="1000" spc="-25" dirty="0">
                <a:latin typeface="Times New Roman"/>
                <a:cs typeface="Times New Roman"/>
              </a:rPr>
              <a:t> </a:t>
            </a:r>
            <a:r>
              <a:rPr sz="1000" dirty="0">
                <a:latin typeface="Times New Roman"/>
                <a:cs typeface="Times New Roman"/>
              </a:rPr>
              <a:t>of</a:t>
            </a:r>
            <a:r>
              <a:rPr sz="1000" spc="-10" dirty="0">
                <a:latin typeface="Times New Roman"/>
                <a:cs typeface="Times New Roman"/>
              </a:rPr>
              <a:t> </a:t>
            </a:r>
            <a:r>
              <a:rPr sz="1000" spc="-25" dirty="0">
                <a:latin typeface="Times New Roman"/>
                <a:cs typeface="Times New Roman"/>
              </a:rPr>
              <a:t>his</a:t>
            </a:r>
            <a:endParaRPr sz="1000" dirty="0">
              <a:latin typeface="Times New Roman"/>
              <a:cs typeface="Times New Roman"/>
            </a:endParaRPr>
          </a:p>
          <a:p>
            <a:pPr marL="12700">
              <a:lnSpc>
                <a:spcPct val="100000"/>
              </a:lnSpc>
            </a:pPr>
            <a:r>
              <a:rPr sz="1000" i="1" dirty="0">
                <a:latin typeface="Times New Roman"/>
                <a:cs typeface="Times New Roman"/>
              </a:rPr>
              <a:t>De</a:t>
            </a:r>
            <a:r>
              <a:rPr sz="1000" i="1" spc="-10" dirty="0">
                <a:latin typeface="Times New Roman"/>
                <a:cs typeface="Times New Roman"/>
              </a:rPr>
              <a:t> </a:t>
            </a:r>
            <a:r>
              <a:rPr sz="1000" i="1" dirty="0">
                <a:latin typeface="Times New Roman"/>
                <a:cs typeface="Times New Roman"/>
              </a:rPr>
              <a:t>Bello</a:t>
            </a:r>
            <a:r>
              <a:rPr sz="1000" i="1" spc="-15" dirty="0">
                <a:latin typeface="Times New Roman"/>
                <a:cs typeface="Times New Roman"/>
              </a:rPr>
              <a:t> </a:t>
            </a:r>
            <a:r>
              <a:rPr sz="1000" i="1" dirty="0">
                <a:latin typeface="Times New Roman"/>
                <a:cs typeface="Times New Roman"/>
              </a:rPr>
              <a:t>Gallico</a:t>
            </a:r>
            <a:r>
              <a:rPr sz="1000" i="1" spc="-30"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Gallic</a:t>
            </a:r>
            <a:r>
              <a:rPr sz="1000" spc="-15" dirty="0">
                <a:latin typeface="Times New Roman"/>
                <a:cs typeface="Times New Roman"/>
              </a:rPr>
              <a:t> </a:t>
            </a:r>
            <a:r>
              <a:rPr sz="1000" spc="-10" dirty="0">
                <a:latin typeface="Times New Roman"/>
                <a:cs typeface="Times New Roman"/>
              </a:rPr>
              <a:t>Wars).</a:t>
            </a:r>
            <a:endParaRPr sz="1000" dirty="0">
              <a:latin typeface="Times New Roman"/>
              <a:cs typeface="Times New Roman"/>
            </a:endParaRPr>
          </a:p>
          <a:p>
            <a:pPr marL="12700" marR="234950">
              <a:lnSpc>
                <a:spcPct val="100000"/>
              </a:lnSpc>
              <a:spcBef>
                <a:spcPts val="360"/>
              </a:spcBef>
            </a:pPr>
            <a:r>
              <a:rPr sz="1000" dirty="0">
                <a:latin typeface="Times New Roman"/>
                <a:cs typeface="Times New Roman"/>
              </a:rPr>
              <a:t>Given</a:t>
            </a:r>
            <a:r>
              <a:rPr sz="1000" spc="-15" dirty="0">
                <a:latin typeface="Times New Roman"/>
                <a:cs typeface="Times New Roman"/>
              </a:rPr>
              <a:t> </a:t>
            </a:r>
            <a:r>
              <a:rPr sz="1000" dirty="0">
                <a:latin typeface="Times New Roman"/>
                <a:cs typeface="Times New Roman"/>
              </a:rPr>
              <a:t>that</a:t>
            </a:r>
            <a:r>
              <a:rPr sz="1000" spc="-15" dirty="0">
                <a:latin typeface="Times New Roman"/>
                <a:cs typeface="Times New Roman"/>
              </a:rPr>
              <a:t> </a:t>
            </a:r>
            <a:r>
              <a:rPr sz="1000" dirty="0">
                <a:latin typeface="Times New Roman"/>
                <a:cs typeface="Times New Roman"/>
              </a:rPr>
              <a:t>Caesar</a:t>
            </a:r>
            <a:r>
              <a:rPr sz="1000" spc="-10" dirty="0">
                <a:latin typeface="Times New Roman"/>
                <a:cs typeface="Times New Roman"/>
              </a:rPr>
              <a:t> </a:t>
            </a:r>
            <a:r>
              <a:rPr sz="1000" dirty="0">
                <a:latin typeface="Times New Roman"/>
                <a:cs typeface="Times New Roman"/>
              </a:rPr>
              <a:t>specifically notes</a:t>
            </a:r>
            <a:r>
              <a:rPr sz="1000" spc="-20" dirty="0">
                <a:latin typeface="Times New Roman"/>
                <a:cs typeface="Times New Roman"/>
              </a:rPr>
              <a:t> </a:t>
            </a:r>
            <a:r>
              <a:rPr sz="1000" dirty="0">
                <a:latin typeface="Times New Roman"/>
                <a:cs typeface="Times New Roman"/>
              </a:rPr>
              <a:t>that</a:t>
            </a:r>
            <a:r>
              <a:rPr sz="1000" spc="-20" dirty="0">
                <a:latin typeface="Times New Roman"/>
                <a:cs typeface="Times New Roman"/>
              </a:rPr>
              <a:t> </a:t>
            </a:r>
            <a:r>
              <a:rPr sz="1000" dirty="0">
                <a:latin typeface="Times New Roman"/>
                <a:cs typeface="Times New Roman"/>
              </a:rPr>
              <a:t>those</a:t>
            </a:r>
            <a:r>
              <a:rPr sz="1000" spc="-20" dirty="0">
                <a:latin typeface="Times New Roman"/>
                <a:cs typeface="Times New Roman"/>
              </a:rPr>
              <a:t> </a:t>
            </a:r>
            <a:r>
              <a:rPr sz="1000" dirty="0">
                <a:latin typeface="Times New Roman"/>
                <a:cs typeface="Times New Roman"/>
              </a:rPr>
              <a:t>called</a:t>
            </a:r>
            <a:r>
              <a:rPr sz="1000" spc="-5" dirty="0">
                <a:latin typeface="Times New Roman"/>
                <a:cs typeface="Times New Roman"/>
              </a:rPr>
              <a:t> </a:t>
            </a:r>
            <a:r>
              <a:rPr sz="1000" i="1" dirty="0">
                <a:latin typeface="Times New Roman"/>
                <a:cs typeface="Times New Roman"/>
              </a:rPr>
              <a:t>Galli</a:t>
            </a:r>
            <a:r>
              <a:rPr sz="1000" i="1" spc="-25" dirty="0">
                <a:latin typeface="Times New Roman"/>
                <a:cs typeface="Times New Roman"/>
              </a:rPr>
              <a:t> </a:t>
            </a:r>
            <a:r>
              <a:rPr sz="1000" dirty="0">
                <a:latin typeface="Times New Roman"/>
                <a:cs typeface="Times New Roman"/>
              </a:rPr>
              <a:t>in</a:t>
            </a:r>
            <a:r>
              <a:rPr sz="1000" spc="-25" dirty="0">
                <a:latin typeface="Times New Roman"/>
                <a:cs typeface="Times New Roman"/>
              </a:rPr>
              <a:t> </a:t>
            </a:r>
            <a:r>
              <a:rPr sz="1000" dirty="0">
                <a:latin typeface="Times New Roman"/>
                <a:cs typeface="Times New Roman"/>
              </a:rPr>
              <a:t>Latin</a:t>
            </a:r>
            <a:r>
              <a:rPr sz="1000" spc="-25" dirty="0">
                <a:latin typeface="Times New Roman"/>
                <a:cs typeface="Times New Roman"/>
              </a:rPr>
              <a:t> </a:t>
            </a:r>
            <a:r>
              <a:rPr sz="1000" dirty="0">
                <a:latin typeface="Times New Roman"/>
                <a:cs typeface="Times New Roman"/>
              </a:rPr>
              <a:t>are</a:t>
            </a:r>
            <a:r>
              <a:rPr sz="1000" spc="-20" dirty="0">
                <a:latin typeface="Times New Roman"/>
                <a:cs typeface="Times New Roman"/>
              </a:rPr>
              <a:t> </a:t>
            </a:r>
            <a:r>
              <a:rPr sz="1000" dirty="0">
                <a:latin typeface="Times New Roman"/>
                <a:cs typeface="Times New Roman"/>
              </a:rPr>
              <a:t>called </a:t>
            </a:r>
            <a:r>
              <a:rPr sz="1000" i="1" dirty="0">
                <a:latin typeface="Times New Roman"/>
                <a:cs typeface="Times New Roman"/>
              </a:rPr>
              <a:t>Celtae</a:t>
            </a:r>
            <a:r>
              <a:rPr sz="1000" i="1" spc="-15" dirty="0">
                <a:latin typeface="Times New Roman"/>
                <a:cs typeface="Times New Roman"/>
              </a:rPr>
              <a:t> </a:t>
            </a:r>
            <a:r>
              <a:rPr sz="1000" dirty="0">
                <a:latin typeface="Times New Roman"/>
                <a:cs typeface="Times New Roman"/>
              </a:rPr>
              <a:t>‘in</a:t>
            </a:r>
            <a:r>
              <a:rPr sz="1000" spc="-25" dirty="0">
                <a:latin typeface="Times New Roman"/>
                <a:cs typeface="Times New Roman"/>
              </a:rPr>
              <a:t> </a:t>
            </a:r>
            <a:r>
              <a:rPr sz="1000" dirty="0">
                <a:latin typeface="Times New Roman"/>
                <a:cs typeface="Times New Roman"/>
              </a:rPr>
              <a:t>their</a:t>
            </a:r>
            <a:r>
              <a:rPr sz="1000" spc="-15" dirty="0">
                <a:latin typeface="Times New Roman"/>
                <a:cs typeface="Times New Roman"/>
              </a:rPr>
              <a:t> </a:t>
            </a:r>
            <a:r>
              <a:rPr sz="1000" spc="-25" dirty="0">
                <a:latin typeface="Times New Roman"/>
                <a:cs typeface="Times New Roman"/>
              </a:rPr>
              <a:t>own </a:t>
            </a:r>
            <a:r>
              <a:rPr sz="1000" dirty="0">
                <a:latin typeface="Times New Roman"/>
                <a:cs typeface="Times New Roman"/>
              </a:rPr>
              <a:t>tongue’</a:t>
            </a:r>
            <a:r>
              <a:rPr sz="1000" spc="-10" dirty="0">
                <a:latin typeface="Times New Roman"/>
                <a:cs typeface="Times New Roman"/>
              </a:rPr>
              <a:t> </a:t>
            </a:r>
            <a:r>
              <a:rPr sz="1000" dirty="0">
                <a:latin typeface="Times New Roman"/>
                <a:cs typeface="Times New Roman"/>
              </a:rPr>
              <a:t>it</a:t>
            </a:r>
            <a:r>
              <a:rPr sz="1000" spc="-35" dirty="0">
                <a:latin typeface="Times New Roman"/>
                <a:cs typeface="Times New Roman"/>
              </a:rPr>
              <a:t> </a:t>
            </a:r>
            <a:r>
              <a:rPr sz="1000" dirty="0">
                <a:latin typeface="Times New Roman"/>
                <a:cs typeface="Times New Roman"/>
              </a:rPr>
              <a:t>is</a:t>
            </a:r>
            <a:r>
              <a:rPr sz="1000" spc="-35" dirty="0">
                <a:latin typeface="Times New Roman"/>
                <a:cs typeface="Times New Roman"/>
              </a:rPr>
              <a:t> </a:t>
            </a:r>
            <a:r>
              <a:rPr sz="1000" dirty="0">
                <a:latin typeface="Times New Roman"/>
                <a:cs typeface="Times New Roman"/>
              </a:rPr>
              <a:t>not</a:t>
            </a:r>
            <a:r>
              <a:rPr sz="1000" spc="-35" dirty="0">
                <a:latin typeface="Times New Roman"/>
                <a:cs typeface="Times New Roman"/>
              </a:rPr>
              <a:t> </a:t>
            </a:r>
            <a:r>
              <a:rPr sz="1000" dirty="0">
                <a:latin typeface="Times New Roman"/>
                <a:cs typeface="Times New Roman"/>
              </a:rPr>
              <a:t>unreasonable to</a:t>
            </a:r>
            <a:r>
              <a:rPr sz="1000" spc="-30" dirty="0">
                <a:latin typeface="Times New Roman"/>
                <a:cs typeface="Times New Roman"/>
              </a:rPr>
              <a:t> </a:t>
            </a:r>
            <a:r>
              <a:rPr sz="1000" dirty="0">
                <a:latin typeface="Times New Roman"/>
                <a:cs typeface="Times New Roman"/>
              </a:rPr>
              <a:t>assume that</a:t>
            </a:r>
            <a:r>
              <a:rPr sz="1000" spc="-2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three</a:t>
            </a:r>
            <a:r>
              <a:rPr sz="1000" spc="-10" dirty="0">
                <a:latin typeface="Times New Roman"/>
                <a:cs typeface="Times New Roman"/>
              </a:rPr>
              <a:t> </a:t>
            </a:r>
            <a:r>
              <a:rPr sz="1000" dirty="0">
                <a:latin typeface="Times New Roman"/>
                <a:cs typeface="Times New Roman"/>
              </a:rPr>
              <a:t>forms</a:t>
            </a:r>
            <a:r>
              <a:rPr sz="1000" spc="10" dirty="0">
                <a:latin typeface="Times New Roman"/>
                <a:cs typeface="Times New Roman"/>
              </a:rPr>
              <a:t> </a:t>
            </a:r>
            <a:r>
              <a:rPr sz="1000" i="1" dirty="0">
                <a:latin typeface="Times New Roman"/>
                <a:cs typeface="Times New Roman"/>
              </a:rPr>
              <a:t>Celtae,</a:t>
            </a:r>
            <a:r>
              <a:rPr sz="1000" i="1" spc="-20" dirty="0">
                <a:latin typeface="Times New Roman"/>
                <a:cs typeface="Times New Roman"/>
              </a:rPr>
              <a:t> </a:t>
            </a:r>
            <a:r>
              <a:rPr sz="1000" i="1" dirty="0">
                <a:latin typeface="Times New Roman"/>
                <a:cs typeface="Times New Roman"/>
              </a:rPr>
              <a:t>Galatae</a:t>
            </a:r>
            <a:r>
              <a:rPr sz="1000" i="1" spc="-35" dirty="0">
                <a:latin typeface="Times New Roman"/>
                <a:cs typeface="Times New Roman"/>
              </a:rPr>
              <a:t> </a:t>
            </a:r>
            <a:r>
              <a:rPr sz="1000" dirty="0">
                <a:latin typeface="Times New Roman"/>
                <a:cs typeface="Times New Roman"/>
              </a:rPr>
              <a:t>and</a:t>
            </a:r>
            <a:r>
              <a:rPr sz="1000" spc="-20" dirty="0">
                <a:latin typeface="Times New Roman"/>
                <a:cs typeface="Times New Roman"/>
              </a:rPr>
              <a:t> </a:t>
            </a:r>
            <a:r>
              <a:rPr sz="1000" i="1" dirty="0">
                <a:latin typeface="Times New Roman"/>
                <a:cs typeface="Times New Roman"/>
              </a:rPr>
              <a:t>Galli</a:t>
            </a:r>
            <a:r>
              <a:rPr sz="1000" i="1" spc="-30" dirty="0">
                <a:latin typeface="Times New Roman"/>
                <a:cs typeface="Times New Roman"/>
              </a:rPr>
              <a:t> </a:t>
            </a:r>
            <a:r>
              <a:rPr sz="1000" dirty="0">
                <a:latin typeface="Times New Roman"/>
                <a:cs typeface="Times New Roman"/>
              </a:rPr>
              <a:t>are</a:t>
            </a:r>
            <a:r>
              <a:rPr sz="1000" spc="-25" dirty="0">
                <a:latin typeface="Times New Roman"/>
                <a:cs typeface="Times New Roman"/>
              </a:rPr>
              <a:t> </a:t>
            </a:r>
            <a:r>
              <a:rPr sz="1000" spc="-10" dirty="0">
                <a:latin typeface="Times New Roman"/>
                <a:cs typeface="Times New Roman"/>
              </a:rPr>
              <a:t>different </a:t>
            </a:r>
            <a:r>
              <a:rPr sz="1000" dirty="0">
                <a:latin typeface="Times New Roman"/>
                <a:cs typeface="Times New Roman"/>
              </a:rPr>
              <a:t>ethnonyms</a:t>
            </a:r>
            <a:r>
              <a:rPr sz="1000" spc="-5" dirty="0">
                <a:latin typeface="Times New Roman"/>
                <a:cs typeface="Times New Roman"/>
              </a:rPr>
              <a:t> </a:t>
            </a:r>
            <a:r>
              <a:rPr sz="1000" dirty="0">
                <a:latin typeface="Times New Roman"/>
                <a:cs typeface="Times New Roman"/>
              </a:rPr>
              <a:t>for</a:t>
            </a:r>
            <a:r>
              <a:rPr sz="1000" spc="-25"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same</a:t>
            </a:r>
            <a:r>
              <a:rPr sz="1000" spc="-10" dirty="0">
                <a:latin typeface="Times New Roman"/>
                <a:cs typeface="Times New Roman"/>
              </a:rPr>
              <a:t> </a:t>
            </a:r>
            <a:r>
              <a:rPr sz="1000" dirty="0">
                <a:latin typeface="Times New Roman"/>
                <a:cs typeface="Times New Roman"/>
              </a:rPr>
              <a:t>people.</a:t>
            </a:r>
            <a:r>
              <a:rPr sz="1000" spc="-50" dirty="0">
                <a:latin typeface="Times New Roman"/>
                <a:cs typeface="Times New Roman"/>
              </a:rPr>
              <a:t> </a:t>
            </a:r>
            <a:r>
              <a:rPr sz="1000" dirty="0">
                <a:latin typeface="Times New Roman"/>
                <a:cs typeface="Times New Roman"/>
              </a:rPr>
              <a:t>The</a:t>
            </a:r>
            <a:r>
              <a:rPr sz="1000" spc="-40" dirty="0">
                <a:latin typeface="Times New Roman"/>
                <a:cs typeface="Times New Roman"/>
              </a:rPr>
              <a:t> </a:t>
            </a:r>
            <a:r>
              <a:rPr sz="1000" dirty="0">
                <a:latin typeface="Times New Roman"/>
                <a:cs typeface="Times New Roman"/>
              </a:rPr>
              <a:t>modern</a:t>
            </a:r>
            <a:r>
              <a:rPr sz="1000" spc="-15" dirty="0">
                <a:latin typeface="Times New Roman"/>
                <a:cs typeface="Times New Roman"/>
              </a:rPr>
              <a:t> </a:t>
            </a:r>
            <a:r>
              <a:rPr sz="1000" dirty="0">
                <a:latin typeface="Times New Roman"/>
                <a:cs typeface="Times New Roman"/>
              </a:rPr>
              <a:t>English</a:t>
            </a:r>
            <a:r>
              <a:rPr sz="1000" spc="-25" dirty="0">
                <a:latin typeface="Times New Roman"/>
                <a:cs typeface="Times New Roman"/>
              </a:rPr>
              <a:t> </a:t>
            </a:r>
            <a:r>
              <a:rPr sz="1000" dirty="0">
                <a:latin typeface="Times New Roman"/>
                <a:cs typeface="Times New Roman"/>
              </a:rPr>
              <a:t>equivalent</a:t>
            </a:r>
            <a:r>
              <a:rPr sz="1000" spc="-20" dirty="0">
                <a:latin typeface="Times New Roman"/>
                <a:cs typeface="Times New Roman"/>
              </a:rPr>
              <a:t> </a:t>
            </a:r>
            <a:r>
              <a:rPr sz="1000" dirty="0">
                <a:latin typeface="Times New Roman"/>
                <a:cs typeface="Times New Roman"/>
              </a:rPr>
              <a:t>would</a:t>
            </a:r>
            <a:r>
              <a:rPr sz="1000" spc="-20" dirty="0">
                <a:latin typeface="Times New Roman"/>
                <a:cs typeface="Times New Roman"/>
              </a:rPr>
              <a:t> </a:t>
            </a:r>
            <a:r>
              <a:rPr sz="1000" dirty="0">
                <a:latin typeface="Times New Roman"/>
                <a:cs typeface="Times New Roman"/>
              </a:rPr>
              <a:t>be</a:t>
            </a:r>
            <a:r>
              <a:rPr sz="1000" spc="-40" dirty="0">
                <a:latin typeface="Times New Roman"/>
                <a:cs typeface="Times New Roman"/>
              </a:rPr>
              <a:t> </a:t>
            </a:r>
            <a:r>
              <a:rPr sz="1000" spc="-10" dirty="0">
                <a:latin typeface="Times New Roman"/>
                <a:cs typeface="Times New Roman"/>
              </a:rPr>
              <a:t>‘Gauls’.</a:t>
            </a:r>
            <a:endParaRPr sz="1000" dirty="0">
              <a:latin typeface="Times New Roman"/>
              <a:cs typeface="Times New Roman"/>
            </a:endParaRPr>
          </a:p>
          <a:p>
            <a:pPr marL="12700" marR="5080">
              <a:lnSpc>
                <a:spcPct val="100000"/>
              </a:lnSpc>
              <a:spcBef>
                <a:spcPts val="360"/>
              </a:spcBef>
            </a:pPr>
            <a:r>
              <a:rPr sz="1000" b="1" dirty="0">
                <a:latin typeface="Times New Roman"/>
                <a:cs typeface="Times New Roman"/>
              </a:rPr>
              <a:t>Strabo</a:t>
            </a:r>
            <a:r>
              <a:rPr sz="1000" b="1" spc="-30" dirty="0">
                <a:latin typeface="Times New Roman"/>
                <a:cs typeface="Times New Roman"/>
              </a:rPr>
              <a:t> </a:t>
            </a:r>
            <a:r>
              <a:rPr sz="1000" dirty="0">
                <a:latin typeface="Times New Roman"/>
                <a:cs typeface="Times New Roman"/>
              </a:rPr>
              <a:t>(c.</a:t>
            </a:r>
            <a:r>
              <a:rPr sz="1000" spc="-5" dirty="0">
                <a:latin typeface="Times New Roman"/>
                <a:cs typeface="Times New Roman"/>
              </a:rPr>
              <a:t> </a:t>
            </a:r>
            <a:r>
              <a:rPr sz="1000" dirty="0">
                <a:latin typeface="Times New Roman"/>
                <a:cs typeface="Times New Roman"/>
              </a:rPr>
              <a:t>64</a:t>
            </a:r>
            <a:r>
              <a:rPr sz="1000" spc="-30" dirty="0">
                <a:latin typeface="Times New Roman"/>
                <a:cs typeface="Times New Roman"/>
              </a:rPr>
              <a:t> </a:t>
            </a:r>
            <a:r>
              <a:rPr sz="1000" dirty="0">
                <a:latin typeface="Times New Roman"/>
                <a:cs typeface="Times New Roman"/>
              </a:rPr>
              <a:t>BCE</a:t>
            </a:r>
            <a:r>
              <a:rPr sz="1000" spc="-25" dirty="0">
                <a:latin typeface="Times New Roman"/>
                <a:cs typeface="Times New Roman"/>
              </a:rPr>
              <a:t> </a:t>
            </a:r>
            <a:r>
              <a:rPr sz="1000" dirty="0">
                <a:latin typeface="Times New Roman"/>
                <a:cs typeface="Times New Roman"/>
              </a:rPr>
              <a:t>–</a:t>
            </a:r>
            <a:r>
              <a:rPr sz="1000" spc="-15" dirty="0">
                <a:latin typeface="Times New Roman"/>
                <a:cs typeface="Times New Roman"/>
              </a:rPr>
              <a:t> </a:t>
            </a:r>
            <a:r>
              <a:rPr sz="1000" dirty="0">
                <a:latin typeface="Times New Roman"/>
                <a:cs typeface="Times New Roman"/>
              </a:rPr>
              <a:t>24</a:t>
            </a:r>
            <a:r>
              <a:rPr sz="1000" spc="-25" dirty="0">
                <a:latin typeface="Times New Roman"/>
                <a:cs typeface="Times New Roman"/>
              </a:rPr>
              <a:t> </a:t>
            </a:r>
            <a:r>
              <a:rPr sz="1000" dirty="0">
                <a:latin typeface="Times New Roman"/>
                <a:cs typeface="Times New Roman"/>
              </a:rPr>
              <a:t>CE)</a:t>
            </a:r>
            <a:r>
              <a:rPr sz="1000" spc="-15" dirty="0">
                <a:latin typeface="Times New Roman"/>
                <a:cs typeface="Times New Roman"/>
              </a:rPr>
              <a:t> </a:t>
            </a:r>
            <a:r>
              <a:rPr sz="1000" dirty="0">
                <a:latin typeface="Times New Roman"/>
                <a:cs typeface="Times New Roman"/>
              </a:rPr>
              <a:t>-</a:t>
            </a:r>
            <a:r>
              <a:rPr sz="1000" spc="-20" dirty="0">
                <a:latin typeface="Times New Roman"/>
                <a:cs typeface="Times New Roman"/>
              </a:rPr>
              <a:t> </a:t>
            </a:r>
            <a:r>
              <a:rPr sz="1000" dirty="0">
                <a:latin typeface="Times New Roman"/>
                <a:cs typeface="Times New Roman"/>
              </a:rPr>
              <a:t>another Greek</a:t>
            </a:r>
            <a:r>
              <a:rPr sz="1000" spc="-5" dirty="0">
                <a:latin typeface="Times New Roman"/>
                <a:cs typeface="Times New Roman"/>
              </a:rPr>
              <a:t> </a:t>
            </a:r>
            <a:r>
              <a:rPr sz="1000" dirty="0">
                <a:latin typeface="Times New Roman"/>
                <a:cs typeface="Times New Roman"/>
              </a:rPr>
              <a:t>historian</a:t>
            </a:r>
            <a:r>
              <a:rPr sz="1000" spc="-20" dirty="0">
                <a:latin typeface="Times New Roman"/>
                <a:cs typeface="Times New Roman"/>
              </a:rPr>
              <a:t> </a:t>
            </a:r>
            <a:r>
              <a:rPr sz="1000" dirty="0">
                <a:latin typeface="Times New Roman"/>
                <a:cs typeface="Times New Roman"/>
              </a:rPr>
              <a:t>born</a:t>
            </a:r>
            <a:r>
              <a:rPr sz="1000" spc="-25" dirty="0">
                <a:latin typeface="Times New Roman"/>
                <a:cs typeface="Times New Roman"/>
              </a:rPr>
              <a:t> </a:t>
            </a:r>
            <a:r>
              <a:rPr sz="1000" dirty="0">
                <a:latin typeface="Times New Roman"/>
                <a:cs typeface="Times New Roman"/>
              </a:rPr>
              <a:t>outside</a:t>
            </a:r>
            <a:r>
              <a:rPr sz="1000" spc="-15" dirty="0">
                <a:latin typeface="Times New Roman"/>
                <a:cs typeface="Times New Roman"/>
              </a:rPr>
              <a:t> </a:t>
            </a:r>
            <a:r>
              <a:rPr sz="1000" dirty="0">
                <a:latin typeface="Times New Roman"/>
                <a:cs typeface="Times New Roman"/>
              </a:rPr>
              <a:t>of</a:t>
            </a:r>
            <a:r>
              <a:rPr sz="1000" spc="-15" dirty="0">
                <a:latin typeface="Times New Roman"/>
                <a:cs typeface="Times New Roman"/>
              </a:rPr>
              <a:t> </a:t>
            </a:r>
            <a:r>
              <a:rPr sz="1000" dirty="0">
                <a:latin typeface="Times New Roman"/>
                <a:cs typeface="Times New Roman"/>
              </a:rPr>
              <a:t>Greece</a:t>
            </a:r>
            <a:r>
              <a:rPr sz="1000" spc="25" dirty="0">
                <a:latin typeface="Times New Roman"/>
                <a:cs typeface="Times New Roman"/>
              </a:rPr>
              <a:t> </a:t>
            </a:r>
            <a:r>
              <a:rPr sz="1000" dirty="0">
                <a:latin typeface="Times New Roman"/>
                <a:cs typeface="Times New Roman"/>
              </a:rPr>
              <a:t>-</a:t>
            </a:r>
            <a:r>
              <a:rPr sz="1000" spc="-15" dirty="0">
                <a:latin typeface="Times New Roman"/>
                <a:cs typeface="Times New Roman"/>
              </a:rPr>
              <a:t> </a:t>
            </a:r>
            <a:r>
              <a:rPr sz="1000" dirty="0">
                <a:latin typeface="Times New Roman"/>
                <a:cs typeface="Times New Roman"/>
              </a:rPr>
              <a:t>as</a:t>
            </a:r>
            <a:r>
              <a:rPr sz="1000" spc="-25" dirty="0">
                <a:latin typeface="Times New Roman"/>
                <a:cs typeface="Times New Roman"/>
              </a:rPr>
              <a:t> </a:t>
            </a:r>
            <a:r>
              <a:rPr sz="1000" dirty="0">
                <a:latin typeface="Times New Roman"/>
                <a:cs typeface="Times New Roman"/>
              </a:rPr>
              <a:t>good</a:t>
            </a:r>
            <a:r>
              <a:rPr sz="1000" spc="-20" dirty="0">
                <a:latin typeface="Times New Roman"/>
                <a:cs typeface="Times New Roman"/>
              </a:rPr>
              <a:t> </a:t>
            </a:r>
            <a:r>
              <a:rPr sz="1000" dirty="0">
                <a:latin typeface="Times New Roman"/>
                <a:cs typeface="Times New Roman"/>
              </a:rPr>
              <a:t>as</a:t>
            </a:r>
            <a:r>
              <a:rPr sz="1000" spc="-10" dirty="0">
                <a:latin typeface="Times New Roman"/>
                <a:cs typeface="Times New Roman"/>
              </a:rPr>
              <a:t> </a:t>
            </a:r>
            <a:r>
              <a:rPr sz="1000" dirty="0">
                <a:latin typeface="Times New Roman"/>
                <a:cs typeface="Times New Roman"/>
              </a:rPr>
              <a:t>confirms</a:t>
            </a:r>
            <a:r>
              <a:rPr sz="1000" spc="5" dirty="0">
                <a:latin typeface="Times New Roman"/>
                <a:cs typeface="Times New Roman"/>
              </a:rPr>
              <a:t> </a:t>
            </a:r>
            <a:r>
              <a:rPr sz="1000" spc="-20" dirty="0">
                <a:latin typeface="Times New Roman"/>
                <a:cs typeface="Times New Roman"/>
              </a:rPr>
              <a:t>this </a:t>
            </a:r>
            <a:r>
              <a:rPr sz="1000" dirty="0">
                <a:latin typeface="Times New Roman"/>
                <a:cs typeface="Times New Roman"/>
              </a:rPr>
              <a:t>when he</a:t>
            </a:r>
            <a:r>
              <a:rPr sz="1000" spc="-20" dirty="0">
                <a:latin typeface="Times New Roman"/>
                <a:cs typeface="Times New Roman"/>
              </a:rPr>
              <a:t> </a:t>
            </a:r>
            <a:r>
              <a:rPr sz="1000" dirty="0">
                <a:latin typeface="Times New Roman"/>
                <a:cs typeface="Times New Roman"/>
              </a:rPr>
              <a:t>notes</a:t>
            </a:r>
            <a:r>
              <a:rPr sz="1000" spc="-20" dirty="0">
                <a:latin typeface="Times New Roman"/>
                <a:cs typeface="Times New Roman"/>
              </a:rPr>
              <a:t> </a:t>
            </a:r>
            <a:r>
              <a:rPr sz="1000" dirty="0">
                <a:latin typeface="Times New Roman"/>
                <a:cs typeface="Times New Roman"/>
              </a:rPr>
              <a:t>in</a:t>
            </a:r>
            <a:r>
              <a:rPr sz="1000" spc="-40" dirty="0">
                <a:latin typeface="Times New Roman"/>
                <a:cs typeface="Times New Roman"/>
              </a:rPr>
              <a:t> </a:t>
            </a:r>
            <a:r>
              <a:rPr sz="1000" dirty="0">
                <a:latin typeface="Times New Roman"/>
                <a:cs typeface="Times New Roman"/>
              </a:rPr>
              <a:t>his</a:t>
            </a:r>
            <a:r>
              <a:rPr sz="1000" spc="-15" dirty="0">
                <a:latin typeface="Times New Roman"/>
                <a:cs typeface="Times New Roman"/>
              </a:rPr>
              <a:t> </a:t>
            </a:r>
            <a:r>
              <a:rPr sz="1000" i="1" dirty="0">
                <a:latin typeface="Times New Roman"/>
                <a:cs typeface="Times New Roman"/>
              </a:rPr>
              <a:t>Geographica</a:t>
            </a:r>
            <a:r>
              <a:rPr sz="1000" i="1" spc="-25" dirty="0">
                <a:latin typeface="Times New Roman"/>
                <a:cs typeface="Times New Roman"/>
              </a:rPr>
              <a:t> </a:t>
            </a:r>
            <a:r>
              <a:rPr sz="1000" dirty="0">
                <a:latin typeface="Times New Roman"/>
                <a:cs typeface="Times New Roman"/>
              </a:rPr>
              <a:t>that</a:t>
            </a:r>
            <a:r>
              <a:rPr sz="1000" spc="-30" dirty="0">
                <a:latin typeface="Times New Roman"/>
                <a:cs typeface="Times New Roman"/>
              </a:rPr>
              <a:t> </a:t>
            </a:r>
            <a:r>
              <a:rPr sz="1000" dirty="0">
                <a:latin typeface="Times New Roman"/>
                <a:cs typeface="Times New Roman"/>
              </a:rPr>
              <a:t>‘the</a:t>
            </a:r>
            <a:r>
              <a:rPr sz="1000" spc="-5" dirty="0">
                <a:latin typeface="Times New Roman"/>
                <a:cs typeface="Times New Roman"/>
              </a:rPr>
              <a:t> </a:t>
            </a:r>
            <a:r>
              <a:rPr sz="1000" dirty="0">
                <a:latin typeface="Times New Roman"/>
                <a:cs typeface="Times New Roman"/>
              </a:rPr>
              <a:t>whole race,</a:t>
            </a:r>
            <a:r>
              <a:rPr sz="1000" spc="-10" dirty="0">
                <a:latin typeface="Times New Roman"/>
                <a:cs typeface="Times New Roman"/>
              </a:rPr>
              <a:t> </a:t>
            </a:r>
            <a:r>
              <a:rPr sz="1000" dirty="0">
                <a:latin typeface="Times New Roman"/>
                <a:cs typeface="Times New Roman"/>
              </a:rPr>
              <a:t>which</a:t>
            </a:r>
            <a:r>
              <a:rPr sz="1000" spc="5" dirty="0">
                <a:latin typeface="Times New Roman"/>
                <a:cs typeface="Times New Roman"/>
              </a:rPr>
              <a:t> </a:t>
            </a:r>
            <a:r>
              <a:rPr sz="1000" dirty="0">
                <a:latin typeface="Times New Roman"/>
                <a:cs typeface="Times New Roman"/>
              </a:rPr>
              <a:t>they</a:t>
            </a:r>
            <a:r>
              <a:rPr sz="1000" spc="-25" dirty="0">
                <a:latin typeface="Times New Roman"/>
                <a:cs typeface="Times New Roman"/>
              </a:rPr>
              <a:t> </a:t>
            </a:r>
            <a:r>
              <a:rPr sz="1000" dirty="0">
                <a:latin typeface="Times New Roman"/>
                <a:cs typeface="Times New Roman"/>
              </a:rPr>
              <a:t>now</a:t>
            </a:r>
            <a:r>
              <a:rPr sz="1000" spc="-20" dirty="0">
                <a:latin typeface="Times New Roman"/>
                <a:cs typeface="Times New Roman"/>
              </a:rPr>
              <a:t> </a:t>
            </a:r>
            <a:r>
              <a:rPr sz="1000" dirty="0">
                <a:latin typeface="Times New Roman"/>
                <a:cs typeface="Times New Roman"/>
              </a:rPr>
              <a:t>call</a:t>
            </a:r>
            <a:r>
              <a:rPr sz="1000" spc="-25" dirty="0">
                <a:latin typeface="Times New Roman"/>
                <a:cs typeface="Times New Roman"/>
              </a:rPr>
              <a:t> </a:t>
            </a:r>
            <a:r>
              <a:rPr sz="1000" dirty="0">
                <a:latin typeface="Times New Roman"/>
                <a:cs typeface="Times New Roman"/>
              </a:rPr>
              <a:t>both</a:t>
            </a:r>
            <a:r>
              <a:rPr sz="1000" spc="-45" dirty="0">
                <a:latin typeface="Times New Roman"/>
                <a:cs typeface="Times New Roman"/>
              </a:rPr>
              <a:t> </a:t>
            </a:r>
            <a:r>
              <a:rPr sz="1000" b="1" dirty="0">
                <a:latin typeface="Times New Roman"/>
                <a:cs typeface="Times New Roman"/>
              </a:rPr>
              <a:t>Gallic</a:t>
            </a:r>
            <a:r>
              <a:rPr sz="1000" spc="-20" dirty="0">
                <a:latin typeface="Times New Roman"/>
                <a:cs typeface="Times New Roman"/>
              </a:rPr>
              <a:t> </a:t>
            </a:r>
            <a:r>
              <a:rPr sz="1000" dirty="0">
                <a:latin typeface="Times New Roman"/>
                <a:cs typeface="Times New Roman"/>
              </a:rPr>
              <a:t>and</a:t>
            </a:r>
            <a:r>
              <a:rPr sz="1000" spc="5" dirty="0">
                <a:latin typeface="Times New Roman"/>
                <a:cs typeface="Times New Roman"/>
              </a:rPr>
              <a:t> </a:t>
            </a:r>
            <a:r>
              <a:rPr sz="1000" b="1" dirty="0">
                <a:latin typeface="Times New Roman"/>
                <a:cs typeface="Times New Roman"/>
              </a:rPr>
              <a:t>Galatic</a:t>
            </a:r>
            <a:r>
              <a:rPr sz="1000" dirty="0">
                <a:latin typeface="Times New Roman"/>
                <a:cs typeface="Times New Roman"/>
              </a:rPr>
              <a:t>,</a:t>
            </a:r>
            <a:r>
              <a:rPr sz="1000" spc="-20" dirty="0">
                <a:latin typeface="Times New Roman"/>
                <a:cs typeface="Times New Roman"/>
              </a:rPr>
              <a:t> </a:t>
            </a:r>
            <a:r>
              <a:rPr sz="1000" spc="-25" dirty="0">
                <a:latin typeface="Times New Roman"/>
                <a:cs typeface="Times New Roman"/>
              </a:rPr>
              <a:t>is </a:t>
            </a:r>
            <a:r>
              <a:rPr sz="1000" spc="-10" dirty="0">
                <a:latin typeface="Times New Roman"/>
                <a:cs typeface="Times New Roman"/>
              </a:rPr>
              <a:t>warlike’.</a:t>
            </a:r>
            <a:endParaRPr sz="1000" dirty="0">
              <a:latin typeface="Times New Roman"/>
              <a:cs typeface="Times New Roman"/>
            </a:endParaRPr>
          </a:p>
          <a:p>
            <a:pPr>
              <a:lnSpc>
                <a:spcPct val="100000"/>
              </a:lnSpc>
              <a:spcBef>
                <a:spcPts val="705"/>
              </a:spcBef>
            </a:pPr>
            <a:endParaRPr sz="1000" dirty="0">
              <a:latin typeface="Times New Roman"/>
              <a:cs typeface="Times New Roman"/>
            </a:endParaRPr>
          </a:p>
          <a:p>
            <a:pPr marL="12700" algn="just">
              <a:lnSpc>
                <a:spcPct val="100000"/>
              </a:lnSpc>
            </a:pPr>
            <a:r>
              <a:rPr sz="800" spc="-10" dirty="0">
                <a:latin typeface="Times New Roman"/>
                <a:cs typeface="Times New Roman"/>
              </a:rPr>
              <a:t>Translation </a:t>
            </a:r>
            <a:r>
              <a:rPr sz="800" dirty="0">
                <a:latin typeface="Times New Roman"/>
                <a:cs typeface="Times New Roman"/>
              </a:rPr>
              <a:t>from: Edwards,</a:t>
            </a:r>
            <a:r>
              <a:rPr sz="800" spc="-10" dirty="0">
                <a:latin typeface="Times New Roman"/>
                <a:cs typeface="Times New Roman"/>
              </a:rPr>
              <a:t> </a:t>
            </a:r>
            <a:r>
              <a:rPr sz="800" dirty="0">
                <a:latin typeface="Times New Roman"/>
                <a:cs typeface="Times New Roman"/>
              </a:rPr>
              <a:t>H.J.</a:t>
            </a:r>
            <a:r>
              <a:rPr sz="800" spc="-5" dirty="0">
                <a:latin typeface="Times New Roman"/>
                <a:cs typeface="Times New Roman"/>
              </a:rPr>
              <a:t> </a:t>
            </a:r>
            <a:r>
              <a:rPr sz="800" dirty="0">
                <a:latin typeface="Times New Roman"/>
                <a:cs typeface="Times New Roman"/>
              </a:rPr>
              <a:t>1986,</a:t>
            </a:r>
            <a:r>
              <a:rPr sz="800" spc="-15" dirty="0">
                <a:latin typeface="Times New Roman"/>
                <a:cs typeface="Times New Roman"/>
              </a:rPr>
              <a:t> </a:t>
            </a:r>
            <a:r>
              <a:rPr sz="800" i="1" dirty="0">
                <a:latin typeface="Times New Roman"/>
                <a:cs typeface="Times New Roman"/>
              </a:rPr>
              <a:t>Caesar:</a:t>
            </a:r>
            <a:r>
              <a:rPr sz="800" i="1" spc="-30" dirty="0">
                <a:latin typeface="Times New Roman"/>
                <a:cs typeface="Times New Roman"/>
              </a:rPr>
              <a:t> </a:t>
            </a:r>
            <a:r>
              <a:rPr sz="800" i="1" dirty="0">
                <a:latin typeface="Times New Roman"/>
                <a:cs typeface="Times New Roman"/>
              </a:rPr>
              <a:t>The Gallic</a:t>
            </a:r>
            <a:r>
              <a:rPr sz="800" i="1" spc="-20" dirty="0">
                <a:latin typeface="Times New Roman"/>
                <a:cs typeface="Times New Roman"/>
              </a:rPr>
              <a:t> </a:t>
            </a:r>
            <a:r>
              <a:rPr sz="800" i="1" dirty="0">
                <a:latin typeface="Times New Roman"/>
                <a:cs typeface="Times New Roman"/>
              </a:rPr>
              <a:t>War,</a:t>
            </a:r>
            <a:r>
              <a:rPr sz="800" i="1" spc="-10" dirty="0">
                <a:latin typeface="Times New Roman"/>
                <a:cs typeface="Times New Roman"/>
              </a:rPr>
              <a:t> </a:t>
            </a:r>
            <a:r>
              <a:rPr sz="800" i="1" dirty="0">
                <a:latin typeface="Times New Roman"/>
                <a:cs typeface="Times New Roman"/>
              </a:rPr>
              <a:t>An</a:t>
            </a:r>
            <a:r>
              <a:rPr sz="800" i="1" spc="-10" dirty="0">
                <a:latin typeface="Times New Roman"/>
                <a:cs typeface="Times New Roman"/>
              </a:rPr>
              <a:t> </a:t>
            </a:r>
            <a:r>
              <a:rPr sz="800" i="1" dirty="0">
                <a:latin typeface="Times New Roman"/>
                <a:cs typeface="Times New Roman"/>
              </a:rPr>
              <a:t>English</a:t>
            </a:r>
            <a:r>
              <a:rPr sz="800" i="1" spc="-20" dirty="0">
                <a:latin typeface="Times New Roman"/>
                <a:cs typeface="Times New Roman"/>
              </a:rPr>
              <a:t> </a:t>
            </a:r>
            <a:r>
              <a:rPr sz="800" i="1" spc="-10" dirty="0">
                <a:latin typeface="Times New Roman"/>
                <a:cs typeface="Times New Roman"/>
              </a:rPr>
              <a:t>Translation</a:t>
            </a:r>
            <a:r>
              <a:rPr sz="800" spc="-10" dirty="0">
                <a:latin typeface="Times New Roman"/>
                <a:cs typeface="Times New Roman"/>
              </a:rPr>
              <a:t>,</a:t>
            </a:r>
            <a:r>
              <a:rPr sz="800" spc="-40" dirty="0">
                <a:latin typeface="Times New Roman"/>
                <a:cs typeface="Times New Roman"/>
              </a:rPr>
              <a:t> </a:t>
            </a:r>
            <a:r>
              <a:rPr sz="800" dirty="0">
                <a:latin typeface="Times New Roman"/>
                <a:cs typeface="Times New Roman"/>
              </a:rPr>
              <a:t>London,</a:t>
            </a:r>
            <a:r>
              <a:rPr sz="800" spc="15" dirty="0">
                <a:latin typeface="Times New Roman"/>
                <a:cs typeface="Times New Roman"/>
              </a:rPr>
              <a:t> </a:t>
            </a:r>
            <a:r>
              <a:rPr sz="800" spc="-10" dirty="0">
                <a:latin typeface="Times New Roman"/>
                <a:cs typeface="Times New Roman"/>
              </a:rPr>
              <a:t>Heinemann.</a:t>
            </a:r>
            <a:endParaRPr sz="800" dirty="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50" dirty="0"/>
              <a:t>18</a:t>
            </a:fld>
            <a:endParaRPr spc="-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object 5"/>
          <p:cNvSpPr txBox="1"/>
          <p:nvPr/>
        </p:nvSpPr>
        <p:spPr>
          <a:xfrm>
            <a:off x="905144" y="2836998"/>
            <a:ext cx="5323205" cy="999633"/>
          </a:xfrm>
          <a:prstGeom prst="rect">
            <a:avLst/>
          </a:prstGeom>
        </p:spPr>
        <p:txBody>
          <a:bodyPr vert="horz" wrap="square" lIns="0" tIns="12065" rIns="0" bIns="0" rtlCol="0">
            <a:spAutoFit/>
          </a:bodyPr>
          <a:lstStyle/>
          <a:p>
            <a:pPr marL="12700">
              <a:lnSpc>
                <a:spcPct val="100000"/>
              </a:lnSpc>
              <a:spcBef>
                <a:spcPts val="95"/>
              </a:spcBef>
            </a:pPr>
            <a:r>
              <a:rPr lang="en-GB" sz="1000" b="1" i="1" dirty="0">
                <a:latin typeface="Times New Roman"/>
                <a:cs typeface="Times New Roman"/>
              </a:rPr>
              <a:t>‘Gaul is a whole divided into three parts, one of which is inhabited by the Belgae, another by the </a:t>
            </a:r>
            <a:r>
              <a:rPr lang="en-GB" sz="1000" b="1" i="1" dirty="0" err="1">
                <a:latin typeface="Times New Roman"/>
                <a:cs typeface="Times New Roman"/>
              </a:rPr>
              <a:t>Aquitani</a:t>
            </a:r>
            <a:r>
              <a:rPr lang="en-GB" sz="1000" b="1" i="1" dirty="0">
                <a:latin typeface="Times New Roman"/>
                <a:cs typeface="Times New Roman"/>
              </a:rPr>
              <a:t>, and a third by a people called in their own tongue </a:t>
            </a:r>
            <a:r>
              <a:rPr lang="en-GB" sz="1000" b="1" i="1" dirty="0" err="1">
                <a:latin typeface="Times New Roman"/>
                <a:cs typeface="Times New Roman"/>
              </a:rPr>
              <a:t>Celtae</a:t>
            </a:r>
            <a:r>
              <a:rPr lang="en-GB" sz="1000" b="1" i="1" dirty="0">
                <a:latin typeface="Times New Roman"/>
                <a:cs typeface="Times New Roman"/>
              </a:rPr>
              <a:t>, in the Latin Galli’</a:t>
            </a:r>
          </a:p>
          <a:p>
            <a:pPr marL="12700">
              <a:lnSpc>
                <a:spcPct val="100000"/>
              </a:lnSpc>
              <a:spcBef>
                <a:spcPts val="95"/>
              </a:spcBef>
            </a:pPr>
            <a:endParaRPr lang="en-GB" sz="1000" dirty="0">
              <a:latin typeface="Times New Roman"/>
              <a:cs typeface="Times New Roman"/>
            </a:endParaRPr>
          </a:p>
          <a:p>
            <a:pPr marL="12700" marR="6985">
              <a:lnSpc>
                <a:spcPct val="100000"/>
              </a:lnSpc>
              <a:spcBef>
                <a:spcPts val="360"/>
              </a:spcBef>
            </a:pPr>
            <a:r>
              <a:rPr sz="1000" dirty="0">
                <a:latin typeface="Times New Roman"/>
                <a:cs typeface="Times New Roman"/>
              </a:rPr>
              <a:t>The</a:t>
            </a:r>
            <a:r>
              <a:rPr sz="1000" spc="-30" dirty="0">
                <a:latin typeface="Times New Roman"/>
                <a:cs typeface="Times New Roman"/>
              </a:rPr>
              <a:t> </a:t>
            </a:r>
            <a:r>
              <a:rPr sz="1000" dirty="0">
                <a:latin typeface="Times New Roman"/>
                <a:cs typeface="Times New Roman"/>
              </a:rPr>
              <a:t>Aquitani,</a:t>
            </a:r>
            <a:r>
              <a:rPr sz="1000" spc="-5" dirty="0">
                <a:latin typeface="Times New Roman"/>
                <a:cs typeface="Times New Roman"/>
              </a:rPr>
              <a:t> </a:t>
            </a:r>
            <a:r>
              <a:rPr sz="1000" dirty="0">
                <a:latin typeface="Times New Roman"/>
                <a:cs typeface="Times New Roman"/>
              </a:rPr>
              <a:t>given</a:t>
            </a:r>
            <a:r>
              <a:rPr sz="1000" spc="-5" dirty="0">
                <a:latin typeface="Times New Roman"/>
                <a:cs typeface="Times New Roman"/>
              </a:rPr>
              <a:t> </a:t>
            </a:r>
            <a:r>
              <a:rPr sz="1000" dirty="0">
                <a:latin typeface="Times New Roman"/>
                <a:cs typeface="Times New Roman"/>
              </a:rPr>
              <a:t>their</a:t>
            </a:r>
            <a:r>
              <a:rPr sz="1000" spc="-15" dirty="0">
                <a:latin typeface="Times New Roman"/>
                <a:cs typeface="Times New Roman"/>
              </a:rPr>
              <a:t> </a:t>
            </a:r>
            <a:r>
              <a:rPr sz="1000" dirty="0">
                <a:latin typeface="Times New Roman"/>
                <a:cs typeface="Times New Roman"/>
              </a:rPr>
              <a:t>location,</a:t>
            </a:r>
            <a:r>
              <a:rPr sz="1000" spc="-30" dirty="0">
                <a:latin typeface="Times New Roman"/>
                <a:cs typeface="Times New Roman"/>
              </a:rPr>
              <a:t> </a:t>
            </a:r>
            <a:r>
              <a:rPr sz="1000" dirty="0">
                <a:latin typeface="Times New Roman"/>
                <a:cs typeface="Times New Roman"/>
              </a:rPr>
              <a:t>are</a:t>
            </a:r>
            <a:r>
              <a:rPr sz="1000" spc="-20" dirty="0">
                <a:latin typeface="Times New Roman"/>
                <a:cs typeface="Times New Roman"/>
              </a:rPr>
              <a:t> </a:t>
            </a:r>
            <a:r>
              <a:rPr sz="1000" dirty="0">
                <a:latin typeface="Times New Roman"/>
                <a:cs typeface="Times New Roman"/>
              </a:rPr>
              <a:t>likely</a:t>
            </a:r>
            <a:r>
              <a:rPr sz="1000" spc="-20" dirty="0">
                <a:latin typeface="Times New Roman"/>
                <a:cs typeface="Times New Roman"/>
              </a:rPr>
              <a:t> </a:t>
            </a:r>
            <a:r>
              <a:rPr sz="1000" dirty="0">
                <a:latin typeface="Times New Roman"/>
                <a:cs typeface="Times New Roman"/>
              </a:rPr>
              <a:t>to</a:t>
            </a:r>
            <a:r>
              <a:rPr sz="1000" spc="-25" dirty="0">
                <a:latin typeface="Times New Roman"/>
                <a:cs typeface="Times New Roman"/>
              </a:rPr>
              <a:t> </a:t>
            </a:r>
            <a:r>
              <a:rPr sz="1000" dirty="0">
                <a:latin typeface="Times New Roman"/>
                <a:cs typeface="Times New Roman"/>
              </a:rPr>
              <a:t>be</a:t>
            </a:r>
            <a:r>
              <a:rPr sz="1000" spc="-30" dirty="0">
                <a:latin typeface="Times New Roman"/>
                <a:cs typeface="Times New Roman"/>
              </a:rPr>
              <a:t> </a:t>
            </a:r>
            <a:r>
              <a:rPr sz="1000" dirty="0">
                <a:latin typeface="Times New Roman"/>
                <a:cs typeface="Times New Roman"/>
              </a:rPr>
              <a:t>Basques.</a:t>
            </a:r>
            <a:r>
              <a:rPr sz="1000" spc="-20" dirty="0">
                <a:latin typeface="Times New Roman"/>
                <a:cs typeface="Times New Roman"/>
              </a:rPr>
              <a:t> </a:t>
            </a:r>
            <a:r>
              <a:rPr sz="1000" dirty="0">
                <a:latin typeface="Times New Roman"/>
                <a:cs typeface="Times New Roman"/>
              </a:rPr>
              <a:t>However,</a:t>
            </a:r>
            <a:r>
              <a:rPr sz="1000" spc="15" dirty="0">
                <a:latin typeface="Times New Roman"/>
                <a:cs typeface="Times New Roman"/>
              </a:rPr>
              <a:t> </a:t>
            </a:r>
            <a:r>
              <a:rPr sz="1000" dirty="0">
                <a:latin typeface="Times New Roman"/>
                <a:cs typeface="Times New Roman"/>
              </a:rPr>
              <a:t>the</a:t>
            </a:r>
            <a:r>
              <a:rPr sz="1000" spc="-30" dirty="0">
                <a:latin typeface="Times New Roman"/>
                <a:cs typeface="Times New Roman"/>
              </a:rPr>
              <a:t> </a:t>
            </a:r>
            <a:r>
              <a:rPr sz="1000" dirty="0">
                <a:latin typeface="Times New Roman"/>
                <a:cs typeface="Times New Roman"/>
              </a:rPr>
              <a:t>rest</a:t>
            </a:r>
            <a:r>
              <a:rPr sz="1000" spc="-15"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Gaul</a:t>
            </a:r>
            <a:r>
              <a:rPr sz="1000" spc="-20" dirty="0">
                <a:latin typeface="Times New Roman"/>
                <a:cs typeface="Times New Roman"/>
              </a:rPr>
              <a:t> </a:t>
            </a:r>
            <a:r>
              <a:rPr sz="1000" dirty="0">
                <a:latin typeface="Times New Roman"/>
                <a:cs typeface="Times New Roman"/>
              </a:rPr>
              <a:t>is</a:t>
            </a:r>
            <a:r>
              <a:rPr sz="1000" spc="-35" dirty="0">
                <a:latin typeface="Times New Roman"/>
                <a:cs typeface="Times New Roman"/>
              </a:rPr>
              <a:t> </a:t>
            </a:r>
            <a:r>
              <a:rPr sz="1000" dirty="0">
                <a:latin typeface="Times New Roman"/>
                <a:cs typeface="Times New Roman"/>
              </a:rPr>
              <a:t>occupied</a:t>
            </a:r>
            <a:r>
              <a:rPr sz="1000" spc="-15" dirty="0">
                <a:latin typeface="Times New Roman"/>
                <a:cs typeface="Times New Roman"/>
              </a:rPr>
              <a:t> </a:t>
            </a:r>
            <a:r>
              <a:rPr sz="1000" spc="-25" dirty="0">
                <a:latin typeface="Times New Roman"/>
                <a:cs typeface="Times New Roman"/>
              </a:rPr>
              <a:t>by </a:t>
            </a:r>
            <a:r>
              <a:rPr sz="1000" dirty="0">
                <a:latin typeface="Times New Roman"/>
                <a:cs typeface="Times New Roman"/>
              </a:rPr>
              <a:t>two</a:t>
            </a:r>
            <a:r>
              <a:rPr sz="1000" spc="-10" dirty="0">
                <a:latin typeface="Times New Roman"/>
                <a:cs typeface="Times New Roman"/>
              </a:rPr>
              <a:t> </a:t>
            </a:r>
            <a:r>
              <a:rPr sz="1000" dirty="0">
                <a:latin typeface="Times New Roman"/>
                <a:cs typeface="Times New Roman"/>
              </a:rPr>
              <a:t>large</a:t>
            </a:r>
            <a:r>
              <a:rPr sz="1000" spc="-20" dirty="0">
                <a:latin typeface="Times New Roman"/>
                <a:cs typeface="Times New Roman"/>
              </a:rPr>
              <a:t> </a:t>
            </a:r>
            <a:r>
              <a:rPr sz="1000" dirty="0">
                <a:latin typeface="Times New Roman"/>
                <a:cs typeface="Times New Roman"/>
              </a:rPr>
              <a:t>groups,</a:t>
            </a:r>
            <a:r>
              <a:rPr sz="1000" spc="-15" dirty="0">
                <a:latin typeface="Times New Roman"/>
                <a:cs typeface="Times New Roman"/>
              </a:rPr>
              <a:t> </a:t>
            </a:r>
            <a:r>
              <a:rPr sz="1000" dirty="0">
                <a:latin typeface="Times New Roman"/>
                <a:cs typeface="Times New Roman"/>
              </a:rPr>
              <a:t>one</a:t>
            </a:r>
            <a:r>
              <a:rPr sz="1000" spc="-20" dirty="0">
                <a:latin typeface="Times New Roman"/>
                <a:cs typeface="Times New Roman"/>
              </a:rPr>
              <a:t> </a:t>
            </a:r>
            <a:r>
              <a:rPr sz="1000" dirty="0">
                <a:latin typeface="Times New Roman"/>
                <a:cs typeface="Times New Roman"/>
              </a:rPr>
              <a:t>in</a:t>
            </a:r>
            <a:r>
              <a:rPr sz="1000" spc="-4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south</a:t>
            </a:r>
            <a:r>
              <a:rPr sz="1000" spc="-30" dirty="0">
                <a:latin typeface="Times New Roman"/>
                <a:cs typeface="Times New Roman"/>
              </a:rPr>
              <a:t> </a:t>
            </a:r>
            <a:r>
              <a:rPr sz="1000" dirty="0">
                <a:latin typeface="Times New Roman"/>
                <a:cs typeface="Times New Roman"/>
              </a:rPr>
              <a:t>and</a:t>
            </a:r>
            <a:r>
              <a:rPr sz="1000" spc="-1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other</a:t>
            </a:r>
            <a:r>
              <a:rPr sz="1000" spc="-30" dirty="0">
                <a:latin typeface="Times New Roman"/>
                <a:cs typeface="Times New Roman"/>
              </a:rPr>
              <a:t> </a:t>
            </a:r>
            <a:r>
              <a:rPr sz="1000" dirty="0">
                <a:latin typeface="Times New Roman"/>
                <a:cs typeface="Times New Roman"/>
              </a:rPr>
              <a:t>in</a:t>
            </a:r>
            <a:r>
              <a:rPr sz="1000" spc="-2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north,</a:t>
            </a:r>
            <a:r>
              <a:rPr sz="1000" spc="-15" dirty="0">
                <a:latin typeface="Times New Roman"/>
                <a:cs typeface="Times New Roman"/>
              </a:rPr>
              <a:t> </a:t>
            </a:r>
            <a:r>
              <a:rPr sz="1000" dirty="0">
                <a:latin typeface="Times New Roman"/>
                <a:cs typeface="Times New Roman"/>
              </a:rPr>
              <a:t>both</a:t>
            </a:r>
            <a:r>
              <a:rPr sz="1000" spc="-50" dirty="0">
                <a:latin typeface="Times New Roman"/>
                <a:cs typeface="Times New Roman"/>
              </a:rPr>
              <a:t> </a:t>
            </a:r>
            <a:r>
              <a:rPr sz="1000" dirty="0">
                <a:latin typeface="Times New Roman"/>
                <a:cs typeface="Times New Roman"/>
              </a:rPr>
              <a:t>containing</a:t>
            </a:r>
            <a:r>
              <a:rPr sz="1000" spc="-5" dirty="0">
                <a:latin typeface="Times New Roman"/>
                <a:cs typeface="Times New Roman"/>
              </a:rPr>
              <a:t> </a:t>
            </a:r>
            <a:r>
              <a:rPr sz="1000" dirty="0">
                <a:latin typeface="Times New Roman"/>
                <a:cs typeface="Times New Roman"/>
              </a:rPr>
              <a:t>numerous</a:t>
            </a:r>
            <a:r>
              <a:rPr sz="1000" spc="5" dirty="0">
                <a:latin typeface="Times New Roman"/>
                <a:cs typeface="Times New Roman"/>
              </a:rPr>
              <a:t> </a:t>
            </a:r>
            <a:r>
              <a:rPr sz="1000" dirty="0">
                <a:latin typeface="Times New Roman"/>
                <a:cs typeface="Times New Roman"/>
              </a:rPr>
              <a:t>tribes.</a:t>
            </a:r>
            <a:r>
              <a:rPr sz="1000" spc="-3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spc="-10" dirty="0">
                <a:latin typeface="Times New Roman"/>
                <a:cs typeface="Times New Roman"/>
              </a:rPr>
              <a:t>Celts </a:t>
            </a:r>
            <a:r>
              <a:rPr sz="1000" dirty="0">
                <a:latin typeface="Times New Roman"/>
                <a:cs typeface="Times New Roman"/>
              </a:rPr>
              <a:t>occupy</a:t>
            </a:r>
            <a:r>
              <a:rPr sz="1000" spc="-30" dirty="0">
                <a:latin typeface="Times New Roman"/>
                <a:cs typeface="Times New Roman"/>
              </a:rPr>
              <a:t> </a:t>
            </a:r>
            <a:r>
              <a:rPr sz="1000" dirty="0">
                <a:latin typeface="Times New Roman"/>
                <a:cs typeface="Times New Roman"/>
              </a:rPr>
              <a:t>only</a:t>
            </a:r>
            <a:r>
              <a:rPr sz="1000" spc="-3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south</a:t>
            </a:r>
            <a:r>
              <a:rPr sz="1000" spc="-30" dirty="0">
                <a:latin typeface="Times New Roman"/>
                <a:cs typeface="Times New Roman"/>
              </a:rPr>
              <a:t> </a:t>
            </a:r>
            <a:r>
              <a:rPr sz="1000" dirty="0">
                <a:latin typeface="Times New Roman"/>
                <a:cs typeface="Times New Roman"/>
              </a:rPr>
              <a:t>and</a:t>
            </a:r>
            <a:r>
              <a:rPr sz="1000" spc="-25" dirty="0">
                <a:latin typeface="Times New Roman"/>
                <a:cs typeface="Times New Roman"/>
              </a:rPr>
              <a:t> </a:t>
            </a:r>
            <a:r>
              <a:rPr sz="1000" dirty="0">
                <a:latin typeface="Times New Roman"/>
                <a:cs typeface="Times New Roman"/>
              </a:rPr>
              <a:t>speak</a:t>
            </a:r>
            <a:r>
              <a:rPr sz="1000" spc="-25" dirty="0">
                <a:latin typeface="Times New Roman"/>
                <a:cs typeface="Times New Roman"/>
              </a:rPr>
              <a:t> </a:t>
            </a:r>
            <a:r>
              <a:rPr sz="1000" dirty="0">
                <a:latin typeface="Times New Roman"/>
                <a:cs typeface="Times New Roman"/>
              </a:rPr>
              <a:t>a</a:t>
            </a:r>
            <a:r>
              <a:rPr sz="1000" spc="-30" dirty="0">
                <a:latin typeface="Times New Roman"/>
                <a:cs typeface="Times New Roman"/>
              </a:rPr>
              <a:t> </a:t>
            </a:r>
            <a:r>
              <a:rPr sz="1000" dirty="0">
                <a:latin typeface="Times New Roman"/>
                <a:cs typeface="Times New Roman"/>
              </a:rPr>
              <a:t>different language</a:t>
            </a:r>
            <a:r>
              <a:rPr sz="1000" spc="10" dirty="0">
                <a:latin typeface="Times New Roman"/>
                <a:cs typeface="Times New Roman"/>
              </a:rPr>
              <a:t> </a:t>
            </a:r>
            <a:r>
              <a:rPr sz="1000" dirty="0">
                <a:latin typeface="Times New Roman"/>
                <a:cs typeface="Times New Roman"/>
              </a:rPr>
              <a:t>to</a:t>
            </a:r>
            <a:r>
              <a:rPr sz="1000" spc="-45" dirty="0">
                <a:latin typeface="Times New Roman"/>
                <a:cs typeface="Times New Roman"/>
              </a:rPr>
              <a:t> </a:t>
            </a:r>
            <a:r>
              <a:rPr sz="1000" dirty="0">
                <a:latin typeface="Times New Roman"/>
                <a:cs typeface="Times New Roman"/>
              </a:rPr>
              <a:t>their</a:t>
            </a:r>
            <a:r>
              <a:rPr sz="1000" spc="-20" dirty="0">
                <a:latin typeface="Times New Roman"/>
                <a:cs typeface="Times New Roman"/>
              </a:rPr>
              <a:t> </a:t>
            </a:r>
            <a:r>
              <a:rPr sz="1000" b="1" dirty="0">
                <a:latin typeface="Times New Roman"/>
                <a:cs typeface="Times New Roman"/>
              </a:rPr>
              <a:t>northern</a:t>
            </a:r>
            <a:r>
              <a:rPr sz="1000" spc="-10" dirty="0">
                <a:latin typeface="Times New Roman"/>
                <a:cs typeface="Times New Roman"/>
              </a:rPr>
              <a:t> </a:t>
            </a:r>
            <a:r>
              <a:rPr sz="1000" spc="-10" dirty="0" err="1">
                <a:latin typeface="Times New Roman"/>
                <a:cs typeface="Times New Roman"/>
              </a:rPr>
              <a:t>neighbours</a:t>
            </a:r>
            <a:r>
              <a:rPr lang="en-GB" sz="1000" spc="-10" dirty="0">
                <a:latin typeface="Times New Roman"/>
                <a:cs typeface="Times New Roman"/>
              </a:rPr>
              <a:t> (i.e. the </a:t>
            </a:r>
            <a:r>
              <a:rPr lang="en-GB" sz="1000" b="1" spc="-10" dirty="0">
                <a:latin typeface="Times New Roman"/>
                <a:cs typeface="Times New Roman"/>
              </a:rPr>
              <a:t>Belgae</a:t>
            </a:r>
            <a:r>
              <a:rPr lang="en-GB" sz="1000" spc="-10" dirty="0">
                <a:latin typeface="Times New Roman"/>
                <a:cs typeface="Times New Roman"/>
              </a:rPr>
              <a:t>).</a:t>
            </a:r>
            <a:endParaRPr sz="1000" dirty="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50" dirty="0"/>
              <a:t>19</a:t>
            </a:fld>
            <a:endParaRPr spc="-50" dirty="0"/>
          </a:p>
        </p:txBody>
      </p:sp>
      <p:sp>
        <p:nvSpPr>
          <p:cNvPr id="7" name="TextBox 6">
            <a:extLst>
              <a:ext uri="{FF2B5EF4-FFF2-40B4-BE49-F238E27FC236}">
                <a16:creationId xmlns:a16="http://schemas.microsoft.com/office/drawing/2014/main" id="{24255878-6260-634F-7AC6-0BE8F1845EFE}"/>
              </a:ext>
            </a:extLst>
          </p:cNvPr>
          <p:cNvSpPr txBox="1"/>
          <p:nvPr/>
        </p:nvSpPr>
        <p:spPr>
          <a:xfrm>
            <a:off x="311150" y="4188609"/>
            <a:ext cx="6422135" cy="2062103"/>
          </a:xfrm>
          <a:prstGeom prst="rect">
            <a:avLst/>
          </a:prstGeom>
          <a:solidFill>
            <a:schemeClr val="accent2">
              <a:lumMod val="60000"/>
              <a:lumOff val="40000"/>
            </a:schemeClr>
          </a:solidFill>
        </p:spPr>
        <p:txBody>
          <a:bodyPr wrap="square" rtlCol="0">
            <a:spAutoFit/>
          </a:bodyPr>
          <a:lstStyle/>
          <a:p>
            <a:r>
              <a:rPr lang="en-GB" sz="1600" dirty="0">
                <a:solidFill>
                  <a:srgbClr val="000000"/>
                </a:solidFill>
                <a:effectLst/>
                <a:latin typeface="Helvetica" pitchFamily="2" charset="0"/>
              </a:rPr>
              <a:t>‘Culturally, ... the southern part of the </a:t>
            </a:r>
            <a:r>
              <a:rPr lang="en-GB" sz="1600" b="1" dirty="0">
                <a:solidFill>
                  <a:srgbClr val="000000"/>
                </a:solidFill>
                <a:effectLst/>
                <a:latin typeface="Helvetica" pitchFamily="2" charset="0"/>
              </a:rPr>
              <a:t>Belgic territory</a:t>
            </a:r>
            <a:r>
              <a:rPr lang="en-GB" sz="1600" dirty="0">
                <a:solidFill>
                  <a:srgbClr val="000000"/>
                </a:solidFill>
                <a:effectLst/>
                <a:latin typeface="Helvetica" pitchFamily="2" charset="0"/>
              </a:rPr>
              <a:t> as defined by Caesar, belonged to the </a:t>
            </a:r>
            <a:r>
              <a:rPr lang="en-GB" sz="1600" b="1" dirty="0">
                <a:solidFill>
                  <a:srgbClr val="000000"/>
                </a:solidFill>
                <a:effectLst/>
                <a:latin typeface="Helvetica" pitchFamily="2" charset="0"/>
              </a:rPr>
              <a:t>La Tène cultural zone </a:t>
            </a:r>
            <a:r>
              <a:rPr lang="en-GB" sz="1600" dirty="0">
                <a:solidFill>
                  <a:srgbClr val="000000"/>
                </a:solidFill>
                <a:effectLst/>
                <a:latin typeface="Helvetica" pitchFamily="2" charset="0"/>
              </a:rPr>
              <a:t>and is not easily distinguishable from that of the neighbouring Celts. Probably the simplest explanation is that the territory between the Seine and the Rhine shared a cultural gradient between Celtic La Tène and Germanic that was constantly being re-formed by tribal movements ... may be seen as a 'Celtic' territory undergoing progressive Germanization'. Cunliffe, </a:t>
            </a:r>
            <a:r>
              <a:rPr lang="en-GB" sz="1600" i="1" dirty="0">
                <a:solidFill>
                  <a:srgbClr val="000000"/>
                </a:solidFill>
                <a:effectLst/>
                <a:latin typeface="Helvetica" pitchFamily="2" charset="0"/>
              </a:rPr>
              <a:t>A Very Short Introduction</a:t>
            </a:r>
            <a:r>
              <a:rPr lang="en-GB" sz="1600" dirty="0">
                <a:solidFill>
                  <a:srgbClr val="000000"/>
                </a:solidFill>
                <a:effectLst/>
                <a:latin typeface="Helvetica" pitchFamily="2" charset="0"/>
              </a:rPr>
              <a:t>, p. 77.</a:t>
            </a:r>
          </a:p>
        </p:txBody>
      </p:sp>
      <p:sp>
        <p:nvSpPr>
          <p:cNvPr id="8" name="TextBox 7">
            <a:extLst>
              <a:ext uri="{FF2B5EF4-FFF2-40B4-BE49-F238E27FC236}">
                <a16:creationId xmlns:a16="http://schemas.microsoft.com/office/drawing/2014/main" id="{801DFC89-57BF-6186-D948-A8BFC3E111D9}"/>
              </a:ext>
            </a:extLst>
          </p:cNvPr>
          <p:cNvSpPr txBox="1"/>
          <p:nvPr/>
        </p:nvSpPr>
        <p:spPr>
          <a:xfrm>
            <a:off x="372317" y="7239000"/>
            <a:ext cx="6360968" cy="1323439"/>
          </a:xfrm>
          <a:prstGeom prst="rect">
            <a:avLst/>
          </a:prstGeom>
          <a:solidFill>
            <a:schemeClr val="accent3"/>
          </a:solidFill>
        </p:spPr>
        <p:txBody>
          <a:bodyPr wrap="square" rtlCol="0">
            <a:spAutoFit/>
          </a:bodyPr>
          <a:lstStyle/>
          <a:p>
            <a:pPr marL="285750" indent="-285750">
              <a:buFont typeface="Arial" panose="020B0604020202020204" pitchFamily="34" charset="0"/>
              <a:buChar char="•"/>
            </a:pPr>
            <a:r>
              <a:rPr lang="en-GB" sz="1600" dirty="0">
                <a:solidFill>
                  <a:srgbClr val="000000"/>
                </a:solidFill>
                <a:effectLst/>
                <a:latin typeface="Helvetica" pitchFamily="2" charset="0"/>
              </a:rPr>
              <a:t>'some German groups had crossed the Rhine in recent years, including the Suebi under </a:t>
            </a:r>
            <a:r>
              <a:rPr lang="en-GB" sz="1600" dirty="0" err="1">
                <a:solidFill>
                  <a:srgbClr val="000000"/>
                </a:solidFill>
                <a:effectLst/>
                <a:latin typeface="Helvetica" pitchFamily="2" charset="0"/>
              </a:rPr>
              <a:t>Ariovistus</a:t>
            </a:r>
            <a:r>
              <a:rPr lang="en-GB" sz="1600" dirty="0">
                <a:solidFill>
                  <a:srgbClr val="000000"/>
                </a:solidFill>
                <a:effectLst/>
                <a:latin typeface="Helvetica" pitchFamily="2" charset="0"/>
              </a:rPr>
              <a:t>, who had come to assist the Sequani in their conflicts with the </a:t>
            </a:r>
            <a:r>
              <a:rPr lang="en-GB" sz="1600" dirty="0" err="1">
                <a:solidFill>
                  <a:srgbClr val="000000"/>
                </a:solidFill>
                <a:effectLst/>
                <a:latin typeface="Helvetica" pitchFamily="2" charset="0"/>
              </a:rPr>
              <a:t>Aedui</a:t>
            </a:r>
            <a:r>
              <a:rPr lang="en-GB" sz="1600" dirty="0">
                <a:solidFill>
                  <a:srgbClr val="000000"/>
                </a:solidFill>
                <a:effectLst/>
                <a:latin typeface="Helvetica" pitchFamily="2" charset="0"/>
              </a:rPr>
              <a:t>, and then, according to Caesar, had attempted to stay as overlords of the Sequani’.</a:t>
            </a:r>
          </a:p>
          <a:p>
            <a:r>
              <a:rPr lang="en-GB" sz="1600" dirty="0">
                <a:solidFill>
                  <a:srgbClr val="000000"/>
                </a:solidFill>
                <a:effectLst/>
                <a:latin typeface="Helvetica" pitchFamily="2" charset="0"/>
              </a:rPr>
              <a:t>Collis, p. 107, of time of Caesar’s Gallic campaign, 58 BC - 50 BC</a:t>
            </a:r>
          </a:p>
        </p:txBody>
      </p:sp>
      <p:sp>
        <p:nvSpPr>
          <p:cNvPr id="9" name="TextBox 8">
            <a:extLst>
              <a:ext uri="{FF2B5EF4-FFF2-40B4-BE49-F238E27FC236}">
                <a16:creationId xmlns:a16="http://schemas.microsoft.com/office/drawing/2014/main" id="{1CC669B8-485E-4CDF-497B-95BFFEA2A68D}"/>
              </a:ext>
            </a:extLst>
          </p:cNvPr>
          <p:cNvSpPr txBox="1"/>
          <p:nvPr/>
        </p:nvSpPr>
        <p:spPr>
          <a:xfrm>
            <a:off x="776775" y="439703"/>
            <a:ext cx="5410200" cy="2123658"/>
          </a:xfrm>
          <a:prstGeom prst="rect">
            <a:avLst/>
          </a:prstGeom>
          <a:solidFill>
            <a:schemeClr val="tx1">
              <a:lumMod val="50000"/>
              <a:lumOff val="50000"/>
            </a:schemeClr>
          </a:solidFill>
          <a:ln>
            <a:solidFill>
              <a:schemeClr val="tx1"/>
            </a:solidFill>
          </a:ln>
        </p:spPr>
        <p:txBody>
          <a:bodyPr wrap="square" rtlCol="0">
            <a:spAutoFit/>
          </a:bodyPr>
          <a:lstStyle/>
          <a:p>
            <a:r>
              <a:rPr lang="en-US" sz="3600" dirty="0">
                <a:solidFill>
                  <a:srgbClr val="FFFF00"/>
                </a:solidFill>
              </a:rPr>
              <a:t>Gaul according to Caesar</a:t>
            </a:r>
          </a:p>
          <a:p>
            <a:endParaRPr lang="en-US" sz="2400" dirty="0">
              <a:solidFill>
                <a:srgbClr val="FFFF00"/>
              </a:solidFill>
            </a:endParaRPr>
          </a:p>
          <a:p>
            <a:r>
              <a:rPr lang="en-US" sz="2400" dirty="0">
                <a:solidFill>
                  <a:srgbClr val="FFFF00"/>
                </a:solidFill>
              </a:rPr>
              <a:t>&gt;territory of the Belgae</a:t>
            </a:r>
          </a:p>
          <a:p>
            <a:r>
              <a:rPr lang="en-US" sz="2400" dirty="0">
                <a:solidFill>
                  <a:srgbClr val="FFFF00"/>
                </a:solidFill>
              </a:rPr>
              <a:t>&gt;Rhine border</a:t>
            </a:r>
          </a:p>
          <a:p>
            <a:r>
              <a:rPr lang="en-US" sz="2400" dirty="0">
                <a:solidFill>
                  <a:srgbClr val="FFFF00"/>
                </a:solidFill>
              </a:rPr>
              <a:t>&gt;Germanic vs Celtic influences?</a:t>
            </a:r>
          </a:p>
        </p:txBody>
      </p:sp>
      <p:sp>
        <p:nvSpPr>
          <p:cNvPr id="2" name="TextBox 1">
            <a:extLst>
              <a:ext uri="{FF2B5EF4-FFF2-40B4-BE49-F238E27FC236}">
                <a16:creationId xmlns:a16="http://schemas.microsoft.com/office/drawing/2014/main" id="{212E9BEA-29DB-ED82-D508-C4F7C721DD3E}"/>
              </a:ext>
            </a:extLst>
          </p:cNvPr>
          <p:cNvSpPr txBox="1"/>
          <p:nvPr/>
        </p:nvSpPr>
        <p:spPr>
          <a:xfrm>
            <a:off x="923901" y="6536536"/>
            <a:ext cx="5257800" cy="553998"/>
          </a:xfrm>
          <a:prstGeom prst="rect">
            <a:avLst/>
          </a:prstGeom>
          <a:noFill/>
        </p:spPr>
        <p:txBody>
          <a:bodyPr wrap="square" rtlCol="0">
            <a:spAutoFit/>
          </a:bodyPr>
          <a:lstStyle/>
          <a:p>
            <a:pPr algn="just"/>
            <a:r>
              <a:rPr lang="en-GB" sz="1000" dirty="0">
                <a:latin typeface="Times New Roman"/>
                <a:cs typeface="Times New Roman"/>
              </a:rPr>
              <a:t>It</a:t>
            </a:r>
            <a:r>
              <a:rPr lang="en-GB" sz="1000" spc="-35" dirty="0">
                <a:latin typeface="Times New Roman"/>
                <a:cs typeface="Times New Roman"/>
              </a:rPr>
              <a:t> </a:t>
            </a:r>
            <a:r>
              <a:rPr lang="en-GB" sz="1000" dirty="0">
                <a:latin typeface="Times New Roman"/>
                <a:cs typeface="Times New Roman"/>
              </a:rPr>
              <a:t>is</a:t>
            </a:r>
            <a:r>
              <a:rPr lang="en-GB" sz="1000" spc="-35" dirty="0">
                <a:latin typeface="Times New Roman"/>
                <a:cs typeface="Times New Roman"/>
              </a:rPr>
              <a:t> </a:t>
            </a:r>
            <a:r>
              <a:rPr lang="en-GB" sz="1000" dirty="0">
                <a:latin typeface="Times New Roman"/>
                <a:cs typeface="Times New Roman"/>
              </a:rPr>
              <a:t>unlikely that</a:t>
            </a:r>
            <a:r>
              <a:rPr lang="en-GB" sz="1000" spc="-30" dirty="0">
                <a:latin typeface="Times New Roman"/>
                <a:cs typeface="Times New Roman"/>
              </a:rPr>
              <a:t> </a:t>
            </a:r>
            <a:r>
              <a:rPr lang="en-GB" sz="1000" dirty="0">
                <a:latin typeface="Times New Roman"/>
                <a:cs typeface="Times New Roman"/>
              </a:rPr>
              <a:t>the</a:t>
            </a:r>
            <a:r>
              <a:rPr lang="en-GB" sz="1000" spc="-20" dirty="0">
                <a:latin typeface="Times New Roman"/>
                <a:cs typeface="Times New Roman"/>
              </a:rPr>
              <a:t> </a:t>
            </a:r>
            <a:r>
              <a:rPr lang="en-GB" sz="1000" dirty="0">
                <a:latin typeface="Times New Roman"/>
                <a:cs typeface="Times New Roman"/>
              </a:rPr>
              <a:t>Rhine</a:t>
            </a:r>
            <a:r>
              <a:rPr lang="en-GB" sz="1000" spc="-5" dirty="0">
                <a:latin typeface="Times New Roman"/>
                <a:cs typeface="Times New Roman"/>
              </a:rPr>
              <a:t> </a:t>
            </a:r>
            <a:r>
              <a:rPr lang="en-GB" sz="1000" dirty="0">
                <a:latin typeface="Times New Roman"/>
                <a:cs typeface="Times New Roman"/>
              </a:rPr>
              <a:t>was as</a:t>
            </a:r>
            <a:r>
              <a:rPr lang="en-GB" sz="1000" spc="-20" dirty="0">
                <a:latin typeface="Times New Roman"/>
                <a:cs typeface="Times New Roman"/>
              </a:rPr>
              <a:t> </a:t>
            </a:r>
            <a:r>
              <a:rPr lang="en-GB" sz="1000" dirty="0">
                <a:latin typeface="Times New Roman"/>
                <a:cs typeface="Times New Roman"/>
              </a:rPr>
              <a:t>absolute</a:t>
            </a:r>
            <a:r>
              <a:rPr lang="en-GB" sz="1000" spc="-20" dirty="0">
                <a:latin typeface="Times New Roman"/>
                <a:cs typeface="Times New Roman"/>
              </a:rPr>
              <a:t> </a:t>
            </a:r>
            <a:r>
              <a:rPr lang="en-GB" sz="1000" dirty="0">
                <a:latin typeface="Times New Roman"/>
                <a:cs typeface="Times New Roman"/>
              </a:rPr>
              <a:t>a</a:t>
            </a:r>
            <a:r>
              <a:rPr lang="en-GB" sz="1000" spc="-30" dirty="0">
                <a:latin typeface="Times New Roman"/>
                <a:cs typeface="Times New Roman"/>
              </a:rPr>
              <a:t> </a:t>
            </a:r>
            <a:r>
              <a:rPr lang="en-GB" sz="1000" dirty="0">
                <a:latin typeface="Times New Roman"/>
                <a:cs typeface="Times New Roman"/>
              </a:rPr>
              <a:t>border</a:t>
            </a:r>
            <a:r>
              <a:rPr lang="en-GB" sz="1000" spc="-25" dirty="0">
                <a:latin typeface="Times New Roman"/>
                <a:cs typeface="Times New Roman"/>
              </a:rPr>
              <a:t> </a:t>
            </a:r>
            <a:r>
              <a:rPr lang="en-GB" sz="1000" dirty="0">
                <a:latin typeface="Times New Roman"/>
                <a:cs typeface="Times New Roman"/>
              </a:rPr>
              <a:t>as</a:t>
            </a:r>
            <a:r>
              <a:rPr lang="en-GB" sz="1000" spc="-30" dirty="0">
                <a:latin typeface="Times New Roman"/>
                <a:cs typeface="Times New Roman"/>
              </a:rPr>
              <a:t> </a:t>
            </a:r>
            <a:r>
              <a:rPr lang="en-GB" sz="1000" dirty="0">
                <a:latin typeface="Times New Roman"/>
                <a:cs typeface="Times New Roman"/>
              </a:rPr>
              <a:t>Caesar</a:t>
            </a:r>
            <a:r>
              <a:rPr lang="en-GB" sz="1000" spc="-10" dirty="0">
                <a:latin typeface="Times New Roman"/>
                <a:cs typeface="Times New Roman"/>
              </a:rPr>
              <a:t> </a:t>
            </a:r>
            <a:r>
              <a:rPr lang="en-GB" sz="1000" dirty="0">
                <a:latin typeface="Times New Roman"/>
                <a:cs typeface="Times New Roman"/>
              </a:rPr>
              <a:t>would</a:t>
            </a:r>
            <a:r>
              <a:rPr lang="en-GB" sz="1000" spc="10" dirty="0">
                <a:latin typeface="Times New Roman"/>
                <a:cs typeface="Times New Roman"/>
              </a:rPr>
              <a:t> </a:t>
            </a:r>
            <a:r>
              <a:rPr lang="en-GB" sz="1000" dirty="0">
                <a:latin typeface="Times New Roman"/>
                <a:cs typeface="Times New Roman"/>
              </a:rPr>
              <a:t>have</a:t>
            </a:r>
            <a:r>
              <a:rPr lang="en-GB" sz="1000" spc="-10" dirty="0">
                <a:latin typeface="Times New Roman"/>
                <a:cs typeface="Times New Roman"/>
              </a:rPr>
              <a:t> </a:t>
            </a:r>
            <a:r>
              <a:rPr lang="en-GB" sz="1000" dirty="0">
                <a:latin typeface="Times New Roman"/>
                <a:cs typeface="Times New Roman"/>
              </a:rPr>
              <a:t>us</a:t>
            </a:r>
            <a:r>
              <a:rPr lang="en-GB" sz="1000" spc="-30" dirty="0">
                <a:latin typeface="Times New Roman"/>
                <a:cs typeface="Times New Roman"/>
              </a:rPr>
              <a:t> </a:t>
            </a:r>
            <a:r>
              <a:rPr lang="en-GB" sz="1000" dirty="0">
                <a:latin typeface="Times New Roman"/>
                <a:cs typeface="Times New Roman"/>
              </a:rPr>
              <a:t>believe</a:t>
            </a:r>
            <a:r>
              <a:rPr lang="en-GB" sz="1000" spc="-5" dirty="0">
                <a:latin typeface="Times New Roman"/>
                <a:cs typeface="Times New Roman"/>
              </a:rPr>
              <a:t> </a:t>
            </a:r>
            <a:r>
              <a:rPr lang="en-GB" sz="1000" dirty="0">
                <a:latin typeface="Times New Roman"/>
                <a:cs typeface="Times New Roman"/>
              </a:rPr>
              <a:t>between</a:t>
            </a:r>
            <a:r>
              <a:rPr lang="en-GB" sz="1000" spc="5" dirty="0">
                <a:latin typeface="Times New Roman"/>
                <a:cs typeface="Times New Roman"/>
              </a:rPr>
              <a:t> </a:t>
            </a:r>
            <a:r>
              <a:rPr lang="en-GB" sz="1000" spc="-10" dirty="0">
                <a:latin typeface="Times New Roman"/>
                <a:cs typeface="Times New Roman"/>
              </a:rPr>
              <a:t>Gallia </a:t>
            </a:r>
            <a:r>
              <a:rPr lang="en-GB" sz="1000" dirty="0">
                <a:latin typeface="Times New Roman"/>
                <a:cs typeface="Times New Roman"/>
              </a:rPr>
              <a:t>and</a:t>
            </a:r>
            <a:r>
              <a:rPr lang="en-GB" sz="1000" spc="-15" dirty="0">
                <a:latin typeface="Times New Roman"/>
                <a:cs typeface="Times New Roman"/>
              </a:rPr>
              <a:t> </a:t>
            </a:r>
            <a:r>
              <a:rPr lang="en-GB" sz="1000" dirty="0">
                <a:latin typeface="Times New Roman"/>
                <a:cs typeface="Times New Roman"/>
              </a:rPr>
              <a:t>Germania,</a:t>
            </a:r>
            <a:r>
              <a:rPr lang="en-GB" sz="1000" spc="15" dirty="0">
                <a:latin typeface="Times New Roman"/>
                <a:cs typeface="Times New Roman"/>
              </a:rPr>
              <a:t> </a:t>
            </a:r>
            <a:r>
              <a:rPr lang="en-GB" sz="1000" dirty="0">
                <a:latin typeface="Times New Roman"/>
                <a:cs typeface="Times New Roman"/>
              </a:rPr>
              <a:t>as</a:t>
            </a:r>
            <a:r>
              <a:rPr lang="en-GB" sz="1000" spc="-30" dirty="0">
                <a:latin typeface="Times New Roman"/>
                <a:cs typeface="Times New Roman"/>
              </a:rPr>
              <a:t> </a:t>
            </a:r>
            <a:r>
              <a:rPr lang="en-GB" sz="1000" dirty="0">
                <a:latin typeface="Times New Roman"/>
                <a:cs typeface="Times New Roman"/>
              </a:rPr>
              <a:t>we know</a:t>
            </a:r>
            <a:r>
              <a:rPr lang="en-GB" sz="1000" spc="-15" dirty="0">
                <a:latin typeface="Times New Roman"/>
                <a:cs typeface="Times New Roman"/>
              </a:rPr>
              <a:t> </a:t>
            </a:r>
            <a:r>
              <a:rPr lang="en-GB" sz="1000" dirty="0">
                <a:latin typeface="Times New Roman"/>
                <a:cs typeface="Times New Roman"/>
              </a:rPr>
              <a:t>that</a:t>
            </a:r>
            <a:r>
              <a:rPr lang="en-GB" sz="1000" spc="-20" dirty="0">
                <a:latin typeface="Times New Roman"/>
                <a:cs typeface="Times New Roman"/>
              </a:rPr>
              <a:t> </a:t>
            </a:r>
            <a:r>
              <a:rPr lang="en-GB" sz="1000" dirty="0">
                <a:latin typeface="Times New Roman"/>
                <a:cs typeface="Times New Roman"/>
              </a:rPr>
              <a:t>in</a:t>
            </a:r>
            <a:r>
              <a:rPr lang="en-GB" sz="1000" spc="-40" dirty="0">
                <a:latin typeface="Times New Roman"/>
                <a:cs typeface="Times New Roman"/>
              </a:rPr>
              <a:t> </a:t>
            </a:r>
            <a:r>
              <a:rPr lang="en-GB" sz="1000" dirty="0">
                <a:latin typeface="Times New Roman"/>
                <a:cs typeface="Times New Roman"/>
              </a:rPr>
              <a:t>some</a:t>
            </a:r>
            <a:r>
              <a:rPr lang="en-GB" sz="1000" spc="-5" dirty="0">
                <a:latin typeface="Times New Roman"/>
                <a:cs typeface="Times New Roman"/>
              </a:rPr>
              <a:t> </a:t>
            </a:r>
            <a:r>
              <a:rPr lang="en-GB" sz="1000" dirty="0">
                <a:latin typeface="Times New Roman"/>
                <a:cs typeface="Times New Roman"/>
              </a:rPr>
              <a:t>places</a:t>
            </a:r>
            <a:r>
              <a:rPr lang="en-GB" sz="1000" spc="-10" dirty="0">
                <a:latin typeface="Times New Roman"/>
                <a:cs typeface="Times New Roman"/>
              </a:rPr>
              <a:t> </a:t>
            </a:r>
            <a:r>
              <a:rPr lang="en-GB" sz="1000" dirty="0">
                <a:latin typeface="Times New Roman"/>
                <a:cs typeface="Times New Roman"/>
              </a:rPr>
              <a:t>there</a:t>
            </a:r>
            <a:r>
              <a:rPr lang="en-GB" sz="1000" spc="-15" dirty="0">
                <a:latin typeface="Times New Roman"/>
                <a:cs typeface="Times New Roman"/>
              </a:rPr>
              <a:t> </a:t>
            </a:r>
            <a:r>
              <a:rPr lang="en-GB" sz="1000" dirty="0">
                <a:latin typeface="Times New Roman"/>
                <a:cs typeface="Times New Roman"/>
              </a:rPr>
              <a:t>were likely</a:t>
            </a:r>
            <a:r>
              <a:rPr lang="en-GB" sz="1000" spc="-10" dirty="0">
                <a:latin typeface="Times New Roman"/>
                <a:cs typeface="Times New Roman"/>
              </a:rPr>
              <a:t> </a:t>
            </a:r>
            <a:r>
              <a:rPr lang="en-GB" sz="1000" dirty="0">
                <a:latin typeface="Times New Roman"/>
                <a:cs typeface="Times New Roman"/>
              </a:rPr>
              <a:t>to</a:t>
            </a:r>
            <a:r>
              <a:rPr lang="en-GB" sz="1000" spc="-40" dirty="0">
                <a:latin typeface="Times New Roman"/>
                <a:cs typeface="Times New Roman"/>
              </a:rPr>
              <a:t> </a:t>
            </a:r>
            <a:r>
              <a:rPr lang="en-GB" sz="1000" dirty="0">
                <a:latin typeface="Times New Roman"/>
                <a:cs typeface="Times New Roman"/>
              </a:rPr>
              <a:t>be</a:t>
            </a:r>
            <a:r>
              <a:rPr lang="en-GB" sz="1000" spc="-25" dirty="0">
                <a:latin typeface="Times New Roman"/>
                <a:cs typeface="Times New Roman"/>
              </a:rPr>
              <a:t> </a:t>
            </a:r>
            <a:r>
              <a:rPr lang="en-GB" sz="1000" dirty="0">
                <a:latin typeface="Times New Roman"/>
                <a:cs typeface="Times New Roman"/>
              </a:rPr>
              <a:t>both</a:t>
            </a:r>
            <a:r>
              <a:rPr lang="en-GB" sz="1000" spc="-40" dirty="0">
                <a:latin typeface="Times New Roman"/>
                <a:cs typeface="Times New Roman"/>
              </a:rPr>
              <a:t> </a:t>
            </a:r>
            <a:r>
              <a:rPr lang="en-GB" sz="1000" dirty="0">
                <a:latin typeface="Times New Roman"/>
                <a:cs typeface="Times New Roman"/>
              </a:rPr>
              <a:t>Celtic</a:t>
            </a:r>
            <a:r>
              <a:rPr lang="en-GB" sz="1000" spc="-15" dirty="0">
                <a:latin typeface="Times New Roman"/>
                <a:cs typeface="Times New Roman"/>
              </a:rPr>
              <a:t> </a:t>
            </a:r>
            <a:r>
              <a:rPr lang="en-GB" sz="1000" dirty="0">
                <a:latin typeface="Times New Roman"/>
                <a:cs typeface="Times New Roman"/>
              </a:rPr>
              <a:t>speakers</a:t>
            </a:r>
            <a:r>
              <a:rPr lang="en-GB" sz="1000" spc="-10" dirty="0">
                <a:latin typeface="Times New Roman"/>
                <a:cs typeface="Times New Roman"/>
              </a:rPr>
              <a:t> </a:t>
            </a:r>
            <a:r>
              <a:rPr lang="en-GB" sz="1000" dirty="0">
                <a:latin typeface="Times New Roman"/>
                <a:cs typeface="Times New Roman"/>
              </a:rPr>
              <a:t>to</a:t>
            </a:r>
            <a:r>
              <a:rPr lang="en-GB" sz="1000" spc="-25" dirty="0">
                <a:latin typeface="Times New Roman"/>
                <a:cs typeface="Times New Roman"/>
              </a:rPr>
              <a:t> </a:t>
            </a:r>
            <a:r>
              <a:rPr lang="en-GB" sz="1000" dirty="0">
                <a:latin typeface="Times New Roman"/>
                <a:cs typeface="Times New Roman"/>
              </a:rPr>
              <a:t>the</a:t>
            </a:r>
            <a:r>
              <a:rPr lang="en-GB" sz="1000" spc="-20" dirty="0">
                <a:latin typeface="Times New Roman"/>
                <a:cs typeface="Times New Roman"/>
              </a:rPr>
              <a:t> east </a:t>
            </a:r>
            <a:r>
              <a:rPr lang="en-GB" sz="1000" dirty="0">
                <a:latin typeface="Times New Roman"/>
                <a:cs typeface="Times New Roman"/>
              </a:rPr>
              <a:t>of</a:t>
            </a:r>
            <a:r>
              <a:rPr lang="en-GB" sz="1000" spc="-20" dirty="0">
                <a:latin typeface="Times New Roman"/>
                <a:cs typeface="Times New Roman"/>
              </a:rPr>
              <a:t> </a:t>
            </a:r>
            <a:r>
              <a:rPr lang="en-GB" sz="1000" dirty="0">
                <a:latin typeface="Times New Roman"/>
                <a:cs typeface="Times New Roman"/>
              </a:rPr>
              <a:t>it</a:t>
            </a:r>
            <a:r>
              <a:rPr lang="en-GB" sz="1000" spc="-40" dirty="0">
                <a:latin typeface="Times New Roman"/>
                <a:cs typeface="Times New Roman"/>
              </a:rPr>
              <a:t> </a:t>
            </a:r>
            <a:r>
              <a:rPr lang="en-GB" sz="1000" dirty="0">
                <a:latin typeface="Times New Roman"/>
                <a:cs typeface="Times New Roman"/>
              </a:rPr>
              <a:t>and</a:t>
            </a:r>
            <a:r>
              <a:rPr lang="en-GB" sz="1000" spc="-10" dirty="0">
                <a:latin typeface="Times New Roman"/>
                <a:cs typeface="Times New Roman"/>
              </a:rPr>
              <a:t> </a:t>
            </a:r>
            <a:r>
              <a:rPr lang="en-GB" sz="1000" dirty="0">
                <a:latin typeface="Times New Roman"/>
                <a:cs typeface="Times New Roman"/>
              </a:rPr>
              <a:t>Germanic</a:t>
            </a:r>
            <a:r>
              <a:rPr lang="en-GB" sz="1000" spc="15" dirty="0">
                <a:latin typeface="Times New Roman"/>
                <a:cs typeface="Times New Roman"/>
              </a:rPr>
              <a:t> </a:t>
            </a:r>
            <a:r>
              <a:rPr lang="en-GB" sz="1000" dirty="0">
                <a:latin typeface="Times New Roman"/>
                <a:cs typeface="Times New Roman"/>
              </a:rPr>
              <a:t>speakers</a:t>
            </a:r>
            <a:r>
              <a:rPr lang="en-GB" sz="1000" spc="-5" dirty="0">
                <a:latin typeface="Times New Roman"/>
                <a:cs typeface="Times New Roman"/>
              </a:rPr>
              <a:t> </a:t>
            </a:r>
            <a:r>
              <a:rPr lang="en-GB" sz="1000" dirty="0">
                <a:latin typeface="Times New Roman"/>
                <a:cs typeface="Times New Roman"/>
              </a:rPr>
              <a:t>to</a:t>
            </a:r>
            <a:r>
              <a:rPr lang="en-GB" sz="1000" spc="-20" dirty="0">
                <a:latin typeface="Times New Roman"/>
                <a:cs typeface="Times New Roman"/>
              </a:rPr>
              <a:t> </a:t>
            </a:r>
            <a:r>
              <a:rPr lang="en-GB" sz="1000" dirty="0">
                <a:latin typeface="Times New Roman"/>
                <a:cs typeface="Times New Roman"/>
              </a:rPr>
              <a:t>the</a:t>
            </a:r>
            <a:r>
              <a:rPr lang="en-GB" sz="1000" spc="-15" dirty="0">
                <a:latin typeface="Times New Roman"/>
                <a:cs typeface="Times New Roman"/>
              </a:rPr>
              <a:t> </a:t>
            </a:r>
            <a:r>
              <a:rPr lang="en-GB" sz="1000" dirty="0">
                <a:latin typeface="Times New Roman"/>
                <a:cs typeface="Times New Roman"/>
              </a:rPr>
              <a:t>west</a:t>
            </a:r>
            <a:r>
              <a:rPr lang="en-GB" sz="1000" spc="5" dirty="0">
                <a:latin typeface="Times New Roman"/>
                <a:cs typeface="Times New Roman"/>
              </a:rPr>
              <a:t> </a:t>
            </a:r>
            <a:r>
              <a:rPr lang="en-GB" sz="1000" dirty="0">
                <a:latin typeface="Times New Roman"/>
                <a:cs typeface="Times New Roman"/>
              </a:rPr>
              <a:t>of</a:t>
            </a:r>
            <a:r>
              <a:rPr lang="en-GB" sz="1000" spc="-35" dirty="0">
                <a:latin typeface="Times New Roman"/>
                <a:cs typeface="Times New Roman"/>
              </a:rPr>
              <a:t> </a:t>
            </a:r>
            <a:r>
              <a:rPr lang="en-GB" sz="1000" dirty="0">
                <a:latin typeface="Times New Roman"/>
                <a:cs typeface="Times New Roman"/>
              </a:rPr>
              <a:t>it.</a:t>
            </a:r>
            <a:r>
              <a:rPr lang="en-GB" sz="1000" spc="-5" dirty="0">
                <a:latin typeface="Times New Roman"/>
                <a:cs typeface="Times New Roman"/>
              </a:rPr>
              <a:t> </a:t>
            </a:r>
            <a:r>
              <a:rPr lang="en-GB" sz="1000" spc="-20" dirty="0">
                <a:latin typeface="Times New Roman"/>
                <a:cs typeface="Times New Roman"/>
              </a:rPr>
              <a:t>****</a:t>
            </a:r>
            <a:endParaRPr lang="en-GB" sz="1000" dirty="0">
              <a:latin typeface="Times New Roman"/>
              <a:cs typeface="Times New Roman"/>
            </a:endParaRPr>
          </a:p>
        </p:txBody>
      </p:sp>
    </p:spTree>
    <p:extLst>
      <p:ext uri="{BB962C8B-B14F-4D97-AF65-F5344CB8AC3E}">
        <p14:creationId xmlns:p14="http://schemas.microsoft.com/office/powerpoint/2010/main" val="11241899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object 5"/>
          <p:cNvSpPr txBox="1"/>
          <p:nvPr/>
        </p:nvSpPr>
        <p:spPr>
          <a:xfrm>
            <a:off x="839621" y="3581400"/>
            <a:ext cx="5320665" cy="986809"/>
          </a:xfrm>
          <a:prstGeom prst="rect">
            <a:avLst/>
          </a:prstGeom>
        </p:spPr>
        <p:txBody>
          <a:bodyPr vert="horz" wrap="square" lIns="0" tIns="12065" rIns="0" bIns="0" rtlCol="0">
            <a:spAutoFit/>
          </a:bodyPr>
          <a:lstStyle/>
          <a:p>
            <a:pPr marL="12700" marR="189230">
              <a:lnSpc>
                <a:spcPct val="100000"/>
              </a:lnSpc>
              <a:spcBef>
                <a:spcPts val="95"/>
              </a:spcBef>
            </a:pPr>
            <a:r>
              <a:rPr sz="1000" dirty="0">
                <a:latin typeface="Times New Roman"/>
                <a:cs typeface="Times New Roman"/>
              </a:rPr>
              <a:t>Care</a:t>
            </a:r>
            <a:r>
              <a:rPr sz="1000" spc="-25" dirty="0">
                <a:latin typeface="Times New Roman"/>
                <a:cs typeface="Times New Roman"/>
              </a:rPr>
              <a:t> </a:t>
            </a:r>
            <a:r>
              <a:rPr sz="1000" dirty="0">
                <a:latin typeface="Times New Roman"/>
                <a:cs typeface="Times New Roman"/>
              </a:rPr>
              <a:t>should</a:t>
            </a:r>
            <a:r>
              <a:rPr sz="1000" spc="-20" dirty="0">
                <a:latin typeface="Times New Roman"/>
                <a:cs typeface="Times New Roman"/>
              </a:rPr>
              <a:t> </a:t>
            </a:r>
            <a:r>
              <a:rPr sz="1000" dirty="0">
                <a:latin typeface="Times New Roman"/>
                <a:cs typeface="Times New Roman"/>
              </a:rPr>
              <a:t>be</a:t>
            </a:r>
            <a:r>
              <a:rPr sz="1000" spc="-30" dirty="0">
                <a:latin typeface="Times New Roman"/>
                <a:cs typeface="Times New Roman"/>
              </a:rPr>
              <a:t> </a:t>
            </a:r>
            <a:r>
              <a:rPr sz="1000" dirty="0">
                <a:latin typeface="Times New Roman"/>
                <a:cs typeface="Times New Roman"/>
              </a:rPr>
              <a:t>taken</a:t>
            </a:r>
            <a:r>
              <a:rPr sz="1000" spc="-15" dirty="0">
                <a:latin typeface="Times New Roman"/>
                <a:cs typeface="Times New Roman"/>
              </a:rPr>
              <a:t> </a:t>
            </a:r>
            <a:r>
              <a:rPr sz="1000" dirty="0">
                <a:latin typeface="Times New Roman"/>
                <a:cs typeface="Times New Roman"/>
              </a:rPr>
              <a:t>not</a:t>
            </a:r>
            <a:r>
              <a:rPr sz="1000" spc="-40" dirty="0">
                <a:latin typeface="Times New Roman"/>
                <a:cs typeface="Times New Roman"/>
              </a:rPr>
              <a:t> </a:t>
            </a:r>
            <a:r>
              <a:rPr sz="1000" dirty="0">
                <a:latin typeface="Times New Roman"/>
                <a:cs typeface="Times New Roman"/>
              </a:rPr>
              <a:t>to</a:t>
            </a:r>
            <a:r>
              <a:rPr sz="1000" spc="-35" dirty="0">
                <a:latin typeface="Times New Roman"/>
                <a:cs typeface="Times New Roman"/>
              </a:rPr>
              <a:t> </a:t>
            </a:r>
            <a:r>
              <a:rPr sz="1000" dirty="0">
                <a:latin typeface="Times New Roman"/>
                <a:cs typeface="Times New Roman"/>
              </a:rPr>
              <a:t>accept</a:t>
            </a:r>
            <a:r>
              <a:rPr sz="1000" spc="-15" dirty="0">
                <a:latin typeface="Times New Roman"/>
                <a:cs typeface="Times New Roman"/>
              </a:rPr>
              <a:t> </a:t>
            </a:r>
            <a:r>
              <a:rPr sz="1000" dirty="0">
                <a:latin typeface="Times New Roman"/>
                <a:cs typeface="Times New Roman"/>
              </a:rPr>
              <a:t>classical</a:t>
            </a:r>
            <a:r>
              <a:rPr sz="1000" spc="-10" dirty="0">
                <a:latin typeface="Times New Roman"/>
                <a:cs typeface="Times New Roman"/>
              </a:rPr>
              <a:t> </a:t>
            </a:r>
            <a:r>
              <a:rPr sz="1000" dirty="0">
                <a:latin typeface="Times New Roman"/>
                <a:cs typeface="Times New Roman"/>
              </a:rPr>
              <a:t>sources</a:t>
            </a:r>
            <a:r>
              <a:rPr sz="1000" spc="-15" dirty="0">
                <a:latin typeface="Times New Roman"/>
                <a:cs typeface="Times New Roman"/>
              </a:rPr>
              <a:t> </a:t>
            </a:r>
            <a:r>
              <a:rPr sz="1000" dirty="0">
                <a:latin typeface="Times New Roman"/>
                <a:cs typeface="Times New Roman"/>
              </a:rPr>
              <a:t>at</a:t>
            </a:r>
            <a:r>
              <a:rPr sz="1000" spc="-30" dirty="0">
                <a:latin typeface="Times New Roman"/>
                <a:cs typeface="Times New Roman"/>
              </a:rPr>
              <a:t> </a:t>
            </a:r>
            <a:r>
              <a:rPr sz="1000" dirty="0">
                <a:latin typeface="Times New Roman"/>
                <a:cs typeface="Times New Roman"/>
              </a:rPr>
              <a:t>face value.</a:t>
            </a:r>
            <a:r>
              <a:rPr sz="1000" spc="-10" dirty="0">
                <a:latin typeface="Times New Roman"/>
                <a:cs typeface="Times New Roman"/>
              </a:rPr>
              <a:t> </a:t>
            </a:r>
            <a:r>
              <a:rPr sz="1000" dirty="0">
                <a:latin typeface="Times New Roman"/>
                <a:cs typeface="Times New Roman"/>
              </a:rPr>
              <a:t>Sometimes</a:t>
            </a:r>
            <a:r>
              <a:rPr sz="1000" spc="-10" dirty="0">
                <a:latin typeface="Times New Roman"/>
                <a:cs typeface="Times New Roman"/>
              </a:rPr>
              <a:t> </a:t>
            </a:r>
            <a:r>
              <a:rPr sz="1000" dirty="0">
                <a:latin typeface="Times New Roman"/>
                <a:cs typeface="Times New Roman"/>
              </a:rPr>
              <a:t>they</a:t>
            </a:r>
            <a:r>
              <a:rPr sz="1000" spc="-15" dirty="0">
                <a:latin typeface="Times New Roman"/>
                <a:cs typeface="Times New Roman"/>
              </a:rPr>
              <a:t> </a:t>
            </a:r>
            <a:r>
              <a:rPr sz="1000" dirty="0">
                <a:latin typeface="Times New Roman"/>
                <a:cs typeface="Times New Roman"/>
              </a:rPr>
              <a:t>would</a:t>
            </a:r>
            <a:r>
              <a:rPr sz="1000" spc="-10" dirty="0">
                <a:latin typeface="Times New Roman"/>
                <a:cs typeface="Times New Roman"/>
              </a:rPr>
              <a:t> </a:t>
            </a:r>
            <a:r>
              <a:rPr sz="1000" dirty="0">
                <a:latin typeface="Times New Roman"/>
                <a:cs typeface="Times New Roman"/>
              </a:rPr>
              <a:t>cross-</a:t>
            </a:r>
            <a:r>
              <a:rPr sz="1000" spc="-10" dirty="0">
                <a:latin typeface="Times New Roman"/>
                <a:cs typeface="Times New Roman"/>
              </a:rPr>
              <a:t>refer </a:t>
            </a:r>
            <a:r>
              <a:rPr sz="1000" dirty="0">
                <a:latin typeface="Times New Roman"/>
                <a:cs typeface="Times New Roman"/>
              </a:rPr>
              <a:t>each</a:t>
            </a:r>
            <a:r>
              <a:rPr sz="1000" spc="-25" dirty="0">
                <a:latin typeface="Times New Roman"/>
                <a:cs typeface="Times New Roman"/>
              </a:rPr>
              <a:t> </a:t>
            </a:r>
            <a:r>
              <a:rPr sz="1000" dirty="0">
                <a:latin typeface="Times New Roman"/>
                <a:cs typeface="Times New Roman"/>
              </a:rPr>
              <a:t>other’s</a:t>
            </a:r>
            <a:r>
              <a:rPr sz="1000" spc="-20" dirty="0">
                <a:latin typeface="Times New Roman"/>
                <a:cs typeface="Times New Roman"/>
              </a:rPr>
              <a:t> </a:t>
            </a:r>
            <a:r>
              <a:rPr sz="1000" dirty="0">
                <a:latin typeface="Times New Roman"/>
                <a:cs typeface="Times New Roman"/>
              </a:rPr>
              <a:t>works</a:t>
            </a:r>
            <a:r>
              <a:rPr sz="1000" spc="-10" dirty="0">
                <a:latin typeface="Times New Roman"/>
                <a:cs typeface="Times New Roman"/>
              </a:rPr>
              <a:t> </a:t>
            </a:r>
            <a:r>
              <a:rPr sz="1000" dirty="0">
                <a:latin typeface="Times New Roman"/>
                <a:cs typeface="Times New Roman"/>
              </a:rPr>
              <a:t>and</a:t>
            </a:r>
            <a:r>
              <a:rPr sz="1000" spc="-25" dirty="0">
                <a:latin typeface="Times New Roman"/>
                <a:cs typeface="Times New Roman"/>
              </a:rPr>
              <a:t> </a:t>
            </a:r>
            <a:r>
              <a:rPr sz="1000" dirty="0">
                <a:latin typeface="Times New Roman"/>
                <a:cs typeface="Times New Roman"/>
              </a:rPr>
              <a:t>sometimes contradict</a:t>
            </a:r>
            <a:r>
              <a:rPr sz="1000" spc="-30" dirty="0">
                <a:latin typeface="Times New Roman"/>
                <a:cs typeface="Times New Roman"/>
              </a:rPr>
              <a:t> </a:t>
            </a:r>
            <a:r>
              <a:rPr sz="1000" dirty="0">
                <a:latin typeface="Times New Roman"/>
                <a:cs typeface="Times New Roman"/>
              </a:rPr>
              <a:t>each</a:t>
            </a:r>
            <a:r>
              <a:rPr sz="1000" spc="-20" dirty="0">
                <a:latin typeface="Times New Roman"/>
                <a:cs typeface="Times New Roman"/>
              </a:rPr>
              <a:t> </a:t>
            </a:r>
            <a:r>
              <a:rPr sz="1000" dirty="0">
                <a:latin typeface="Times New Roman"/>
                <a:cs typeface="Times New Roman"/>
              </a:rPr>
              <a:t>other.</a:t>
            </a:r>
            <a:r>
              <a:rPr sz="1000" spc="-30" dirty="0">
                <a:latin typeface="Times New Roman"/>
                <a:cs typeface="Times New Roman"/>
              </a:rPr>
              <a:t> </a:t>
            </a:r>
            <a:r>
              <a:rPr sz="1000" dirty="0">
                <a:latin typeface="Times New Roman"/>
                <a:cs typeface="Times New Roman"/>
              </a:rPr>
              <a:t>As</a:t>
            </a:r>
            <a:r>
              <a:rPr sz="1000" spc="-35" dirty="0">
                <a:latin typeface="Times New Roman"/>
                <a:cs typeface="Times New Roman"/>
              </a:rPr>
              <a:t> </a:t>
            </a:r>
            <a:r>
              <a:rPr sz="1000" dirty="0">
                <a:latin typeface="Times New Roman"/>
                <a:cs typeface="Times New Roman"/>
              </a:rPr>
              <a:t>far</a:t>
            </a:r>
            <a:r>
              <a:rPr sz="1000" spc="-15" dirty="0">
                <a:latin typeface="Times New Roman"/>
                <a:cs typeface="Times New Roman"/>
              </a:rPr>
              <a:t> </a:t>
            </a:r>
            <a:r>
              <a:rPr sz="1000" dirty="0">
                <a:latin typeface="Times New Roman"/>
                <a:cs typeface="Times New Roman"/>
              </a:rPr>
              <a:t>as</a:t>
            </a:r>
            <a:r>
              <a:rPr sz="1000" spc="-4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Belgae</a:t>
            </a:r>
            <a:r>
              <a:rPr sz="1000" spc="-25" dirty="0">
                <a:latin typeface="Times New Roman"/>
                <a:cs typeface="Times New Roman"/>
              </a:rPr>
              <a:t> </a:t>
            </a:r>
            <a:r>
              <a:rPr sz="1000" dirty="0">
                <a:latin typeface="Times New Roman"/>
                <a:cs typeface="Times New Roman"/>
              </a:rPr>
              <a:t>are</a:t>
            </a:r>
            <a:r>
              <a:rPr sz="1000" spc="-25" dirty="0">
                <a:latin typeface="Times New Roman"/>
                <a:cs typeface="Times New Roman"/>
              </a:rPr>
              <a:t> </a:t>
            </a:r>
            <a:r>
              <a:rPr sz="1000" dirty="0">
                <a:latin typeface="Times New Roman"/>
                <a:cs typeface="Times New Roman"/>
              </a:rPr>
              <a:t>concerned,</a:t>
            </a:r>
            <a:r>
              <a:rPr sz="1000" spc="-10" dirty="0">
                <a:latin typeface="Times New Roman"/>
                <a:cs typeface="Times New Roman"/>
              </a:rPr>
              <a:t> </a:t>
            </a:r>
            <a:r>
              <a:rPr sz="1000" spc="-25" dirty="0">
                <a:latin typeface="Times New Roman"/>
                <a:cs typeface="Times New Roman"/>
              </a:rPr>
              <a:t>for </a:t>
            </a:r>
            <a:r>
              <a:rPr sz="1000" dirty="0">
                <a:latin typeface="Times New Roman"/>
                <a:cs typeface="Times New Roman"/>
              </a:rPr>
              <a:t>example,</a:t>
            </a:r>
            <a:r>
              <a:rPr sz="1000" spc="-5" dirty="0">
                <a:latin typeface="Times New Roman"/>
                <a:cs typeface="Times New Roman"/>
              </a:rPr>
              <a:t> </a:t>
            </a:r>
            <a:r>
              <a:rPr sz="1000" dirty="0">
                <a:latin typeface="Times New Roman"/>
                <a:cs typeface="Times New Roman"/>
              </a:rPr>
              <a:t>three</a:t>
            </a:r>
            <a:r>
              <a:rPr sz="1000" spc="-10" dirty="0">
                <a:latin typeface="Times New Roman"/>
                <a:cs typeface="Times New Roman"/>
              </a:rPr>
              <a:t> </a:t>
            </a:r>
            <a:r>
              <a:rPr sz="1000" dirty="0">
                <a:latin typeface="Times New Roman"/>
                <a:cs typeface="Times New Roman"/>
              </a:rPr>
              <a:t>sources,</a:t>
            </a:r>
            <a:r>
              <a:rPr sz="1000" spc="-25" dirty="0">
                <a:latin typeface="Times New Roman"/>
                <a:cs typeface="Times New Roman"/>
              </a:rPr>
              <a:t> </a:t>
            </a:r>
            <a:r>
              <a:rPr sz="1000" dirty="0">
                <a:latin typeface="Times New Roman"/>
                <a:cs typeface="Times New Roman"/>
              </a:rPr>
              <a:t>all</a:t>
            </a:r>
            <a:r>
              <a:rPr sz="1000" spc="-35" dirty="0">
                <a:latin typeface="Times New Roman"/>
                <a:cs typeface="Times New Roman"/>
              </a:rPr>
              <a:t> </a:t>
            </a:r>
            <a:r>
              <a:rPr sz="1000" dirty="0">
                <a:latin typeface="Times New Roman"/>
                <a:cs typeface="Times New Roman"/>
              </a:rPr>
              <a:t>writing within</a:t>
            </a:r>
            <a:r>
              <a:rPr sz="1000" spc="-10" dirty="0">
                <a:latin typeface="Times New Roman"/>
                <a:cs typeface="Times New Roman"/>
              </a:rPr>
              <a:t> </a:t>
            </a:r>
            <a:r>
              <a:rPr sz="1000" dirty="0">
                <a:latin typeface="Times New Roman"/>
                <a:cs typeface="Times New Roman"/>
              </a:rPr>
              <a:t>about</a:t>
            </a:r>
            <a:r>
              <a:rPr sz="1000" spc="-40" dirty="0">
                <a:latin typeface="Times New Roman"/>
                <a:cs typeface="Times New Roman"/>
              </a:rPr>
              <a:t> </a:t>
            </a:r>
            <a:r>
              <a:rPr sz="1000" dirty="0">
                <a:latin typeface="Times New Roman"/>
                <a:cs typeface="Times New Roman"/>
              </a:rPr>
              <a:t>half</a:t>
            </a:r>
            <a:r>
              <a:rPr sz="1000" spc="-10" dirty="0">
                <a:latin typeface="Times New Roman"/>
                <a:cs typeface="Times New Roman"/>
              </a:rPr>
              <a:t> </a:t>
            </a:r>
            <a:r>
              <a:rPr sz="1000" dirty="0">
                <a:latin typeface="Times New Roman"/>
                <a:cs typeface="Times New Roman"/>
              </a:rPr>
              <a:t>a</a:t>
            </a:r>
            <a:r>
              <a:rPr sz="1000" spc="-35" dirty="0">
                <a:latin typeface="Times New Roman"/>
                <a:cs typeface="Times New Roman"/>
              </a:rPr>
              <a:t> </a:t>
            </a:r>
            <a:r>
              <a:rPr sz="1000" dirty="0">
                <a:latin typeface="Times New Roman"/>
                <a:cs typeface="Times New Roman"/>
              </a:rPr>
              <a:t>century</a:t>
            </a:r>
            <a:r>
              <a:rPr sz="1000" spc="-5" dirty="0">
                <a:latin typeface="Times New Roman"/>
                <a:cs typeface="Times New Roman"/>
              </a:rPr>
              <a:t> </a:t>
            </a:r>
            <a:r>
              <a:rPr sz="1000" dirty="0">
                <a:latin typeface="Times New Roman"/>
                <a:cs typeface="Times New Roman"/>
              </a:rPr>
              <a:t>of</a:t>
            </a:r>
            <a:r>
              <a:rPr sz="1000" spc="-45" dirty="0">
                <a:latin typeface="Times New Roman"/>
                <a:cs typeface="Times New Roman"/>
              </a:rPr>
              <a:t> </a:t>
            </a:r>
            <a:r>
              <a:rPr sz="1000" dirty="0">
                <a:latin typeface="Times New Roman"/>
                <a:cs typeface="Times New Roman"/>
              </a:rPr>
              <a:t>each</a:t>
            </a:r>
            <a:r>
              <a:rPr sz="1000" spc="-15" dirty="0">
                <a:latin typeface="Times New Roman"/>
                <a:cs typeface="Times New Roman"/>
              </a:rPr>
              <a:t> </a:t>
            </a:r>
            <a:r>
              <a:rPr sz="1000" dirty="0">
                <a:latin typeface="Times New Roman"/>
                <a:cs typeface="Times New Roman"/>
              </a:rPr>
              <a:t>other</a:t>
            </a:r>
            <a:r>
              <a:rPr sz="1000" spc="-20" dirty="0">
                <a:latin typeface="Times New Roman"/>
                <a:cs typeface="Times New Roman"/>
              </a:rPr>
              <a:t> </a:t>
            </a:r>
            <a:r>
              <a:rPr lang="en-GB" sz="1000" dirty="0">
                <a:latin typeface="Times New Roman"/>
                <a:cs typeface="Times New Roman"/>
              </a:rPr>
              <a:t>give the evidence in the box above</a:t>
            </a:r>
            <a:r>
              <a:rPr lang="en-GB" sz="1000" spc="-10" dirty="0">
                <a:latin typeface="Times New Roman"/>
                <a:cs typeface="Times New Roman"/>
              </a:rPr>
              <a:t> (Caesar, Strabo, </a:t>
            </a:r>
            <a:r>
              <a:rPr lang="en-GB" sz="1000" spc="-10" dirty="0" err="1">
                <a:latin typeface="Times New Roman"/>
                <a:cs typeface="Times New Roman"/>
              </a:rPr>
              <a:t>Diodorus</a:t>
            </a:r>
            <a:r>
              <a:rPr lang="en-GB" sz="1000" spc="-10" dirty="0">
                <a:latin typeface="Times New Roman"/>
                <a:cs typeface="Times New Roman"/>
              </a:rPr>
              <a:t>).</a:t>
            </a:r>
            <a:endParaRPr sz="1000" dirty="0">
              <a:latin typeface="Times New Roman"/>
              <a:cs typeface="Times New Roman"/>
            </a:endParaRPr>
          </a:p>
          <a:p>
            <a:pPr marL="12700">
              <a:lnSpc>
                <a:spcPct val="100000"/>
              </a:lnSpc>
              <a:spcBef>
                <a:spcPts val="360"/>
              </a:spcBef>
            </a:pPr>
            <a:r>
              <a:rPr lang="en-GB" sz="1000" dirty="0" err="1">
                <a:latin typeface="Times New Roman"/>
                <a:cs typeface="Times New Roman"/>
              </a:rPr>
              <a:t>Diodorus’s</a:t>
            </a:r>
            <a:r>
              <a:rPr lang="en-GB" sz="1000" dirty="0">
                <a:latin typeface="Times New Roman"/>
                <a:cs typeface="Times New Roman"/>
              </a:rPr>
              <a:t> words are significant because</a:t>
            </a:r>
            <a:r>
              <a:rPr lang="en-GB" sz="1000" spc="-15" dirty="0">
                <a:latin typeface="Times New Roman"/>
                <a:cs typeface="Times New Roman"/>
              </a:rPr>
              <a:t> </a:t>
            </a:r>
            <a:r>
              <a:rPr lang="en-GB" sz="1000" dirty="0">
                <a:latin typeface="Times New Roman"/>
                <a:cs typeface="Times New Roman"/>
              </a:rPr>
              <a:t>the</a:t>
            </a:r>
            <a:r>
              <a:rPr lang="en-GB" sz="1000" spc="-25" dirty="0">
                <a:latin typeface="Times New Roman"/>
                <a:cs typeface="Times New Roman"/>
              </a:rPr>
              <a:t> </a:t>
            </a:r>
            <a:r>
              <a:rPr lang="en-GB" sz="1000" dirty="0">
                <a:latin typeface="Times New Roman"/>
                <a:cs typeface="Times New Roman"/>
              </a:rPr>
              <a:t>northern</a:t>
            </a:r>
            <a:r>
              <a:rPr lang="en-GB" sz="1000" spc="-25" dirty="0">
                <a:latin typeface="Times New Roman"/>
                <a:cs typeface="Times New Roman"/>
              </a:rPr>
              <a:t> </a:t>
            </a:r>
            <a:r>
              <a:rPr lang="en-GB" sz="1000" dirty="0">
                <a:latin typeface="Times New Roman"/>
                <a:cs typeface="Times New Roman"/>
              </a:rPr>
              <a:t>area</a:t>
            </a:r>
            <a:r>
              <a:rPr lang="en-GB" sz="1000" spc="-15" dirty="0">
                <a:latin typeface="Times New Roman"/>
                <a:cs typeface="Times New Roman"/>
              </a:rPr>
              <a:t> </a:t>
            </a:r>
            <a:r>
              <a:rPr lang="en-GB" sz="1000" dirty="0">
                <a:latin typeface="Times New Roman"/>
                <a:cs typeface="Times New Roman"/>
              </a:rPr>
              <a:t>near</a:t>
            </a:r>
            <a:r>
              <a:rPr lang="en-GB" sz="1000" spc="-15" dirty="0">
                <a:latin typeface="Times New Roman"/>
                <a:cs typeface="Times New Roman"/>
              </a:rPr>
              <a:t> </a:t>
            </a:r>
            <a:r>
              <a:rPr lang="en-GB" sz="1000" dirty="0">
                <a:latin typeface="Times New Roman"/>
                <a:cs typeface="Times New Roman"/>
              </a:rPr>
              <a:t>the</a:t>
            </a:r>
            <a:r>
              <a:rPr lang="en-GB" sz="1000" spc="-35" dirty="0">
                <a:latin typeface="Times New Roman"/>
                <a:cs typeface="Times New Roman"/>
              </a:rPr>
              <a:t> </a:t>
            </a:r>
            <a:r>
              <a:rPr lang="en-GB" sz="1000" dirty="0">
                <a:latin typeface="Times New Roman"/>
                <a:cs typeface="Times New Roman"/>
              </a:rPr>
              <a:t>ocean</a:t>
            </a:r>
            <a:r>
              <a:rPr lang="en-GB" sz="1000" spc="-20" dirty="0">
                <a:latin typeface="Times New Roman"/>
                <a:cs typeface="Times New Roman"/>
              </a:rPr>
              <a:t> </a:t>
            </a:r>
            <a:r>
              <a:rPr lang="en-GB" sz="1000" dirty="0">
                <a:latin typeface="Times New Roman"/>
                <a:cs typeface="Times New Roman"/>
              </a:rPr>
              <a:t>is</a:t>
            </a:r>
            <a:r>
              <a:rPr lang="en-GB" sz="1000" spc="-40" dirty="0">
                <a:latin typeface="Times New Roman"/>
                <a:cs typeface="Times New Roman"/>
              </a:rPr>
              <a:t> </a:t>
            </a:r>
            <a:r>
              <a:rPr lang="en-GB" sz="1000" dirty="0">
                <a:latin typeface="Times New Roman"/>
                <a:cs typeface="Times New Roman"/>
              </a:rPr>
              <a:t>where</a:t>
            </a:r>
            <a:r>
              <a:rPr lang="en-GB" sz="1000" spc="5" dirty="0">
                <a:latin typeface="Times New Roman"/>
                <a:cs typeface="Times New Roman"/>
              </a:rPr>
              <a:t> </a:t>
            </a:r>
            <a:r>
              <a:rPr lang="en-GB" sz="1000" dirty="0">
                <a:latin typeface="Times New Roman"/>
                <a:cs typeface="Times New Roman"/>
              </a:rPr>
              <a:t>Caesar</a:t>
            </a:r>
            <a:r>
              <a:rPr lang="en-GB" sz="1000" spc="-15" dirty="0">
                <a:latin typeface="Times New Roman"/>
                <a:cs typeface="Times New Roman"/>
              </a:rPr>
              <a:t> </a:t>
            </a:r>
            <a:r>
              <a:rPr lang="en-GB" sz="1000" dirty="0">
                <a:latin typeface="Times New Roman"/>
                <a:cs typeface="Times New Roman"/>
              </a:rPr>
              <a:t>and</a:t>
            </a:r>
            <a:r>
              <a:rPr lang="en-GB" sz="1000" spc="-20" dirty="0">
                <a:latin typeface="Times New Roman"/>
                <a:cs typeface="Times New Roman"/>
              </a:rPr>
              <a:t> </a:t>
            </a:r>
            <a:r>
              <a:rPr lang="en-GB" sz="1000" dirty="0">
                <a:latin typeface="Times New Roman"/>
                <a:cs typeface="Times New Roman"/>
              </a:rPr>
              <a:t>Strabo</a:t>
            </a:r>
            <a:r>
              <a:rPr lang="en-GB" sz="1000" spc="-40" dirty="0">
                <a:latin typeface="Times New Roman"/>
                <a:cs typeface="Times New Roman"/>
              </a:rPr>
              <a:t> </a:t>
            </a:r>
            <a:r>
              <a:rPr lang="en-GB" sz="1000" dirty="0">
                <a:latin typeface="Times New Roman"/>
                <a:cs typeface="Times New Roman"/>
              </a:rPr>
              <a:t>have</a:t>
            </a:r>
            <a:r>
              <a:rPr lang="en-GB" sz="1000" spc="-5" dirty="0">
                <a:latin typeface="Times New Roman"/>
                <a:cs typeface="Times New Roman"/>
              </a:rPr>
              <a:t> </a:t>
            </a:r>
            <a:r>
              <a:rPr lang="en-GB" sz="1000" dirty="0">
                <a:latin typeface="Times New Roman"/>
                <a:cs typeface="Times New Roman"/>
              </a:rPr>
              <a:t>placed</a:t>
            </a:r>
            <a:r>
              <a:rPr lang="en-GB" sz="1000" spc="-35" dirty="0">
                <a:latin typeface="Times New Roman"/>
                <a:cs typeface="Times New Roman"/>
              </a:rPr>
              <a:t> </a:t>
            </a:r>
            <a:r>
              <a:rPr lang="en-GB" sz="1000" dirty="0">
                <a:latin typeface="Times New Roman"/>
                <a:cs typeface="Times New Roman"/>
              </a:rPr>
              <a:t>the</a:t>
            </a:r>
            <a:r>
              <a:rPr lang="en-GB" sz="1000" spc="-25" dirty="0">
                <a:latin typeface="Times New Roman"/>
                <a:cs typeface="Times New Roman"/>
              </a:rPr>
              <a:t> </a:t>
            </a:r>
            <a:r>
              <a:rPr lang="en-GB" sz="1000" spc="-10" dirty="0">
                <a:latin typeface="Times New Roman"/>
                <a:cs typeface="Times New Roman"/>
              </a:rPr>
              <a:t>Belgae.</a:t>
            </a:r>
            <a:endParaRPr sz="1000" dirty="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50" dirty="0"/>
              <a:t>20</a:t>
            </a:fld>
            <a:endParaRPr spc="-50" dirty="0"/>
          </a:p>
        </p:txBody>
      </p:sp>
      <p:sp>
        <p:nvSpPr>
          <p:cNvPr id="7" name="TextBox 6">
            <a:extLst>
              <a:ext uri="{FF2B5EF4-FFF2-40B4-BE49-F238E27FC236}">
                <a16:creationId xmlns:a16="http://schemas.microsoft.com/office/drawing/2014/main" id="{372C3D9D-C65E-1CF2-5B2F-B121087CADD4}"/>
              </a:ext>
            </a:extLst>
          </p:cNvPr>
          <p:cNvSpPr txBox="1"/>
          <p:nvPr/>
        </p:nvSpPr>
        <p:spPr>
          <a:xfrm>
            <a:off x="839623" y="8745140"/>
            <a:ext cx="5245886" cy="338554"/>
          </a:xfrm>
          <a:prstGeom prst="rect">
            <a:avLst/>
          </a:prstGeom>
          <a:noFill/>
        </p:spPr>
        <p:txBody>
          <a:bodyPr wrap="square" rtlCol="0">
            <a:spAutoFit/>
          </a:bodyPr>
          <a:lstStyle/>
          <a:p>
            <a:r>
              <a:rPr lang="en-US" sz="800" dirty="0"/>
              <a:t>No machine-readable author provided. </a:t>
            </a:r>
            <a:r>
              <a:rPr lang="en-US" sz="800" dirty="0" err="1"/>
              <a:t>MatthiasKabel</a:t>
            </a:r>
            <a:r>
              <a:rPr lang="en-US" sz="800" dirty="0"/>
              <a:t> assumed (based on copyright claims)., CC BY-SA 3.0 &lt;http://</a:t>
            </a:r>
            <a:r>
              <a:rPr lang="en-US" sz="800" dirty="0" err="1"/>
              <a:t>creativecommons.org</a:t>
            </a:r>
            <a:r>
              <a:rPr lang="en-US" sz="800" dirty="0"/>
              <a:t>/licenses/by-</a:t>
            </a:r>
            <a:r>
              <a:rPr lang="en-US" sz="800" dirty="0" err="1"/>
              <a:t>sa</a:t>
            </a:r>
            <a:r>
              <a:rPr lang="en-US" sz="800" dirty="0"/>
              <a:t>/3.0/&gt;, via Wikimedia Commons</a:t>
            </a:r>
          </a:p>
        </p:txBody>
      </p:sp>
      <p:pic>
        <p:nvPicPr>
          <p:cNvPr id="8" name="Picture 7">
            <a:extLst>
              <a:ext uri="{FF2B5EF4-FFF2-40B4-BE49-F238E27FC236}">
                <a16:creationId xmlns:a16="http://schemas.microsoft.com/office/drawing/2014/main" id="{729ECFB6-F0C1-C890-9D31-3D347B76A297}"/>
              </a:ext>
            </a:extLst>
          </p:cNvPr>
          <p:cNvPicPr>
            <a:picLocks noChangeAspect="1"/>
          </p:cNvPicPr>
          <p:nvPr/>
        </p:nvPicPr>
        <p:blipFill>
          <a:blip r:embed="rId2"/>
          <a:stretch>
            <a:fillRect/>
          </a:stretch>
        </p:blipFill>
        <p:spPr>
          <a:xfrm>
            <a:off x="1390649" y="4672663"/>
            <a:ext cx="4076701" cy="4076701"/>
          </a:xfrm>
          <a:prstGeom prst="rect">
            <a:avLst/>
          </a:prstGeom>
        </p:spPr>
      </p:pic>
      <p:sp>
        <p:nvSpPr>
          <p:cNvPr id="10" name="TextBox 9">
            <a:extLst>
              <a:ext uri="{FF2B5EF4-FFF2-40B4-BE49-F238E27FC236}">
                <a16:creationId xmlns:a16="http://schemas.microsoft.com/office/drawing/2014/main" id="{78B713CB-8589-039E-1A8D-FC9B9C0830F8}"/>
              </a:ext>
            </a:extLst>
          </p:cNvPr>
          <p:cNvSpPr txBox="1"/>
          <p:nvPr/>
        </p:nvSpPr>
        <p:spPr>
          <a:xfrm>
            <a:off x="990600" y="311943"/>
            <a:ext cx="5094907" cy="2462213"/>
          </a:xfrm>
          <a:prstGeom prst="rect">
            <a:avLst/>
          </a:prstGeom>
          <a:solidFill>
            <a:schemeClr val="tx1">
              <a:lumMod val="50000"/>
              <a:lumOff val="50000"/>
            </a:schemeClr>
          </a:solidFill>
        </p:spPr>
        <p:txBody>
          <a:bodyPr wrap="square" rtlCol="0">
            <a:spAutoFit/>
          </a:bodyPr>
          <a:lstStyle/>
          <a:p>
            <a:pPr algn="ctr"/>
            <a:r>
              <a:rPr lang="en-US" b="1" dirty="0">
                <a:solidFill>
                  <a:srgbClr val="FFFF00"/>
                </a:solidFill>
              </a:rPr>
              <a:t>Some Geographical Contradictions (Belgae)</a:t>
            </a:r>
          </a:p>
          <a:p>
            <a:pPr algn="ctr"/>
            <a:endParaRPr lang="en-US" b="1" dirty="0">
              <a:solidFill>
                <a:srgbClr val="FFFF00"/>
              </a:solidFill>
            </a:endParaRPr>
          </a:p>
          <a:p>
            <a:pPr marL="12700">
              <a:lnSpc>
                <a:spcPct val="100000"/>
              </a:lnSpc>
              <a:spcBef>
                <a:spcPts val="360"/>
              </a:spcBef>
            </a:pPr>
            <a:r>
              <a:rPr lang="en-GB" sz="1800" b="1" dirty="0">
                <a:solidFill>
                  <a:schemeClr val="bg1"/>
                </a:solidFill>
                <a:latin typeface="Times New Roman"/>
                <a:cs typeface="Times New Roman"/>
              </a:rPr>
              <a:t>Caesar: </a:t>
            </a:r>
            <a:r>
              <a:rPr lang="en-GB" sz="1800" b="1" i="1" dirty="0">
                <a:solidFill>
                  <a:schemeClr val="bg1"/>
                </a:solidFill>
                <a:latin typeface="Times New Roman"/>
                <a:cs typeface="Times New Roman"/>
              </a:rPr>
              <a:t>the</a:t>
            </a:r>
            <a:r>
              <a:rPr lang="en-GB" sz="1800" b="1" i="1" spc="-20" dirty="0">
                <a:solidFill>
                  <a:schemeClr val="bg1"/>
                </a:solidFill>
                <a:latin typeface="Times New Roman"/>
                <a:cs typeface="Times New Roman"/>
              </a:rPr>
              <a:t> </a:t>
            </a:r>
            <a:r>
              <a:rPr lang="en-GB" sz="1800" b="1" i="1" dirty="0">
                <a:solidFill>
                  <a:schemeClr val="bg1"/>
                </a:solidFill>
                <a:latin typeface="Times New Roman"/>
                <a:cs typeface="Times New Roman"/>
              </a:rPr>
              <a:t>Belgae</a:t>
            </a:r>
            <a:r>
              <a:rPr lang="en-GB" sz="1800" b="1" i="1" spc="-25" dirty="0">
                <a:solidFill>
                  <a:schemeClr val="bg1"/>
                </a:solidFill>
                <a:latin typeface="Times New Roman"/>
                <a:cs typeface="Times New Roman"/>
              </a:rPr>
              <a:t> </a:t>
            </a:r>
            <a:r>
              <a:rPr lang="en-GB" sz="1800" b="1" i="1" dirty="0">
                <a:solidFill>
                  <a:schemeClr val="bg1"/>
                </a:solidFill>
                <a:latin typeface="Times New Roman"/>
                <a:cs typeface="Times New Roman"/>
              </a:rPr>
              <a:t>live</a:t>
            </a:r>
            <a:r>
              <a:rPr lang="en-GB" sz="1800" b="1" i="1" spc="-10" dirty="0">
                <a:solidFill>
                  <a:schemeClr val="bg1"/>
                </a:solidFill>
                <a:latin typeface="Times New Roman"/>
                <a:cs typeface="Times New Roman"/>
              </a:rPr>
              <a:t> </a:t>
            </a:r>
            <a:r>
              <a:rPr lang="en-GB" sz="1800" b="1" i="1" dirty="0">
                <a:solidFill>
                  <a:schemeClr val="bg1"/>
                </a:solidFill>
                <a:latin typeface="Times New Roman"/>
                <a:cs typeface="Times New Roman"/>
              </a:rPr>
              <a:t>between</a:t>
            </a:r>
            <a:r>
              <a:rPr lang="en-GB" sz="1800" b="1" i="1" spc="-20" dirty="0">
                <a:solidFill>
                  <a:schemeClr val="bg1"/>
                </a:solidFill>
                <a:latin typeface="Times New Roman"/>
                <a:cs typeface="Times New Roman"/>
              </a:rPr>
              <a:t> </a:t>
            </a:r>
            <a:r>
              <a:rPr lang="en-GB" sz="1800" b="1" i="1" dirty="0">
                <a:solidFill>
                  <a:schemeClr val="bg1"/>
                </a:solidFill>
                <a:latin typeface="Times New Roman"/>
                <a:cs typeface="Times New Roman"/>
              </a:rPr>
              <a:t>the</a:t>
            </a:r>
            <a:r>
              <a:rPr lang="en-GB" sz="1800" b="1" i="1" spc="-20" dirty="0">
                <a:solidFill>
                  <a:schemeClr val="bg1"/>
                </a:solidFill>
                <a:latin typeface="Times New Roman"/>
                <a:cs typeface="Times New Roman"/>
              </a:rPr>
              <a:t> </a:t>
            </a:r>
            <a:r>
              <a:rPr lang="en-GB" sz="1800" b="1" i="1" dirty="0">
                <a:solidFill>
                  <a:schemeClr val="bg1"/>
                </a:solidFill>
                <a:latin typeface="Times New Roman"/>
                <a:cs typeface="Times New Roman"/>
              </a:rPr>
              <a:t>Rhine</a:t>
            </a:r>
            <a:r>
              <a:rPr lang="en-GB" sz="1800" b="1" i="1" spc="-20" dirty="0">
                <a:solidFill>
                  <a:schemeClr val="bg1"/>
                </a:solidFill>
                <a:latin typeface="Times New Roman"/>
                <a:cs typeface="Times New Roman"/>
              </a:rPr>
              <a:t> </a:t>
            </a:r>
            <a:r>
              <a:rPr lang="en-GB" sz="1800" b="1" i="1" dirty="0">
                <a:solidFill>
                  <a:schemeClr val="bg1"/>
                </a:solidFill>
                <a:latin typeface="Times New Roman"/>
                <a:cs typeface="Times New Roman"/>
              </a:rPr>
              <a:t>and</a:t>
            </a:r>
            <a:r>
              <a:rPr lang="en-GB" sz="1800" b="1" i="1" spc="-25" dirty="0">
                <a:solidFill>
                  <a:schemeClr val="bg1"/>
                </a:solidFill>
                <a:latin typeface="Times New Roman"/>
                <a:cs typeface="Times New Roman"/>
              </a:rPr>
              <a:t> </a:t>
            </a:r>
            <a:r>
              <a:rPr lang="en-GB" sz="1800" b="1" i="1" dirty="0">
                <a:solidFill>
                  <a:schemeClr val="bg1"/>
                </a:solidFill>
                <a:latin typeface="Times New Roman"/>
                <a:cs typeface="Times New Roman"/>
              </a:rPr>
              <a:t>the</a:t>
            </a:r>
            <a:r>
              <a:rPr lang="en-GB" sz="1800" b="1" i="1" spc="-25" dirty="0">
                <a:solidFill>
                  <a:schemeClr val="bg1"/>
                </a:solidFill>
                <a:latin typeface="Times New Roman"/>
                <a:cs typeface="Times New Roman"/>
              </a:rPr>
              <a:t> </a:t>
            </a:r>
            <a:r>
              <a:rPr lang="en-GB" sz="1800" b="1" i="1" spc="-20" dirty="0">
                <a:solidFill>
                  <a:schemeClr val="bg1"/>
                </a:solidFill>
                <a:latin typeface="Times New Roman"/>
                <a:cs typeface="Times New Roman"/>
              </a:rPr>
              <a:t>Seine</a:t>
            </a:r>
            <a:endParaRPr lang="en-GB" sz="1800" b="1" dirty="0">
              <a:solidFill>
                <a:schemeClr val="bg1"/>
              </a:solidFill>
              <a:latin typeface="Times New Roman"/>
              <a:cs typeface="Times New Roman"/>
            </a:endParaRPr>
          </a:p>
          <a:p>
            <a:pPr marL="12700">
              <a:lnSpc>
                <a:spcPct val="100000"/>
              </a:lnSpc>
              <a:spcBef>
                <a:spcPts val="360"/>
              </a:spcBef>
            </a:pPr>
            <a:r>
              <a:rPr lang="en-GB" sz="1800" b="1" dirty="0">
                <a:solidFill>
                  <a:schemeClr val="bg1"/>
                </a:solidFill>
                <a:latin typeface="Times New Roman"/>
                <a:cs typeface="Times New Roman"/>
              </a:rPr>
              <a:t>Strabo:</a:t>
            </a:r>
            <a:r>
              <a:rPr lang="en-GB" sz="1800" b="1" spc="-30" dirty="0">
                <a:solidFill>
                  <a:schemeClr val="bg1"/>
                </a:solidFill>
                <a:latin typeface="Times New Roman"/>
                <a:cs typeface="Times New Roman"/>
              </a:rPr>
              <a:t> </a:t>
            </a:r>
            <a:r>
              <a:rPr lang="en-GB" sz="1800" b="1" i="1" dirty="0">
                <a:solidFill>
                  <a:schemeClr val="bg1"/>
                </a:solidFill>
                <a:latin typeface="Times New Roman"/>
                <a:cs typeface="Times New Roman"/>
              </a:rPr>
              <a:t>the</a:t>
            </a:r>
            <a:r>
              <a:rPr lang="en-GB" sz="1800" b="1" i="1" spc="-20" dirty="0">
                <a:solidFill>
                  <a:schemeClr val="bg1"/>
                </a:solidFill>
                <a:latin typeface="Times New Roman"/>
                <a:cs typeface="Times New Roman"/>
              </a:rPr>
              <a:t> </a:t>
            </a:r>
            <a:r>
              <a:rPr lang="en-GB" sz="1800" b="1" i="1" dirty="0">
                <a:solidFill>
                  <a:schemeClr val="bg1"/>
                </a:solidFill>
                <a:latin typeface="Times New Roman"/>
                <a:cs typeface="Times New Roman"/>
              </a:rPr>
              <a:t>Belgae</a:t>
            </a:r>
            <a:r>
              <a:rPr lang="en-GB" sz="1800" b="1" i="1" spc="-20" dirty="0">
                <a:solidFill>
                  <a:schemeClr val="bg1"/>
                </a:solidFill>
                <a:latin typeface="Times New Roman"/>
                <a:cs typeface="Times New Roman"/>
              </a:rPr>
              <a:t> </a:t>
            </a:r>
            <a:r>
              <a:rPr lang="en-GB" sz="1800" b="1" i="1" dirty="0">
                <a:solidFill>
                  <a:schemeClr val="bg1"/>
                </a:solidFill>
                <a:latin typeface="Times New Roman"/>
                <a:cs typeface="Times New Roman"/>
              </a:rPr>
              <a:t>live</a:t>
            </a:r>
            <a:r>
              <a:rPr lang="en-GB" sz="1800" b="1" i="1" spc="-10" dirty="0">
                <a:solidFill>
                  <a:schemeClr val="bg1"/>
                </a:solidFill>
                <a:latin typeface="Times New Roman"/>
                <a:cs typeface="Times New Roman"/>
              </a:rPr>
              <a:t> </a:t>
            </a:r>
            <a:r>
              <a:rPr lang="en-GB" sz="1800" b="1" i="1" dirty="0">
                <a:solidFill>
                  <a:schemeClr val="bg1"/>
                </a:solidFill>
                <a:latin typeface="Times New Roman"/>
                <a:cs typeface="Times New Roman"/>
              </a:rPr>
              <a:t>between</a:t>
            </a:r>
            <a:r>
              <a:rPr lang="en-GB" sz="1800" b="1" i="1" spc="-5" dirty="0">
                <a:solidFill>
                  <a:schemeClr val="bg1"/>
                </a:solidFill>
                <a:latin typeface="Times New Roman"/>
                <a:cs typeface="Times New Roman"/>
              </a:rPr>
              <a:t> </a:t>
            </a:r>
            <a:r>
              <a:rPr lang="en-GB" sz="1800" b="1" i="1" dirty="0">
                <a:solidFill>
                  <a:schemeClr val="bg1"/>
                </a:solidFill>
                <a:latin typeface="Times New Roman"/>
                <a:cs typeface="Times New Roman"/>
              </a:rPr>
              <a:t>the</a:t>
            </a:r>
            <a:r>
              <a:rPr lang="en-GB" sz="1800" b="1" i="1" spc="-20" dirty="0">
                <a:solidFill>
                  <a:schemeClr val="bg1"/>
                </a:solidFill>
                <a:latin typeface="Times New Roman"/>
                <a:cs typeface="Times New Roman"/>
              </a:rPr>
              <a:t> </a:t>
            </a:r>
            <a:r>
              <a:rPr lang="en-GB" sz="1800" b="1" i="1" dirty="0">
                <a:solidFill>
                  <a:schemeClr val="bg1"/>
                </a:solidFill>
                <a:latin typeface="Times New Roman"/>
                <a:cs typeface="Times New Roman"/>
              </a:rPr>
              <a:t>Rhine</a:t>
            </a:r>
            <a:r>
              <a:rPr lang="en-GB" sz="1800" b="1" i="1" spc="-20" dirty="0">
                <a:solidFill>
                  <a:schemeClr val="bg1"/>
                </a:solidFill>
                <a:latin typeface="Times New Roman"/>
                <a:cs typeface="Times New Roman"/>
              </a:rPr>
              <a:t> </a:t>
            </a:r>
            <a:r>
              <a:rPr lang="en-GB" sz="1800" b="1" i="1" dirty="0">
                <a:solidFill>
                  <a:schemeClr val="bg1"/>
                </a:solidFill>
                <a:latin typeface="Times New Roman"/>
                <a:cs typeface="Times New Roman"/>
              </a:rPr>
              <a:t>and</a:t>
            </a:r>
            <a:r>
              <a:rPr lang="en-GB" sz="1800" b="1" i="1" spc="-35" dirty="0">
                <a:solidFill>
                  <a:schemeClr val="bg1"/>
                </a:solidFill>
                <a:latin typeface="Times New Roman"/>
                <a:cs typeface="Times New Roman"/>
              </a:rPr>
              <a:t> </a:t>
            </a:r>
            <a:r>
              <a:rPr lang="en-GB" sz="1800" b="1" i="1" dirty="0">
                <a:solidFill>
                  <a:schemeClr val="bg1"/>
                </a:solidFill>
                <a:latin typeface="Times New Roman"/>
                <a:cs typeface="Times New Roman"/>
              </a:rPr>
              <a:t>the</a:t>
            </a:r>
            <a:r>
              <a:rPr lang="en-GB" sz="1800" b="1" i="1" spc="-20" dirty="0">
                <a:solidFill>
                  <a:schemeClr val="bg1"/>
                </a:solidFill>
                <a:latin typeface="Times New Roman"/>
                <a:cs typeface="Times New Roman"/>
              </a:rPr>
              <a:t> Loire</a:t>
            </a:r>
            <a:endParaRPr lang="en-GB" sz="1800" b="1" dirty="0">
              <a:solidFill>
                <a:schemeClr val="bg1"/>
              </a:solidFill>
              <a:latin typeface="Times New Roman"/>
              <a:cs typeface="Times New Roman"/>
            </a:endParaRPr>
          </a:p>
          <a:p>
            <a:pPr marL="12700" marR="5080">
              <a:lnSpc>
                <a:spcPct val="100000"/>
              </a:lnSpc>
              <a:spcBef>
                <a:spcPts val="360"/>
              </a:spcBef>
            </a:pPr>
            <a:r>
              <a:rPr lang="en-GB" sz="1800" b="1" dirty="0" err="1">
                <a:solidFill>
                  <a:schemeClr val="bg1"/>
                </a:solidFill>
                <a:latin typeface="Times New Roman"/>
                <a:cs typeface="Times New Roman"/>
              </a:rPr>
              <a:t>Diodorus</a:t>
            </a:r>
            <a:r>
              <a:rPr lang="en-GB" sz="1800" b="1" dirty="0">
                <a:solidFill>
                  <a:schemeClr val="bg1"/>
                </a:solidFill>
                <a:latin typeface="Times New Roman"/>
                <a:cs typeface="Times New Roman"/>
              </a:rPr>
              <a:t>:</a:t>
            </a:r>
            <a:r>
              <a:rPr lang="en-GB" sz="1800" b="1" spc="-20" dirty="0">
                <a:solidFill>
                  <a:schemeClr val="bg1"/>
                </a:solidFill>
                <a:latin typeface="Times New Roman"/>
                <a:cs typeface="Times New Roman"/>
              </a:rPr>
              <a:t> </a:t>
            </a:r>
            <a:r>
              <a:rPr lang="en-GB" sz="1800" b="1" i="1" dirty="0">
                <a:solidFill>
                  <a:schemeClr val="bg1"/>
                </a:solidFill>
                <a:latin typeface="Times New Roman"/>
                <a:cs typeface="Times New Roman"/>
              </a:rPr>
              <a:t>those</a:t>
            </a:r>
            <a:r>
              <a:rPr lang="en-GB" sz="1800" b="1" i="1" spc="-20" dirty="0">
                <a:solidFill>
                  <a:schemeClr val="bg1"/>
                </a:solidFill>
                <a:latin typeface="Times New Roman"/>
                <a:cs typeface="Times New Roman"/>
              </a:rPr>
              <a:t> </a:t>
            </a:r>
            <a:r>
              <a:rPr lang="en-GB" sz="1800" b="1" i="1" dirty="0">
                <a:solidFill>
                  <a:schemeClr val="bg1"/>
                </a:solidFill>
                <a:latin typeface="Times New Roman"/>
                <a:cs typeface="Times New Roman"/>
              </a:rPr>
              <a:t>tribes</a:t>
            </a:r>
            <a:r>
              <a:rPr lang="en-GB" sz="1800" b="1" i="1" spc="-25" dirty="0">
                <a:solidFill>
                  <a:schemeClr val="bg1"/>
                </a:solidFill>
                <a:latin typeface="Times New Roman"/>
                <a:cs typeface="Times New Roman"/>
              </a:rPr>
              <a:t> </a:t>
            </a:r>
            <a:r>
              <a:rPr lang="en-GB" sz="1800" b="1" i="1" dirty="0">
                <a:solidFill>
                  <a:schemeClr val="bg1"/>
                </a:solidFill>
                <a:latin typeface="Times New Roman"/>
                <a:cs typeface="Times New Roman"/>
              </a:rPr>
              <a:t>in</a:t>
            </a:r>
            <a:r>
              <a:rPr lang="en-GB" sz="1800" b="1" i="1" spc="-15" dirty="0">
                <a:solidFill>
                  <a:schemeClr val="bg1"/>
                </a:solidFill>
                <a:latin typeface="Times New Roman"/>
                <a:cs typeface="Times New Roman"/>
              </a:rPr>
              <a:t> </a:t>
            </a:r>
            <a:r>
              <a:rPr lang="en-GB" sz="1800" b="1" i="1" dirty="0">
                <a:solidFill>
                  <a:schemeClr val="bg1"/>
                </a:solidFill>
                <a:latin typeface="Times New Roman"/>
                <a:cs typeface="Times New Roman"/>
              </a:rPr>
              <a:t>the</a:t>
            </a:r>
            <a:r>
              <a:rPr lang="en-GB" sz="1800" b="1" i="1" spc="-20" dirty="0">
                <a:solidFill>
                  <a:schemeClr val="bg1"/>
                </a:solidFill>
                <a:latin typeface="Times New Roman"/>
                <a:cs typeface="Times New Roman"/>
              </a:rPr>
              <a:t> </a:t>
            </a:r>
            <a:r>
              <a:rPr lang="en-GB" sz="1800" b="1" i="1" dirty="0">
                <a:solidFill>
                  <a:schemeClr val="bg1"/>
                </a:solidFill>
                <a:latin typeface="Times New Roman"/>
                <a:cs typeface="Times New Roman"/>
              </a:rPr>
              <a:t>northern</a:t>
            </a:r>
            <a:r>
              <a:rPr lang="en-GB" sz="1800" b="1" i="1" spc="-30" dirty="0">
                <a:solidFill>
                  <a:schemeClr val="bg1"/>
                </a:solidFill>
                <a:latin typeface="Times New Roman"/>
                <a:cs typeface="Times New Roman"/>
              </a:rPr>
              <a:t> </a:t>
            </a:r>
            <a:r>
              <a:rPr lang="en-GB" sz="1800" b="1" i="1" dirty="0">
                <a:solidFill>
                  <a:schemeClr val="bg1"/>
                </a:solidFill>
                <a:latin typeface="Times New Roman"/>
                <a:cs typeface="Times New Roman"/>
              </a:rPr>
              <a:t>area</a:t>
            </a:r>
            <a:r>
              <a:rPr lang="en-GB" sz="1800" b="1" i="1" spc="-15" dirty="0">
                <a:solidFill>
                  <a:schemeClr val="bg1"/>
                </a:solidFill>
                <a:latin typeface="Times New Roman"/>
                <a:cs typeface="Times New Roman"/>
              </a:rPr>
              <a:t> </a:t>
            </a:r>
            <a:r>
              <a:rPr lang="en-GB" sz="1800" b="1" i="1" dirty="0">
                <a:solidFill>
                  <a:schemeClr val="bg1"/>
                </a:solidFill>
                <a:latin typeface="Times New Roman"/>
                <a:cs typeface="Times New Roman"/>
              </a:rPr>
              <a:t>near</a:t>
            </a:r>
            <a:r>
              <a:rPr lang="en-GB" sz="1800" b="1" i="1" spc="-25" dirty="0">
                <a:solidFill>
                  <a:schemeClr val="bg1"/>
                </a:solidFill>
                <a:latin typeface="Times New Roman"/>
                <a:cs typeface="Times New Roman"/>
              </a:rPr>
              <a:t> </a:t>
            </a:r>
            <a:r>
              <a:rPr lang="en-GB" sz="1800" b="1" i="1" dirty="0">
                <a:solidFill>
                  <a:schemeClr val="bg1"/>
                </a:solidFill>
                <a:latin typeface="Times New Roman"/>
                <a:cs typeface="Times New Roman"/>
              </a:rPr>
              <a:t>the</a:t>
            </a:r>
            <a:r>
              <a:rPr lang="en-GB" sz="1800" b="1" i="1" spc="-20" dirty="0">
                <a:solidFill>
                  <a:schemeClr val="bg1"/>
                </a:solidFill>
                <a:latin typeface="Times New Roman"/>
                <a:cs typeface="Times New Roman"/>
              </a:rPr>
              <a:t> </a:t>
            </a:r>
            <a:r>
              <a:rPr lang="en-GB" sz="1800" b="1" i="1" dirty="0">
                <a:solidFill>
                  <a:schemeClr val="bg1"/>
                </a:solidFill>
                <a:latin typeface="Times New Roman"/>
                <a:cs typeface="Times New Roman"/>
              </a:rPr>
              <a:t>ocean</a:t>
            </a:r>
            <a:r>
              <a:rPr lang="en-GB" sz="1800" b="1" i="1" spc="-15" dirty="0">
                <a:solidFill>
                  <a:schemeClr val="bg1"/>
                </a:solidFill>
                <a:latin typeface="Times New Roman"/>
                <a:cs typeface="Times New Roman"/>
              </a:rPr>
              <a:t> </a:t>
            </a:r>
            <a:r>
              <a:rPr lang="en-GB" sz="1800" b="1" i="1" dirty="0">
                <a:solidFill>
                  <a:schemeClr val="bg1"/>
                </a:solidFill>
                <a:latin typeface="Times New Roman"/>
                <a:cs typeface="Times New Roman"/>
              </a:rPr>
              <a:t>…..</a:t>
            </a:r>
            <a:r>
              <a:rPr lang="en-GB" sz="1800" b="1" i="1" spc="-30" dirty="0">
                <a:solidFill>
                  <a:schemeClr val="bg1"/>
                </a:solidFill>
                <a:latin typeface="Times New Roman"/>
                <a:cs typeface="Times New Roman"/>
              </a:rPr>
              <a:t> </a:t>
            </a:r>
            <a:r>
              <a:rPr lang="en-GB" sz="1800" b="1" i="1" dirty="0">
                <a:solidFill>
                  <a:schemeClr val="bg1"/>
                </a:solidFill>
                <a:latin typeface="Times New Roman"/>
                <a:cs typeface="Times New Roman"/>
              </a:rPr>
              <a:t>are</a:t>
            </a:r>
            <a:r>
              <a:rPr lang="en-GB" sz="1800" b="1" i="1" spc="-5" dirty="0">
                <a:solidFill>
                  <a:schemeClr val="bg1"/>
                </a:solidFill>
                <a:latin typeface="Times New Roman"/>
                <a:cs typeface="Times New Roman"/>
              </a:rPr>
              <a:t> </a:t>
            </a:r>
            <a:r>
              <a:rPr lang="en-GB" sz="1800" b="1" i="1" dirty="0">
                <a:solidFill>
                  <a:schemeClr val="bg1"/>
                </a:solidFill>
                <a:latin typeface="Times New Roman"/>
                <a:cs typeface="Times New Roman"/>
              </a:rPr>
              <a:t>called</a:t>
            </a:r>
            <a:r>
              <a:rPr lang="en-GB" sz="1800" b="1" i="1" spc="20" dirty="0">
                <a:solidFill>
                  <a:schemeClr val="bg1"/>
                </a:solidFill>
                <a:latin typeface="Times New Roman"/>
                <a:cs typeface="Times New Roman"/>
              </a:rPr>
              <a:t> </a:t>
            </a:r>
            <a:r>
              <a:rPr lang="en-GB" sz="1800" b="1" i="1" dirty="0" err="1">
                <a:solidFill>
                  <a:srgbClr val="FFFF00"/>
                </a:solidFill>
                <a:latin typeface="Times New Roman"/>
                <a:cs typeface="Times New Roman"/>
              </a:rPr>
              <a:t>Galatae</a:t>
            </a:r>
            <a:endParaRPr lang="en-US" b="1" dirty="0">
              <a:solidFill>
                <a:srgbClr val="FFFF00"/>
              </a:solidFill>
            </a:endParaRPr>
          </a:p>
        </p:txBody>
      </p:sp>
      <p:sp>
        <p:nvSpPr>
          <p:cNvPr id="2" name="Oval Callout 1">
            <a:extLst>
              <a:ext uri="{FF2B5EF4-FFF2-40B4-BE49-F238E27FC236}">
                <a16:creationId xmlns:a16="http://schemas.microsoft.com/office/drawing/2014/main" id="{2854E9E3-59CF-C588-B474-A5D6AE068673}"/>
              </a:ext>
            </a:extLst>
          </p:cNvPr>
          <p:cNvSpPr/>
          <p:nvPr/>
        </p:nvSpPr>
        <p:spPr>
          <a:xfrm>
            <a:off x="5212671" y="2484800"/>
            <a:ext cx="1438064" cy="872428"/>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dirty="0"/>
              <a:t>northern area near the ocean</a:t>
            </a:r>
          </a:p>
        </p:txBody>
      </p:sp>
      <p:sp>
        <p:nvSpPr>
          <p:cNvPr id="4" name="Striped Right Arrow 3">
            <a:extLst>
              <a:ext uri="{FF2B5EF4-FFF2-40B4-BE49-F238E27FC236}">
                <a16:creationId xmlns:a16="http://schemas.microsoft.com/office/drawing/2014/main" id="{A3A3CDBC-9EF6-1596-D9BD-2B8EB0B0507A}"/>
              </a:ext>
            </a:extLst>
          </p:cNvPr>
          <p:cNvSpPr/>
          <p:nvPr/>
        </p:nvSpPr>
        <p:spPr>
          <a:xfrm>
            <a:off x="290791" y="6264910"/>
            <a:ext cx="978408" cy="484632"/>
          </a:xfrm>
          <a:prstGeom prst="strip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200" dirty="0"/>
              <a:t>La Loire</a:t>
            </a:r>
          </a:p>
        </p:txBody>
      </p:sp>
      <p:sp>
        <p:nvSpPr>
          <p:cNvPr id="9" name="Striped Right Arrow 8">
            <a:extLst>
              <a:ext uri="{FF2B5EF4-FFF2-40B4-BE49-F238E27FC236}">
                <a16:creationId xmlns:a16="http://schemas.microsoft.com/office/drawing/2014/main" id="{C3523435-1256-B2FC-D4E7-41B8C8970B65}"/>
              </a:ext>
            </a:extLst>
          </p:cNvPr>
          <p:cNvSpPr/>
          <p:nvPr/>
        </p:nvSpPr>
        <p:spPr>
          <a:xfrm>
            <a:off x="1269199" y="5323692"/>
            <a:ext cx="978408" cy="484632"/>
          </a:xfrm>
          <a:prstGeom prst="strip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t>La Seine</a:t>
            </a:r>
          </a:p>
        </p:txBody>
      </p:sp>
      <p:sp>
        <p:nvSpPr>
          <p:cNvPr id="12" name="Left Arrow 11">
            <a:extLst>
              <a:ext uri="{FF2B5EF4-FFF2-40B4-BE49-F238E27FC236}">
                <a16:creationId xmlns:a16="http://schemas.microsoft.com/office/drawing/2014/main" id="{63183712-1C62-D477-AEA0-566DD17016D9}"/>
              </a:ext>
            </a:extLst>
          </p:cNvPr>
          <p:cNvSpPr/>
          <p:nvPr/>
        </p:nvSpPr>
        <p:spPr>
          <a:xfrm>
            <a:off x="4577487" y="4430347"/>
            <a:ext cx="978408" cy="484632"/>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dirty="0"/>
              <a:t>Rhine</a:t>
            </a:r>
          </a:p>
        </p:txBody>
      </p:sp>
    </p:spTree>
    <p:extLst>
      <p:ext uri="{BB962C8B-B14F-4D97-AF65-F5344CB8AC3E}">
        <p14:creationId xmlns:p14="http://schemas.microsoft.com/office/powerpoint/2010/main" val="7878446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object 5"/>
          <p:cNvSpPr txBox="1"/>
          <p:nvPr/>
        </p:nvSpPr>
        <p:spPr>
          <a:xfrm>
            <a:off x="893616" y="3057207"/>
            <a:ext cx="5320665" cy="2320507"/>
          </a:xfrm>
          <a:prstGeom prst="rect">
            <a:avLst/>
          </a:prstGeom>
        </p:spPr>
        <p:txBody>
          <a:bodyPr vert="horz" wrap="square" lIns="0" tIns="12065" rIns="0" bIns="0" rtlCol="0">
            <a:spAutoFit/>
          </a:bodyPr>
          <a:lstStyle/>
          <a:p>
            <a:pPr marL="12700" marR="6985" indent="31750">
              <a:lnSpc>
                <a:spcPct val="100000"/>
              </a:lnSpc>
              <a:spcBef>
                <a:spcPts val="360"/>
              </a:spcBef>
            </a:pPr>
            <a:r>
              <a:rPr sz="1000" dirty="0">
                <a:latin typeface="Times New Roman"/>
                <a:cs typeface="Times New Roman"/>
              </a:rPr>
              <a:t>Whether</a:t>
            </a:r>
            <a:r>
              <a:rPr sz="1000" spc="-10" dirty="0">
                <a:latin typeface="Times New Roman"/>
                <a:cs typeface="Times New Roman"/>
              </a:rPr>
              <a:t> </a:t>
            </a:r>
            <a:r>
              <a:rPr sz="1000" dirty="0">
                <a:latin typeface="Times New Roman"/>
                <a:cs typeface="Times New Roman"/>
              </a:rPr>
              <a:t>or</a:t>
            </a:r>
            <a:r>
              <a:rPr sz="1000" spc="-30" dirty="0">
                <a:latin typeface="Times New Roman"/>
                <a:cs typeface="Times New Roman"/>
              </a:rPr>
              <a:t> </a:t>
            </a:r>
            <a:r>
              <a:rPr sz="1000" dirty="0">
                <a:latin typeface="Times New Roman"/>
                <a:cs typeface="Times New Roman"/>
              </a:rPr>
              <a:t>not</a:t>
            </a:r>
            <a:r>
              <a:rPr sz="1000" spc="-3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Galatae</a:t>
            </a:r>
            <a:r>
              <a:rPr sz="1000" spc="-5" dirty="0">
                <a:latin typeface="Times New Roman"/>
                <a:cs typeface="Times New Roman"/>
              </a:rPr>
              <a:t> </a:t>
            </a:r>
            <a:r>
              <a:rPr sz="1000" dirty="0">
                <a:latin typeface="Times New Roman"/>
                <a:cs typeface="Times New Roman"/>
              </a:rPr>
              <a:t>are</a:t>
            </a:r>
            <a:r>
              <a:rPr sz="1000" spc="-2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same people</a:t>
            </a:r>
            <a:r>
              <a:rPr sz="1000" spc="-40" dirty="0">
                <a:latin typeface="Times New Roman"/>
                <a:cs typeface="Times New Roman"/>
              </a:rPr>
              <a:t> </a:t>
            </a:r>
            <a:r>
              <a:rPr sz="1000" dirty="0">
                <a:latin typeface="Times New Roman"/>
                <a:cs typeface="Times New Roman"/>
              </a:rPr>
              <a:t>as</a:t>
            </a:r>
            <a:r>
              <a:rPr sz="1000" spc="-2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Belgae,</a:t>
            </a:r>
            <a:r>
              <a:rPr sz="1000" spc="-20" dirty="0">
                <a:latin typeface="Times New Roman"/>
                <a:cs typeface="Times New Roman"/>
              </a:rPr>
              <a:t> </a:t>
            </a:r>
            <a:r>
              <a:rPr sz="1000" dirty="0">
                <a:latin typeface="Times New Roman"/>
                <a:cs typeface="Times New Roman"/>
              </a:rPr>
              <a:t>and</a:t>
            </a:r>
            <a:r>
              <a:rPr sz="1000" spc="-30" dirty="0">
                <a:latin typeface="Times New Roman"/>
                <a:cs typeface="Times New Roman"/>
              </a:rPr>
              <a:t> </a:t>
            </a:r>
            <a:r>
              <a:rPr sz="1000" dirty="0">
                <a:latin typeface="Times New Roman"/>
                <a:cs typeface="Times New Roman"/>
              </a:rPr>
              <a:t>whether</a:t>
            </a:r>
            <a:r>
              <a:rPr sz="1000" spc="3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Belgae</a:t>
            </a:r>
            <a:r>
              <a:rPr sz="1000" spc="-15" dirty="0">
                <a:latin typeface="Times New Roman"/>
                <a:cs typeface="Times New Roman"/>
              </a:rPr>
              <a:t> </a:t>
            </a:r>
            <a:r>
              <a:rPr sz="1000" dirty="0">
                <a:latin typeface="Times New Roman"/>
                <a:cs typeface="Times New Roman"/>
              </a:rPr>
              <a:t>should</a:t>
            </a:r>
            <a:r>
              <a:rPr sz="1000" spc="-20" dirty="0">
                <a:latin typeface="Times New Roman"/>
                <a:cs typeface="Times New Roman"/>
              </a:rPr>
              <a:t> </a:t>
            </a:r>
            <a:r>
              <a:rPr sz="1000" spc="-25" dirty="0">
                <a:latin typeface="Times New Roman"/>
                <a:cs typeface="Times New Roman"/>
              </a:rPr>
              <a:t>or</a:t>
            </a:r>
            <a:r>
              <a:rPr sz="1000" spc="500" dirty="0">
                <a:latin typeface="Times New Roman"/>
                <a:cs typeface="Times New Roman"/>
              </a:rPr>
              <a:t> </a:t>
            </a:r>
            <a:r>
              <a:rPr sz="1000" dirty="0">
                <a:latin typeface="Times New Roman"/>
                <a:cs typeface="Times New Roman"/>
              </a:rPr>
              <a:t>should</a:t>
            </a:r>
            <a:r>
              <a:rPr sz="1000" spc="-20" dirty="0">
                <a:latin typeface="Times New Roman"/>
                <a:cs typeface="Times New Roman"/>
              </a:rPr>
              <a:t> </a:t>
            </a:r>
            <a:r>
              <a:rPr sz="1000" dirty="0">
                <a:latin typeface="Times New Roman"/>
                <a:cs typeface="Times New Roman"/>
              </a:rPr>
              <a:t>not</a:t>
            </a:r>
            <a:r>
              <a:rPr sz="1000" spc="-35" dirty="0">
                <a:latin typeface="Times New Roman"/>
                <a:cs typeface="Times New Roman"/>
              </a:rPr>
              <a:t> </a:t>
            </a:r>
            <a:r>
              <a:rPr sz="1000" dirty="0">
                <a:latin typeface="Times New Roman"/>
                <a:cs typeface="Times New Roman"/>
              </a:rPr>
              <a:t>be</a:t>
            </a:r>
            <a:r>
              <a:rPr sz="1000" spc="-35" dirty="0">
                <a:latin typeface="Times New Roman"/>
                <a:cs typeface="Times New Roman"/>
              </a:rPr>
              <a:t> </a:t>
            </a:r>
            <a:r>
              <a:rPr sz="1000" dirty="0">
                <a:latin typeface="Times New Roman"/>
                <a:cs typeface="Times New Roman"/>
              </a:rPr>
              <a:t>included</a:t>
            </a:r>
            <a:r>
              <a:rPr sz="1000" spc="-15" dirty="0">
                <a:latin typeface="Times New Roman"/>
                <a:cs typeface="Times New Roman"/>
              </a:rPr>
              <a:t> </a:t>
            </a:r>
            <a:r>
              <a:rPr sz="1000" dirty="0">
                <a:latin typeface="Times New Roman"/>
                <a:cs typeface="Times New Roman"/>
              </a:rPr>
              <a:t>amongst</a:t>
            </a:r>
            <a:r>
              <a:rPr sz="1000" spc="-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‘Galli’</a:t>
            </a:r>
            <a:r>
              <a:rPr sz="1000" spc="-10" dirty="0">
                <a:latin typeface="Times New Roman"/>
                <a:cs typeface="Times New Roman"/>
              </a:rPr>
              <a:t> </a:t>
            </a:r>
            <a:r>
              <a:rPr sz="1000" dirty="0">
                <a:latin typeface="Times New Roman"/>
                <a:cs typeface="Times New Roman"/>
              </a:rPr>
              <a:t>seems</a:t>
            </a:r>
            <a:r>
              <a:rPr sz="1000" spc="-5" dirty="0">
                <a:latin typeface="Times New Roman"/>
                <a:cs typeface="Times New Roman"/>
              </a:rPr>
              <a:t> </a:t>
            </a:r>
            <a:r>
              <a:rPr sz="1000" dirty="0">
                <a:latin typeface="Times New Roman"/>
                <a:cs typeface="Times New Roman"/>
              </a:rPr>
              <a:t>to</a:t>
            </a:r>
            <a:r>
              <a:rPr sz="1000" spc="-40" dirty="0">
                <a:latin typeface="Times New Roman"/>
                <a:cs typeface="Times New Roman"/>
              </a:rPr>
              <a:t> </a:t>
            </a:r>
            <a:r>
              <a:rPr sz="1000" dirty="0">
                <a:latin typeface="Times New Roman"/>
                <a:cs typeface="Times New Roman"/>
              </a:rPr>
              <a:t>vary</a:t>
            </a:r>
            <a:r>
              <a:rPr sz="1000" spc="-20" dirty="0">
                <a:latin typeface="Times New Roman"/>
                <a:cs typeface="Times New Roman"/>
              </a:rPr>
              <a:t> </a:t>
            </a:r>
            <a:r>
              <a:rPr sz="1000" dirty="0">
                <a:latin typeface="Times New Roman"/>
                <a:cs typeface="Times New Roman"/>
              </a:rPr>
              <a:t>to</a:t>
            </a:r>
            <a:r>
              <a:rPr sz="1000" spc="-30" dirty="0">
                <a:latin typeface="Times New Roman"/>
                <a:cs typeface="Times New Roman"/>
              </a:rPr>
              <a:t> </a:t>
            </a:r>
            <a:r>
              <a:rPr sz="1000" dirty="0">
                <a:latin typeface="Times New Roman"/>
                <a:cs typeface="Times New Roman"/>
              </a:rPr>
              <a:t>some</a:t>
            </a:r>
            <a:r>
              <a:rPr sz="1000" spc="-15" dirty="0">
                <a:latin typeface="Times New Roman"/>
                <a:cs typeface="Times New Roman"/>
              </a:rPr>
              <a:t> </a:t>
            </a:r>
            <a:r>
              <a:rPr sz="1000" dirty="0">
                <a:latin typeface="Times New Roman"/>
                <a:cs typeface="Times New Roman"/>
              </a:rPr>
              <a:t>extent</a:t>
            </a:r>
            <a:r>
              <a:rPr sz="1000" spc="-15" dirty="0">
                <a:latin typeface="Times New Roman"/>
                <a:cs typeface="Times New Roman"/>
              </a:rPr>
              <a:t> </a:t>
            </a:r>
            <a:r>
              <a:rPr sz="1000" dirty="0">
                <a:latin typeface="Times New Roman"/>
                <a:cs typeface="Times New Roman"/>
              </a:rPr>
              <a:t>from</a:t>
            </a:r>
            <a:r>
              <a:rPr sz="1000" spc="-20" dirty="0">
                <a:latin typeface="Times New Roman"/>
                <a:cs typeface="Times New Roman"/>
              </a:rPr>
              <a:t> </a:t>
            </a:r>
            <a:r>
              <a:rPr sz="1000" dirty="0">
                <a:latin typeface="Times New Roman"/>
                <a:cs typeface="Times New Roman"/>
              </a:rPr>
              <a:t>author</a:t>
            </a:r>
            <a:r>
              <a:rPr sz="1000" spc="-20" dirty="0">
                <a:latin typeface="Times New Roman"/>
                <a:cs typeface="Times New Roman"/>
              </a:rPr>
              <a:t> </a:t>
            </a:r>
            <a:r>
              <a:rPr sz="1000" dirty="0">
                <a:latin typeface="Times New Roman"/>
                <a:cs typeface="Times New Roman"/>
              </a:rPr>
              <a:t>to</a:t>
            </a:r>
            <a:r>
              <a:rPr sz="1000" spc="-25" dirty="0">
                <a:latin typeface="Times New Roman"/>
                <a:cs typeface="Times New Roman"/>
              </a:rPr>
              <a:t> </a:t>
            </a:r>
            <a:r>
              <a:rPr sz="1000" dirty="0">
                <a:latin typeface="Times New Roman"/>
                <a:cs typeface="Times New Roman"/>
              </a:rPr>
              <a:t>author</a:t>
            </a:r>
            <a:r>
              <a:rPr sz="1000" spc="-20" dirty="0">
                <a:latin typeface="Times New Roman"/>
                <a:cs typeface="Times New Roman"/>
              </a:rPr>
              <a:t> </a:t>
            </a:r>
            <a:r>
              <a:rPr sz="1000" dirty="0">
                <a:latin typeface="Times New Roman"/>
                <a:cs typeface="Times New Roman"/>
              </a:rPr>
              <a:t>and</a:t>
            </a:r>
            <a:r>
              <a:rPr sz="1000" spc="-15" dirty="0">
                <a:latin typeface="Times New Roman"/>
                <a:cs typeface="Times New Roman"/>
              </a:rPr>
              <a:t> </a:t>
            </a:r>
            <a:r>
              <a:rPr sz="1000" spc="-20" dirty="0">
                <a:latin typeface="Times New Roman"/>
                <a:cs typeface="Times New Roman"/>
              </a:rPr>
              <a:t>from </a:t>
            </a:r>
            <a:r>
              <a:rPr sz="1000" dirty="0">
                <a:latin typeface="Times New Roman"/>
                <a:cs typeface="Times New Roman"/>
              </a:rPr>
              <a:t>context</a:t>
            </a:r>
            <a:r>
              <a:rPr sz="1000" spc="-10" dirty="0">
                <a:latin typeface="Times New Roman"/>
                <a:cs typeface="Times New Roman"/>
              </a:rPr>
              <a:t> </a:t>
            </a:r>
            <a:r>
              <a:rPr sz="1000" dirty="0">
                <a:latin typeface="Times New Roman"/>
                <a:cs typeface="Times New Roman"/>
              </a:rPr>
              <a:t>to</a:t>
            </a:r>
            <a:r>
              <a:rPr sz="1000" spc="-40" dirty="0">
                <a:latin typeface="Times New Roman"/>
                <a:cs typeface="Times New Roman"/>
              </a:rPr>
              <a:t> </a:t>
            </a:r>
            <a:r>
              <a:rPr sz="1000" dirty="0">
                <a:latin typeface="Times New Roman"/>
                <a:cs typeface="Times New Roman"/>
              </a:rPr>
              <a:t>context.</a:t>
            </a:r>
            <a:r>
              <a:rPr sz="1000" spc="-5" dirty="0">
                <a:latin typeface="Times New Roman"/>
                <a:cs typeface="Times New Roman"/>
              </a:rPr>
              <a:t> </a:t>
            </a:r>
            <a:r>
              <a:rPr sz="1000" dirty="0">
                <a:latin typeface="Times New Roman"/>
                <a:cs typeface="Times New Roman"/>
              </a:rPr>
              <a:t>Caesar</a:t>
            </a:r>
            <a:r>
              <a:rPr sz="1000" spc="-5" dirty="0">
                <a:latin typeface="Times New Roman"/>
                <a:cs typeface="Times New Roman"/>
              </a:rPr>
              <a:t> </a:t>
            </a:r>
            <a:r>
              <a:rPr sz="1000" dirty="0">
                <a:latin typeface="Times New Roman"/>
                <a:cs typeface="Times New Roman"/>
              </a:rPr>
              <a:t>quite</a:t>
            </a:r>
            <a:r>
              <a:rPr sz="1000" spc="-25" dirty="0">
                <a:latin typeface="Times New Roman"/>
                <a:cs typeface="Times New Roman"/>
              </a:rPr>
              <a:t> </a:t>
            </a:r>
            <a:r>
              <a:rPr sz="1000" dirty="0">
                <a:latin typeface="Times New Roman"/>
                <a:cs typeface="Times New Roman"/>
              </a:rPr>
              <a:t>clearly</a:t>
            </a:r>
            <a:r>
              <a:rPr sz="1000" spc="-15" dirty="0">
                <a:latin typeface="Times New Roman"/>
                <a:cs typeface="Times New Roman"/>
              </a:rPr>
              <a:t> </a:t>
            </a:r>
            <a:r>
              <a:rPr sz="1000" dirty="0">
                <a:latin typeface="Times New Roman"/>
                <a:cs typeface="Times New Roman"/>
              </a:rPr>
              <a:t>lists</a:t>
            </a:r>
            <a:r>
              <a:rPr sz="1000" spc="-3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Belgae</a:t>
            </a:r>
            <a:r>
              <a:rPr sz="1000" spc="-10" dirty="0">
                <a:latin typeface="Times New Roman"/>
                <a:cs typeface="Times New Roman"/>
              </a:rPr>
              <a:t> </a:t>
            </a:r>
            <a:r>
              <a:rPr sz="1000" dirty="0">
                <a:latin typeface="Times New Roman"/>
                <a:cs typeface="Times New Roman"/>
              </a:rPr>
              <a:t>as</a:t>
            </a:r>
            <a:r>
              <a:rPr sz="1000" spc="-20" dirty="0">
                <a:latin typeface="Times New Roman"/>
                <a:cs typeface="Times New Roman"/>
              </a:rPr>
              <a:t> </a:t>
            </a:r>
            <a:r>
              <a:rPr sz="1000" dirty="0">
                <a:latin typeface="Times New Roman"/>
                <a:cs typeface="Times New Roman"/>
              </a:rPr>
              <a:t>separate</a:t>
            </a:r>
            <a:r>
              <a:rPr sz="1000" spc="-5" dirty="0">
                <a:latin typeface="Times New Roman"/>
                <a:cs typeface="Times New Roman"/>
              </a:rPr>
              <a:t> </a:t>
            </a:r>
            <a:r>
              <a:rPr sz="1000" dirty="0">
                <a:latin typeface="Times New Roman"/>
                <a:cs typeface="Times New Roman"/>
              </a:rPr>
              <a:t>to</a:t>
            </a:r>
            <a:r>
              <a:rPr sz="1000" spc="-40"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Galli</a:t>
            </a:r>
            <a:r>
              <a:rPr lang="en-GB" sz="1000" dirty="0">
                <a:latin typeface="Times New Roman"/>
                <a:cs typeface="Times New Roman"/>
              </a:rPr>
              <a:t>.</a:t>
            </a:r>
            <a:endParaRPr lang="en-GB" sz="1000" spc="-30" dirty="0">
              <a:latin typeface="Times New Roman"/>
              <a:cs typeface="Times New Roman"/>
            </a:endParaRPr>
          </a:p>
          <a:p>
            <a:pPr marL="12700" marR="6985" indent="31750">
              <a:lnSpc>
                <a:spcPct val="100000"/>
              </a:lnSpc>
              <a:spcBef>
                <a:spcPts val="360"/>
              </a:spcBef>
            </a:pPr>
            <a:endParaRPr lang="en-GB" sz="1000" spc="-30" dirty="0">
              <a:latin typeface="Times New Roman"/>
              <a:cs typeface="Times New Roman"/>
            </a:endParaRPr>
          </a:p>
          <a:p>
            <a:pPr marL="12700" marR="6985" indent="31750">
              <a:lnSpc>
                <a:spcPct val="100000"/>
              </a:lnSpc>
              <a:spcBef>
                <a:spcPts val="360"/>
              </a:spcBef>
            </a:pPr>
            <a:endParaRPr lang="en-GB" sz="1000" spc="-30" dirty="0">
              <a:latin typeface="Times New Roman"/>
              <a:cs typeface="Times New Roman"/>
            </a:endParaRPr>
          </a:p>
          <a:p>
            <a:pPr marL="12700" marR="6985" indent="31750">
              <a:lnSpc>
                <a:spcPct val="100000"/>
              </a:lnSpc>
              <a:spcBef>
                <a:spcPts val="360"/>
              </a:spcBef>
            </a:pPr>
            <a:endParaRPr lang="en-GB" sz="1000" spc="-30" dirty="0">
              <a:latin typeface="Times New Roman"/>
              <a:cs typeface="Times New Roman"/>
            </a:endParaRPr>
          </a:p>
          <a:p>
            <a:pPr marL="12700" marR="6985" indent="31750">
              <a:lnSpc>
                <a:spcPct val="100000"/>
              </a:lnSpc>
              <a:spcBef>
                <a:spcPts val="360"/>
              </a:spcBef>
            </a:pPr>
            <a:endParaRPr lang="en-GB" sz="1000" spc="-30" dirty="0">
              <a:latin typeface="Times New Roman"/>
              <a:cs typeface="Times New Roman"/>
            </a:endParaRPr>
          </a:p>
          <a:p>
            <a:pPr marL="12700" marR="6985" indent="31750">
              <a:lnSpc>
                <a:spcPct val="100000"/>
              </a:lnSpc>
              <a:spcBef>
                <a:spcPts val="360"/>
              </a:spcBef>
            </a:pPr>
            <a:endParaRPr lang="en-GB" sz="1000" spc="-30" dirty="0">
              <a:latin typeface="Times New Roman"/>
              <a:cs typeface="Times New Roman"/>
            </a:endParaRPr>
          </a:p>
          <a:p>
            <a:pPr marL="12700" marR="6985" indent="31750">
              <a:lnSpc>
                <a:spcPct val="100000"/>
              </a:lnSpc>
              <a:spcBef>
                <a:spcPts val="360"/>
              </a:spcBef>
            </a:pPr>
            <a:r>
              <a:rPr sz="1000" dirty="0">
                <a:latin typeface="Times New Roman"/>
                <a:cs typeface="Times New Roman"/>
              </a:rPr>
              <a:t>Strabo</a:t>
            </a:r>
            <a:r>
              <a:rPr sz="1000" spc="-20" dirty="0">
                <a:latin typeface="Times New Roman"/>
                <a:cs typeface="Times New Roman"/>
              </a:rPr>
              <a:t> </a:t>
            </a:r>
            <a:r>
              <a:rPr sz="1000" dirty="0">
                <a:latin typeface="Times New Roman"/>
                <a:cs typeface="Times New Roman"/>
              </a:rPr>
              <a:t>claims</a:t>
            </a:r>
            <a:r>
              <a:rPr sz="1000" spc="-10" dirty="0">
                <a:latin typeface="Times New Roman"/>
                <a:cs typeface="Times New Roman"/>
              </a:rPr>
              <a:t> </a:t>
            </a:r>
            <a:r>
              <a:rPr sz="1000" spc="-20" dirty="0">
                <a:latin typeface="Times New Roman"/>
                <a:cs typeface="Times New Roman"/>
              </a:rPr>
              <a:t>that</a:t>
            </a:r>
            <a:r>
              <a:rPr sz="1000" dirty="0">
                <a:latin typeface="Times New Roman"/>
                <a:cs typeface="Times New Roman"/>
              </a:rPr>
              <a:t> the</a:t>
            </a:r>
            <a:r>
              <a:rPr sz="1000" spc="-15" dirty="0">
                <a:latin typeface="Times New Roman"/>
                <a:cs typeface="Times New Roman"/>
              </a:rPr>
              <a:t> </a:t>
            </a:r>
            <a:r>
              <a:rPr sz="1000" dirty="0">
                <a:latin typeface="Times New Roman"/>
                <a:cs typeface="Times New Roman"/>
              </a:rPr>
              <a:t>Belgae</a:t>
            </a:r>
            <a:r>
              <a:rPr sz="1000" spc="-5" dirty="0">
                <a:latin typeface="Times New Roman"/>
                <a:cs typeface="Times New Roman"/>
              </a:rPr>
              <a:t> </a:t>
            </a:r>
            <a:r>
              <a:rPr sz="1000" dirty="0">
                <a:latin typeface="Times New Roman"/>
                <a:cs typeface="Times New Roman"/>
              </a:rPr>
              <a:t>are</a:t>
            </a:r>
            <a:r>
              <a:rPr sz="1000" spc="-5" dirty="0">
                <a:latin typeface="Times New Roman"/>
                <a:cs typeface="Times New Roman"/>
              </a:rPr>
              <a:t> </a:t>
            </a:r>
            <a:r>
              <a:rPr sz="1000" i="1" dirty="0">
                <a:latin typeface="Times New Roman"/>
                <a:cs typeface="Times New Roman"/>
              </a:rPr>
              <a:t>divided</a:t>
            </a:r>
            <a:r>
              <a:rPr sz="1000" i="1" spc="-15" dirty="0">
                <a:latin typeface="Times New Roman"/>
                <a:cs typeface="Times New Roman"/>
              </a:rPr>
              <a:t> </a:t>
            </a:r>
            <a:r>
              <a:rPr sz="1000" i="1" dirty="0">
                <a:latin typeface="Times New Roman"/>
                <a:cs typeface="Times New Roman"/>
              </a:rPr>
              <a:t>into</a:t>
            </a:r>
            <a:r>
              <a:rPr sz="1000" i="1" spc="-30" dirty="0">
                <a:latin typeface="Times New Roman"/>
                <a:cs typeface="Times New Roman"/>
              </a:rPr>
              <a:t> </a:t>
            </a:r>
            <a:r>
              <a:rPr sz="1000" i="1" dirty="0">
                <a:latin typeface="Times New Roman"/>
                <a:cs typeface="Times New Roman"/>
              </a:rPr>
              <a:t>fifteen</a:t>
            </a:r>
            <a:r>
              <a:rPr sz="1000" i="1" spc="-20" dirty="0">
                <a:latin typeface="Times New Roman"/>
                <a:cs typeface="Times New Roman"/>
              </a:rPr>
              <a:t> </a:t>
            </a:r>
            <a:r>
              <a:rPr sz="1000" i="1" dirty="0">
                <a:latin typeface="Times New Roman"/>
                <a:cs typeface="Times New Roman"/>
              </a:rPr>
              <a:t>tribes</a:t>
            </a:r>
            <a:r>
              <a:rPr sz="1000" i="1" spc="-25" dirty="0">
                <a:latin typeface="Times New Roman"/>
                <a:cs typeface="Times New Roman"/>
              </a:rPr>
              <a:t> </a:t>
            </a:r>
            <a:r>
              <a:rPr sz="1000" i="1" dirty="0">
                <a:latin typeface="Times New Roman"/>
                <a:cs typeface="Times New Roman"/>
              </a:rPr>
              <a:t>and</a:t>
            </a:r>
            <a:r>
              <a:rPr sz="1000" i="1" spc="-25" dirty="0">
                <a:latin typeface="Times New Roman"/>
                <a:cs typeface="Times New Roman"/>
              </a:rPr>
              <a:t> </a:t>
            </a:r>
            <a:r>
              <a:rPr sz="1000" i="1" dirty="0">
                <a:latin typeface="Times New Roman"/>
                <a:cs typeface="Times New Roman"/>
              </a:rPr>
              <a:t>inhabit</a:t>
            </a:r>
            <a:r>
              <a:rPr sz="1000" i="1" spc="-45" dirty="0">
                <a:latin typeface="Times New Roman"/>
                <a:cs typeface="Times New Roman"/>
              </a:rPr>
              <a:t> </a:t>
            </a:r>
            <a:r>
              <a:rPr sz="1000" i="1" dirty="0">
                <a:latin typeface="Times New Roman"/>
                <a:cs typeface="Times New Roman"/>
              </a:rPr>
              <a:t>the</a:t>
            </a:r>
            <a:r>
              <a:rPr sz="1000" i="1" spc="-20" dirty="0">
                <a:latin typeface="Times New Roman"/>
                <a:cs typeface="Times New Roman"/>
              </a:rPr>
              <a:t> </a:t>
            </a:r>
            <a:r>
              <a:rPr sz="1000" i="1" dirty="0">
                <a:latin typeface="Times New Roman"/>
                <a:cs typeface="Times New Roman"/>
              </a:rPr>
              <a:t>territory</a:t>
            </a:r>
            <a:r>
              <a:rPr sz="1000" i="1" spc="-15" dirty="0">
                <a:latin typeface="Times New Roman"/>
                <a:cs typeface="Times New Roman"/>
              </a:rPr>
              <a:t> </a:t>
            </a:r>
            <a:r>
              <a:rPr sz="1000" i="1" dirty="0">
                <a:latin typeface="Times New Roman"/>
                <a:cs typeface="Times New Roman"/>
              </a:rPr>
              <a:t>between</a:t>
            </a:r>
            <a:r>
              <a:rPr sz="1000" i="1" spc="-5" dirty="0">
                <a:latin typeface="Times New Roman"/>
                <a:cs typeface="Times New Roman"/>
              </a:rPr>
              <a:t> </a:t>
            </a:r>
            <a:r>
              <a:rPr sz="1000" i="1" dirty="0">
                <a:latin typeface="Times New Roman"/>
                <a:cs typeface="Times New Roman"/>
              </a:rPr>
              <a:t>the</a:t>
            </a:r>
            <a:r>
              <a:rPr sz="1000" i="1" spc="-20" dirty="0">
                <a:latin typeface="Times New Roman"/>
                <a:cs typeface="Times New Roman"/>
              </a:rPr>
              <a:t> </a:t>
            </a:r>
            <a:r>
              <a:rPr sz="1000" i="1" dirty="0">
                <a:latin typeface="Times New Roman"/>
                <a:cs typeface="Times New Roman"/>
              </a:rPr>
              <a:t>Rhine</a:t>
            </a:r>
            <a:r>
              <a:rPr sz="1000" i="1" spc="-25" dirty="0">
                <a:latin typeface="Times New Roman"/>
                <a:cs typeface="Times New Roman"/>
              </a:rPr>
              <a:t> </a:t>
            </a:r>
            <a:r>
              <a:rPr sz="1000" i="1" dirty="0">
                <a:latin typeface="Times New Roman"/>
                <a:cs typeface="Times New Roman"/>
              </a:rPr>
              <a:t>and</a:t>
            </a:r>
            <a:r>
              <a:rPr sz="1000" i="1" spc="-25" dirty="0">
                <a:latin typeface="Times New Roman"/>
                <a:cs typeface="Times New Roman"/>
              </a:rPr>
              <a:t> </a:t>
            </a:r>
            <a:r>
              <a:rPr sz="1000" i="1" dirty="0">
                <a:latin typeface="Times New Roman"/>
                <a:cs typeface="Times New Roman"/>
              </a:rPr>
              <a:t>the</a:t>
            </a:r>
            <a:r>
              <a:rPr sz="1000" i="1" spc="-30" dirty="0">
                <a:latin typeface="Times New Roman"/>
                <a:cs typeface="Times New Roman"/>
              </a:rPr>
              <a:t> </a:t>
            </a:r>
            <a:r>
              <a:rPr sz="1000" i="1" spc="-10" dirty="0">
                <a:latin typeface="Times New Roman"/>
                <a:cs typeface="Times New Roman"/>
              </a:rPr>
              <a:t>Loire</a:t>
            </a:r>
            <a:r>
              <a:rPr sz="1000" spc="-10" dirty="0">
                <a:latin typeface="Times New Roman"/>
                <a:cs typeface="Times New Roman"/>
              </a:rPr>
              <a:t>.</a:t>
            </a:r>
            <a:endParaRPr sz="1000" dirty="0">
              <a:latin typeface="Times New Roman"/>
              <a:cs typeface="Times New Roman"/>
            </a:endParaRPr>
          </a:p>
          <a:p>
            <a:pPr marL="12700" marR="127000" algn="just">
              <a:lnSpc>
                <a:spcPct val="100000"/>
              </a:lnSpc>
            </a:pPr>
            <a:r>
              <a:rPr sz="1000" dirty="0">
                <a:latin typeface="Times New Roman"/>
                <a:cs typeface="Times New Roman"/>
              </a:rPr>
              <a:t>Strabo’s</a:t>
            </a:r>
            <a:r>
              <a:rPr sz="1000" spc="-30" dirty="0">
                <a:latin typeface="Times New Roman"/>
                <a:cs typeface="Times New Roman"/>
              </a:rPr>
              <a:t> </a:t>
            </a:r>
            <a:r>
              <a:rPr sz="1000" dirty="0">
                <a:latin typeface="Times New Roman"/>
                <a:cs typeface="Times New Roman"/>
              </a:rPr>
              <a:t>account</a:t>
            </a:r>
            <a:r>
              <a:rPr sz="1000" spc="-15" dirty="0">
                <a:latin typeface="Times New Roman"/>
                <a:cs typeface="Times New Roman"/>
              </a:rPr>
              <a:t> </a:t>
            </a:r>
            <a:r>
              <a:rPr sz="1000" dirty="0">
                <a:latin typeface="Times New Roman"/>
                <a:cs typeface="Times New Roman"/>
              </a:rPr>
              <a:t>though</a:t>
            </a:r>
            <a:r>
              <a:rPr sz="1000" spc="-20" dirty="0">
                <a:latin typeface="Times New Roman"/>
                <a:cs typeface="Times New Roman"/>
              </a:rPr>
              <a:t> </a:t>
            </a:r>
            <a:r>
              <a:rPr sz="1000" dirty="0">
                <a:latin typeface="Times New Roman"/>
                <a:cs typeface="Times New Roman"/>
              </a:rPr>
              <a:t>is</a:t>
            </a:r>
            <a:r>
              <a:rPr sz="1000" spc="-35" dirty="0">
                <a:latin typeface="Times New Roman"/>
                <a:cs typeface="Times New Roman"/>
              </a:rPr>
              <a:t> </a:t>
            </a:r>
            <a:r>
              <a:rPr sz="1000" dirty="0">
                <a:latin typeface="Times New Roman"/>
                <a:cs typeface="Times New Roman"/>
              </a:rPr>
              <a:t>ambiguous</a:t>
            </a:r>
            <a:r>
              <a:rPr sz="1000" spc="10" dirty="0">
                <a:latin typeface="Times New Roman"/>
                <a:cs typeface="Times New Roman"/>
              </a:rPr>
              <a:t> </a:t>
            </a:r>
            <a:r>
              <a:rPr sz="1000" dirty="0">
                <a:latin typeface="Times New Roman"/>
                <a:cs typeface="Times New Roman"/>
              </a:rPr>
              <a:t>regarding</a:t>
            </a:r>
            <a:r>
              <a:rPr sz="1000" spc="-20" dirty="0">
                <a:latin typeface="Times New Roman"/>
                <a:cs typeface="Times New Roman"/>
              </a:rPr>
              <a:t> </a:t>
            </a:r>
            <a:r>
              <a:rPr sz="1000" dirty="0">
                <a:latin typeface="Times New Roman"/>
                <a:cs typeface="Times New Roman"/>
              </a:rPr>
              <a:t>whether</a:t>
            </a:r>
            <a:r>
              <a:rPr sz="1000" spc="25" dirty="0">
                <a:latin typeface="Times New Roman"/>
                <a:cs typeface="Times New Roman"/>
              </a:rPr>
              <a:t> </a:t>
            </a:r>
            <a:r>
              <a:rPr sz="1000" dirty="0">
                <a:latin typeface="Times New Roman"/>
                <a:cs typeface="Times New Roman"/>
              </a:rPr>
              <a:t>or</a:t>
            </a:r>
            <a:r>
              <a:rPr sz="1000" spc="-30" dirty="0">
                <a:latin typeface="Times New Roman"/>
                <a:cs typeface="Times New Roman"/>
              </a:rPr>
              <a:t> </a:t>
            </a:r>
            <a:r>
              <a:rPr sz="1000" dirty="0">
                <a:latin typeface="Times New Roman"/>
                <a:cs typeface="Times New Roman"/>
              </a:rPr>
              <a:t>not</a:t>
            </a:r>
            <a:r>
              <a:rPr sz="1000" spc="-3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Belgae</a:t>
            </a:r>
            <a:r>
              <a:rPr sz="1000" spc="-20" dirty="0">
                <a:latin typeface="Times New Roman"/>
                <a:cs typeface="Times New Roman"/>
              </a:rPr>
              <a:t> </a:t>
            </a:r>
            <a:r>
              <a:rPr sz="1000" dirty="0">
                <a:latin typeface="Times New Roman"/>
                <a:cs typeface="Times New Roman"/>
              </a:rPr>
              <a:t>belong</a:t>
            </a:r>
            <a:r>
              <a:rPr sz="1000" spc="-25" dirty="0">
                <a:latin typeface="Times New Roman"/>
                <a:cs typeface="Times New Roman"/>
              </a:rPr>
              <a:t> </a:t>
            </a:r>
            <a:r>
              <a:rPr sz="1000" dirty="0">
                <a:latin typeface="Times New Roman"/>
                <a:cs typeface="Times New Roman"/>
              </a:rPr>
              <a:t>to</a:t>
            </a:r>
            <a:r>
              <a:rPr sz="1000" spc="-4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a:t>
            </a:r>
            <a:r>
              <a:rPr sz="1000" i="1" dirty="0">
                <a:latin typeface="Times New Roman"/>
                <a:cs typeface="Times New Roman"/>
              </a:rPr>
              <a:t>whole</a:t>
            </a:r>
            <a:r>
              <a:rPr sz="1000" i="1" spc="-25" dirty="0">
                <a:latin typeface="Times New Roman"/>
                <a:cs typeface="Times New Roman"/>
              </a:rPr>
              <a:t> </a:t>
            </a:r>
            <a:r>
              <a:rPr sz="1000" i="1" spc="-10" dirty="0">
                <a:latin typeface="Times New Roman"/>
                <a:cs typeface="Times New Roman"/>
              </a:rPr>
              <a:t>race, </a:t>
            </a:r>
            <a:r>
              <a:rPr sz="1000" i="1" dirty="0">
                <a:latin typeface="Times New Roman"/>
                <a:cs typeface="Times New Roman"/>
              </a:rPr>
              <a:t>which</a:t>
            </a:r>
            <a:r>
              <a:rPr sz="1000" i="1" spc="-20" dirty="0">
                <a:latin typeface="Times New Roman"/>
                <a:cs typeface="Times New Roman"/>
              </a:rPr>
              <a:t> </a:t>
            </a:r>
            <a:r>
              <a:rPr sz="1000" i="1" dirty="0">
                <a:latin typeface="Times New Roman"/>
                <a:cs typeface="Times New Roman"/>
              </a:rPr>
              <a:t>they</a:t>
            </a:r>
            <a:r>
              <a:rPr sz="1000" i="1" spc="-20" dirty="0">
                <a:latin typeface="Times New Roman"/>
                <a:cs typeface="Times New Roman"/>
              </a:rPr>
              <a:t> </a:t>
            </a:r>
            <a:r>
              <a:rPr sz="1000" i="1" dirty="0">
                <a:latin typeface="Times New Roman"/>
                <a:cs typeface="Times New Roman"/>
              </a:rPr>
              <a:t>now</a:t>
            </a:r>
            <a:r>
              <a:rPr sz="1000" i="1" spc="-25" dirty="0">
                <a:latin typeface="Times New Roman"/>
                <a:cs typeface="Times New Roman"/>
              </a:rPr>
              <a:t> </a:t>
            </a:r>
            <a:r>
              <a:rPr sz="1000" i="1" dirty="0">
                <a:latin typeface="Times New Roman"/>
                <a:cs typeface="Times New Roman"/>
              </a:rPr>
              <a:t>call</a:t>
            </a:r>
            <a:r>
              <a:rPr sz="1000" i="1" spc="-35" dirty="0">
                <a:latin typeface="Times New Roman"/>
                <a:cs typeface="Times New Roman"/>
              </a:rPr>
              <a:t> </a:t>
            </a:r>
            <a:r>
              <a:rPr sz="1000" i="1" dirty="0">
                <a:latin typeface="Times New Roman"/>
                <a:cs typeface="Times New Roman"/>
              </a:rPr>
              <a:t>both</a:t>
            </a:r>
            <a:r>
              <a:rPr sz="1000" i="1" spc="-30" dirty="0">
                <a:latin typeface="Times New Roman"/>
                <a:cs typeface="Times New Roman"/>
              </a:rPr>
              <a:t> </a:t>
            </a:r>
            <a:r>
              <a:rPr sz="1000" i="1" dirty="0">
                <a:latin typeface="Times New Roman"/>
                <a:cs typeface="Times New Roman"/>
              </a:rPr>
              <a:t>Gallic</a:t>
            </a:r>
            <a:r>
              <a:rPr sz="1000" i="1" spc="-30" dirty="0">
                <a:latin typeface="Times New Roman"/>
                <a:cs typeface="Times New Roman"/>
              </a:rPr>
              <a:t> </a:t>
            </a:r>
            <a:r>
              <a:rPr sz="1000" i="1" dirty="0">
                <a:latin typeface="Times New Roman"/>
                <a:cs typeface="Times New Roman"/>
              </a:rPr>
              <a:t>and</a:t>
            </a:r>
            <a:r>
              <a:rPr sz="1000" i="1" spc="-5" dirty="0">
                <a:latin typeface="Times New Roman"/>
                <a:cs typeface="Times New Roman"/>
              </a:rPr>
              <a:t> </a:t>
            </a:r>
            <a:r>
              <a:rPr sz="1000" i="1" dirty="0">
                <a:latin typeface="Times New Roman"/>
                <a:cs typeface="Times New Roman"/>
              </a:rPr>
              <a:t>Galatic’</a:t>
            </a:r>
            <a:r>
              <a:rPr sz="1000" i="1" spc="-20" dirty="0">
                <a:latin typeface="Times New Roman"/>
                <a:cs typeface="Times New Roman"/>
              </a:rPr>
              <a:t> </a:t>
            </a:r>
            <a:r>
              <a:rPr sz="1000" dirty="0">
                <a:latin typeface="Times New Roman"/>
                <a:cs typeface="Times New Roman"/>
              </a:rPr>
              <a:t>because</a:t>
            </a:r>
            <a:r>
              <a:rPr sz="1000" spc="15" dirty="0">
                <a:latin typeface="Times New Roman"/>
                <a:cs typeface="Times New Roman"/>
              </a:rPr>
              <a:t> </a:t>
            </a:r>
            <a:r>
              <a:rPr sz="1000" dirty="0">
                <a:latin typeface="Times New Roman"/>
                <a:cs typeface="Times New Roman"/>
              </a:rPr>
              <a:t>it</a:t>
            </a:r>
            <a:r>
              <a:rPr sz="1000" spc="-35" dirty="0">
                <a:latin typeface="Times New Roman"/>
                <a:cs typeface="Times New Roman"/>
              </a:rPr>
              <a:t> </a:t>
            </a:r>
            <a:r>
              <a:rPr sz="1000" dirty="0">
                <a:latin typeface="Times New Roman"/>
                <a:cs typeface="Times New Roman"/>
              </a:rPr>
              <a:t>is</a:t>
            </a:r>
            <a:r>
              <a:rPr sz="1000" spc="-30" dirty="0">
                <a:latin typeface="Times New Roman"/>
                <a:cs typeface="Times New Roman"/>
              </a:rPr>
              <a:t> </a:t>
            </a:r>
            <a:r>
              <a:rPr sz="1000" dirty="0">
                <a:latin typeface="Times New Roman"/>
                <a:cs typeface="Times New Roman"/>
              </a:rPr>
              <a:t>within</a:t>
            </a:r>
            <a:r>
              <a:rPr sz="1000" spc="15" dirty="0">
                <a:latin typeface="Times New Roman"/>
                <a:cs typeface="Times New Roman"/>
              </a:rPr>
              <a:t> </a:t>
            </a:r>
            <a:r>
              <a:rPr sz="1000" dirty="0">
                <a:latin typeface="Times New Roman"/>
                <a:cs typeface="Times New Roman"/>
              </a:rPr>
              <a:t>this</a:t>
            </a:r>
            <a:r>
              <a:rPr sz="1000" spc="-25" dirty="0">
                <a:latin typeface="Times New Roman"/>
                <a:cs typeface="Times New Roman"/>
              </a:rPr>
              <a:t> </a:t>
            </a:r>
            <a:r>
              <a:rPr sz="1000" dirty="0">
                <a:latin typeface="Times New Roman"/>
                <a:cs typeface="Times New Roman"/>
              </a:rPr>
              <a:t>context that</a:t>
            </a:r>
            <a:r>
              <a:rPr sz="1000" spc="-15" dirty="0">
                <a:latin typeface="Times New Roman"/>
                <a:cs typeface="Times New Roman"/>
              </a:rPr>
              <a:t> </a:t>
            </a:r>
            <a:r>
              <a:rPr sz="1000" dirty="0">
                <a:latin typeface="Times New Roman"/>
                <a:cs typeface="Times New Roman"/>
              </a:rPr>
              <a:t>he</a:t>
            </a:r>
            <a:r>
              <a:rPr sz="1000" spc="-10" dirty="0">
                <a:latin typeface="Times New Roman"/>
                <a:cs typeface="Times New Roman"/>
              </a:rPr>
              <a:t> </a:t>
            </a:r>
            <a:r>
              <a:rPr sz="1000" dirty="0">
                <a:latin typeface="Times New Roman"/>
                <a:cs typeface="Times New Roman"/>
              </a:rPr>
              <a:t>notes</a:t>
            </a:r>
            <a:r>
              <a:rPr sz="1000" spc="-15" dirty="0">
                <a:latin typeface="Times New Roman"/>
                <a:cs typeface="Times New Roman"/>
              </a:rPr>
              <a:t> </a:t>
            </a:r>
            <a:r>
              <a:rPr sz="1000" dirty="0">
                <a:latin typeface="Times New Roman"/>
                <a:cs typeface="Times New Roman"/>
              </a:rPr>
              <a:t>the</a:t>
            </a:r>
            <a:r>
              <a:rPr sz="1000" spc="-10" dirty="0">
                <a:latin typeface="Times New Roman"/>
                <a:cs typeface="Times New Roman"/>
              </a:rPr>
              <a:t> Belgae </a:t>
            </a:r>
            <a:r>
              <a:rPr sz="1000" dirty="0">
                <a:latin typeface="Times New Roman"/>
                <a:cs typeface="Times New Roman"/>
              </a:rPr>
              <a:t>as</a:t>
            </a:r>
            <a:r>
              <a:rPr sz="1000" spc="-15" dirty="0">
                <a:latin typeface="Times New Roman"/>
                <a:cs typeface="Times New Roman"/>
              </a:rPr>
              <a:t> </a:t>
            </a:r>
            <a:r>
              <a:rPr sz="1000" dirty="0">
                <a:latin typeface="Times New Roman"/>
                <a:cs typeface="Times New Roman"/>
              </a:rPr>
              <a:t>their</a:t>
            </a:r>
            <a:r>
              <a:rPr sz="1000" spc="-10" dirty="0">
                <a:latin typeface="Times New Roman"/>
                <a:cs typeface="Times New Roman"/>
              </a:rPr>
              <a:t> </a:t>
            </a:r>
            <a:r>
              <a:rPr sz="1000" dirty="0">
                <a:latin typeface="Times New Roman"/>
                <a:cs typeface="Times New Roman"/>
              </a:rPr>
              <a:t>best</a:t>
            </a:r>
            <a:r>
              <a:rPr sz="1000" spc="-30" dirty="0">
                <a:latin typeface="Times New Roman"/>
                <a:cs typeface="Times New Roman"/>
              </a:rPr>
              <a:t> </a:t>
            </a:r>
            <a:r>
              <a:rPr sz="1000" dirty="0">
                <a:latin typeface="Times New Roman"/>
                <a:cs typeface="Times New Roman"/>
              </a:rPr>
              <a:t>warriors</a:t>
            </a:r>
            <a:r>
              <a:rPr sz="1000" spc="5" dirty="0">
                <a:latin typeface="Times New Roman"/>
                <a:cs typeface="Times New Roman"/>
              </a:rPr>
              <a:t> </a:t>
            </a:r>
            <a:r>
              <a:rPr sz="1000" dirty="0">
                <a:latin typeface="Times New Roman"/>
                <a:cs typeface="Times New Roman"/>
              </a:rPr>
              <a:t>(4.4.2</a:t>
            </a:r>
            <a:r>
              <a:rPr sz="1000" spc="-25" dirty="0">
                <a:latin typeface="Times New Roman"/>
                <a:cs typeface="Times New Roman"/>
              </a:rPr>
              <a:t> </a:t>
            </a:r>
            <a:r>
              <a:rPr sz="1000" dirty="0">
                <a:latin typeface="Times New Roman"/>
                <a:cs typeface="Times New Roman"/>
              </a:rPr>
              <a:t>–</a:t>
            </a:r>
            <a:r>
              <a:rPr sz="1000" spc="-15" dirty="0">
                <a:latin typeface="Times New Roman"/>
                <a:cs typeface="Times New Roman"/>
              </a:rPr>
              <a:t> </a:t>
            </a:r>
            <a:r>
              <a:rPr sz="1000" spc="-10" dirty="0">
                <a:latin typeface="Times New Roman"/>
                <a:cs typeface="Times New Roman"/>
              </a:rPr>
              <a:t>4.4.3).</a:t>
            </a:r>
            <a:endParaRPr lang="en-GB" sz="1000" spc="-10" dirty="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50" dirty="0"/>
              <a:t>21</a:t>
            </a:fld>
            <a:endParaRPr spc="-50" dirty="0"/>
          </a:p>
        </p:txBody>
      </p:sp>
      <p:sp>
        <p:nvSpPr>
          <p:cNvPr id="12" name="TextBox 11">
            <a:extLst>
              <a:ext uri="{FF2B5EF4-FFF2-40B4-BE49-F238E27FC236}">
                <a16:creationId xmlns:a16="http://schemas.microsoft.com/office/drawing/2014/main" id="{6B778EFF-870C-E5E9-DEF4-C36F442EDD93}"/>
              </a:ext>
            </a:extLst>
          </p:cNvPr>
          <p:cNvSpPr txBox="1"/>
          <p:nvPr/>
        </p:nvSpPr>
        <p:spPr>
          <a:xfrm>
            <a:off x="180085" y="3606449"/>
            <a:ext cx="6553200" cy="584775"/>
          </a:xfrm>
          <a:prstGeom prst="rect">
            <a:avLst/>
          </a:prstGeom>
          <a:solidFill>
            <a:srgbClr val="FFC000"/>
          </a:solidFill>
        </p:spPr>
        <p:txBody>
          <a:bodyPr wrap="square" rtlCol="0">
            <a:spAutoFit/>
          </a:bodyPr>
          <a:lstStyle/>
          <a:p>
            <a:r>
              <a:rPr lang="en-GB" sz="1600" dirty="0">
                <a:solidFill>
                  <a:srgbClr val="000000"/>
                </a:solidFill>
                <a:effectLst/>
                <a:latin typeface="Helvetica" pitchFamily="2" charset="0"/>
              </a:rPr>
              <a:t>Further, Caesar says that the Belgae were 'immigrant Germans from east of the Rhine who had driven out the native </a:t>
            </a:r>
            <a:r>
              <a:rPr lang="en-GB" sz="1600" dirty="0" err="1">
                <a:solidFill>
                  <a:srgbClr val="000000"/>
                </a:solidFill>
                <a:effectLst/>
                <a:latin typeface="Helvetica" pitchFamily="2" charset="0"/>
              </a:rPr>
              <a:t>Gauls</a:t>
            </a:r>
            <a:r>
              <a:rPr lang="en-GB" sz="1600" dirty="0">
                <a:solidFill>
                  <a:srgbClr val="000000"/>
                </a:solidFill>
                <a:effectLst/>
                <a:latin typeface="Helvetica" pitchFamily="2" charset="0"/>
              </a:rPr>
              <a:t>’ (Collis, p. 107)</a:t>
            </a:r>
          </a:p>
        </p:txBody>
      </p:sp>
      <p:sp>
        <p:nvSpPr>
          <p:cNvPr id="14" name="TextBox 13">
            <a:extLst>
              <a:ext uri="{FF2B5EF4-FFF2-40B4-BE49-F238E27FC236}">
                <a16:creationId xmlns:a16="http://schemas.microsoft.com/office/drawing/2014/main" id="{B950F312-8722-6EF0-5CFE-F0A0B30F764A}"/>
              </a:ext>
            </a:extLst>
          </p:cNvPr>
          <p:cNvSpPr txBox="1"/>
          <p:nvPr/>
        </p:nvSpPr>
        <p:spPr>
          <a:xfrm>
            <a:off x="1425673" y="951590"/>
            <a:ext cx="4256550" cy="1856919"/>
          </a:xfrm>
          <a:prstGeom prst="rect">
            <a:avLst/>
          </a:prstGeom>
          <a:solidFill>
            <a:schemeClr val="tx1"/>
          </a:solidFill>
        </p:spPr>
        <p:txBody>
          <a:bodyPr wrap="square">
            <a:spAutoFit/>
          </a:bodyPr>
          <a:lstStyle/>
          <a:p>
            <a:pPr algn="ctr"/>
            <a:r>
              <a:rPr lang="en-US" b="1" dirty="0">
                <a:solidFill>
                  <a:srgbClr val="B6B506"/>
                </a:solidFill>
              </a:rPr>
              <a:t>Some Geographical Contradictions</a:t>
            </a:r>
          </a:p>
          <a:p>
            <a:pPr algn="ctr"/>
            <a:endParaRPr lang="en-US" b="1" dirty="0">
              <a:solidFill>
                <a:srgbClr val="FFFF00"/>
              </a:solidFill>
            </a:endParaRPr>
          </a:p>
          <a:p>
            <a:pPr marL="12700">
              <a:lnSpc>
                <a:spcPct val="100000"/>
              </a:lnSpc>
              <a:spcBef>
                <a:spcPts val="360"/>
              </a:spcBef>
            </a:pPr>
            <a:r>
              <a:rPr lang="en-GB" sz="1800" b="1" dirty="0">
                <a:solidFill>
                  <a:schemeClr val="bg1"/>
                </a:solidFill>
                <a:latin typeface="Times New Roman"/>
                <a:cs typeface="Times New Roman"/>
              </a:rPr>
              <a:t>Caesar: </a:t>
            </a:r>
            <a:r>
              <a:rPr lang="en-GB" sz="1800" b="1" i="1" dirty="0">
                <a:solidFill>
                  <a:schemeClr val="bg1"/>
                </a:solidFill>
                <a:latin typeface="Times New Roman"/>
                <a:cs typeface="Times New Roman"/>
              </a:rPr>
              <a:t>the</a:t>
            </a:r>
            <a:r>
              <a:rPr lang="en-GB" sz="1800" b="1" i="1" spc="-20" dirty="0">
                <a:solidFill>
                  <a:schemeClr val="bg1"/>
                </a:solidFill>
                <a:latin typeface="Times New Roman"/>
                <a:cs typeface="Times New Roman"/>
              </a:rPr>
              <a:t> </a:t>
            </a:r>
            <a:r>
              <a:rPr lang="en-GB" sz="1800" b="1" i="1" dirty="0">
                <a:solidFill>
                  <a:schemeClr val="bg1"/>
                </a:solidFill>
                <a:latin typeface="Times New Roman"/>
                <a:cs typeface="Times New Roman"/>
              </a:rPr>
              <a:t>Belgae</a:t>
            </a:r>
            <a:r>
              <a:rPr lang="en-GB" sz="1800" b="1" i="1" spc="-25" dirty="0">
                <a:solidFill>
                  <a:schemeClr val="bg1"/>
                </a:solidFill>
                <a:latin typeface="Times New Roman"/>
                <a:cs typeface="Times New Roman"/>
              </a:rPr>
              <a:t> </a:t>
            </a:r>
            <a:r>
              <a:rPr lang="en-GB" sz="1800" b="1" i="1" dirty="0">
                <a:solidFill>
                  <a:schemeClr val="bg1"/>
                </a:solidFill>
                <a:latin typeface="Times New Roman"/>
                <a:cs typeface="Times New Roman"/>
              </a:rPr>
              <a:t>live</a:t>
            </a:r>
            <a:r>
              <a:rPr lang="en-GB" sz="1800" b="1" i="1" spc="-10" dirty="0">
                <a:solidFill>
                  <a:schemeClr val="bg1"/>
                </a:solidFill>
                <a:latin typeface="Times New Roman"/>
                <a:cs typeface="Times New Roman"/>
              </a:rPr>
              <a:t> </a:t>
            </a:r>
            <a:r>
              <a:rPr lang="en-GB" sz="1800" b="1" i="1" dirty="0">
                <a:solidFill>
                  <a:schemeClr val="bg1"/>
                </a:solidFill>
                <a:latin typeface="Times New Roman"/>
                <a:cs typeface="Times New Roman"/>
              </a:rPr>
              <a:t>between</a:t>
            </a:r>
            <a:r>
              <a:rPr lang="en-GB" sz="1800" b="1" i="1" spc="-20" dirty="0">
                <a:solidFill>
                  <a:schemeClr val="bg1"/>
                </a:solidFill>
                <a:latin typeface="Times New Roman"/>
                <a:cs typeface="Times New Roman"/>
              </a:rPr>
              <a:t> </a:t>
            </a:r>
            <a:r>
              <a:rPr lang="en-GB" sz="1800" b="1" i="1" dirty="0">
                <a:solidFill>
                  <a:schemeClr val="bg1"/>
                </a:solidFill>
                <a:latin typeface="Times New Roman"/>
                <a:cs typeface="Times New Roman"/>
              </a:rPr>
              <a:t>the</a:t>
            </a:r>
            <a:r>
              <a:rPr lang="en-GB" sz="1800" b="1" i="1" spc="-20" dirty="0">
                <a:solidFill>
                  <a:schemeClr val="bg1"/>
                </a:solidFill>
                <a:latin typeface="Times New Roman"/>
                <a:cs typeface="Times New Roman"/>
              </a:rPr>
              <a:t> </a:t>
            </a:r>
            <a:r>
              <a:rPr lang="en-GB" sz="1800" b="1" i="1" dirty="0">
                <a:solidFill>
                  <a:schemeClr val="bg1"/>
                </a:solidFill>
                <a:latin typeface="Times New Roman"/>
                <a:cs typeface="Times New Roman"/>
              </a:rPr>
              <a:t>Rhine</a:t>
            </a:r>
            <a:r>
              <a:rPr lang="en-GB" sz="1800" b="1" i="1" spc="-20" dirty="0">
                <a:solidFill>
                  <a:schemeClr val="bg1"/>
                </a:solidFill>
                <a:latin typeface="Times New Roman"/>
                <a:cs typeface="Times New Roman"/>
              </a:rPr>
              <a:t> </a:t>
            </a:r>
            <a:r>
              <a:rPr lang="en-GB" sz="1800" b="1" i="1" dirty="0">
                <a:solidFill>
                  <a:schemeClr val="bg1"/>
                </a:solidFill>
                <a:latin typeface="Times New Roman"/>
                <a:cs typeface="Times New Roman"/>
              </a:rPr>
              <a:t>and</a:t>
            </a:r>
            <a:r>
              <a:rPr lang="en-GB" sz="1800" b="1" i="1" spc="-25" dirty="0">
                <a:solidFill>
                  <a:schemeClr val="bg1"/>
                </a:solidFill>
                <a:latin typeface="Times New Roman"/>
                <a:cs typeface="Times New Roman"/>
              </a:rPr>
              <a:t> </a:t>
            </a:r>
            <a:r>
              <a:rPr lang="en-GB" sz="1800" b="1" i="1" dirty="0">
                <a:solidFill>
                  <a:schemeClr val="bg1"/>
                </a:solidFill>
                <a:latin typeface="Times New Roman"/>
                <a:cs typeface="Times New Roman"/>
              </a:rPr>
              <a:t>the</a:t>
            </a:r>
            <a:r>
              <a:rPr lang="en-GB" sz="1800" b="1" i="1" spc="-25" dirty="0">
                <a:solidFill>
                  <a:schemeClr val="bg1"/>
                </a:solidFill>
                <a:latin typeface="Times New Roman"/>
                <a:cs typeface="Times New Roman"/>
              </a:rPr>
              <a:t> </a:t>
            </a:r>
            <a:r>
              <a:rPr lang="en-GB" sz="1800" b="1" i="1" spc="-20" dirty="0">
                <a:solidFill>
                  <a:schemeClr val="bg1"/>
                </a:solidFill>
                <a:latin typeface="Times New Roman"/>
                <a:cs typeface="Times New Roman"/>
              </a:rPr>
              <a:t>Seine</a:t>
            </a:r>
            <a:endParaRPr lang="en-GB" sz="1800" b="1" dirty="0">
              <a:solidFill>
                <a:schemeClr val="bg1"/>
              </a:solidFill>
              <a:latin typeface="Times New Roman"/>
              <a:cs typeface="Times New Roman"/>
            </a:endParaRPr>
          </a:p>
          <a:p>
            <a:pPr marL="12700">
              <a:lnSpc>
                <a:spcPct val="100000"/>
              </a:lnSpc>
              <a:spcBef>
                <a:spcPts val="360"/>
              </a:spcBef>
            </a:pPr>
            <a:r>
              <a:rPr lang="en-GB" sz="1800" b="1" dirty="0">
                <a:solidFill>
                  <a:schemeClr val="bg1"/>
                </a:solidFill>
                <a:latin typeface="Times New Roman"/>
                <a:cs typeface="Times New Roman"/>
              </a:rPr>
              <a:t>Strabo:</a:t>
            </a:r>
            <a:r>
              <a:rPr lang="en-GB" sz="1800" b="1" spc="-30" dirty="0">
                <a:solidFill>
                  <a:schemeClr val="bg1"/>
                </a:solidFill>
                <a:latin typeface="Times New Roman"/>
                <a:cs typeface="Times New Roman"/>
              </a:rPr>
              <a:t> </a:t>
            </a:r>
            <a:r>
              <a:rPr lang="en-GB" sz="1800" b="1" i="1" dirty="0">
                <a:solidFill>
                  <a:schemeClr val="bg1"/>
                </a:solidFill>
                <a:latin typeface="Times New Roman"/>
                <a:cs typeface="Times New Roman"/>
              </a:rPr>
              <a:t>the</a:t>
            </a:r>
            <a:r>
              <a:rPr lang="en-GB" sz="1800" b="1" i="1" spc="-20" dirty="0">
                <a:solidFill>
                  <a:schemeClr val="bg1"/>
                </a:solidFill>
                <a:latin typeface="Times New Roman"/>
                <a:cs typeface="Times New Roman"/>
              </a:rPr>
              <a:t> </a:t>
            </a:r>
            <a:r>
              <a:rPr lang="en-GB" sz="1800" b="1" i="1" dirty="0">
                <a:solidFill>
                  <a:schemeClr val="bg1"/>
                </a:solidFill>
                <a:latin typeface="Times New Roman"/>
                <a:cs typeface="Times New Roman"/>
              </a:rPr>
              <a:t>Belgae</a:t>
            </a:r>
            <a:r>
              <a:rPr lang="en-GB" sz="1800" b="1" i="1" spc="-20" dirty="0">
                <a:solidFill>
                  <a:schemeClr val="bg1"/>
                </a:solidFill>
                <a:latin typeface="Times New Roman"/>
                <a:cs typeface="Times New Roman"/>
              </a:rPr>
              <a:t> </a:t>
            </a:r>
            <a:r>
              <a:rPr lang="en-GB" sz="1800" b="1" i="1" dirty="0">
                <a:solidFill>
                  <a:schemeClr val="bg1"/>
                </a:solidFill>
                <a:latin typeface="Times New Roman"/>
                <a:cs typeface="Times New Roman"/>
              </a:rPr>
              <a:t>live</a:t>
            </a:r>
            <a:r>
              <a:rPr lang="en-GB" sz="1800" b="1" i="1" spc="-10" dirty="0">
                <a:solidFill>
                  <a:schemeClr val="bg1"/>
                </a:solidFill>
                <a:latin typeface="Times New Roman"/>
                <a:cs typeface="Times New Roman"/>
              </a:rPr>
              <a:t> </a:t>
            </a:r>
            <a:r>
              <a:rPr lang="en-GB" sz="1800" b="1" i="1" dirty="0">
                <a:solidFill>
                  <a:schemeClr val="bg1"/>
                </a:solidFill>
                <a:latin typeface="Times New Roman"/>
                <a:cs typeface="Times New Roman"/>
              </a:rPr>
              <a:t>between</a:t>
            </a:r>
            <a:r>
              <a:rPr lang="en-GB" sz="1800" b="1" i="1" spc="-5" dirty="0">
                <a:solidFill>
                  <a:schemeClr val="bg1"/>
                </a:solidFill>
                <a:latin typeface="Times New Roman"/>
                <a:cs typeface="Times New Roman"/>
              </a:rPr>
              <a:t> </a:t>
            </a:r>
            <a:r>
              <a:rPr lang="en-GB" sz="1800" b="1" i="1" dirty="0">
                <a:solidFill>
                  <a:schemeClr val="bg1"/>
                </a:solidFill>
                <a:latin typeface="Times New Roman"/>
                <a:cs typeface="Times New Roman"/>
              </a:rPr>
              <a:t>the</a:t>
            </a:r>
            <a:r>
              <a:rPr lang="en-GB" sz="1800" b="1" i="1" spc="-20" dirty="0">
                <a:solidFill>
                  <a:schemeClr val="bg1"/>
                </a:solidFill>
                <a:latin typeface="Times New Roman"/>
                <a:cs typeface="Times New Roman"/>
              </a:rPr>
              <a:t> </a:t>
            </a:r>
            <a:r>
              <a:rPr lang="en-GB" sz="1800" b="1" i="1" dirty="0">
                <a:solidFill>
                  <a:schemeClr val="bg1"/>
                </a:solidFill>
                <a:latin typeface="Times New Roman"/>
                <a:cs typeface="Times New Roman"/>
              </a:rPr>
              <a:t>Rhine</a:t>
            </a:r>
            <a:r>
              <a:rPr lang="en-GB" sz="1800" b="1" i="1" spc="-20" dirty="0">
                <a:solidFill>
                  <a:schemeClr val="bg1"/>
                </a:solidFill>
                <a:latin typeface="Times New Roman"/>
                <a:cs typeface="Times New Roman"/>
              </a:rPr>
              <a:t> </a:t>
            </a:r>
            <a:r>
              <a:rPr lang="en-GB" sz="1800" b="1" i="1" dirty="0">
                <a:solidFill>
                  <a:schemeClr val="bg1"/>
                </a:solidFill>
                <a:latin typeface="Times New Roman"/>
                <a:cs typeface="Times New Roman"/>
              </a:rPr>
              <a:t>and</a:t>
            </a:r>
            <a:r>
              <a:rPr lang="en-GB" sz="1800" b="1" i="1" spc="-35" dirty="0">
                <a:solidFill>
                  <a:schemeClr val="bg1"/>
                </a:solidFill>
                <a:latin typeface="Times New Roman"/>
                <a:cs typeface="Times New Roman"/>
              </a:rPr>
              <a:t> </a:t>
            </a:r>
            <a:r>
              <a:rPr lang="en-GB" sz="1800" b="1" i="1" dirty="0">
                <a:solidFill>
                  <a:schemeClr val="bg1"/>
                </a:solidFill>
                <a:latin typeface="Times New Roman"/>
                <a:cs typeface="Times New Roman"/>
              </a:rPr>
              <a:t>the</a:t>
            </a:r>
            <a:r>
              <a:rPr lang="en-GB" sz="1800" b="1" i="1" spc="-20" dirty="0">
                <a:solidFill>
                  <a:schemeClr val="bg1"/>
                </a:solidFill>
                <a:latin typeface="Times New Roman"/>
                <a:cs typeface="Times New Roman"/>
              </a:rPr>
              <a:t> Loire</a:t>
            </a:r>
            <a:endParaRPr lang="en-GB" sz="1800" b="1" dirty="0">
              <a:solidFill>
                <a:schemeClr val="bg1"/>
              </a:solidFill>
              <a:latin typeface="Times New Roman"/>
              <a:cs typeface="Times New Roman"/>
            </a:endParaRPr>
          </a:p>
        </p:txBody>
      </p:sp>
      <p:sp>
        <p:nvSpPr>
          <p:cNvPr id="15" name="TextBox 14">
            <a:extLst>
              <a:ext uri="{FF2B5EF4-FFF2-40B4-BE49-F238E27FC236}">
                <a16:creationId xmlns:a16="http://schemas.microsoft.com/office/drawing/2014/main" id="{EA7FBB4A-02DC-62F3-2C52-82DFA89F24ED}"/>
              </a:ext>
            </a:extLst>
          </p:cNvPr>
          <p:cNvSpPr txBox="1"/>
          <p:nvPr/>
        </p:nvSpPr>
        <p:spPr>
          <a:xfrm>
            <a:off x="201168" y="5738762"/>
            <a:ext cx="6511034" cy="2000548"/>
          </a:xfrm>
          <a:prstGeom prst="rect">
            <a:avLst/>
          </a:prstGeom>
          <a:solidFill>
            <a:schemeClr val="accent3">
              <a:lumMod val="20000"/>
              <a:lumOff val="80000"/>
            </a:schemeClr>
          </a:solidFill>
        </p:spPr>
        <p:txBody>
          <a:bodyPr wrap="square" rtlCol="0">
            <a:spAutoFit/>
          </a:bodyPr>
          <a:lstStyle/>
          <a:p>
            <a:r>
              <a:rPr lang="en-GB" sz="1600" dirty="0">
                <a:solidFill>
                  <a:srgbClr val="000000"/>
                </a:solidFill>
                <a:effectLst/>
                <a:latin typeface="Helvetica" pitchFamily="2" charset="0"/>
              </a:rPr>
              <a:t>Strabo, Book IV, Chapter IV.</a:t>
            </a:r>
          </a:p>
          <a:p>
            <a:pPr marL="285750" indent="-285750">
              <a:buFont typeface="Arial" panose="020B0604020202020204" pitchFamily="34" charset="0"/>
              <a:buChar char="•"/>
            </a:pPr>
            <a:r>
              <a:rPr lang="en-GB" sz="1600" dirty="0">
                <a:solidFill>
                  <a:srgbClr val="000000"/>
                </a:solidFill>
                <a:effectLst/>
                <a:latin typeface="Helvetica" pitchFamily="2" charset="0"/>
              </a:rPr>
              <a:t>Begins picking up from previous chapter: 'After the aforesaid tribes, the rest are tribes of those Belgae who live on the ocean-coast’</a:t>
            </a:r>
          </a:p>
          <a:p>
            <a:pPr marL="285750" indent="-285750">
              <a:buFont typeface="Arial" panose="020B0604020202020204" pitchFamily="34" charset="0"/>
              <a:buChar char="•"/>
            </a:pPr>
            <a:r>
              <a:rPr lang="en-GB" sz="1600" dirty="0">
                <a:solidFill>
                  <a:srgbClr val="000000"/>
                </a:solidFill>
                <a:effectLst/>
                <a:latin typeface="Helvetica" pitchFamily="2" charset="0"/>
              </a:rPr>
              <a:t>‘Of these people [i.e. </a:t>
            </a:r>
            <a:r>
              <a:rPr lang="en-GB" sz="1600" dirty="0">
                <a:solidFill>
                  <a:srgbClr val="000000"/>
                </a:solidFill>
                <a:latin typeface="Helvetica" pitchFamily="2" charset="0"/>
              </a:rPr>
              <a:t>the ‘whole race which is now called both “Gallic” and “</a:t>
            </a:r>
            <a:r>
              <a:rPr lang="en-GB" sz="1600" dirty="0" err="1">
                <a:solidFill>
                  <a:srgbClr val="000000"/>
                </a:solidFill>
                <a:latin typeface="Helvetica" pitchFamily="2" charset="0"/>
              </a:rPr>
              <a:t>Galatic</a:t>
            </a:r>
            <a:r>
              <a:rPr lang="en-GB" sz="1600" dirty="0">
                <a:solidFill>
                  <a:srgbClr val="000000"/>
                </a:solidFill>
                <a:latin typeface="Helvetica" pitchFamily="2" charset="0"/>
              </a:rPr>
              <a:t>”’?]</a:t>
            </a:r>
            <a:r>
              <a:rPr lang="en-GB" sz="1600" dirty="0">
                <a:solidFill>
                  <a:srgbClr val="000000"/>
                </a:solidFill>
                <a:effectLst/>
                <a:latin typeface="Helvetica" pitchFamily="2" charset="0"/>
              </a:rPr>
              <a:t>, they say the Belgae are bravest …</a:t>
            </a:r>
          </a:p>
          <a:p>
            <a:pPr marL="285750" indent="-285750">
              <a:buFont typeface="Arial" panose="020B0604020202020204" pitchFamily="34" charset="0"/>
              <a:buChar char="•"/>
            </a:pPr>
            <a:r>
              <a:rPr lang="en-GB" sz="1600" dirty="0">
                <a:solidFill>
                  <a:srgbClr val="000000"/>
                </a:solidFill>
                <a:effectLst/>
                <a:latin typeface="Helvetica" pitchFamily="2" charset="0"/>
              </a:rPr>
              <a:t>Consequently they alone could hold out against the onset of the Germans – the </a:t>
            </a:r>
            <a:r>
              <a:rPr lang="en-GB" sz="1600" dirty="0" err="1">
                <a:solidFill>
                  <a:srgbClr val="000000"/>
                </a:solidFill>
                <a:effectLst/>
                <a:latin typeface="Helvetica" pitchFamily="2" charset="0"/>
              </a:rPr>
              <a:t>Cimbri</a:t>
            </a:r>
            <a:r>
              <a:rPr lang="en-GB" sz="1600" dirty="0">
                <a:solidFill>
                  <a:srgbClr val="000000"/>
                </a:solidFill>
                <a:effectLst/>
                <a:latin typeface="Helvetica" pitchFamily="2" charset="0"/>
              </a:rPr>
              <a:t> and </a:t>
            </a:r>
            <a:r>
              <a:rPr lang="en-GB" sz="1600" dirty="0" err="1">
                <a:solidFill>
                  <a:srgbClr val="000000"/>
                </a:solidFill>
                <a:effectLst/>
                <a:latin typeface="Helvetica" pitchFamily="2" charset="0"/>
              </a:rPr>
              <a:t>Teutones</a:t>
            </a:r>
            <a:r>
              <a:rPr lang="en-GB" sz="1600" dirty="0">
                <a:solidFill>
                  <a:srgbClr val="000000"/>
                </a:solidFill>
                <a:effectLst/>
                <a:latin typeface="Helvetica" pitchFamily="2" charset="0"/>
              </a:rPr>
              <a:t>’</a:t>
            </a:r>
          </a:p>
          <a:p>
            <a:r>
              <a:rPr lang="en-GB" sz="1200" i="1" dirty="0">
                <a:solidFill>
                  <a:srgbClr val="000000"/>
                </a:solidFill>
                <a:effectLst/>
                <a:latin typeface="Helvetica" pitchFamily="2" charset="0"/>
              </a:rPr>
              <a:t>https://</a:t>
            </a:r>
            <a:r>
              <a:rPr lang="en-GB" sz="1200" i="1" dirty="0" err="1">
                <a:solidFill>
                  <a:srgbClr val="000000"/>
                </a:solidFill>
                <a:effectLst/>
                <a:latin typeface="Helvetica" pitchFamily="2" charset="0"/>
              </a:rPr>
              <a:t>penelope.uchicago.edu</a:t>
            </a:r>
            <a:r>
              <a:rPr lang="en-GB" sz="1200" i="1" dirty="0">
                <a:solidFill>
                  <a:srgbClr val="000000"/>
                </a:solidFill>
                <a:effectLst/>
                <a:latin typeface="Helvetica" pitchFamily="2" charset="0"/>
              </a:rPr>
              <a:t>/Thayer/E/Roman/Texts/Strabo/4D*.html#ref106</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object 5"/>
          <p:cNvSpPr txBox="1"/>
          <p:nvPr/>
        </p:nvSpPr>
        <p:spPr>
          <a:xfrm>
            <a:off x="893616" y="2133600"/>
            <a:ext cx="5320665" cy="1038105"/>
          </a:xfrm>
          <a:prstGeom prst="rect">
            <a:avLst/>
          </a:prstGeom>
        </p:spPr>
        <p:txBody>
          <a:bodyPr vert="horz" wrap="square" lIns="0" tIns="12065" rIns="0" bIns="0" rtlCol="0">
            <a:spAutoFit/>
          </a:bodyPr>
          <a:lstStyle/>
          <a:p>
            <a:pPr marL="12700" marR="181610">
              <a:lnSpc>
                <a:spcPct val="100000"/>
              </a:lnSpc>
              <a:spcBef>
                <a:spcPts val="360"/>
              </a:spcBef>
            </a:pPr>
            <a:r>
              <a:rPr lang="en-GB" sz="1000" dirty="0">
                <a:latin typeface="Times New Roman"/>
                <a:cs typeface="Times New Roman"/>
              </a:rPr>
              <a:t>Should</a:t>
            </a:r>
            <a:r>
              <a:rPr lang="en-GB" sz="1000" spc="-35" dirty="0">
                <a:latin typeface="Times New Roman"/>
                <a:cs typeface="Times New Roman"/>
              </a:rPr>
              <a:t> </a:t>
            </a:r>
            <a:r>
              <a:rPr lang="en-GB" sz="1000" dirty="0">
                <a:latin typeface="Times New Roman"/>
                <a:cs typeface="Times New Roman"/>
              </a:rPr>
              <a:t>the</a:t>
            </a:r>
            <a:r>
              <a:rPr lang="en-GB" sz="1000" spc="-20" dirty="0">
                <a:latin typeface="Times New Roman"/>
                <a:cs typeface="Times New Roman"/>
              </a:rPr>
              <a:t> </a:t>
            </a:r>
            <a:r>
              <a:rPr lang="en-GB" sz="1000" dirty="0">
                <a:latin typeface="Times New Roman"/>
                <a:cs typeface="Times New Roman"/>
              </a:rPr>
              <a:t>Belgae</a:t>
            </a:r>
            <a:r>
              <a:rPr lang="en-GB" sz="1000" spc="-25" dirty="0">
                <a:latin typeface="Times New Roman"/>
                <a:cs typeface="Times New Roman"/>
              </a:rPr>
              <a:t> </a:t>
            </a:r>
            <a:r>
              <a:rPr lang="en-GB" sz="1000" dirty="0">
                <a:latin typeface="Times New Roman"/>
                <a:cs typeface="Times New Roman"/>
              </a:rPr>
              <a:t>be</a:t>
            </a:r>
            <a:r>
              <a:rPr lang="en-GB" sz="1000" spc="-30" dirty="0">
                <a:latin typeface="Times New Roman"/>
                <a:cs typeface="Times New Roman"/>
              </a:rPr>
              <a:t> </a:t>
            </a:r>
            <a:r>
              <a:rPr lang="en-GB" sz="1000" dirty="0">
                <a:latin typeface="Times New Roman"/>
                <a:cs typeface="Times New Roman"/>
              </a:rPr>
              <a:t>considered</a:t>
            </a:r>
            <a:r>
              <a:rPr lang="en-GB" sz="1000" spc="-10" dirty="0">
                <a:latin typeface="Times New Roman"/>
                <a:cs typeface="Times New Roman"/>
              </a:rPr>
              <a:t> </a:t>
            </a:r>
            <a:r>
              <a:rPr lang="en-GB" sz="1000" dirty="0">
                <a:latin typeface="Times New Roman"/>
                <a:cs typeface="Times New Roman"/>
              </a:rPr>
              <a:t>‘Celts’ [in view of Strabo’s evidence, previous slide]? If so, would their link with Britain serve as evidence that he also saw the inhabitants of Britain as Celts?</a:t>
            </a:r>
            <a:endParaRPr lang="en-GB" sz="1000" spc="215" dirty="0">
              <a:latin typeface="Times New Roman"/>
              <a:cs typeface="Times New Roman"/>
            </a:endParaRPr>
          </a:p>
          <a:p>
            <a:pPr marL="12700" marR="181610">
              <a:lnSpc>
                <a:spcPct val="100000"/>
              </a:lnSpc>
              <a:spcBef>
                <a:spcPts val="360"/>
              </a:spcBef>
            </a:pPr>
            <a:r>
              <a:rPr lang="en-GB" sz="1000" dirty="0">
                <a:latin typeface="Times New Roman"/>
                <a:cs typeface="Times New Roman"/>
              </a:rPr>
              <a:t>No classical source</a:t>
            </a:r>
            <a:r>
              <a:rPr lang="en-GB" sz="1000" spc="-25" dirty="0">
                <a:latin typeface="Times New Roman"/>
                <a:cs typeface="Times New Roman"/>
              </a:rPr>
              <a:t> </a:t>
            </a:r>
            <a:r>
              <a:rPr lang="en-GB" sz="1000" dirty="0">
                <a:latin typeface="Times New Roman"/>
                <a:cs typeface="Times New Roman"/>
              </a:rPr>
              <a:t>ever</a:t>
            </a:r>
            <a:r>
              <a:rPr lang="en-GB" sz="1000" spc="-10" dirty="0">
                <a:latin typeface="Times New Roman"/>
                <a:cs typeface="Times New Roman"/>
              </a:rPr>
              <a:t> </a:t>
            </a:r>
            <a:r>
              <a:rPr lang="en-GB" sz="1000" dirty="0">
                <a:latin typeface="Times New Roman"/>
                <a:cs typeface="Times New Roman"/>
              </a:rPr>
              <a:t>used</a:t>
            </a:r>
            <a:r>
              <a:rPr lang="en-GB" sz="1000" spc="-20" dirty="0">
                <a:latin typeface="Times New Roman"/>
                <a:cs typeface="Times New Roman"/>
              </a:rPr>
              <a:t> </a:t>
            </a:r>
            <a:r>
              <a:rPr lang="en-GB" sz="1000" dirty="0">
                <a:latin typeface="Times New Roman"/>
                <a:cs typeface="Times New Roman"/>
              </a:rPr>
              <a:t>Celts</a:t>
            </a:r>
            <a:r>
              <a:rPr lang="en-GB" sz="1000" spc="-40" dirty="0">
                <a:latin typeface="Times New Roman"/>
                <a:cs typeface="Times New Roman"/>
              </a:rPr>
              <a:t> </a:t>
            </a:r>
            <a:r>
              <a:rPr lang="en-GB" sz="1000" dirty="0">
                <a:latin typeface="Times New Roman"/>
                <a:cs typeface="Times New Roman"/>
              </a:rPr>
              <a:t>as</a:t>
            </a:r>
            <a:r>
              <a:rPr lang="en-GB" sz="1000" spc="-25" dirty="0">
                <a:latin typeface="Times New Roman"/>
                <a:cs typeface="Times New Roman"/>
              </a:rPr>
              <a:t> </a:t>
            </a:r>
            <a:r>
              <a:rPr lang="en-GB" sz="1000" spc="-50" dirty="0">
                <a:latin typeface="Times New Roman"/>
                <a:cs typeface="Times New Roman"/>
              </a:rPr>
              <a:t>a</a:t>
            </a:r>
            <a:r>
              <a:rPr lang="en-GB" sz="1000" dirty="0">
                <a:latin typeface="Times New Roman"/>
                <a:cs typeface="Times New Roman"/>
              </a:rPr>
              <a:t> label</a:t>
            </a:r>
            <a:r>
              <a:rPr lang="en-GB" sz="1000" spc="-30" dirty="0">
                <a:latin typeface="Times New Roman"/>
                <a:cs typeface="Times New Roman"/>
              </a:rPr>
              <a:t> </a:t>
            </a:r>
            <a:r>
              <a:rPr lang="en-GB" sz="1000" dirty="0">
                <a:latin typeface="Times New Roman"/>
                <a:cs typeface="Times New Roman"/>
              </a:rPr>
              <a:t>for</a:t>
            </a:r>
            <a:r>
              <a:rPr lang="en-GB" sz="1000" spc="-20" dirty="0">
                <a:latin typeface="Times New Roman"/>
                <a:cs typeface="Times New Roman"/>
              </a:rPr>
              <a:t> </a:t>
            </a:r>
            <a:r>
              <a:rPr lang="en-GB" sz="1000" dirty="0">
                <a:latin typeface="Times New Roman"/>
                <a:cs typeface="Times New Roman"/>
              </a:rPr>
              <a:t>the</a:t>
            </a:r>
            <a:r>
              <a:rPr lang="en-GB" sz="1000" spc="-20" dirty="0">
                <a:latin typeface="Times New Roman"/>
                <a:cs typeface="Times New Roman"/>
              </a:rPr>
              <a:t> </a:t>
            </a:r>
            <a:r>
              <a:rPr lang="en-GB" sz="1000" dirty="0">
                <a:latin typeface="Times New Roman"/>
                <a:cs typeface="Times New Roman"/>
              </a:rPr>
              <a:t>inhabitants</a:t>
            </a:r>
            <a:r>
              <a:rPr lang="en-GB" sz="1000" spc="-10" dirty="0">
                <a:latin typeface="Times New Roman"/>
                <a:cs typeface="Times New Roman"/>
              </a:rPr>
              <a:t> </a:t>
            </a:r>
            <a:r>
              <a:rPr lang="en-GB" sz="1000" dirty="0">
                <a:latin typeface="Times New Roman"/>
                <a:cs typeface="Times New Roman"/>
              </a:rPr>
              <a:t>of</a:t>
            </a:r>
            <a:r>
              <a:rPr lang="en-GB" sz="1000" spc="-25" dirty="0">
                <a:latin typeface="Times New Roman"/>
                <a:cs typeface="Times New Roman"/>
              </a:rPr>
              <a:t> </a:t>
            </a:r>
            <a:r>
              <a:rPr lang="en-GB" sz="1000" dirty="0">
                <a:latin typeface="Times New Roman"/>
                <a:cs typeface="Times New Roman"/>
              </a:rPr>
              <a:t>Britain,</a:t>
            </a:r>
            <a:r>
              <a:rPr lang="en-GB" sz="1000" spc="-30" dirty="0">
                <a:latin typeface="Times New Roman"/>
                <a:cs typeface="Times New Roman"/>
              </a:rPr>
              <a:t> </a:t>
            </a:r>
            <a:r>
              <a:rPr lang="en-GB" sz="1000" dirty="0">
                <a:latin typeface="Times New Roman"/>
                <a:cs typeface="Times New Roman"/>
              </a:rPr>
              <a:t>but</a:t>
            </a:r>
            <a:r>
              <a:rPr lang="en-GB" sz="1000" spc="-35" dirty="0">
                <a:latin typeface="Times New Roman"/>
                <a:cs typeface="Times New Roman"/>
              </a:rPr>
              <a:t> </a:t>
            </a:r>
            <a:r>
              <a:rPr lang="en-GB" sz="1000" dirty="0">
                <a:latin typeface="Times New Roman"/>
                <a:cs typeface="Times New Roman"/>
              </a:rPr>
              <a:t>Caesar</a:t>
            </a:r>
            <a:r>
              <a:rPr lang="en-GB" sz="1000" spc="-5" dirty="0">
                <a:latin typeface="Times New Roman"/>
                <a:cs typeface="Times New Roman"/>
              </a:rPr>
              <a:t> </a:t>
            </a:r>
            <a:r>
              <a:rPr lang="en-GB" sz="1000" dirty="0">
                <a:latin typeface="Times New Roman"/>
                <a:cs typeface="Times New Roman"/>
              </a:rPr>
              <a:t>notes</a:t>
            </a:r>
            <a:r>
              <a:rPr lang="en-GB" sz="1000" spc="-20" dirty="0">
                <a:latin typeface="Times New Roman"/>
                <a:cs typeface="Times New Roman"/>
              </a:rPr>
              <a:t> </a:t>
            </a:r>
            <a:r>
              <a:rPr lang="en-GB" sz="1000" dirty="0">
                <a:latin typeface="Times New Roman"/>
                <a:cs typeface="Times New Roman"/>
              </a:rPr>
              <a:t>that</a:t>
            </a:r>
            <a:r>
              <a:rPr lang="en-GB" sz="1000" spc="-20" dirty="0">
                <a:latin typeface="Times New Roman"/>
                <a:cs typeface="Times New Roman"/>
              </a:rPr>
              <a:t> </a:t>
            </a:r>
            <a:r>
              <a:rPr lang="en-GB" sz="1000" dirty="0">
                <a:latin typeface="Times New Roman"/>
                <a:cs typeface="Times New Roman"/>
              </a:rPr>
              <a:t>the</a:t>
            </a:r>
            <a:r>
              <a:rPr lang="en-GB" sz="1000" spc="-20" dirty="0">
                <a:latin typeface="Times New Roman"/>
                <a:cs typeface="Times New Roman"/>
              </a:rPr>
              <a:t> </a:t>
            </a:r>
            <a:r>
              <a:rPr lang="en-GB" sz="1000" dirty="0">
                <a:latin typeface="Times New Roman"/>
                <a:cs typeface="Times New Roman"/>
              </a:rPr>
              <a:t>Belgae</a:t>
            </a:r>
            <a:r>
              <a:rPr lang="en-GB" sz="1000" spc="-15" dirty="0">
                <a:latin typeface="Times New Roman"/>
                <a:cs typeface="Times New Roman"/>
              </a:rPr>
              <a:t> </a:t>
            </a:r>
            <a:r>
              <a:rPr lang="en-GB" sz="1000" dirty="0">
                <a:latin typeface="Times New Roman"/>
                <a:cs typeface="Times New Roman"/>
              </a:rPr>
              <a:t>had</a:t>
            </a:r>
            <a:r>
              <a:rPr lang="en-GB" sz="1000" spc="-25" dirty="0">
                <a:latin typeface="Times New Roman"/>
                <a:cs typeface="Times New Roman"/>
              </a:rPr>
              <a:t> </a:t>
            </a:r>
            <a:r>
              <a:rPr lang="en-GB" sz="1000" dirty="0">
                <a:latin typeface="Times New Roman"/>
                <a:cs typeface="Times New Roman"/>
              </a:rPr>
              <a:t>settlements</a:t>
            </a:r>
            <a:r>
              <a:rPr lang="en-GB" sz="1000" spc="5" dirty="0">
                <a:latin typeface="Times New Roman"/>
                <a:cs typeface="Times New Roman"/>
              </a:rPr>
              <a:t> </a:t>
            </a:r>
            <a:r>
              <a:rPr lang="en-GB" sz="1000" dirty="0">
                <a:latin typeface="Times New Roman"/>
                <a:cs typeface="Times New Roman"/>
              </a:rPr>
              <a:t>on</a:t>
            </a:r>
            <a:r>
              <a:rPr lang="en-GB" sz="1000" spc="-35" dirty="0">
                <a:latin typeface="Times New Roman"/>
                <a:cs typeface="Times New Roman"/>
              </a:rPr>
              <a:t> </a:t>
            </a:r>
            <a:r>
              <a:rPr lang="en-GB" sz="1000" dirty="0">
                <a:latin typeface="Times New Roman"/>
                <a:cs typeface="Times New Roman"/>
              </a:rPr>
              <a:t>the</a:t>
            </a:r>
            <a:r>
              <a:rPr lang="en-GB" sz="1000" spc="-20" dirty="0">
                <a:latin typeface="Times New Roman"/>
                <a:cs typeface="Times New Roman"/>
              </a:rPr>
              <a:t> </a:t>
            </a:r>
            <a:r>
              <a:rPr lang="en-GB" sz="1000" dirty="0">
                <a:latin typeface="Times New Roman"/>
                <a:cs typeface="Times New Roman"/>
              </a:rPr>
              <a:t>coast</a:t>
            </a:r>
            <a:r>
              <a:rPr lang="en-GB" sz="1000" spc="-20" dirty="0">
                <a:latin typeface="Times New Roman"/>
                <a:cs typeface="Times New Roman"/>
              </a:rPr>
              <a:t> </a:t>
            </a:r>
            <a:r>
              <a:rPr lang="en-GB" sz="1000" spc="-25" dirty="0">
                <a:latin typeface="Times New Roman"/>
                <a:cs typeface="Times New Roman"/>
              </a:rPr>
              <a:t>of </a:t>
            </a:r>
            <a:r>
              <a:rPr lang="en-GB" sz="1000" spc="-10" dirty="0">
                <a:latin typeface="Times New Roman"/>
                <a:cs typeface="Times New Roman"/>
              </a:rPr>
              <a:t>Britain:</a:t>
            </a:r>
            <a:endParaRPr lang="en-GB" sz="1000" dirty="0">
              <a:latin typeface="Times New Roman"/>
              <a:cs typeface="Times New Roman"/>
            </a:endParaRPr>
          </a:p>
          <a:p>
            <a:pPr marL="12700" marR="6985">
              <a:lnSpc>
                <a:spcPct val="100000"/>
              </a:lnSpc>
              <a:spcBef>
                <a:spcPts val="365"/>
              </a:spcBef>
            </a:pPr>
            <a:r>
              <a:rPr lang="en-GB" sz="1000" i="1" dirty="0">
                <a:latin typeface="Times New Roman"/>
                <a:cs typeface="Times New Roman"/>
              </a:rPr>
              <a:t>‘The</a:t>
            </a:r>
            <a:r>
              <a:rPr lang="en-GB" sz="1000" i="1" spc="-20" dirty="0">
                <a:latin typeface="Times New Roman"/>
                <a:cs typeface="Times New Roman"/>
              </a:rPr>
              <a:t> </a:t>
            </a:r>
            <a:r>
              <a:rPr lang="en-GB" sz="1000" i="1" dirty="0">
                <a:latin typeface="Times New Roman"/>
                <a:cs typeface="Times New Roman"/>
              </a:rPr>
              <a:t>interior</a:t>
            </a:r>
            <a:r>
              <a:rPr lang="en-GB" sz="1000" i="1" spc="-20" dirty="0">
                <a:latin typeface="Times New Roman"/>
                <a:cs typeface="Times New Roman"/>
              </a:rPr>
              <a:t> </a:t>
            </a:r>
            <a:r>
              <a:rPr lang="en-GB" sz="1000" i="1" dirty="0">
                <a:latin typeface="Times New Roman"/>
                <a:cs typeface="Times New Roman"/>
              </a:rPr>
              <a:t>parts</a:t>
            </a:r>
            <a:r>
              <a:rPr lang="en-GB" sz="1000" i="1" spc="-20" dirty="0">
                <a:latin typeface="Times New Roman"/>
                <a:cs typeface="Times New Roman"/>
              </a:rPr>
              <a:t> </a:t>
            </a:r>
            <a:r>
              <a:rPr lang="en-GB" sz="1000" i="1" dirty="0">
                <a:latin typeface="Times New Roman"/>
                <a:cs typeface="Times New Roman"/>
              </a:rPr>
              <a:t>of</a:t>
            </a:r>
            <a:r>
              <a:rPr lang="en-GB" sz="1000" i="1" spc="-30" dirty="0">
                <a:latin typeface="Times New Roman"/>
                <a:cs typeface="Times New Roman"/>
              </a:rPr>
              <a:t> </a:t>
            </a:r>
            <a:r>
              <a:rPr lang="en-GB" sz="1000" i="1" dirty="0">
                <a:latin typeface="Times New Roman"/>
                <a:cs typeface="Times New Roman"/>
              </a:rPr>
              <a:t>Britain</a:t>
            </a:r>
            <a:r>
              <a:rPr lang="en-GB" sz="1000" i="1" spc="-25" dirty="0">
                <a:latin typeface="Times New Roman"/>
                <a:cs typeface="Times New Roman"/>
              </a:rPr>
              <a:t> </a:t>
            </a:r>
            <a:r>
              <a:rPr lang="en-GB" sz="1000" i="1" dirty="0">
                <a:latin typeface="Times New Roman"/>
                <a:cs typeface="Times New Roman"/>
              </a:rPr>
              <a:t>are</a:t>
            </a:r>
            <a:r>
              <a:rPr lang="en-GB" sz="1000" i="1" spc="-5" dirty="0">
                <a:latin typeface="Times New Roman"/>
                <a:cs typeface="Times New Roman"/>
              </a:rPr>
              <a:t> </a:t>
            </a:r>
            <a:r>
              <a:rPr lang="en-GB" sz="1000" i="1" dirty="0">
                <a:latin typeface="Times New Roman"/>
                <a:cs typeface="Times New Roman"/>
              </a:rPr>
              <a:t>inhabited</a:t>
            </a:r>
            <a:r>
              <a:rPr lang="en-GB" sz="1000" i="1" spc="-35" dirty="0">
                <a:latin typeface="Times New Roman"/>
                <a:cs typeface="Times New Roman"/>
              </a:rPr>
              <a:t> </a:t>
            </a:r>
            <a:r>
              <a:rPr lang="en-GB" sz="1000" i="1" dirty="0">
                <a:latin typeface="Times New Roman"/>
                <a:cs typeface="Times New Roman"/>
              </a:rPr>
              <a:t>by</a:t>
            </a:r>
            <a:r>
              <a:rPr lang="en-GB" sz="1000" i="1" spc="-15" dirty="0">
                <a:latin typeface="Times New Roman"/>
                <a:cs typeface="Times New Roman"/>
              </a:rPr>
              <a:t> </a:t>
            </a:r>
            <a:r>
              <a:rPr lang="en-GB" sz="1000" i="1" dirty="0">
                <a:latin typeface="Times New Roman"/>
                <a:cs typeface="Times New Roman"/>
              </a:rPr>
              <a:t>tribes</a:t>
            </a:r>
            <a:r>
              <a:rPr lang="en-GB" sz="1000" i="1" spc="-25" dirty="0">
                <a:latin typeface="Times New Roman"/>
                <a:cs typeface="Times New Roman"/>
              </a:rPr>
              <a:t> </a:t>
            </a:r>
            <a:r>
              <a:rPr lang="en-GB" sz="1000" i="1" dirty="0">
                <a:latin typeface="Times New Roman"/>
                <a:cs typeface="Times New Roman"/>
              </a:rPr>
              <a:t>which</a:t>
            </a:r>
            <a:r>
              <a:rPr lang="en-GB" sz="1000" i="1" spc="-10" dirty="0">
                <a:latin typeface="Times New Roman"/>
                <a:cs typeface="Times New Roman"/>
              </a:rPr>
              <a:t> </a:t>
            </a:r>
            <a:r>
              <a:rPr lang="en-GB" sz="1000" i="1" dirty="0">
                <a:latin typeface="Times New Roman"/>
                <a:cs typeface="Times New Roman"/>
              </a:rPr>
              <a:t>by</a:t>
            </a:r>
            <a:r>
              <a:rPr lang="en-GB" sz="1000" i="1" spc="-15" dirty="0">
                <a:latin typeface="Times New Roman"/>
                <a:cs typeface="Times New Roman"/>
              </a:rPr>
              <a:t> </a:t>
            </a:r>
            <a:r>
              <a:rPr lang="en-GB" sz="1000" i="1" dirty="0">
                <a:latin typeface="Times New Roman"/>
                <a:cs typeface="Times New Roman"/>
              </a:rPr>
              <a:t>their</a:t>
            </a:r>
            <a:r>
              <a:rPr lang="en-GB" sz="1000" i="1" spc="-20" dirty="0">
                <a:latin typeface="Times New Roman"/>
                <a:cs typeface="Times New Roman"/>
              </a:rPr>
              <a:t> </a:t>
            </a:r>
            <a:r>
              <a:rPr lang="en-GB" sz="1000" i="1" dirty="0">
                <a:latin typeface="Times New Roman"/>
                <a:cs typeface="Times New Roman"/>
              </a:rPr>
              <a:t>own</a:t>
            </a:r>
            <a:r>
              <a:rPr lang="en-GB" sz="1000" i="1" spc="-15" dirty="0">
                <a:latin typeface="Times New Roman"/>
                <a:cs typeface="Times New Roman"/>
              </a:rPr>
              <a:t> </a:t>
            </a:r>
            <a:r>
              <a:rPr lang="en-GB" sz="1000" i="1" dirty="0">
                <a:latin typeface="Times New Roman"/>
                <a:cs typeface="Times New Roman"/>
              </a:rPr>
              <a:t>traditions</a:t>
            </a:r>
            <a:r>
              <a:rPr lang="en-GB" sz="1000" i="1" spc="-45" dirty="0">
                <a:latin typeface="Times New Roman"/>
                <a:cs typeface="Times New Roman"/>
              </a:rPr>
              <a:t> </a:t>
            </a:r>
            <a:r>
              <a:rPr lang="en-GB" sz="1000" i="1" dirty="0">
                <a:latin typeface="Times New Roman"/>
                <a:cs typeface="Times New Roman"/>
              </a:rPr>
              <a:t>are indigenous</a:t>
            </a:r>
            <a:r>
              <a:rPr lang="en-GB" sz="1000" i="1" spc="-45" dirty="0">
                <a:latin typeface="Times New Roman"/>
                <a:cs typeface="Times New Roman"/>
              </a:rPr>
              <a:t> </a:t>
            </a:r>
            <a:r>
              <a:rPr lang="en-GB" sz="1000" i="1" dirty="0">
                <a:latin typeface="Times New Roman"/>
                <a:cs typeface="Times New Roman"/>
              </a:rPr>
              <a:t>to</a:t>
            </a:r>
            <a:r>
              <a:rPr lang="en-GB" sz="1000" i="1" spc="-10" dirty="0">
                <a:latin typeface="Times New Roman"/>
                <a:cs typeface="Times New Roman"/>
              </a:rPr>
              <a:t> </a:t>
            </a:r>
            <a:r>
              <a:rPr lang="en-GB" sz="1000" i="1" spc="-25" dirty="0">
                <a:latin typeface="Times New Roman"/>
                <a:cs typeface="Times New Roman"/>
              </a:rPr>
              <a:t>the </a:t>
            </a:r>
            <a:r>
              <a:rPr lang="en-GB" sz="1000" i="1" dirty="0">
                <a:latin typeface="Times New Roman"/>
                <a:cs typeface="Times New Roman"/>
              </a:rPr>
              <a:t>island,</a:t>
            </a:r>
            <a:r>
              <a:rPr lang="en-GB" sz="1000" i="1" spc="-30" dirty="0">
                <a:latin typeface="Times New Roman"/>
                <a:cs typeface="Times New Roman"/>
              </a:rPr>
              <a:t> </a:t>
            </a:r>
            <a:r>
              <a:rPr lang="en-GB" sz="1000" i="1" dirty="0">
                <a:latin typeface="Times New Roman"/>
                <a:cs typeface="Times New Roman"/>
              </a:rPr>
              <a:t>while</a:t>
            </a:r>
            <a:r>
              <a:rPr lang="en-GB" sz="1000" i="1" spc="-15" dirty="0">
                <a:latin typeface="Times New Roman"/>
                <a:cs typeface="Times New Roman"/>
              </a:rPr>
              <a:t> </a:t>
            </a:r>
            <a:r>
              <a:rPr lang="en-GB" sz="1000" i="1" dirty="0">
                <a:latin typeface="Times New Roman"/>
                <a:cs typeface="Times New Roman"/>
              </a:rPr>
              <a:t>on</a:t>
            </a:r>
            <a:r>
              <a:rPr lang="en-GB" sz="1000" i="1" spc="-20" dirty="0">
                <a:latin typeface="Times New Roman"/>
                <a:cs typeface="Times New Roman"/>
              </a:rPr>
              <a:t> </a:t>
            </a:r>
            <a:r>
              <a:rPr lang="en-GB" sz="1000" i="1" dirty="0">
                <a:latin typeface="Times New Roman"/>
                <a:cs typeface="Times New Roman"/>
              </a:rPr>
              <a:t>the</a:t>
            </a:r>
            <a:r>
              <a:rPr lang="en-GB" sz="1000" i="1" spc="-20" dirty="0">
                <a:latin typeface="Times New Roman"/>
                <a:cs typeface="Times New Roman"/>
              </a:rPr>
              <a:t> </a:t>
            </a:r>
            <a:r>
              <a:rPr lang="en-GB" sz="1000" i="1" dirty="0">
                <a:latin typeface="Times New Roman"/>
                <a:cs typeface="Times New Roman"/>
              </a:rPr>
              <a:t>coastal</a:t>
            </a:r>
            <a:r>
              <a:rPr lang="en-GB" sz="1000" i="1" spc="-30" dirty="0">
                <a:latin typeface="Times New Roman"/>
                <a:cs typeface="Times New Roman"/>
              </a:rPr>
              <a:t> </a:t>
            </a:r>
            <a:r>
              <a:rPr lang="en-GB" sz="1000" i="1" dirty="0">
                <a:latin typeface="Times New Roman"/>
                <a:cs typeface="Times New Roman"/>
              </a:rPr>
              <a:t>sections</a:t>
            </a:r>
            <a:r>
              <a:rPr lang="en-GB" sz="1000" i="1" spc="-10" dirty="0">
                <a:latin typeface="Times New Roman"/>
                <a:cs typeface="Times New Roman"/>
              </a:rPr>
              <a:t> </a:t>
            </a:r>
            <a:r>
              <a:rPr lang="en-GB" sz="1000" i="1" dirty="0">
                <a:latin typeface="Times New Roman"/>
                <a:cs typeface="Times New Roman"/>
              </a:rPr>
              <a:t>are</a:t>
            </a:r>
            <a:r>
              <a:rPr lang="en-GB" sz="1000" i="1" spc="-15" dirty="0">
                <a:latin typeface="Times New Roman"/>
                <a:cs typeface="Times New Roman"/>
              </a:rPr>
              <a:t> </a:t>
            </a:r>
            <a:r>
              <a:rPr lang="en-GB" sz="1000" i="1" dirty="0">
                <a:latin typeface="Times New Roman"/>
                <a:cs typeface="Times New Roman"/>
              </a:rPr>
              <a:t>tribes</a:t>
            </a:r>
            <a:r>
              <a:rPr lang="en-GB" sz="1000" i="1" spc="-10" dirty="0">
                <a:latin typeface="Times New Roman"/>
                <a:cs typeface="Times New Roman"/>
              </a:rPr>
              <a:t> </a:t>
            </a:r>
            <a:r>
              <a:rPr lang="en-GB" sz="1000" i="1" dirty="0">
                <a:latin typeface="Times New Roman"/>
                <a:cs typeface="Times New Roman"/>
              </a:rPr>
              <a:t>which</a:t>
            </a:r>
            <a:r>
              <a:rPr lang="en-GB" sz="1000" i="1" spc="-20" dirty="0">
                <a:latin typeface="Times New Roman"/>
                <a:cs typeface="Times New Roman"/>
              </a:rPr>
              <a:t> </a:t>
            </a:r>
            <a:r>
              <a:rPr lang="en-GB" sz="1000" i="1" dirty="0">
                <a:latin typeface="Times New Roman"/>
                <a:cs typeface="Times New Roman"/>
              </a:rPr>
              <a:t>had</a:t>
            </a:r>
            <a:r>
              <a:rPr lang="en-GB" sz="1000" i="1" spc="-20" dirty="0">
                <a:latin typeface="Times New Roman"/>
                <a:cs typeface="Times New Roman"/>
              </a:rPr>
              <a:t> </a:t>
            </a:r>
            <a:r>
              <a:rPr lang="en-GB" sz="1000" i="1" dirty="0">
                <a:latin typeface="Times New Roman"/>
                <a:cs typeface="Times New Roman"/>
              </a:rPr>
              <a:t>crossed</a:t>
            </a:r>
            <a:r>
              <a:rPr lang="en-GB" sz="1000" i="1" spc="-5" dirty="0">
                <a:latin typeface="Times New Roman"/>
                <a:cs typeface="Times New Roman"/>
              </a:rPr>
              <a:t> </a:t>
            </a:r>
            <a:r>
              <a:rPr lang="en-GB" sz="1000" i="1" dirty="0">
                <a:latin typeface="Times New Roman"/>
                <a:cs typeface="Times New Roman"/>
              </a:rPr>
              <a:t>from</a:t>
            </a:r>
            <a:r>
              <a:rPr lang="en-GB" sz="1000" i="1" spc="-15" dirty="0">
                <a:latin typeface="Times New Roman"/>
                <a:cs typeface="Times New Roman"/>
              </a:rPr>
              <a:t> </a:t>
            </a:r>
            <a:r>
              <a:rPr lang="en-GB" sz="1000" i="1" dirty="0">
                <a:latin typeface="Times New Roman"/>
                <a:cs typeface="Times New Roman"/>
              </a:rPr>
              <a:t>the</a:t>
            </a:r>
            <a:r>
              <a:rPr lang="en-GB" sz="1000" i="1" spc="-15" dirty="0">
                <a:latin typeface="Times New Roman"/>
                <a:cs typeface="Times New Roman"/>
              </a:rPr>
              <a:t> </a:t>
            </a:r>
            <a:r>
              <a:rPr lang="en-GB" sz="1000" i="1" dirty="0">
                <a:latin typeface="Times New Roman"/>
                <a:cs typeface="Times New Roman"/>
              </a:rPr>
              <a:t>land</a:t>
            </a:r>
            <a:r>
              <a:rPr lang="en-GB" sz="1000" i="1" spc="-25" dirty="0">
                <a:latin typeface="Times New Roman"/>
                <a:cs typeface="Times New Roman"/>
              </a:rPr>
              <a:t> </a:t>
            </a:r>
            <a:r>
              <a:rPr lang="en-GB" sz="1000" i="1" dirty="0">
                <a:latin typeface="Times New Roman"/>
                <a:cs typeface="Times New Roman"/>
              </a:rPr>
              <a:t>of</a:t>
            </a:r>
            <a:r>
              <a:rPr lang="en-GB" sz="1000" i="1" spc="-20" dirty="0">
                <a:latin typeface="Times New Roman"/>
                <a:cs typeface="Times New Roman"/>
              </a:rPr>
              <a:t> </a:t>
            </a:r>
            <a:r>
              <a:rPr lang="en-GB" sz="1000" i="1" dirty="0">
                <a:latin typeface="Times New Roman"/>
                <a:cs typeface="Times New Roman"/>
              </a:rPr>
              <a:t>the</a:t>
            </a:r>
            <a:r>
              <a:rPr lang="en-GB" sz="1000" i="1" spc="-25" dirty="0">
                <a:latin typeface="Times New Roman"/>
                <a:cs typeface="Times New Roman"/>
              </a:rPr>
              <a:t> </a:t>
            </a:r>
            <a:r>
              <a:rPr lang="en-GB" sz="1000" i="1" dirty="0">
                <a:latin typeface="Times New Roman"/>
                <a:cs typeface="Times New Roman"/>
              </a:rPr>
              <a:t>Belgae….’</a:t>
            </a:r>
            <a:r>
              <a:rPr lang="en-GB" sz="1000" i="1" spc="125" dirty="0">
                <a:latin typeface="Times New Roman"/>
                <a:cs typeface="Times New Roman"/>
              </a:rPr>
              <a:t>  </a:t>
            </a:r>
            <a:r>
              <a:rPr lang="en-GB" sz="1000" i="1" spc="-20" dirty="0">
                <a:latin typeface="Times New Roman"/>
                <a:cs typeface="Times New Roman"/>
              </a:rPr>
              <a:t>****</a:t>
            </a:r>
            <a:endParaRPr lang="en-GB" sz="1000" dirty="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50" dirty="0"/>
              <a:t>22</a:t>
            </a:fld>
            <a:endParaRPr spc="-50" dirty="0"/>
          </a:p>
        </p:txBody>
      </p:sp>
      <p:sp>
        <p:nvSpPr>
          <p:cNvPr id="14" name="TextBox 13">
            <a:extLst>
              <a:ext uri="{FF2B5EF4-FFF2-40B4-BE49-F238E27FC236}">
                <a16:creationId xmlns:a16="http://schemas.microsoft.com/office/drawing/2014/main" id="{B950F312-8722-6EF0-5CFE-F0A0B30F764A}"/>
              </a:ext>
            </a:extLst>
          </p:cNvPr>
          <p:cNvSpPr txBox="1"/>
          <p:nvPr/>
        </p:nvSpPr>
        <p:spPr>
          <a:xfrm>
            <a:off x="1600200" y="805190"/>
            <a:ext cx="4256550" cy="923330"/>
          </a:xfrm>
          <a:prstGeom prst="rect">
            <a:avLst/>
          </a:prstGeom>
          <a:solidFill>
            <a:schemeClr val="tx1"/>
          </a:solidFill>
        </p:spPr>
        <p:txBody>
          <a:bodyPr wrap="square">
            <a:spAutoFit/>
          </a:bodyPr>
          <a:lstStyle/>
          <a:p>
            <a:pPr algn="ctr"/>
            <a:r>
              <a:rPr lang="en-US" sz="3600" b="1" dirty="0">
                <a:solidFill>
                  <a:srgbClr val="B6B506"/>
                </a:solidFill>
              </a:rPr>
              <a:t>Celts in Britain?</a:t>
            </a:r>
          </a:p>
          <a:p>
            <a:pPr algn="ctr"/>
            <a:endParaRPr lang="en-US" b="1" dirty="0">
              <a:solidFill>
                <a:srgbClr val="FFFF00"/>
              </a:solidFill>
            </a:endParaRPr>
          </a:p>
        </p:txBody>
      </p:sp>
      <p:sp>
        <p:nvSpPr>
          <p:cNvPr id="2" name="TextBox 1">
            <a:extLst>
              <a:ext uri="{FF2B5EF4-FFF2-40B4-BE49-F238E27FC236}">
                <a16:creationId xmlns:a16="http://schemas.microsoft.com/office/drawing/2014/main" id="{7E3F5837-09F8-EAC9-6315-20C99C3CC389}"/>
              </a:ext>
            </a:extLst>
          </p:cNvPr>
          <p:cNvSpPr txBox="1"/>
          <p:nvPr/>
        </p:nvSpPr>
        <p:spPr>
          <a:xfrm>
            <a:off x="745584" y="3429000"/>
            <a:ext cx="5757119" cy="1077218"/>
          </a:xfrm>
          <a:prstGeom prst="rect">
            <a:avLst/>
          </a:prstGeom>
          <a:solidFill>
            <a:schemeClr val="accent3">
              <a:lumMod val="60000"/>
              <a:lumOff val="40000"/>
            </a:schemeClr>
          </a:solidFill>
        </p:spPr>
        <p:txBody>
          <a:bodyPr wrap="square" rtlCol="0">
            <a:spAutoFit/>
          </a:bodyPr>
          <a:lstStyle/>
          <a:p>
            <a:r>
              <a:rPr lang="en-GB" sz="1600" dirty="0">
                <a:solidFill>
                  <a:srgbClr val="000000"/>
                </a:solidFill>
                <a:effectLst/>
                <a:latin typeface="Helvetica" pitchFamily="2" charset="0"/>
              </a:rPr>
              <a:t>Caesar mentions the 'long-established links between the </a:t>
            </a:r>
            <a:r>
              <a:rPr lang="en-GB" sz="1600" dirty="0" err="1">
                <a:solidFill>
                  <a:srgbClr val="000000"/>
                </a:solidFill>
                <a:effectLst/>
                <a:latin typeface="Helvetica" pitchFamily="2" charset="0"/>
              </a:rPr>
              <a:t>Gaulish</a:t>
            </a:r>
            <a:r>
              <a:rPr lang="en-GB" sz="1600" dirty="0">
                <a:solidFill>
                  <a:srgbClr val="000000"/>
                </a:solidFill>
                <a:effectLst/>
                <a:latin typeface="Helvetica" pitchFamily="2" charset="0"/>
              </a:rPr>
              <a:t> Belgae and the communities of south-eastern Britain' with evidence of Gallo-Belgic coinage in Britain probably from mid-2C BC, 87-8 (Cunliffe, </a:t>
            </a:r>
            <a:r>
              <a:rPr lang="en-GB" sz="1600" i="1" dirty="0">
                <a:solidFill>
                  <a:srgbClr val="000000"/>
                </a:solidFill>
                <a:effectLst/>
                <a:latin typeface="Helvetica" pitchFamily="2" charset="0"/>
              </a:rPr>
              <a:t>A Very Short Introduction</a:t>
            </a:r>
            <a:r>
              <a:rPr lang="en-GB" sz="1600" dirty="0">
                <a:solidFill>
                  <a:srgbClr val="000000"/>
                </a:solidFill>
                <a:effectLst/>
                <a:latin typeface="Helvetica" pitchFamily="2" charset="0"/>
              </a:rPr>
              <a:t>, p. 87).</a:t>
            </a:r>
          </a:p>
        </p:txBody>
      </p:sp>
      <p:sp>
        <p:nvSpPr>
          <p:cNvPr id="3" name="TextBox 2">
            <a:extLst>
              <a:ext uri="{FF2B5EF4-FFF2-40B4-BE49-F238E27FC236}">
                <a16:creationId xmlns:a16="http://schemas.microsoft.com/office/drawing/2014/main" id="{54DA923F-5CFA-0747-32AE-36128E00A7AE}"/>
              </a:ext>
            </a:extLst>
          </p:cNvPr>
          <p:cNvSpPr txBox="1"/>
          <p:nvPr/>
        </p:nvSpPr>
        <p:spPr>
          <a:xfrm>
            <a:off x="745584" y="5105400"/>
            <a:ext cx="5625502" cy="2308324"/>
          </a:xfrm>
          <a:prstGeom prst="rect">
            <a:avLst/>
          </a:prstGeom>
          <a:solidFill>
            <a:schemeClr val="bg2">
              <a:lumMod val="75000"/>
            </a:schemeClr>
          </a:solidFill>
        </p:spPr>
        <p:txBody>
          <a:bodyPr wrap="square" rtlCol="0">
            <a:spAutoFit/>
          </a:bodyPr>
          <a:lstStyle/>
          <a:p>
            <a:pPr algn="ctr"/>
            <a:r>
              <a:rPr lang="en-GB" sz="1600" b="1" u="sng" dirty="0">
                <a:solidFill>
                  <a:srgbClr val="000000"/>
                </a:solidFill>
                <a:effectLst/>
                <a:latin typeface="Helvetica" pitchFamily="2" charset="0"/>
              </a:rPr>
              <a:t>Veneti’s links with Britain</a:t>
            </a:r>
          </a:p>
          <a:p>
            <a:pPr algn="ctr"/>
            <a:endParaRPr lang="en-GB" sz="1600" b="1" u="sng" dirty="0">
              <a:solidFill>
                <a:srgbClr val="000000"/>
              </a:solidFill>
              <a:effectLst/>
              <a:latin typeface="Helvetica" pitchFamily="2" charset="0"/>
            </a:endParaRPr>
          </a:p>
          <a:p>
            <a:r>
              <a:rPr lang="en-GB" sz="1600" dirty="0">
                <a:solidFill>
                  <a:srgbClr val="000000"/>
                </a:solidFill>
                <a:effectLst/>
                <a:latin typeface="Helvetica" pitchFamily="2" charset="0"/>
              </a:rPr>
              <a:t>Caesar on Veneti: '[Caesar] comments on their large number of ships and considerable sailing skills, saying that they regularly sail to and from Britain’ (Cunliffe, </a:t>
            </a:r>
            <a:r>
              <a:rPr lang="en-GB" sz="1600" i="1" dirty="0">
                <a:solidFill>
                  <a:srgbClr val="000000"/>
                </a:solidFill>
                <a:effectLst/>
                <a:latin typeface="Helvetica" pitchFamily="2" charset="0"/>
              </a:rPr>
              <a:t>A Very Short Introduction</a:t>
            </a:r>
            <a:r>
              <a:rPr lang="en-GB" sz="1600" dirty="0">
                <a:solidFill>
                  <a:srgbClr val="000000"/>
                </a:solidFill>
                <a:effectLst/>
                <a:latin typeface="Helvetica" pitchFamily="2" charset="0"/>
              </a:rPr>
              <a:t>, p. 87)</a:t>
            </a:r>
          </a:p>
          <a:p>
            <a:r>
              <a:rPr lang="en-GB" sz="1600" dirty="0">
                <a:solidFill>
                  <a:srgbClr val="000000"/>
                </a:solidFill>
                <a:effectLst/>
                <a:latin typeface="Helvetica" pitchFamily="2" charset="0"/>
              </a:rPr>
              <a:t>Same suggestion about Veneti’s British links by Strabo IV.iv.2 '... since they were using the emporium there [in Britain]'.</a:t>
            </a:r>
          </a:p>
        </p:txBody>
      </p:sp>
    </p:spTree>
    <p:extLst>
      <p:ext uri="{BB962C8B-B14F-4D97-AF65-F5344CB8AC3E}">
        <p14:creationId xmlns:p14="http://schemas.microsoft.com/office/powerpoint/2010/main" val="23012375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138237" y="681037"/>
            <a:ext cx="4581525" cy="3438525"/>
            <a:chOff x="1138237" y="681037"/>
            <a:chExt cx="4581525" cy="3438525"/>
          </a:xfrm>
        </p:grpSpPr>
        <p:pic>
          <p:nvPicPr>
            <p:cNvPr id="3" name="object 3"/>
            <p:cNvPicPr/>
            <p:nvPr/>
          </p:nvPicPr>
          <p:blipFill>
            <a:blip r:embed="rId2" cstate="print"/>
            <a:stretch>
              <a:fillRect/>
            </a:stretch>
          </p:blipFill>
          <p:spPr>
            <a:xfrm>
              <a:off x="1143000" y="685800"/>
              <a:ext cx="4572000" cy="3429000"/>
            </a:xfrm>
            <a:prstGeom prst="rect">
              <a:avLst/>
            </a:prstGeom>
          </p:spPr>
        </p:pic>
        <p:sp>
          <p:nvSpPr>
            <p:cNvPr id="4" name="object 4"/>
            <p:cNvSpPr/>
            <p:nvPr/>
          </p:nvSpPr>
          <p:spPr>
            <a:xfrm>
              <a:off x="1143000" y="685800"/>
              <a:ext cx="4572000" cy="3429000"/>
            </a:xfrm>
            <a:custGeom>
              <a:avLst/>
              <a:gdLst/>
              <a:ahLst/>
              <a:cxnLst/>
              <a:rect l="l" t="t" r="r" b="b"/>
              <a:pathLst>
                <a:path w="4572000" h="3429000">
                  <a:moveTo>
                    <a:pt x="0" y="3429000"/>
                  </a:moveTo>
                  <a:lnTo>
                    <a:pt x="4572000" y="3429000"/>
                  </a:lnTo>
                  <a:lnTo>
                    <a:pt x="4572000" y="0"/>
                  </a:lnTo>
                  <a:lnTo>
                    <a:pt x="0" y="0"/>
                  </a:lnTo>
                  <a:lnTo>
                    <a:pt x="0" y="3429000"/>
                  </a:lnTo>
                  <a:close/>
                </a:path>
              </a:pathLst>
            </a:custGeom>
            <a:ln w="9525">
              <a:solidFill>
                <a:srgbClr val="000000"/>
              </a:solidFill>
            </a:ln>
          </p:spPr>
          <p:txBody>
            <a:bodyPr wrap="square" lIns="0" tIns="0" rIns="0" bIns="0" rtlCol="0"/>
            <a:lstStyle/>
            <a:p>
              <a:endParaRPr/>
            </a:p>
          </p:txBody>
        </p:sp>
      </p:grpSp>
      <p:sp>
        <p:nvSpPr>
          <p:cNvPr id="5" name="object 5"/>
          <p:cNvSpPr txBox="1"/>
          <p:nvPr/>
        </p:nvSpPr>
        <p:spPr>
          <a:xfrm>
            <a:off x="739444" y="4372483"/>
            <a:ext cx="5368290" cy="3980179"/>
          </a:xfrm>
          <a:prstGeom prst="rect">
            <a:avLst/>
          </a:prstGeom>
        </p:spPr>
        <p:txBody>
          <a:bodyPr vert="horz" wrap="square" lIns="0" tIns="12065" rIns="0" bIns="0" rtlCol="0">
            <a:spAutoFit/>
          </a:bodyPr>
          <a:lstStyle/>
          <a:p>
            <a:pPr marL="38100" marR="230504">
              <a:lnSpc>
                <a:spcPct val="100000"/>
              </a:lnSpc>
              <a:spcBef>
                <a:spcPts val="95"/>
              </a:spcBef>
            </a:pPr>
            <a:r>
              <a:rPr sz="1000" dirty="0">
                <a:latin typeface="Times New Roman"/>
                <a:cs typeface="Times New Roman"/>
              </a:rPr>
              <a:t>A</a:t>
            </a:r>
            <a:r>
              <a:rPr sz="1000" spc="-35" dirty="0">
                <a:latin typeface="Times New Roman"/>
                <a:cs typeface="Times New Roman"/>
              </a:rPr>
              <a:t> </a:t>
            </a:r>
            <a:r>
              <a:rPr sz="1000" dirty="0">
                <a:latin typeface="Times New Roman"/>
                <a:cs typeface="Times New Roman"/>
              </a:rPr>
              <a:t>consequence</a:t>
            </a:r>
            <a:r>
              <a:rPr sz="1000" spc="15" dirty="0">
                <a:latin typeface="Times New Roman"/>
                <a:cs typeface="Times New Roman"/>
              </a:rPr>
              <a:t> </a:t>
            </a:r>
            <a:r>
              <a:rPr sz="1000" dirty="0">
                <a:latin typeface="Times New Roman"/>
                <a:cs typeface="Times New Roman"/>
              </a:rPr>
              <a:t>of</a:t>
            </a:r>
            <a:r>
              <a:rPr sz="1000" spc="-30" dirty="0">
                <a:latin typeface="Times New Roman"/>
                <a:cs typeface="Times New Roman"/>
              </a:rPr>
              <a:t> </a:t>
            </a:r>
            <a:r>
              <a:rPr sz="1000" dirty="0">
                <a:latin typeface="Times New Roman"/>
                <a:cs typeface="Times New Roman"/>
              </a:rPr>
              <a:t>Caesar’s</a:t>
            </a:r>
            <a:r>
              <a:rPr sz="1000" spc="-5" dirty="0">
                <a:latin typeface="Times New Roman"/>
                <a:cs typeface="Times New Roman"/>
              </a:rPr>
              <a:t> </a:t>
            </a:r>
            <a:r>
              <a:rPr sz="1000" dirty="0">
                <a:latin typeface="Times New Roman"/>
                <a:cs typeface="Times New Roman"/>
              </a:rPr>
              <a:t>Gallic</a:t>
            </a:r>
            <a:r>
              <a:rPr sz="1000" spc="-15" dirty="0">
                <a:latin typeface="Times New Roman"/>
                <a:cs typeface="Times New Roman"/>
              </a:rPr>
              <a:t> </a:t>
            </a:r>
            <a:r>
              <a:rPr sz="1000" dirty="0">
                <a:latin typeface="Times New Roman"/>
                <a:cs typeface="Times New Roman"/>
              </a:rPr>
              <a:t>Wars</a:t>
            </a:r>
            <a:r>
              <a:rPr sz="1000" spc="-30" dirty="0">
                <a:latin typeface="Times New Roman"/>
                <a:cs typeface="Times New Roman"/>
              </a:rPr>
              <a:t> </a:t>
            </a:r>
            <a:r>
              <a:rPr sz="1000" dirty="0">
                <a:latin typeface="Times New Roman"/>
                <a:cs typeface="Times New Roman"/>
              </a:rPr>
              <a:t>was</a:t>
            </a:r>
            <a:r>
              <a:rPr sz="1000" spc="-5" dirty="0">
                <a:latin typeface="Times New Roman"/>
                <a:cs typeface="Times New Roman"/>
              </a:rPr>
              <a:t> </a:t>
            </a:r>
            <a:r>
              <a:rPr sz="1000" dirty="0">
                <a:latin typeface="Times New Roman"/>
                <a:cs typeface="Times New Roman"/>
              </a:rPr>
              <a:t>that</a:t>
            </a:r>
            <a:r>
              <a:rPr sz="1000" spc="-20" dirty="0">
                <a:latin typeface="Times New Roman"/>
                <a:cs typeface="Times New Roman"/>
              </a:rPr>
              <a:t> </a:t>
            </a:r>
            <a:r>
              <a:rPr sz="1000" dirty="0">
                <a:latin typeface="Times New Roman"/>
                <a:cs typeface="Times New Roman"/>
              </a:rPr>
              <a:t>he</a:t>
            </a:r>
            <a:r>
              <a:rPr sz="1000" spc="-20" dirty="0">
                <a:latin typeface="Times New Roman"/>
                <a:cs typeface="Times New Roman"/>
              </a:rPr>
              <a:t> </a:t>
            </a:r>
            <a:r>
              <a:rPr sz="1000" dirty="0">
                <a:latin typeface="Times New Roman"/>
                <a:cs typeface="Times New Roman"/>
              </a:rPr>
              <a:t>led</a:t>
            </a:r>
            <a:r>
              <a:rPr sz="1000" spc="-25" dirty="0">
                <a:latin typeface="Times New Roman"/>
                <a:cs typeface="Times New Roman"/>
              </a:rPr>
              <a:t> </a:t>
            </a:r>
            <a:r>
              <a:rPr sz="1000" dirty="0">
                <a:latin typeface="Times New Roman"/>
                <a:cs typeface="Times New Roman"/>
              </a:rPr>
              <a:t>two</a:t>
            </a:r>
            <a:r>
              <a:rPr sz="1000" spc="-10" dirty="0">
                <a:latin typeface="Times New Roman"/>
                <a:cs typeface="Times New Roman"/>
              </a:rPr>
              <a:t> </a:t>
            </a:r>
            <a:r>
              <a:rPr sz="1000" dirty="0">
                <a:latin typeface="Times New Roman"/>
                <a:cs typeface="Times New Roman"/>
              </a:rPr>
              <a:t>small</a:t>
            </a:r>
            <a:r>
              <a:rPr sz="1000" spc="-10" dirty="0">
                <a:latin typeface="Times New Roman"/>
                <a:cs typeface="Times New Roman"/>
              </a:rPr>
              <a:t> </a:t>
            </a:r>
            <a:r>
              <a:rPr sz="1000" dirty="0">
                <a:latin typeface="Times New Roman"/>
                <a:cs typeface="Times New Roman"/>
              </a:rPr>
              <a:t>invasions</a:t>
            </a:r>
            <a:r>
              <a:rPr sz="1000" spc="-10" dirty="0">
                <a:latin typeface="Times New Roman"/>
                <a:cs typeface="Times New Roman"/>
              </a:rPr>
              <a:t> </a:t>
            </a:r>
            <a:r>
              <a:rPr sz="1000" dirty="0">
                <a:latin typeface="Times New Roman"/>
                <a:cs typeface="Times New Roman"/>
              </a:rPr>
              <a:t>of</a:t>
            </a:r>
            <a:r>
              <a:rPr sz="1000" spc="-30" dirty="0">
                <a:latin typeface="Times New Roman"/>
                <a:cs typeface="Times New Roman"/>
              </a:rPr>
              <a:t> </a:t>
            </a:r>
            <a:r>
              <a:rPr sz="1000" dirty="0">
                <a:latin typeface="Times New Roman"/>
                <a:cs typeface="Times New Roman"/>
              </a:rPr>
              <a:t>Britain,</a:t>
            </a:r>
            <a:r>
              <a:rPr sz="1000" spc="-30" dirty="0">
                <a:latin typeface="Times New Roman"/>
                <a:cs typeface="Times New Roman"/>
              </a:rPr>
              <a:t> </a:t>
            </a:r>
            <a:r>
              <a:rPr sz="1000" dirty="0">
                <a:latin typeface="Times New Roman"/>
                <a:cs typeface="Times New Roman"/>
              </a:rPr>
              <a:t>albeit</a:t>
            </a:r>
            <a:r>
              <a:rPr sz="1000" spc="-30" dirty="0">
                <a:latin typeface="Times New Roman"/>
                <a:cs typeface="Times New Roman"/>
              </a:rPr>
              <a:t> </a:t>
            </a:r>
            <a:r>
              <a:rPr sz="1000" dirty="0">
                <a:latin typeface="Times New Roman"/>
                <a:cs typeface="Times New Roman"/>
              </a:rPr>
              <a:t>only</a:t>
            </a:r>
            <a:r>
              <a:rPr sz="1000" spc="-30" dirty="0">
                <a:latin typeface="Times New Roman"/>
                <a:cs typeface="Times New Roman"/>
              </a:rPr>
              <a:t> </a:t>
            </a:r>
            <a:r>
              <a:rPr sz="1000" spc="-50" dirty="0">
                <a:latin typeface="Times New Roman"/>
                <a:cs typeface="Times New Roman"/>
              </a:rPr>
              <a:t>a</a:t>
            </a:r>
            <a:r>
              <a:rPr sz="1000" dirty="0">
                <a:latin typeface="Times New Roman"/>
                <a:cs typeface="Times New Roman"/>
              </a:rPr>
              <a:t> tiny</a:t>
            </a:r>
            <a:r>
              <a:rPr sz="1000" spc="-30" dirty="0">
                <a:latin typeface="Times New Roman"/>
                <a:cs typeface="Times New Roman"/>
              </a:rPr>
              <a:t> </a:t>
            </a:r>
            <a:r>
              <a:rPr sz="1000" dirty="0">
                <a:latin typeface="Times New Roman"/>
                <a:cs typeface="Times New Roman"/>
              </a:rPr>
              <a:t>portion</a:t>
            </a:r>
            <a:r>
              <a:rPr sz="1000" spc="-45" dirty="0">
                <a:latin typeface="Times New Roman"/>
                <a:cs typeface="Times New Roman"/>
              </a:rPr>
              <a:t> </a:t>
            </a:r>
            <a:r>
              <a:rPr sz="1000" dirty="0">
                <a:latin typeface="Times New Roman"/>
                <a:cs typeface="Times New Roman"/>
              </a:rPr>
              <a:t>of</a:t>
            </a:r>
            <a:r>
              <a:rPr sz="1000" spc="-3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south</a:t>
            </a:r>
            <a:r>
              <a:rPr sz="1000" spc="-25" dirty="0">
                <a:latin typeface="Times New Roman"/>
                <a:cs typeface="Times New Roman"/>
              </a:rPr>
              <a:t> </a:t>
            </a:r>
            <a:r>
              <a:rPr sz="1000" dirty="0">
                <a:latin typeface="Times New Roman"/>
                <a:cs typeface="Times New Roman"/>
              </a:rPr>
              <a:t>eastern</a:t>
            </a:r>
            <a:r>
              <a:rPr sz="1000" spc="-20" dirty="0">
                <a:latin typeface="Times New Roman"/>
                <a:cs typeface="Times New Roman"/>
              </a:rPr>
              <a:t> </a:t>
            </a:r>
            <a:r>
              <a:rPr sz="1000" dirty="0">
                <a:latin typeface="Times New Roman"/>
                <a:cs typeface="Times New Roman"/>
              </a:rPr>
              <a:t>corner.</a:t>
            </a:r>
            <a:r>
              <a:rPr sz="1000" spc="-5" dirty="0">
                <a:latin typeface="Times New Roman"/>
                <a:cs typeface="Times New Roman"/>
              </a:rPr>
              <a:t> </a:t>
            </a:r>
            <a:r>
              <a:rPr sz="1000" dirty="0">
                <a:latin typeface="Times New Roman"/>
                <a:cs typeface="Times New Roman"/>
              </a:rPr>
              <a:t>Caesar</a:t>
            </a:r>
            <a:r>
              <a:rPr sz="1000" spc="-10" dirty="0">
                <a:latin typeface="Times New Roman"/>
                <a:cs typeface="Times New Roman"/>
              </a:rPr>
              <a:t> </a:t>
            </a:r>
            <a:r>
              <a:rPr sz="1000" dirty="0">
                <a:latin typeface="Times New Roman"/>
                <a:cs typeface="Times New Roman"/>
              </a:rPr>
              <a:t>writes</a:t>
            </a:r>
            <a:r>
              <a:rPr sz="1000" spc="-5" dirty="0">
                <a:latin typeface="Times New Roman"/>
                <a:cs typeface="Times New Roman"/>
              </a:rPr>
              <a:t> </a:t>
            </a:r>
            <a:r>
              <a:rPr sz="1000" dirty="0">
                <a:latin typeface="Times New Roman"/>
                <a:cs typeface="Times New Roman"/>
              </a:rPr>
              <a:t>an</a:t>
            </a:r>
            <a:r>
              <a:rPr sz="1000" spc="-25" dirty="0">
                <a:latin typeface="Times New Roman"/>
                <a:cs typeface="Times New Roman"/>
              </a:rPr>
              <a:t> </a:t>
            </a:r>
            <a:r>
              <a:rPr sz="1000" dirty="0">
                <a:latin typeface="Times New Roman"/>
                <a:cs typeface="Times New Roman"/>
              </a:rPr>
              <a:t>account</a:t>
            </a:r>
            <a:r>
              <a:rPr sz="1000" spc="-15" dirty="0">
                <a:latin typeface="Times New Roman"/>
                <a:cs typeface="Times New Roman"/>
              </a:rPr>
              <a:t> </a:t>
            </a:r>
            <a:r>
              <a:rPr sz="1000" dirty="0">
                <a:latin typeface="Times New Roman"/>
                <a:cs typeface="Times New Roman"/>
              </a:rPr>
              <a:t>of</a:t>
            </a:r>
            <a:r>
              <a:rPr sz="1000" spc="-40" dirty="0">
                <a:latin typeface="Times New Roman"/>
                <a:cs typeface="Times New Roman"/>
              </a:rPr>
              <a:t> </a:t>
            </a:r>
            <a:r>
              <a:rPr sz="1000" dirty="0">
                <a:latin typeface="Times New Roman"/>
                <a:cs typeface="Times New Roman"/>
              </a:rPr>
              <a:t>these</a:t>
            </a:r>
            <a:r>
              <a:rPr sz="1000" spc="-10" dirty="0">
                <a:latin typeface="Times New Roman"/>
                <a:cs typeface="Times New Roman"/>
              </a:rPr>
              <a:t> </a:t>
            </a:r>
            <a:r>
              <a:rPr sz="1000" dirty="0">
                <a:latin typeface="Times New Roman"/>
                <a:cs typeface="Times New Roman"/>
              </a:rPr>
              <a:t>two</a:t>
            </a:r>
            <a:r>
              <a:rPr sz="1000" spc="-10" dirty="0">
                <a:latin typeface="Times New Roman"/>
                <a:cs typeface="Times New Roman"/>
              </a:rPr>
              <a:t> </a:t>
            </a:r>
            <a:r>
              <a:rPr sz="1000" dirty="0">
                <a:latin typeface="Times New Roman"/>
                <a:cs typeface="Times New Roman"/>
              </a:rPr>
              <a:t>invasions</a:t>
            </a:r>
            <a:r>
              <a:rPr sz="1000" spc="-15" dirty="0">
                <a:latin typeface="Times New Roman"/>
                <a:cs typeface="Times New Roman"/>
              </a:rPr>
              <a:t> </a:t>
            </a:r>
            <a:r>
              <a:rPr sz="1000" dirty="0">
                <a:latin typeface="Times New Roman"/>
                <a:cs typeface="Times New Roman"/>
              </a:rPr>
              <a:t>in</a:t>
            </a:r>
            <a:r>
              <a:rPr sz="1000" spc="15" dirty="0">
                <a:latin typeface="Times New Roman"/>
                <a:cs typeface="Times New Roman"/>
              </a:rPr>
              <a:t> </a:t>
            </a:r>
            <a:r>
              <a:rPr sz="1000" i="1" dirty="0">
                <a:latin typeface="Times New Roman"/>
                <a:cs typeface="Times New Roman"/>
              </a:rPr>
              <a:t>De</a:t>
            </a:r>
            <a:r>
              <a:rPr sz="1000" i="1" spc="-15" dirty="0">
                <a:latin typeface="Times New Roman"/>
                <a:cs typeface="Times New Roman"/>
              </a:rPr>
              <a:t> </a:t>
            </a:r>
            <a:r>
              <a:rPr sz="1000" i="1" spc="-10" dirty="0">
                <a:latin typeface="Times New Roman"/>
                <a:cs typeface="Times New Roman"/>
              </a:rPr>
              <a:t>Bello </a:t>
            </a:r>
            <a:r>
              <a:rPr sz="1000" i="1" dirty="0">
                <a:latin typeface="Times New Roman"/>
                <a:cs typeface="Times New Roman"/>
              </a:rPr>
              <a:t>Gallico.</a:t>
            </a:r>
            <a:r>
              <a:rPr sz="1000" i="1" spc="-2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first</a:t>
            </a:r>
            <a:r>
              <a:rPr sz="1000" spc="-20" dirty="0">
                <a:latin typeface="Times New Roman"/>
                <a:cs typeface="Times New Roman"/>
              </a:rPr>
              <a:t> </a:t>
            </a:r>
            <a:r>
              <a:rPr sz="1000" dirty="0">
                <a:latin typeface="Times New Roman"/>
                <a:cs typeface="Times New Roman"/>
              </a:rPr>
              <a:t>invasion</a:t>
            </a:r>
            <a:r>
              <a:rPr sz="1000" spc="-10" dirty="0">
                <a:latin typeface="Times New Roman"/>
                <a:cs typeface="Times New Roman"/>
              </a:rPr>
              <a:t> </a:t>
            </a:r>
            <a:r>
              <a:rPr sz="1000" dirty="0">
                <a:latin typeface="Times New Roman"/>
                <a:cs typeface="Times New Roman"/>
              </a:rPr>
              <a:t>of</a:t>
            </a:r>
            <a:r>
              <a:rPr sz="1000" spc="-20" dirty="0">
                <a:latin typeface="Times New Roman"/>
                <a:cs typeface="Times New Roman"/>
              </a:rPr>
              <a:t> </a:t>
            </a:r>
            <a:r>
              <a:rPr sz="1000" dirty="0">
                <a:latin typeface="Times New Roman"/>
                <a:cs typeface="Times New Roman"/>
              </a:rPr>
              <a:t>55</a:t>
            </a:r>
            <a:r>
              <a:rPr sz="1000" spc="-30" dirty="0">
                <a:latin typeface="Times New Roman"/>
                <a:cs typeface="Times New Roman"/>
              </a:rPr>
              <a:t> </a:t>
            </a:r>
            <a:r>
              <a:rPr sz="1000" dirty="0">
                <a:latin typeface="Times New Roman"/>
                <a:cs typeface="Times New Roman"/>
              </a:rPr>
              <a:t>BCE</a:t>
            </a:r>
            <a:r>
              <a:rPr sz="1000" spc="-30" dirty="0">
                <a:latin typeface="Times New Roman"/>
                <a:cs typeface="Times New Roman"/>
              </a:rPr>
              <a:t> </a:t>
            </a:r>
            <a:r>
              <a:rPr sz="1000" dirty="0">
                <a:latin typeface="Times New Roman"/>
                <a:cs typeface="Times New Roman"/>
              </a:rPr>
              <a:t>is</a:t>
            </a:r>
            <a:r>
              <a:rPr sz="1000" spc="-30" dirty="0">
                <a:latin typeface="Times New Roman"/>
                <a:cs typeface="Times New Roman"/>
              </a:rPr>
              <a:t> </a:t>
            </a:r>
            <a:r>
              <a:rPr sz="1000" dirty="0">
                <a:latin typeface="Times New Roman"/>
                <a:cs typeface="Times New Roman"/>
              </a:rPr>
              <a:t>referenced</a:t>
            </a:r>
            <a:r>
              <a:rPr sz="1000" spc="20" dirty="0">
                <a:latin typeface="Times New Roman"/>
                <a:cs typeface="Times New Roman"/>
              </a:rPr>
              <a:t> </a:t>
            </a:r>
            <a:r>
              <a:rPr sz="1000" dirty="0">
                <a:latin typeface="Times New Roman"/>
                <a:cs typeface="Times New Roman"/>
              </a:rPr>
              <a:t>in</a:t>
            </a:r>
            <a:r>
              <a:rPr sz="1000" spc="-20" dirty="0">
                <a:latin typeface="Times New Roman"/>
                <a:cs typeface="Times New Roman"/>
              </a:rPr>
              <a:t> </a:t>
            </a:r>
            <a:r>
              <a:rPr sz="1000" dirty="0">
                <a:latin typeface="Times New Roman"/>
                <a:cs typeface="Times New Roman"/>
              </a:rPr>
              <a:t>Book</a:t>
            </a:r>
            <a:r>
              <a:rPr sz="1000" spc="-40" dirty="0">
                <a:latin typeface="Times New Roman"/>
                <a:cs typeface="Times New Roman"/>
              </a:rPr>
              <a:t> </a:t>
            </a:r>
            <a:r>
              <a:rPr sz="1000" dirty="0">
                <a:latin typeface="Times New Roman"/>
                <a:cs typeface="Times New Roman"/>
              </a:rPr>
              <a:t>4</a:t>
            </a:r>
            <a:r>
              <a:rPr sz="1000" spc="-30" dirty="0">
                <a:latin typeface="Times New Roman"/>
                <a:cs typeface="Times New Roman"/>
              </a:rPr>
              <a:t> </a:t>
            </a:r>
            <a:r>
              <a:rPr sz="1000" dirty="0">
                <a:latin typeface="Times New Roman"/>
                <a:cs typeface="Times New Roman"/>
              </a:rPr>
              <a:t>and</a:t>
            </a:r>
            <a:r>
              <a:rPr sz="1000" spc="-10" dirty="0">
                <a:latin typeface="Times New Roman"/>
                <a:cs typeface="Times New Roman"/>
              </a:rPr>
              <a:t> </a:t>
            </a:r>
            <a:r>
              <a:rPr sz="1000" dirty="0">
                <a:latin typeface="Times New Roman"/>
                <a:cs typeface="Times New Roman"/>
              </a:rPr>
              <a:t>his</a:t>
            </a:r>
            <a:r>
              <a:rPr sz="1000" spc="-20" dirty="0">
                <a:latin typeface="Times New Roman"/>
                <a:cs typeface="Times New Roman"/>
              </a:rPr>
              <a:t> </a:t>
            </a:r>
            <a:r>
              <a:rPr sz="1000" dirty="0">
                <a:latin typeface="Times New Roman"/>
                <a:cs typeface="Times New Roman"/>
              </a:rPr>
              <a:t>second</a:t>
            </a:r>
            <a:r>
              <a:rPr sz="1000" spc="-15" dirty="0">
                <a:latin typeface="Times New Roman"/>
                <a:cs typeface="Times New Roman"/>
              </a:rPr>
              <a:t> </a:t>
            </a:r>
            <a:r>
              <a:rPr sz="1000" dirty="0">
                <a:latin typeface="Times New Roman"/>
                <a:cs typeface="Times New Roman"/>
              </a:rPr>
              <a:t>invasion</a:t>
            </a:r>
            <a:r>
              <a:rPr sz="1000" spc="-10" dirty="0">
                <a:latin typeface="Times New Roman"/>
                <a:cs typeface="Times New Roman"/>
              </a:rPr>
              <a:t> </a:t>
            </a:r>
            <a:r>
              <a:rPr sz="1000" dirty="0">
                <a:latin typeface="Times New Roman"/>
                <a:cs typeface="Times New Roman"/>
              </a:rPr>
              <a:t>a</a:t>
            </a:r>
            <a:r>
              <a:rPr sz="1000" spc="-25" dirty="0">
                <a:latin typeface="Times New Roman"/>
                <a:cs typeface="Times New Roman"/>
              </a:rPr>
              <a:t> </a:t>
            </a:r>
            <a:r>
              <a:rPr sz="1000" dirty="0">
                <a:latin typeface="Times New Roman"/>
                <a:cs typeface="Times New Roman"/>
              </a:rPr>
              <a:t>year</a:t>
            </a:r>
            <a:r>
              <a:rPr sz="1000" spc="10" dirty="0">
                <a:latin typeface="Times New Roman"/>
                <a:cs typeface="Times New Roman"/>
              </a:rPr>
              <a:t> </a:t>
            </a:r>
            <a:r>
              <a:rPr sz="1000" dirty="0">
                <a:latin typeface="Times New Roman"/>
                <a:cs typeface="Times New Roman"/>
              </a:rPr>
              <a:t>later</a:t>
            </a:r>
            <a:r>
              <a:rPr sz="1000" spc="-15" dirty="0">
                <a:latin typeface="Times New Roman"/>
                <a:cs typeface="Times New Roman"/>
              </a:rPr>
              <a:t> </a:t>
            </a:r>
            <a:r>
              <a:rPr sz="1000" spc="-25" dirty="0">
                <a:latin typeface="Times New Roman"/>
                <a:cs typeface="Times New Roman"/>
              </a:rPr>
              <a:t>is </a:t>
            </a:r>
            <a:r>
              <a:rPr sz="1000" dirty="0">
                <a:latin typeface="Times New Roman"/>
                <a:cs typeface="Times New Roman"/>
              </a:rPr>
              <a:t>written</a:t>
            </a:r>
            <a:r>
              <a:rPr sz="1000" spc="-10" dirty="0">
                <a:latin typeface="Times New Roman"/>
                <a:cs typeface="Times New Roman"/>
              </a:rPr>
              <a:t> </a:t>
            </a:r>
            <a:r>
              <a:rPr sz="1000" dirty="0">
                <a:latin typeface="Times New Roman"/>
                <a:cs typeface="Times New Roman"/>
              </a:rPr>
              <a:t>about</a:t>
            </a:r>
            <a:r>
              <a:rPr sz="1000" spc="-25" dirty="0">
                <a:latin typeface="Times New Roman"/>
                <a:cs typeface="Times New Roman"/>
              </a:rPr>
              <a:t> </a:t>
            </a:r>
            <a:r>
              <a:rPr sz="1000" dirty="0">
                <a:latin typeface="Times New Roman"/>
                <a:cs typeface="Times New Roman"/>
              </a:rPr>
              <a:t>in</a:t>
            </a:r>
            <a:r>
              <a:rPr sz="1000" spc="-40" dirty="0">
                <a:latin typeface="Times New Roman"/>
                <a:cs typeface="Times New Roman"/>
              </a:rPr>
              <a:t> </a:t>
            </a:r>
            <a:r>
              <a:rPr sz="1000" dirty="0">
                <a:latin typeface="Times New Roman"/>
                <a:cs typeface="Times New Roman"/>
              </a:rPr>
              <a:t>Book</a:t>
            </a:r>
            <a:r>
              <a:rPr sz="1000" spc="-45" dirty="0">
                <a:latin typeface="Times New Roman"/>
                <a:cs typeface="Times New Roman"/>
              </a:rPr>
              <a:t> </a:t>
            </a:r>
            <a:r>
              <a:rPr sz="1000" dirty="0">
                <a:latin typeface="Times New Roman"/>
                <a:cs typeface="Times New Roman"/>
              </a:rPr>
              <a:t>5.</a:t>
            </a:r>
            <a:r>
              <a:rPr sz="1000" spc="-40" dirty="0">
                <a:latin typeface="Times New Roman"/>
                <a:cs typeface="Times New Roman"/>
              </a:rPr>
              <a:t> </a:t>
            </a:r>
            <a:r>
              <a:rPr sz="1000" dirty="0">
                <a:latin typeface="Times New Roman"/>
                <a:cs typeface="Times New Roman"/>
              </a:rPr>
              <a:t>These</a:t>
            </a:r>
            <a:r>
              <a:rPr sz="1000" spc="-25" dirty="0">
                <a:latin typeface="Times New Roman"/>
                <a:cs typeface="Times New Roman"/>
              </a:rPr>
              <a:t> </a:t>
            </a:r>
            <a:r>
              <a:rPr sz="1000" dirty="0">
                <a:latin typeface="Times New Roman"/>
                <a:cs typeface="Times New Roman"/>
              </a:rPr>
              <a:t>references</a:t>
            </a:r>
            <a:r>
              <a:rPr sz="1000" spc="20" dirty="0">
                <a:latin typeface="Times New Roman"/>
                <a:cs typeface="Times New Roman"/>
              </a:rPr>
              <a:t> </a:t>
            </a:r>
            <a:r>
              <a:rPr sz="1000" dirty="0">
                <a:latin typeface="Times New Roman"/>
                <a:cs typeface="Times New Roman"/>
              </a:rPr>
              <a:t>are</a:t>
            </a:r>
            <a:r>
              <a:rPr sz="1000" spc="-2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first</a:t>
            </a:r>
            <a:r>
              <a:rPr sz="1000" spc="-25" dirty="0">
                <a:latin typeface="Times New Roman"/>
                <a:cs typeface="Times New Roman"/>
              </a:rPr>
              <a:t> </a:t>
            </a:r>
            <a:r>
              <a:rPr sz="1000" dirty="0">
                <a:latin typeface="Times New Roman"/>
                <a:cs typeface="Times New Roman"/>
              </a:rPr>
              <a:t>to</a:t>
            </a:r>
            <a:r>
              <a:rPr sz="1000" spc="-40" dirty="0">
                <a:latin typeface="Times New Roman"/>
                <a:cs typeface="Times New Roman"/>
              </a:rPr>
              <a:t> </a:t>
            </a:r>
            <a:r>
              <a:rPr sz="1000" dirty="0">
                <a:latin typeface="Times New Roman"/>
                <a:cs typeface="Times New Roman"/>
              </a:rPr>
              <a:t>name individuals</a:t>
            </a:r>
            <a:r>
              <a:rPr sz="1000" spc="-15" dirty="0">
                <a:latin typeface="Times New Roman"/>
                <a:cs typeface="Times New Roman"/>
              </a:rPr>
              <a:t> </a:t>
            </a:r>
            <a:r>
              <a:rPr sz="1000" dirty="0">
                <a:latin typeface="Times New Roman"/>
                <a:cs typeface="Times New Roman"/>
              </a:rPr>
              <a:t>from</a:t>
            </a:r>
            <a:r>
              <a:rPr sz="1000" spc="-25" dirty="0">
                <a:latin typeface="Times New Roman"/>
                <a:cs typeface="Times New Roman"/>
              </a:rPr>
              <a:t> </a:t>
            </a:r>
            <a:r>
              <a:rPr sz="1000" dirty="0">
                <a:latin typeface="Times New Roman"/>
                <a:cs typeface="Times New Roman"/>
              </a:rPr>
              <a:t>Britain</a:t>
            </a:r>
            <a:r>
              <a:rPr sz="1000" spc="-40" dirty="0">
                <a:latin typeface="Times New Roman"/>
                <a:cs typeface="Times New Roman"/>
              </a:rPr>
              <a:t> </a:t>
            </a:r>
            <a:r>
              <a:rPr sz="1000" dirty="0">
                <a:latin typeface="Times New Roman"/>
                <a:cs typeface="Times New Roman"/>
              </a:rPr>
              <a:t>such</a:t>
            </a:r>
            <a:r>
              <a:rPr sz="1000" spc="-15" dirty="0">
                <a:latin typeface="Times New Roman"/>
                <a:cs typeface="Times New Roman"/>
              </a:rPr>
              <a:t> </a:t>
            </a:r>
            <a:r>
              <a:rPr sz="1000" spc="-25" dirty="0">
                <a:latin typeface="Times New Roman"/>
                <a:cs typeface="Times New Roman"/>
              </a:rPr>
              <a:t>as </a:t>
            </a:r>
            <a:r>
              <a:rPr sz="1000" dirty="0">
                <a:latin typeface="Times New Roman"/>
                <a:cs typeface="Times New Roman"/>
              </a:rPr>
              <a:t>Cassivellaunus,</a:t>
            </a:r>
            <a:r>
              <a:rPr sz="1000" spc="25" dirty="0">
                <a:latin typeface="Times New Roman"/>
                <a:cs typeface="Times New Roman"/>
              </a:rPr>
              <a:t> </a:t>
            </a:r>
            <a:r>
              <a:rPr sz="1000" dirty="0">
                <a:latin typeface="Times New Roman"/>
                <a:cs typeface="Times New Roman"/>
              </a:rPr>
              <a:t>who</a:t>
            </a:r>
            <a:r>
              <a:rPr sz="1000" spc="-10" dirty="0">
                <a:latin typeface="Times New Roman"/>
                <a:cs typeface="Times New Roman"/>
              </a:rPr>
              <a:t> </a:t>
            </a:r>
            <a:r>
              <a:rPr sz="1000" dirty="0">
                <a:latin typeface="Times New Roman"/>
                <a:cs typeface="Times New Roman"/>
              </a:rPr>
              <a:t>led</a:t>
            </a:r>
            <a:r>
              <a:rPr sz="1000" spc="-2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opposition</a:t>
            </a:r>
            <a:r>
              <a:rPr sz="1000" spc="-45" dirty="0">
                <a:latin typeface="Times New Roman"/>
                <a:cs typeface="Times New Roman"/>
              </a:rPr>
              <a:t> </a:t>
            </a:r>
            <a:r>
              <a:rPr sz="1000" dirty="0">
                <a:latin typeface="Times New Roman"/>
                <a:cs typeface="Times New Roman"/>
              </a:rPr>
              <a:t>to</a:t>
            </a:r>
            <a:r>
              <a:rPr sz="1000" spc="-40" dirty="0">
                <a:latin typeface="Times New Roman"/>
                <a:cs typeface="Times New Roman"/>
              </a:rPr>
              <a:t> </a:t>
            </a:r>
            <a:r>
              <a:rPr sz="1000" dirty="0">
                <a:latin typeface="Times New Roman"/>
                <a:cs typeface="Times New Roman"/>
              </a:rPr>
              <a:t>Caesar</a:t>
            </a:r>
            <a:r>
              <a:rPr sz="1000" spc="-5" dirty="0">
                <a:latin typeface="Times New Roman"/>
                <a:cs typeface="Times New Roman"/>
              </a:rPr>
              <a:t> </a:t>
            </a:r>
            <a:r>
              <a:rPr sz="1000" dirty="0">
                <a:latin typeface="Times New Roman"/>
                <a:cs typeface="Times New Roman"/>
              </a:rPr>
              <a:t>in</a:t>
            </a:r>
            <a:r>
              <a:rPr sz="1000" spc="-20" dirty="0">
                <a:latin typeface="Times New Roman"/>
                <a:cs typeface="Times New Roman"/>
              </a:rPr>
              <a:t> </a:t>
            </a:r>
            <a:r>
              <a:rPr sz="1000" dirty="0">
                <a:latin typeface="Times New Roman"/>
                <a:cs typeface="Times New Roman"/>
              </a:rPr>
              <a:t>his</a:t>
            </a:r>
            <a:r>
              <a:rPr sz="1000" spc="-35" dirty="0">
                <a:latin typeface="Times New Roman"/>
                <a:cs typeface="Times New Roman"/>
              </a:rPr>
              <a:t> </a:t>
            </a:r>
            <a:r>
              <a:rPr sz="1000" dirty="0">
                <a:latin typeface="Times New Roman"/>
                <a:cs typeface="Times New Roman"/>
              </a:rPr>
              <a:t>second</a:t>
            </a:r>
            <a:r>
              <a:rPr sz="1000" spc="-5" dirty="0">
                <a:latin typeface="Times New Roman"/>
                <a:cs typeface="Times New Roman"/>
              </a:rPr>
              <a:t> </a:t>
            </a:r>
            <a:r>
              <a:rPr sz="1000" dirty="0">
                <a:latin typeface="Times New Roman"/>
                <a:cs typeface="Times New Roman"/>
              </a:rPr>
              <a:t>expedition</a:t>
            </a:r>
            <a:r>
              <a:rPr sz="1000" spc="-25" dirty="0">
                <a:latin typeface="Times New Roman"/>
                <a:cs typeface="Times New Roman"/>
              </a:rPr>
              <a:t> </a:t>
            </a:r>
            <a:r>
              <a:rPr sz="1000" dirty="0">
                <a:latin typeface="Times New Roman"/>
                <a:cs typeface="Times New Roman"/>
              </a:rPr>
              <a:t>of</a:t>
            </a:r>
            <a:r>
              <a:rPr sz="1000" spc="-35" dirty="0">
                <a:latin typeface="Times New Roman"/>
                <a:cs typeface="Times New Roman"/>
              </a:rPr>
              <a:t> </a:t>
            </a:r>
            <a:r>
              <a:rPr sz="1000" dirty="0">
                <a:latin typeface="Times New Roman"/>
                <a:cs typeface="Times New Roman"/>
              </a:rPr>
              <a:t>54</a:t>
            </a:r>
            <a:r>
              <a:rPr sz="1000" spc="-35" dirty="0">
                <a:latin typeface="Times New Roman"/>
                <a:cs typeface="Times New Roman"/>
              </a:rPr>
              <a:t> </a:t>
            </a:r>
            <a:r>
              <a:rPr sz="1000" spc="-20" dirty="0">
                <a:latin typeface="Times New Roman"/>
                <a:cs typeface="Times New Roman"/>
              </a:rPr>
              <a:t>BCE.</a:t>
            </a:r>
            <a:endParaRPr sz="1000">
              <a:latin typeface="Times New Roman"/>
              <a:cs typeface="Times New Roman"/>
            </a:endParaRPr>
          </a:p>
          <a:p>
            <a:pPr marL="38100" marR="94615">
              <a:lnSpc>
                <a:spcPct val="100000"/>
              </a:lnSpc>
              <a:spcBef>
                <a:spcPts val="360"/>
              </a:spcBef>
            </a:pPr>
            <a:r>
              <a:rPr sz="1000" dirty="0">
                <a:latin typeface="Times New Roman"/>
                <a:cs typeface="Times New Roman"/>
              </a:rPr>
              <a:t>It</a:t>
            </a:r>
            <a:r>
              <a:rPr sz="1000" spc="-35" dirty="0">
                <a:latin typeface="Times New Roman"/>
                <a:cs typeface="Times New Roman"/>
              </a:rPr>
              <a:t> </a:t>
            </a:r>
            <a:r>
              <a:rPr sz="1000" dirty="0">
                <a:latin typeface="Times New Roman"/>
                <a:cs typeface="Times New Roman"/>
              </a:rPr>
              <a:t>is</a:t>
            </a:r>
            <a:r>
              <a:rPr sz="1000" spc="-35" dirty="0">
                <a:latin typeface="Times New Roman"/>
                <a:cs typeface="Times New Roman"/>
              </a:rPr>
              <a:t> </a:t>
            </a:r>
            <a:r>
              <a:rPr sz="1000" dirty="0">
                <a:latin typeface="Times New Roman"/>
                <a:cs typeface="Times New Roman"/>
              </a:rPr>
              <a:t>often</a:t>
            </a:r>
            <a:r>
              <a:rPr sz="1000" spc="-20" dirty="0">
                <a:latin typeface="Times New Roman"/>
                <a:cs typeface="Times New Roman"/>
              </a:rPr>
              <a:t> </a:t>
            </a:r>
            <a:r>
              <a:rPr sz="1000" dirty="0">
                <a:latin typeface="Times New Roman"/>
                <a:cs typeface="Times New Roman"/>
              </a:rPr>
              <a:t>mentioned,</a:t>
            </a:r>
            <a:r>
              <a:rPr sz="1000" spc="-5" dirty="0">
                <a:latin typeface="Times New Roman"/>
                <a:cs typeface="Times New Roman"/>
              </a:rPr>
              <a:t> </a:t>
            </a:r>
            <a:r>
              <a:rPr sz="1000" dirty="0">
                <a:latin typeface="Times New Roman"/>
                <a:cs typeface="Times New Roman"/>
              </a:rPr>
              <a:t>especially</a:t>
            </a:r>
            <a:r>
              <a:rPr sz="1000" spc="-10" dirty="0">
                <a:latin typeface="Times New Roman"/>
                <a:cs typeface="Times New Roman"/>
              </a:rPr>
              <a:t> </a:t>
            </a:r>
            <a:r>
              <a:rPr sz="1000" dirty="0">
                <a:latin typeface="Times New Roman"/>
                <a:cs typeface="Times New Roman"/>
              </a:rPr>
              <a:t>by</a:t>
            </a:r>
            <a:r>
              <a:rPr sz="1000" spc="-35" dirty="0">
                <a:latin typeface="Times New Roman"/>
                <a:cs typeface="Times New Roman"/>
              </a:rPr>
              <a:t> </a:t>
            </a:r>
            <a:r>
              <a:rPr sz="1000" dirty="0">
                <a:latin typeface="Times New Roman"/>
                <a:cs typeface="Times New Roman"/>
              </a:rPr>
              <a:t>those</a:t>
            </a:r>
            <a:r>
              <a:rPr sz="1000" spc="-20" dirty="0">
                <a:latin typeface="Times New Roman"/>
                <a:cs typeface="Times New Roman"/>
              </a:rPr>
              <a:t> </a:t>
            </a:r>
            <a:r>
              <a:rPr sz="1000" dirty="0">
                <a:latin typeface="Times New Roman"/>
                <a:cs typeface="Times New Roman"/>
              </a:rPr>
              <a:t>sceptical</a:t>
            </a:r>
            <a:r>
              <a:rPr sz="1000" spc="-20"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what is</a:t>
            </a:r>
            <a:r>
              <a:rPr sz="1000" spc="-35" dirty="0">
                <a:latin typeface="Times New Roman"/>
                <a:cs typeface="Times New Roman"/>
              </a:rPr>
              <a:t> </a:t>
            </a:r>
            <a:r>
              <a:rPr sz="1000" dirty="0">
                <a:latin typeface="Times New Roman"/>
                <a:cs typeface="Times New Roman"/>
              </a:rPr>
              <a:t>perceived</a:t>
            </a:r>
            <a:r>
              <a:rPr sz="1000" spc="-5" dirty="0">
                <a:latin typeface="Times New Roman"/>
                <a:cs typeface="Times New Roman"/>
              </a:rPr>
              <a:t> </a:t>
            </a:r>
            <a:r>
              <a:rPr sz="1000" dirty="0">
                <a:latin typeface="Times New Roman"/>
                <a:cs typeface="Times New Roman"/>
              </a:rPr>
              <a:t>as</a:t>
            </a:r>
            <a:r>
              <a:rPr sz="1000" spc="-2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inaccurate or</a:t>
            </a:r>
            <a:r>
              <a:rPr sz="1000" spc="-30" dirty="0">
                <a:latin typeface="Times New Roman"/>
                <a:cs typeface="Times New Roman"/>
              </a:rPr>
              <a:t> </a:t>
            </a:r>
            <a:r>
              <a:rPr sz="1000" spc="-10" dirty="0">
                <a:latin typeface="Times New Roman"/>
                <a:cs typeface="Times New Roman"/>
              </a:rPr>
              <a:t>misleading </a:t>
            </a:r>
            <a:r>
              <a:rPr sz="1000" dirty="0">
                <a:latin typeface="Times New Roman"/>
                <a:cs typeface="Times New Roman"/>
              </a:rPr>
              <a:t>use</a:t>
            </a:r>
            <a:r>
              <a:rPr sz="1000" spc="-20"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label</a:t>
            </a:r>
            <a:r>
              <a:rPr sz="1000" spc="-30" dirty="0">
                <a:latin typeface="Times New Roman"/>
                <a:cs typeface="Times New Roman"/>
              </a:rPr>
              <a:t> </a:t>
            </a:r>
            <a:r>
              <a:rPr sz="1000" dirty="0">
                <a:latin typeface="Times New Roman"/>
                <a:cs typeface="Times New Roman"/>
              </a:rPr>
              <a:t>‘Celt’, that</a:t>
            </a:r>
            <a:r>
              <a:rPr sz="1000" spc="-30" dirty="0">
                <a:latin typeface="Times New Roman"/>
                <a:cs typeface="Times New Roman"/>
              </a:rPr>
              <a:t> </a:t>
            </a:r>
            <a:r>
              <a:rPr sz="1000" dirty="0">
                <a:latin typeface="Times New Roman"/>
                <a:cs typeface="Times New Roman"/>
              </a:rPr>
              <a:t>no</a:t>
            </a:r>
            <a:r>
              <a:rPr sz="1000" spc="-20" dirty="0">
                <a:latin typeface="Times New Roman"/>
                <a:cs typeface="Times New Roman"/>
              </a:rPr>
              <a:t> </a:t>
            </a:r>
            <a:r>
              <a:rPr sz="1000" dirty="0">
                <a:latin typeface="Times New Roman"/>
                <a:cs typeface="Times New Roman"/>
              </a:rPr>
              <a:t>historical</a:t>
            </a:r>
            <a:r>
              <a:rPr sz="1000" spc="-20" dirty="0">
                <a:latin typeface="Times New Roman"/>
                <a:cs typeface="Times New Roman"/>
              </a:rPr>
              <a:t> </a:t>
            </a:r>
            <a:r>
              <a:rPr sz="1000" dirty="0">
                <a:latin typeface="Times New Roman"/>
                <a:cs typeface="Times New Roman"/>
              </a:rPr>
              <a:t>source</a:t>
            </a:r>
            <a:r>
              <a:rPr sz="1000" spc="-15" dirty="0">
                <a:latin typeface="Times New Roman"/>
                <a:cs typeface="Times New Roman"/>
              </a:rPr>
              <a:t> </a:t>
            </a:r>
            <a:r>
              <a:rPr sz="1000" dirty="0">
                <a:latin typeface="Times New Roman"/>
                <a:cs typeface="Times New Roman"/>
              </a:rPr>
              <a:t>ever</a:t>
            </a:r>
            <a:r>
              <a:rPr sz="1000" spc="-10" dirty="0">
                <a:latin typeface="Times New Roman"/>
                <a:cs typeface="Times New Roman"/>
              </a:rPr>
              <a:t> </a:t>
            </a:r>
            <a:r>
              <a:rPr sz="1000" dirty="0">
                <a:latin typeface="Times New Roman"/>
                <a:cs typeface="Times New Roman"/>
              </a:rPr>
              <a:t>referred</a:t>
            </a:r>
            <a:r>
              <a:rPr sz="1000" spc="5" dirty="0">
                <a:latin typeface="Times New Roman"/>
                <a:cs typeface="Times New Roman"/>
              </a:rPr>
              <a:t> </a:t>
            </a:r>
            <a:r>
              <a:rPr sz="1000" dirty="0">
                <a:latin typeface="Times New Roman"/>
                <a:cs typeface="Times New Roman"/>
              </a:rPr>
              <a:t>to</a:t>
            </a:r>
            <a:r>
              <a:rPr sz="1000" spc="-4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inhabitants</a:t>
            </a:r>
            <a:r>
              <a:rPr sz="1000" spc="-10" dirty="0">
                <a:latin typeface="Times New Roman"/>
                <a:cs typeface="Times New Roman"/>
              </a:rPr>
              <a:t> </a:t>
            </a:r>
            <a:r>
              <a:rPr sz="1000" dirty="0">
                <a:latin typeface="Times New Roman"/>
                <a:cs typeface="Times New Roman"/>
              </a:rPr>
              <a:t>of</a:t>
            </a:r>
            <a:r>
              <a:rPr sz="1000" spc="-30" dirty="0">
                <a:latin typeface="Times New Roman"/>
                <a:cs typeface="Times New Roman"/>
              </a:rPr>
              <a:t> </a:t>
            </a:r>
            <a:r>
              <a:rPr sz="1000" dirty="0">
                <a:latin typeface="Times New Roman"/>
                <a:cs typeface="Times New Roman"/>
              </a:rPr>
              <a:t>either</a:t>
            </a:r>
            <a:r>
              <a:rPr sz="1000" spc="-15" dirty="0">
                <a:latin typeface="Times New Roman"/>
                <a:cs typeface="Times New Roman"/>
              </a:rPr>
              <a:t> </a:t>
            </a:r>
            <a:r>
              <a:rPr sz="1000" dirty="0">
                <a:latin typeface="Times New Roman"/>
                <a:cs typeface="Times New Roman"/>
              </a:rPr>
              <a:t>Britain</a:t>
            </a:r>
            <a:r>
              <a:rPr sz="1000" spc="-30" dirty="0">
                <a:latin typeface="Times New Roman"/>
                <a:cs typeface="Times New Roman"/>
              </a:rPr>
              <a:t> </a:t>
            </a:r>
            <a:r>
              <a:rPr sz="1000" spc="-25" dirty="0">
                <a:latin typeface="Times New Roman"/>
                <a:cs typeface="Times New Roman"/>
              </a:rPr>
              <a:t>or </a:t>
            </a:r>
            <a:r>
              <a:rPr sz="1000" dirty="0">
                <a:latin typeface="Times New Roman"/>
                <a:cs typeface="Times New Roman"/>
              </a:rPr>
              <a:t>Ireland</a:t>
            </a:r>
            <a:r>
              <a:rPr sz="1000" spc="-15" dirty="0">
                <a:latin typeface="Times New Roman"/>
                <a:cs typeface="Times New Roman"/>
              </a:rPr>
              <a:t> </a:t>
            </a:r>
            <a:r>
              <a:rPr sz="1000" dirty="0">
                <a:latin typeface="Times New Roman"/>
                <a:cs typeface="Times New Roman"/>
              </a:rPr>
              <a:t>as</a:t>
            </a:r>
            <a:r>
              <a:rPr sz="1000" spc="-20" dirty="0">
                <a:latin typeface="Times New Roman"/>
                <a:cs typeface="Times New Roman"/>
              </a:rPr>
              <a:t> </a:t>
            </a:r>
            <a:r>
              <a:rPr sz="1000" dirty="0">
                <a:latin typeface="Times New Roman"/>
                <a:cs typeface="Times New Roman"/>
              </a:rPr>
              <a:t>Celts.</a:t>
            </a:r>
            <a:r>
              <a:rPr sz="1000" spc="-25" dirty="0">
                <a:latin typeface="Times New Roman"/>
                <a:cs typeface="Times New Roman"/>
              </a:rPr>
              <a:t> </a:t>
            </a:r>
            <a:r>
              <a:rPr sz="1000" dirty="0">
                <a:latin typeface="Times New Roman"/>
                <a:cs typeface="Times New Roman"/>
              </a:rPr>
              <a:t>This</a:t>
            </a:r>
            <a:r>
              <a:rPr sz="1000" spc="-35" dirty="0">
                <a:latin typeface="Times New Roman"/>
                <a:cs typeface="Times New Roman"/>
              </a:rPr>
              <a:t> </a:t>
            </a:r>
            <a:r>
              <a:rPr sz="1000" dirty="0">
                <a:latin typeface="Times New Roman"/>
                <a:cs typeface="Times New Roman"/>
              </a:rPr>
              <a:t>is</a:t>
            </a:r>
            <a:r>
              <a:rPr sz="1000" spc="-30" dirty="0">
                <a:latin typeface="Times New Roman"/>
                <a:cs typeface="Times New Roman"/>
              </a:rPr>
              <a:t> </a:t>
            </a:r>
            <a:r>
              <a:rPr sz="1000" dirty="0">
                <a:latin typeface="Times New Roman"/>
                <a:cs typeface="Times New Roman"/>
              </a:rPr>
              <a:t>quite</a:t>
            </a:r>
            <a:r>
              <a:rPr sz="1000" spc="-20" dirty="0">
                <a:latin typeface="Times New Roman"/>
                <a:cs typeface="Times New Roman"/>
              </a:rPr>
              <a:t> </a:t>
            </a:r>
            <a:r>
              <a:rPr sz="1000" dirty="0">
                <a:latin typeface="Times New Roman"/>
                <a:cs typeface="Times New Roman"/>
              </a:rPr>
              <a:t>true.</a:t>
            </a:r>
            <a:r>
              <a:rPr sz="1000" spc="-10" dirty="0">
                <a:latin typeface="Times New Roman"/>
                <a:cs typeface="Times New Roman"/>
              </a:rPr>
              <a:t> </a:t>
            </a:r>
            <a:r>
              <a:rPr sz="1000" dirty="0">
                <a:latin typeface="Times New Roman"/>
                <a:cs typeface="Times New Roman"/>
              </a:rPr>
              <a:t>What</a:t>
            </a:r>
            <a:r>
              <a:rPr sz="1000" spc="-20" dirty="0">
                <a:latin typeface="Times New Roman"/>
                <a:cs typeface="Times New Roman"/>
              </a:rPr>
              <a:t> </a:t>
            </a:r>
            <a:r>
              <a:rPr sz="1000" dirty="0">
                <a:latin typeface="Times New Roman"/>
                <a:cs typeface="Times New Roman"/>
              </a:rPr>
              <a:t>is</a:t>
            </a:r>
            <a:r>
              <a:rPr sz="1000" spc="-30" dirty="0">
                <a:latin typeface="Times New Roman"/>
                <a:cs typeface="Times New Roman"/>
              </a:rPr>
              <a:t> </a:t>
            </a:r>
            <a:r>
              <a:rPr sz="1000" dirty="0">
                <a:latin typeface="Times New Roman"/>
                <a:cs typeface="Times New Roman"/>
              </a:rPr>
              <a:t>less</a:t>
            </a:r>
            <a:r>
              <a:rPr sz="1000" spc="-25" dirty="0">
                <a:latin typeface="Times New Roman"/>
                <a:cs typeface="Times New Roman"/>
              </a:rPr>
              <a:t> </a:t>
            </a:r>
            <a:r>
              <a:rPr sz="1000" dirty="0">
                <a:latin typeface="Times New Roman"/>
                <a:cs typeface="Times New Roman"/>
              </a:rPr>
              <a:t>clear,</a:t>
            </a:r>
            <a:r>
              <a:rPr sz="1000" spc="-20" dirty="0">
                <a:latin typeface="Times New Roman"/>
                <a:cs typeface="Times New Roman"/>
              </a:rPr>
              <a:t> </a:t>
            </a:r>
            <a:r>
              <a:rPr sz="1000" dirty="0">
                <a:latin typeface="Times New Roman"/>
                <a:cs typeface="Times New Roman"/>
              </a:rPr>
              <a:t>however,</a:t>
            </a:r>
            <a:r>
              <a:rPr sz="1000" spc="20" dirty="0">
                <a:latin typeface="Times New Roman"/>
                <a:cs typeface="Times New Roman"/>
              </a:rPr>
              <a:t> </a:t>
            </a:r>
            <a:r>
              <a:rPr sz="1000" dirty="0">
                <a:latin typeface="Times New Roman"/>
                <a:cs typeface="Times New Roman"/>
              </a:rPr>
              <a:t>is</a:t>
            </a:r>
            <a:r>
              <a:rPr sz="1000" spc="-30" dirty="0">
                <a:latin typeface="Times New Roman"/>
                <a:cs typeface="Times New Roman"/>
              </a:rPr>
              <a:t> </a:t>
            </a:r>
            <a:r>
              <a:rPr sz="1000" dirty="0">
                <a:latin typeface="Times New Roman"/>
                <a:cs typeface="Times New Roman"/>
              </a:rPr>
              <a:t>whether</a:t>
            </a:r>
            <a:r>
              <a:rPr sz="1000" spc="3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labels</a:t>
            </a:r>
            <a:r>
              <a:rPr sz="1000" spc="-30" dirty="0">
                <a:latin typeface="Times New Roman"/>
                <a:cs typeface="Times New Roman"/>
              </a:rPr>
              <a:t> </a:t>
            </a:r>
            <a:r>
              <a:rPr sz="1000" dirty="0">
                <a:latin typeface="Times New Roman"/>
                <a:cs typeface="Times New Roman"/>
              </a:rPr>
              <a:t>used</a:t>
            </a:r>
            <a:r>
              <a:rPr sz="1000" spc="-15" dirty="0">
                <a:latin typeface="Times New Roman"/>
                <a:cs typeface="Times New Roman"/>
              </a:rPr>
              <a:t> </a:t>
            </a:r>
            <a:r>
              <a:rPr sz="1000" dirty="0">
                <a:latin typeface="Times New Roman"/>
                <a:cs typeface="Times New Roman"/>
              </a:rPr>
              <a:t>for</a:t>
            </a:r>
            <a:r>
              <a:rPr sz="1000" spc="-15" dirty="0">
                <a:latin typeface="Times New Roman"/>
                <a:cs typeface="Times New Roman"/>
              </a:rPr>
              <a:t> </a:t>
            </a:r>
            <a:r>
              <a:rPr sz="1000" spc="-10" dirty="0">
                <a:latin typeface="Times New Roman"/>
                <a:cs typeface="Times New Roman"/>
              </a:rPr>
              <a:t>various </a:t>
            </a:r>
            <a:r>
              <a:rPr sz="1000" dirty="0">
                <a:latin typeface="Times New Roman"/>
                <a:cs typeface="Times New Roman"/>
              </a:rPr>
              <a:t>peoples</a:t>
            </a:r>
            <a:r>
              <a:rPr sz="1000" spc="-35" dirty="0">
                <a:latin typeface="Times New Roman"/>
                <a:cs typeface="Times New Roman"/>
              </a:rPr>
              <a:t> </a:t>
            </a:r>
            <a:r>
              <a:rPr sz="1000" dirty="0">
                <a:latin typeface="Times New Roman"/>
                <a:cs typeface="Times New Roman"/>
              </a:rPr>
              <a:t>around</a:t>
            </a:r>
            <a:r>
              <a:rPr sz="1000" spc="-20" dirty="0">
                <a:latin typeface="Times New Roman"/>
                <a:cs typeface="Times New Roman"/>
              </a:rPr>
              <a:t> </a:t>
            </a:r>
            <a:r>
              <a:rPr sz="1000" dirty="0">
                <a:latin typeface="Times New Roman"/>
                <a:cs typeface="Times New Roman"/>
              </a:rPr>
              <a:t>Europe</a:t>
            </a:r>
            <a:r>
              <a:rPr sz="1000" spc="-15" dirty="0">
                <a:latin typeface="Times New Roman"/>
                <a:cs typeface="Times New Roman"/>
              </a:rPr>
              <a:t> </a:t>
            </a:r>
            <a:r>
              <a:rPr sz="1000" dirty="0">
                <a:latin typeface="Times New Roman"/>
                <a:cs typeface="Times New Roman"/>
              </a:rPr>
              <a:t>were meant to</a:t>
            </a:r>
            <a:r>
              <a:rPr sz="1000" spc="-40" dirty="0">
                <a:latin typeface="Times New Roman"/>
                <a:cs typeface="Times New Roman"/>
              </a:rPr>
              <a:t> </a:t>
            </a:r>
            <a:r>
              <a:rPr sz="1000" dirty="0">
                <a:latin typeface="Times New Roman"/>
                <a:cs typeface="Times New Roman"/>
              </a:rPr>
              <a:t>be</a:t>
            </a:r>
            <a:r>
              <a:rPr sz="1000" spc="-30" dirty="0">
                <a:latin typeface="Times New Roman"/>
                <a:cs typeface="Times New Roman"/>
              </a:rPr>
              <a:t> </a:t>
            </a:r>
            <a:r>
              <a:rPr sz="1000" dirty="0">
                <a:latin typeface="Times New Roman"/>
                <a:cs typeface="Times New Roman"/>
              </a:rPr>
              <a:t>‘ethnic’</a:t>
            </a:r>
            <a:r>
              <a:rPr sz="1000" spc="15" dirty="0">
                <a:latin typeface="Times New Roman"/>
                <a:cs typeface="Times New Roman"/>
              </a:rPr>
              <a:t> </a:t>
            </a:r>
            <a:r>
              <a:rPr sz="1000" dirty="0">
                <a:latin typeface="Times New Roman"/>
                <a:cs typeface="Times New Roman"/>
              </a:rPr>
              <a:t>or</a:t>
            </a:r>
            <a:r>
              <a:rPr sz="1000" spc="-40" dirty="0">
                <a:latin typeface="Times New Roman"/>
                <a:cs typeface="Times New Roman"/>
              </a:rPr>
              <a:t> </a:t>
            </a:r>
            <a:r>
              <a:rPr sz="1000" dirty="0">
                <a:latin typeface="Times New Roman"/>
                <a:cs typeface="Times New Roman"/>
              </a:rPr>
              <a:t>purely</a:t>
            </a:r>
            <a:r>
              <a:rPr sz="1000" spc="-15" dirty="0">
                <a:latin typeface="Times New Roman"/>
                <a:cs typeface="Times New Roman"/>
              </a:rPr>
              <a:t> </a:t>
            </a:r>
            <a:r>
              <a:rPr sz="1000" spc="-10" dirty="0">
                <a:latin typeface="Times New Roman"/>
                <a:cs typeface="Times New Roman"/>
              </a:rPr>
              <a:t>‘geographical’</a:t>
            </a:r>
            <a:r>
              <a:rPr sz="1000" spc="15" dirty="0">
                <a:latin typeface="Times New Roman"/>
                <a:cs typeface="Times New Roman"/>
              </a:rPr>
              <a:t> </a:t>
            </a:r>
            <a:r>
              <a:rPr sz="1000" dirty="0">
                <a:latin typeface="Times New Roman"/>
                <a:cs typeface="Times New Roman"/>
              </a:rPr>
              <a:t>in</a:t>
            </a:r>
            <a:r>
              <a:rPr sz="1000" spc="-30" dirty="0">
                <a:latin typeface="Times New Roman"/>
                <a:cs typeface="Times New Roman"/>
              </a:rPr>
              <a:t> </a:t>
            </a:r>
            <a:r>
              <a:rPr sz="1000" dirty="0">
                <a:latin typeface="Times New Roman"/>
                <a:cs typeface="Times New Roman"/>
              </a:rPr>
              <a:t>nature.</a:t>
            </a:r>
            <a:r>
              <a:rPr sz="1000" spc="-5" dirty="0">
                <a:latin typeface="Times New Roman"/>
                <a:cs typeface="Times New Roman"/>
              </a:rPr>
              <a:t> </a:t>
            </a:r>
            <a:r>
              <a:rPr sz="1000" dirty="0">
                <a:latin typeface="Times New Roman"/>
                <a:cs typeface="Times New Roman"/>
              </a:rPr>
              <a:t>We</a:t>
            </a:r>
            <a:r>
              <a:rPr sz="1000" spc="-30" dirty="0">
                <a:latin typeface="Times New Roman"/>
                <a:cs typeface="Times New Roman"/>
              </a:rPr>
              <a:t> </a:t>
            </a:r>
            <a:r>
              <a:rPr sz="1000" dirty="0">
                <a:latin typeface="Times New Roman"/>
                <a:cs typeface="Times New Roman"/>
              </a:rPr>
              <a:t>have</a:t>
            </a:r>
            <a:r>
              <a:rPr sz="1000" spc="-10" dirty="0">
                <a:latin typeface="Times New Roman"/>
                <a:cs typeface="Times New Roman"/>
              </a:rPr>
              <a:t> already </a:t>
            </a:r>
            <a:r>
              <a:rPr sz="1000" dirty="0">
                <a:latin typeface="Times New Roman"/>
                <a:cs typeface="Times New Roman"/>
              </a:rPr>
              <a:t>seen,</a:t>
            </a:r>
            <a:r>
              <a:rPr sz="1000" spc="-15" dirty="0">
                <a:latin typeface="Times New Roman"/>
                <a:cs typeface="Times New Roman"/>
              </a:rPr>
              <a:t> </a:t>
            </a:r>
            <a:r>
              <a:rPr sz="1000" dirty="0">
                <a:latin typeface="Times New Roman"/>
                <a:cs typeface="Times New Roman"/>
              </a:rPr>
              <a:t>for</a:t>
            </a:r>
            <a:r>
              <a:rPr sz="1000" spc="-35" dirty="0">
                <a:latin typeface="Times New Roman"/>
                <a:cs typeface="Times New Roman"/>
              </a:rPr>
              <a:t> </a:t>
            </a:r>
            <a:r>
              <a:rPr sz="1000" dirty="0">
                <a:latin typeface="Times New Roman"/>
                <a:cs typeface="Times New Roman"/>
              </a:rPr>
              <a:t>example, Caesar’s</a:t>
            </a:r>
            <a:r>
              <a:rPr sz="1000" spc="5" dirty="0">
                <a:latin typeface="Times New Roman"/>
                <a:cs typeface="Times New Roman"/>
              </a:rPr>
              <a:t> </a:t>
            </a:r>
            <a:r>
              <a:rPr sz="1000" dirty="0">
                <a:latin typeface="Times New Roman"/>
                <a:cs typeface="Times New Roman"/>
              </a:rPr>
              <a:t>statement</a:t>
            </a:r>
            <a:r>
              <a:rPr sz="1000" spc="-5" dirty="0">
                <a:latin typeface="Times New Roman"/>
                <a:cs typeface="Times New Roman"/>
              </a:rPr>
              <a:t> </a:t>
            </a:r>
            <a:r>
              <a:rPr sz="1000" dirty="0">
                <a:latin typeface="Times New Roman"/>
                <a:cs typeface="Times New Roman"/>
              </a:rPr>
              <a:t>that</a:t>
            </a:r>
            <a:r>
              <a:rPr sz="1000" spc="-25" dirty="0">
                <a:latin typeface="Times New Roman"/>
                <a:cs typeface="Times New Roman"/>
              </a:rPr>
              <a:t> </a:t>
            </a:r>
            <a:r>
              <a:rPr sz="1000" dirty="0">
                <a:latin typeface="Times New Roman"/>
                <a:cs typeface="Times New Roman"/>
              </a:rPr>
              <a:t>only</a:t>
            </a:r>
            <a:r>
              <a:rPr sz="1000" spc="-30" dirty="0">
                <a:latin typeface="Times New Roman"/>
                <a:cs typeface="Times New Roman"/>
              </a:rPr>
              <a:t> </a:t>
            </a:r>
            <a:r>
              <a:rPr sz="1000" dirty="0">
                <a:latin typeface="Times New Roman"/>
                <a:cs typeface="Times New Roman"/>
              </a:rPr>
              <a:t>one</a:t>
            </a:r>
            <a:r>
              <a:rPr sz="1000" spc="-20" dirty="0">
                <a:latin typeface="Times New Roman"/>
                <a:cs typeface="Times New Roman"/>
              </a:rPr>
              <a:t> </a:t>
            </a:r>
            <a:r>
              <a:rPr sz="1000" dirty="0">
                <a:latin typeface="Times New Roman"/>
                <a:cs typeface="Times New Roman"/>
              </a:rPr>
              <a:t>of</a:t>
            </a:r>
            <a:r>
              <a:rPr sz="1000" spc="-4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three</a:t>
            </a:r>
            <a:r>
              <a:rPr sz="1000" spc="-15" dirty="0">
                <a:latin typeface="Times New Roman"/>
                <a:cs typeface="Times New Roman"/>
              </a:rPr>
              <a:t> </a:t>
            </a:r>
            <a:r>
              <a:rPr sz="1000" dirty="0">
                <a:latin typeface="Times New Roman"/>
                <a:cs typeface="Times New Roman"/>
              </a:rPr>
              <a:t>peoples</a:t>
            </a:r>
            <a:r>
              <a:rPr sz="1000" spc="-35" dirty="0">
                <a:latin typeface="Times New Roman"/>
                <a:cs typeface="Times New Roman"/>
              </a:rPr>
              <a:t> </a:t>
            </a:r>
            <a:r>
              <a:rPr sz="1000" dirty="0">
                <a:latin typeface="Times New Roman"/>
                <a:cs typeface="Times New Roman"/>
              </a:rPr>
              <a:t>listed</a:t>
            </a:r>
            <a:r>
              <a:rPr sz="1000" spc="-30" dirty="0">
                <a:latin typeface="Times New Roman"/>
                <a:cs typeface="Times New Roman"/>
              </a:rPr>
              <a:t> </a:t>
            </a:r>
            <a:r>
              <a:rPr sz="1000" dirty="0">
                <a:latin typeface="Times New Roman"/>
                <a:cs typeface="Times New Roman"/>
              </a:rPr>
              <a:t>as</a:t>
            </a:r>
            <a:r>
              <a:rPr sz="1000" spc="-40" dirty="0">
                <a:latin typeface="Times New Roman"/>
                <a:cs typeface="Times New Roman"/>
              </a:rPr>
              <a:t> </a:t>
            </a:r>
            <a:r>
              <a:rPr sz="1000" dirty="0">
                <a:latin typeface="Times New Roman"/>
                <a:cs typeface="Times New Roman"/>
              </a:rPr>
              <a:t>inhabitants</a:t>
            </a:r>
            <a:r>
              <a:rPr sz="1000" spc="-5" dirty="0">
                <a:latin typeface="Times New Roman"/>
                <a:cs typeface="Times New Roman"/>
              </a:rPr>
              <a:t> </a:t>
            </a:r>
            <a:r>
              <a:rPr sz="1000" dirty="0">
                <a:latin typeface="Times New Roman"/>
                <a:cs typeface="Times New Roman"/>
              </a:rPr>
              <a:t>of</a:t>
            </a:r>
            <a:r>
              <a:rPr sz="1000" spc="-30" dirty="0">
                <a:latin typeface="Times New Roman"/>
                <a:cs typeface="Times New Roman"/>
              </a:rPr>
              <a:t> </a:t>
            </a:r>
            <a:r>
              <a:rPr sz="1000" spc="-20" dirty="0">
                <a:latin typeface="Times New Roman"/>
                <a:cs typeface="Times New Roman"/>
              </a:rPr>
              <a:t>Gaul </a:t>
            </a:r>
            <a:r>
              <a:rPr sz="1000" dirty="0">
                <a:latin typeface="Times New Roman"/>
                <a:cs typeface="Times New Roman"/>
              </a:rPr>
              <a:t>were</a:t>
            </a:r>
            <a:r>
              <a:rPr sz="1000" spc="-5" dirty="0">
                <a:latin typeface="Times New Roman"/>
                <a:cs typeface="Times New Roman"/>
              </a:rPr>
              <a:t> </a:t>
            </a:r>
            <a:r>
              <a:rPr sz="1000" dirty="0">
                <a:latin typeface="Times New Roman"/>
                <a:cs typeface="Times New Roman"/>
              </a:rPr>
              <a:t>actually</a:t>
            </a:r>
            <a:r>
              <a:rPr sz="1000" spc="-5" dirty="0">
                <a:latin typeface="Times New Roman"/>
                <a:cs typeface="Times New Roman"/>
              </a:rPr>
              <a:t> </a:t>
            </a:r>
            <a:r>
              <a:rPr sz="1000" dirty="0">
                <a:latin typeface="Times New Roman"/>
                <a:cs typeface="Times New Roman"/>
              </a:rPr>
              <a:t>named by</a:t>
            </a:r>
            <a:r>
              <a:rPr sz="1000" spc="-35" dirty="0">
                <a:latin typeface="Times New Roman"/>
                <a:cs typeface="Times New Roman"/>
              </a:rPr>
              <a:t> </a:t>
            </a:r>
            <a:r>
              <a:rPr sz="1000" dirty="0">
                <a:latin typeface="Times New Roman"/>
                <a:cs typeface="Times New Roman"/>
              </a:rPr>
              <a:t>him</a:t>
            </a:r>
            <a:r>
              <a:rPr sz="1000" spc="-25" dirty="0">
                <a:latin typeface="Times New Roman"/>
                <a:cs typeface="Times New Roman"/>
              </a:rPr>
              <a:t> </a:t>
            </a:r>
            <a:r>
              <a:rPr sz="1000" dirty="0">
                <a:latin typeface="Times New Roman"/>
                <a:cs typeface="Times New Roman"/>
              </a:rPr>
              <a:t>as</a:t>
            </a:r>
            <a:r>
              <a:rPr sz="1000" spc="-40" dirty="0">
                <a:latin typeface="Times New Roman"/>
                <a:cs typeface="Times New Roman"/>
              </a:rPr>
              <a:t> </a:t>
            </a:r>
            <a:r>
              <a:rPr sz="1000" dirty="0">
                <a:latin typeface="Times New Roman"/>
                <a:cs typeface="Times New Roman"/>
              </a:rPr>
              <a:t>‘Gauls’.</a:t>
            </a:r>
            <a:r>
              <a:rPr sz="1000" spc="15" dirty="0">
                <a:latin typeface="Times New Roman"/>
                <a:cs typeface="Times New Roman"/>
              </a:rPr>
              <a:t> </a:t>
            </a:r>
            <a:r>
              <a:rPr sz="1000" dirty="0">
                <a:latin typeface="Times New Roman"/>
                <a:cs typeface="Times New Roman"/>
              </a:rPr>
              <a:t>It</a:t>
            </a:r>
            <a:r>
              <a:rPr sz="1000" spc="-40" dirty="0">
                <a:latin typeface="Times New Roman"/>
                <a:cs typeface="Times New Roman"/>
              </a:rPr>
              <a:t> </a:t>
            </a:r>
            <a:r>
              <a:rPr sz="1000" dirty="0">
                <a:latin typeface="Times New Roman"/>
                <a:cs typeface="Times New Roman"/>
              </a:rPr>
              <a:t>would</a:t>
            </a:r>
            <a:r>
              <a:rPr sz="1000" spc="-10" dirty="0">
                <a:latin typeface="Times New Roman"/>
                <a:cs typeface="Times New Roman"/>
              </a:rPr>
              <a:t> </a:t>
            </a:r>
            <a:r>
              <a:rPr sz="1000" dirty="0">
                <a:latin typeface="Times New Roman"/>
                <a:cs typeface="Times New Roman"/>
              </a:rPr>
              <a:t>appear</a:t>
            </a:r>
            <a:r>
              <a:rPr sz="1000" spc="-20" dirty="0">
                <a:latin typeface="Times New Roman"/>
                <a:cs typeface="Times New Roman"/>
              </a:rPr>
              <a:t> </a:t>
            </a:r>
            <a:r>
              <a:rPr sz="1000" dirty="0">
                <a:latin typeface="Times New Roman"/>
                <a:cs typeface="Times New Roman"/>
              </a:rPr>
              <a:t>then</a:t>
            </a:r>
            <a:r>
              <a:rPr sz="1000" spc="-25" dirty="0">
                <a:latin typeface="Times New Roman"/>
                <a:cs typeface="Times New Roman"/>
              </a:rPr>
              <a:t> </a:t>
            </a:r>
            <a:r>
              <a:rPr sz="1000" dirty="0">
                <a:latin typeface="Times New Roman"/>
                <a:cs typeface="Times New Roman"/>
              </a:rPr>
              <a:t>that</a:t>
            </a:r>
            <a:r>
              <a:rPr sz="1000" spc="-2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Belgae</a:t>
            </a:r>
            <a:r>
              <a:rPr sz="1000" spc="-20" dirty="0">
                <a:latin typeface="Times New Roman"/>
                <a:cs typeface="Times New Roman"/>
              </a:rPr>
              <a:t> </a:t>
            </a:r>
            <a:r>
              <a:rPr sz="1000" dirty="0">
                <a:latin typeface="Times New Roman"/>
                <a:cs typeface="Times New Roman"/>
              </a:rPr>
              <a:t>and</a:t>
            </a:r>
            <a:r>
              <a:rPr sz="1000" spc="-15" dirty="0">
                <a:latin typeface="Times New Roman"/>
                <a:cs typeface="Times New Roman"/>
              </a:rPr>
              <a:t> </a:t>
            </a:r>
            <a:r>
              <a:rPr sz="1000" dirty="0">
                <a:latin typeface="Times New Roman"/>
                <a:cs typeface="Times New Roman"/>
              </a:rPr>
              <a:t>the Aquitani</a:t>
            </a:r>
            <a:r>
              <a:rPr sz="1000" spc="-10" dirty="0">
                <a:latin typeface="Times New Roman"/>
                <a:cs typeface="Times New Roman"/>
              </a:rPr>
              <a:t> </a:t>
            </a:r>
            <a:r>
              <a:rPr sz="1000" spc="-20" dirty="0">
                <a:latin typeface="Times New Roman"/>
                <a:cs typeface="Times New Roman"/>
              </a:rPr>
              <a:t>were </a:t>
            </a:r>
            <a:r>
              <a:rPr sz="1000" spc="-10" dirty="0">
                <a:latin typeface="Times New Roman"/>
                <a:cs typeface="Times New Roman"/>
              </a:rPr>
              <a:t>‘geographical</a:t>
            </a:r>
            <a:r>
              <a:rPr sz="1000" spc="15" dirty="0">
                <a:latin typeface="Times New Roman"/>
                <a:cs typeface="Times New Roman"/>
              </a:rPr>
              <a:t> </a:t>
            </a:r>
            <a:r>
              <a:rPr sz="1000" dirty="0">
                <a:latin typeface="Times New Roman"/>
                <a:cs typeface="Times New Roman"/>
              </a:rPr>
              <a:t>Gauls’,</a:t>
            </a:r>
            <a:r>
              <a:rPr sz="1000" spc="5" dirty="0">
                <a:latin typeface="Times New Roman"/>
                <a:cs typeface="Times New Roman"/>
              </a:rPr>
              <a:t> </a:t>
            </a:r>
            <a:r>
              <a:rPr sz="1000" dirty="0">
                <a:latin typeface="Times New Roman"/>
                <a:cs typeface="Times New Roman"/>
              </a:rPr>
              <a:t>on</a:t>
            </a:r>
            <a:r>
              <a:rPr sz="1000" spc="-3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basis</a:t>
            </a:r>
            <a:r>
              <a:rPr sz="1000" spc="-40" dirty="0">
                <a:latin typeface="Times New Roman"/>
                <a:cs typeface="Times New Roman"/>
              </a:rPr>
              <a:t> </a:t>
            </a:r>
            <a:r>
              <a:rPr sz="1000" dirty="0">
                <a:latin typeface="Times New Roman"/>
                <a:cs typeface="Times New Roman"/>
              </a:rPr>
              <a:t>that</a:t>
            </a:r>
            <a:r>
              <a:rPr sz="1000" spc="-20" dirty="0">
                <a:latin typeface="Times New Roman"/>
                <a:cs typeface="Times New Roman"/>
              </a:rPr>
              <a:t> </a:t>
            </a:r>
            <a:r>
              <a:rPr sz="1000" dirty="0">
                <a:latin typeface="Times New Roman"/>
                <a:cs typeface="Times New Roman"/>
              </a:rPr>
              <a:t>they</a:t>
            </a:r>
            <a:r>
              <a:rPr sz="1000" spc="-10" dirty="0">
                <a:latin typeface="Times New Roman"/>
                <a:cs typeface="Times New Roman"/>
              </a:rPr>
              <a:t> </a:t>
            </a:r>
            <a:r>
              <a:rPr sz="1000" dirty="0">
                <a:latin typeface="Times New Roman"/>
                <a:cs typeface="Times New Roman"/>
              </a:rPr>
              <a:t>were located</a:t>
            </a:r>
            <a:r>
              <a:rPr sz="1000" spc="-15" dirty="0">
                <a:latin typeface="Times New Roman"/>
                <a:cs typeface="Times New Roman"/>
              </a:rPr>
              <a:t> </a:t>
            </a:r>
            <a:r>
              <a:rPr sz="1000" dirty="0">
                <a:latin typeface="Times New Roman"/>
                <a:cs typeface="Times New Roman"/>
              </a:rPr>
              <a:t>within</a:t>
            </a:r>
            <a:r>
              <a:rPr sz="1000" spc="-10"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territory</a:t>
            </a:r>
            <a:r>
              <a:rPr sz="1000" spc="-25" dirty="0">
                <a:latin typeface="Times New Roman"/>
                <a:cs typeface="Times New Roman"/>
              </a:rPr>
              <a:t> </a:t>
            </a:r>
            <a:r>
              <a:rPr sz="1000" dirty="0">
                <a:latin typeface="Times New Roman"/>
                <a:cs typeface="Times New Roman"/>
              </a:rPr>
              <a:t>called</a:t>
            </a:r>
            <a:r>
              <a:rPr sz="1000" spc="-15" dirty="0">
                <a:latin typeface="Times New Roman"/>
                <a:cs typeface="Times New Roman"/>
              </a:rPr>
              <a:t> </a:t>
            </a:r>
            <a:r>
              <a:rPr sz="1000" dirty="0">
                <a:latin typeface="Times New Roman"/>
                <a:cs typeface="Times New Roman"/>
              </a:rPr>
              <a:t>‘Gaul’, but</a:t>
            </a:r>
            <a:r>
              <a:rPr sz="1000" spc="-35" dirty="0">
                <a:latin typeface="Times New Roman"/>
                <a:cs typeface="Times New Roman"/>
              </a:rPr>
              <a:t> </a:t>
            </a:r>
            <a:r>
              <a:rPr sz="1000" spc="-25" dirty="0">
                <a:latin typeface="Times New Roman"/>
                <a:cs typeface="Times New Roman"/>
              </a:rPr>
              <a:t>not </a:t>
            </a:r>
            <a:r>
              <a:rPr sz="1000" dirty="0">
                <a:latin typeface="Times New Roman"/>
                <a:cs typeface="Times New Roman"/>
              </a:rPr>
              <a:t>‘ethnic</a:t>
            </a:r>
            <a:r>
              <a:rPr sz="1000" spc="-5" dirty="0">
                <a:latin typeface="Times New Roman"/>
                <a:cs typeface="Times New Roman"/>
              </a:rPr>
              <a:t> </a:t>
            </a:r>
            <a:r>
              <a:rPr sz="1000" dirty="0">
                <a:latin typeface="Times New Roman"/>
                <a:cs typeface="Times New Roman"/>
              </a:rPr>
              <a:t>Gauls’, on</a:t>
            </a:r>
            <a:r>
              <a:rPr sz="1000" spc="-3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basis</a:t>
            </a:r>
            <a:r>
              <a:rPr sz="1000" spc="-40" dirty="0">
                <a:latin typeface="Times New Roman"/>
                <a:cs typeface="Times New Roman"/>
              </a:rPr>
              <a:t> </a:t>
            </a:r>
            <a:r>
              <a:rPr sz="1000" dirty="0">
                <a:latin typeface="Times New Roman"/>
                <a:cs typeface="Times New Roman"/>
              </a:rPr>
              <a:t>that</a:t>
            </a:r>
            <a:r>
              <a:rPr sz="1000" spc="-20" dirty="0">
                <a:latin typeface="Times New Roman"/>
                <a:cs typeface="Times New Roman"/>
              </a:rPr>
              <a:t> </a:t>
            </a:r>
            <a:r>
              <a:rPr sz="1000" dirty="0">
                <a:latin typeface="Times New Roman"/>
                <a:cs typeface="Times New Roman"/>
              </a:rPr>
              <a:t>they</a:t>
            </a:r>
            <a:r>
              <a:rPr sz="1000" spc="-15" dirty="0">
                <a:latin typeface="Times New Roman"/>
                <a:cs typeface="Times New Roman"/>
              </a:rPr>
              <a:t> </a:t>
            </a:r>
            <a:r>
              <a:rPr sz="1000" dirty="0">
                <a:latin typeface="Times New Roman"/>
                <a:cs typeface="Times New Roman"/>
              </a:rPr>
              <a:t>possessed –</a:t>
            </a:r>
            <a:r>
              <a:rPr sz="1000" spc="-35" dirty="0">
                <a:latin typeface="Times New Roman"/>
                <a:cs typeface="Times New Roman"/>
              </a:rPr>
              <a:t> </a:t>
            </a:r>
            <a:r>
              <a:rPr sz="1000" dirty="0">
                <a:latin typeface="Times New Roman"/>
                <a:cs typeface="Times New Roman"/>
              </a:rPr>
              <a:t>according</a:t>
            </a:r>
            <a:r>
              <a:rPr sz="1000" spc="-20" dirty="0">
                <a:latin typeface="Times New Roman"/>
                <a:cs typeface="Times New Roman"/>
              </a:rPr>
              <a:t> </a:t>
            </a:r>
            <a:r>
              <a:rPr sz="1000" dirty="0">
                <a:latin typeface="Times New Roman"/>
                <a:cs typeface="Times New Roman"/>
              </a:rPr>
              <a:t>to</a:t>
            </a:r>
            <a:r>
              <a:rPr sz="1000" spc="-25"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exact</a:t>
            </a:r>
            <a:r>
              <a:rPr sz="1000" spc="-10" dirty="0">
                <a:latin typeface="Times New Roman"/>
                <a:cs typeface="Times New Roman"/>
              </a:rPr>
              <a:t> </a:t>
            </a:r>
            <a:r>
              <a:rPr sz="1000" dirty="0">
                <a:latin typeface="Times New Roman"/>
                <a:cs typeface="Times New Roman"/>
              </a:rPr>
              <a:t>same</a:t>
            </a:r>
            <a:r>
              <a:rPr sz="1000" spc="-10" dirty="0">
                <a:latin typeface="Times New Roman"/>
                <a:cs typeface="Times New Roman"/>
              </a:rPr>
              <a:t> </a:t>
            </a:r>
            <a:r>
              <a:rPr sz="1000" dirty="0">
                <a:latin typeface="Times New Roman"/>
                <a:cs typeface="Times New Roman"/>
              </a:rPr>
              <a:t>source</a:t>
            </a:r>
            <a:r>
              <a:rPr sz="1000" spc="5" dirty="0">
                <a:latin typeface="Times New Roman"/>
                <a:cs typeface="Times New Roman"/>
              </a:rPr>
              <a:t> </a:t>
            </a:r>
            <a:r>
              <a:rPr sz="1000" dirty="0">
                <a:latin typeface="Times New Roman"/>
                <a:cs typeface="Times New Roman"/>
              </a:rPr>
              <a:t>–</a:t>
            </a:r>
            <a:r>
              <a:rPr sz="1000" spc="-35" dirty="0">
                <a:latin typeface="Times New Roman"/>
                <a:cs typeface="Times New Roman"/>
              </a:rPr>
              <a:t> </a:t>
            </a:r>
            <a:r>
              <a:rPr sz="1000" spc="-10" dirty="0">
                <a:latin typeface="Times New Roman"/>
                <a:cs typeface="Times New Roman"/>
              </a:rPr>
              <a:t>different </a:t>
            </a:r>
            <a:r>
              <a:rPr sz="1000" dirty="0">
                <a:latin typeface="Times New Roman"/>
                <a:cs typeface="Times New Roman"/>
              </a:rPr>
              <a:t>languages</a:t>
            </a:r>
            <a:r>
              <a:rPr sz="1000" spc="-5" dirty="0">
                <a:latin typeface="Times New Roman"/>
                <a:cs typeface="Times New Roman"/>
              </a:rPr>
              <a:t> </a:t>
            </a:r>
            <a:r>
              <a:rPr sz="1000" dirty="0">
                <a:latin typeface="Times New Roman"/>
                <a:cs typeface="Times New Roman"/>
              </a:rPr>
              <a:t>and</a:t>
            </a:r>
            <a:r>
              <a:rPr sz="1000" spc="-25" dirty="0">
                <a:latin typeface="Times New Roman"/>
                <a:cs typeface="Times New Roman"/>
              </a:rPr>
              <a:t> </a:t>
            </a:r>
            <a:r>
              <a:rPr sz="1000" dirty="0">
                <a:latin typeface="Times New Roman"/>
                <a:cs typeface="Times New Roman"/>
              </a:rPr>
              <a:t>customs</a:t>
            </a:r>
            <a:r>
              <a:rPr sz="1000" spc="-15" dirty="0">
                <a:latin typeface="Times New Roman"/>
                <a:cs typeface="Times New Roman"/>
              </a:rPr>
              <a:t> </a:t>
            </a:r>
            <a:r>
              <a:rPr sz="1000" dirty="0">
                <a:latin typeface="Times New Roman"/>
                <a:cs typeface="Times New Roman"/>
              </a:rPr>
              <a:t>to</a:t>
            </a:r>
            <a:r>
              <a:rPr sz="1000" spc="-5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spc="-10" dirty="0">
                <a:latin typeface="Times New Roman"/>
                <a:cs typeface="Times New Roman"/>
              </a:rPr>
              <a:t>‘Galli’.</a:t>
            </a:r>
            <a:endParaRPr sz="1000">
              <a:latin typeface="Times New Roman"/>
              <a:cs typeface="Times New Roman"/>
            </a:endParaRPr>
          </a:p>
          <a:p>
            <a:pPr marL="38100" marR="30480">
              <a:lnSpc>
                <a:spcPct val="100000"/>
              </a:lnSpc>
              <a:spcBef>
                <a:spcPts val="360"/>
              </a:spcBef>
            </a:pPr>
            <a:r>
              <a:rPr sz="1000" dirty="0">
                <a:latin typeface="Times New Roman"/>
                <a:cs typeface="Times New Roman"/>
              </a:rPr>
              <a:t>In</a:t>
            </a:r>
            <a:r>
              <a:rPr sz="1000" spc="-30" dirty="0">
                <a:latin typeface="Times New Roman"/>
                <a:cs typeface="Times New Roman"/>
              </a:rPr>
              <a:t> </a:t>
            </a:r>
            <a:r>
              <a:rPr sz="1000" dirty="0">
                <a:latin typeface="Times New Roman"/>
                <a:cs typeface="Times New Roman"/>
              </a:rPr>
              <a:t>today’s</a:t>
            </a:r>
            <a:r>
              <a:rPr sz="1000" spc="-10" dirty="0">
                <a:latin typeface="Times New Roman"/>
                <a:cs typeface="Times New Roman"/>
              </a:rPr>
              <a:t> </a:t>
            </a:r>
            <a:r>
              <a:rPr sz="1000" dirty="0">
                <a:latin typeface="Times New Roman"/>
                <a:cs typeface="Times New Roman"/>
              </a:rPr>
              <a:t>world</a:t>
            </a:r>
            <a:r>
              <a:rPr sz="1000" spc="-10"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island</a:t>
            </a:r>
            <a:r>
              <a:rPr sz="1000" spc="-20" dirty="0">
                <a:latin typeface="Times New Roman"/>
                <a:cs typeface="Times New Roman"/>
              </a:rPr>
              <a:t> </a:t>
            </a:r>
            <a:r>
              <a:rPr sz="1000" dirty="0">
                <a:latin typeface="Times New Roman"/>
                <a:cs typeface="Times New Roman"/>
              </a:rPr>
              <a:t>of</a:t>
            </a:r>
            <a:r>
              <a:rPr sz="1000" spc="-40" dirty="0">
                <a:latin typeface="Times New Roman"/>
                <a:cs typeface="Times New Roman"/>
              </a:rPr>
              <a:t> </a:t>
            </a:r>
            <a:r>
              <a:rPr sz="1000" dirty="0">
                <a:latin typeface="Times New Roman"/>
                <a:cs typeface="Times New Roman"/>
              </a:rPr>
              <a:t>Britain</a:t>
            </a:r>
            <a:r>
              <a:rPr sz="1000" spc="-40" dirty="0">
                <a:latin typeface="Times New Roman"/>
                <a:cs typeface="Times New Roman"/>
              </a:rPr>
              <a:t> </a:t>
            </a:r>
            <a:r>
              <a:rPr sz="1000" dirty="0">
                <a:latin typeface="Times New Roman"/>
                <a:cs typeface="Times New Roman"/>
              </a:rPr>
              <a:t>is</a:t>
            </a:r>
            <a:r>
              <a:rPr sz="1000" spc="-35" dirty="0">
                <a:latin typeface="Times New Roman"/>
                <a:cs typeface="Times New Roman"/>
              </a:rPr>
              <a:t> </a:t>
            </a:r>
            <a:r>
              <a:rPr sz="1000" dirty="0">
                <a:latin typeface="Times New Roman"/>
                <a:cs typeface="Times New Roman"/>
              </a:rPr>
              <a:t>often</a:t>
            </a:r>
            <a:r>
              <a:rPr sz="1000" spc="-15" dirty="0">
                <a:latin typeface="Times New Roman"/>
                <a:cs typeface="Times New Roman"/>
              </a:rPr>
              <a:t> </a:t>
            </a:r>
            <a:r>
              <a:rPr sz="1000" dirty="0">
                <a:latin typeface="Times New Roman"/>
                <a:cs typeface="Times New Roman"/>
              </a:rPr>
              <a:t>referred</a:t>
            </a:r>
            <a:r>
              <a:rPr sz="1000" spc="5" dirty="0">
                <a:latin typeface="Times New Roman"/>
                <a:cs typeface="Times New Roman"/>
              </a:rPr>
              <a:t> </a:t>
            </a:r>
            <a:r>
              <a:rPr sz="1000" dirty="0">
                <a:latin typeface="Times New Roman"/>
                <a:cs typeface="Times New Roman"/>
              </a:rPr>
              <a:t>to</a:t>
            </a:r>
            <a:r>
              <a:rPr sz="1000" spc="-40" dirty="0">
                <a:latin typeface="Times New Roman"/>
                <a:cs typeface="Times New Roman"/>
              </a:rPr>
              <a:t> </a:t>
            </a:r>
            <a:r>
              <a:rPr sz="1000" dirty="0">
                <a:latin typeface="Times New Roman"/>
                <a:cs typeface="Times New Roman"/>
              </a:rPr>
              <a:t>informally</a:t>
            </a:r>
            <a:r>
              <a:rPr sz="1000" spc="5" dirty="0">
                <a:latin typeface="Times New Roman"/>
                <a:cs typeface="Times New Roman"/>
              </a:rPr>
              <a:t> </a:t>
            </a:r>
            <a:r>
              <a:rPr sz="1000" dirty="0">
                <a:latin typeface="Times New Roman"/>
                <a:cs typeface="Times New Roman"/>
              </a:rPr>
              <a:t>by</a:t>
            </a:r>
            <a:r>
              <a:rPr sz="1000" spc="-35" dirty="0">
                <a:latin typeface="Times New Roman"/>
                <a:cs typeface="Times New Roman"/>
              </a:rPr>
              <a:t> </a:t>
            </a:r>
            <a:r>
              <a:rPr sz="1000" dirty="0">
                <a:latin typeface="Times New Roman"/>
                <a:cs typeface="Times New Roman"/>
              </a:rPr>
              <a:t>people</a:t>
            </a:r>
            <a:r>
              <a:rPr sz="1000" spc="-30" dirty="0">
                <a:latin typeface="Times New Roman"/>
                <a:cs typeface="Times New Roman"/>
              </a:rPr>
              <a:t> </a:t>
            </a:r>
            <a:r>
              <a:rPr sz="1000" dirty="0">
                <a:latin typeface="Times New Roman"/>
                <a:cs typeface="Times New Roman"/>
              </a:rPr>
              <a:t>from</a:t>
            </a:r>
            <a:r>
              <a:rPr sz="1000" spc="-25" dirty="0">
                <a:latin typeface="Times New Roman"/>
                <a:cs typeface="Times New Roman"/>
              </a:rPr>
              <a:t> </a:t>
            </a:r>
            <a:r>
              <a:rPr sz="1000" dirty="0">
                <a:latin typeface="Times New Roman"/>
                <a:cs typeface="Times New Roman"/>
              </a:rPr>
              <a:t>overseas</a:t>
            </a:r>
            <a:r>
              <a:rPr sz="1000" spc="-5" dirty="0">
                <a:latin typeface="Times New Roman"/>
                <a:cs typeface="Times New Roman"/>
              </a:rPr>
              <a:t> </a:t>
            </a:r>
            <a:r>
              <a:rPr sz="1000" spc="-25" dirty="0">
                <a:latin typeface="Times New Roman"/>
                <a:cs typeface="Times New Roman"/>
              </a:rPr>
              <a:t>as </a:t>
            </a:r>
            <a:r>
              <a:rPr sz="1000" dirty="0">
                <a:latin typeface="Times New Roman"/>
                <a:cs typeface="Times New Roman"/>
              </a:rPr>
              <a:t>‘England’. It</a:t>
            </a:r>
            <a:r>
              <a:rPr sz="1000" spc="-40" dirty="0">
                <a:latin typeface="Times New Roman"/>
                <a:cs typeface="Times New Roman"/>
              </a:rPr>
              <a:t> </a:t>
            </a:r>
            <a:r>
              <a:rPr sz="1000" dirty="0">
                <a:latin typeface="Times New Roman"/>
                <a:cs typeface="Times New Roman"/>
              </a:rPr>
              <a:t>would</a:t>
            </a:r>
            <a:r>
              <a:rPr sz="1000" spc="-20" dirty="0">
                <a:latin typeface="Times New Roman"/>
                <a:cs typeface="Times New Roman"/>
              </a:rPr>
              <a:t> </a:t>
            </a:r>
            <a:r>
              <a:rPr sz="1000" dirty="0">
                <a:latin typeface="Times New Roman"/>
                <a:cs typeface="Times New Roman"/>
              </a:rPr>
              <a:t>not</a:t>
            </a:r>
            <a:r>
              <a:rPr sz="1000" spc="-45" dirty="0">
                <a:latin typeface="Times New Roman"/>
                <a:cs typeface="Times New Roman"/>
              </a:rPr>
              <a:t> </a:t>
            </a:r>
            <a:r>
              <a:rPr sz="1000" dirty="0">
                <a:latin typeface="Times New Roman"/>
                <a:cs typeface="Times New Roman"/>
              </a:rPr>
              <a:t>be</a:t>
            </a:r>
            <a:r>
              <a:rPr sz="1000" spc="-35" dirty="0">
                <a:latin typeface="Times New Roman"/>
                <a:cs typeface="Times New Roman"/>
              </a:rPr>
              <a:t> </a:t>
            </a:r>
            <a:r>
              <a:rPr sz="1000" dirty="0">
                <a:latin typeface="Times New Roman"/>
                <a:cs typeface="Times New Roman"/>
              </a:rPr>
              <a:t>too</a:t>
            </a:r>
            <a:r>
              <a:rPr sz="1000" spc="-50" dirty="0">
                <a:latin typeface="Times New Roman"/>
                <a:cs typeface="Times New Roman"/>
              </a:rPr>
              <a:t> </a:t>
            </a:r>
            <a:r>
              <a:rPr sz="1000" dirty="0">
                <a:latin typeface="Times New Roman"/>
                <a:cs typeface="Times New Roman"/>
              </a:rPr>
              <a:t>difficult</a:t>
            </a:r>
            <a:r>
              <a:rPr sz="1000" spc="-15" dirty="0">
                <a:latin typeface="Times New Roman"/>
                <a:cs typeface="Times New Roman"/>
              </a:rPr>
              <a:t> </a:t>
            </a:r>
            <a:r>
              <a:rPr sz="1000" dirty="0">
                <a:latin typeface="Times New Roman"/>
                <a:cs typeface="Times New Roman"/>
              </a:rPr>
              <a:t>to</a:t>
            </a:r>
            <a:r>
              <a:rPr sz="1000" spc="-45" dirty="0">
                <a:latin typeface="Times New Roman"/>
                <a:cs typeface="Times New Roman"/>
              </a:rPr>
              <a:t> </a:t>
            </a:r>
            <a:r>
              <a:rPr sz="1000" dirty="0">
                <a:latin typeface="Times New Roman"/>
                <a:cs typeface="Times New Roman"/>
              </a:rPr>
              <a:t>imagine someone</a:t>
            </a:r>
            <a:r>
              <a:rPr sz="1000" spc="-10" dirty="0">
                <a:latin typeface="Times New Roman"/>
                <a:cs typeface="Times New Roman"/>
              </a:rPr>
              <a:t> </a:t>
            </a:r>
            <a:r>
              <a:rPr sz="1000" dirty="0">
                <a:latin typeface="Times New Roman"/>
                <a:cs typeface="Times New Roman"/>
              </a:rPr>
              <a:t>paraphrasing</a:t>
            </a:r>
            <a:r>
              <a:rPr sz="1000" spc="-20" dirty="0">
                <a:latin typeface="Times New Roman"/>
                <a:cs typeface="Times New Roman"/>
              </a:rPr>
              <a:t> </a:t>
            </a:r>
            <a:r>
              <a:rPr sz="1000" dirty="0">
                <a:latin typeface="Times New Roman"/>
                <a:cs typeface="Times New Roman"/>
              </a:rPr>
              <a:t>Caesar’s</a:t>
            </a:r>
            <a:r>
              <a:rPr sz="1000" spc="-15" dirty="0">
                <a:latin typeface="Times New Roman"/>
                <a:cs typeface="Times New Roman"/>
              </a:rPr>
              <a:t> </a:t>
            </a:r>
            <a:r>
              <a:rPr sz="1000" dirty="0">
                <a:latin typeface="Times New Roman"/>
                <a:cs typeface="Times New Roman"/>
              </a:rPr>
              <a:t>introduction</a:t>
            </a:r>
            <a:r>
              <a:rPr sz="1000" spc="-35" dirty="0">
                <a:latin typeface="Times New Roman"/>
                <a:cs typeface="Times New Roman"/>
              </a:rPr>
              <a:t> </a:t>
            </a:r>
            <a:r>
              <a:rPr sz="1000" dirty="0">
                <a:latin typeface="Times New Roman"/>
                <a:cs typeface="Times New Roman"/>
              </a:rPr>
              <a:t>to</a:t>
            </a:r>
            <a:r>
              <a:rPr sz="1000" spc="-35" dirty="0">
                <a:latin typeface="Times New Roman"/>
                <a:cs typeface="Times New Roman"/>
              </a:rPr>
              <a:t> </a:t>
            </a:r>
            <a:r>
              <a:rPr sz="1000" spc="-25" dirty="0">
                <a:latin typeface="Times New Roman"/>
                <a:cs typeface="Times New Roman"/>
              </a:rPr>
              <a:t>the </a:t>
            </a:r>
            <a:r>
              <a:rPr sz="1000" dirty="0">
                <a:latin typeface="Times New Roman"/>
                <a:cs typeface="Times New Roman"/>
              </a:rPr>
              <a:t>Gallic</a:t>
            </a:r>
            <a:r>
              <a:rPr sz="1000" spc="-10" dirty="0">
                <a:latin typeface="Times New Roman"/>
                <a:cs typeface="Times New Roman"/>
              </a:rPr>
              <a:t> </a:t>
            </a:r>
            <a:r>
              <a:rPr sz="1000" dirty="0">
                <a:latin typeface="Times New Roman"/>
                <a:cs typeface="Times New Roman"/>
              </a:rPr>
              <a:t>Wars</a:t>
            </a:r>
            <a:r>
              <a:rPr sz="1000" spc="-5" dirty="0">
                <a:latin typeface="Times New Roman"/>
                <a:cs typeface="Times New Roman"/>
              </a:rPr>
              <a:t> </a:t>
            </a:r>
            <a:r>
              <a:rPr sz="1000" dirty="0">
                <a:latin typeface="Times New Roman"/>
                <a:cs typeface="Times New Roman"/>
              </a:rPr>
              <a:t>like</a:t>
            </a:r>
            <a:r>
              <a:rPr sz="1000" spc="-5" dirty="0">
                <a:latin typeface="Times New Roman"/>
                <a:cs typeface="Times New Roman"/>
              </a:rPr>
              <a:t> </a:t>
            </a:r>
            <a:r>
              <a:rPr sz="1000" dirty="0">
                <a:latin typeface="Times New Roman"/>
                <a:cs typeface="Times New Roman"/>
              </a:rPr>
              <a:t>so:</a:t>
            </a:r>
            <a:r>
              <a:rPr sz="1000" spc="-20" dirty="0">
                <a:latin typeface="Times New Roman"/>
                <a:cs typeface="Times New Roman"/>
              </a:rPr>
              <a:t> </a:t>
            </a:r>
            <a:r>
              <a:rPr sz="1000" i="1" dirty="0">
                <a:latin typeface="Times New Roman"/>
                <a:cs typeface="Times New Roman"/>
              </a:rPr>
              <a:t>‘England</a:t>
            </a:r>
            <a:r>
              <a:rPr sz="1000" i="1" spc="-20" dirty="0">
                <a:latin typeface="Times New Roman"/>
                <a:cs typeface="Times New Roman"/>
              </a:rPr>
              <a:t> </a:t>
            </a:r>
            <a:r>
              <a:rPr sz="1000" i="1" dirty="0">
                <a:latin typeface="Times New Roman"/>
                <a:cs typeface="Times New Roman"/>
              </a:rPr>
              <a:t>is</a:t>
            </a:r>
            <a:r>
              <a:rPr sz="1000" i="1" spc="-20" dirty="0">
                <a:latin typeface="Times New Roman"/>
                <a:cs typeface="Times New Roman"/>
              </a:rPr>
              <a:t> </a:t>
            </a:r>
            <a:r>
              <a:rPr sz="1000" i="1" dirty="0">
                <a:latin typeface="Times New Roman"/>
                <a:cs typeface="Times New Roman"/>
              </a:rPr>
              <a:t>a</a:t>
            </a:r>
            <a:r>
              <a:rPr sz="1000" i="1" spc="-20" dirty="0">
                <a:latin typeface="Times New Roman"/>
                <a:cs typeface="Times New Roman"/>
              </a:rPr>
              <a:t> </a:t>
            </a:r>
            <a:r>
              <a:rPr sz="1000" i="1" dirty="0">
                <a:latin typeface="Times New Roman"/>
                <a:cs typeface="Times New Roman"/>
              </a:rPr>
              <a:t>whole</a:t>
            </a:r>
            <a:r>
              <a:rPr sz="1000" i="1" spc="-15" dirty="0">
                <a:latin typeface="Times New Roman"/>
                <a:cs typeface="Times New Roman"/>
              </a:rPr>
              <a:t> </a:t>
            </a:r>
            <a:r>
              <a:rPr sz="1000" i="1" dirty="0">
                <a:latin typeface="Times New Roman"/>
                <a:cs typeface="Times New Roman"/>
              </a:rPr>
              <a:t>divided</a:t>
            </a:r>
            <a:r>
              <a:rPr sz="1000" i="1" spc="-10" dirty="0">
                <a:latin typeface="Times New Roman"/>
                <a:cs typeface="Times New Roman"/>
              </a:rPr>
              <a:t> </a:t>
            </a:r>
            <a:r>
              <a:rPr sz="1000" i="1" dirty="0">
                <a:latin typeface="Times New Roman"/>
                <a:cs typeface="Times New Roman"/>
              </a:rPr>
              <a:t>into</a:t>
            </a:r>
            <a:r>
              <a:rPr sz="1000" i="1" spc="-25" dirty="0">
                <a:latin typeface="Times New Roman"/>
                <a:cs typeface="Times New Roman"/>
              </a:rPr>
              <a:t> </a:t>
            </a:r>
            <a:r>
              <a:rPr sz="1000" i="1" dirty="0">
                <a:latin typeface="Times New Roman"/>
                <a:cs typeface="Times New Roman"/>
              </a:rPr>
              <a:t>three</a:t>
            </a:r>
            <a:r>
              <a:rPr sz="1000" i="1" spc="-10" dirty="0">
                <a:latin typeface="Times New Roman"/>
                <a:cs typeface="Times New Roman"/>
              </a:rPr>
              <a:t> </a:t>
            </a:r>
            <a:r>
              <a:rPr sz="1000" i="1" dirty="0">
                <a:latin typeface="Times New Roman"/>
                <a:cs typeface="Times New Roman"/>
              </a:rPr>
              <a:t>parts,</a:t>
            </a:r>
            <a:r>
              <a:rPr sz="1000" i="1" spc="-15" dirty="0">
                <a:latin typeface="Times New Roman"/>
                <a:cs typeface="Times New Roman"/>
              </a:rPr>
              <a:t> </a:t>
            </a:r>
            <a:r>
              <a:rPr sz="1000" i="1" dirty="0">
                <a:latin typeface="Times New Roman"/>
                <a:cs typeface="Times New Roman"/>
              </a:rPr>
              <a:t>one</a:t>
            </a:r>
            <a:r>
              <a:rPr sz="1000" i="1" spc="-15" dirty="0">
                <a:latin typeface="Times New Roman"/>
                <a:cs typeface="Times New Roman"/>
              </a:rPr>
              <a:t> </a:t>
            </a:r>
            <a:r>
              <a:rPr sz="1000" i="1" dirty="0">
                <a:latin typeface="Times New Roman"/>
                <a:cs typeface="Times New Roman"/>
              </a:rPr>
              <a:t>of</a:t>
            </a:r>
            <a:r>
              <a:rPr sz="1000" i="1" spc="-30" dirty="0">
                <a:latin typeface="Times New Roman"/>
                <a:cs typeface="Times New Roman"/>
              </a:rPr>
              <a:t> </a:t>
            </a:r>
            <a:r>
              <a:rPr sz="1000" i="1" dirty="0">
                <a:latin typeface="Times New Roman"/>
                <a:cs typeface="Times New Roman"/>
              </a:rPr>
              <a:t>which</a:t>
            </a:r>
            <a:r>
              <a:rPr sz="1000" i="1" spc="-10" dirty="0">
                <a:latin typeface="Times New Roman"/>
                <a:cs typeface="Times New Roman"/>
              </a:rPr>
              <a:t> </a:t>
            </a:r>
            <a:r>
              <a:rPr sz="1000" i="1" dirty="0">
                <a:latin typeface="Times New Roman"/>
                <a:cs typeface="Times New Roman"/>
              </a:rPr>
              <a:t>is</a:t>
            </a:r>
            <a:r>
              <a:rPr sz="1000" i="1" spc="-20" dirty="0">
                <a:latin typeface="Times New Roman"/>
                <a:cs typeface="Times New Roman"/>
              </a:rPr>
              <a:t> </a:t>
            </a:r>
            <a:r>
              <a:rPr sz="1000" i="1" dirty="0">
                <a:latin typeface="Times New Roman"/>
                <a:cs typeface="Times New Roman"/>
              </a:rPr>
              <a:t>inhabited</a:t>
            </a:r>
            <a:r>
              <a:rPr sz="1000" i="1" spc="-30" dirty="0">
                <a:latin typeface="Times New Roman"/>
                <a:cs typeface="Times New Roman"/>
              </a:rPr>
              <a:t> </a:t>
            </a:r>
            <a:r>
              <a:rPr sz="1000" i="1" dirty="0">
                <a:latin typeface="Times New Roman"/>
                <a:cs typeface="Times New Roman"/>
              </a:rPr>
              <a:t>by</a:t>
            </a:r>
            <a:r>
              <a:rPr sz="1000" i="1" spc="-15"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spc="-10" dirty="0">
                <a:latin typeface="Times New Roman"/>
                <a:cs typeface="Times New Roman"/>
              </a:rPr>
              <a:t>Scots, </a:t>
            </a:r>
            <a:r>
              <a:rPr sz="1000" i="1" dirty="0">
                <a:latin typeface="Times New Roman"/>
                <a:cs typeface="Times New Roman"/>
              </a:rPr>
              <a:t>another</a:t>
            </a:r>
            <a:r>
              <a:rPr sz="1000" i="1" spc="-35" dirty="0">
                <a:latin typeface="Times New Roman"/>
                <a:cs typeface="Times New Roman"/>
              </a:rPr>
              <a:t> </a:t>
            </a:r>
            <a:r>
              <a:rPr sz="1000" i="1" dirty="0">
                <a:latin typeface="Times New Roman"/>
                <a:cs typeface="Times New Roman"/>
              </a:rPr>
              <a:t>by</a:t>
            </a:r>
            <a:r>
              <a:rPr sz="1000" i="1" spc="-15"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Welsh,</a:t>
            </a:r>
            <a:r>
              <a:rPr sz="1000" i="1" spc="5" dirty="0">
                <a:latin typeface="Times New Roman"/>
                <a:cs typeface="Times New Roman"/>
              </a:rPr>
              <a:t> </a:t>
            </a:r>
            <a:r>
              <a:rPr sz="1000" i="1" dirty="0">
                <a:latin typeface="Times New Roman"/>
                <a:cs typeface="Times New Roman"/>
              </a:rPr>
              <a:t>and</a:t>
            </a:r>
            <a:r>
              <a:rPr sz="1000" i="1" spc="-20" dirty="0">
                <a:latin typeface="Times New Roman"/>
                <a:cs typeface="Times New Roman"/>
              </a:rPr>
              <a:t> </a:t>
            </a:r>
            <a:r>
              <a:rPr sz="1000" i="1" dirty="0">
                <a:latin typeface="Times New Roman"/>
                <a:cs typeface="Times New Roman"/>
              </a:rPr>
              <a:t>a</a:t>
            </a:r>
            <a:r>
              <a:rPr sz="1000" i="1" spc="-25" dirty="0">
                <a:latin typeface="Times New Roman"/>
                <a:cs typeface="Times New Roman"/>
              </a:rPr>
              <a:t> </a:t>
            </a:r>
            <a:r>
              <a:rPr sz="1000" i="1" dirty="0">
                <a:latin typeface="Times New Roman"/>
                <a:cs typeface="Times New Roman"/>
              </a:rPr>
              <a:t>third</a:t>
            </a:r>
            <a:r>
              <a:rPr sz="1000" i="1" spc="-10" dirty="0">
                <a:latin typeface="Times New Roman"/>
                <a:cs typeface="Times New Roman"/>
              </a:rPr>
              <a:t> </a:t>
            </a:r>
            <a:r>
              <a:rPr sz="1000" i="1" dirty="0">
                <a:latin typeface="Times New Roman"/>
                <a:cs typeface="Times New Roman"/>
              </a:rPr>
              <a:t>by</a:t>
            </a:r>
            <a:r>
              <a:rPr sz="1000" i="1" spc="-15" dirty="0">
                <a:latin typeface="Times New Roman"/>
                <a:cs typeface="Times New Roman"/>
              </a:rPr>
              <a:t> </a:t>
            </a:r>
            <a:r>
              <a:rPr sz="1000" i="1" dirty="0">
                <a:latin typeface="Times New Roman"/>
                <a:cs typeface="Times New Roman"/>
              </a:rPr>
              <a:t>a</a:t>
            </a:r>
            <a:r>
              <a:rPr sz="1000" i="1" spc="-25" dirty="0">
                <a:latin typeface="Times New Roman"/>
                <a:cs typeface="Times New Roman"/>
              </a:rPr>
              <a:t> </a:t>
            </a:r>
            <a:r>
              <a:rPr sz="1000" i="1" dirty="0">
                <a:latin typeface="Times New Roman"/>
                <a:cs typeface="Times New Roman"/>
              </a:rPr>
              <a:t>people</a:t>
            </a:r>
            <a:r>
              <a:rPr sz="1000" i="1" spc="-15" dirty="0">
                <a:latin typeface="Times New Roman"/>
                <a:cs typeface="Times New Roman"/>
              </a:rPr>
              <a:t> </a:t>
            </a:r>
            <a:r>
              <a:rPr sz="1000" i="1" dirty="0">
                <a:latin typeface="Times New Roman"/>
                <a:cs typeface="Times New Roman"/>
              </a:rPr>
              <a:t>called</a:t>
            </a:r>
            <a:r>
              <a:rPr sz="1000" i="1" spc="-10" dirty="0">
                <a:latin typeface="Times New Roman"/>
                <a:cs typeface="Times New Roman"/>
              </a:rPr>
              <a:t> </a:t>
            </a:r>
            <a:r>
              <a:rPr sz="1000" i="1" dirty="0">
                <a:latin typeface="Times New Roman"/>
                <a:cs typeface="Times New Roman"/>
              </a:rPr>
              <a:t>in</a:t>
            </a:r>
            <a:r>
              <a:rPr sz="1000" i="1" spc="-25" dirty="0">
                <a:latin typeface="Times New Roman"/>
                <a:cs typeface="Times New Roman"/>
              </a:rPr>
              <a:t> </a:t>
            </a:r>
            <a:r>
              <a:rPr sz="1000" i="1" dirty="0">
                <a:latin typeface="Times New Roman"/>
                <a:cs typeface="Times New Roman"/>
              </a:rPr>
              <a:t>their</a:t>
            </a:r>
            <a:r>
              <a:rPr sz="1000" i="1" spc="-25" dirty="0">
                <a:latin typeface="Times New Roman"/>
                <a:cs typeface="Times New Roman"/>
              </a:rPr>
              <a:t> </a:t>
            </a:r>
            <a:r>
              <a:rPr sz="1000" i="1" dirty="0">
                <a:latin typeface="Times New Roman"/>
                <a:cs typeface="Times New Roman"/>
              </a:rPr>
              <a:t>own</a:t>
            </a:r>
            <a:r>
              <a:rPr sz="1000" i="1" spc="-10" dirty="0">
                <a:latin typeface="Times New Roman"/>
                <a:cs typeface="Times New Roman"/>
              </a:rPr>
              <a:t> </a:t>
            </a:r>
            <a:r>
              <a:rPr sz="1000" i="1" dirty="0">
                <a:latin typeface="Times New Roman"/>
                <a:cs typeface="Times New Roman"/>
              </a:rPr>
              <a:t>tongue</a:t>
            </a:r>
            <a:r>
              <a:rPr sz="1000" i="1" spc="-25" dirty="0">
                <a:latin typeface="Times New Roman"/>
                <a:cs typeface="Times New Roman"/>
              </a:rPr>
              <a:t> </a:t>
            </a:r>
            <a:r>
              <a:rPr sz="1000" i="1" spc="-10" dirty="0">
                <a:latin typeface="Times New Roman"/>
                <a:cs typeface="Times New Roman"/>
              </a:rPr>
              <a:t>English’.</a:t>
            </a:r>
            <a:endParaRPr sz="1000">
              <a:latin typeface="Times New Roman"/>
              <a:cs typeface="Times New Roman"/>
            </a:endParaRPr>
          </a:p>
          <a:p>
            <a:pPr marL="38100" marR="166370">
              <a:lnSpc>
                <a:spcPct val="100000"/>
              </a:lnSpc>
              <a:spcBef>
                <a:spcPts val="365"/>
              </a:spcBef>
            </a:pPr>
            <a:r>
              <a:rPr sz="1000" dirty="0">
                <a:latin typeface="Times New Roman"/>
                <a:cs typeface="Times New Roman"/>
              </a:rPr>
              <a:t>Indeed,</a:t>
            </a:r>
            <a:r>
              <a:rPr sz="1000" spc="-1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Italian</a:t>
            </a:r>
            <a:r>
              <a:rPr sz="1000" spc="-20" dirty="0">
                <a:latin typeface="Times New Roman"/>
                <a:cs typeface="Times New Roman"/>
              </a:rPr>
              <a:t> </a:t>
            </a:r>
            <a:r>
              <a:rPr sz="1000" dirty="0">
                <a:latin typeface="Times New Roman"/>
                <a:cs typeface="Times New Roman"/>
              </a:rPr>
              <a:t>historian</a:t>
            </a:r>
            <a:r>
              <a:rPr sz="1000" spc="10" dirty="0">
                <a:latin typeface="Times New Roman"/>
                <a:cs typeface="Times New Roman"/>
              </a:rPr>
              <a:t> </a:t>
            </a:r>
            <a:r>
              <a:rPr sz="1000" dirty="0">
                <a:latin typeface="Times New Roman"/>
                <a:cs typeface="Times New Roman"/>
              </a:rPr>
              <a:t>Polydore</a:t>
            </a:r>
            <a:r>
              <a:rPr sz="1000" spc="-30" dirty="0">
                <a:latin typeface="Times New Roman"/>
                <a:cs typeface="Times New Roman"/>
              </a:rPr>
              <a:t> </a:t>
            </a:r>
            <a:r>
              <a:rPr sz="1000" dirty="0">
                <a:latin typeface="Times New Roman"/>
                <a:cs typeface="Times New Roman"/>
              </a:rPr>
              <a:t>Vergil, in</a:t>
            </a:r>
            <a:r>
              <a:rPr sz="1000" spc="-30" dirty="0">
                <a:latin typeface="Times New Roman"/>
                <a:cs typeface="Times New Roman"/>
              </a:rPr>
              <a:t> </a:t>
            </a:r>
            <a:r>
              <a:rPr sz="1000" dirty="0">
                <a:latin typeface="Times New Roman"/>
                <a:cs typeface="Times New Roman"/>
              </a:rPr>
              <a:t>his</a:t>
            </a:r>
            <a:r>
              <a:rPr sz="1000" spc="-20" dirty="0">
                <a:latin typeface="Times New Roman"/>
                <a:cs typeface="Times New Roman"/>
              </a:rPr>
              <a:t> </a:t>
            </a:r>
            <a:r>
              <a:rPr sz="1000" dirty="0">
                <a:latin typeface="Times New Roman"/>
                <a:cs typeface="Times New Roman"/>
              </a:rPr>
              <a:t>16</a:t>
            </a:r>
            <a:r>
              <a:rPr sz="975" baseline="25641" dirty="0">
                <a:latin typeface="Times New Roman"/>
                <a:cs typeface="Times New Roman"/>
              </a:rPr>
              <a:t>th</a:t>
            </a:r>
            <a:r>
              <a:rPr sz="975" spc="82" baseline="25641" dirty="0">
                <a:latin typeface="Times New Roman"/>
                <a:cs typeface="Times New Roman"/>
              </a:rPr>
              <a:t> </a:t>
            </a:r>
            <a:r>
              <a:rPr sz="1000" dirty="0">
                <a:latin typeface="Times New Roman"/>
                <a:cs typeface="Times New Roman"/>
              </a:rPr>
              <a:t>century</a:t>
            </a:r>
            <a:r>
              <a:rPr sz="1000" spc="5" dirty="0">
                <a:latin typeface="Times New Roman"/>
                <a:cs typeface="Times New Roman"/>
              </a:rPr>
              <a:t> </a:t>
            </a:r>
            <a:r>
              <a:rPr sz="1000" i="1" dirty="0">
                <a:latin typeface="Times New Roman"/>
                <a:cs typeface="Times New Roman"/>
              </a:rPr>
              <a:t>Anglica</a:t>
            </a:r>
            <a:r>
              <a:rPr sz="1000" i="1" spc="-25" dirty="0">
                <a:latin typeface="Times New Roman"/>
                <a:cs typeface="Times New Roman"/>
              </a:rPr>
              <a:t> </a:t>
            </a:r>
            <a:r>
              <a:rPr sz="1000" i="1" dirty="0">
                <a:latin typeface="Times New Roman"/>
                <a:cs typeface="Times New Roman"/>
              </a:rPr>
              <a:t>Historia</a:t>
            </a:r>
            <a:r>
              <a:rPr sz="1000" dirty="0">
                <a:latin typeface="Times New Roman"/>
                <a:cs typeface="Times New Roman"/>
              </a:rPr>
              <a:t>,</a:t>
            </a:r>
            <a:r>
              <a:rPr sz="1000" spc="-25" dirty="0">
                <a:latin typeface="Times New Roman"/>
                <a:cs typeface="Times New Roman"/>
              </a:rPr>
              <a:t> </a:t>
            </a:r>
            <a:r>
              <a:rPr sz="1000" dirty="0">
                <a:latin typeface="Times New Roman"/>
                <a:cs typeface="Times New Roman"/>
              </a:rPr>
              <a:t>starts</a:t>
            </a:r>
            <a:r>
              <a:rPr sz="1000" spc="-25" dirty="0">
                <a:latin typeface="Times New Roman"/>
                <a:cs typeface="Times New Roman"/>
              </a:rPr>
              <a:t> </a:t>
            </a:r>
            <a:r>
              <a:rPr sz="1000" dirty="0">
                <a:latin typeface="Times New Roman"/>
                <a:cs typeface="Times New Roman"/>
              </a:rPr>
              <a:t>Book</a:t>
            </a:r>
            <a:r>
              <a:rPr sz="1000" spc="-40" dirty="0">
                <a:latin typeface="Times New Roman"/>
                <a:cs typeface="Times New Roman"/>
              </a:rPr>
              <a:t> </a:t>
            </a:r>
            <a:r>
              <a:rPr sz="1000" dirty="0">
                <a:latin typeface="Times New Roman"/>
                <a:cs typeface="Times New Roman"/>
              </a:rPr>
              <a:t>1</a:t>
            </a:r>
            <a:r>
              <a:rPr sz="1000" spc="-20" dirty="0">
                <a:latin typeface="Times New Roman"/>
                <a:cs typeface="Times New Roman"/>
              </a:rPr>
              <a:t> </a:t>
            </a:r>
            <a:r>
              <a:rPr sz="1000" dirty="0">
                <a:latin typeface="Times New Roman"/>
                <a:cs typeface="Times New Roman"/>
              </a:rPr>
              <a:t>in</a:t>
            </a:r>
            <a:r>
              <a:rPr sz="1000" spc="-35" dirty="0">
                <a:latin typeface="Times New Roman"/>
                <a:cs typeface="Times New Roman"/>
              </a:rPr>
              <a:t> </a:t>
            </a:r>
            <a:r>
              <a:rPr sz="1000" spc="-50" dirty="0">
                <a:latin typeface="Times New Roman"/>
                <a:cs typeface="Times New Roman"/>
              </a:rPr>
              <a:t>a</a:t>
            </a:r>
            <a:r>
              <a:rPr sz="1000" dirty="0">
                <a:latin typeface="Times New Roman"/>
                <a:cs typeface="Times New Roman"/>
              </a:rPr>
              <a:t> manner</a:t>
            </a:r>
            <a:r>
              <a:rPr sz="1000" spc="15" dirty="0">
                <a:latin typeface="Times New Roman"/>
                <a:cs typeface="Times New Roman"/>
              </a:rPr>
              <a:t> </a:t>
            </a:r>
            <a:r>
              <a:rPr sz="1000" dirty="0">
                <a:latin typeface="Times New Roman"/>
                <a:cs typeface="Times New Roman"/>
              </a:rPr>
              <a:t>clearly</a:t>
            </a:r>
            <a:r>
              <a:rPr sz="1000" spc="-10" dirty="0">
                <a:latin typeface="Times New Roman"/>
                <a:cs typeface="Times New Roman"/>
              </a:rPr>
              <a:t> </a:t>
            </a:r>
            <a:r>
              <a:rPr sz="1000" dirty="0">
                <a:latin typeface="Times New Roman"/>
                <a:cs typeface="Times New Roman"/>
              </a:rPr>
              <a:t>influenced</a:t>
            </a:r>
            <a:r>
              <a:rPr sz="1000" spc="15" dirty="0">
                <a:latin typeface="Times New Roman"/>
                <a:cs typeface="Times New Roman"/>
              </a:rPr>
              <a:t> </a:t>
            </a:r>
            <a:r>
              <a:rPr sz="1000" dirty="0">
                <a:latin typeface="Times New Roman"/>
                <a:cs typeface="Times New Roman"/>
              </a:rPr>
              <a:t>by</a:t>
            </a:r>
            <a:r>
              <a:rPr sz="1000" spc="-30" dirty="0">
                <a:latin typeface="Times New Roman"/>
                <a:cs typeface="Times New Roman"/>
              </a:rPr>
              <a:t> </a:t>
            </a:r>
            <a:r>
              <a:rPr sz="1000" dirty="0">
                <a:latin typeface="Times New Roman"/>
                <a:cs typeface="Times New Roman"/>
              </a:rPr>
              <a:t>Caesar,</a:t>
            </a:r>
            <a:r>
              <a:rPr sz="1000" spc="-5" dirty="0">
                <a:latin typeface="Times New Roman"/>
                <a:cs typeface="Times New Roman"/>
              </a:rPr>
              <a:t> </a:t>
            </a:r>
            <a:r>
              <a:rPr sz="1000" dirty="0">
                <a:latin typeface="Times New Roman"/>
                <a:cs typeface="Times New Roman"/>
              </a:rPr>
              <a:t>thus: </a:t>
            </a:r>
            <a:r>
              <a:rPr sz="1000" i="1" dirty="0">
                <a:latin typeface="Times New Roman"/>
                <a:cs typeface="Times New Roman"/>
              </a:rPr>
              <a:t>The</a:t>
            </a:r>
            <a:r>
              <a:rPr sz="1000" i="1" spc="-20" dirty="0">
                <a:latin typeface="Times New Roman"/>
                <a:cs typeface="Times New Roman"/>
              </a:rPr>
              <a:t> </a:t>
            </a:r>
            <a:r>
              <a:rPr sz="1000" i="1" dirty="0">
                <a:latin typeface="Times New Roman"/>
                <a:cs typeface="Times New Roman"/>
              </a:rPr>
              <a:t>whole</a:t>
            </a:r>
            <a:r>
              <a:rPr sz="1000" i="1" spc="-30" dirty="0">
                <a:latin typeface="Times New Roman"/>
                <a:cs typeface="Times New Roman"/>
              </a:rPr>
              <a:t> </a:t>
            </a:r>
            <a:r>
              <a:rPr sz="1000" i="1" dirty="0">
                <a:latin typeface="Times New Roman"/>
                <a:cs typeface="Times New Roman"/>
              </a:rPr>
              <a:t>of</a:t>
            </a:r>
            <a:r>
              <a:rPr sz="1000" i="1" spc="-40" dirty="0">
                <a:latin typeface="Times New Roman"/>
                <a:cs typeface="Times New Roman"/>
              </a:rPr>
              <a:t> </a:t>
            </a:r>
            <a:r>
              <a:rPr sz="1000" i="1" dirty="0">
                <a:latin typeface="Times New Roman"/>
                <a:cs typeface="Times New Roman"/>
              </a:rPr>
              <a:t>England,</a:t>
            </a:r>
            <a:r>
              <a:rPr sz="1000" i="1" spc="-40" dirty="0">
                <a:latin typeface="Times New Roman"/>
                <a:cs typeface="Times New Roman"/>
              </a:rPr>
              <a:t> </a:t>
            </a:r>
            <a:r>
              <a:rPr sz="1000" i="1" dirty="0">
                <a:latin typeface="Times New Roman"/>
                <a:cs typeface="Times New Roman"/>
              </a:rPr>
              <a:t>(which</a:t>
            </a:r>
            <a:r>
              <a:rPr sz="1000" i="1" spc="-15" dirty="0">
                <a:latin typeface="Times New Roman"/>
                <a:cs typeface="Times New Roman"/>
              </a:rPr>
              <a:t> </a:t>
            </a:r>
            <a:r>
              <a:rPr sz="1000" i="1" dirty="0">
                <a:latin typeface="Times New Roman"/>
                <a:cs typeface="Times New Roman"/>
              </a:rPr>
              <a:t>is</a:t>
            </a:r>
            <a:r>
              <a:rPr sz="1000" i="1" spc="-30" dirty="0">
                <a:latin typeface="Times New Roman"/>
                <a:cs typeface="Times New Roman"/>
              </a:rPr>
              <a:t> </a:t>
            </a:r>
            <a:r>
              <a:rPr sz="1000" i="1" dirty="0">
                <a:latin typeface="Times New Roman"/>
                <a:cs typeface="Times New Roman"/>
              </a:rPr>
              <a:t>now</a:t>
            </a:r>
            <a:r>
              <a:rPr sz="1000" i="1" spc="-40" dirty="0">
                <a:latin typeface="Times New Roman"/>
                <a:cs typeface="Times New Roman"/>
              </a:rPr>
              <a:t> </a:t>
            </a:r>
            <a:r>
              <a:rPr sz="1000" i="1" dirty="0">
                <a:latin typeface="Times New Roman"/>
                <a:cs typeface="Times New Roman"/>
              </a:rPr>
              <a:t>called</a:t>
            </a:r>
            <a:r>
              <a:rPr sz="1000" i="1" spc="-25" dirty="0">
                <a:latin typeface="Times New Roman"/>
                <a:cs typeface="Times New Roman"/>
              </a:rPr>
              <a:t> </a:t>
            </a:r>
            <a:r>
              <a:rPr sz="1000" i="1" dirty="0">
                <a:latin typeface="Times New Roman"/>
                <a:cs typeface="Times New Roman"/>
              </a:rPr>
              <a:t>by</a:t>
            </a:r>
            <a:r>
              <a:rPr sz="1000" i="1" spc="-25" dirty="0">
                <a:latin typeface="Times New Roman"/>
                <a:cs typeface="Times New Roman"/>
              </a:rPr>
              <a:t> </a:t>
            </a:r>
            <a:r>
              <a:rPr sz="1000" i="1" dirty="0">
                <a:latin typeface="Times New Roman"/>
                <a:cs typeface="Times New Roman"/>
              </a:rPr>
              <a:t>the</a:t>
            </a:r>
            <a:r>
              <a:rPr sz="1000" i="1" spc="-25" dirty="0">
                <a:latin typeface="Times New Roman"/>
                <a:cs typeface="Times New Roman"/>
              </a:rPr>
              <a:t> </a:t>
            </a:r>
            <a:r>
              <a:rPr sz="1000" i="1" spc="-10" dirty="0">
                <a:latin typeface="Times New Roman"/>
                <a:cs typeface="Times New Roman"/>
              </a:rPr>
              <a:t>double </a:t>
            </a:r>
            <a:r>
              <a:rPr sz="1000" i="1" dirty="0">
                <a:latin typeface="Times New Roman"/>
                <a:cs typeface="Times New Roman"/>
              </a:rPr>
              <a:t>name</a:t>
            </a:r>
            <a:r>
              <a:rPr sz="1000" i="1" spc="-15" dirty="0">
                <a:latin typeface="Times New Roman"/>
                <a:cs typeface="Times New Roman"/>
              </a:rPr>
              <a:t> </a:t>
            </a:r>
            <a:r>
              <a:rPr sz="1000" i="1" dirty="0">
                <a:latin typeface="Times New Roman"/>
                <a:cs typeface="Times New Roman"/>
              </a:rPr>
              <a:t>of</a:t>
            </a:r>
            <a:r>
              <a:rPr sz="1000" i="1" spc="-30" dirty="0">
                <a:latin typeface="Times New Roman"/>
                <a:cs typeface="Times New Roman"/>
              </a:rPr>
              <a:t> </a:t>
            </a:r>
            <a:r>
              <a:rPr sz="1000" i="1" dirty="0">
                <a:latin typeface="Times New Roman"/>
                <a:cs typeface="Times New Roman"/>
              </a:rPr>
              <a:t>England</a:t>
            </a:r>
            <a:r>
              <a:rPr sz="1000" i="1" spc="-15" dirty="0">
                <a:latin typeface="Times New Roman"/>
                <a:cs typeface="Times New Roman"/>
              </a:rPr>
              <a:t> </a:t>
            </a:r>
            <a:r>
              <a:rPr sz="1000" i="1" dirty="0">
                <a:latin typeface="Times New Roman"/>
                <a:cs typeface="Times New Roman"/>
              </a:rPr>
              <a:t>and</a:t>
            </a:r>
            <a:r>
              <a:rPr sz="1000" i="1" spc="-35" dirty="0">
                <a:latin typeface="Times New Roman"/>
                <a:cs typeface="Times New Roman"/>
              </a:rPr>
              <a:t> </a:t>
            </a:r>
            <a:r>
              <a:rPr sz="1000" i="1" dirty="0">
                <a:latin typeface="Times New Roman"/>
                <a:cs typeface="Times New Roman"/>
              </a:rPr>
              <a:t>Scotland)</a:t>
            </a:r>
            <a:r>
              <a:rPr sz="1000" i="1" spc="-20" dirty="0">
                <a:latin typeface="Times New Roman"/>
                <a:cs typeface="Times New Roman"/>
              </a:rPr>
              <a:t> </a:t>
            </a:r>
            <a:r>
              <a:rPr sz="1000" i="1" dirty="0">
                <a:latin typeface="Times New Roman"/>
                <a:cs typeface="Times New Roman"/>
              </a:rPr>
              <a:t>is</a:t>
            </a:r>
            <a:r>
              <a:rPr sz="1000" i="1" spc="-20" dirty="0">
                <a:latin typeface="Times New Roman"/>
                <a:cs typeface="Times New Roman"/>
              </a:rPr>
              <a:t> </a:t>
            </a:r>
            <a:r>
              <a:rPr sz="1000" i="1" dirty="0">
                <a:latin typeface="Times New Roman"/>
                <a:cs typeface="Times New Roman"/>
              </a:rPr>
              <a:t>an</a:t>
            </a:r>
            <a:r>
              <a:rPr sz="1000" i="1" spc="-15" dirty="0">
                <a:latin typeface="Times New Roman"/>
                <a:cs typeface="Times New Roman"/>
              </a:rPr>
              <a:t> </a:t>
            </a:r>
            <a:r>
              <a:rPr sz="1000" i="1" dirty="0">
                <a:latin typeface="Times New Roman"/>
                <a:cs typeface="Times New Roman"/>
              </a:rPr>
              <a:t>island</a:t>
            </a:r>
            <a:r>
              <a:rPr sz="1000" i="1" spc="-20" dirty="0">
                <a:latin typeface="Times New Roman"/>
                <a:cs typeface="Times New Roman"/>
              </a:rPr>
              <a:t> </a:t>
            </a:r>
            <a:r>
              <a:rPr sz="1000" i="1" dirty="0">
                <a:latin typeface="Times New Roman"/>
                <a:cs typeface="Times New Roman"/>
              </a:rPr>
              <a:t>set</a:t>
            </a:r>
            <a:r>
              <a:rPr sz="1000" i="1" spc="-5" dirty="0">
                <a:latin typeface="Times New Roman"/>
                <a:cs typeface="Times New Roman"/>
              </a:rPr>
              <a:t> </a:t>
            </a:r>
            <a:r>
              <a:rPr sz="1000" i="1" dirty="0">
                <a:latin typeface="Times New Roman"/>
                <a:cs typeface="Times New Roman"/>
              </a:rPr>
              <a:t>in</a:t>
            </a:r>
            <a:r>
              <a:rPr sz="1000" i="1" spc="-20"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ocean</a:t>
            </a:r>
            <a:r>
              <a:rPr sz="1000" i="1" spc="-5" dirty="0">
                <a:latin typeface="Times New Roman"/>
                <a:cs typeface="Times New Roman"/>
              </a:rPr>
              <a:t> </a:t>
            </a:r>
            <a:r>
              <a:rPr sz="1000" i="1" dirty="0">
                <a:latin typeface="Times New Roman"/>
                <a:cs typeface="Times New Roman"/>
              </a:rPr>
              <a:t>opposite</a:t>
            </a:r>
            <a:r>
              <a:rPr sz="1000" i="1" spc="-25"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shore</a:t>
            </a:r>
            <a:r>
              <a:rPr sz="1000" i="1" spc="-10" dirty="0">
                <a:latin typeface="Times New Roman"/>
                <a:cs typeface="Times New Roman"/>
              </a:rPr>
              <a:t> </a:t>
            </a:r>
            <a:r>
              <a:rPr sz="1000" i="1" dirty="0">
                <a:latin typeface="Times New Roman"/>
                <a:cs typeface="Times New Roman"/>
              </a:rPr>
              <a:t>of</a:t>
            </a:r>
            <a:r>
              <a:rPr sz="1000" i="1" spc="-20" dirty="0">
                <a:latin typeface="Times New Roman"/>
                <a:cs typeface="Times New Roman"/>
              </a:rPr>
              <a:t> </a:t>
            </a:r>
            <a:r>
              <a:rPr sz="1000" i="1" dirty="0">
                <a:latin typeface="Times New Roman"/>
                <a:cs typeface="Times New Roman"/>
              </a:rPr>
              <a:t>France,</a:t>
            </a:r>
            <a:r>
              <a:rPr sz="1000" i="1" spc="-15" dirty="0">
                <a:latin typeface="Times New Roman"/>
                <a:cs typeface="Times New Roman"/>
              </a:rPr>
              <a:t> </a:t>
            </a:r>
            <a:r>
              <a:rPr sz="1000" i="1" dirty="0">
                <a:latin typeface="Times New Roman"/>
                <a:cs typeface="Times New Roman"/>
              </a:rPr>
              <a:t>and</a:t>
            </a:r>
            <a:r>
              <a:rPr sz="1000" i="1" spc="-15" dirty="0">
                <a:latin typeface="Times New Roman"/>
                <a:cs typeface="Times New Roman"/>
              </a:rPr>
              <a:t> </a:t>
            </a:r>
            <a:r>
              <a:rPr sz="1000" i="1" spc="-25" dirty="0">
                <a:latin typeface="Times New Roman"/>
                <a:cs typeface="Times New Roman"/>
              </a:rPr>
              <a:t>is </a:t>
            </a:r>
            <a:r>
              <a:rPr sz="1000" i="1" dirty="0">
                <a:latin typeface="Times New Roman"/>
                <a:cs typeface="Times New Roman"/>
              </a:rPr>
              <a:t>divided</a:t>
            </a:r>
            <a:r>
              <a:rPr sz="1000" i="1" spc="-15" dirty="0">
                <a:latin typeface="Times New Roman"/>
                <a:cs typeface="Times New Roman"/>
              </a:rPr>
              <a:t> </a:t>
            </a:r>
            <a:r>
              <a:rPr sz="1000" i="1" dirty="0">
                <a:latin typeface="Times New Roman"/>
                <a:cs typeface="Times New Roman"/>
              </a:rPr>
              <a:t>into</a:t>
            </a:r>
            <a:r>
              <a:rPr sz="1000" i="1" spc="-20" dirty="0">
                <a:latin typeface="Times New Roman"/>
                <a:cs typeface="Times New Roman"/>
              </a:rPr>
              <a:t> </a:t>
            </a:r>
            <a:r>
              <a:rPr sz="1000" i="1" dirty="0">
                <a:latin typeface="Times New Roman"/>
                <a:cs typeface="Times New Roman"/>
              </a:rPr>
              <a:t>four</a:t>
            </a:r>
            <a:r>
              <a:rPr sz="1000" i="1" spc="-30" dirty="0">
                <a:latin typeface="Times New Roman"/>
                <a:cs typeface="Times New Roman"/>
              </a:rPr>
              <a:t> </a:t>
            </a:r>
            <a:r>
              <a:rPr sz="1000" i="1" dirty="0">
                <a:latin typeface="Times New Roman"/>
                <a:cs typeface="Times New Roman"/>
              </a:rPr>
              <a:t>parts.</a:t>
            </a:r>
            <a:r>
              <a:rPr sz="1000" i="1" spc="-15" dirty="0">
                <a:latin typeface="Times New Roman"/>
                <a:cs typeface="Times New Roman"/>
              </a:rPr>
              <a:t> </a:t>
            </a:r>
            <a:r>
              <a:rPr sz="1000" i="1" dirty="0">
                <a:latin typeface="Times New Roman"/>
                <a:cs typeface="Times New Roman"/>
              </a:rPr>
              <a:t>The</a:t>
            </a:r>
            <a:r>
              <a:rPr sz="1000" i="1" spc="-25" dirty="0">
                <a:latin typeface="Times New Roman"/>
                <a:cs typeface="Times New Roman"/>
              </a:rPr>
              <a:t> </a:t>
            </a:r>
            <a:r>
              <a:rPr sz="1000" i="1" dirty="0">
                <a:latin typeface="Times New Roman"/>
                <a:cs typeface="Times New Roman"/>
              </a:rPr>
              <a:t>first</a:t>
            </a:r>
            <a:r>
              <a:rPr sz="1000" i="1" spc="-5" dirty="0">
                <a:latin typeface="Times New Roman"/>
                <a:cs typeface="Times New Roman"/>
              </a:rPr>
              <a:t> </a:t>
            </a:r>
            <a:r>
              <a:rPr sz="1000" i="1" dirty="0">
                <a:latin typeface="Times New Roman"/>
                <a:cs typeface="Times New Roman"/>
              </a:rPr>
              <a:t>is</a:t>
            </a:r>
            <a:r>
              <a:rPr sz="1000" i="1" spc="-20" dirty="0">
                <a:latin typeface="Times New Roman"/>
                <a:cs typeface="Times New Roman"/>
              </a:rPr>
              <a:t> </a:t>
            </a:r>
            <a:r>
              <a:rPr sz="1000" i="1" dirty="0">
                <a:latin typeface="Times New Roman"/>
                <a:cs typeface="Times New Roman"/>
              </a:rPr>
              <a:t>inhabited</a:t>
            </a:r>
            <a:r>
              <a:rPr sz="1000" i="1" spc="-35" dirty="0">
                <a:latin typeface="Times New Roman"/>
                <a:cs typeface="Times New Roman"/>
              </a:rPr>
              <a:t> </a:t>
            </a:r>
            <a:r>
              <a:rPr sz="1000" i="1" dirty="0">
                <a:latin typeface="Times New Roman"/>
                <a:cs typeface="Times New Roman"/>
              </a:rPr>
              <a:t>by</a:t>
            </a:r>
            <a:r>
              <a:rPr sz="1000" i="1" spc="-15"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English,</a:t>
            </a:r>
            <a:r>
              <a:rPr sz="1000" i="1" spc="-25"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second</a:t>
            </a:r>
            <a:r>
              <a:rPr sz="1000" i="1" spc="-10" dirty="0">
                <a:latin typeface="Times New Roman"/>
                <a:cs typeface="Times New Roman"/>
              </a:rPr>
              <a:t> </a:t>
            </a:r>
            <a:r>
              <a:rPr sz="1000" i="1" dirty="0">
                <a:latin typeface="Times New Roman"/>
                <a:cs typeface="Times New Roman"/>
              </a:rPr>
              <a:t>by</a:t>
            </a:r>
            <a:r>
              <a:rPr sz="1000" i="1" spc="-15"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Scots,</a:t>
            </a:r>
            <a:r>
              <a:rPr sz="1000" i="1" spc="-25" dirty="0">
                <a:latin typeface="Times New Roman"/>
                <a:cs typeface="Times New Roman"/>
              </a:rPr>
              <a:t> </a:t>
            </a:r>
            <a:r>
              <a:rPr sz="1000" i="1" dirty="0">
                <a:latin typeface="Times New Roman"/>
                <a:cs typeface="Times New Roman"/>
              </a:rPr>
              <a:t>the</a:t>
            </a:r>
            <a:r>
              <a:rPr sz="1000" i="1" spc="-15" dirty="0">
                <a:latin typeface="Times New Roman"/>
                <a:cs typeface="Times New Roman"/>
              </a:rPr>
              <a:t> </a:t>
            </a:r>
            <a:r>
              <a:rPr sz="1000" i="1" dirty="0">
                <a:latin typeface="Times New Roman"/>
                <a:cs typeface="Times New Roman"/>
              </a:rPr>
              <a:t>third</a:t>
            </a:r>
            <a:r>
              <a:rPr sz="1000" i="1" spc="-10" dirty="0">
                <a:latin typeface="Times New Roman"/>
                <a:cs typeface="Times New Roman"/>
              </a:rPr>
              <a:t> </a:t>
            </a:r>
            <a:r>
              <a:rPr sz="1000" i="1" dirty="0">
                <a:latin typeface="Times New Roman"/>
                <a:cs typeface="Times New Roman"/>
              </a:rPr>
              <a:t>by</a:t>
            </a:r>
            <a:r>
              <a:rPr sz="1000" i="1" spc="-15" dirty="0">
                <a:latin typeface="Times New Roman"/>
                <a:cs typeface="Times New Roman"/>
              </a:rPr>
              <a:t> </a:t>
            </a:r>
            <a:r>
              <a:rPr sz="1000" i="1" spc="-25" dirty="0">
                <a:latin typeface="Times New Roman"/>
                <a:cs typeface="Times New Roman"/>
              </a:rPr>
              <a:t>the </a:t>
            </a:r>
            <a:r>
              <a:rPr sz="1000" i="1" dirty="0">
                <a:latin typeface="Times New Roman"/>
                <a:cs typeface="Times New Roman"/>
              </a:rPr>
              <a:t>Welsh,</a:t>
            </a:r>
            <a:r>
              <a:rPr sz="1000" i="1" spc="5" dirty="0">
                <a:latin typeface="Times New Roman"/>
                <a:cs typeface="Times New Roman"/>
              </a:rPr>
              <a:t> </a:t>
            </a:r>
            <a:r>
              <a:rPr sz="1000" i="1" dirty="0">
                <a:latin typeface="Times New Roman"/>
                <a:cs typeface="Times New Roman"/>
              </a:rPr>
              <a:t>and</a:t>
            </a:r>
            <a:r>
              <a:rPr sz="1000" i="1" spc="-25" dirty="0">
                <a:latin typeface="Times New Roman"/>
                <a:cs typeface="Times New Roman"/>
              </a:rPr>
              <a:t> </a:t>
            </a:r>
            <a:r>
              <a:rPr sz="1000" i="1" dirty="0">
                <a:latin typeface="Times New Roman"/>
                <a:cs typeface="Times New Roman"/>
              </a:rPr>
              <a:t>the</a:t>
            </a:r>
            <a:r>
              <a:rPr sz="1000" i="1" spc="-20" dirty="0">
                <a:latin typeface="Times New Roman"/>
                <a:cs typeface="Times New Roman"/>
              </a:rPr>
              <a:t> </a:t>
            </a:r>
            <a:r>
              <a:rPr sz="1000" i="1" dirty="0">
                <a:latin typeface="Times New Roman"/>
                <a:cs typeface="Times New Roman"/>
              </a:rPr>
              <a:t>fourth</a:t>
            </a:r>
            <a:r>
              <a:rPr sz="1000" i="1" spc="-25" dirty="0">
                <a:latin typeface="Times New Roman"/>
                <a:cs typeface="Times New Roman"/>
              </a:rPr>
              <a:t> </a:t>
            </a:r>
            <a:r>
              <a:rPr sz="1000" i="1" dirty="0">
                <a:latin typeface="Times New Roman"/>
                <a:cs typeface="Times New Roman"/>
              </a:rPr>
              <a:t>by</a:t>
            </a:r>
            <a:r>
              <a:rPr sz="1000" i="1" spc="-20" dirty="0">
                <a:latin typeface="Times New Roman"/>
                <a:cs typeface="Times New Roman"/>
              </a:rPr>
              <a:t> </a:t>
            </a:r>
            <a:r>
              <a:rPr sz="1000" i="1" dirty="0">
                <a:latin typeface="Times New Roman"/>
                <a:cs typeface="Times New Roman"/>
              </a:rPr>
              <a:t>the</a:t>
            </a:r>
            <a:r>
              <a:rPr sz="1000" i="1" spc="-25" dirty="0">
                <a:latin typeface="Times New Roman"/>
                <a:cs typeface="Times New Roman"/>
              </a:rPr>
              <a:t> </a:t>
            </a:r>
            <a:r>
              <a:rPr sz="1000" i="1" dirty="0">
                <a:latin typeface="Times New Roman"/>
                <a:cs typeface="Times New Roman"/>
              </a:rPr>
              <a:t>Cornish.</a:t>
            </a:r>
            <a:r>
              <a:rPr sz="1000" i="1" spc="-20" dirty="0">
                <a:latin typeface="Times New Roman"/>
                <a:cs typeface="Times New Roman"/>
              </a:rPr>
              <a:t> </a:t>
            </a:r>
            <a:r>
              <a:rPr sz="1000" i="1" dirty="0">
                <a:latin typeface="Times New Roman"/>
                <a:cs typeface="Times New Roman"/>
              </a:rPr>
              <a:t>These</a:t>
            </a:r>
            <a:r>
              <a:rPr sz="1000" i="1" spc="-15" dirty="0">
                <a:latin typeface="Times New Roman"/>
                <a:cs typeface="Times New Roman"/>
              </a:rPr>
              <a:t> </a:t>
            </a:r>
            <a:r>
              <a:rPr sz="1000" i="1" dirty="0">
                <a:latin typeface="Times New Roman"/>
                <a:cs typeface="Times New Roman"/>
              </a:rPr>
              <a:t>all</a:t>
            </a:r>
            <a:r>
              <a:rPr sz="1000" i="1" spc="-25" dirty="0">
                <a:latin typeface="Times New Roman"/>
                <a:cs typeface="Times New Roman"/>
              </a:rPr>
              <a:t> </a:t>
            </a:r>
            <a:r>
              <a:rPr sz="1000" i="1" dirty="0">
                <a:latin typeface="Times New Roman"/>
                <a:cs typeface="Times New Roman"/>
              </a:rPr>
              <a:t>differ</a:t>
            </a:r>
            <a:r>
              <a:rPr sz="1000" i="1" spc="-25" dirty="0">
                <a:latin typeface="Times New Roman"/>
                <a:cs typeface="Times New Roman"/>
              </a:rPr>
              <a:t> </a:t>
            </a:r>
            <a:r>
              <a:rPr sz="1000" i="1" dirty="0">
                <a:latin typeface="Times New Roman"/>
                <a:cs typeface="Times New Roman"/>
              </a:rPr>
              <a:t>from</a:t>
            </a:r>
            <a:r>
              <a:rPr sz="1000" i="1" spc="-15" dirty="0">
                <a:latin typeface="Times New Roman"/>
                <a:cs typeface="Times New Roman"/>
              </a:rPr>
              <a:t> </a:t>
            </a:r>
            <a:r>
              <a:rPr sz="1000" i="1" dirty="0">
                <a:latin typeface="Times New Roman"/>
                <a:cs typeface="Times New Roman"/>
              </a:rPr>
              <a:t>each</a:t>
            </a:r>
            <a:r>
              <a:rPr sz="1000" i="1" spc="-15" dirty="0">
                <a:latin typeface="Times New Roman"/>
                <a:cs typeface="Times New Roman"/>
              </a:rPr>
              <a:t> </a:t>
            </a:r>
            <a:r>
              <a:rPr sz="1000" i="1" dirty="0">
                <a:latin typeface="Times New Roman"/>
                <a:cs typeface="Times New Roman"/>
              </a:rPr>
              <a:t>other</a:t>
            </a:r>
            <a:r>
              <a:rPr sz="1000" i="1" spc="-20" dirty="0">
                <a:latin typeface="Times New Roman"/>
                <a:cs typeface="Times New Roman"/>
              </a:rPr>
              <a:t> </a:t>
            </a:r>
            <a:r>
              <a:rPr sz="1000" i="1" dirty="0">
                <a:latin typeface="Times New Roman"/>
                <a:cs typeface="Times New Roman"/>
              </a:rPr>
              <a:t>in</a:t>
            </a:r>
            <a:r>
              <a:rPr sz="1000" i="1" spc="-25" dirty="0">
                <a:latin typeface="Times New Roman"/>
                <a:cs typeface="Times New Roman"/>
              </a:rPr>
              <a:t> </a:t>
            </a:r>
            <a:r>
              <a:rPr sz="1000" i="1" dirty="0">
                <a:latin typeface="Times New Roman"/>
                <a:cs typeface="Times New Roman"/>
              </a:rPr>
              <a:t>language,</a:t>
            </a:r>
            <a:r>
              <a:rPr sz="1000" i="1" spc="-25" dirty="0">
                <a:latin typeface="Times New Roman"/>
                <a:cs typeface="Times New Roman"/>
              </a:rPr>
              <a:t> </a:t>
            </a:r>
            <a:r>
              <a:rPr sz="1000" i="1" dirty="0">
                <a:latin typeface="Times New Roman"/>
                <a:cs typeface="Times New Roman"/>
              </a:rPr>
              <a:t>manners,</a:t>
            </a:r>
            <a:r>
              <a:rPr sz="1000" i="1" spc="-20" dirty="0">
                <a:latin typeface="Times New Roman"/>
                <a:cs typeface="Times New Roman"/>
              </a:rPr>
              <a:t> </a:t>
            </a:r>
            <a:r>
              <a:rPr sz="1000" i="1" spc="-25" dirty="0">
                <a:latin typeface="Times New Roman"/>
                <a:cs typeface="Times New Roman"/>
              </a:rPr>
              <a:t>or </a:t>
            </a:r>
            <a:r>
              <a:rPr sz="1000" i="1" dirty="0">
                <a:latin typeface="Times New Roman"/>
                <a:cs typeface="Times New Roman"/>
              </a:rPr>
              <a:t>customs.</a:t>
            </a:r>
            <a:r>
              <a:rPr sz="1000" i="1" spc="-45" dirty="0">
                <a:latin typeface="Times New Roman"/>
                <a:cs typeface="Times New Roman"/>
              </a:rPr>
              <a:t> </a:t>
            </a:r>
            <a:r>
              <a:rPr sz="1000" i="1" spc="-20" dirty="0">
                <a:latin typeface="Times New Roman"/>
                <a:cs typeface="Times New Roman"/>
              </a:rPr>
              <a:t>****</a:t>
            </a:r>
            <a:endParaRPr sz="1000">
              <a:latin typeface="Times New Roman"/>
              <a:cs typeface="Times New Roman"/>
            </a:endParaRPr>
          </a:p>
          <a:p>
            <a:pPr marL="38100">
              <a:lnSpc>
                <a:spcPct val="100000"/>
              </a:lnSpc>
              <a:spcBef>
                <a:spcPts val="295"/>
              </a:spcBef>
            </a:pPr>
            <a:r>
              <a:rPr sz="800" dirty="0">
                <a:latin typeface="Times New Roman"/>
                <a:cs typeface="Times New Roman"/>
              </a:rPr>
              <a:t>Image</a:t>
            </a:r>
            <a:r>
              <a:rPr sz="800" spc="-10" dirty="0">
                <a:latin typeface="Times New Roman"/>
                <a:cs typeface="Times New Roman"/>
              </a:rPr>
              <a:t> </a:t>
            </a:r>
            <a:r>
              <a:rPr sz="800" dirty="0">
                <a:latin typeface="Times New Roman"/>
                <a:cs typeface="Times New Roman"/>
              </a:rPr>
              <a:t>of</a:t>
            </a:r>
            <a:r>
              <a:rPr sz="800" spc="-20" dirty="0">
                <a:latin typeface="Times New Roman"/>
                <a:cs typeface="Times New Roman"/>
              </a:rPr>
              <a:t> </a:t>
            </a:r>
            <a:r>
              <a:rPr sz="800" dirty="0">
                <a:latin typeface="Times New Roman"/>
                <a:cs typeface="Times New Roman"/>
              </a:rPr>
              <a:t>bust</a:t>
            </a:r>
            <a:r>
              <a:rPr sz="800" spc="-35" dirty="0">
                <a:latin typeface="Times New Roman"/>
                <a:cs typeface="Times New Roman"/>
              </a:rPr>
              <a:t> </a:t>
            </a:r>
            <a:r>
              <a:rPr sz="800" dirty="0">
                <a:latin typeface="Times New Roman"/>
                <a:cs typeface="Times New Roman"/>
              </a:rPr>
              <a:t>of</a:t>
            </a:r>
            <a:r>
              <a:rPr sz="800" spc="-15" dirty="0">
                <a:latin typeface="Times New Roman"/>
                <a:cs typeface="Times New Roman"/>
              </a:rPr>
              <a:t> </a:t>
            </a:r>
            <a:r>
              <a:rPr sz="800" dirty="0">
                <a:latin typeface="Times New Roman"/>
                <a:cs typeface="Times New Roman"/>
              </a:rPr>
              <a:t>Caesar</a:t>
            </a:r>
            <a:r>
              <a:rPr sz="800" spc="-40" dirty="0">
                <a:latin typeface="Times New Roman"/>
                <a:cs typeface="Times New Roman"/>
              </a:rPr>
              <a:t> </a:t>
            </a:r>
            <a:r>
              <a:rPr sz="800" dirty="0">
                <a:latin typeface="Times New Roman"/>
                <a:cs typeface="Times New Roman"/>
              </a:rPr>
              <a:t>at</a:t>
            </a:r>
            <a:r>
              <a:rPr sz="800" spc="-15" dirty="0">
                <a:latin typeface="Times New Roman"/>
                <a:cs typeface="Times New Roman"/>
              </a:rPr>
              <a:t> </a:t>
            </a:r>
            <a:r>
              <a:rPr sz="800" dirty="0">
                <a:latin typeface="Times New Roman"/>
                <a:cs typeface="Times New Roman"/>
              </a:rPr>
              <a:t>Museo</a:t>
            </a:r>
            <a:r>
              <a:rPr sz="800" spc="-30" dirty="0">
                <a:latin typeface="Times New Roman"/>
                <a:cs typeface="Times New Roman"/>
              </a:rPr>
              <a:t> </a:t>
            </a:r>
            <a:r>
              <a:rPr sz="800" dirty="0">
                <a:latin typeface="Times New Roman"/>
                <a:cs typeface="Times New Roman"/>
              </a:rPr>
              <a:t>di</a:t>
            </a:r>
            <a:r>
              <a:rPr sz="800" spc="-15" dirty="0">
                <a:latin typeface="Times New Roman"/>
                <a:cs typeface="Times New Roman"/>
              </a:rPr>
              <a:t> </a:t>
            </a:r>
            <a:r>
              <a:rPr sz="800" dirty="0">
                <a:latin typeface="Times New Roman"/>
                <a:cs typeface="Times New Roman"/>
              </a:rPr>
              <a:t>antichità</a:t>
            </a:r>
            <a:r>
              <a:rPr sz="800" spc="-50" dirty="0">
                <a:latin typeface="Times New Roman"/>
                <a:cs typeface="Times New Roman"/>
              </a:rPr>
              <a:t> </a:t>
            </a:r>
            <a:r>
              <a:rPr sz="800" dirty="0">
                <a:latin typeface="Times New Roman"/>
                <a:cs typeface="Times New Roman"/>
              </a:rPr>
              <a:t>di</a:t>
            </a:r>
            <a:r>
              <a:rPr sz="800" spc="-20" dirty="0">
                <a:latin typeface="Times New Roman"/>
                <a:cs typeface="Times New Roman"/>
              </a:rPr>
              <a:t> </a:t>
            </a:r>
            <a:r>
              <a:rPr sz="800" dirty="0">
                <a:latin typeface="Times New Roman"/>
                <a:cs typeface="Times New Roman"/>
              </a:rPr>
              <a:t>Torino</a:t>
            </a:r>
            <a:r>
              <a:rPr sz="800" spc="-20" dirty="0">
                <a:latin typeface="Times New Roman"/>
                <a:cs typeface="Times New Roman"/>
              </a:rPr>
              <a:t> </a:t>
            </a:r>
            <a:r>
              <a:rPr sz="800" dirty="0">
                <a:latin typeface="Times New Roman"/>
                <a:cs typeface="Times New Roman"/>
              </a:rPr>
              <a:t>courtesy</a:t>
            </a:r>
            <a:r>
              <a:rPr sz="800" spc="-40" dirty="0">
                <a:latin typeface="Times New Roman"/>
                <a:cs typeface="Times New Roman"/>
              </a:rPr>
              <a:t> </a:t>
            </a:r>
            <a:r>
              <a:rPr sz="800" dirty="0">
                <a:latin typeface="Times New Roman"/>
                <a:cs typeface="Times New Roman"/>
              </a:rPr>
              <a:t>of</a:t>
            </a:r>
            <a:r>
              <a:rPr sz="800" spc="-10" dirty="0">
                <a:latin typeface="Times New Roman"/>
                <a:cs typeface="Times New Roman"/>
              </a:rPr>
              <a:t> </a:t>
            </a:r>
            <a:r>
              <a:rPr sz="800" dirty="0">
                <a:latin typeface="Times New Roman"/>
                <a:cs typeface="Times New Roman"/>
              </a:rPr>
              <a:t>Ángel</a:t>
            </a:r>
            <a:r>
              <a:rPr sz="800" spc="5" dirty="0">
                <a:latin typeface="Times New Roman"/>
                <a:cs typeface="Times New Roman"/>
              </a:rPr>
              <a:t> </a:t>
            </a:r>
            <a:r>
              <a:rPr sz="800" dirty="0">
                <a:latin typeface="Times New Roman"/>
                <a:cs typeface="Times New Roman"/>
              </a:rPr>
              <a:t>M.</a:t>
            </a:r>
            <a:r>
              <a:rPr sz="800" spc="-30" dirty="0">
                <a:latin typeface="Times New Roman"/>
                <a:cs typeface="Times New Roman"/>
              </a:rPr>
              <a:t> </a:t>
            </a:r>
            <a:r>
              <a:rPr sz="800" dirty="0">
                <a:latin typeface="Times New Roman"/>
                <a:cs typeface="Times New Roman"/>
              </a:rPr>
              <a:t>Felicísimo, Mérida,</a:t>
            </a:r>
            <a:r>
              <a:rPr sz="800" spc="-40" dirty="0">
                <a:latin typeface="Times New Roman"/>
                <a:cs typeface="Times New Roman"/>
              </a:rPr>
              <a:t> </a:t>
            </a:r>
            <a:r>
              <a:rPr sz="800" spc="-10" dirty="0">
                <a:latin typeface="Times New Roman"/>
                <a:cs typeface="Times New Roman"/>
              </a:rPr>
              <a:t>Spain,</a:t>
            </a:r>
            <a:endParaRPr sz="800">
              <a:latin typeface="Times New Roman"/>
              <a:cs typeface="Times New Roman"/>
            </a:endParaRPr>
          </a:p>
        </p:txBody>
      </p:sp>
      <p:sp>
        <p:nvSpPr>
          <p:cNvPr id="6" name="object 6"/>
          <p:cNvSpPr txBox="1">
            <a:spLocks noGrp="1"/>
          </p:cNvSpPr>
          <p:nvPr>
            <p:ph type="sldNum" sz="quarter" idx="7"/>
          </p:nvPr>
        </p:nvSpPr>
        <p:spPr>
          <a:prstGeom prst="rect">
            <a:avLst/>
          </a:prstGeom>
        </p:spPr>
        <p:txBody>
          <a:bodyPr vert="horz" wrap="square" lIns="0" tIns="0" rIns="0" bIns="0" rtlCol="0">
            <a:spAutoFit/>
          </a:bodyPr>
          <a:lstStyle/>
          <a:p>
            <a:pPr marL="38100">
              <a:lnSpc>
                <a:spcPts val="1410"/>
              </a:lnSpc>
            </a:pPr>
            <a:fld id="{81D60167-4931-47E6-BA6A-407CBD079E47}" type="slidenum">
              <a:rPr spc="-50" dirty="0"/>
              <a:t>23</a:t>
            </a:fld>
            <a:endParaRPr spc="-50" dirty="0"/>
          </a:p>
        </p:txBody>
      </p:sp>
      <p:sp>
        <p:nvSpPr>
          <p:cNvPr id="7" name="TextBox 6">
            <a:extLst>
              <a:ext uri="{FF2B5EF4-FFF2-40B4-BE49-F238E27FC236}">
                <a16:creationId xmlns:a16="http://schemas.microsoft.com/office/drawing/2014/main" id="{7E4907B2-A328-479F-0E25-9E01481A852F}"/>
              </a:ext>
            </a:extLst>
          </p:cNvPr>
          <p:cNvSpPr txBox="1"/>
          <p:nvPr/>
        </p:nvSpPr>
        <p:spPr>
          <a:xfrm>
            <a:off x="4343400" y="448899"/>
            <a:ext cx="2307335" cy="954107"/>
          </a:xfrm>
          <a:prstGeom prst="rect">
            <a:avLst/>
          </a:prstGeom>
          <a:solidFill>
            <a:schemeClr val="accent2"/>
          </a:solidFill>
        </p:spPr>
        <p:txBody>
          <a:bodyPr wrap="square" rtlCol="0">
            <a:spAutoFit/>
          </a:bodyPr>
          <a:lstStyle/>
          <a:p>
            <a:r>
              <a:rPr lang="en-US" sz="1400" dirty="0"/>
              <a:t>Julius Caesar’s letter to Roman Senate c.47 BC after victory at Battle of </a:t>
            </a:r>
            <a:r>
              <a:rPr lang="en-US" sz="1400" dirty="0" err="1"/>
              <a:t>Zela</a:t>
            </a:r>
            <a:r>
              <a:rPr lang="en-US" sz="1400" dirty="0"/>
              <a:t> (</a:t>
            </a:r>
            <a:r>
              <a:rPr lang="en-US" sz="1400" dirty="0" err="1"/>
              <a:t>Zile</a:t>
            </a:r>
            <a:r>
              <a:rPr lang="en-US" sz="1400" dirty="0"/>
              <a:t>, </a:t>
            </a:r>
            <a:r>
              <a:rPr lang="en-US" sz="1400" dirty="0" err="1"/>
              <a:t>Türkiye</a:t>
            </a:r>
            <a:r>
              <a:rPr lang="en-US" sz="1400" dirty="0"/>
              <a:t>)</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2">
            <a:extLst>
              <a:ext uri="{FF2B5EF4-FFF2-40B4-BE49-F238E27FC236}">
                <a16:creationId xmlns:a16="http://schemas.microsoft.com/office/drawing/2014/main" id="{1A1FDC2B-93C2-E9DF-08AB-FF2ECD0A7093}"/>
              </a:ext>
            </a:extLst>
          </p:cNvPr>
          <p:cNvGrpSpPr/>
          <p:nvPr/>
        </p:nvGrpSpPr>
        <p:grpSpPr>
          <a:xfrm>
            <a:off x="1295400" y="1295400"/>
            <a:ext cx="4424363" cy="2971800"/>
            <a:chOff x="1138237" y="681037"/>
            <a:chExt cx="4581525" cy="3438525"/>
          </a:xfrm>
        </p:grpSpPr>
        <p:pic>
          <p:nvPicPr>
            <p:cNvPr id="3" name="object 3">
              <a:extLst>
                <a:ext uri="{FF2B5EF4-FFF2-40B4-BE49-F238E27FC236}">
                  <a16:creationId xmlns:a16="http://schemas.microsoft.com/office/drawing/2014/main" id="{CBA49AD8-7453-D44A-B566-71E6FA670E24}"/>
                </a:ext>
              </a:extLst>
            </p:cNvPr>
            <p:cNvPicPr/>
            <p:nvPr/>
          </p:nvPicPr>
          <p:blipFill>
            <a:blip r:embed="rId2" cstate="print"/>
            <a:stretch>
              <a:fillRect/>
            </a:stretch>
          </p:blipFill>
          <p:spPr>
            <a:xfrm>
              <a:off x="1143000" y="685800"/>
              <a:ext cx="4572000" cy="3429000"/>
            </a:xfrm>
            <a:prstGeom prst="rect">
              <a:avLst/>
            </a:prstGeom>
          </p:spPr>
        </p:pic>
        <p:sp>
          <p:nvSpPr>
            <p:cNvPr id="4" name="object 4">
              <a:extLst>
                <a:ext uri="{FF2B5EF4-FFF2-40B4-BE49-F238E27FC236}">
                  <a16:creationId xmlns:a16="http://schemas.microsoft.com/office/drawing/2014/main" id="{6CCA0BF0-BECD-D74C-C57F-43314335C95E}"/>
                </a:ext>
              </a:extLst>
            </p:cNvPr>
            <p:cNvSpPr/>
            <p:nvPr/>
          </p:nvSpPr>
          <p:spPr>
            <a:xfrm>
              <a:off x="1143000" y="685800"/>
              <a:ext cx="4572000" cy="3429000"/>
            </a:xfrm>
            <a:custGeom>
              <a:avLst/>
              <a:gdLst/>
              <a:ahLst/>
              <a:cxnLst/>
              <a:rect l="l" t="t" r="r" b="b"/>
              <a:pathLst>
                <a:path w="4572000" h="3429000">
                  <a:moveTo>
                    <a:pt x="0" y="3429000"/>
                  </a:moveTo>
                  <a:lnTo>
                    <a:pt x="4572000" y="3429000"/>
                  </a:lnTo>
                  <a:lnTo>
                    <a:pt x="4572000" y="0"/>
                  </a:lnTo>
                  <a:lnTo>
                    <a:pt x="0" y="0"/>
                  </a:lnTo>
                  <a:lnTo>
                    <a:pt x="0" y="3429000"/>
                  </a:lnTo>
                  <a:close/>
                </a:path>
              </a:pathLst>
            </a:custGeom>
            <a:ln w="9525">
              <a:solidFill>
                <a:srgbClr val="000000"/>
              </a:solidFill>
            </a:ln>
          </p:spPr>
          <p:txBody>
            <a:bodyPr wrap="square" lIns="0" tIns="0" rIns="0" bIns="0" rtlCol="0"/>
            <a:lstStyle/>
            <a:p>
              <a:endParaRPr/>
            </a:p>
          </p:txBody>
        </p:sp>
      </p:grpSp>
      <p:sp>
        <p:nvSpPr>
          <p:cNvPr id="6" name="TextBox 5">
            <a:extLst>
              <a:ext uri="{FF2B5EF4-FFF2-40B4-BE49-F238E27FC236}">
                <a16:creationId xmlns:a16="http://schemas.microsoft.com/office/drawing/2014/main" id="{62635578-A2AF-93F7-1FEB-B65D949D45C1}"/>
              </a:ext>
            </a:extLst>
          </p:cNvPr>
          <p:cNvSpPr txBox="1"/>
          <p:nvPr/>
        </p:nvSpPr>
        <p:spPr>
          <a:xfrm>
            <a:off x="535782" y="4572000"/>
            <a:ext cx="5943600" cy="1754326"/>
          </a:xfrm>
          <a:prstGeom prst="rect">
            <a:avLst/>
          </a:prstGeom>
          <a:noFill/>
        </p:spPr>
        <p:txBody>
          <a:bodyPr wrap="square" rtlCol="0">
            <a:spAutoFit/>
          </a:bodyPr>
          <a:lstStyle/>
          <a:p>
            <a:r>
              <a:rPr lang="en-GB" sz="1800" dirty="0">
                <a:latin typeface="Times New Roman"/>
                <a:cs typeface="Times New Roman"/>
              </a:rPr>
              <a:t>Caesar</a:t>
            </a:r>
            <a:r>
              <a:rPr lang="en-GB" sz="1800" spc="5" dirty="0">
                <a:latin typeface="Times New Roman"/>
                <a:cs typeface="Times New Roman"/>
              </a:rPr>
              <a:t> </a:t>
            </a:r>
            <a:r>
              <a:rPr lang="en-GB" sz="1800" dirty="0">
                <a:latin typeface="Times New Roman"/>
                <a:cs typeface="Times New Roman"/>
              </a:rPr>
              <a:t>notes</a:t>
            </a:r>
            <a:r>
              <a:rPr lang="en-GB" sz="1800" spc="-5" dirty="0">
                <a:latin typeface="Times New Roman"/>
                <a:cs typeface="Times New Roman"/>
              </a:rPr>
              <a:t> </a:t>
            </a:r>
            <a:r>
              <a:rPr lang="en-GB" sz="1800" dirty="0">
                <a:latin typeface="Times New Roman"/>
                <a:cs typeface="Times New Roman"/>
              </a:rPr>
              <a:t>in</a:t>
            </a:r>
            <a:r>
              <a:rPr lang="en-GB" sz="1800" spc="-25" dirty="0">
                <a:latin typeface="Times New Roman"/>
                <a:cs typeface="Times New Roman"/>
              </a:rPr>
              <a:t> </a:t>
            </a:r>
            <a:r>
              <a:rPr lang="en-GB" sz="1800" dirty="0">
                <a:latin typeface="Times New Roman"/>
                <a:cs typeface="Times New Roman"/>
              </a:rPr>
              <a:t>Book</a:t>
            </a:r>
            <a:r>
              <a:rPr lang="en-GB" sz="1800" spc="-35" dirty="0">
                <a:latin typeface="Times New Roman"/>
                <a:cs typeface="Times New Roman"/>
              </a:rPr>
              <a:t> </a:t>
            </a:r>
            <a:r>
              <a:rPr lang="en-GB" sz="1800" dirty="0">
                <a:latin typeface="Times New Roman"/>
                <a:cs typeface="Times New Roman"/>
              </a:rPr>
              <a:t>V:</a:t>
            </a:r>
            <a:r>
              <a:rPr lang="en-GB" sz="1800" spc="-15" dirty="0">
                <a:latin typeface="Times New Roman"/>
                <a:cs typeface="Times New Roman"/>
              </a:rPr>
              <a:t> </a:t>
            </a:r>
            <a:r>
              <a:rPr lang="en-GB" sz="1800" dirty="0">
                <a:latin typeface="Times New Roman"/>
                <a:cs typeface="Times New Roman"/>
              </a:rPr>
              <a:t>12</a:t>
            </a:r>
            <a:r>
              <a:rPr lang="en-GB" sz="1800" spc="-10" dirty="0">
                <a:latin typeface="Times New Roman"/>
                <a:cs typeface="Times New Roman"/>
              </a:rPr>
              <a:t> </a:t>
            </a:r>
            <a:r>
              <a:rPr lang="en-GB" sz="1800" dirty="0">
                <a:latin typeface="Times New Roman"/>
                <a:cs typeface="Times New Roman"/>
              </a:rPr>
              <a:t>of</a:t>
            </a:r>
            <a:r>
              <a:rPr lang="en-GB" sz="1800" spc="-5" dirty="0">
                <a:latin typeface="Times New Roman"/>
                <a:cs typeface="Times New Roman"/>
              </a:rPr>
              <a:t> </a:t>
            </a:r>
            <a:r>
              <a:rPr lang="en-GB" sz="1800" i="1" dirty="0">
                <a:latin typeface="Times New Roman"/>
                <a:cs typeface="Times New Roman"/>
              </a:rPr>
              <a:t>De Bello</a:t>
            </a:r>
            <a:r>
              <a:rPr lang="en-GB" sz="1800" i="1" spc="-5" dirty="0">
                <a:latin typeface="Times New Roman"/>
                <a:cs typeface="Times New Roman"/>
              </a:rPr>
              <a:t> </a:t>
            </a:r>
            <a:r>
              <a:rPr lang="en-GB" sz="1800" i="1" dirty="0">
                <a:latin typeface="Times New Roman"/>
                <a:cs typeface="Times New Roman"/>
              </a:rPr>
              <a:t>Gallico</a:t>
            </a:r>
            <a:r>
              <a:rPr lang="en-GB" sz="1800" i="1" spc="-5" dirty="0">
                <a:latin typeface="Times New Roman"/>
                <a:cs typeface="Times New Roman"/>
              </a:rPr>
              <a:t> </a:t>
            </a:r>
            <a:r>
              <a:rPr lang="en-GB" sz="1800" dirty="0">
                <a:latin typeface="Times New Roman"/>
                <a:cs typeface="Times New Roman"/>
              </a:rPr>
              <a:t>that:</a:t>
            </a:r>
            <a:r>
              <a:rPr lang="en-GB" sz="1800" spc="-15" dirty="0">
                <a:latin typeface="Times New Roman"/>
                <a:cs typeface="Times New Roman"/>
              </a:rPr>
              <a:t> </a:t>
            </a:r>
            <a:r>
              <a:rPr lang="en-GB" sz="1800" i="1" dirty="0">
                <a:latin typeface="Times New Roman"/>
                <a:cs typeface="Times New Roman"/>
              </a:rPr>
              <a:t>“the</a:t>
            </a:r>
            <a:r>
              <a:rPr lang="en-GB" sz="1800" i="1" spc="-15" dirty="0">
                <a:latin typeface="Times New Roman"/>
                <a:cs typeface="Times New Roman"/>
              </a:rPr>
              <a:t> </a:t>
            </a:r>
            <a:r>
              <a:rPr lang="en-GB" sz="1800" i="1" dirty="0">
                <a:latin typeface="Times New Roman"/>
                <a:cs typeface="Times New Roman"/>
              </a:rPr>
              <a:t>inland</a:t>
            </a:r>
            <a:r>
              <a:rPr lang="en-GB" sz="1800" i="1" spc="-20" dirty="0">
                <a:latin typeface="Times New Roman"/>
                <a:cs typeface="Times New Roman"/>
              </a:rPr>
              <a:t> </a:t>
            </a:r>
            <a:r>
              <a:rPr lang="en-GB" sz="1800" i="1" dirty="0">
                <a:latin typeface="Times New Roman"/>
                <a:cs typeface="Times New Roman"/>
              </a:rPr>
              <a:t>part</a:t>
            </a:r>
            <a:r>
              <a:rPr lang="en-GB" sz="1800" i="1" spc="-30" dirty="0">
                <a:latin typeface="Times New Roman"/>
                <a:cs typeface="Times New Roman"/>
              </a:rPr>
              <a:t> </a:t>
            </a:r>
            <a:r>
              <a:rPr lang="en-GB" sz="1800" i="1" dirty="0">
                <a:latin typeface="Times New Roman"/>
                <a:cs typeface="Times New Roman"/>
              </a:rPr>
              <a:t>of</a:t>
            </a:r>
            <a:r>
              <a:rPr lang="en-GB" sz="1800" i="1" spc="-30" dirty="0">
                <a:latin typeface="Times New Roman"/>
                <a:cs typeface="Times New Roman"/>
              </a:rPr>
              <a:t> </a:t>
            </a:r>
            <a:r>
              <a:rPr lang="en-GB" sz="1800" i="1" dirty="0">
                <a:latin typeface="Times New Roman"/>
                <a:cs typeface="Times New Roman"/>
              </a:rPr>
              <a:t>Britain</a:t>
            </a:r>
            <a:r>
              <a:rPr lang="en-GB" sz="1800" i="1" spc="-10" dirty="0">
                <a:latin typeface="Times New Roman"/>
                <a:cs typeface="Times New Roman"/>
              </a:rPr>
              <a:t> </a:t>
            </a:r>
            <a:r>
              <a:rPr lang="en-GB" sz="1800" i="1" dirty="0">
                <a:latin typeface="Times New Roman"/>
                <a:cs typeface="Times New Roman"/>
              </a:rPr>
              <a:t>is</a:t>
            </a:r>
            <a:r>
              <a:rPr lang="en-GB" sz="1800" i="1" spc="-20" dirty="0">
                <a:latin typeface="Times New Roman"/>
                <a:cs typeface="Times New Roman"/>
              </a:rPr>
              <a:t> </a:t>
            </a:r>
            <a:r>
              <a:rPr lang="en-GB" sz="1800" i="1" dirty="0">
                <a:latin typeface="Times New Roman"/>
                <a:cs typeface="Times New Roman"/>
              </a:rPr>
              <a:t>inhabited</a:t>
            </a:r>
            <a:r>
              <a:rPr lang="en-GB" sz="1800" i="1" spc="-35" dirty="0">
                <a:latin typeface="Times New Roman"/>
                <a:cs typeface="Times New Roman"/>
              </a:rPr>
              <a:t> </a:t>
            </a:r>
            <a:r>
              <a:rPr lang="en-GB" sz="1800" i="1" dirty="0">
                <a:latin typeface="Times New Roman"/>
                <a:cs typeface="Times New Roman"/>
              </a:rPr>
              <a:t>by</a:t>
            </a:r>
            <a:r>
              <a:rPr lang="en-GB" sz="1800" i="1" spc="-15" dirty="0">
                <a:latin typeface="Times New Roman"/>
                <a:cs typeface="Times New Roman"/>
              </a:rPr>
              <a:t> </a:t>
            </a:r>
            <a:r>
              <a:rPr lang="en-GB" sz="1800" i="1" spc="-10" dirty="0">
                <a:latin typeface="Times New Roman"/>
                <a:cs typeface="Times New Roman"/>
              </a:rPr>
              <a:t>tribes </a:t>
            </a:r>
            <a:r>
              <a:rPr lang="en-GB" sz="1800" i="1" dirty="0">
                <a:latin typeface="Times New Roman"/>
                <a:cs typeface="Times New Roman"/>
              </a:rPr>
              <a:t>declared</a:t>
            </a:r>
            <a:r>
              <a:rPr lang="en-GB" sz="1800" i="1" spc="-5" dirty="0">
                <a:latin typeface="Times New Roman"/>
                <a:cs typeface="Times New Roman"/>
              </a:rPr>
              <a:t> </a:t>
            </a:r>
            <a:r>
              <a:rPr lang="en-GB" sz="1800" i="1" dirty="0">
                <a:latin typeface="Times New Roman"/>
                <a:cs typeface="Times New Roman"/>
              </a:rPr>
              <a:t>in</a:t>
            </a:r>
            <a:r>
              <a:rPr lang="en-GB" sz="1800" i="1" spc="-25" dirty="0">
                <a:latin typeface="Times New Roman"/>
                <a:cs typeface="Times New Roman"/>
              </a:rPr>
              <a:t> </a:t>
            </a:r>
            <a:r>
              <a:rPr lang="en-GB" sz="1800" i="1" dirty="0">
                <a:latin typeface="Times New Roman"/>
                <a:cs typeface="Times New Roman"/>
              </a:rPr>
              <a:t>their</a:t>
            </a:r>
            <a:r>
              <a:rPr lang="en-GB" sz="1800" i="1" spc="-20" dirty="0">
                <a:latin typeface="Times New Roman"/>
                <a:cs typeface="Times New Roman"/>
              </a:rPr>
              <a:t> </a:t>
            </a:r>
            <a:r>
              <a:rPr lang="en-GB" sz="1800" i="1" dirty="0">
                <a:latin typeface="Times New Roman"/>
                <a:cs typeface="Times New Roman"/>
              </a:rPr>
              <a:t>own</a:t>
            </a:r>
            <a:r>
              <a:rPr lang="en-GB" sz="1800" i="1" spc="-25" dirty="0">
                <a:latin typeface="Times New Roman"/>
                <a:cs typeface="Times New Roman"/>
              </a:rPr>
              <a:t> </a:t>
            </a:r>
            <a:r>
              <a:rPr lang="en-GB" sz="1800" i="1" dirty="0">
                <a:latin typeface="Times New Roman"/>
                <a:cs typeface="Times New Roman"/>
              </a:rPr>
              <a:t>tradition</a:t>
            </a:r>
            <a:r>
              <a:rPr lang="en-GB" sz="1800" i="1" spc="-20" dirty="0">
                <a:latin typeface="Times New Roman"/>
                <a:cs typeface="Times New Roman"/>
              </a:rPr>
              <a:t> </a:t>
            </a:r>
            <a:r>
              <a:rPr lang="en-GB" sz="1800" i="1" dirty="0">
                <a:latin typeface="Times New Roman"/>
                <a:cs typeface="Times New Roman"/>
              </a:rPr>
              <a:t>to</a:t>
            </a:r>
            <a:r>
              <a:rPr lang="en-GB" sz="1800" i="1" spc="-25" dirty="0">
                <a:latin typeface="Times New Roman"/>
                <a:cs typeface="Times New Roman"/>
              </a:rPr>
              <a:t> </a:t>
            </a:r>
            <a:r>
              <a:rPr lang="en-GB" sz="1800" i="1" dirty="0">
                <a:latin typeface="Times New Roman"/>
                <a:cs typeface="Times New Roman"/>
              </a:rPr>
              <a:t>be</a:t>
            </a:r>
            <a:r>
              <a:rPr lang="en-GB" sz="1800" i="1" spc="-15" dirty="0">
                <a:latin typeface="Times New Roman"/>
                <a:cs typeface="Times New Roman"/>
              </a:rPr>
              <a:t> </a:t>
            </a:r>
            <a:r>
              <a:rPr lang="en-GB" sz="1800" i="1" dirty="0">
                <a:latin typeface="Times New Roman"/>
                <a:cs typeface="Times New Roman"/>
              </a:rPr>
              <a:t>indigenous</a:t>
            </a:r>
            <a:r>
              <a:rPr lang="en-GB" sz="1800" i="1" spc="-30" dirty="0">
                <a:latin typeface="Times New Roman"/>
                <a:cs typeface="Times New Roman"/>
              </a:rPr>
              <a:t> </a:t>
            </a:r>
            <a:r>
              <a:rPr lang="en-GB" sz="1800" i="1" dirty="0">
                <a:latin typeface="Times New Roman"/>
                <a:cs typeface="Times New Roman"/>
              </a:rPr>
              <a:t>to</a:t>
            </a:r>
            <a:r>
              <a:rPr lang="en-GB" sz="1800" i="1" spc="-25" dirty="0">
                <a:latin typeface="Times New Roman"/>
                <a:cs typeface="Times New Roman"/>
              </a:rPr>
              <a:t> </a:t>
            </a:r>
            <a:r>
              <a:rPr lang="en-GB" sz="1800" i="1" dirty="0">
                <a:latin typeface="Times New Roman"/>
                <a:cs typeface="Times New Roman"/>
              </a:rPr>
              <a:t>the</a:t>
            </a:r>
            <a:r>
              <a:rPr lang="en-GB" sz="1800" i="1" spc="-20" dirty="0">
                <a:latin typeface="Times New Roman"/>
                <a:cs typeface="Times New Roman"/>
              </a:rPr>
              <a:t> </a:t>
            </a:r>
            <a:r>
              <a:rPr lang="en-GB" sz="1800" i="1" dirty="0">
                <a:latin typeface="Times New Roman"/>
                <a:cs typeface="Times New Roman"/>
              </a:rPr>
              <a:t>island,</a:t>
            </a:r>
            <a:r>
              <a:rPr lang="en-GB" sz="1800" i="1" spc="-25" dirty="0">
                <a:latin typeface="Times New Roman"/>
                <a:cs typeface="Times New Roman"/>
              </a:rPr>
              <a:t> </a:t>
            </a:r>
            <a:r>
              <a:rPr lang="en-GB" sz="1800" i="1" dirty="0">
                <a:latin typeface="Times New Roman"/>
                <a:cs typeface="Times New Roman"/>
              </a:rPr>
              <a:t>the</a:t>
            </a:r>
            <a:r>
              <a:rPr lang="en-GB" sz="1800" i="1" spc="-15" dirty="0">
                <a:latin typeface="Times New Roman"/>
                <a:cs typeface="Times New Roman"/>
              </a:rPr>
              <a:t> </a:t>
            </a:r>
            <a:r>
              <a:rPr lang="en-GB" sz="1800" i="1" dirty="0">
                <a:latin typeface="Times New Roman"/>
                <a:cs typeface="Times New Roman"/>
              </a:rPr>
              <a:t>maritime</a:t>
            </a:r>
            <a:r>
              <a:rPr lang="en-GB" sz="1800" i="1" spc="-5" dirty="0">
                <a:latin typeface="Times New Roman"/>
                <a:cs typeface="Times New Roman"/>
              </a:rPr>
              <a:t> </a:t>
            </a:r>
            <a:r>
              <a:rPr lang="en-GB" sz="1800" i="1" dirty="0">
                <a:latin typeface="Times New Roman"/>
                <a:cs typeface="Times New Roman"/>
              </a:rPr>
              <a:t>part</a:t>
            </a:r>
            <a:r>
              <a:rPr lang="en-GB" sz="1800" i="1" spc="-35" dirty="0">
                <a:latin typeface="Times New Roman"/>
                <a:cs typeface="Times New Roman"/>
              </a:rPr>
              <a:t> </a:t>
            </a:r>
            <a:r>
              <a:rPr lang="en-GB" sz="1800" i="1" dirty="0">
                <a:latin typeface="Times New Roman"/>
                <a:cs typeface="Times New Roman"/>
              </a:rPr>
              <a:t>by</a:t>
            </a:r>
            <a:r>
              <a:rPr lang="en-GB" sz="1800" i="1" spc="-15" dirty="0">
                <a:latin typeface="Times New Roman"/>
                <a:cs typeface="Times New Roman"/>
              </a:rPr>
              <a:t> </a:t>
            </a:r>
            <a:r>
              <a:rPr lang="en-GB" sz="1800" i="1" dirty="0">
                <a:latin typeface="Times New Roman"/>
                <a:cs typeface="Times New Roman"/>
              </a:rPr>
              <a:t>tribes</a:t>
            </a:r>
            <a:r>
              <a:rPr lang="en-GB" sz="1800" i="1" spc="-5" dirty="0">
                <a:latin typeface="Times New Roman"/>
                <a:cs typeface="Times New Roman"/>
              </a:rPr>
              <a:t> </a:t>
            </a:r>
            <a:r>
              <a:rPr lang="en-GB" sz="1800" i="1" dirty="0">
                <a:latin typeface="Times New Roman"/>
                <a:cs typeface="Times New Roman"/>
              </a:rPr>
              <a:t>that</a:t>
            </a:r>
            <a:r>
              <a:rPr lang="en-GB" sz="1800" i="1" spc="-30" dirty="0">
                <a:latin typeface="Times New Roman"/>
                <a:cs typeface="Times New Roman"/>
              </a:rPr>
              <a:t> </a:t>
            </a:r>
            <a:r>
              <a:rPr lang="en-GB" sz="1800" i="1" spc="-10" dirty="0">
                <a:latin typeface="Times New Roman"/>
                <a:cs typeface="Times New Roman"/>
              </a:rPr>
              <a:t>migrated </a:t>
            </a:r>
            <a:r>
              <a:rPr lang="en-GB" sz="1800" i="1" dirty="0">
                <a:latin typeface="Times New Roman"/>
                <a:cs typeface="Times New Roman"/>
              </a:rPr>
              <a:t>at</a:t>
            </a:r>
            <a:r>
              <a:rPr lang="en-GB" sz="1800" i="1" spc="-40" dirty="0">
                <a:latin typeface="Times New Roman"/>
                <a:cs typeface="Times New Roman"/>
              </a:rPr>
              <a:t> </a:t>
            </a:r>
            <a:r>
              <a:rPr lang="en-GB" sz="1800" i="1" dirty="0">
                <a:latin typeface="Times New Roman"/>
                <a:cs typeface="Times New Roman"/>
              </a:rPr>
              <a:t>an</a:t>
            </a:r>
            <a:r>
              <a:rPr lang="en-GB" sz="1800" i="1" spc="-15" dirty="0">
                <a:latin typeface="Times New Roman"/>
                <a:cs typeface="Times New Roman"/>
              </a:rPr>
              <a:t> </a:t>
            </a:r>
            <a:r>
              <a:rPr lang="en-GB" sz="1800" i="1" dirty="0">
                <a:latin typeface="Times New Roman"/>
                <a:cs typeface="Times New Roman"/>
              </a:rPr>
              <a:t>earlier</a:t>
            </a:r>
            <a:r>
              <a:rPr lang="en-GB" sz="1800" i="1" spc="-25" dirty="0">
                <a:latin typeface="Times New Roman"/>
                <a:cs typeface="Times New Roman"/>
              </a:rPr>
              <a:t> </a:t>
            </a:r>
            <a:r>
              <a:rPr lang="en-GB" sz="1800" i="1" dirty="0">
                <a:latin typeface="Times New Roman"/>
                <a:cs typeface="Times New Roman"/>
              </a:rPr>
              <a:t>time</a:t>
            </a:r>
            <a:r>
              <a:rPr lang="en-GB" sz="1800" i="1" spc="-15" dirty="0">
                <a:latin typeface="Times New Roman"/>
                <a:cs typeface="Times New Roman"/>
              </a:rPr>
              <a:t> </a:t>
            </a:r>
            <a:r>
              <a:rPr lang="en-GB" sz="1800" i="1" dirty="0">
                <a:latin typeface="Times New Roman"/>
                <a:cs typeface="Times New Roman"/>
              </a:rPr>
              <a:t>from</a:t>
            </a:r>
            <a:r>
              <a:rPr lang="en-GB" sz="1800" i="1" spc="-20" dirty="0">
                <a:latin typeface="Times New Roman"/>
                <a:cs typeface="Times New Roman"/>
              </a:rPr>
              <a:t> </a:t>
            </a:r>
            <a:r>
              <a:rPr lang="en-GB" sz="1800" i="1" dirty="0">
                <a:latin typeface="Times New Roman"/>
                <a:cs typeface="Times New Roman"/>
              </a:rPr>
              <a:t>Belgium</a:t>
            </a:r>
            <a:r>
              <a:rPr lang="en-GB" sz="1800" i="1" spc="-20" dirty="0">
                <a:latin typeface="Times New Roman"/>
                <a:cs typeface="Times New Roman"/>
              </a:rPr>
              <a:t> </a:t>
            </a:r>
            <a:r>
              <a:rPr lang="en-GB" sz="1800" i="1" dirty="0">
                <a:latin typeface="Times New Roman"/>
                <a:cs typeface="Times New Roman"/>
              </a:rPr>
              <a:t>to</a:t>
            </a:r>
            <a:r>
              <a:rPr lang="en-GB" sz="1800" i="1" spc="-20" dirty="0">
                <a:latin typeface="Times New Roman"/>
                <a:cs typeface="Times New Roman"/>
              </a:rPr>
              <a:t> </a:t>
            </a:r>
            <a:r>
              <a:rPr lang="en-GB" sz="1800" i="1" dirty="0">
                <a:latin typeface="Times New Roman"/>
                <a:cs typeface="Times New Roman"/>
              </a:rPr>
              <a:t>seek</a:t>
            </a:r>
            <a:r>
              <a:rPr lang="en-GB" sz="1800" i="1" spc="-5" dirty="0">
                <a:latin typeface="Times New Roman"/>
                <a:cs typeface="Times New Roman"/>
              </a:rPr>
              <a:t> </a:t>
            </a:r>
            <a:r>
              <a:rPr lang="en-GB" sz="1800" i="1" dirty="0">
                <a:latin typeface="Times New Roman"/>
                <a:cs typeface="Times New Roman"/>
              </a:rPr>
              <a:t>booty</a:t>
            </a:r>
            <a:r>
              <a:rPr lang="en-GB" sz="1800" i="1" spc="-30" dirty="0">
                <a:latin typeface="Times New Roman"/>
                <a:cs typeface="Times New Roman"/>
              </a:rPr>
              <a:t> </a:t>
            </a:r>
            <a:r>
              <a:rPr lang="en-GB" sz="1800" i="1" dirty="0">
                <a:latin typeface="Times New Roman"/>
                <a:cs typeface="Times New Roman"/>
              </a:rPr>
              <a:t>by</a:t>
            </a:r>
            <a:r>
              <a:rPr lang="en-GB" sz="1800" i="1" spc="-25" dirty="0">
                <a:latin typeface="Times New Roman"/>
                <a:cs typeface="Times New Roman"/>
              </a:rPr>
              <a:t> </a:t>
            </a:r>
            <a:r>
              <a:rPr lang="en-GB" sz="1800" i="1" dirty="0">
                <a:latin typeface="Times New Roman"/>
                <a:cs typeface="Times New Roman"/>
              </a:rPr>
              <a:t>invasion”. </a:t>
            </a:r>
            <a:r>
              <a:rPr lang="en-GB" sz="1800" dirty="0">
                <a:latin typeface="Times New Roman"/>
                <a:cs typeface="Times New Roman"/>
              </a:rPr>
              <a:t>Belgic</a:t>
            </a:r>
            <a:r>
              <a:rPr lang="en-GB" sz="1800" spc="-10" dirty="0">
                <a:latin typeface="Times New Roman"/>
                <a:cs typeface="Times New Roman"/>
              </a:rPr>
              <a:t> </a:t>
            </a:r>
            <a:r>
              <a:rPr lang="en-GB" sz="1800" dirty="0">
                <a:latin typeface="Times New Roman"/>
                <a:cs typeface="Times New Roman"/>
              </a:rPr>
              <a:t>tribes</a:t>
            </a:r>
            <a:r>
              <a:rPr lang="en-GB" sz="1800" spc="-25" dirty="0">
                <a:latin typeface="Times New Roman"/>
                <a:cs typeface="Times New Roman"/>
              </a:rPr>
              <a:t> </a:t>
            </a:r>
            <a:r>
              <a:rPr lang="en-GB" sz="1800" dirty="0">
                <a:latin typeface="Times New Roman"/>
                <a:cs typeface="Times New Roman"/>
              </a:rPr>
              <a:t>had</a:t>
            </a:r>
            <a:r>
              <a:rPr lang="en-GB" sz="1800" spc="-10" dirty="0">
                <a:latin typeface="Times New Roman"/>
                <a:cs typeface="Times New Roman"/>
              </a:rPr>
              <a:t> </a:t>
            </a:r>
            <a:r>
              <a:rPr lang="en-GB" sz="1800" dirty="0">
                <a:latin typeface="Times New Roman"/>
                <a:cs typeface="Times New Roman"/>
              </a:rPr>
              <a:t>probably</a:t>
            </a:r>
            <a:r>
              <a:rPr lang="en-GB" sz="1800" spc="-40" dirty="0">
                <a:latin typeface="Times New Roman"/>
                <a:cs typeface="Times New Roman"/>
              </a:rPr>
              <a:t> </a:t>
            </a:r>
            <a:r>
              <a:rPr lang="en-GB" sz="1800" dirty="0">
                <a:latin typeface="Times New Roman"/>
                <a:cs typeface="Times New Roman"/>
              </a:rPr>
              <a:t>been</a:t>
            </a:r>
            <a:r>
              <a:rPr lang="en-GB" sz="1800" spc="-5" dirty="0">
                <a:latin typeface="Times New Roman"/>
                <a:cs typeface="Times New Roman"/>
              </a:rPr>
              <a:t> </a:t>
            </a:r>
            <a:r>
              <a:rPr lang="en-GB" sz="1800" dirty="0">
                <a:latin typeface="Times New Roman"/>
                <a:cs typeface="Times New Roman"/>
              </a:rPr>
              <a:t>trading</a:t>
            </a:r>
            <a:r>
              <a:rPr lang="en-GB" sz="1800" spc="-20" dirty="0">
                <a:latin typeface="Times New Roman"/>
                <a:cs typeface="Times New Roman"/>
              </a:rPr>
              <a:t> </a:t>
            </a:r>
            <a:r>
              <a:rPr lang="en-GB" sz="1800" spc="-25" dirty="0">
                <a:latin typeface="Times New Roman"/>
                <a:cs typeface="Times New Roman"/>
              </a:rPr>
              <a:t>and </a:t>
            </a:r>
            <a:r>
              <a:rPr lang="en-GB" sz="1800" dirty="0">
                <a:latin typeface="Times New Roman"/>
                <a:cs typeface="Times New Roman"/>
              </a:rPr>
              <a:t>settling</a:t>
            </a:r>
            <a:r>
              <a:rPr lang="en-GB" sz="1800" spc="-20" dirty="0">
                <a:latin typeface="Times New Roman"/>
                <a:cs typeface="Times New Roman"/>
              </a:rPr>
              <a:t> </a:t>
            </a:r>
            <a:r>
              <a:rPr lang="en-GB" sz="1800" dirty="0">
                <a:latin typeface="Times New Roman"/>
                <a:cs typeface="Times New Roman"/>
              </a:rPr>
              <a:t>in</a:t>
            </a:r>
            <a:r>
              <a:rPr lang="en-GB" sz="1800" spc="-40" dirty="0">
                <a:latin typeface="Times New Roman"/>
                <a:cs typeface="Times New Roman"/>
              </a:rPr>
              <a:t> </a:t>
            </a:r>
            <a:r>
              <a:rPr lang="en-GB" sz="1800" dirty="0">
                <a:latin typeface="Times New Roman"/>
                <a:cs typeface="Times New Roman"/>
              </a:rPr>
              <a:t>Britain</a:t>
            </a:r>
            <a:r>
              <a:rPr lang="en-GB" sz="1800" spc="-35" dirty="0">
                <a:latin typeface="Times New Roman"/>
                <a:cs typeface="Times New Roman"/>
              </a:rPr>
              <a:t> </a:t>
            </a:r>
            <a:r>
              <a:rPr lang="en-GB" sz="1800" dirty="0">
                <a:latin typeface="Times New Roman"/>
                <a:cs typeface="Times New Roman"/>
              </a:rPr>
              <a:t>since</a:t>
            </a:r>
            <a:r>
              <a:rPr lang="en-GB" sz="1800" spc="-10" dirty="0">
                <a:latin typeface="Times New Roman"/>
                <a:cs typeface="Times New Roman"/>
              </a:rPr>
              <a:t> </a:t>
            </a:r>
            <a:r>
              <a:rPr lang="en-GB" sz="1800" dirty="0">
                <a:latin typeface="Times New Roman"/>
                <a:cs typeface="Times New Roman"/>
              </a:rPr>
              <a:t>at</a:t>
            </a:r>
            <a:r>
              <a:rPr lang="en-GB" sz="1800" spc="-30" dirty="0">
                <a:latin typeface="Times New Roman"/>
                <a:cs typeface="Times New Roman"/>
              </a:rPr>
              <a:t> </a:t>
            </a:r>
            <a:r>
              <a:rPr lang="en-GB" sz="1800" dirty="0">
                <a:latin typeface="Times New Roman"/>
                <a:cs typeface="Times New Roman"/>
              </a:rPr>
              <a:t>least</a:t>
            </a:r>
            <a:r>
              <a:rPr lang="en-GB" sz="1800" spc="-20" dirty="0">
                <a:latin typeface="Times New Roman"/>
                <a:cs typeface="Times New Roman"/>
              </a:rPr>
              <a:t> </a:t>
            </a:r>
            <a:r>
              <a:rPr lang="en-GB" sz="1800" dirty="0">
                <a:latin typeface="Times New Roman"/>
                <a:cs typeface="Times New Roman"/>
              </a:rPr>
              <a:t>the</a:t>
            </a:r>
            <a:r>
              <a:rPr lang="en-GB" sz="1800" spc="-20" dirty="0">
                <a:latin typeface="Times New Roman"/>
                <a:cs typeface="Times New Roman"/>
              </a:rPr>
              <a:t> </a:t>
            </a:r>
            <a:r>
              <a:rPr lang="en-GB" sz="1800" dirty="0">
                <a:latin typeface="Times New Roman"/>
                <a:cs typeface="Times New Roman"/>
              </a:rPr>
              <a:t>second</a:t>
            </a:r>
            <a:r>
              <a:rPr lang="en-GB" sz="1800" spc="-20" dirty="0">
                <a:latin typeface="Times New Roman"/>
                <a:cs typeface="Times New Roman"/>
              </a:rPr>
              <a:t> </a:t>
            </a:r>
            <a:r>
              <a:rPr lang="en-GB" sz="1800" dirty="0">
                <a:latin typeface="Times New Roman"/>
                <a:cs typeface="Times New Roman"/>
              </a:rPr>
              <a:t>century BCE.</a:t>
            </a:r>
            <a:r>
              <a:rPr lang="en-GB" sz="1800" spc="-20" dirty="0">
                <a:latin typeface="Times New Roman"/>
                <a:cs typeface="Times New Roman"/>
              </a:rPr>
              <a:t> </a:t>
            </a:r>
          </a:p>
        </p:txBody>
      </p:sp>
    </p:spTree>
    <p:extLst>
      <p:ext uri="{BB962C8B-B14F-4D97-AF65-F5344CB8AC3E}">
        <p14:creationId xmlns:p14="http://schemas.microsoft.com/office/powerpoint/2010/main" val="34860415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5"/>
          <p:cNvSpPr txBox="1"/>
          <p:nvPr/>
        </p:nvSpPr>
        <p:spPr>
          <a:xfrm>
            <a:off x="720514" y="3637145"/>
            <a:ext cx="5318125" cy="781624"/>
          </a:xfrm>
          <a:prstGeom prst="rect">
            <a:avLst/>
          </a:prstGeom>
        </p:spPr>
        <p:txBody>
          <a:bodyPr vert="horz" wrap="square" lIns="0" tIns="12065" rIns="0" bIns="0" rtlCol="0">
            <a:spAutoFit/>
          </a:bodyPr>
          <a:lstStyle/>
          <a:p>
            <a:pPr marL="12700" marR="15875">
              <a:lnSpc>
                <a:spcPct val="100000"/>
              </a:lnSpc>
              <a:spcBef>
                <a:spcPts val="95"/>
              </a:spcBef>
            </a:pPr>
            <a:r>
              <a:rPr sz="1000" b="1" dirty="0" err="1">
                <a:latin typeface="Times New Roman"/>
                <a:cs typeface="Times New Roman"/>
              </a:rPr>
              <a:t>Diviciacus</a:t>
            </a:r>
            <a:r>
              <a:rPr sz="1000" spc="5" dirty="0">
                <a:latin typeface="Times New Roman"/>
                <a:cs typeface="Times New Roman"/>
              </a:rPr>
              <a:t> </a:t>
            </a:r>
            <a:r>
              <a:rPr sz="1000" dirty="0">
                <a:latin typeface="Times New Roman"/>
                <a:cs typeface="Times New Roman"/>
              </a:rPr>
              <a:t>was</a:t>
            </a:r>
            <a:r>
              <a:rPr sz="1000" spc="-5" dirty="0">
                <a:latin typeface="Times New Roman"/>
                <a:cs typeface="Times New Roman"/>
              </a:rPr>
              <a:t> </a:t>
            </a:r>
            <a:r>
              <a:rPr sz="1000" dirty="0">
                <a:latin typeface="Times New Roman"/>
                <a:cs typeface="Times New Roman"/>
              </a:rPr>
              <a:t>ruler</a:t>
            </a:r>
            <a:r>
              <a:rPr sz="1000" spc="-15" dirty="0">
                <a:latin typeface="Times New Roman"/>
                <a:cs typeface="Times New Roman"/>
              </a:rPr>
              <a:t> </a:t>
            </a:r>
            <a:r>
              <a:rPr sz="1000" dirty="0">
                <a:latin typeface="Times New Roman"/>
                <a:cs typeface="Times New Roman"/>
              </a:rPr>
              <a:t>of</a:t>
            </a:r>
            <a:r>
              <a:rPr sz="1000" spc="-30" dirty="0">
                <a:latin typeface="Times New Roman"/>
                <a:cs typeface="Times New Roman"/>
              </a:rPr>
              <a:t> </a:t>
            </a:r>
            <a:r>
              <a:rPr sz="1000" dirty="0">
                <a:latin typeface="Times New Roman"/>
                <a:cs typeface="Times New Roman"/>
              </a:rPr>
              <a:t>the</a:t>
            </a:r>
            <a:r>
              <a:rPr sz="1000" spc="-5" dirty="0">
                <a:latin typeface="Times New Roman"/>
                <a:cs typeface="Times New Roman"/>
              </a:rPr>
              <a:t> </a:t>
            </a:r>
            <a:r>
              <a:rPr sz="1000" dirty="0">
                <a:latin typeface="Times New Roman"/>
                <a:cs typeface="Times New Roman"/>
              </a:rPr>
              <a:t>Suessiones</a:t>
            </a:r>
            <a:r>
              <a:rPr sz="1000" spc="-10" dirty="0">
                <a:latin typeface="Times New Roman"/>
                <a:cs typeface="Times New Roman"/>
              </a:rPr>
              <a:t> </a:t>
            </a:r>
            <a:r>
              <a:rPr sz="1000" dirty="0">
                <a:latin typeface="Times New Roman"/>
                <a:cs typeface="Times New Roman"/>
              </a:rPr>
              <a:t>in</a:t>
            </a:r>
            <a:r>
              <a:rPr sz="1000" spc="-25" dirty="0">
                <a:latin typeface="Times New Roman"/>
                <a:cs typeface="Times New Roman"/>
              </a:rPr>
              <a:t> the </a:t>
            </a:r>
            <a:r>
              <a:rPr sz="1000" dirty="0">
                <a:latin typeface="Times New Roman"/>
                <a:cs typeface="Times New Roman"/>
              </a:rPr>
              <a:t>early</a:t>
            </a:r>
            <a:r>
              <a:rPr sz="1000" spc="-15" dirty="0">
                <a:latin typeface="Times New Roman"/>
                <a:cs typeface="Times New Roman"/>
              </a:rPr>
              <a:t> </a:t>
            </a:r>
            <a:r>
              <a:rPr sz="1000" dirty="0">
                <a:latin typeface="Times New Roman"/>
                <a:cs typeface="Times New Roman"/>
              </a:rPr>
              <a:t>first</a:t>
            </a:r>
            <a:r>
              <a:rPr sz="1000" spc="-20" dirty="0">
                <a:latin typeface="Times New Roman"/>
                <a:cs typeface="Times New Roman"/>
              </a:rPr>
              <a:t> </a:t>
            </a:r>
            <a:r>
              <a:rPr sz="1000" dirty="0">
                <a:latin typeface="Times New Roman"/>
                <a:cs typeface="Times New Roman"/>
              </a:rPr>
              <a:t>century</a:t>
            </a:r>
            <a:r>
              <a:rPr sz="1000" spc="-5" dirty="0">
                <a:latin typeface="Times New Roman"/>
                <a:cs typeface="Times New Roman"/>
              </a:rPr>
              <a:t> </a:t>
            </a:r>
            <a:r>
              <a:rPr sz="1000" dirty="0">
                <a:latin typeface="Times New Roman"/>
                <a:cs typeface="Times New Roman"/>
              </a:rPr>
              <a:t>BCE.</a:t>
            </a:r>
            <a:r>
              <a:rPr sz="1000" spc="-35" dirty="0">
                <a:latin typeface="Times New Roman"/>
                <a:cs typeface="Times New Roman"/>
              </a:rPr>
              <a:t> </a:t>
            </a:r>
            <a:r>
              <a:rPr sz="1000" dirty="0">
                <a:latin typeface="Times New Roman"/>
                <a:cs typeface="Times New Roman"/>
              </a:rPr>
              <a:t>Coins</a:t>
            </a:r>
            <a:r>
              <a:rPr sz="1000" spc="-30" dirty="0">
                <a:latin typeface="Times New Roman"/>
                <a:cs typeface="Times New Roman"/>
              </a:rPr>
              <a:t> </a:t>
            </a:r>
            <a:r>
              <a:rPr sz="1000" dirty="0">
                <a:latin typeface="Times New Roman"/>
                <a:cs typeface="Times New Roman"/>
              </a:rPr>
              <a:t>associated</a:t>
            </a:r>
            <a:r>
              <a:rPr sz="1000" spc="-10" dirty="0">
                <a:latin typeface="Times New Roman"/>
                <a:cs typeface="Times New Roman"/>
              </a:rPr>
              <a:t> </a:t>
            </a:r>
            <a:r>
              <a:rPr sz="1000" dirty="0">
                <a:latin typeface="Times New Roman"/>
                <a:cs typeface="Times New Roman"/>
              </a:rPr>
              <a:t>with</a:t>
            </a:r>
            <a:r>
              <a:rPr sz="1000" spc="-5" dirty="0">
                <a:latin typeface="Times New Roman"/>
                <a:cs typeface="Times New Roman"/>
              </a:rPr>
              <a:t> </a:t>
            </a:r>
            <a:r>
              <a:rPr sz="1000" dirty="0">
                <a:latin typeface="Times New Roman"/>
                <a:cs typeface="Times New Roman"/>
              </a:rPr>
              <a:t>him,</a:t>
            </a:r>
            <a:r>
              <a:rPr sz="1000" spc="-5" dirty="0">
                <a:latin typeface="Times New Roman"/>
                <a:cs typeface="Times New Roman"/>
              </a:rPr>
              <a:t> </a:t>
            </a:r>
            <a:r>
              <a:rPr sz="1000" dirty="0">
                <a:latin typeface="Times New Roman"/>
                <a:cs typeface="Times New Roman"/>
              </a:rPr>
              <a:t>dated</a:t>
            </a:r>
            <a:r>
              <a:rPr sz="1000" spc="-25" dirty="0">
                <a:latin typeface="Times New Roman"/>
                <a:cs typeface="Times New Roman"/>
              </a:rPr>
              <a:t> </a:t>
            </a:r>
            <a:r>
              <a:rPr sz="1000" dirty="0">
                <a:latin typeface="Times New Roman"/>
                <a:cs typeface="Times New Roman"/>
              </a:rPr>
              <a:t>to</a:t>
            </a:r>
            <a:r>
              <a:rPr sz="1000" spc="-35" dirty="0">
                <a:latin typeface="Times New Roman"/>
                <a:cs typeface="Times New Roman"/>
              </a:rPr>
              <a:t> </a:t>
            </a:r>
            <a:r>
              <a:rPr sz="1000" dirty="0">
                <a:latin typeface="Times New Roman"/>
                <a:cs typeface="Times New Roman"/>
              </a:rPr>
              <a:t>between</a:t>
            </a:r>
            <a:r>
              <a:rPr sz="1000" spc="10" dirty="0">
                <a:latin typeface="Times New Roman"/>
                <a:cs typeface="Times New Roman"/>
              </a:rPr>
              <a:t> </a:t>
            </a:r>
            <a:r>
              <a:rPr sz="1000" dirty="0">
                <a:latin typeface="Times New Roman"/>
                <a:cs typeface="Times New Roman"/>
              </a:rPr>
              <a:t>about</a:t>
            </a:r>
            <a:r>
              <a:rPr sz="1000" spc="-35" dirty="0">
                <a:latin typeface="Times New Roman"/>
                <a:cs typeface="Times New Roman"/>
              </a:rPr>
              <a:t> </a:t>
            </a:r>
            <a:r>
              <a:rPr sz="1000" dirty="0">
                <a:latin typeface="Times New Roman"/>
                <a:cs typeface="Times New Roman"/>
              </a:rPr>
              <a:t>90</a:t>
            </a:r>
            <a:r>
              <a:rPr sz="1000" spc="-30" dirty="0">
                <a:latin typeface="Times New Roman"/>
                <a:cs typeface="Times New Roman"/>
              </a:rPr>
              <a:t> </a:t>
            </a:r>
            <a:r>
              <a:rPr sz="1000" dirty="0">
                <a:latin typeface="Times New Roman"/>
                <a:cs typeface="Times New Roman"/>
              </a:rPr>
              <a:t>and</a:t>
            </a:r>
            <a:r>
              <a:rPr sz="1000" spc="-15" dirty="0">
                <a:latin typeface="Times New Roman"/>
                <a:cs typeface="Times New Roman"/>
              </a:rPr>
              <a:t> </a:t>
            </a:r>
            <a:r>
              <a:rPr sz="1000" dirty="0">
                <a:latin typeface="Times New Roman"/>
                <a:cs typeface="Times New Roman"/>
              </a:rPr>
              <a:t>60</a:t>
            </a:r>
            <a:r>
              <a:rPr sz="1000" spc="-35" dirty="0">
                <a:latin typeface="Times New Roman"/>
                <a:cs typeface="Times New Roman"/>
              </a:rPr>
              <a:t> </a:t>
            </a:r>
            <a:r>
              <a:rPr sz="1000" dirty="0">
                <a:latin typeface="Times New Roman"/>
                <a:cs typeface="Times New Roman"/>
              </a:rPr>
              <a:t>BCE,</a:t>
            </a:r>
            <a:r>
              <a:rPr sz="1000" spc="-35" dirty="0">
                <a:latin typeface="Times New Roman"/>
                <a:cs typeface="Times New Roman"/>
              </a:rPr>
              <a:t> </a:t>
            </a:r>
            <a:r>
              <a:rPr sz="1000" dirty="0">
                <a:latin typeface="Times New Roman"/>
                <a:cs typeface="Times New Roman"/>
              </a:rPr>
              <a:t>have </a:t>
            </a:r>
            <a:r>
              <a:rPr sz="1000" spc="-20" dirty="0">
                <a:latin typeface="Times New Roman"/>
                <a:cs typeface="Times New Roman"/>
              </a:rPr>
              <a:t>been </a:t>
            </a:r>
            <a:r>
              <a:rPr sz="1000" dirty="0">
                <a:latin typeface="Times New Roman"/>
                <a:cs typeface="Times New Roman"/>
              </a:rPr>
              <a:t>found</a:t>
            </a:r>
            <a:r>
              <a:rPr sz="1000" spc="-10" dirty="0">
                <a:latin typeface="Times New Roman"/>
                <a:cs typeface="Times New Roman"/>
              </a:rPr>
              <a:t> </a:t>
            </a:r>
            <a:r>
              <a:rPr sz="1000" dirty="0">
                <a:latin typeface="Times New Roman"/>
                <a:cs typeface="Times New Roman"/>
              </a:rPr>
              <a:t>in</a:t>
            </a:r>
            <a:r>
              <a:rPr sz="1000" spc="-35" dirty="0">
                <a:latin typeface="Times New Roman"/>
                <a:cs typeface="Times New Roman"/>
              </a:rPr>
              <a:t> </a:t>
            </a:r>
            <a:r>
              <a:rPr sz="1000" dirty="0">
                <a:latin typeface="Times New Roman"/>
                <a:cs typeface="Times New Roman"/>
              </a:rPr>
              <a:t>south</a:t>
            </a:r>
            <a:r>
              <a:rPr lang="en-GB" sz="1000" spc="-25" dirty="0">
                <a:latin typeface="Times New Roman"/>
                <a:cs typeface="Times New Roman"/>
              </a:rPr>
              <a:t>-</a:t>
            </a:r>
            <a:r>
              <a:rPr sz="1000" dirty="0">
                <a:latin typeface="Times New Roman"/>
                <a:cs typeface="Times New Roman"/>
              </a:rPr>
              <a:t>eastern</a:t>
            </a:r>
            <a:r>
              <a:rPr sz="1000" spc="-10" dirty="0">
                <a:latin typeface="Times New Roman"/>
                <a:cs typeface="Times New Roman"/>
              </a:rPr>
              <a:t> </a:t>
            </a:r>
            <a:r>
              <a:rPr sz="1000" dirty="0">
                <a:latin typeface="Times New Roman"/>
                <a:cs typeface="Times New Roman"/>
              </a:rPr>
              <a:t>Britain</a:t>
            </a:r>
            <a:r>
              <a:rPr sz="1000" spc="-40" dirty="0">
                <a:latin typeface="Times New Roman"/>
                <a:cs typeface="Times New Roman"/>
              </a:rPr>
              <a:t> </a:t>
            </a:r>
            <a:r>
              <a:rPr sz="1000" dirty="0">
                <a:latin typeface="Times New Roman"/>
                <a:cs typeface="Times New Roman"/>
              </a:rPr>
              <a:t>from</a:t>
            </a:r>
            <a:r>
              <a:rPr sz="1000" spc="-15" dirty="0">
                <a:latin typeface="Times New Roman"/>
                <a:cs typeface="Times New Roman"/>
              </a:rPr>
              <a:t> </a:t>
            </a:r>
            <a:r>
              <a:rPr sz="1000" dirty="0">
                <a:latin typeface="Times New Roman"/>
                <a:cs typeface="Times New Roman"/>
              </a:rPr>
              <a:t>what</a:t>
            </a:r>
            <a:r>
              <a:rPr sz="1000" spc="5" dirty="0">
                <a:latin typeface="Times New Roman"/>
                <a:cs typeface="Times New Roman"/>
              </a:rPr>
              <a:t> </a:t>
            </a:r>
            <a:r>
              <a:rPr sz="1000" dirty="0">
                <a:latin typeface="Times New Roman"/>
                <a:cs typeface="Times New Roman"/>
              </a:rPr>
              <a:t>is</a:t>
            </a:r>
            <a:r>
              <a:rPr sz="1000" spc="-30" dirty="0">
                <a:latin typeface="Times New Roman"/>
                <a:cs typeface="Times New Roman"/>
              </a:rPr>
              <a:t> </a:t>
            </a:r>
            <a:r>
              <a:rPr sz="1000" dirty="0">
                <a:latin typeface="Times New Roman"/>
                <a:cs typeface="Times New Roman"/>
              </a:rPr>
              <a:t>now</a:t>
            </a:r>
            <a:r>
              <a:rPr sz="1000" spc="-20" dirty="0">
                <a:latin typeface="Times New Roman"/>
                <a:cs typeface="Times New Roman"/>
              </a:rPr>
              <a:t> </a:t>
            </a:r>
            <a:r>
              <a:rPr sz="1000" dirty="0">
                <a:latin typeface="Times New Roman"/>
                <a:cs typeface="Times New Roman"/>
              </a:rPr>
              <a:t>Sussex</a:t>
            </a:r>
            <a:r>
              <a:rPr sz="1000" spc="-10" dirty="0">
                <a:latin typeface="Times New Roman"/>
                <a:cs typeface="Times New Roman"/>
              </a:rPr>
              <a:t> </a:t>
            </a:r>
            <a:r>
              <a:rPr sz="1000" dirty="0">
                <a:latin typeface="Times New Roman"/>
                <a:cs typeface="Times New Roman"/>
              </a:rPr>
              <a:t>and</a:t>
            </a:r>
            <a:r>
              <a:rPr sz="1000" spc="-15" dirty="0">
                <a:latin typeface="Times New Roman"/>
                <a:cs typeface="Times New Roman"/>
              </a:rPr>
              <a:t> </a:t>
            </a:r>
            <a:r>
              <a:rPr sz="1000" dirty="0">
                <a:latin typeface="Times New Roman"/>
                <a:cs typeface="Times New Roman"/>
              </a:rPr>
              <a:t>Kent</a:t>
            </a:r>
            <a:r>
              <a:rPr sz="1000" spc="-20" dirty="0">
                <a:latin typeface="Times New Roman"/>
                <a:cs typeface="Times New Roman"/>
              </a:rPr>
              <a:t> </a:t>
            </a:r>
            <a:r>
              <a:rPr sz="1000" dirty="0">
                <a:latin typeface="Times New Roman"/>
                <a:cs typeface="Times New Roman"/>
              </a:rPr>
              <a:t>through</a:t>
            </a:r>
            <a:r>
              <a:rPr sz="1000" spc="-15" dirty="0">
                <a:latin typeface="Times New Roman"/>
                <a:cs typeface="Times New Roman"/>
              </a:rPr>
              <a:t> </a:t>
            </a:r>
            <a:r>
              <a:rPr sz="1000" dirty="0">
                <a:latin typeface="Times New Roman"/>
                <a:cs typeface="Times New Roman"/>
              </a:rPr>
              <a:t>to</a:t>
            </a:r>
            <a:r>
              <a:rPr sz="1000" spc="-20" dirty="0">
                <a:latin typeface="Times New Roman"/>
                <a:cs typeface="Times New Roman"/>
              </a:rPr>
              <a:t> </a:t>
            </a:r>
            <a:r>
              <a:rPr sz="1000" dirty="0">
                <a:latin typeface="Times New Roman"/>
                <a:cs typeface="Times New Roman"/>
              </a:rPr>
              <a:t>the</a:t>
            </a:r>
            <a:r>
              <a:rPr sz="1000" spc="-30" dirty="0">
                <a:latin typeface="Times New Roman"/>
                <a:cs typeface="Times New Roman"/>
              </a:rPr>
              <a:t> </a:t>
            </a:r>
            <a:r>
              <a:rPr sz="1000" dirty="0">
                <a:latin typeface="Times New Roman"/>
                <a:cs typeface="Times New Roman"/>
              </a:rPr>
              <a:t>Wash.</a:t>
            </a:r>
            <a:r>
              <a:rPr sz="1000" spc="-5" dirty="0">
                <a:latin typeface="Times New Roman"/>
                <a:cs typeface="Times New Roman"/>
              </a:rPr>
              <a:t> </a:t>
            </a:r>
            <a:r>
              <a:rPr sz="1000" dirty="0">
                <a:latin typeface="Times New Roman"/>
                <a:cs typeface="Times New Roman"/>
              </a:rPr>
              <a:t>In</a:t>
            </a:r>
            <a:r>
              <a:rPr sz="1000" spc="-35" dirty="0">
                <a:latin typeface="Times New Roman"/>
                <a:cs typeface="Times New Roman"/>
              </a:rPr>
              <a:t> </a:t>
            </a:r>
            <a:r>
              <a:rPr sz="1000" dirty="0">
                <a:latin typeface="Times New Roman"/>
                <a:cs typeface="Times New Roman"/>
              </a:rPr>
              <a:t>Gaul,</a:t>
            </a:r>
            <a:r>
              <a:rPr sz="1000" spc="-5" dirty="0">
                <a:latin typeface="Times New Roman"/>
                <a:cs typeface="Times New Roman"/>
              </a:rPr>
              <a:t> </a:t>
            </a:r>
            <a:r>
              <a:rPr sz="1000" spc="-25" dirty="0">
                <a:latin typeface="Times New Roman"/>
                <a:cs typeface="Times New Roman"/>
              </a:rPr>
              <a:t>the </a:t>
            </a:r>
            <a:r>
              <a:rPr sz="1000" dirty="0">
                <a:latin typeface="Times New Roman"/>
                <a:cs typeface="Times New Roman"/>
              </a:rPr>
              <a:t>Suessiones</a:t>
            </a:r>
            <a:r>
              <a:rPr sz="1000" spc="-15" dirty="0">
                <a:latin typeface="Times New Roman"/>
                <a:cs typeface="Times New Roman"/>
              </a:rPr>
              <a:t> </a:t>
            </a:r>
            <a:r>
              <a:rPr sz="1000" dirty="0">
                <a:latin typeface="Times New Roman"/>
                <a:cs typeface="Times New Roman"/>
              </a:rPr>
              <a:t>occupied</a:t>
            </a:r>
            <a:r>
              <a:rPr sz="1000" spc="-20" dirty="0">
                <a:latin typeface="Times New Roman"/>
                <a:cs typeface="Times New Roman"/>
              </a:rPr>
              <a:t> </a:t>
            </a:r>
            <a:r>
              <a:rPr sz="1000" dirty="0">
                <a:latin typeface="Times New Roman"/>
                <a:cs typeface="Times New Roman"/>
              </a:rPr>
              <a:t>land</a:t>
            </a:r>
            <a:r>
              <a:rPr sz="1000" spc="-15" dirty="0">
                <a:latin typeface="Times New Roman"/>
                <a:cs typeface="Times New Roman"/>
              </a:rPr>
              <a:t> </a:t>
            </a:r>
            <a:r>
              <a:rPr sz="1000" dirty="0">
                <a:latin typeface="Times New Roman"/>
                <a:cs typeface="Times New Roman"/>
              </a:rPr>
              <a:t>in</a:t>
            </a:r>
            <a:r>
              <a:rPr sz="1000" spc="-4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western</a:t>
            </a:r>
            <a:r>
              <a:rPr sz="1000" spc="15" dirty="0">
                <a:latin typeface="Times New Roman"/>
                <a:cs typeface="Times New Roman"/>
              </a:rPr>
              <a:t> </a:t>
            </a:r>
            <a:r>
              <a:rPr sz="1000" dirty="0">
                <a:latin typeface="Times New Roman"/>
                <a:cs typeface="Times New Roman"/>
              </a:rPr>
              <a:t>part</a:t>
            </a:r>
            <a:r>
              <a:rPr sz="1000" spc="-40" dirty="0">
                <a:latin typeface="Times New Roman"/>
                <a:cs typeface="Times New Roman"/>
              </a:rPr>
              <a:t> </a:t>
            </a:r>
            <a:r>
              <a:rPr sz="1000" dirty="0">
                <a:latin typeface="Times New Roman"/>
                <a:cs typeface="Times New Roman"/>
              </a:rPr>
              <a:t>of</a:t>
            </a:r>
            <a:r>
              <a:rPr sz="1000" spc="-40" dirty="0">
                <a:latin typeface="Times New Roman"/>
                <a:cs typeface="Times New Roman"/>
              </a:rPr>
              <a:t> </a:t>
            </a:r>
            <a:r>
              <a:rPr sz="1000" dirty="0">
                <a:latin typeface="Times New Roman"/>
                <a:cs typeface="Times New Roman"/>
              </a:rPr>
              <a:t>Belgic</a:t>
            </a:r>
            <a:r>
              <a:rPr sz="1000" spc="-20" dirty="0">
                <a:latin typeface="Times New Roman"/>
                <a:cs typeface="Times New Roman"/>
              </a:rPr>
              <a:t> </a:t>
            </a:r>
            <a:r>
              <a:rPr sz="1000" dirty="0">
                <a:latin typeface="Times New Roman"/>
                <a:cs typeface="Times New Roman"/>
              </a:rPr>
              <a:t>Gaul,</a:t>
            </a:r>
            <a:r>
              <a:rPr sz="1000" spc="-25" dirty="0">
                <a:latin typeface="Times New Roman"/>
                <a:cs typeface="Times New Roman"/>
              </a:rPr>
              <a:t> </a:t>
            </a:r>
            <a:r>
              <a:rPr sz="1000" dirty="0">
                <a:latin typeface="Times New Roman"/>
                <a:cs typeface="Times New Roman"/>
              </a:rPr>
              <a:t>between</a:t>
            </a:r>
            <a:r>
              <a:rPr sz="1000" spc="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rivers</a:t>
            </a:r>
            <a:r>
              <a:rPr sz="1000" spc="-25" dirty="0">
                <a:latin typeface="Times New Roman"/>
                <a:cs typeface="Times New Roman"/>
              </a:rPr>
              <a:t> </a:t>
            </a:r>
            <a:r>
              <a:rPr sz="1000" dirty="0">
                <a:latin typeface="Times New Roman"/>
                <a:cs typeface="Times New Roman"/>
              </a:rPr>
              <a:t>Oise</a:t>
            </a:r>
            <a:r>
              <a:rPr sz="1000" spc="-20" dirty="0">
                <a:latin typeface="Times New Roman"/>
                <a:cs typeface="Times New Roman"/>
              </a:rPr>
              <a:t> </a:t>
            </a:r>
            <a:r>
              <a:rPr sz="1000" dirty="0">
                <a:latin typeface="Times New Roman"/>
                <a:cs typeface="Times New Roman"/>
              </a:rPr>
              <a:t>and</a:t>
            </a:r>
            <a:r>
              <a:rPr sz="1000" spc="-20" dirty="0">
                <a:latin typeface="Times New Roman"/>
                <a:cs typeface="Times New Roman"/>
              </a:rPr>
              <a:t> </a:t>
            </a:r>
            <a:r>
              <a:rPr sz="1000" dirty="0">
                <a:latin typeface="Times New Roman"/>
                <a:cs typeface="Times New Roman"/>
              </a:rPr>
              <a:t>Marne,</a:t>
            </a:r>
            <a:r>
              <a:rPr sz="1000" spc="-15" dirty="0">
                <a:latin typeface="Times New Roman"/>
                <a:cs typeface="Times New Roman"/>
              </a:rPr>
              <a:t> </a:t>
            </a:r>
            <a:r>
              <a:rPr sz="1000" spc="-10" dirty="0">
                <a:latin typeface="Times New Roman"/>
                <a:cs typeface="Times New Roman"/>
              </a:rPr>
              <a:t>which </a:t>
            </a:r>
            <a:r>
              <a:rPr sz="1000" dirty="0">
                <a:latin typeface="Times New Roman"/>
                <a:cs typeface="Times New Roman"/>
              </a:rPr>
              <a:t>are</a:t>
            </a:r>
            <a:r>
              <a:rPr sz="1000" spc="-15" dirty="0">
                <a:latin typeface="Times New Roman"/>
                <a:cs typeface="Times New Roman"/>
              </a:rPr>
              <a:t> </a:t>
            </a:r>
            <a:r>
              <a:rPr sz="1000" dirty="0">
                <a:latin typeface="Times New Roman"/>
                <a:cs typeface="Times New Roman"/>
              </a:rPr>
              <a:t>both</a:t>
            </a:r>
            <a:r>
              <a:rPr sz="1000" spc="-35" dirty="0">
                <a:latin typeface="Times New Roman"/>
                <a:cs typeface="Times New Roman"/>
              </a:rPr>
              <a:t> </a:t>
            </a:r>
            <a:r>
              <a:rPr sz="1000" dirty="0">
                <a:latin typeface="Times New Roman"/>
                <a:cs typeface="Times New Roman"/>
              </a:rPr>
              <a:t>tributaries</a:t>
            </a:r>
            <a:r>
              <a:rPr sz="1000" spc="-15" dirty="0">
                <a:latin typeface="Times New Roman"/>
                <a:cs typeface="Times New Roman"/>
              </a:rPr>
              <a:t> </a:t>
            </a:r>
            <a:r>
              <a:rPr sz="1000" dirty="0">
                <a:latin typeface="Times New Roman"/>
                <a:cs typeface="Times New Roman"/>
              </a:rPr>
              <a:t>of</a:t>
            </a:r>
            <a:r>
              <a:rPr sz="1000" spc="-20" dirty="0">
                <a:latin typeface="Times New Roman"/>
                <a:cs typeface="Times New Roman"/>
              </a:rPr>
              <a:t> </a:t>
            </a:r>
            <a:r>
              <a:rPr sz="1000" dirty="0">
                <a:latin typeface="Times New Roman"/>
                <a:cs typeface="Times New Roman"/>
              </a:rPr>
              <a:t>the</a:t>
            </a:r>
            <a:r>
              <a:rPr sz="1000" spc="-10" dirty="0">
                <a:latin typeface="Times New Roman"/>
                <a:cs typeface="Times New Roman"/>
              </a:rPr>
              <a:t> </a:t>
            </a:r>
            <a:r>
              <a:rPr sz="1000" dirty="0">
                <a:latin typeface="Times New Roman"/>
                <a:cs typeface="Times New Roman"/>
              </a:rPr>
              <a:t>Seine.</a:t>
            </a:r>
            <a:r>
              <a:rPr sz="1000" spc="-10" dirty="0">
                <a:latin typeface="Times New Roman"/>
                <a:cs typeface="Times New Roman"/>
              </a:rPr>
              <a:t> </a:t>
            </a:r>
            <a:r>
              <a:rPr sz="1000" dirty="0">
                <a:latin typeface="Times New Roman"/>
                <a:cs typeface="Times New Roman"/>
              </a:rPr>
              <a:t>Their</a:t>
            </a:r>
            <a:r>
              <a:rPr sz="1000" spc="-20" dirty="0">
                <a:latin typeface="Times New Roman"/>
                <a:cs typeface="Times New Roman"/>
              </a:rPr>
              <a:t> </a:t>
            </a:r>
            <a:r>
              <a:rPr sz="1000" dirty="0">
                <a:latin typeface="Times New Roman"/>
                <a:cs typeface="Times New Roman"/>
              </a:rPr>
              <a:t>capital</a:t>
            </a:r>
            <a:r>
              <a:rPr sz="1000" spc="10" dirty="0">
                <a:latin typeface="Times New Roman"/>
                <a:cs typeface="Times New Roman"/>
              </a:rPr>
              <a:t> </a:t>
            </a:r>
            <a:r>
              <a:rPr sz="1000" spc="-10" dirty="0">
                <a:latin typeface="Times New Roman"/>
                <a:cs typeface="Times New Roman"/>
              </a:rPr>
              <a:t>Noviodunum,</a:t>
            </a:r>
            <a:r>
              <a:rPr sz="1000" spc="10" dirty="0">
                <a:latin typeface="Times New Roman"/>
                <a:cs typeface="Times New Roman"/>
              </a:rPr>
              <a:t> </a:t>
            </a:r>
            <a:r>
              <a:rPr sz="1000" dirty="0">
                <a:latin typeface="Times New Roman"/>
                <a:cs typeface="Times New Roman"/>
              </a:rPr>
              <a:t>is</a:t>
            </a:r>
            <a:r>
              <a:rPr sz="1000" spc="-30"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modern</a:t>
            </a:r>
            <a:r>
              <a:rPr sz="1000" spc="-10" dirty="0">
                <a:latin typeface="Times New Roman"/>
                <a:cs typeface="Times New Roman"/>
              </a:rPr>
              <a:t> </a:t>
            </a:r>
            <a:r>
              <a:rPr sz="1000" dirty="0">
                <a:latin typeface="Times New Roman"/>
                <a:cs typeface="Times New Roman"/>
              </a:rPr>
              <a:t>town</a:t>
            </a:r>
            <a:r>
              <a:rPr sz="1000" spc="-10" dirty="0">
                <a:latin typeface="Times New Roman"/>
                <a:cs typeface="Times New Roman"/>
              </a:rPr>
              <a:t> </a:t>
            </a:r>
            <a:r>
              <a:rPr sz="1000" dirty="0">
                <a:latin typeface="Times New Roman"/>
                <a:cs typeface="Times New Roman"/>
              </a:rPr>
              <a:t>of</a:t>
            </a:r>
            <a:r>
              <a:rPr sz="1000" spc="-15" dirty="0">
                <a:latin typeface="Times New Roman"/>
                <a:cs typeface="Times New Roman"/>
              </a:rPr>
              <a:t> </a:t>
            </a:r>
            <a:r>
              <a:rPr sz="1000" spc="-10" dirty="0">
                <a:latin typeface="Times New Roman"/>
                <a:cs typeface="Times New Roman"/>
              </a:rPr>
              <a:t>Soissons.</a:t>
            </a:r>
            <a:endParaRPr sz="1000" dirty="0">
              <a:latin typeface="Times New Roman"/>
              <a:cs typeface="Times New Roman"/>
            </a:endParaRPr>
          </a:p>
        </p:txBody>
      </p:sp>
      <p:sp>
        <p:nvSpPr>
          <p:cNvPr id="6" name="object 6"/>
          <p:cNvSpPr txBox="1"/>
          <p:nvPr/>
        </p:nvSpPr>
        <p:spPr>
          <a:xfrm>
            <a:off x="6599935" y="8914417"/>
            <a:ext cx="177800" cy="194310"/>
          </a:xfrm>
          <a:prstGeom prst="rect">
            <a:avLst/>
          </a:prstGeom>
        </p:spPr>
        <p:txBody>
          <a:bodyPr vert="horz" wrap="square" lIns="0" tIns="0" rIns="0" bIns="0" rtlCol="0">
            <a:spAutoFit/>
          </a:bodyPr>
          <a:lstStyle/>
          <a:p>
            <a:pPr marL="12700">
              <a:lnSpc>
                <a:spcPts val="1410"/>
              </a:lnSpc>
            </a:pPr>
            <a:r>
              <a:rPr sz="1200" spc="-25" dirty="0">
                <a:latin typeface="Times New Roman"/>
                <a:cs typeface="Times New Roman"/>
              </a:rPr>
              <a:t>10</a:t>
            </a:r>
            <a:endParaRPr sz="1200">
              <a:latin typeface="Times New Roman"/>
              <a:cs typeface="Times New Roman"/>
            </a:endParaRPr>
          </a:p>
        </p:txBody>
      </p:sp>
      <p:sp>
        <p:nvSpPr>
          <p:cNvPr id="7" name="TextBox 6">
            <a:extLst>
              <a:ext uri="{FF2B5EF4-FFF2-40B4-BE49-F238E27FC236}">
                <a16:creationId xmlns:a16="http://schemas.microsoft.com/office/drawing/2014/main" id="{D1E78158-341F-A7FE-10E9-6ACFC968005F}"/>
              </a:ext>
            </a:extLst>
          </p:cNvPr>
          <p:cNvSpPr txBox="1"/>
          <p:nvPr/>
        </p:nvSpPr>
        <p:spPr>
          <a:xfrm>
            <a:off x="221828" y="4852141"/>
            <a:ext cx="6460235" cy="2031325"/>
          </a:xfrm>
          <a:prstGeom prst="rect">
            <a:avLst/>
          </a:prstGeom>
          <a:solidFill>
            <a:srgbClr val="B6B506"/>
          </a:solidFill>
        </p:spPr>
        <p:txBody>
          <a:bodyPr wrap="square" rtlCol="0">
            <a:spAutoFit/>
          </a:bodyPr>
          <a:lstStyle/>
          <a:p>
            <a:r>
              <a:rPr lang="en-GB" sz="1400" dirty="0">
                <a:solidFill>
                  <a:srgbClr val="000000"/>
                </a:solidFill>
                <a:effectLst/>
                <a:latin typeface="Helvetica" pitchFamily="2" charset="0"/>
              </a:rPr>
              <a:t>Caesar, Gallic War, 2.4: Caesar seeking reports of strength of Belgic states, whom he meant to confront in 57BC: of the </a:t>
            </a:r>
            <a:r>
              <a:rPr lang="en-GB" sz="1400" dirty="0" err="1">
                <a:solidFill>
                  <a:srgbClr val="000000"/>
                </a:solidFill>
                <a:effectLst/>
                <a:latin typeface="Helvetica" pitchFamily="2" charset="0"/>
              </a:rPr>
              <a:t>Suessiones</a:t>
            </a:r>
            <a:r>
              <a:rPr lang="en-GB" sz="1400" dirty="0">
                <a:solidFill>
                  <a:srgbClr val="000000"/>
                </a:solidFill>
                <a:effectLst/>
                <a:latin typeface="Helvetica" pitchFamily="2" charset="0"/>
              </a:rPr>
              <a:t>, neighbours of the strongest Belgic tribe, the </a:t>
            </a:r>
            <a:r>
              <a:rPr lang="en-GB" sz="1400" dirty="0" err="1">
                <a:solidFill>
                  <a:srgbClr val="000000"/>
                </a:solidFill>
                <a:effectLst/>
                <a:latin typeface="Helvetica" pitchFamily="2" charset="0"/>
              </a:rPr>
              <a:t>Bellovaci</a:t>
            </a:r>
            <a:r>
              <a:rPr lang="en-GB" sz="1400" dirty="0">
                <a:solidFill>
                  <a:srgbClr val="000000"/>
                </a:solidFill>
                <a:effectLst/>
                <a:latin typeface="Helvetica" pitchFamily="2" charset="0"/>
              </a:rPr>
              <a:t>, he finds that they 'possessed extensive and fertile territories. Within living memory they had had a king, called </a:t>
            </a:r>
            <a:r>
              <a:rPr lang="en-GB" sz="1400" dirty="0" err="1">
                <a:solidFill>
                  <a:srgbClr val="000000"/>
                </a:solidFill>
                <a:effectLst/>
                <a:latin typeface="Helvetica" pitchFamily="2" charset="0"/>
              </a:rPr>
              <a:t>Diviciacus</a:t>
            </a:r>
            <a:r>
              <a:rPr lang="en-GB" sz="1400" dirty="0">
                <a:solidFill>
                  <a:srgbClr val="000000"/>
                </a:solidFill>
                <a:effectLst/>
                <a:latin typeface="Helvetica" pitchFamily="2" charset="0"/>
              </a:rPr>
              <a:t>, who was the most powerful in the whole of Gaul, and controlled a large portion of that region and also of Britain’.</a:t>
            </a:r>
          </a:p>
          <a:p>
            <a:r>
              <a:rPr lang="en-GB" sz="1400" dirty="0">
                <a:solidFill>
                  <a:srgbClr val="000000"/>
                </a:solidFill>
                <a:effectLst/>
                <a:latin typeface="Helvetica" pitchFamily="2" charset="0"/>
              </a:rPr>
              <a:t>Surrender to Caesar, bowled over by the swiftness and impressive nature of his 'siege-works' (2.12-13).</a:t>
            </a:r>
          </a:p>
          <a:p>
            <a:r>
              <a:rPr lang="en-GB" sz="1400" dirty="0" err="1">
                <a:solidFill>
                  <a:srgbClr val="000000"/>
                </a:solidFill>
                <a:effectLst/>
                <a:latin typeface="Helvetica" pitchFamily="2" charset="0"/>
              </a:rPr>
              <a:t>Diviciacus</a:t>
            </a:r>
            <a:r>
              <a:rPr lang="en-GB" sz="1400" dirty="0">
                <a:solidFill>
                  <a:srgbClr val="000000"/>
                </a:solidFill>
                <a:effectLst/>
                <a:latin typeface="Helvetica" pitchFamily="2" charset="0"/>
              </a:rPr>
              <a:t> involved in interceding on behalf of </a:t>
            </a:r>
            <a:r>
              <a:rPr lang="en-GB" sz="1400" dirty="0" err="1">
                <a:solidFill>
                  <a:srgbClr val="000000"/>
                </a:solidFill>
                <a:effectLst/>
                <a:latin typeface="Helvetica" pitchFamily="2" charset="0"/>
              </a:rPr>
              <a:t>Aeduan</a:t>
            </a:r>
            <a:r>
              <a:rPr lang="en-GB" sz="1400" dirty="0">
                <a:solidFill>
                  <a:srgbClr val="000000"/>
                </a:solidFill>
                <a:effectLst/>
                <a:latin typeface="Helvetica" pitchFamily="2" charset="0"/>
              </a:rPr>
              <a:t> tribe (2.14-15)</a:t>
            </a:r>
          </a:p>
        </p:txBody>
      </p:sp>
      <p:sp>
        <p:nvSpPr>
          <p:cNvPr id="8" name="TextBox 7">
            <a:extLst>
              <a:ext uri="{FF2B5EF4-FFF2-40B4-BE49-F238E27FC236}">
                <a16:creationId xmlns:a16="http://schemas.microsoft.com/office/drawing/2014/main" id="{2E8777B3-522F-AB57-7165-D20A86A24078}"/>
              </a:ext>
            </a:extLst>
          </p:cNvPr>
          <p:cNvSpPr txBox="1"/>
          <p:nvPr/>
        </p:nvSpPr>
        <p:spPr>
          <a:xfrm>
            <a:off x="480556" y="2631703"/>
            <a:ext cx="6172200" cy="830997"/>
          </a:xfrm>
          <a:prstGeom prst="rect">
            <a:avLst/>
          </a:prstGeom>
          <a:solidFill>
            <a:schemeClr val="accent3">
              <a:lumMod val="20000"/>
              <a:lumOff val="80000"/>
            </a:schemeClr>
          </a:solidFill>
        </p:spPr>
        <p:txBody>
          <a:bodyPr wrap="square" rtlCol="0">
            <a:spAutoFit/>
          </a:bodyPr>
          <a:lstStyle/>
          <a:p>
            <a:r>
              <a:rPr lang="en-GB" sz="1200" dirty="0" err="1">
                <a:solidFill>
                  <a:srgbClr val="000000"/>
                </a:solidFill>
                <a:effectLst/>
                <a:latin typeface="Helvetica" pitchFamily="2" charset="0"/>
              </a:rPr>
              <a:t>Diviciacus</a:t>
            </a:r>
            <a:r>
              <a:rPr lang="en-GB" sz="1200" dirty="0">
                <a:solidFill>
                  <a:srgbClr val="000000"/>
                </a:solidFill>
                <a:effectLst/>
                <a:latin typeface="Helvetica" pitchFamily="2" charset="0"/>
              </a:rPr>
              <a:t> of the </a:t>
            </a:r>
            <a:r>
              <a:rPr lang="en-GB" sz="1200" dirty="0" err="1">
                <a:solidFill>
                  <a:srgbClr val="000000"/>
                </a:solidFill>
                <a:effectLst/>
                <a:latin typeface="Helvetica" pitchFamily="2" charset="0"/>
              </a:rPr>
              <a:t>Suessonies</a:t>
            </a:r>
            <a:r>
              <a:rPr lang="en-GB" sz="1200" dirty="0">
                <a:solidFill>
                  <a:srgbClr val="000000"/>
                </a:solidFill>
                <a:effectLst/>
                <a:latin typeface="Helvetica" pitchFamily="2" charset="0"/>
              </a:rPr>
              <a:t>, ruled c.100 BC</a:t>
            </a:r>
            <a:r>
              <a:rPr lang="en-GB" sz="1200" dirty="0">
                <a:solidFill>
                  <a:srgbClr val="000000"/>
                </a:solidFill>
                <a:latin typeface="Helvetica" pitchFamily="2" charset="0"/>
              </a:rPr>
              <a:t> </a:t>
            </a:r>
          </a:p>
          <a:p>
            <a:r>
              <a:rPr lang="en-GB" sz="1200" dirty="0">
                <a:solidFill>
                  <a:srgbClr val="000000"/>
                </a:solidFill>
                <a:effectLst/>
                <a:latin typeface="Helvetica" pitchFamily="2" charset="0"/>
              </a:rPr>
              <a:t>NOT TO BE CONFUSED WITH </a:t>
            </a:r>
          </a:p>
          <a:p>
            <a:r>
              <a:rPr lang="en-GB" sz="1200" dirty="0" err="1">
                <a:solidFill>
                  <a:srgbClr val="000000"/>
                </a:solidFill>
                <a:effectLst/>
                <a:latin typeface="Helvetica" pitchFamily="2" charset="0"/>
              </a:rPr>
              <a:t>Diviciacus</a:t>
            </a:r>
            <a:r>
              <a:rPr lang="en-GB" sz="1200" dirty="0">
                <a:solidFill>
                  <a:srgbClr val="000000"/>
                </a:solidFill>
                <a:effectLst/>
                <a:latin typeface="Helvetica" pitchFamily="2" charset="0"/>
              </a:rPr>
              <a:t> of the </a:t>
            </a:r>
            <a:r>
              <a:rPr lang="en-GB" sz="1200" dirty="0" err="1">
                <a:solidFill>
                  <a:srgbClr val="000000"/>
                </a:solidFill>
                <a:effectLst/>
                <a:latin typeface="Helvetica" pitchFamily="2" charset="0"/>
              </a:rPr>
              <a:t>Aedui</a:t>
            </a:r>
            <a:r>
              <a:rPr lang="en-GB" sz="1200" dirty="0">
                <a:solidFill>
                  <a:srgbClr val="000000"/>
                </a:solidFill>
                <a:effectLst/>
                <a:latin typeface="Helvetica" pitchFamily="2" charset="0"/>
              </a:rPr>
              <a:t> (fl. 58 BC), druid, who came to Rome with embassy from the </a:t>
            </a:r>
            <a:r>
              <a:rPr lang="en-GB" sz="1200" dirty="0" err="1">
                <a:solidFill>
                  <a:srgbClr val="000000"/>
                </a:solidFill>
                <a:effectLst/>
                <a:latin typeface="Helvetica" pitchFamily="2" charset="0"/>
              </a:rPr>
              <a:t>Aedui</a:t>
            </a:r>
            <a:r>
              <a:rPr lang="en-GB" sz="1200" dirty="0">
                <a:solidFill>
                  <a:srgbClr val="000000"/>
                </a:solidFill>
                <a:effectLst/>
                <a:latin typeface="Helvetica" pitchFamily="2" charset="0"/>
              </a:rPr>
              <a:t> to hold talks with Caesar. (Collis, 21, 107; Koch, </a:t>
            </a:r>
            <a:r>
              <a:rPr lang="en-GB" sz="1200" i="1" dirty="0" err="1">
                <a:solidFill>
                  <a:srgbClr val="000000"/>
                </a:solidFill>
                <a:effectLst/>
                <a:latin typeface="Helvetica" pitchFamily="2" charset="0"/>
              </a:rPr>
              <a:t>Encyclopedia</a:t>
            </a:r>
            <a:r>
              <a:rPr lang="en-GB" sz="1200" dirty="0">
                <a:solidFill>
                  <a:srgbClr val="000000"/>
                </a:solidFill>
                <a:effectLst/>
                <a:latin typeface="Helvetica" pitchFamily="2" charset="0"/>
              </a:rPr>
              <a:t>, 601-2)</a:t>
            </a:r>
          </a:p>
        </p:txBody>
      </p:sp>
      <p:sp>
        <p:nvSpPr>
          <p:cNvPr id="9" name="TextBox 8">
            <a:extLst>
              <a:ext uri="{FF2B5EF4-FFF2-40B4-BE49-F238E27FC236}">
                <a16:creationId xmlns:a16="http://schemas.microsoft.com/office/drawing/2014/main" id="{D7024BE3-5664-D309-825F-3731C0AABCDA}"/>
              </a:ext>
            </a:extLst>
          </p:cNvPr>
          <p:cNvSpPr txBox="1"/>
          <p:nvPr/>
        </p:nvSpPr>
        <p:spPr>
          <a:xfrm>
            <a:off x="353336" y="7039500"/>
            <a:ext cx="6288869" cy="738664"/>
          </a:xfrm>
          <a:prstGeom prst="rect">
            <a:avLst/>
          </a:prstGeom>
          <a:solidFill>
            <a:schemeClr val="accent6">
              <a:lumMod val="40000"/>
              <a:lumOff val="60000"/>
            </a:schemeClr>
          </a:solidFill>
        </p:spPr>
        <p:txBody>
          <a:bodyPr wrap="square" rtlCol="0">
            <a:spAutoFit/>
          </a:bodyPr>
          <a:lstStyle/>
          <a:p>
            <a:r>
              <a:rPr lang="en-GB" sz="1400" dirty="0">
                <a:solidFill>
                  <a:srgbClr val="000000"/>
                </a:solidFill>
                <a:effectLst/>
                <a:latin typeface="Helvetica" pitchFamily="2" charset="0"/>
              </a:rPr>
              <a:t>north-east Gaul and south-east Britain … resemble a single cultural province [c.100BC] with regard to COINAGE and other features of high-status material culture of the ruling élite’. (Koch, </a:t>
            </a:r>
            <a:r>
              <a:rPr lang="en-GB" sz="1400" i="1" dirty="0" err="1">
                <a:solidFill>
                  <a:srgbClr val="000000"/>
                </a:solidFill>
                <a:effectLst/>
                <a:latin typeface="Helvetica" pitchFamily="2" charset="0"/>
              </a:rPr>
              <a:t>Encyclopedia</a:t>
            </a:r>
            <a:r>
              <a:rPr lang="en-GB" sz="1400" i="1" dirty="0">
                <a:solidFill>
                  <a:srgbClr val="000000"/>
                </a:solidFill>
                <a:effectLst/>
                <a:latin typeface="Helvetica" pitchFamily="2" charset="0"/>
              </a:rPr>
              <a:t>, </a:t>
            </a:r>
            <a:r>
              <a:rPr lang="en-GB" sz="1400" dirty="0">
                <a:solidFill>
                  <a:srgbClr val="000000"/>
                </a:solidFill>
                <a:effectLst/>
                <a:latin typeface="Helvetica" pitchFamily="2" charset="0"/>
              </a:rPr>
              <a:t>p. 601)</a:t>
            </a:r>
          </a:p>
        </p:txBody>
      </p:sp>
      <p:sp>
        <p:nvSpPr>
          <p:cNvPr id="13" name="TextBox 12">
            <a:extLst>
              <a:ext uri="{FF2B5EF4-FFF2-40B4-BE49-F238E27FC236}">
                <a16:creationId xmlns:a16="http://schemas.microsoft.com/office/drawing/2014/main" id="{B8AC3F88-B7C8-E70F-822F-5DDC997E2831}"/>
              </a:ext>
            </a:extLst>
          </p:cNvPr>
          <p:cNvSpPr txBox="1"/>
          <p:nvPr/>
        </p:nvSpPr>
        <p:spPr>
          <a:xfrm>
            <a:off x="720514" y="762000"/>
            <a:ext cx="5462864" cy="1200329"/>
          </a:xfrm>
          <a:prstGeom prst="rect">
            <a:avLst/>
          </a:prstGeom>
          <a:solidFill>
            <a:schemeClr val="tx1">
              <a:lumMod val="50000"/>
              <a:lumOff val="50000"/>
            </a:schemeClr>
          </a:solidFill>
        </p:spPr>
        <p:txBody>
          <a:bodyPr wrap="square" rtlCol="0">
            <a:spAutoFit/>
          </a:bodyPr>
          <a:lstStyle/>
          <a:p>
            <a:pPr algn="ctr"/>
            <a:r>
              <a:rPr lang="en-US" sz="3600" dirty="0">
                <a:solidFill>
                  <a:srgbClr val="FFFF00"/>
                </a:solidFill>
              </a:rPr>
              <a:t>Tribes on both sides of the Channel</a:t>
            </a:r>
          </a:p>
        </p:txBody>
      </p:sp>
      <p:sp>
        <p:nvSpPr>
          <p:cNvPr id="14" name="TextBox 13">
            <a:extLst>
              <a:ext uri="{FF2B5EF4-FFF2-40B4-BE49-F238E27FC236}">
                <a16:creationId xmlns:a16="http://schemas.microsoft.com/office/drawing/2014/main" id="{1B87088D-8C5F-2FD1-E028-C988FD75AA92}"/>
              </a:ext>
            </a:extLst>
          </p:cNvPr>
          <p:cNvSpPr txBox="1"/>
          <p:nvPr/>
        </p:nvSpPr>
        <p:spPr>
          <a:xfrm>
            <a:off x="767553" y="2104500"/>
            <a:ext cx="2362200" cy="381000"/>
          </a:xfrm>
          <a:prstGeom prst="rect">
            <a:avLst/>
          </a:prstGeom>
          <a:solidFill>
            <a:srgbClr val="FFC000"/>
          </a:solidFill>
        </p:spPr>
        <p:txBody>
          <a:bodyPr wrap="square" rtlCol="0">
            <a:spAutoFit/>
          </a:bodyPr>
          <a:lstStyle/>
          <a:p>
            <a:r>
              <a:rPr lang="en-US" dirty="0"/>
              <a:t>1. </a:t>
            </a:r>
            <a:r>
              <a:rPr lang="en-US" dirty="0" err="1"/>
              <a:t>Suessonies</a:t>
            </a:r>
            <a:endParaRPr lang="en-US" dirty="0"/>
          </a:p>
        </p:txBody>
      </p:sp>
    </p:spTree>
    <p:extLst>
      <p:ext uri="{BB962C8B-B14F-4D97-AF65-F5344CB8AC3E}">
        <p14:creationId xmlns:p14="http://schemas.microsoft.com/office/powerpoint/2010/main" val="31503821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object 5"/>
          <p:cNvSpPr txBox="1"/>
          <p:nvPr/>
        </p:nvSpPr>
        <p:spPr>
          <a:xfrm>
            <a:off x="889590" y="1537384"/>
            <a:ext cx="5318125" cy="1089401"/>
          </a:xfrm>
          <a:prstGeom prst="rect">
            <a:avLst/>
          </a:prstGeom>
        </p:spPr>
        <p:txBody>
          <a:bodyPr vert="horz" wrap="square" lIns="0" tIns="12065" rIns="0" bIns="0" rtlCol="0">
            <a:spAutoFit/>
          </a:bodyPr>
          <a:lstStyle/>
          <a:p>
            <a:pPr marL="12700" marR="78740">
              <a:lnSpc>
                <a:spcPct val="100000"/>
              </a:lnSpc>
              <a:spcBef>
                <a:spcPts val="360"/>
              </a:spcBef>
            </a:pPr>
            <a:r>
              <a:rPr sz="1000" dirty="0">
                <a:latin typeface="Times New Roman"/>
                <a:cs typeface="Times New Roman"/>
              </a:rPr>
              <a:t>The</a:t>
            </a:r>
            <a:r>
              <a:rPr sz="1000" spc="-35" dirty="0">
                <a:latin typeface="Times New Roman"/>
                <a:cs typeface="Times New Roman"/>
              </a:rPr>
              <a:t> </a:t>
            </a:r>
            <a:r>
              <a:rPr sz="1000" i="1" dirty="0">
                <a:latin typeface="Times New Roman"/>
                <a:cs typeface="Times New Roman"/>
              </a:rPr>
              <a:t>Atrebates</a:t>
            </a:r>
            <a:r>
              <a:rPr sz="1000" i="1" spc="-20" dirty="0">
                <a:latin typeface="Times New Roman"/>
                <a:cs typeface="Times New Roman"/>
              </a:rPr>
              <a:t> </a:t>
            </a:r>
            <a:r>
              <a:rPr sz="1000" dirty="0">
                <a:latin typeface="Times New Roman"/>
                <a:cs typeface="Times New Roman"/>
              </a:rPr>
              <a:t>also</a:t>
            </a:r>
            <a:r>
              <a:rPr sz="1000" spc="-30" dirty="0">
                <a:latin typeface="Times New Roman"/>
                <a:cs typeface="Times New Roman"/>
              </a:rPr>
              <a:t> </a:t>
            </a:r>
            <a:r>
              <a:rPr sz="1000" dirty="0">
                <a:latin typeface="Times New Roman"/>
                <a:cs typeface="Times New Roman"/>
              </a:rPr>
              <a:t>had</a:t>
            </a:r>
            <a:r>
              <a:rPr sz="1000" spc="-15" dirty="0">
                <a:latin typeface="Times New Roman"/>
                <a:cs typeface="Times New Roman"/>
              </a:rPr>
              <a:t> </a:t>
            </a:r>
            <a:r>
              <a:rPr sz="1000" dirty="0">
                <a:latin typeface="Times New Roman"/>
                <a:cs typeface="Times New Roman"/>
              </a:rPr>
              <a:t>land</a:t>
            </a:r>
            <a:r>
              <a:rPr sz="1000" spc="-25" dirty="0">
                <a:latin typeface="Times New Roman"/>
                <a:cs typeface="Times New Roman"/>
              </a:rPr>
              <a:t> </a:t>
            </a:r>
            <a:r>
              <a:rPr sz="1000" dirty="0">
                <a:latin typeface="Times New Roman"/>
                <a:cs typeface="Times New Roman"/>
              </a:rPr>
              <a:t>on</a:t>
            </a:r>
            <a:r>
              <a:rPr sz="1000" spc="-35" dirty="0">
                <a:latin typeface="Times New Roman"/>
                <a:cs typeface="Times New Roman"/>
              </a:rPr>
              <a:t> </a:t>
            </a:r>
            <a:r>
              <a:rPr sz="1000" dirty="0">
                <a:latin typeface="Times New Roman"/>
                <a:cs typeface="Times New Roman"/>
              </a:rPr>
              <a:t>either</a:t>
            </a:r>
            <a:r>
              <a:rPr sz="1000" spc="-10" dirty="0">
                <a:latin typeface="Times New Roman"/>
                <a:cs typeface="Times New Roman"/>
              </a:rPr>
              <a:t> </a:t>
            </a:r>
            <a:r>
              <a:rPr sz="1000" dirty="0">
                <a:latin typeface="Times New Roman"/>
                <a:cs typeface="Times New Roman"/>
              </a:rPr>
              <a:t>side</a:t>
            </a:r>
            <a:r>
              <a:rPr sz="1000" spc="-30"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channel. In</a:t>
            </a:r>
            <a:r>
              <a:rPr sz="1000" spc="-35" dirty="0">
                <a:latin typeface="Times New Roman"/>
                <a:cs typeface="Times New Roman"/>
              </a:rPr>
              <a:t> </a:t>
            </a:r>
            <a:r>
              <a:rPr sz="1000" dirty="0">
                <a:latin typeface="Times New Roman"/>
                <a:cs typeface="Times New Roman"/>
              </a:rPr>
              <a:t>Gaul,</a:t>
            </a:r>
            <a:r>
              <a:rPr sz="1000" spc="-20"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much</a:t>
            </a:r>
            <a:r>
              <a:rPr sz="1000" spc="5" dirty="0">
                <a:latin typeface="Times New Roman"/>
                <a:cs typeface="Times New Roman"/>
              </a:rPr>
              <a:t> </a:t>
            </a:r>
            <a:r>
              <a:rPr sz="1000" dirty="0">
                <a:latin typeface="Times New Roman"/>
                <a:cs typeface="Times New Roman"/>
              </a:rPr>
              <a:t>changed</a:t>
            </a:r>
            <a:r>
              <a:rPr sz="1000" spc="5" dirty="0">
                <a:latin typeface="Times New Roman"/>
                <a:cs typeface="Times New Roman"/>
              </a:rPr>
              <a:t> </a:t>
            </a:r>
            <a:r>
              <a:rPr sz="1000" dirty="0">
                <a:latin typeface="Times New Roman"/>
                <a:cs typeface="Times New Roman"/>
              </a:rPr>
              <a:t>remains of</a:t>
            </a:r>
            <a:r>
              <a:rPr sz="1000" spc="-25" dirty="0">
                <a:latin typeface="Times New Roman"/>
                <a:cs typeface="Times New Roman"/>
              </a:rPr>
              <a:t> the </a:t>
            </a:r>
            <a:r>
              <a:rPr sz="1000" dirty="0">
                <a:latin typeface="Times New Roman"/>
                <a:cs typeface="Times New Roman"/>
              </a:rPr>
              <a:t>tribal</a:t>
            </a:r>
            <a:r>
              <a:rPr sz="1000" spc="-30" dirty="0">
                <a:latin typeface="Times New Roman"/>
                <a:cs typeface="Times New Roman"/>
              </a:rPr>
              <a:t> </a:t>
            </a:r>
            <a:r>
              <a:rPr sz="1000" dirty="0">
                <a:latin typeface="Times New Roman"/>
                <a:cs typeface="Times New Roman"/>
              </a:rPr>
              <a:t>name</a:t>
            </a:r>
            <a:r>
              <a:rPr sz="1000" spc="5" dirty="0">
                <a:latin typeface="Times New Roman"/>
                <a:cs typeface="Times New Roman"/>
              </a:rPr>
              <a:t> </a:t>
            </a:r>
            <a:r>
              <a:rPr sz="1000" dirty="0">
                <a:latin typeface="Times New Roman"/>
                <a:cs typeface="Times New Roman"/>
              </a:rPr>
              <a:t>can</a:t>
            </a:r>
            <a:r>
              <a:rPr sz="1000" spc="-20" dirty="0">
                <a:latin typeface="Times New Roman"/>
                <a:cs typeface="Times New Roman"/>
              </a:rPr>
              <a:t> </a:t>
            </a:r>
            <a:r>
              <a:rPr sz="1000" dirty="0">
                <a:latin typeface="Times New Roman"/>
                <a:cs typeface="Times New Roman"/>
              </a:rPr>
              <a:t>still</a:t>
            </a:r>
            <a:r>
              <a:rPr sz="1000" spc="-35" dirty="0">
                <a:latin typeface="Times New Roman"/>
                <a:cs typeface="Times New Roman"/>
              </a:rPr>
              <a:t> </a:t>
            </a:r>
            <a:r>
              <a:rPr sz="1000" dirty="0">
                <a:latin typeface="Times New Roman"/>
                <a:cs typeface="Times New Roman"/>
              </a:rPr>
              <a:t>be</a:t>
            </a:r>
            <a:r>
              <a:rPr sz="1000" spc="-25" dirty="0">
                <a:latin typeface="Times New Roman"/>
                <a:cs typeface="Times New Roman"/>
              </a:rPr>
              <a:t> </a:t>
            </a:r>
            <a:r>
              <a:rPr sz="1000" dirty="0">
                <a:latin typeface="Times New Roman"/>
                <a:cs typeface="Times New Roman"/>
              </a:rPr>
              <a:t>seen</a:t>
            </a:r>
            <a:r>
              <a:rPr sz="1000" spc="-15" dirty="0">
                <a:latin typeface="Times New Roman"/>
                <a:cs typeface="Times New Roman"/>
              </a:rPr>
              <a:t> </a:t>
            </a:r>
            <a:r>
              <a:rPr sz="1000" dirty="0">
                <a:latin typeface="Times New Roman"/>
                <a:cs typeface="Times New Roman"/>
              </a:rPr>
              <a:t>in</a:t>
            </a:r>
            <a:r>
              <a:rPr sz="1000" spc="-3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place</a:t>
            </a:r>
            <a:r>
              <a:rPr sz="1000" spc="-15" dirty="0">
                <a:latin typeface="Times New Roman"/>
                <a:cs typeface="Times New Roman"/>
              </a:rPr>
              <a:t> </a:t>
            </a:r>
            <a:r>
              <a:rPr sz="1000" dirty="0">
                <a:latin typeface="Times New Roman"/>
                <a:cs typeface="Times New Roman"/>
              </a:rPr>
              <a:t>names</a:t>
            </a:r>
            <a:r>
              <a:rPr sz="1000" spc="15" dirty="0">
                <a:latin typeface="Times New Roman"/>
                <a:cs typeface="Times New Roman"/>
              </a:rPr>
              <a:t> </a:t>
            </a:r>
            <a:r>
              <a:rPr sz="1000" dirty="0">
                <a:latin typeface="Times New Roman"/>
                <a:cs typeface="Times New Roman"/>
              </a:rPr>
              <a:t>Arras,</a:t>
            </a:r>
            <a:r>
              <a:rPr sz="1000" spc="-5" dirty="0">
                <a:latin typeface="Times New Roman"/>
                <a:cs typeface="Times New Roman"/>
              </a:rPr>
              <a:t> </a:t>
            </a:r>
            <a:r>
              <a:rPr sz="1000" dirty="0">
                <a:latin typeface="Times New Roman"/>
                <a:cs typeface="Times New Roman"/>
              </a:rPr>
              <a:t>their</a:t>
            </a:r>
            <a:r>
              <a:rPr sz="1000" spc="-15" dirty="0">
                <a:latin typeface="Times New Roman"/>
                <a:cs typeface="Times New Roman"/>
              </a:rPr>
              <a:t> </a:t>
            </a:r>
            <a:r>
              <a:rPr sz="1000" dirty="0">
                <a:latin typeface="Times New Roman"/>
                <a:cs typeface="Times New Roman"/>
              </a:rPr>
              <a:t>capital</a:t>
            </a:r>
            <a:r>
              <a:rPr sz="1000" spc="-15" dirty="0">
                <a:latin typeface="Times New Roman"/>
                <a:cs typeface="Times New Roman"/>
              </a:rPr>
              <a:t> </a:t>
            </a:r>
            <a:r>
              <a:rPr sz="1000" dirty="0">
                <a:latin typeface="Times New Roman"/>
                <a:cs typeface="Times New Roman"/>
              </a:rPr>
              <a:t>in</a:t>
            </a:r>
            <a:r>
              <a:rPr sz="1000" spc="-35" dirty="0">
                <a:latin typeface="Times New Roman"/>
                <a:cs typeface="Times New Roman"/>
              </a:rPr>
              <a:t> </a:t>
            </a:r>
            <a:r>
              <a:rPr sz="1000" dirty="0">
                <a:latin typeface="Times New Roman"/>
                <a:cs typeface="Times New Roman"/>
              </a:rPr>
              <a:t>Gaul,</a:t>
            </a:r>
            <a:r>
              <a:rPr sz="1000" spc="-20" dirty="0">
                <a:latin typeface="Times New Roman"/>
                <a:cs typeface="Times New Roman"/>
              </a:rPr>
              <a:t> </a:t>
            </a:r>
            <a:r>
              <a:rPr sz="1000" dirty="0">
                <a:latin typeface="Times New Roman"/>
                <a:cs typeface="Times New Roman"/>
              </a:rPr>
              <a:t>and</a:t>
            </a:r>
            <a:r>
              <a:rPr sz="1000" spc="-10"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name</a:t>
            </a:r>
            <a:r>
              <a:rPr sz="1000" spc="5" dirty="0">
                <a:latin typeface="Times New Roman"/>
                <a:cs typeface="Times New Roman"/>
              </a:rPr>
              <a:t> </a:t>
            </a:r>
            <a:r>
              <a:rPr sz="1000" dirty="0">
                <a:latin typeface="Times New Roman"/>
                <a:cs typeface="Times New Roman"/>
              </a:rPr>
              <a:t>of</a:t>
            </a:r>
            <a:r>
              <a:rPr sz="1000" spc="-3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spc="-10" dirty="0">
                <a:latin typeface="Times New Roman"/>
                <a:cs typeface="Times New Roman"/>
              </a:rPr>
              <a:t>Artois </a:t>
            </a:r>
            <a:r>
              <a:rPr sz="1000" dirty="0">
                <a:latin typeface="Times New Roman"/>
                <a:cs typeface="Times New Roman"/>
              </a:rPr>
              <a:t>region.</a:t>
            </a:r>
            <a:r>
              <a:rPr sz="1000" spc="-30" dirty="0">
                <a:latin typeface="Times New Roman"/>
                <a:cs typeface="Times New Roman"/>
              </a:rPr>
              <a:t> </a:t>
            </a:r>
            <a:r>
              <a:rPr sz="1000" dirty="0">
                <a:latin typeface="Times New Roman"/>
                <a:cs typeface="Times New Roman"/>
              </a:rPr>
              <a:t>Their</a:t>
            </a:r>
            <a:r>
              <a:rPr sz="1000" spc="-30" dirty="0">
                <a:latin typeface="Times New Roman"/>
                <a:cs typeface="Times New Roman"/>
              </a:rPr>
              <a:t> </a:t>
            </a:r>
            <a:r>
              <a:rPr sz="1000" dirty="0">
                <a:latin typeface="Times New Roman"/>
                <a:cs typeface="Times New Roman"/>
              </a:rPr>
              <a:t>lands</a:t>
            </a:r>
            <a:r>
              <a:rPr sz="1000" spc="-25" dirty="0">
                <a:latin typeface="Times New Roman"/>
                <a:cs typeface="Times New Roman"/>
              </a:rPr>
              <a:t> </a:t>
            </a:r>
            <a:r>
              <a:rPr sz="1000" dirty="0">
                <a:latin typeface="Times New Roman"/>
                <a:cs typeface="Times New Roman"/>
              </a:rPr>
              <a:t>in</a:t>
            </a:r>
            <a:r>
              <a:rPr sz="1000" spc="-30" dirty="0">
                <a:latin typeface="Times New Roman"/>
                <a:cs typeface="Times New Roman"/>
              </a:rPr>
              <a:t> </a:t>
            </a:r>
            <a:r>
              <a:rPr sz="1000" dirty="0">
                <a:latin typeface="Times New Roman"/>
                <a:cs typeface="Times New Roman"/>
              </a:rPr>
              <a:t>Britain</a:t>
            </a:r>
            <a:r>
              <a:rPr sz="1000" spc="-40" dirty="0">
                <a:latin typeface="Times New Roman"/>
                <a:cs typeface="Times New Roman"/>
              </a:rPr>
              <a:t> </a:t>
            </a:r>
            <a:r>
              <a:rPr sz="1000" dirty="0">
                <a:latin typeface="Times New Roman"/>
                <a:cs typeface="Times New Roman"/>
              </a:rPr>
              <a:t>were</a:t>
            </a:r>
            <a:r>
              <a:rPr sz="1000" spc="-5" dirty="0">
                <a:latin typeface="Times New Roman"/>
                <a:cs typeface="Times New Roman"/>
              </a:rPr>
              <a:t> </a:t>
            </a:r>
            <a:r>
              <a:rPr sz="1000" dirty="0">
                <a:latin typeface="Times New Roman"/>
                <a:cs typeface="Times New Roman"/>
              </a:rPr>
              <a:t>around</a:t>
            </a:r>
            <a:r>
              <a:rPr sz="1000" spc="-20" dirty="0">
                <a:latin typeface="Times New Roman"/>
                <a:cs typeface="Times New Roman"/>
              </a:rPr>
              <a:t> </a:t>
            </a:r>
            <a:r>
              <a:rPr sz="1000" dirty="0">
                <a:latin typeface="Times New Roman"/>
                <a:cs typeface="Times New Roman"/>
              </a:rPr>
              <a:t>what</a:t>
            </a:r>
            <a:r>
              <a:rPr sz="1000" spc="5" dirty="0">
                <a:latin typeface="Times New Roman"/>
                <a:cs typeface="Times New Roman"/>
              </a:rPr>
              <a:t> </a:t>
            </a:r>
            <a:r>
              <a:rPr sz="1000" dirty="0">
                <a:latin typeface="Times New Roman"/>
                <a:cs typeface="Times New Roman"/>
              </a:rPr>
              <a:t>is</a:t>
            </a:r>
            <a:r>
              <a:rPr sz="1000" spc="-40" dirty="0">
                <a:latin typeface="Times New Roman"/>
                <a:cs typeface="Times New Roman"/>
              </a:rPr>
              <a:t> </a:t>
            </a:r>
            <a:r>
              <a:rPr sz="1000" dirty="0">
                <a:latin typeface="Times New Roman"/>
                <a:cs typeface="Times New Roman"/>
              </a:rPr>
              <a:t>now</a:t>
            </a:r>
            <a:r>
              <a:rPr sz="1000" spc="-35" dirty="0">
                <a:latin typeface="Times New Roman"/>
                <a:cs typeface="Times New Roman"/>
              </a:rPr>
              <a:t> </a:t>
            </a:r>
            <a:r>
              <a:rPr sz="1000" dirty="0">
                <a:latin typeface="Times New Roman"/>
                <a:cs typeface="Times New Roman"/>
              </a:rPr>
              <a:t>Hampshire, Berkshire</a:t>
            </a:r>
            <a:r>
              <a:rPr sz="1000" spc="-15" dirty="0">
                <a:latin typeface="Times New Roman"/>
                <a:cs typeface="Times New Roman"/>
              </a:rPr>
              <a:t> </a:t>
            </a:r>
            <a:r>
              <a:rPr sz="1000" dirty="0">
                <a:latin typeface="Times New Roman"/>
                <a:cs typeface="Times New Roman"/>
              </a:rPr>
              <a:t>and</a:t>
            </a:r>
            <a:r>
              <a:rPr sz="1000" spc="-20" dirty="0">
                <a:latin typeface="Times New Roman"/>
                <a:cs typeface="Times New Roman"/>
              </a:rPr>
              <a:t> </a:t>
            </a:r>
            <a:r>
              <a:rPr sz="1000" dirty="0">
                <a:latin typeface="Times New Roman"/>
                <a:cs typeface="Times New Roman"/>
              </a:rPr>
              <a:t>Sussex.</a:t>
            </a:r>
            <a:r>
              <a:rPr sz="1000" spc="-10" dirty="0">
                <a:latin typeface="Times New Roman"/>
                <a:cs typeface="Times New Roman"/>
              </a:rPr>
              <a:t> </a:t>
            </a:r>
            <a:r>
              <a:rPr sz="1000" dirty="0">
                <a:latin typeface="Times New Roman"/>
                <a:cs typeface="Times New Roman"/>
              </a:rPr>
              <a:t>Modern</a:t>
            </a:r>
            <a:r>
              <a:rPr sz="1000" spc="-40" dirty="0">
                <a:latin typeface="Times New Roman"/>
                <a:cs typeface="Times New Roman"/>
              </a:rPr>
              <a:t> </a:t>
            </a:r>
            <a:r>
              <a:rPr sz="1000" spc="-25" dirty="0">
                <a:latin typeface="Times New Roman"/>
                <a:cs typeface="Times New Roman"/>
              </a:rPr>
              <a:t>day </a:t>
            </a:r>
            <a:r>
              <a:rPr sz="1000" dirty="0">
                <a:latin typeface="Times New Roman"/>
                <a:cs typeface="Times New Roman"/>
              </a:rPr>
              <a:t>Silchester,</a:t>
            </a:r>
            <a:r>
              <a:rPr sz="1000" spc="-15" dirty="0">
                <a:latin typeface="Times New Roman"/>
                <a:cs typeface="Times New Roman"/>
              </a:rPr>
              <a:t> </a:t>
            </a:r>
            <a:r>
              <a:rPr sz="1000" dirty="0">
                <a:latin typeface="Times New Roman"/>
                <a:cs typeface="Times New Roman"/>
              </a:rPr>
              <a:t>was</a:t>
            </a:r>
            <a:r>
              <a:rPr sz="1000" spc="-15" dirty="0">
                <a:latin typeface="Times New Roman"/>
                <a:cs typeface="Times New Roman"/>
              </a:rPr>
              <a:t> </a:t>
            </a:r>
            <a:r>
              <a:rPr sz="1000" dirty="0">
                <a:latin typeface="Times New Roman"/>
                <a:cs typeface="Times New Roman"/>
              </a:rPr>
              <a:t>known to</a:t>
            </a:r>
            <a:r>
              <a:rPr sz="1000" spc="-45"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Romans</a:t>
            </a:r>
            <a:r>
              <a:rPr sz="1000" spc="-10" dirty="0">
                <a:latin typeface="Times New Roman"/>
                <a:cs typeface="Times New Roman"/>
              </a:rPr>
              <a:t> </a:t>
            </a:r>
            <a:r>
              <a:rPr sz="1000" dirty="0">
                <a:latin typeface="Times New Roman"/>
                <a:cs typeface="Times New Roman"/>
              </a:rPr>
              <a:t>as</a:t>
            </a:r>
            <a:r>
              <a:rPr sz="1000" spc="-20" dirty="0">
                <a:latin typeface="Times New Roman"/>
                <a:cs typeface="Times New Roman"/>
              </a:rPr>
              <a:t> </a:t>
            </a:r>
            <a:r>
              <a:rPr sz="1000" dirty="0">
                <a:latin typeface="Times New Roman"/>
                <a:cs typeface="Times New Roman"/>
              </a:rPr>
              <a:t>Calleva</a:t>
            </a:r>
            <a:r>
              <a:rPr sz="1000" spc="-10" dirty="0">
                <a:latin typeface="Times New Roman"/>
                <a:cs typeface="Times New Roman"/>
              </a:rPr>
              <a:t> </a:t>
            </a:r>
            <a:r>
              <a:rPr sz="1000" dirty="0">
                <a:latin typeface="Times New Roman"/>
                <a:cs typeface="Times New Roman"/>
              </a:rPr>
              <a:t>Atrebatum.</a:t>
            </a:r>
            <a:r>
              <a:rPr sz="1000" spc="5" dirty="0">
                <a:latin typeface="Times New Roman"/>
                <a:cs typeface="Times New Roman"/>
              </a:rPr>
              <a:t> </a:t>
            </a:r>
            <a:r>
              <a:rPr sz="1000" dirty="0">
                <a:latin typeface="Times New Roman"/>
                <a:cs typeface="Times New Roman"/>
              </a:rPr>
              <a:t>In</a:t>
            </a:r>
            <a:r>
              <a:rPr sz="1000" spc="-40" dirty="0">
                <a:latin typeface="Times New Roman"/>
                <a:cs typeface="Times New Roman"/>
              </a:rPr>
              <a:t> </a:t>
            </a:r>
            <a:r>
              <a:rPr sz="1000" dirty="0">
                <a:latin typeface="Times New Roman"/>
                <a:cs typeface="Times New Roman"/>
              </a:rPr>
              <a:t>the</a:t>
            </a:r>
            <a:r>
              <a:rPr sz="1000" spc="-30" dirty="0">
                <a:latin typeface="Times New Roman"/>
                <a:cs typeface="Times New Roman"/>
              </a:rPr>
              <a:t> </a:t>
            </a:r>
            <a:r>
              <a:rPr sz="1000" dirty="0">
                <a:latin typeface="Times New Roman"/>
                <a:cs typeface="Times New Roman"/>
              </a:rPr>
              <a:t>first</a:t>
            </a:r>
            <a:r>
              <a:rPr sz="1000" spc="-25" dirty="0">
                <a:latin typeface="Times New Roman"/>
                <a:cs typeface="Times New Roman"/>
              </a:rPr>
              <a:t> </a:t>
            </a:r>
            <a:r>
              <a:rPr sz="1000" dirty="0">
                <a:latin typeface="Times New Roman"/>
                <a:cs typeface="Times New Roman"/>
              </a:rPr>
              <a:t>century</a:t>
            </a:r>
            <a:r>
              <a:rPr sz="1000" spc="-10" dirty="0">
                <a:latin typeface="Times New Roman"/>
                <a:cs typeface="Times New Roman"/>
              </a:rPr>
              <a:t> </a:t>
            </a:r>
            <a:r>
              <a:rPr sz="1000" dirty="0">
                <a:latin typeface="Times New Roman"/>
                <a:cs typeface="Times New Roman"/>
              </a:rPr>
              <a:t>BCE,</a:t>
            </a:r>
            <a:r>
              <a:rPr sz="1000" spc="-45" dirty="0">
                <a:latin typeface="Times New Roman"/>
                <a:cs typeface="Times New Roman"/>
              </a:rPr>
              <a:t> </a:t>
            </a:r>
            <a:r>
              <a:rPr sz="1000" dirty="0">
                <a:latin typeface="Times New Roman"/>
                <a:cs typeface="Times New Roman"/>
              </a:rPr>
              <a:t>their</a:t>
            </a:r>
            <a:r>
              <a:rPr sz="1000" spc="-25" dirty="0">
                <a:latin typeface="Times New Roman"/>
                <a:cs typeface="Times New Roman"/>
              </a:rPr>
              <a:t> </a:t>
            </a:r>
            <a:r>
              <a:rPr sz="1000" spc="-20" dirty="0">
                <a:latin typeface="Times New Roman"/>
                <a:cs typeface="Times New Roman"/>
              </a:rPr>
              <a:t>king </a:t>
            </a:r>
            <a:r>
              <a:rPr sz="1000" dirty="0">
                <a:latin typeface="Times New Roman"/>
                <a:cs typeface="Times New Roman"/>
              </a:rPr>
              <a:t>Commius</a:t>
            </a:r>
            <a:r>
              <a:rPr sz="1000" spc="10" dirty="0">
                <a:latin typeface="Times New Roman"/>
                <a:cs typeface="Times New Roman"/>
              </a:rPr>
              <a:t> </a:t>
            </a:r>
            <a:r>
              <a:rPr sz="1000" dirty="0">
                <a:latin typeface="Times New Roman"/>
                <a:cs typeface="Times New Roman"/>
              </a:rPr>
              <a:t>is</a:t>
            </a:r>
            <a:r>
              <a:rPr sz="1000" spc="-35" dirty="0">
                <a:latin typeface="Times New Roman"/>
                <a:cs typeface="Times New Roman"/>
              </a:rPr>
              <a:t> </a:t>
            </a:r>
            <a:r>
              <a:rPr sz="1000" dirty="0">
                <a:latin typeface="Times New Roman"/>
                <a:cs typeface="Times New Roman"/>
              </a:rPr>
              <a:t>known</a:t>
            </a:r>
            <a:r>
              <a:rPr sz="1000" spc="5" dirty="0">
                <a:latin typeface="Times New Roman"/>
                <a:cs typeface="Times New Roman"/>
              </a:rPr>
              <a:t> </a:t>
            </a:r>
            <a:r>
              <a:rPr sz="1000" dirty="0">
                <a:latin typeface="Times New Roman"/>
                <a:cs typeface="Times New Roman"/>
              </a:rPr>
              <a:t>to</a:t>
            </a:r>
            <a:r>
              <a:rPr sz="1000" spc="-40" dirty="0">
                <a:latin typeface="Times New Roman"/>
                <a:cs typeface="Times New Roman"/>
              </a:rPr>
              <a:t> </a:t>
            </a:r>
            <a:r>
              <a:rPr sz="1000" dirty="0">
                <a:latin typeface="Times New Roman"/>
                <a:cs typeface="Times New Roman"/>
              </a:rPr>
              <a:t>have</a:t>
            </a:r>
            <a:r>
              <a:rPr sz="1000" spc="-5" dirty="0">
                <a:latin typeface="Times New Roman"/>
                <a:cs typeface="Times New Roman"/>
              </a:rPr>
              <a:t> </a:t>
            </a:r>
            <a:r>
              <a:rPr sz="1000" dirty="0">
                <a:latin typeface="Times New Roman"/>
                <a:cs typeface="Times New Roman"/>
              </a:rPr>
              <a:t>ruled</a:t>
            </a:r>
            <a:r>
              <a:rPr sz="1000" spc="-20" dirty="0">
                <a:latin typeface="Times New Roman"/>
                <a:cs typeface="Times New Roman"/>
              </a:rPr>
              <a:t> </a:t>
            </a:r>
            <a:r>
              <a:rPr sz="1000" dirty="0">
                <a:latin typeface="Times New Roman"/>
                <a:cs typeface="Times New Roman"/>
              </a:rPr>
              <a:t>in</a:t>
            </a:r>
            <a:r>
              <a:rPr sz="1000" spc="-35" dirty="0">
                <a:latin typeface="Times New Roman"/>
                <a:cs typeface="Times New Roman"/>
              </a:rPr>
              <a:t> </a:t>
            </a:r>
            <a:r>
              <a:rPr sz="1000" dirty="0">
                <a:latin typeface="Times New Roman"/>
                <a:cs typeface="Times New Roman"/>
              </a:rPr>
              <a:t>both</a:t>
            </a:r>
            <a:r>
              <a:rPr sz="1000" spc="-40" dirty="0">
                <a:latin typeface="Times New Roman"/>
                <a:cs typeface="Times New Roman"/>
              </a:rPr>
              <a:t> </a:t>
            </a:r>
            <a:r>
              <a:rPr sz="1000" dirty="0">
                <a:latin typeface="Times New Roman"/>
                <a:cs typeface="Times New Roman"/>
              </a:rPr>
              <a:t>Gaul</a:t>
            </a:r>
            <a:r>
              <a:rPr sz="1000" spc="-10" dirty="0">
                <a:latin typeface="Times New Roman"/>
                <a:cs typeface="Times New Roman"/>
              </a:rPr>
              <a:t> </a:t>
            </a:r>
            <a:r>
              <a:rPr sz="1000" dirty="0">
                <a:latin typeface="Times New Roman"/>
                <a:cs typeface="Times New Roman"/>
              </a:rPr>
              <a:t>and</a:t>
            </a:r>
            <a:r>
              <a:rPr sz="1000" spc="-30" dirty="0">
                <a:latin typeface="Times New Roman"/>
                <a:cs typeface="Times New Roman"/>
              </a:rPr>
              <a:t> </a:t>
            </a:r>
            <a:r>
              <a:rPr sz="1000" dirty="0">
                <a:latin typeface="Times New Roman"/>
                <a:cs typeface="Times New Roman"/>
              </a:rPr>
              <a:t>later</a:t>
            </a:r>
            <a:r>
              <a:rPr sz="1000" spc="-15" dirty="0">
                <a:latin typeface="Times New Roman"/>
                <a:cs typeface="Times New Roman"/>
              </a:rPr>
              <a:t> </a:t>
            </a:r>
            <a:r>
              <a:rPr sz="1000" dirty="0">
                <a:latin typeface="Times New Roman"/>
                <a:cs typeface="Times New Roman"/>
              </a:rPr>
              <a:t>Britain,</a:t>
            </a:r>
            <a:r>
              <a:rPr sz="1000" spc="-30" dirty="0">
                <a:latin typeface="Times New Roman"/>
                <a:cs typeface="Times New Roman"/>
              </a:rPr>
              <a:t> </a:t>
            </a:r>
            <a:r>
              <a:rPr sz="1000" dirty="0">
                <a:latin typeface="Times New Roman"/>
                <a:cs typeface="Times New Roman"/>
              </a:rPr>
              <a:t>and</a:t>
            </a:r>
            <a:r>
              <a:rPr sz="1000" spc="-15" dirty="0">
                <a:latin typeface="Times New Roman"/>
                <a:cs typeface="Times New Roman"/>
              </a:rPr>
              <a:t> </a:t>
            </a:r>
            <a:r>
              <a:rPr sz="1000" dirty="0">
                <a:latin typeface="Times New Roman"/>
                <a:cs typeface="Times New Roman"/>
              </a:rPr>
              <a:t>Caesar</a:t>
            </a:r>
            <a:r>
              <a:rPr sz="1000" spc="-10" dirty="0">
                <a:latin typeface="Times New Roman"/>
                <a:cs typeface="Times New Roman"/>
              </a:rPr>
              <a:t> </a:t>
            </a:r>
            <a:r>
              <a:rPr sz="1000" dirty="0">
                <a:latin typeface="Times New Roman"/>
                <a:cs typeface="Times New Roman"/>
              </a:rPr>
              <a:t>in</a:t>
            </a:r>
            <a:r>
              <a:rPr sz="1000" spc="-35" dirty="0">
                <a:latin typeface="Times New Roman"/>
                <a:cs typeface="Times New Roman"/>
              </a:rPr>
              <a:t> </a:t>
            </a:r>
            <a:r>
              <a:rPr sz="1000" dirty="0">
                <a:latin typeface="Times New Roman"/>
                <a:cs typeface="Times New Roman"/>
              </a:rPr>
              <a:t>fact</a:t>
            </a:r>
            <a:r>
              <a:rPr sz="1000" spc="-15" dirty="0">
                <a:latin typeface="Times New Roman"/>
                <a:cs typeface="Times New Roman"/>
              </a:rPr>
              <a:t> </a:t>
            </a:r>
            <a:r>
              <a:rPr sz="1000" dirty="0">
                <a:latin typeface="Times New Roman"/>
                <a:cs typeface="Times New Roman"/>
              </a:rPr>
              <a:t>initially</a:t>
            </a:r>
            <a:r>
              <a:rPr sz="1000" spc="-30" dirty="0">
                <a:latin typeface="Times New Roman"/>
                <a:cs typeface="Times New Roman"/>
              </a:rPr>
              <a:t> </a:t>
            </a:r>
            <a:r>
              <a:rPr sz="1000" spc="-20" dirty="0">
                <a:latin typeface="Times New Roman"/>
                <a:cs typeface="Times New Roman"/>
              </a:rPr>
              <a:t>used </a:t>
            </a:r>
            <a:r>
              <a:rPr sz="1000" dirty="0">
                <a:latin typeface="Times New Roman"/>
                <a:cs typeface="Times New Roman"/>
              </a:rPr>
              <a:t>Commius</a:t>
            </a:r>
            <a:r>
              <a:rPr sz="1000" spc="15" dirty="0">
                <a:latin typeface="Times New Roman"/>
                <a:cs typeface="Times New Roman"/>
              </a:rPr>
              <a:t> </a:t>
            </a:r>
            <a:r>
              <a:rPr sz="1000" dirty="0">
                <a:latin typeface="Times New Roman"/>
                <a:cs typeface="Times New Roman"/>
              </a:rPr>
              <a:t>as</a:t>
            </a:r>
            <a:r>
              <a:rPr sz="1000" spc="-30" dirty="0">
                <a:latin typeface="Times New Roman"/>
                <a:cs typeface="Times New Roman"/>
              </a:rPr>
              <a:t> </a:t>
            </a:r>
            <a:r>
              <a:rPr sz="1000" dirty="0">
                <a:latin typeface="Times New Roman"/>
                <a:cs typeface="Times New Roman"/>
              </a:rPr>
              <a:t>an</a:t>
            </a:r>
            <a:r>
              <a:rPr sz="1000" spc="-20" dirty="0">
                <a:latin typeface="Times New Roman"/>
                <a:cs typeface="Times New Roman"/>
              </a:rPr>
              <a:t> </a:t>
            </a:r>
            <a:r>
              <a:rPr sz="1000" dirty="0">
                <a:latin typeface="Times New Roman"/>
                <a:cs typeface="Times New Roman"/>
              </a:rPr>
              <a:t>envoy</a:t>
            </a:r>
            <a:r>
              <a:rPr sz="1000" spc="-10" dirty="0">
                <a:latin typeface="Times New Roman"/>
                <a:cs typeface="Times New Roman"/>
              </a:rPr>
              <a:t> </a:t>
            </a:r>
            <a:r>
              <a:rPr sz="1000" dirty="0">
                <a:latin typeface="Times New Roman"/>
                <a:cs typeface="Times New Roman"/>
              </a:rPr>
              <a:t>to</a:t>
            </a:r>
            <a:r>
              <a:rPr sz="1000" spc="-20" dirty="0">
                <a:latin typeface="Times New Roman"/>
                <a:cs typeface="Times New Roman"/>
              </a:rPr>
              <a:t> </a:t>
            </a:r>
            <a:r>
              <a:rPr sz="1000" dirty="0">
                <a:latin typeface="Times New Roman"/>
                <a:cs typeface="Times New Roman"/>
              </a:rPr>
              <a:t>Britain</a:t>
            </a:r>
            <a:r>
              <a:rPr sz="1000" spc="-35" dirty="0">
                <a:latin typeface="Times New Roman"/>
                <a:cs typeface="Times New Roman"/>
              </a:rPr>
              <a:t> </a:t>
            </a:r>
            <a:r>
              <a:rPr sz="1000" dirty="0">
                <a:latin typeface="Times New Roman"/>
                <a:cs typeface="Times New Roman"/>
              </a:rPr>
              <a:t>to</a:t>
            </a:r>
            <a:r>
              <a:rPr sz="1000" spc="-35" dirty="0">
                <a:latin typeface="Times New Roman"/>
                <a:cs typeface="Times New Roman"/>
              </a:rPr>
              <a:t> </a:t>
            </a:r>
            <a:r>
              <a:rPr sz="1000" dirty="0">
                <a:latin typeface="Times New Roman"/>
                <a:cs typeface="Times New Roman"/>
              </a:rPr>
              <a:t>try</a:t>
            </a:r>
            <a:r>
              <a:rPr sz="1000" spc="-20" dirty="0">
                <a:latin typeface="Times New Roman"/>
                <a:cs typeface="Times New Roman"/>
              </a:rPr>
              <a:t> </a:t>
            </a:r>
            <a:r>
              <a:rPr sz="1000" dirty="0">
                <a:latin typeface="Times New Roman"/>
                <a:cs typeface="Times New Roman"/>
              </a:rPr>
              <a:t>to</a:t>
            </a:r>
            <a:r>
              <a:rPr sz="1000" spc="-35" dirty="0">
                <a:latin typeface="Times New Roman"/>
                <a:cs typeface="Times New Roman"/>
              </a:rPr>
              <a:t> </a:t>
            </a:r>
            <a:r>
              <a:rPr sz="1000" dirty="0">
                <a:latin typeface="Times New Roman"/>
                <a:cs typeface="Times New Roman"/>
              </a:rPr>
              <a:t>persuade the</a:t>
            </a:r>
            <a:r>
              <a:rPr sz="1000" spc="-15" dirty="0">
                <a:latin typeface="Times New Roman"/>
                <a:cs typeface="Times New Roman"/>
              </a:rPr>
              <a:t> </a:t>
            </a:r>
            <a:r>
              <a:rPr sz="1000" dirty="0">
                <a:latin typeface="Times New Roman"/>
                <a:cs typeface="Times New Roman"/>
              </a:rPr>
              <a:t>Britons</a:t>
            </a:r>
            <a:r>
              <a:rPr sz="1000" spc="-30" dirty="0">
                <a:latin typeface="Times New Roman"/>
                <a:cs typeface="Times New Roman"/>
              </a:rPr>
              <a:t> </a:t>
            </a:r>
            <a:r>
              <a:rPr sz="1000" dirty="0">
                <a:latin typeface="Times New Roman"/>
                <a:cs typeface="Times New Roman"/>
              </a:rPr>
              <a:t>not</a:t>
            </a:r>
            <a:r>
              <a:rPr sz="1000" spc="-30" dirty="0">
                <a:latin typeface="Times New Roman"/>
                <a:cs typeface="Times New Roman"/>
              </a:rPr>
              <a:t> </a:t>
            </a:r>
            <a:r>
              <a:rPr sz="1000" dirty="0">
                <a:latin typeface="Times New Roman"/>
                <a:cs typeface="Times New Roman"/>
              </a:rPr>
              <a:t>to</a:t>
            </a:r>
            <a:r>
              <a:rPr sz="1000" spc="-30" dirty="0">
                <a:latin typeface="Times New Roman"/>
                <a:cs typeface="Times New Roman"/>
              </a:rPr>
              <a:t> </a:t>
            </a:r>
            <a:r>
              <a:rPr sz="1000" dirty="0">
                <a:latin typeface="Times New Roman"/>
                <a:cs typeface="Times New Roman"/>
              </a:rPr>
              <a:t>resist</a:t>
            </a:r>
            <a:r>
              <a:rPr sz="1000" spc="-1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Romans. This</a:t>
            </a:r>
            <a:r>
              <a:rPr sz="1000" spc="-30" dirty="0">
                <a:latin typeface="Times New Roman"/>
                <a:cs typeface="Times New Roman"/>
              </a:rPr>
              <a:t> </a:t>
            </a:r>
            <a:r>
              <a:rPr sz="1000" spc="-10" dirty="0">
                <a:latin typeface="Times New Roman"/>
                <a:cs typeface="Times New Roman"/>
              </a:rPr>
              <a:t>attempt </a:t>
            </a:r>
            <a:r>
              <a:rPr sz="1000" dirty="0">
                <a:latin typeface="Times New Roman"/>
                <a:cs typeface="Times New Roman"/>
              </a:rPr>
              <a:t>did</a:t>
            </a:r>
            <a:r>
              <a:rPr sz="1000" spc="-40" dirty="0">
                <a:latin typeface="Times New Roman"/>
                <a:cs typeface="Times New Roman"/>
              </a:rPr>
              <a:t> </a:t>
            </a:r>
            <a:r>
              <a:rPr sz="1000" dirty="0">
                <a:latin typeface="Times New Roman"/>
                <a:cs typeface="Times New Roman"/>
              </a:rPr>
              <a:t>not</a:t>
            </a:r>
            <a:r>
              <a:rPr sz="1000" spc="-35" dirty="0">
                <a:latin typeface="Times New Roman"/>
                <a:cs typeface="Times New Roman"/>
              </a:rPr>
              <a:t> </a:t>
            </a:r>
            <a:r>
              <a:rPr sz="1000" dirty="0">
                <a:latin typeface="Times New Roman"/>
                <a:cs typeface="Times New Roman"/>
              </a:rPr>
              <a:t>succeed.</a:t>
            </a:r>
            <a:r>
              <a:rPr sz="1000" spc="-5" dirty="0">
                <a:latin typeface="Times New Roman"/>
                <a:cs typeface="Times New Roman"/>
              </a:rPr>
              <a:t> </a:t>
            </a:r>
            <a:r>
              <a:rPr sz="1000" dirty="0">
                <a:latin typeface="Times New Roman"/>
                <a:cs typeface="Times New Roman"/>
              </a:rPr>
              <a:t>Commius</a:t>
            </a:r>
            <a:r>
              <a:rPr sz="1000" spc="15" dirty="0">
                <a:latin typeface="Times New Roman"/>
                <a:cs typeface="Times New Roman"/>
              </a:rPr>
              <a:t> </a:t>
            </a:r>
            <a:r>
              <a:rPr sz="1000" dirty="0">
                <a:latin typeface="Times New Roman"/>
                <a:cs typeface="Times New Roman"/>
              </a:rPr>
              <a:t>was</a:t>
            </a:r>
            <a:r>
              <a:rPr sz="1000" spc="-5" dirty="0">
                <a:latin typeface="Times New Roman"/>
                <a:cs typeface="Times New Roman"/>
              </a:rPr>
              <a:t> </a:t>
            </a:r>
            <a:r>
              <a:rPr sz="1000" dirty="0">
                <a:latin typeface="Times New Roman"/>
                <a:cs typeface="Times New Roman"/>
              </a:rPr>
              <a:t>both</a:t>
            </a:r>
            <a:r>
              <a:rPr sz="1000" spc="-40" dirty="0">
                <a:latin typeface="Times New Roman"/>
                <a:cs typeface="Times New Roman"/>
              </a:rPr>
              <a:t> </a:t>
            </a:r>
            <a:r>
              <a:rPr sz="1000" dirty="0">
                <a:latin typeface="Times New Roman"/>
                <a:cs typeface="Times New Roman"/>
              </a:rPr>
              <a:t>an</a:t>
            </a:r>
            <a:r>
              <a:rPr sz="1000" spc="-25" dirty="0">
                <a:latin typeface="Times New Roman"/>
                <a:cs typeface="Times New Roman"/>
              </a:rPr>
              <a:t> </a:t>
            </a:r>
            <a:r>
              <a:rPr sz="1000" dirty="0">
                <a:latin typeface="Times New Roman"/>
                <a:cs typeface="Times New Roman"/>
              </a:rPr>
              <a:t>ally</a:t>
            </a:r>
            <a:r>
              <a:rPr sz="1000" spc="-25" dirty="0">
                <a:latin typeface="Times New Roman"/>
                <a:cs typeface="Times New Roman"/>
              </a:rPr>
              <a:t> </a:t>
            </a:r>
            <a:r>
              <a:rPr sz="1000" dirty="0">
                <a:latin typeface="Times New Roman"/>
                <a:cs typeface="Times New Roman"/>
              </a:rPr>
              <a:t>and</a:t>
            </a:r>
            <a:r>
              <a:rPr sz="1000" spc="-15" dirty="0">
                <a:latin typeface="Times New Roman"/>
                <a:cs typeface="Times New Roman"/>
              </a:rPr>
              <a:t> </a:t>
            </a:r>
            <a:r>
              <a:rPr sz="1000" dirty="0">
                <a:latin typeface="Times New Roman"/>
                <a:cs typeface="Times New Roman"/>
              </a:rPr>
              <a:t>an</a:t>
            </a:r>
            <a:r>
              <a:rPr sz="1000" spc="-25" dirty="0">
                <a:latin typeface="Times New Roman"/>
                <a:cs typeface="Times New Roman"/>
              </a:rPr>
              <a:t> </a:t>
            </a:r>
            <a:r>
              <a:rPr sz="1000" dirty="0">
                <a:latin typeface="Times New Roman"/>
                <a:cs typeface="Times New Roman"/>
              </a:rPr>
              <a:t>enemy</a:t>
            </a:r>
            <a:r>
              <a:rPr sz="1000" spc="-5"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Caesar</a:t>
            </a:r>
            <a:r>
              <a:rPr sz="1000" spc="-10" dirty="0">
                <a:latin typeface="Times New Roman"/>
                <a:cs typeface="Times New Roman"/>
              </a:rPr>
              <a:t> </a:t>
            </a:r>
            <a:r>
              <a:rPr sz="1000" dirty="0">
                <a:latin typeface="Times New Roman"/>
                <a:cs typeface="Times New Roman"/>
              </a:rPr>
              <a:t>at</a:t>
            </a:r>
            <a:r>
              <a:rPr sz="1000" spc="-30" dirty="0">
                <a:latin typeface="Times New Roman"/>
                <a:cs typeface="Times New Roman"/>
              </a:rPr>
              <a:t> </a:t>
            </a:r>
            <a:r>
              <a:rPr sz="1000" dirty="0">
                <a:latin typeface="Times New Roman"/>
                <a:cs typeface="Times New Roman"/>
              </a:rPr>
              <a:t>different </a:t>
            </a:r>
            <a:r>
              <a:rPr sz="1000" spc="-10" dirty="0">
                <a:latin typeface="Times New Roman"/>
                <a:cs typeface="Times New Roman"/>
              </a:rPr>
              <a:t>points.</a:t>
            </a:r>
            <a:endParaRPr sz="1000" dirty="0">
              <a:latin typeface="Times New Roman"/>
              <a:cs typeface="Times New Roman"/>
            </a:endParaRPr>
          </a:p>
        </p:txBody>
      </p:sp>
      <p:sp>
        <p:nvSpPr>
          <p:cNvPr id="6" name="object 6"/>
          <p:cNvSpPr txBox="1"/>
          <p:nvPr/>
        </p:nvSpPr>
        <p:spPr>
          <a:xfrm>
            <a:off x="6599935" y="8914417"/>
            <a:ext cx="177800" cy="194310"/>
          </a:xfrm>
          <a:prstGeom prst="rect">
            <a:avLst/>
          </a:prstGeom>
        </p:spPr>
        <p:txBody>
          <a:bodyPr vert="horz" wrap="square" lIns="0" tIns="0" rIns="0" bIns="0" rtlCol="0">
            <a:spAutoFit/>
          </a:bodyPr>
          <a:lstStyle/>
          <a:p>
            <a:pPr marL="12700">
              <a:lnSpc>
                <a:spcPts val="1410"/>
              </a:lnSpc>
            </a:pPr>
            <a:r>
              <a:rPr sz="1200" spc="-25" dirty="0">
                <a:latin typeface="Times New Roman"/>
                <a:cs typeface="Times New Roman"/>
              </a:rPr>
              <a:t>10</a:t>
            </a:r>
            <a:endParaRPr sz="1200">
              <a:latin typeface="Times New Roman"/>
              <a:cs typeface="Times New Roman"/>
            </a:endParaRPr>
          </a:p>
        </p:txBody>
      </p:sp>
      <p:sp>
        <p:nvSpPr>
          <p:cNvPr id="7" name="TextBox 6">
            <a:extLst>
              <a:ext uri="{FF2B5EF4-FFF2-40B4-BE49-F238E27FC236}">
                <a16:creationId xmlns:a16="http://schemas.microsoft.com/office/drawing/2014/main" id="{F960B3FF-4259-97C9-222A-05F47B9ED1D9}"/>
              </a:ext>
            </a:extLst>
          </p:cNvPr>
          <p:cNvSpPr txBox="1"/>
          <p:nvPr/>
        </p:nvSpPr>
        <p:spPr>
          <a:xfrm>
            <a:off x="187860" y="2708568"/>
            <a:ext cx="6412075" cy="1815882"/>
          </a:xfrm>
          <a:prstGeom prst="rect">
            <a:avLst/>
          </a:prstGeom>
          <a:solidFill>
            <a:schemeClr val="accent2"/>
          </a:solidFill>
          <a:ln>
            <a:solidFill>
              <a:schemeClr val="tx1"/>
            </a:solidFill>
          </a:ln>
        </p:spPr>
        <p:txBody>
          <a:bodyPr wrap="square" rtlCol="0">
            <a:spAutoFit/>
          </a:bodyPr>
          <a:lstStyle/>
          <a:p>
            <a:r>
              <a:rPr lang="en-GB" sz="1400" b="1" dirty="0" err="1">
                <a:solidFill>
                  <a:srgbClr val="000000"/>
                </a:solidFill>
                <a:effectLst/>
                <a:latin typeface="Helvetica" pitchFamily="2" charset="0"/>
              </a:rPr>
              <a:t>Atrebates</a:t>
            </a:r>
            <a:r>
              <a:rPr lang="en-GB" sz="1400" b="1" dirty="0">
                <a:solidFill>
                  <a:srgbClr val="000000"/>
                </a:solidFill>
                <a:effectLst/>
                <a:latin typeface="Helvetica" pitchFamily="2" charset="0"/>
              </a:rPr>
              <a:t>: Belgic tribe</a:t>
            </a:r>
          </a:p>
          <a:p>
            <a:r>
              <a:rPr lang="en-GB" sz="1400" dirty="0">
                <a:solidFill>
                  <a:srgbClr val="000000"/>
                </a:solidFill>
                <a:effectLst/>
                <a:latin typeface="Helvetica" pitchFamily="2" charset="0"/>
              </a:rPr>
              <a:t>Defeated 57BC; revolted again 51BC</a:t>
            </a:r>
          </a:p>
          <a:p>
            <a:r>
              <a:rPr lang="en-GB" sz="1400" dirty="0">
                <a:solidFill>
                  <a:srgbClr val="000000"/>
                </a:solidFill>
                <a:effectLst/>
                <a:latin typeface="Helvetica" pitchFamily="2" charset="0"/>
              </a:rPr>
              <a:t>Among the British tribes sharing name with </a:t>
            </a:r>
            <a:r>
              <a:rPr lang="en-GB" sz="1400" b="1" dirty="0" err="1">
                <a:solidFill>
                  <a:srgbClr val="000000"/>
                </a:solidFill>
                <a:effectLst/>
                <a:latin typeface="Helvetica" pitchFamily="2" charset="0"/>
              </a:rPr>
              <a:t>Gaulish</a:t>
            </a:r>
            <a:r>
              <a:rPr lang="en-GB" sz="1400" b="1" dirty="0">
                <a:solidFill>
                  <a:srgbClr val="000000"/>
                </a:solidFill>
                <a:effectLst/>
                <a:latin typeface="Helvetica" pitchFamily="2" charset="0"/>
              </a:rPr>
              <a:t> Belgic tribes </a:t>
            </a:r>
            <a:r>
              <a:rPr lang="en-GB" sz="1400" dirty="0">
                <a:solidFill>
                  <a:srgbClr val="000000"/>
                </a:solidFill>
                <a:effectLst/>
                <a:latin typeface="Helvetica" pitchFamily="2" charset="0"/>
              </a:rPr>
              <a:t>on other side of the Channel; becomes one of the two most powerful tribes of south-east Britain, c.100BC to AD 43</a:t>
            </a:r>
          </a:p>
          <a:p>
            <a:r>
              <a:rPr lang="en-GB" sz="1400" dirty="0" err="1">
                <a:solidFill>
                  <a:srgbClr val="000000"/>
                </a:solidFill>
                <a:effectLst/>
                <a:latin typeface="Helvetica" pitchFamily="2" charset="0"/>
              </a:rPr>
              <a:t>Atrebates</a:t>
            </a:r>
            <a:r>
              <a:rPr lang="en-GB" sz="1400" dirty="0">
                <a:solidFill>
                  <a:srgbClr val="000000"/>
                </a:solidFill>
                <a:effectLst/>
                <a:latin typeface="Helvetica" pitchFamily="2" charset="0"/>
              </a:rPr>
              <a:t>, 'the dweller/the settlers' &lt; Celtic </a:t>
            </a:r>
            <a:r>
              <a:rPr lang="en-GB" sz="1400" i="1" dirty="0">
                <a:solidFill>
                  <a:srgbClr val="000000"/>
                </a:solidFill>
                <a:effectLst/>
                <a:latin typeface="Helvetica" pitchFamily="2" charset="0"/>
              </a:rPr>
              <a:t>ad-</a:t>
            </a:r>
            <a:r>
              <a:rPr lang="en-GB" sz="1400" i="1" dirty="0" err="1">
                <a:solidFill>
                  <a:srgbClr val="000000"/>
                </a:solidFill>
                <a:effectLst/>
                <a:latin typeface="Helvetica" pitchFamily="2" charset="0"/>
              </a:rPr>
              <a:t>treb</a:t>
            </a:r>
            <a:r>
              <a:rPr lang="en-GB" sz="1400" i="1" dirty="0">
                <a:solidFill>
                  <a:srgbClr val="000000"/>
                </a:solidFill>
                <a:effectLst/>
                <a:latin typeface="Helvetica" pitchFamily="2" charset="0"/>
              </a:rPr>
              <a:t>-a-t-</a:t>
            </a:r>
            <a:r>
              <a:rPr lang="en-GB" sz="1400" dirty="0">
                <a:solidFill>
                  <a:srgbClr val="000000"/>
                </a:solidFill>
                <a:effectLst/>
                <a:latin typeface="Helvetica" pitchFamily="2" charset="0"/>
              </a:rPr>
              <a:t>; Early Ir. </a:t>
            </a:r>
            <a:r>
              <a:rPr lang="en-GB" sz="1400" i="1" dirty="0" err="1">
                <a:solidFill>
                  <a:srgbClr val="000000"/>
                </a:solidFill>
                <a:effectLst/>
                <a:latin typeface="Helvetica" pitchFamily="2" charset="0"/>
              </a:rPr>
              <a:t>attreb</a:t>
            </a:r>
            <a:r>
              <a:rPr lang="en-GB" sz="1400" dirty="0">
                <a:solidFill>
                  <a:srgbClr val="000000"/>
                </a:solidFill>
                <a:effectLst/>
                <a:latin typeface="Helvetica" pitchFamily="2" charset="0"/>
              </a:rPr>
              <a:t> 'dwelling-place, possession', MW </a:t>
            </a:r>
            <a:r>
              <a:rPr lang="en-GB" sz="1400" i="1" dirty="0" err="1">
                <a:solidFill>
                  <a:srgbClr val="000000"/>
                </a:solidFill>
                <a:effectLst/>
                <a:latin typeface="Helvetica" pitchFamily="2" charset="0"/>
              </a:rPr>
              <a:t>athref</a:t>
            </a:r>
            <a:r>
              <a:rPr lang="en-GB" sz="1400" dirty="0">
                <a:solidFill>
                  <a:srgbClr val="000000"/>
                </a:solidFill>
                <a:effectLst/>
                <a:latin typeface="Helvetica" pitchFamily="2" charset="0"/>
              </a:rPr>
              <a:t> [</a:t>
            </a:r>
            <a:r>
              <a:rPr lang="en-GB" sz="1400" i="1" dirty="0">
                <a:solidFill>
                  <a:srgbClr val="000000"/>
                </a:solidFill>
                <a:effectLst/>
                <a:latin typeface="Helvetica" pitchFamily="2" charset="0"/>
              </a:rPr>
              <a:t>GPC</a:t>
            </a:r>
            <a:r>
              <a:rPr lang="en-GB" sz="1400" dirty="0">
                <a:solidFill>
                  <a:srgbClr val="000000"/>
                </a:solidFill>
                <a:effectLst/>
                <a:latin typeface="Helvetica" pitchFamily="2" charset="0"/>
              </a:rPr>
              <a:t>: abode, dwelling-place, home]; modern Arras (Pas-de-Calais), and Artois (Koch, </a:t>
            </a:r>
            <a:r>
              <a:rPr lang="en-GB" sz="1400" i="1" dirty="0" err="1">
                <a:solidFill>
                  <a:srgbClr val="000000"/>
                </a:solidFill>
                <a:effectLst/>
                <a:latin typeface="Helvetica" pitchFamily="2" charset="0"/>
              </a:rPr>
              <a:t>Encyclopedia</a:t>
            </a:r>
            <a:r>
              <a:rPr lang="en-GB" sz="1400" i="1" dirty="0">
                <a:solidFill>
                  <a:srgbClr val="000000"/>
                </a:solidFill>
                <a:effectLst/>
                <a:latin typeface="Helvetica" pitchFamily="2" charset="0"/>
              </a:rPr>
              <a:t>, </a:t>
            </a:r>
            <a:r>
              <a:rPr lang="en-GB" sz="1400" dirty="0">
                <a:solidFill>
                  <a:srgbClr val="000000"/>
                </a:solidFill>
                <a:effectLst/>
                <a:latin typeface="Helvetica" pitchFamily="2" charset="0"/>
              </a:rPr>
              <a:t>p. 198)</a:t>
            </a:r>
          </a:p>
        </p:txBody>
      </p:sp>
      <p:sp>
        <p:nvSpPr>
          <p:cNvPr id="8" name="TextBox 7">
            <a:extLst>
              <a:ext uri="{FF2B5EF4-FFF2-40B4-BE49-F238E27FC236}">
                <a16:creationId xmlns:a16="http://schemas.microsoft.com/office/drawing/2014/main" id="{DA2A2DA6-3FE3-2D9F-A5E6-28409D6EDBC1}"/>
              </a:ext>
            </a:extLst>
          </p:cNvPr>
          <p:cNvSpPr txBox="1"/>
          <p:nvPr/>
        </p:nvSpPr>
        <p:spPr>
          <a:xfrm>
            <a:off x="187860" y="4572000"/>
            <a:ext cx="6412075" cy="2677656"/>
          </a:xfrm>
          <a:prstGeom prst="rect">
            <a:avLst/>
          </a:prstGeom>
          <a:solidFill>
            <a:schemeClr val="accent3">
              <a:lumMod val="60000"/>
              <a:lumOff val="40000"/>
            </a:schemeClr>
          </a:solidFill>
          <a:ln>
            <a:solidFill>
              <a:schemeClr val="tx1"/>
            </a:solidFill>
          </a:ln>
        </p:spPr>
        <p:txBody>
          <a:bodyPr wrap="square" rtlCol="0">
            <a:spAutoFit/>
          </a:bodyPr>
          <a:lstStyle/>
          <a:p>
            <a:pPr algn="ctr"/>
            <a:r>
              <a:rPr lang="en-GB" sz="1400" b="1" dirty="0" err="1">
                <a:solidFill>
                  <a:srgbClr val="000000"/>
                </a:solidFill>
                <a:effectLst/>
                <a:latin typeface="Helvetica" pitchFamily="2" charset="0"/>
              </a:rPr>
              <a:t>Commius</a:t>
            </a:r>
            <a:endParaRPr lang="en-GB" sz="1400" dirty="0">
              <a:solidFill>
                <a:srgbClr val="000000"/>
              </a:solidFill>
              <a:effectLst/>
              <a:latin typeface="Helvetica" pitchFamily="2" charset="0"/>
            </a:endParaRPr>
          </a:p>
          <a:p>
            <a:r>
              <a:rPr lang="en-GB" sz="1400" dirty="0">
                <a:solidFill>
                  <a:srgbClr val="000000"/>
                </a:solidFill>
                <a:effectLst/>
                <a:latin typeface="Helvetica" pitchFamily="2" charset="0"/>
              </a:rPr>
              <a:t>Caesar's plan to 'make a thorough reconnoitre' of the customs, military strengths, nature and number of people living in BRITAIN, 55 BC. His plan becomes known in Gaul and relayed to Britons by traders; envoys from Britain approach him promising hostages and obeisance to Roman rule. Caesar listens to them and sends them home, 'and with them </a:t>
            </a:r>
            <a:r>
              <a:rPr lang="en-GB" sz="1400" dirty="0" err="1">
                <a:solidFill>
                  <a:srgbClr val="000000"/>
                </a:solidFill>
                <a:effectLst/>
                <a:latin typeface="Helvetica" pitchFamily="2" charset="0"/>
              </a:rPr>
              <a:t>Commius</a:t>
            </a:r>
            <a:r>
              <a:rPr lang="en-GB" sz="1400" dirty="0">
                <a:solidFill>
                  <a:srgbClr val="000000"/>
                </a:solidFill>
                <a:effectLst/>
                <a:latin typeface="Helvetica" pitchFamily="2" charset="0"/>
              </a:rPr>
              <a:t>, a man whom he had made king over the </a:t>
            </a:r>
            <a:r>
              <a:rPr lang="en-GB" sz="1400" dirty="0" err="1">
                <a:solidFill>
                  <a:srgbClr val="000000"/>
                </a:solidFill>
                <a:effectLst/>
                <a:latin typeface="Helvetica" pitchFamily="2" charset="0"/>
              </a:rPr>
              <a:t>Atrebates</a:t>
            </a:r>
            <a:r>
              <a:rPr lang="en-GB" sz="1400" dirty="0">
                <a:solidFill>
                  <a:srgbClr val="000000"/>
                </a:solidFill>
                <a:effectLst/>
                <a:latin typeface="Helvetica" pitchFamily="2" charset="0"/>
              </a:rPr>
              <a:t> after conquering them. He thought highly of Commius' courage and good sense, and believed him to be loyal to himself; moreover, Commius was thought to possess considerable influence in the area. Caesar ordered </a:t>
            </a:r>
            <a:r>
              <a:rPr lang="en-GB" sz="1400" dirty="0" err="1">
                <a:solidFill>
                  <a:srgbClr val="000000"/>
                </a:solidFill>
                <a:effectLst/>
                <a:latin typeface="Helvetica" pitchFamily="2" charset="0"/>
              </a:rPr>
              <a:t>Commius</a:t>
            </a:r>
            <a:r>
              <a:rPr lang="en-GB" sz="1400" dirty="0">
                <a:solidFill>
                  <a:srgbClr val="000000"/>
                </a:solidFill>
                <a:effectLst/>
                <a:latin typeface="Helvetica" pitchFamily="2" charset="0"/>
              </a:rPr>
              <a:t> to approach what communities he could, urge them to choose loyalty to the Roman people, and declare that Caesar would soon be coming there’ (</a:t>
            </a:r>
            <a:r>
              <a:rPr lang="en-GB" sz="1400" i="1" dirty="0">
                <a:solidFill>
                  <a:srgbClr val="000000"/>
                </a:solidFill>
                <a:effectLst/>
                <a:latin typeface="Helvetica" pitchFamily="2" charset="0"/>
              </a:rPr>
              <a:t>De Bello </a:t>
            </a:r>
            <a:r>
              <a:rPr lang="en-GB" sz="1400" i="1" dirty="0" err="1">
                <a:solidFill>
                  <a:srgbClr val="000000"/>
                </a:solidFill>
                <a:effectLst/>
                <a:latin typeface="Helvetica" pitchFamily="2" charset="0"/>
              </a:rPr>
              <a:t>Gallico</a:t>
            </a:r>
            <a:r>
              <a:rPr lang="en-GB" sz="1400" dirty="0">
                <a:solidFill>
                  <a:srgbClr val="000000"/>
                </a:solidFill>
                <a:effectLst/>
                <a:latin typeface="Helvetica" pitchFamily="2" charset="0"/>
              </a:rPr>
              <a:t>, 4.21).</a:t>
            </a:r>
          </a:p>
        </p:txBody>
      </p:sp>
      <p:sp>
        <p:nvSpPr>
          <p:cNvPr id="9" name="TextBox 8">
            <a:extLst>
              <a:ext uri="{FF2B5EF4-FFF2-40B4-BE49-F238E27FC236}">
                <a16:creationId xmlns:a16="http://schemas.microsoft.com/office/drawing/2014/main" id="{6732A1B0-FD94-3E6A-45D8-7B0609526CFB}"/>
              </a:ext>
            </a:extLst>
          </p:cNvPr>
          <p:cNvSpPr txBox="1"/>
          <p:nvPr/>
        </p:nvSpPr>
        <p:spPr>
          <a:xfrm>
            <a:off x="187860" y="7389539"/>
            <a:ext cx="6412075" cy="1384995"/>
          </a:xfrm>
          <a:prstGeom prst="rect">
            <a:avLst/>
          </a:prstGeom>
          <a:solidFill>
            <a:schemeClr val="accent5">
              <a:lumMod val="60000"/>
              <a:lumOff val="40000"/>
            </a:schemeClr>
          </a:solidFill>
          <a:ln>
            <a:solidFill>
              <a:schemeClr val="tx1"/>
            </a:solidFill>
          </a:ln>
        </p:spPr>
        <p:txBody>
          <a:bodyPr wrap="square" rtlCol="0">
            <a:spAutoFit/>
          </a:bodyPr>
          <a:lstStyle/>
          <a:p>
            <a:pPr algn="ctr"/>
            <a:r>
              <a:rPr lang="en-GB" sz="1400" b="1" dirty="0">
                <a:solidFill>
                  <a:srgbClr val="000000"/>
                </a:solidFill>
                <a:effectLst/>
                <a:latin typeface="Helvetica" pitchFamily="2" charset="0"/>
              </a:rPr>
              <a:t>… and in conflict with Caesar</a:t>
            </a:r>
          </a:p>
          <a:p>
            <a:r>
              <a:rPr lang="en-GB" sz="1400" dirty="0">
                <a:solidFill>
                  <a:srgbClr val="000000"/>
                </a:solidFill>
                <a:effectLst/>
                <a:latin typeface="Helvetica" pitchFamily="2" charset="0"/>
              </a:rPr>
              <a:t>After </a:t>
            </a:r>
            <a:r>
              <a:rPr lang="en-GB" sz="1400" dirty="0" err="1">
                <a:solidFill>
                  <a:srgbClr val="000000"/>
                </a:solidFill>
                <a:effectLst/>
                <a:latin typeface="Helvetica" pitchFamily="2" charset="0"/>
              </a:rPr>
              <a:t>Atrebates</a:t>
            </a:r>
            <a:r>
              <a:rPr lang="en-GB" sz="1400" dirty="0">
                <a:solidFill>
                  <a:srgbClr val="000000"/>
                </a:solidFill>
                <a:effectLst/>
                <a:latin typeface="Helvetica" pitchFamily="2" charset="0"/>
              </a:rPr>
              <a:t>' 'subjection to the Romans he supported himself and his followers by using his cavalry for raids. By lying in wait along the roads he intercepted a number of supply convoys which were on their way to the Romans' winter camp’ (ibid., 8.47, during 'The Final Pacification of Gaul', 51BC)</a:t>
            </a:r>
          </a:p>
        </p:txBody>
      </p:sp>
      <p:sp>
        <p:nvSpPr>
          <p:cNvPr id="10" name="TextBox 9">
            <a:extLst>
              <a:ext uri="{FF2B5EF4-FFF2-40B4-BE49-F238E27FC236}">
                <a16:creationId xmlns:a16="http://schemas.microsoft.com/office/drawing/2014/main" id="{5AAFDF38-77DE-5216-45A0-9B8AA1F5F66B}"/>
              </a:ext>
            </a:extLst>
          </p:cNvPr>
          <p:cNvSpPr txBox="1"/>
          <p:nvPr/>
        </p:nvSpPr>
        <p:spPr>
          <a:xfrm>
            <a:off x="1676399" y="180686"/>
            <a:ext cx="3744508" cy="830997"/>
          </a:xfrm>
          <a:prstGeom prst="rect">
            <a:avLst/>
          </a:prstGeom>
          <a:solidFill>
            <a:schemeClr val="tx1">
              <a:lumMod val="50000"/>
              <a:lumOff val="50000"/>
            </a:schemeClr>
          </a:solidFill>
        </p:spPr>
        <p:txBody>
          <a:bodyPr wrap="square" rtlCol="0">
            <a:spAutoFit/>
          </a:bodyPr>
          <a:lstStyle/>
          <a:p>
            <a:pPr algn="ctr"/>
            <a:r>
              <a:rPr lang="en-US" sz="2400" dirty="0">
                <a:solidFill>
                  <a:srgbClr val="FFFF00"/>
                </a:solidFill>
              </a:rPr>
              <a:t>Tribes on both sides of the channel</a:t>
            </a:r>
          </a:p>
        </p:txBody>
      </p:sp>
      <p:sp>
        <p:nvSpPr>
          <p:cNvPr id="2" name="TextBox 1">
            <a:extLst>
              <a:ext uri="{FF2B5EF4-FFF2-40B4-BE49-F238E27FC236}">
                <a16:creationId xmlns:a16="http://schemas.microsoft.com/office/drawing/2014/main" id="{94B03020-12F3-16CA-8E7C-CFEF080E3E15}"/>
              </a:ext>
            </a:extLst>
          </p:cNvPr>
          <p:cNvSpPr txBox="1"/>
          <p:nvPr/>
        </p:nvSpPr>
        <p:spPr>
          <a:xfrm>
            <a:off x="1647091" y="1096875"/>
            <a:ext cx="1524000" cy="381000"/>
          </a:xfrm>
          <a:prstGeom prst="rect">
            <a:avLst/>
          </a:prstGeom>
          <a:solidFill>
            <a:srgbClr val="FFC000"/>
          </a:solidFill>
        </p:spPr>
        <p:txBody>
          <a:bodyPr wrap="square" rtlCol="0">
            <a:spAutoFit/>
          </a:bodyPr>
          <a:lstStyle/>
          <a:p>
            <a:r>
              <a:rPr lang="en-US" dirty="0"/>
              <a:t>2. </a:t>
            </a:r>
            <a:r>
              <a:rPr lang="en-US" dirty="0" err="1"/>
              <a:t>Atrebates</a:t>
            </a:r>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ject 5"/>
          <p:cNvSpPr txBox="1"/>
          <p:nvPr/>
        </p:nvSpPr>
        <p:spPr>
          <a:xfrm>
            <a:off x="990600" y="1752600"/>
            <a:ext cx="5318125" cy="1602362"/>
          </a:xfrm>
          <a:prstGeom prst="rect">
            <a:avLst/>
          </a:prstGeom>
        </p:spPr>
        <p:txBody>
          <a:bodyPr vert="horz" wrap="square" lIns="0" tIns="12065" rIns="0" bIns="0" rtlCol="0">
            <a:spAutoFit/>
          </a:bodyPr>
          <a:lstStyle/>
          <a:p>
            <a:pPr marL="12700" marR="5080">
              <a:lnSpc>
                <a:spcPct val="100000"/>
              </a:lnSpc>
              <a:spcBef>
                <a:spcPts val="360"/>
              </a:spcBef>
            </a:pPr>
            <a:r>
              <a:rPr sz="1000" dirty="0">
                <a:latin typeface="Times New Roman"/>
                <a:cs typeface="Times New Roman"/>
              </a:rPr>
              <a:t>Ptolemy’s</a:t>
            </a:r>
            <a:r>
              <a:rPr sz="1000" spc="-5" dirty="0">
                <a:latin typeface="Times New Roman"/>
                <a:cs typeface="Times New Roman"/>
              </a:rPr>
              <a:t> </a:t>
            </a:r>
            <a:r>
              <a:rPr sz="1000" i="1" dirty="0">
                <a:latin typeface="Times New Roman"/>
                <a:cs typeface="Times New Roman"/>
              </a:rPr>
              <a:t>Geography</a:t>
            </a:r>
            <a:r>
              <a:rPr sz="1000" dirty="0">
                <a:latin typeface="Times New Roman"/>
                <a:cs typeface="Times New Roman"/>
              </a:rPr>
              <a:t>,</a:t>
            </a:r>
            <a:r>
              <a:rPr sz="1000" spc="-30" dirty="0">
                <a:latin typeface="Times New Roman"/>
                <a:cs typeface="Times New Roman"/>
              </a:rPr>
              <a:t> </a:t>
            </a:r>
            <a:r>
              <a:rPr sz="1000" spc="-10" dirty="0">
                <a:latin typeface="Times New Roman"/>
                <a:cs typeface="Times New Roman"/>
              </a:rPr>
              <a:t>produced</a:t>
            </a:r>
            <a:r>
              <a:rPr sz="1000" spc="-30" dirty="0">
                <a:latin typeface="Times New Roman"/>
                <a:cs typeface="Times New Roman"/>
              </a:rPr>
              <a:t> </a:t>
            </a:r>
            <a:r>
              <a:rPr sz="1000" dirty="0">
                <a:latin typeface="Times New Roman"/>
                <a:cs typeface="Times New Roman"/>
              </a:rPr>
              <a:t>about</a:t>
            </a:r>
            <a:r>
              <a:rPr sz="1000" spc="-25" dirty="0">
                <a:latin typeface="Times New Roman"/>
                <a:cs typeface="Times New Roman"/>
              </a:rPr>
              <a:t> </a:t>
            </a:r>
            <a:r>
              <a:rPr sz="1000" dirty="0">
                <a:latin typeface="Times New Roman"/>
                <a:cs typeface="Times New Roman"/>
              </a:rPr>
              <a:t>150</a:t>
            </a:r>
            <a:r>
              <a:rPr sz="1000" spc="-50" dirty="0">
                <a:latin typeface="Times New Roman"/>
                <a:cs typeface="Times New Roman"/>
              </a:rPr>
              <a:t> </a:t>
            </a:r>
            <a:r>
              <a:rPr sz="1000" dirty="0">
                <a:latin typeface="Times New Roman"/>
                <a:cs typeface="Times New Roman"/>
              </a:rPr>
              <a:t>CE</a:t>
            </a:r>
            <a:r>
              <a:rPr sz="1000" spc="-20" dirty="0">
                <a:latin typeface="Times New Roman"/>
                <a:cs typeface="Times New Roman"/>
              </a:rPr>
              <a:t> </a:t>
            </a:r>
            <a:r>
              <a:rPr sz="1000" dirty="0">
                <a:latin typeface="Times New Roman"/>
                <a:cs typeface="Times New Roman"/>
              </a:rPr>
              <a:t>during</a:t>
            </a:r>
            <a:r>
              <a:rPr sz="1000" spc="-25" dirty="0">
                <a:latin typeface="Times New Roman"/>
                <a:cs typeface="Times New Roman"/>
              </a:rPr>
              <a:t> </a:t>
            </a:r>
            <a:r>
              <a:rPr sz="1000" dirty="0">
                <a:latin typeface="Times New Roman"/>
                <a:cs typeface="Times New Roman"/>
              </a:rPr>
              <a:t>the</a:t>
            </a:r>
            <a:r>
              <a:rPr sz="1000" spc="-25" dirty="0">
                <a:latin typeface="Times New Roman"/>
                <a:cs typeface="Times New Roman"/>
              </a:rPr>
              <a:t> </a:t>
            </a:r>
            <a:r>
              <a:rPr sz="1000" dirty="0">
                <a:latin typeface="Times New Roman"/>
                <a:cs typeface="Times New Roman"/>
              </a:rPr>
              <a:t>Roman</a:t>
            </a:r>
            <a:r>
              <a:rPr sz="1000" spc="-20" dirty="0">
                <a:latin typeface="Times New Roman"/>
                <a:cs typeface="Times New Roman"/>
              </a:rPr>
              <a:t> </a:t>
            </a:r>
            <a:r>
              <a:rPr sz="1000" dirty="0">
                <a:latin typeface="Times New Roman"/>
                <a:cs typeface="Times New Roman"/>
              </a:rPr>
              <a:t>occupation</a:t>
            </a:r>
            <a:r>
              <a:rPr sz="1000" spc="-15" dirty="0">
                <a:latin typeface="Times New Roman"/>
                <a:cs typeface="Times New Roman"/>
              </a:rPr>
              <a:t> </a:t>
            </a:r>
            <a:r>
              <a:rPr sz="1000" dirty="0">
                <a:latin typeface="Times New Roman"/>
                <a:cs typeface="Times New Roman"/>
              </a:rPr>
              <a:t>of</a:t>
            </a:r>
            <a:r>
              <a:rPr sz="1000" spc="-35" dirty="0">
                <a:latin typeface="Times New Roman"/>
                <a:cs typeface="Times New Roman"/>
              </a:rPr>
              <a:t> </a:t>
            </a:r>
            <a:r>
              <a:rPr sz="1000" dirty="0">
                <a:latin typeface="Times New Roman"/>
                <a:cs typeface="Times New Roman"/>
              </a:rPr>
              <a:t>Britain,</a:t>
            </a:r>
            <a:r>
              <a:rPr sz="1000" spc="-40" dirty="0">
                <a:latin typeface="Times New Roman"/>
                <a:cs typeface="Times New Roman"/>
              </a:rPr>
              <a:t> </a:t>
            </a:r>
            <a:r>
              <a:rPr sz="1000" dirty="0">
                <a:latin typeface="Times New Roman"/>
                <a:cs typeface="Times New Roman"/>
              </a:rPr>
              <a:t>has</a:t>
            </a:r>
            <a:r>
              <a:rPr sz="1000" spc="-10" dirty="0">
                <a:latin typeface="Times New Roman"/>
                <a:cs typeface="Times New Roman"/>
              </a:rPr>
              <a:t> three </a:t>
            </a:r>
            <a:r>
              <a:rPr sz="1000" dirty="0">
                <a:latin typeface="Times New Roman"/>
                <a:cs typeface="Times New Roman"/>
              </a:rPr>
              <a:t>neighbouring </a:t>
            </a:r>
            <a:r>
              <a:rPr sz="1000" i="1" dirty="0">
                <a:latin typeface="Times New Roman"/>
                <a:cs typeface="Times New Roman"/>
              </a:rPr>
              <a:t>civitas</a:t>
            </a:r>
            <a:r>
              <a:rPr sz="1000" i="1" spc="-35" dirty="0">
                <a:latin typeface="Times New Roman"/>
                <a:cs typeface="Times New Roman"/>
              </a:rPr>
              <a:t> </a:t>
            </a:r>
            <a:r>
              <a:rPr sz="1000" dirty="0">
                <a:latin typeface="Times New Roman"/>
                <a:cs typeface="Times New Roman"/>
              </a:rPr>
              <a:t>noted</a:t>
            </a:r>
            <a:r>
              <a:rPr sz="1000" spc="-35" dirty="0">
                <a:latin typeface="Times New Roman"/>
                <a:cs typeface="Times New Roman"/>
              </a:rPr>
              <a:t> </a:t>
            </a:r>
            <a:r>
              <a:rPr sz="1000" dirty="0">
                <a:latin typeface="Times New Roman"/>
                <a:cs typeface="Times New Roman"/>
              </a:rPr>
              <a:t>as</a:t>
            </a:r>
            <a:r>
              <a:rPr sz="1000" spc="-20" dirty="0">
                <a:latin typeface="Times New Roman"/>
                <a:cs typeface="Times New Roman"/>
              </a:rPr>
              <a:t> </a:t>
            </a:r>
            <a:r>
              <a:rPr sz="1000" b="1" i="1" dirty="0">
                <a:latin typeface="Times New Roman"/>
                <a:cs typeface="Times New Roman"/>
              </a:rPr>
              <a:t>Atrebates,</a:t>
            </a:r>
            <a:r>
              <a:rPr sz="1000" b="1" i="1" spc="-30" dirty="0">
                <a:latin typeface="Times New Roman"/>
                <a:cs typeface="Times New Roman"/>
              </a:rPr>
              <a:t> </a:t>
            </a:r>
            <a:r>
              <a:rPr sz="1000" b="1" i="1" dirty="0">
                <a:latin typeface="Times New Roman"/>
                <a:cs typeface="Times New Roman"/>
              </a:rPr>
              <a:t>Belgae</a:t>
            </a:r>
            <a:r>
              <a:rPr sz="1000" b="1" i="1" spc="-25" dirty="0">
                <a:latin typeface="Times New Roman"/>
                <a:cs typeface="Times New Roman"/>
              </a:rPr>
              <a:t> </a:t>
            </a:r>
            <a:r>
              <a:rPr sz="1000" b="1" dirty="0">
                <a:latin typeface="Times New Roman"/>
                <a:cs typeface="Times New Roman"/>
              </a:rPr>
              <a:t>and</a:t>
            </a:r>
            <a:r>
              <a:rPr sz="1000" b="1" spc="-30" dirty="0">
                <a:latin typeface="Times New Roman"/>
                <a:cs typeface="Times New Roman"/>
              </a:rPr>
              <a:t> </a:t>
            </a:r>
            <a:r>
              <a:rPr sz="1000" b="1" i="1" dirty="0">
                <a:latin typeface="Times New Roman"/>
                <a:cs typeface="Times New Roman"/>
              </a:rPr>
              <a:t>Regni</a:t>
            </a:r>
            <a:r>
              <a:rPr sz="1000" dirty="0">
                <a:latin typeface="Times New Roman"/>
                <a:cs typeface="Times New Roman"/>
              </a:rPr>
              <a:t>.</a:t>
            </a:r>
            <a:r>
              <a:rPr sz="1000" spc="-40" dirty="0">
                <a:latin typeface="Times New Roman"/>
                <a:cs typeface="Times New Roman"/>
              </a:rPr>
              <a:t> </a:t>
            </a:r>
            <a:r>
              <a:rPr sz="1000" dirty="0">
                <a:latin typeface="Times New Roman"/>
                <a:cs typeface="Times New Roman"/>
              </a:rPr>
              <a:t>These</a:t>
            </a:r>
            <a:r>
              <a:rPr sz="1000" spc="-25" dirty="0">
                <a:latin typeface="Times New Roman"/>
                <a:cs typeface="Times New Roman"/>
              </a:rPr>
              <a:t> </a:t>
            </a:r>
            <a:r>
              <a:rPr sz="1000" dirty="0">
                <a:latin typeface="Times New Roman"/>
                <a:cs typeface="Times New Roman"/>
              </a:rPr>
              <a:t>may</a:t>
            </a:r>
            <a:r>
              <a:rPr sz="1000" spc="-20" dirty="0">
                <a:latin typeface="Times New Roman"/>
                <a:cs typeface="Times New Roman"/>
              </a:rPr>
              <a:t> </a:t>
            </a:r>
            <a:r>
              <a:rPr sz="1000" dirty="0">
                <a:latin typeface="Times New Roman"/>
                <a:cs typeface="Times New Roman"/>
              </a:rPr>
              <a:t>well</a:t>
            </a:r>
            <a:r>
              <a:rPr sz="1000" spc="-5" dirty="0">
                <a:latin typeface="Times New Roman"/>
                <a:cs typeface="Times New Roman"/>
              </a:rPr>
              <a:t> </a:t>
            </a:r>
            <a:r>
              <a:rPr sz="1000" dirty="0">
                <a:latin typeface="Times New Roman"/>
                <a:cs typeface="Times New Roman"/>
              </a:rPr>
              <a:t>be</a:t>
            </a:r>
            <a:r>
              <a:rPr sz="1000" spc="-35" dirty="0">
                <a:latin typeface="Times New Roman"/>
                <a:cs typeface="Times New Roman"/>
              </a:rPr>
              <a:t> </a:t>
            </a:r>
            <a:r>
              <a:rPr sz="1000" dirty="0">
                <a:latin typeface="Times New Roman"/>
                <a:cs typeface="Times New Roman"/>
              </a:rPr>
              <a:t>administrative</a:t>
            </a:r>
            <a:r>
              <a:rPr sz="1000" spc="5" dirty="0">
                <a:latin typeface="Times New Roman"/>
                <a:cs typeface="Times New Roman"/>
              </a:rPr>
              <a:t> </a:t>
            </a:r>
            <a:r>
              <a:rPr sz="1000" spc="-10" dirty="0">
                <a:latin typeface="Times New Roman"/>
                <a:cs typeface="Times New Roman"/>
              </a:rPr>
              <a:t>divisions </a:t>
            </a:r>
            <a:r>
              <a:rPr sz="1000" dirty="0">
                <a:latin typeface="Times New Roman"/>
                <a:cs typeface="Times New Roman"/>
              </a:rPr>
              <a:t>drawn</a:t>
            </a:r>
            <a:r>
              <a:rPr sz="1000" spc="-5" dirty="0">
                <a:latin typeface="Times New Roman"/>
                <a:cs typeface="Times New Roman"/>
              </a:rPr>
              <a:t> </a:t>
            </a:r>
            <a:r>
              <a:rPr sz="1000" dirty="0">
                <a:latin typeface="Times New Roman"/>
                <a:cs typeface="Times New Roman"/>
              </a:rPr>
              <a:t>up</a:t>
            </a:r>
            <a:r>
              <a:rPr sz="1000" spc="-30" dirty="0">
                <a:latin typeface="Times New Roman"/>
                <a:cs typeface="Times New Roman"/>
              </a:rPr>
              <a:t> </a:t>
            </a:r>
            <a:r>
              <a:rPr sz="1000" dirty="0">
                <a:latin typeface="Times New Roman"/>
                <a:cs typeface="Times New Roman"/>
              </a:rPr>
              <a:t>to</a:t>
            </a:r>
            <a:r>
              <a:rPr sz="1000" spc="-25" dirty="0">
                <a:latin typeface="Times New Roman"/>
                <a:cs typeface="Times New Roman"/>
              </a:rPr>
              <a:t> </a:t>
            </a:r>
            <a:r>
              <a:rPr sz="1000" dirty="0">
                <a:latin typeface="Times New Roman"/>
                <a:cs typeface="Times New Roman"/>
              </a:rPr>
              <a:t>suit</a:t>
            </a:r>
            <a:r>
              <a:rPr sz="1000" spc="-3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Romans</a:t>
            </a:r>
            <a:r>
              <a:rPr sz="1000" spc="-5" dirty="0">
                <a:latin typeface="Times New Roman"/>
                <a:cs typeface="Times New Roman"/>
              </a:rPr>
              <a:t> </a:t>
            </a:r>
            <a:r>
              <a:rPr sz="1000" dirty="0">
                <a:latin typeface="Times New Roman"/>
                <a:cs typeface="Times New Roman"/>
              </a:rPr>
              <a:t>rather</a:t>
            </a:r>
            <a:r>
              <a:rPr sz="1000" spc="-10" dirty="0">
                <a:latin typeface="Times New Roman"/>
                <a:cs typeface="Times New Roman"/>
              </a:rPr>
              <a:t> </a:t>
            </a:r>
            <a:r>
              <a:rPr sz="1000" dirty="0">
                <a:latin typeface="Times New Roman"/>
                <a:cs typeface="Times New Roman"/>
              </a:rPr>
              <a:t>than</a:t>
            </a:r>
            <a:r>
              <a:rPr sz="1000" spc="-25" dirty="0">
                <a:latin typeface="Times New Roman"/>
                <a:cs typeface="Times New Roman"/>
              </a:rPr>
              <a:t> </a:t>
            </a:r>
            <a:r>
              <a:rPr sz="1000" dirty="0">
                <a:latin typeface="Times New Roman"/>
                <a:cs typeface="Times New Roman"/>
              </a:rPr>
              <a:t>a</a:t>
            </a:r>
            <a:r>
              <a:rPr sz="1000" spc="-20" dirty="0">
                <a:latin typeface="Times New Roman"/>
                <a:cs typeface="Times New Roman"/>
              </a:rPr>
              <a:t> </a:t>
            </a:r>
            <a:r>
              <a:rPr sz="1000" dirty="0">
                <a:latin typeface="Times New Roman"/>
                <a:cs typeface="Times New Roman"/>
              </a:rPr>
              <a:t>reflection</a:t>
            </a:r>
            <a:r>
              <a:rPr sz="1000" spc="-15"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‘tribal’</a:t>
            </a:r>
            <a:r>
              <a:rPr sz="1000" spc="-20" dirty="0">
                <a:latin typeface="Times New Roman"/>
                <a:cs typeface="Times New Roman"/>
              </a:rPr>
              <a:t> </a:t>
            </a:r>
            <a:r>
              <a:rPr sz="1000" dirty="0">
                <a:latin typeface="Times New Roman"/>
                <a:cs typeface="Times New Roman"/>
              </a:rPr>
              <a:t>boundaries.</a:t>
            </a:r>
            <a:r>
              <a:rPr sz="1000" spc="15" dirty="0">
                <a:latin typeface="Times New Roman"/>
                <a:cs typeface="Times New Roman"/>
              </a:rPr>
              <a:t> </a:t>
            </a:r>
            <a:r>
              <a:rPr sz="1000" dirty="0">
                <a:latin typeface="Times New Roman"/>
                <a:cs typeface="Times New Roman"/>
              </a:rPr>
              <a:t>Bordering</a:t>
            </a:r>
            <a:r>
              <a:rPr sz="1000" spc="-20" dirty="0">
                <a:latin typeface="Times New Roman"/>
                <a:cs typeface="Times New Roman"/>
              </a:rPr>
              <a:t> </a:t>
            </a:r>
            <a:r>
              <a:rPr sz="1000" dirty="0">
                <a:latin typeface="Times New Roman"/>
                <a:cs typeface="Times New Roman"/>
              </a:rPr>
              <a:t>on</a:t>
            </a:r>
            <a:r>
              <a:rPr sz="1000" spc="-3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spc="-10" dirty="0">
                <a:latin typeface="Times New Roman"/>
                <a:cs typeface="Times New Roman"/>
              </a:rPr>
              <a:t>Atrebates </a:t>
            </a:r>
            <a:r>
              <a:rPr sz="1000" i="1" dirty="0">
                <a:latin typeface="Times New Roman"/>
                <a:cs typeface="Times New Roman"/>
              </a:rPr>
              <a:t>civitas</a:t>
            </a:r>
            <a:r>
              <a:rPr sz="1000" i="1" spc="-20" dirty="0">
                <a:latin typeface="Times New Roman"/>
                <a:cs typeface="Times New Roman"/>
              </a:rPr>
              <a:t> </a:t>
            </a:r>
            <a:r>
              <a:rPr sz="1000" dirty="0">
                <a:latin typeface="Times New Roman"/>
                <a:cs typeface="Times New Roman"/>
              </a:rPr>
              <a:t>in</a:t>
            </a:r>
            <a:r>
              <a:rPr sz="1000" spc="-30" dirty="0">
                <a:latin typeface="Times New Roman"/>
                <a:cs typeface="Times New Roman"/>
              </a:rPr>
              <a:t> </a:t>
            </a:r>
            <a:r>
              <a:rPr sz="1000" dirty="0">
                <a:latin typeface="Times New Roman"/>
                <a:cs typeface="Times New Roman"/>
              </a:rPr>
              <a:t>Roman</a:t>
            </a:r>
            <a:r>
              <a:rPr sz="1000" spc="-5" dirty="0">
                <a:latin typeface="Times New Roman"/>
                <a:cs typeface="Times New Roman"/>
              </a:rPr>
              <a:t> </a:t>
            </a:r>
            <a:r>
              <a:rPr sz="1000" dirty="0">
                <a:latin typeface="Times New Roman"/>
                <a:cs typeface="Times New Roman"/>
              </a:rPr>
              <a:t>Britain</a:t>
            </a:r>
            <a:r>
              <a:rPr sz="1000" spc="-35" dirty="0">
                <a:latin typeface="Times New Roman"/>
                <a:cs typeface="Times New Roman"/>
              </a:rPr>
              <a:t> </a:t>
            </a:r>
            <a:r>
              <a:rPr sz="1000" dirty="0">
                <a:latin typeface="Times New Roman"/>
                <a:cs typeface="Times New Roman"/>
              </a:rPr>
              <a:t>was</a:t>
            </a:r>
            <a:r>
              <a:rPr sz="1000" spc="15" dirty="0">
                <a:latin typeface="Times New Roman"/>
                <a:cs typeface="Times New Roman"/>
              </a:rPr>
              <a:t> </a:t>
            </a:r>
            <a:r>
              <a:rPr sz="1000" dirty="0">
                <a:latin typeface="Times New Roman"/>
                <a:cs typeface="Times New Roman"/>
              </a:rPr>
              <a:t>that</a:t>
            </a:r>
            <a:r>
              <a:rPr sz="1000" spc="-25" dirty="0">
                <a:latin typeface="Times New Roman"/>
                <a:cs typeface="Times New Roman"/>
              </a:rPr>
              <a:t> </a:t>
            </a:r>
            <a:r>
              <a:rPr sz="1000" dirty="0">
                <a:latin typeface="Times New Roman"/>
                <a:cs typeface="Times New Roman"/>
              </a:rPr>
              <a:t>of</a:t>
            </a:r>
            <a:r>
              <a:rPr sz="1000" spc="-20"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Belgae.</a:t>
            </a:r>
            <a:r>
              <a:rPr sz="1000" spc="-15" dirty="0">
                <a:latin typeface="Times New Roman"/>
                <a:cs typeface="Times New Roman"/>
              </a:rPr>
              <a:t> </a:t>
            </a:r>
            <a:r>
              <a:rPr sz="1000" dirty="0">
                <a:latin typeface="Times New Roman"/>
                <a:cs typeface="Times New Roman"/>
              </a:rPr>
              <a:t>In</a:t>
            </a:r>
            <a:r>
              <a:rPr sz="1000" spc="-20" dirty="0">
                <a:latin typeface="Times New Roman"/>
                <a:cs typeface="Times New Roman"/>
              </a:rPr>
              <a:t> </a:t>
            </a:r>
            <a:r>
              <a:rPr sz="1000" dirty="0">
                <a:latin typeface="Times New Roman"/>
                <a:cs typeface="Times New Roman"/>
              </a:rPr>
              <a:t>Roman</a:t>
            </a:r>
            <a:r>
              <a:rPr sz="1000" spc="-5" dirty="0">
                <a:latin typeface="Times New Roman"/>
                <a:cs typeface="Times New Roman"/>
              </a:rPr>
              <a:t> </a:t>
            </a:r>
            <a:r>
              <a:rPr sz="1000" dirty="0">
                <a:latin typeface="Times New Roman"/>
                <a:cs typeface="Times New Roman"/>
              </a:rPr>
              <a:t>times, what</a:t>
            </a:r>
            <a:r>
              <a:rPr sz="1000" spc="5" dirty="0">
                <a:latin typeface="Times New Roman"/>
                <a:cs typeface="Times New Roman"/>
              </a:rPr>
              <a:t> </a:t>
            </a:r>
            <a:r>
              <a:rPr sz="1000" dirty="0">
                <a:latin typeface="Times New Roman"/>
                <a:cs typeface="Times New Roman"/>
              </a:rPr>
              <a:t>is</a:t>
            </a:r>
            <a:r>
              <a:rPr sz="1000" spc="-25" dirty="0">
                <a:latin typeface="Times New Roman"/>
                <a:cs typeface="Times New Roman"/>
              </a:rPr>
              <a:t> </a:t>
            </a:r>
            <a:r>
              <a:rPr sz="1000" dirty="0">
                <a:latin typeface="Times New Roman"/>
                <a:cs typeface="Times New Roman"/>
              </a:rPr>
              <a:t>now</a:t>
            </a:r>
            <a:r>
              <a:rPr sz="1000" spc="-1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city</a:t>
            </a:r>
            <a:r>
              <a:rPr sz="1000" spc="-20" dirty="0">
                <a:latin typeface="Times New Roman"/>
                <a:cs typeface="Times New Roman"/>
              </a:rPr>
              <a:t> </a:t>
            </a:r>
            <a:r>
              <a:rPr sz="1000" dirty="0">
                <a:latin typeface="Times New Roman"/>
                <a:cs typeface="Times New Roman"/>
              </a:rPr>
              <a:t>of</a:t>
            </a:r>
            <a:r>
              <a:rPr sz="1000" spc="-35" dirty="0">
                <a:latin typeface="Times New Roman"/>
                <a:cs typeface="Times New Roman"/>
              </a:rPr>
              <a:t> </a:t>
            </a:r>
            <a:r>
              <a:rPr sz="1000" spc="-10" dirty="0">
                <a:latin typeface="Times New Roman"/>
                <a:cs typeface="Times New Roman"/>
              </a:rPr>
              <a:t>Winchester</a:t>
            </a:r>
            <a:r>
              <a:rPr sz="1000" spc="500" dirty="0">
                <a:latin typeface="Times New Roman"/>
                <a:cs typeface="Times New Roman"/>
              </a:rPr>
              <a:t> </a:t>
            </a:r>
            <a:r>
              <a:rPr sz="1000" dirty="0">
                <a:latin typeface="Times New Roman"/>
                <a:cs typeface="Times New Roman"/>
              </a:rPr>
              <a:t>was</a:t>
            </a:r>
            <a:r>
              <a:rPr sz="1000" spc="-5" dirty="0">
                <a:latin typeface="Times New Roman"/>
                <a:cs typeface="Times New Roman"/>
              </a:rPr>
              <a:t> </a:t>
            </a:r>
            <a:r>
              <a:rPr sz="1000" dirty="0">
                <a:latin typeface="Times New Roman"/>
                <a:cs typeface="Times New Roman"/>
              </a:rPr>
              <a:t>known</a:t>
            </a:r>
            <a:r>
              <a:rPr sz="1000" spc="10" dirty="0">
                <a:latin typeface="Times New Roman"/>
                <a:cs typeface="Times New Roman"/>
              </a:rPr>
              <a:t> </a:t>
            </a:r>
            <a:r>
              <a:rPr sz="1000" dirty="0">
                <a:latin typeface="Times New Roman"/>
                <a:cs typeface="Times New Roman"/>
              </a:rPr>
              <a:t>as</a:t>
            </a:r>
            <a:r>
              <a:rPr sz="1000" spc="-20" dirty="0">
                <a:latin typeface="Times New Roman"/>
                <a:cs typeface="Times New Roman"/>
              </a:rPr>
              <a:t> </a:t>
            </a:r>
            <a:r>
              <a:rPr sz="1000" dirty="0">
                <a:latin typeface="Times New Roman"/>
                <a:cs typeface="Times New Roman"/>
              </a:rPr>
              <a:t>Venta</a:t>
            </a:r>
            <a:r>
              <a:rPr sz="1000" spc="-15" dirty="0">
                <a:latin typeface="Times New Roman"/>
                <a:cs typeface="Times New Roman"/>
              </a:rPr>
              <a:t> </a:t>
            </a:r>
            <a:r>
              <a:rPr sz="1000" dirty="0">
                <a:latin typeface="Times New Roman"/>
                <a:cs typeface="Times New Roman"/>
              </a:rPr>
              <a:t>Belgarum</a:t>
            </a:r>
            <a:r>
              <a:rPr sz="1000" spc="-10" dirty="0">
                <a:latin typeface="Times New Roman"/>
                <a:cs typeface="Times New Roman"/>
              </a:rPr>
              <a:t> </a:t>
            </a:r>
            <a:r>
              <a:rPr sz="1000" dirty="0">
                <a:latin typeface="Times New Roman"/>
                <a:cs typeface="Times New Roman"/>
              </a:rPr>
              <a:t>(town of</a:t>
            </a:r>
            <a:r>
              <a:rPr sz="1000" spc="-20"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Belgae).</a:t>
            </a:r>
            <a:r>
              <a:rPr sz="1000" spc="-20" dirty="0">
                <a:latin typeface="Times New Roman"/>
                <a:cs typeface="Times New Roman"/>
              </a:rPr>
              <a:t> </a:t>
            </a:r>
            <a:r>
              <a:rPr sz="1000" dirty="0">
                <a:latin typeface="Times New Roman"/>
                <a:cs typeface="Times New Roman"/>
              </a:rPr>
              <a:t>This</a:t>
            </a:r>
            <a:r>
              <a:rPr sz="1000" spc="-40" dirty="0">
                <a:latin typeface="Times New Roman"/>
                <a:cs typeface="Times New Roman"/>
              </a:rPr>
              <a:t> </a:t>
            </a:r>
            <a:r>
              <a:rPr sz="1000" dirty="0">
                <a:latin typeface="Times New Roman"/>
                <a:cs typeface="Times New Roman"/>
              </a:rPr>
              <a:t>usage</a:t>
            </a:r>
            <a:r>
              <a:rPr sz="1000" spc="5" dirty="0">
                <a:latin typeface="Times New Roman"/>
                <a:cs typeface="Times New Roman"/>
              </a:rPr>
              <a:t> </a:t>
            </a:r>
            <a:r>
              <a:rPr sz="1000" dirty="0">
                <a:latin typeface="Times New Roman"/>
                <a:cs typeface="Times New Roman"/>
              </a:rPr>
              <a:t>of</a:t>
            </a:r>
            <a:r>
              <a:rPr sz="1000" spc="-25" dirty="0">
                <a:latin typeface="Times New Roman"/>
                <a:cs typeface="Times New Roman"/>
              </a:rPr>
              <a:t> </a:t>
            </a:r>
            <a:r>
              <a:rPr sz="1000" dirty="0">
                <a:latin typeface="Times New Roman"/>
                <a:cs typeface="Times New Roman"/>
              </a:rPr>
              <a:t>the</a:t>
            </a:r>
            <a:r>
              <a:rPr sz="1000" spc="-30" dirty="0">
                <a:latin typeface="Times New Roman"/>
                <a:cs typeface="Times New Roman"/>
              </a:rPr>
              <a:t> </a:t>
            </a:r>
            <a:r>
              <a:rPr sz="1000" dirty="0">
                <a:latin typeface="Times New Roman"/>
                <a:cs typeface="Times New Roman"/>
              </a:rPr>
              <a:t>label</a:t>
            </a:r>
            <a:r>
              <a:rPr sz="1000" spc="-15" dirty="0">
                <a:latin typeface="Times New Roman"/>
                <a:cs typeface="Times New Roman"/>
              </a:rPr>
              <a:t> </a:t>
            </a:r>
            <a:r>
              <a:rPr sz="1000" dirty="0">
                <a:latin typeface="Times New Roman"/>
                <a:cs typeface="Times New Roman"/>
              </a:rPr>
              <a:t>‘Belgae’</a:t>
            </a:r>
            <a:r>
              <a:rPr sz="1000" spc="-5" dirty="0">
                <a:latin typeface="Times New Roman"/>
                <a:cs typeface="Times New Roman"/>
              </a:rPr>
              <a:t> </a:t>
            </a:r>
            <a:r>
              <a:rPr sz="1000" dirty="0">
                <a:latin typeface="Times New Roman"/>
                <a:cs typeface="Times New Roman"/>
              </a:rPr>
              <a:t>is</a:t>
            </a:r>
            <a:r>
              <a:rPr sz="1000" spc="-35" dirty="0">
                <a:latin typeface="Times New Roman"/>
                <a:cs typeface="Times New Roman"/>
              </a:rPr>
              <a:t> </a:t>
            </a:r>
            <a:r>
              <a:rPr sz="1000" dirty="0">
                <a:latin typeface="Times New Roman"/>
                <a:cs typeface="Times New Roman"/>
              </a:rPr>
              <a:t>a</a:t>
            </a:r>
            <a:r>
              <a:rPr sz="1000" spc="-15" dirty="0">
                <a:latin typeface="Times New Roman"/>
                <a:cs typeface="Times New Roman"/>
              </a:rPr>
              <a:t> </a:t>
            </a:r>
            <a:r>
              <a:rPr sz="1000" spc="-10" dirty="0">
                <a:latin typeface="Times New Roman"/>
                <a:cs typeface="Times New Roman"/>
              </a:rPr>
              <a:t>little </a:t>
            </a:r>
            <a:r>
              <a:rPr sz="1000" dirty="0">
                <a:latin typeface="Times New Roman"/>
                <a:cs typeface="Times New Roman"/>
              </a:rPr>
              <a:t>confusing,</a:t>
            </a:r>
            <a:r>
              <a:rPr sz="1000" spc="10" dirty="0">
                <a:latin typeface="Times New Roman"/>
                <a:cs typeface="Times New Roman"/>
              </a:rPr>
              <a:t> </a:t>
            </a:r>
            <a:r>
              <a:rPr sz="1000" dirty="0">
                <a:latin typeface="Times New Roman"/>
                <a:cs typeface="Times New Roman"/>
              </a:rPr>
              <a:t>as</a:t>
            </a:r>
            <a:r>
              <a:rPr sz="1000" spc="-3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Atrebates</a:t>
            </a:r>
            <a:r>
              <a:rPr sz="1000" spc="5" dirty="0">
                <a:latin typeface="Times New Roman"/>
                <a:cs typeface="Times New Roman"/>
              </a:rPr>
              <a:t> </a:t>
            </a:r>
            <a:r>
              <a:rPr sz="1000" dirty="0">
                <a:latin typeface="Times New Roman"/>
                <a:cs typeface="Times New Roman"/>
              </a:rPr>
              <a:t>were themselves</a:t>
            </a:r>
            <a:r>
              <a:rPr sz="1000" spc="20" dirty="0">
                <a:latin typeface="Times New Roman"/>
                <a:cs typeface="Times New Roman"/>
              </a:rPr>
              <a:t> </a:t>
            </a:r>
            <a:r>
              <a:rPr sz="1000" dirty="0">
                <a:latin typeface="Times New Roman"/>
                <a:cs typeface="Times New Roman"/>
              </a:rPr>
              <a:t>held</a:t>
            </a:r>
            <a:r>
              <a:rPr sz="1000" spc="-15" dirty="0">
                <a:latin typeface="Times New Roman"/>
                <a:cs typeface="Times New Roman"/>
              </a:rPr>
              <a:t> </a:t>
            </a:r>
            <a:r>
              <a:rPr sz="1000" dirty="0">
                <a:latin typeface="Times New Roman"/>
                <a:cs typeface="Times New Roman"/>
              </a:rPr>
              <a:t>to</a:t>
            </a:r>
            <a:r>
              <a:rPr sz="1000" spc="-40" dirty="0">
                <a:latin typeface="Times New Roman"/>
                <a:cs typeface="Times New Roman"/>
              </a:rPr>
              <a:t> </a:t>
            </a:r>
            <a:r>
              <a:rPr sz="1000" dirty="0">
                <a:latin typeface="Times New Roman"/>
                <a:cs typeface="Times New Roman"/>
              </a:rPr>
              <a:t>be</a:t>
            </a:r>
            <a:r>
              <a:rPr sz="1000" spc="-30" dirty="0">
                <a:latin typeface="Times New Roman"/>
                <a:cs typeface="Times New Roman"/>
              </a:rPr>
              <a:t> </a:t>
            </a:r>
            <a:r>
              <a:rPr sz="1000" dirty="0">
                <a:latin typeface="Times New Roman"/>
                <a:cs typeface="Times New Roman"/>
              </a:rPr>
              <a:t>a</a:t>
            </a:r>
            <a:r>
              <a:rPr sz="1000" spc="-30" dirty="0">
                <a:latin typeface="Times New Roman"/>
                <a:cs typeface="Times New Roman"/>
              </a:rPr>
              <a:t> </a:t>
            </a:r>
            <a:r>
              <a:rPr sz="1000" dirty="0">
                <a:latin typeface="Times New Roman"/>
                <a:cs typeface="Times New Roman"/>
              </a:rPr>
              <a:t>Belgic</a:t>
            </a:r>
            <a:r>
              <a:rPr sz="1000" spc="-5" dirty="0">
                <a:latin typeface="Times New Roman"/>
                <a:cs typeface="Times New Roman"/>
              </a:rPr>
              <a:t> </a:t>
            </a:r>
            <a:r>
              <a:rPr sz="1000" dirty="0">
                <a:latin typeface="Times New Roman"/>
                <a:cs typeface="Times New Roman"/>
              </a:rPr>
              <a:t>tribe,</a:t>
            </a:r>
            <a:r>
              <a:rPr sz="1000" spc="-30" dirty="0">
                <a:latin typeface="Times New Roman"/>
                <a:cs typeface="Times New Roman"/>
              </a:rPr>
              <a:t> </a:t>
            </a:r>
            <a:r>
              <a:rPr sz="1000" dirty="0">
                <a:latin typeface="Times New Roman"/>
                <a:cs typeface="Times New Roman"/>
              </a:rPr>
              <a:t>and</a:t>
            </a:r>
            <a:r>
              <a:rPr sz="1000" spc="-20" dirty="0">
                <a:latin typeface="Times New Roman"/>
                <a:cs typeface="Times New Roman"/>
              </a:rPr>
              <a:t> </a:t>
            </a:r>
            <a:r>
              <a:rPr sz="1000" dirty="0">
                <a:latin typeface="Times New Roman"/>
                <a:cs typeface="Times New Roman"/>
              </a:rPr>
              <a:t>adds</a:t>
            </a:r>
            <a:r>
              <a:rPr sz="1000" spc="-30" dirty="0">
                <a:latin typeface="Times New Roman"/>
                <a:cs typeface="Times New Roman"/>
              </a:rPr>
              <a:t> </a:t>
            </a:r>
            <a:r>
              <a:rPr sz="1000" dirty="0">
                <a:latin typeface="Times New Roman"/>
                <a:cs typeface="Times New Roman"/>
              </a:rPr>
              <a:t>to</a:t>
            </a:r>
            <a:r>
              <a:rPr sz="1000" spc="-25" dirty="0">
                <a:latin typeface="Times New Roman"/>
                <a:cs typeface="Times New Roman"/>
              </a:rPr>
              <a:t> </a:t>
            </a:r>
            <a:r>
              <a:rPr sz="1000" dirty="0">
                <a:latin typeface="Times New Roman"/>
                <a:cs typeface="Times New Roman"/>
              </a:rPr>
              <a:t>the</a:t>
            </a:r>
            <a:r>
              <a:rPr sz="1000" spc="-20" dirty="0">
                <a:latin typeface="Times New Roman"/>
                <a:cs typeface="Times New Roman"/>
              </a:rPr>
              <a:t> </a:t>
            </a:r>
            <a:r>
              <a:rPr sz="1000" dirty="0">
                <a:latin typeface="Times New Roman"/>
                <a:cs typeface="Times New Roman"/>
              </a:rPr>
              <a:t>likelihood</a:t>
            </a:r>
            <a:r>
              <a:rPr sz="1000" spc="-25" dirty="0">
                <a:latin typeface="Times New Roman"/>
                <a:cs typeface="Times New Roman"/>
              </a:rPr>
              <a:t> </a:t>
            </a:r>
            <a:r>
              <a:rPr sz="1000" dirty="0">
                <a:latin typeface="Times New Roman"/>
                <a:cs typeface="Times New Roman"/>
              </a:rPr>
              <a:t>that</a:t>
            </a:r>
            <a:r>
              <a:rPr sz="1000" spc="-20" dirty="0">
                <a:latin typeface="Times New Roman"/>
                <a:cs typeface="Times New Roman"/>
              </a:rPr>
              <a:t> </a:t>
            </a:r>
            <a:r>
              <a:rPr sz="1000" spc="-25" dirty="0">
                <a:latin typeface="Times New Roman"/>
                <a:cs typeface="Times New Roman"/>
              </a:rPr>
              <a:t>the </a:t>
            </a:r>
            <a:r>
              <a:rPr sz="1000" dirty="0">
                <a:latin typeface="Times New Roman"/>
                <a:cs typeface="Times New Roman"/>
              </a:rPr>
              <a:t>three</a:t>
            </a:r>
            <a:r>
              <a:rPr sz="1000" spc="-10" dirty="0">
                <a:latin typeface="Times New Roman"/>
                <a:cs typeface="Times New Roman"/>
              </a:rPr>
              <a:t> </a:t>
            </a:r>
            <a:r>
              <a:rPr sz="1000" dirty="0">
                <a:latin typeface="Times New Roman"/>
                <a:cs typeface="Times New Roman"/>
              </a:rPr>
              <a:t>civitas</a:t>
            </a:r>
            <a:r>
              <a:rPr sz="1000" spc="-20" dirty="0">
                <a:latin typeface="Times New Roman"/>
                <a:cs typeface="Times New Roman"/>
              </a:rPr>
              <a:t> </a:t>
            </a:r>
            <a:r>
              <a:rPr sz="1000" dirty="0">
                <a:latin typeface="Times New Roman"/>
                <a:cs typeface="Times New Roman"/>
              </a:rPr>
              <a:t>of</a:t>
            </a:r>
            <a:r>
              <a:rPr sz="1000" spc="-20" dirty="0">
                <a:latin typeface="Times New Roman"/>
                <a:cs typeface="Times New Roman"/>
              </a:rPr>
              <a:t> </a:t>
            </a:r>
            <a:r>
              <a:rPr sz="1000" dirty="0">
                <a:latin typeface="Times New Roman"/>
                <a:cs typeface="Times New Roman"/>
              </a:rPr>
              <a:t>Atrebates,</a:t>
            </a:r>
            <a:r>
              <a:rPr sz="1000" spc="-5" dirty="0">
                <a:latin typeface="Times New Roman"/>
                <a:cs typeface="Times New Roman"/>
              </a:rPr>
              <a:t> </a:t>
            </a:r>
            <a:r>
              <a:rPr sz="1000" dirty="0">
                <a:latin typeface="Times New Roman"/>
                <a:cs typeface="Times New Roman"/>
              </a:rPr>
              <a:t>Belgae</a:t>
            </a:r>
            <a:r>
              <a:rPr sz="1000" spc="-15" dirty="0">
                <a:latin typeface="Times New Roman"/>
                <a:cs typeface="Times New Roman"/>
              </a:rPr>
              <a:t> </a:t>
            </a:r>
            <a:r>
              <a:rPr sz="1000" dirty="0">
                <a:latin typeface="Times New Roman"/>
                <a:cs typeface="Times New Roman"/>
              </a:rPr>
              <a:t>and</a:t>
            </a:r>
            <a:r>
              <a:rPr sz="1000" spc="-15" dirty="0">
                <a:latin typeface="Times New Roman"/>
                <a:cs typeface="Times New Roman"/>
              </a:rPr>
              <a:t> </a:t>
            </a:r>
            <a:r>
              <a:rPr sz="1000" dirty="0">
                <a:latin typeface="Times New Roman"/>
                <a:cs typeface="Times New Roman"/>
              </a:rPr>
              <a:t>Regni</a:t>
            </a:r>
            <a:r>
              <a:rPr sz="1000" spc="-15" dirty="0">
                <a:latin typeface="Times New Roman"/>
                <a:cs typeface="Times New Roman"/>
              </a:rPr>
              <a:t> </a:t>
            </a:r>
            <a:r>
              <a:rPr sz="1000" dirty="0">
                <a:latin typeface="Times New Roman"/>
                <a:cs typeface="Times New Roman"/>
              </a:rPr>
              <a:t>had</a:t>
            </a:r>
            <a:r>
              <a:rPr sz="1000" spc="-25" dirty="0">
                <a:latin typeface="Times New Roman"/>
                <a:cs typeface="Times New Roman"/>
              </a:rPr>
              <a:t> </a:t>
            </a:r>
            <a:r>
              <a:rPr sz="1000" dirty="0">
                <a:latin typeface="Times New Roman"/>
                <a:cs typeface="Times New Roman"/>
              </a:rPr>
              <a:t>all</a:t>
            </a:r>
            <a:r>
              <a:rPr sz="1000" spc="-20" dirty="0">
                <a:latin typeface="Times New Roman"/>
                <a:cs typeface="Times New Roman"/>
              </a:rPr>
              <a:t> </a:t>
            </a:r>
            <a:r>
              <a:rPr sz="1000" dirty="0">
                <a:latin typeface="Times New Roman"/>
                <a:cs typeface="Times New Roman"/>
              </a:rPr>
              <a:t>previously</a:t>
            </a:r>
            <a:r>
              <a:rPr sz="1000" spc="-15" dirty="0">
                <a:latin typeface="Times New Roman"/>
                <a:cs typeface="Times New Roman"/>
              </a:rPr>
              <a:t> </a:t>
            </a:r>
            <a:r>
              <a:rPr sz="1000" dirty="0">
                <a:latin typeface="Times New Roman"/>
                <a:cs typeface="Times New Roman"/>
              </a:rPr>
              <a:t>been</a:t>
            </a:r>
            <a:r>
              <a:rPr sz="1000" spc="-25" dirty="0">
                <a:latin typeface="Times New Roman"/>
                <a:cs typeface="Times New Roman"/>
              </a:rPr>
              <a:t> </a:t>
            </a:r>
            <a:r>
              <a:rPr sz="1000" dirty="0">
                <a:latin typeface="Times New Roman"/>
                <a:cs typeface="Times New Roman"/>
              </a:rPr>
              <a:t>lands</a:t>
            </a:r>
            <a:r>
              <a:rPr sz="1000" spc="-20" dirty="0">
                <a:latin typeface="Times New Roman"/>
                <a:cs typeface="Times New Roman"/>
              </a:rPr>
              <a:t> </a:t>
            </a:r>
            <a:r>
              <a:rPr sz="1000" dirty="0">
                <a:latin typeface="Times New Roman"/>
                <a:cs typeface="Times New Roman"/>
              </a:rPr>
              <a:t>of</a:t>
            </a:r>
            <a:r>
              <a:rPr sz="1000" spc="-35" dirty="0">
                <a:latin typeface="Times New Roman"/>
                <a:cs typeface="Times New Roman"/>
              </a:rPr>
              <a:t> </a:t>
            </a:r>
            <a:r>
              <a:rPr sz="1000" dirty="0">
                <a:latin typeface="Times New Roman"/>
                <a:cs typeface="Times New Roman"/>
              </a:rPr>
              <a:t>the</a:t>
            </a:r>
            <a:r>
              <a:rPr sz="1000" spc="5" dirty="0">
                <a:latin typeface="Times New Roman"/>
                <a:cs typeface="Times New Roman"/>
              </a:rPr>
              <a:t> </a:t>
            </a:r>
            <a:r>
              <a:rPr sz="1000" dirty="0" err="1">
                <a:latin typeface="Times New Roman"/>
                <a:cs typeface="Times New Roman"/>
              </a:rPr>
              <a:t>Atrebates</a:t>
            </a:r>
            <a:r>
              <a:rPr sz="1000" dirty="0">
                <a:latin typeface="Times New Roman"/>
                <a:cs typeface="Times New Roman"/>
              </a:rPr>
              <a:t>.</a:t>
            </a:r>
            <a:endParaRPr lang="en-GB" sz="1000" spc="220" dirty="0">
              <a:latin typeface="Times New Roman"/>
              <a:cs typeface="Times New Roman"/>
            </a:endParaRPr>
          </a:p>
          <a:p>
            <a:pPr marL="12700" marR="5080">
              <a:lnSpc>
                <a:spcPct val="100000"/>
              </a:lnSpc>
              <a:spcBef>
                <a:spcPts val="360"/>
              </a:spcBef>
            </a:pPr>
            <a:r>
              <a:rPr sz="1000" spc="-10" dirty="0">
                <a:latin typeface="Times New Roman"/>
                <a:cs typeface="Times New Roman"/>
              </a:rPr>
              <a:t>Ptolemy</a:t>
            </a:r>
            <a:r>
              <a:rPr sz="1000" dirty="0">
                <a:latin typeface="Times New Roman"/>
                <a:cs typeface="Times New Roman"/>
              </a:rPr>
              <a:t> also</a:t>
            </a:r>
            <a:r>
              <a:rPr sz="1000" spc="-30" dirty="0">
                <a:latin typeface="Times New Roman"/>
                <a:cs typeface="Times New Roman"/>
              </a:rPr>
              <a:t> </a:t>
            </a:r>
            <a:r>
              <a:rPr sz="1000" dirty="0">
                <a:latin typeface="Times New Roman"/>
                <a:cs typeface="Times New Roman"/>
              </a:rPr>
              <a:t>has</a:t>
            </a:r>
            <a:r>
              <a:rPr sz="1000" spc="-15" dirty="0">
                <a:latin typeface="Times New Roman"/>
                <a:cs typeface="Times New Roman"/>
              </a:rPr>
              <a:t> </a:t>
            </a:r>
            <a:r>
              <a:rPr sz="1000" dirty="0">
                <a:latin typeface="Times New Roman"/>
                <a:cs typeface="Times New Roman"/>
              </a:rPr>
              <a:t>the</a:t>
            </a:r>
            <a:r>
              <a:rPr sz="1000" spc="-10" dirty="0">
                <a:latin typeface="Times New Roman"/>
                <a:cs typeface="Times New Roman"/>
              </a:rPr>
              <a:t> </a:t>
            </a:r>
            <a:r>
              <a:rPr sz="1000" dirty="0">
                <a:latin typeface="Times New Roman"/>
                <a:cs typeface="Times New Roman"/>
              </a:rPr>
              <a:t>Brigantes</a:t>
            </a:r>
            <a:r>
              <a:rPr sz="1000" spc="-5" dirty="0">
                <a:latin typeface="Times New Roman"/>
                <a:cs typeface="Times New Roman"/>
              </a:rPr>
              <a:t> </a:t>
            </a:r>
            <a:r>
              <a:rPr sz="1000" dirty="0">
                <a:latin typeface="Times New Roman"/>
                <a:cs typeface="Times New Roman"/>
              </a:rPr>
              <a:t>in</a:t>
            </a:r>
            <a:r>
              <a:rPr sz="1000" spc="-35" dirty="0">
                <a:latin typeface="Times New Roman"/>
                <a:cs typeface="Times New Roman"/>
              </a:rPr>
              <a:t> </a:t>
            </a:r>
            <a:r>
              <a:rPr sz="1000" dirty="0">
                <a:latin typeface="Times New Roman"/>
                <a:cs typeface="Times New Roman"/>
              </a:rPr>
              <a:t>both</a:t>
            </a:r>
            <a:r>
              <a:rPr sz="1000" spc="-35" dirty="0">
                <a:latin typeface="Times New Roman"/>
                <a:cs typeface="Times New Roman"/>
              </a:rPr>
              <a:t> </a:t>
            </a:r>
            <a:r>
              <a:rPr sz="1000" dirty="0">
                <a:latin typeface="Times New Roman"/>
                <a:cs typeface="Times New Roman"/>
              </a:rPr>
              <a:t>Britain</a:t>
            </a:r>
            <a:r>
              <a:rPr sz="1000" spc="-35" dirty="0">
                <a:latin typeface="Times New Roman"/>
                <a:cs typeface="Times New Roman"/>
              </a:rPr>
              <a:t> </a:t>
            </a:r>
            <a:r>
              <a:rPr sz="1000" dirty="0">
                <a:latin typeface="Times New Roman"/>
                <a:cs typeface="Times New Roman"/>
              </a:rPr>
              <a:t>and</a:t>
            </a:r>
            <a:r>
              <a:rPr sz="1000" spc="-10" dirty="0">
                <a:latin typeface="Times New Roman"/>
                <a:cs typeface="Times New Roman"/>
              </a:rPr>
              <a:t> </a:t>
            </a:r>
            <a:r>
              <a:rPr sz="1000" dirty="0">
                <a:latin typeface="Times New Roman"/>
                <a:cs typeface="Times New Roman"/>
              </a:rPr>
              <a:t>Ireland.</a:t>
            </a:r>
            <a:r>
              <a:rPr sz="1000" spc="-15" dirty="0">
                <a:latin typeface="Times New Roman"/>
                <a:cs typeface="Times New Roman"/>
              </a:rPr>
              <a:t> </a:t>
            </a:r>
            <a:r>
              <a:rPr sz="1000" dirty="0">
                <a:latin typeface="Times New Roman"/>
                <a:cs typeface="Times New Roman"/>
              </a:rPr>
              <a:t>This</a:t>
            </a:r>
            <a:r>
              <a:rPr sz="1000" spc="-30" dirty="0">
                <a:latin typeface="Times New Roman"/>
                <a:cs typeface="Times New Roman"/>
              </a:rPr>
              <a:t> </a:t>
            </a:r>
            <a:r>
              <a:rPr sz="1000" dirty="0">
                <a:latin typeface="Times New Roman"/>
                <a:cs typeface="Times New Roman"/>
              </a:rPr>
              <a:t>may</a:t>
            </a:r>
            <a:r>
              <a:rPr sz="1000" spc="-10" dirty="0">
                <a:latin typeface="Times New Roman"/>
                <a:cs typeface="Times New Roman"/>
              </a:rPr>
              <a:t> </a:t>
            </a:r>
            <a:r>
              <a:rPr sz="1000" dirty="0">
                <a:latin typeface="Times New Roman"/>
                <a:cs typeface="Times New Roman"/>
              </a:rPr>
              <a:t>well</a:t>
            </a:r>
            <a:r>
              <a:rPr sz="1000" spc="10" dirty="0">
                <a:latin typeface="Times New Roman"/>
                <a:cs typeface="Times New Roman"/>
              </a:rPr>
              <a:t> </a:t>
            </a:r>
            <a:r>
              <a:rPr sz="1000" dirty="0">
                <a:latin typeface="Times New Roman"/>
                <a:cs typeface="Times New Roman"/>
              </a:rPr>
              <a:t>be</a:t>
            </a:r>
            <a:r>
              <a:rPr sz="1000" spc="-30"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case as</a:t>
            </a:r>
            <a:r>
              <a:rPr sz="1000" spc="-30" dirty="0">
                <a:latin typeface="Times New Roman"/>
                <a:cs typeface="Times New Roman"/>
              </a:rPr>
              <a:t> </a:t>
            </a:r>
            <a:r>
              <a:rPr sz="1000" dirty="0">
                <a:latin typeface="Times New Roman"/>
                <a:cs typeface="Times New Roman"/>
              </a:rPr>
              <a:t>some</a:t>
            </a:r>
            <a:r>
              <a:rPr sz="1000" spc="-5" dirty="0">
                <a:latin typeface="Times New Roman"/>
                <a:cs typeface="Times New Roman"/>
              </a:rPr>
              <a:t> </a:t>
            </a:r>
            <a:r>
              <a:rPr sz="1000" dirty="0">
                <a:latin typeface="Times New Roman"/>
                <a:cs typeface="Times New Roman"/>
              </a:rPr>
              <a:t>of</a:t>
            </a:r>
            <a:r>
              <a:rPr sz="1000" spc="-20" dirty="0">
                <a:latin typeface="Times New Roman"/>
                <a:cs typeface="Times New Roman"/>
              </a:rPr>
              <a:t> </a:t>
            </a:r>
            <a:r>
              <a:rPr sz="1000" dirty="0">
                <a:latin typeface="Times New Roman"/>
                <a:cs typeface="Times New Roman"/>
              </a:rPr>
              <a:t>them</a:t>
            </a:r>
            <a:r>
              <a:rPr sz="1000" spc="-20" dirty="0">
                <a:latin typeface="Times New Roman"/>
                <a:cs typeface="Times New Roman"/>
              </a:rPr>
              <a:t> </a:t>
            </a:r>
            <a:r>
              <a:rPr sz="1000" dirty="0">
                <a:latin typeface="Times New Roman"/>
                <a:cs typeface="Times New Roman"/>
              </a:rPr>
              <a:t>may </a:t>
            </a:r>
            <a:r>
              <a:rPr sz="1000" spc="-20" dirty="0">
                <a:latin typeface="Times New Roman"/>
                <a:cs typeface="Times New Roman"/>
              </a:rPr>
              <a:t>have </a:t>
            </a:r>
            <a:r>
              <a:rPr sz="1000" dirty="0">
                <a:latin typeface="Times New Roman"/>
                <a:cs typeface="Times New Roman"/>
              </a:rPr>
              <a:t>tried</a:t>
            </a:r>
            <a:r>
              <a:rPr sz="1000" spc="-30" dirty="0">
                <a:latin typeface="Times New Roman"/>
                <a:cs typeface="Times New Roman"/>
              </a:rPr>
              <a:t> </a:t>
            </a:r>
            <a:r>
              <a:rPr sz="1000" dirty="0">
                <a:latin typeface="Times New Roman"/>
                <a:cs typeface="Times New Roman"/>
              </a:rPr>
              <a:t>to</a:t>
            </a:r>
            <a:r>
              <a:rPr sz="1000" spc="-40" dirty="0">
                <a:latin typeface="Times New Roman"/>
                <a:cs typeface="Times New Roman"/>
              </a:rPr>
              <a:t> </a:t>
            </a:r>
            <a:r>
              <a:rPr sz="1000" dirty="0">
                <a:latin typeface="Times New Roman"/>
                <a:cs typeface="Times New Roman"/>
              </a:rPr>
              <a:t>‘escape’ from</a:t>
            </a:r>
            <a:r>
              <a:rPr sz="1000" spc="-20"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Romans</a:t>
            </a:r>
            <a:r>
              <a:rPr sz="1000" spc="-15" dirty="0">
                <a:latin typeface="Times New Roman"/>
                <a:cs typeface="Times New Roman"/>
              </a:rPr>
              <a:t> </a:t>
            </a:r>
            <a:r>
              <a:rPr sz="1000" dirty="0">
                <a:latin typeface="Times New Roman"/>
                <a:cs typeface="Times New Roman"/>
              </a:rPr>
              <a:t>by</a:t>
            </a:r>
            <a:r>
              <a:rPr sz="1000" spc="-30" dirty="0">
                <a:latin typeface="Times New Roman"/>
                <a:cs typeface="Times New Roman"/>
              </a:rPr>
              <a:t> </a:t>
            </a:r>
            <a:r>
              <a:rPr sz="1000" dirty="0">
                <a:latin typeface="Times New Roman"/>
                <a:cs typeface="Times New Roman"/>
              </a:rPr>
              <a:t>moving</a:t>
            </a:r>
            <a:r>
              <a:rPr sz="1000" spc="-5" dirty="0">
                <a:latin typeface="Times New Roman"/>
                <a:cs typeface="Times New Roman"/>
              </a:rPr>
              <a:t> </a:t>
            </a:r>
            <a:r>
              <a:rPr sz="1000" dirty="0">
                <a:latin typeface="Times New Roman"/>
                <a:cs typeface="Times New Roman"/>
              </a:rPr>
              <a:t>to</a:t>
            </a:r>
            <a:r>
              <a:rPr sz="1000" spc="-40" dirty="0">
                <a:latin typeface="Times New Roman"/>
                <a:cs typeface="Times New Roman"/>
              </a:rPr>
              <a:t> </a:t>
            </a:r>
            <a:r>
              <a:rPr sz="1000" dirty="0">
                <a:latin typeface="Times New Roman"/>
                <a:cs typeface="Times New Roman"/>
              </a:rPr>
              <a:t>Ireland.</a:t>
            </a:r>
            <a:r>
              <a:rPr sz="1000" spc="-25" dirty="0">
                <a:latin typeface="Times New Roman"/>
                <a:cs typeface="Times New Roman"/>
              </a:rPr>
              <a:t> </a:t>
            </a:r>
            <a:r>
              <a:rPr sz="1000" dirty="0">
                <a:latin typeface="Times New Roman"/>
                <a:cs typeface="Times New Roman"/>
              </a:rPr>
              <a:t>Excavations</a:t>
            </a:r>
            <a:r>
              <a:rPr sz="1000" spc="-5" dirty="0">
                <a:latin typeface="Times New Roman"/>
                <a:cs typeface="Times New Roman"/>
              </a:rPr>
              <a:t> </a:t>
            </a:r>
            <a:r>
              <a:rPr sz="1000" dirty="0">
                <a:latin typeface="Times New Roman"/>
                <a:cs typeface="Times New Roman"/>
              </a:rPr>
              <a:t>of</a:t>
            </a:r>
            <a:r>
              <a:rPr sz="1000" spc="-30" dirty="0">
                <a:latin typeface="Times New Roman"/>
                <a:cs typeface="Times New Roman"/>
              </a:rPr>
              <a:t> </a:t>
            </a:r>
            <a:r>
              <a:rPr sz="1000" dirty="0">
                <a:latin typeface="Times New Roman"/>
                <a:cs typeface="Times New Roman"/>
              </a:rPr>
              <a:t>weapons</a:t>
            </a:r>
            <a:r>
              <a:rPr sz="1000" spc="10" dirty="0">
                <a:latin typeface="Times New Roman"/>
                <a:cs typeface="Times New Roman"/>
              </a:rPr>
              <a:t> </a:t>
            </a:r>
            <a:r>
              <a:rPr sz="1000" dirty="0">
                <a:latin typeface="Times New Roman"/>
                <a:cs typeface="Times New Roman"/>
              </a:rPr>
              <a:t>carried</a:t>
            </a:r>
            <a:r>
              <a:rPr sz="1000" spc="-20" dirty="0">
                <a:latin typeface="Times New Roman"/>
                <a:cs typeface="Times New Roman"/>
              </a:rPr>
              <a:t> </a:t>
            </a:r>
            <a:r>
              <a:rPr sz="1000" dirty="0">
                <a:latin typeface="Times New Roman"/>
                <a:cs typeface="Times New Roman"/>
              </a:rPr>
              <a:t>out</a:t>
            </a:r>
            <a:r>
              <a:rPr sz="1000" spc="-35" dirty="0">
                <a:latin typeface="Times New Roman"/>
                <a:cs typeface="Times New Roman"/>
              </a:rPr>
              <a:t> </a:t>
            </a:r>
            <a:r>
              <a:rPr sz="1000" dirty="0">
                <a:latin typeface="Times New Roman"/>
                <a:cs typeface="Times New Roman"/>
              </a:rPr>
              <a:t>at</a:t>
            </a:r>
            <a:r>
              <a:rPr sz="1000" spc="10" dirty="0">
                <a:latin typeface="Times New Roman"/>
                <a:cs typeface="Times New Roman"/>
              </a:rPr>
              <a:t> </a:t>
            </a:r>
            <a:r>
              <a:rPr sz="1000" spc="-10" dirty="0">
                <a:latin typeface="Times New Roman"/>
                <a:cs typeface="Times New Roman"/>
              </a:rPr>
              <a:t>Lambay </a:t>
            </a:r>
            <a:r>
              <a:rPr sz="1000" dirty="0">
                <a:latin typeface="Times New Roman"/>
                <a:cs typeface="Times New Roman"/>
              </a:rPr>
              <a:t>Island,</a:t>
            </a:r>
            <a:r>
              <a:rPr sz="1000" spc="-10" dirty="0">
                <a:latin typeface="Times New Roman"/>
                <a:cs typeface="Times New Roman"/>
              </a:rPr>
              <a:t> </a:t>
            </a:r>
            <a:r>
              <a:rPr sz="1000" dirty="0">
                <a:latin typeface="Times New Roman"/>
                <a:cs typeface="Times New Roman"/>
              </a:rPr>
              <a:t>off</a:t>
            </a:r>
            <a:r>
              <a:rPr sz="1000" spc="-5" dirty="0">
                <a:latin typeface="Times New Roman"/>
                <a:cs typeface="Times New Roman"/>
              </a:rPr>
              <a:t> </a:t>
            </a:r>
            <a:r>
              <a:rPr sz="1000" dirty="0">
                <a:latin typeface="Times New Roman"/>
                <a:cs typeface="Times New Roman"/>
              </a:rPr>
              <a:t>the</a:t>
            </a:r>
            <a:r>
              <a:rPr sz="1000" spc="-15" dirty="0">
                <a:latin typeface="Times New Roman"/>
                <a:cs typeface="Times New Roman"/>
              </a:rPr>
              <a:t> </a:t>
            </a:r>
            <a:r>
              <a:rPr sz="1000" dirty="0">
                <a:latin typeface="Times New Roman"/>
                <a:cs typeface="Times New Roman"/>
              </a:rPr>
              <a:t>coast</a:t>
            </a:r>
            <a:r>
              <a:rPr sz="1000" spc="-10" dirty="0">
                <a:latin typeface="Times New Roman"/>
                <a:cs typeface="Times New Roman"/>
              </a:rPr>
              <a:t> </a:t>
            </a:r>
            <a:r>
              <a:rPr sz="1000" dirty="0">
                <a:latin typeface="Times New Roman"/>
                <a:cs typeface="Times New Roman"/>
              </a:rPr>
              <a:t>of</a:t>
            </a:r>
            <a:r>
              <a:rPr sz="1000" spc="-15" dirty="0">
                <a:latin typeface="Times New Roman"/>
                <a:cs typeface="Times New Roman"/>
              </a:rPr>
              <a:t> </a:t>
            </a:r>
            <a:r>
              <a:rPr sz="1000" dirty="0">
                <a:latin typeface="Times New Roman"/>
                <a:cs typeface="Times New Roman"/>
              </a:rPr>
              <a:t>Dublin,</a:t>
            </a:r>
            <a:r>
              <a:rPr sz="1000" spc="-5" dirty="0">
                <a:latin typeface="Times New Roman"/>
                <a:cs typeface="Times New Roman"/>
              </a:rPr>
              <a:t> </a:t>
            </a:r>
            <a:r>
              <a:rPr sz="1000" dirty="0">
                <a:latin typeface="Times New Roman"/>
                <a:cs typeface="Times New Roman"/>
              </a:rPr>
              <a:t>seem</a:t>
            </a:r>
            <a:r>
              <a:rPr sz="1000" spc="-15" dirty="0">
                <a:latin typeface="Times New Roman"/>
                <a:cs typeface="Times New Roman"/>
              </a:rPr>
              <a:t> </a:t>
            </a:r>
            <a:r>
              <a:rPr sz="1000" dirty="0">
                <a:latin typeface="Times New Roman"/>
                <a:cs typeface="Times New Roman"/>
              </a:rPr>
              <a:t>to</a:t>
            </a:r>
            <a:r>
              <a:rPr sz="1000" spc="-15" dirty="0">
                <a:latin typeface="Times New Roman"/>
                <a:cs typeface="Times New Roman"/>
              </a:rPr>
              <a:t> </a:t>
            </a:r>
            <a:r>
              <a:rPr sz="1000" dirty="0">
                <a:latin typeface="Times New Roman"/>
                <a:cs typeface="Times New Roman"/>
              </a:rPr>
              <a:t>support</a:t>
            </a:r>
            <a:r>
              <a:rPr sz="1000" spc="10" dirty="0">
                <a:latin typeface="Times New Roman"/>
                <a:cs typeface="Times New Roman"/>
              </a:rPr>
              <a:t> </a:t>
            </a:r>
            <a:r>
              <a:rPr sz="1000" dirty="0">
                <a:latin typeface="Times New Roman"/>
                <a:cs typeface="Times New Roman"/>
              </a:rPr>
              <a:t>this.</a:t>
            </a:r>
            <a:r>
              <a:rPr sz="1000" spc="-20" dirty="0">
                <a:latin typeface="Times New Roman"/>
                <a:cs typeface="Times New Roman"/>
              </a:rPr>
              <a:t> </a:t>
            </a:r>
            <a:r>
              <a:rPr sz="1000" dirty="0">
                <a:latin typeface="Times New Roman"/>
                <a:cs typeface="Times New Roman"/>
              </a:rPr>
              <a:t>(PBE</a:t>
            </a:r>
            <a:r>
              <a:rPr sz="1000" spc="-30" dirty="0">
                <a:latin typeface="Times New Roman"/>
                <a:cs typeface="Times New Roman"/>
              </a:rPr>
              <a:t> </a:t>
            </a:r>
            <a:r>
              <a:rPr sz="1000" spc="-10" dirty="0">
                <a:latin typeface="Times New Roman"/>
                <a:cs typeface="Times New Roman"/>
              </a:rPr>
              <a:t>L1619-</a:t>
            </a:r>
            <a:r>
              <a:rPr sz="1000" dirty="0">
                <a:latin typeface="Times New Roman"/>
                <a:cs typeface="Times New Roman"/>
              </a:rPr>
              <a:t>1623)</a:t>
            </a:r>
            <a:r>
              <a:rPr sz="1000" spc="-20" dirty="0">
                <a:latin typeface="Times New Roman"/>
                <a:cs typeface="Times New Roman"/>
              </a:rPr>
              <a:t> ****</a:t>
            </a:r>
            <a:endParaRPr sz="1000" dirty="0">
              <a:latin typeface="Times New Roman"/>
              <a:cs typeface="Times New Roman"/>
            </a:endParaRPr>
          </a:p>
        </p:txBody>
      </p:sp>
      <p:sp>
        <p:nvSpPr>
          <p:cNvPr id="6" name="object 6"/>
          <p:cNvSpPr txBox="1"/>
          <p:nvPr/>
        </p:nvSpPr>
        <p:spPr>
          <a:xfrm>
            <a:off x="6599935" y="8914417"/>
            <a:ext cx="177800" cy="194310"/>
          </a:xfrm>
          <a:prstGeom prst="rect">
            <a:avLst/>
          </a:prstGeom>
        </p:spPr>
        <p:txBody>
          <a:bodyPr vert="horz" wrap="square" lIns="0" tIns="0" rIns="0" bIns="0" rtlCol="0">
            <a:spAutoFit/>
          </a:bodyPr>
          <a:lstStyle/>
          <a:p>
            <a:pPr marL="12700">
              <a:lnSpc>
                <a:spcPts val="1410"/>
              </a:lnSpc>
            </a:pPr>
            <a:r>
              <a:rPr sz="1200" spc="-25" dirty="0">
                <a:latin typeface="Times New Roman"/>
                <a:cs typeface="Times New Roman"/>
              </a:rPr>
              <a:t>10</a:t>
            </a:r>
            <a:endParaRPr sz="1200">
              <a:latin typeface="Times New Roman"/>
              <a:cs typeface="Times New Roman"/>
            </a:endParaRPr>
          </a:p>
        </p:txBody>
      </p:sp>
      <p:sp>
        <p:nvSpPr>
          <p:cNvPr id="10" name="TextBox 9">
            <a:extLst>
              <a:ext uri="{FF2B5EF4-FFF2-40B4-BE49-F238E27FC236}">
                <a16:creationId xmlns:a16="http://schemas.microsoft.com/office/drawing/2014/main" id="{347A11B5-923D-2048-599A-12FD86EC59C2}"/>
              </a:ext>
            </a:extLst>
          </p:cNvPr>
          <p:cNvSpPr txBox="1"/>
          <p:nvPr/>
        </p:nvSpPr>
        <p:spPr>
          <a:xfrm>
            <a:off x="187859" y="5197337"/>
            <a:ext cx="2222831" cy="215444"/>
          </a:xfrm>
          <a:prstGeom prst="rect">
            <a:avLst/>
          </a:prstGeom>
          <a:noFill/>
        </p:spPr>
        <p:txBody>
          <a:bodyPr wrap="square" rtlCol="0">
            <a:spAutoFit/>
          </a:bodyPr>
          <a:lstStyle/>
          <a:p>
            <a:r>
              <a:rPr lang="en-US" sz="800" dirty="0"/>
              <a:t>Peter Trimming / Roman Wall at Winchester</a:t>
            </a:r>
          </a:p>
        </p:txBody>
      </p:sp>
      <p:pic>
        <p:nvPicPr>
          <p:cNvPr id="11" name="Picture 10">
            <a:extLst>
              <a:ext uri="{FF2B5EF4-FFF2-40B4-BE49-F238E27FC236}">
                <a16:creationId xmlns:a16="http://schemas.microsoft.com/office/drawing/2014/main" id="{C06DE532-0E7B-C0E0-2BFB-3233413BEDAD}"/>
              </a:ext>
            </a:extLst>
          </p:cNvPr>
          <p:cNvPicPr>
            <a:picLocks noChangeAspect="1"/>
          </p:cNvPicPr>
          <p:nvPr/>
        </p:nvPicPr>
        <p:blipFill>
          <a:blip r:embed="rId2"/>
          <a:stretch>
            <a:fillRect/>
          </a:stretch>
        </p:blipFill>
        <p:spPr>
          <a:xfrm>
            <a:off x="215569" y="3396087"/>
            <a:ext cx="2739791" cy="1834075"/>
          </a:xfrm>
          <a:prstGeom prst="rect">
            <a:avLst/>
          </a:prstGeom>
          <a:ln>
            <a:solidFill>
              <a:schemeClr val="tx1"/>
            </a:solidFill>
          </a:ln>
        </p:spPr>
      </p:pic>
      <p:sp>
        <p:nvSpPr>
          <p:cNvPr id="12" name="TextBox 11">
            <a:extLst>
              <a:ext uri="{FF2B5EF4-FFF2-40B4-BE49-F238E27FC236}">
                <a16:creationId xmlns:a16="http://schemas.microsoft.com/office/drawing/2014/main" id="{29E8B258-9E8E-06FC-79D1-98F68494D940}"/>
              </a:ext>
            </a:extLst>
          </p:cNvPr>
          <p:cNvSpPr txBox="1"/>
          <p:nvPr/>
        </p:nvSpPr>
        <p:spPr>
          <a:xfrm>
            <a:off x="187859" y="5398149"/>
            <a:ext cx="6562166" cy="1815882"/>
          </a:xfrm>
          <a:prstGeom prst="rect">
            <a:avLst/>
          </a:prstGeom>
          <a:solidFill>
            <a:schemeClr val="accent6">
              <a:lumMod val="60000"/>
              <a:lumOff val="40000"/>
            </a:schemeClr>
          </a:solidFill>
          <a:ln>
            <a:solidFill>
              <a:schemeClr val="tx1"/>
            </a:solidFill>
          </a:ln>
        </p:spPr>
        <p:txBody>
          <a:bodyPr wrap="square" rtlCol="0">
            <a:spAutoFit/>
          </a:bodyPr>
          <a:lstStyle/>
          <a:p>
            <a:pPr algn="ctr"/>
            <a:r>
              <a:rPr lang="en-US" sz="1400" b="1" dirty="0" err="1"/>
              <a:t>Brigantes</a:t>
            </a:r>
            <a:endParaRPr lang="en-US" sz="1400" b="1" dirty="0"/>
          </a:p>
          <a:p>
            <a:r>
              <a:rPr lang="en-US" sz="1400" dirty="0"/>
              <a:t>North-British </a:t>
            </a:r>
            <a:r>
              <a:rPr lang="en-US" sz="1400" dirty="0" err="1"/>
              <a:t>Brigantes</a:t>
            </a:r>
            <a:r>
              <a:rPr lang="en-US" sz="1400" dirty="0"/>
              <a:t> do not reflect late La Tène features of Belgic tribes of south-east Britain, so perhaps more likely to be Caesar’s indigenous inhabitants (Koch, 285) </a:t>
            </a:r>
          </a:p>
          <a:p>
            <a:r>
              <a:rPr lang="en-US" sz="1400" dirty="0"/>
              <a:t>Romano or Romano-British burials in Co. Kilkenny, and at </a:t>
            </a:r>
            <a:r>
              <a:rPr lang="en-US" sz="1400" dirty="0" err="1"/>
              <a:t>Lambay</a:t>
            </a:r>
            <a:r>
              <a:rPr lang="en-US" sz="1400" dirty="0"/>
              <a:t> Island near Dublin (prob. 1C AD) ‘raise the possibility of direct and substantial contact between the </a:t>
            </a:r>
            <a:r>
              <a:rPr lang="en-US" sz="1400" i="1" dirty="0"/>
              <a:t>civitas </a:t>
            </a:r>
            <a:r>
              <a:rPr lang="en-US" sz="1400" i="1" dirty="0" err="1"/>
              <a:t>Brigantum</a:t>
            </a:r>
            <a:r>
              <a:rPr lang="en-US" sz="1400" dirty="0"/>
              <a:t> of early Roman Britain and the group with the same name in Ireland’ (Koch, 284-6, and quoting </a:t>
            </a:r>
            <a:r>
              <a:rPr lang="en-GB" sz="1400" dirty="0">
                <a:solidFill>
                  <a:srgbClr val="000000"/>
                </a:solidFill>
                <a:effectLst/>
                <a:latin typeface="Helvetica" pitchFamily="2" charset="0"/>
              </a:rPr>
              <a:t>Raftery, </a:t>
            </a:r>
            <a:r>
              <a:rPr lang="en-GB" sz="1400" i="1" dirty="0">
                <a:solidFill>
                  <a:srgbClr val="000000"/>
                </a:solidFill>
                <a:effectLst/>
                <a:latin typeface="Helvetica" pitchFamily="2" charset="0"/>
              </a:rPr>
              <a:t>Pagan Celtic Ireland</a:t>
            </a:r>
            <a:r>
              <a:rPr lang="en-GB" sz="1400" dirty="0">
                <a:solidFill>
                  <a:srgbClr val="000000"/>
                </a:solidFill>
                <a:effectLst/>
                <a:latin typeface="Helvetica" pitchFamily="2" charset="0"/>
              </a:rPr>
              <a:t>)</a:t>
            </a:r>
          </a:p>
        </p:txBody>
      </p:sp>
      <p:sp>
        <p:nvSpPr>
          <p:cNvPr id="13" name="TextBox 12">
            <a:extLst>
              <a:ext uri="{FF2B5EF4-FFF2-40B4-BE49-F238E27FC236}">
                <a16:creationId xmlns:a16="http://schemas.microsoft.com/office/drawing/2014/main" id="{E2A4B1A7-EF1D-1909-0A25-97D0944327FA}"/>
              </a:ext>
            </a:extLst>
          </p:cNvPr>
          <p:cNvSpPr txBox="1"/>
          <p:nvPr/>
        </p:nvSpPr>
        <p:spPr>
          <a:xfrm>
            <a:off x="1619461" y="299257"/>
            <a:ext cx="3879273" cy="830997"/>
          </a:xfrm>
          <a:prstGeom prst="rect">
            <a:avLst/>
          </a:prstGeom>
          <a:solidFill>
            <a:schemeClr val="tx1">
              <a:lumMod val="50000"/>
              <a:lumOff val="50000"/>
            </a:schemeClr>
          </a:solidFill>
          <a:ln>
            <a:solidFill>
              <a:schemeClr val="tx1"/>
            </a:solidFill>
          </a:ln>
        </p:spPr>
        <p:txBody>
          <a:bodyPr wrap="square" rtlCol="0">
            <a:spAutoFit/>
          </a:bodyPr>
          <a:lstStyle/>
          <a:p>
            <a:pPr algn="ctr"/>
            <a:r>
              <a:rPr lang="en-US" sz="2400" dirty="0">
                <a:solidFill>
                  <a:srgbClr val="FFFF00"/>
                </a:solidFill>
              </a:rPr>
              <a:t>Tribes on both sides of the channel</a:t>
            </a:r>
          </a:p>
        </p:txBody>
      </p:sp>
      <p:sp>
        <p:nvSpPr>
          <p:cNvPr id="14" name="TextBox 13">
            <a:extLst>
              <a:ext uri="{FF2B5EF4-FFF2-40B4-BE49-F238E27FC236}">
                <a16:creationId xmlns:a16="http://schemas.microsoft.com/office/drawing/2014/main" id="{26C35D30-1E1D-3B9A-00D0-1CC62F3ADA7A}"/>
              </a:ext>
            </a:extLst>
          </p:cNvPr>
          <p:cNvSpPr txBox="1"/>
          <p:nvPr/>
        </p:nvSpPr>
        <p:spPr>
          <a:xfrm>
            <a:off x="215569" y="7301805"/>
            <a:ext cx="2739791" cy="1384995"/>
          </a:xfrm>
          <a:prstGeom prst="rect">
            <a:avLst/>
          </a:prstGeom>
          <a:solidFill>
            <a:schemeClr val="bg2">
              <a:lumMod val="75000"/>
            </a:schemeClr>
          </a:solidFill>
          <a:ln>
            <a:solidFill>
              <a:schemeClr val="tx1"/>
            </a:solidFill>
          </a:ln>
        </p:spPr>
        <p:txBody>
          <a:bodyPr wrap="square" rtlCol="0">
            <a:spAutoFit/>
          </a:bodyPr>
          <a:lstStyle/>
          <a:p>
            <a:r>
              <a:rPr lang="en-US" sz="1400" dirty="0"/>
              <a:t>Iberian origin of Irish and Scots:</a:t>
            </a:r>
          </a:p>
          <a:p>
            <a:r>
              <a:rPr lang="en-US" sz="1400" dirty="0"/>
              <a:t>Suggested by George Buchanan (1506-82), who noted the common name of </a:t>
            </a:r>
            <a:r>
              <a:rPr lang="en-US" sz="1400" b="1" dirty="0" err="1"/>
              <a:t>Brigantia</a:t>
            </a:r>
            <a:r>
              <a:rPr lang="en-US" sz="1400" dirty="0"/>
              <a:t> (A </a:t>
            </a:r>
            <a:r>
              <a:rPr lang="en-US" sz="1400" dirty="0" err="1"/>
              <a:t>Coruña</a:t>
            </a:r>
            <a:r>
              <a:rPr lang="en-US" sz="1400" dirty="0"/>
              <a:t>) in Galicia, Spain (Collis, 38-40)</a:t>
            </a:r>
          </a:p>
        </p:txBody>
      </p:sp>
      <p:sp>
        <p:nvSpPr>
          <p:cNvPr id="15" name="TextBox 14">
            <a:extLst>
              <a:ext uri="{FF2B5EF4-FFF2-40B4-BE49-F238E27FC236}">
                <a16:creationId xmlns:a16="http://schemas.microsoft.com/office/drawing/2014/main" id="{35D49938-502E-C613-5B32-84AE2EA78B81}"/>
              </a:ext>
            </a:extLst>
          </p:cNvPr>
          <p:cNvSpPr txBox="1"/>
          <p:nvPr/>
        </p:nvSpPr>
        <p:spPr>
          <a:xfrm>
            <a:off x="3003851" y="7284345"/>
            <a:ext cx="3773884" cy="1815882"/>
          </a:xfrm>
          <a:prstGeom prst="rect">
            <a:avLst/>
          </a:prstGeom>
          <a:solidFill>
            <a:schemeClr val="accent2"/>
          </a:solidFill>
          <a:ln>
            <a:solidFill>
              <a:schemeClr val="tx1"/>
            </a:solidFill>
          </a:ln>
        </p:spPr>
        <p:txBody>
          <a:bodyPr wrap="square" rtlCol="0">
            <a:spAutoFit/>
          </a:bodyPr>
          <a:lstStyle/>
          <a:p>
            <a:r>
              <a:rPr lang="en-GB" sz="1400" dirty="0" err="1"/>
              <a:t>Lambay</a:t>
            </a:r>
            <a:r>
              <a:rPr lang="en-GB" sz="1400" dirty="0"/>
              <a:t> Island @</a:t>
            </a:r>
            <a:r>
              <a:rPr lang="en-US" sz="1400" i="1" dirty="0"/>
              <a:t>https://</a:t>
            </a:r>
            <a:r>
              <a:rPr lang="en-US" sz="1400" i="1" dirty="0" err="1"/>
              <a:t>en.wikipedia.org</a:t>
            </a:r>
            <a:r>
              <a:rPr lang="en-US" sz="1400" i="1" dirty="0"/>
              <a:t>/wiki/</a:t>
            </a:r>
            <a:r>
              <a:rPr lang="en-US" sz="1400" i="1" dirty="0" err="1"/>
              <a:t>Lambay_Island</a:t>
            </a:r>
            <a:endParaRPr lang="en-US" sz="1400" i="1" dirty="0"/>
          </a:p>
          <a:p>
            <a:r>
              <a:rPr lang="en-GB" sz="1400" dirty="0"/>
              <a:t>The finds included a number of Romano-British items, and the site has been interpreted as possible evidence for the arrival of a small group of refugees from </a:t>
            </a:r>
            <a:r>
              <a:rPr lang="en-GB" sz="1400" b="1" dirty="0">
                <a:solidFill>
                  <a:schemeClr val="tx1"/>
                </a:solidFill>
                <a:hlinkClick r:id="rId3" tooltip="Brigantia (ancient region)">
                  <a:extLst>
                    <a:ext uri="{A12FA001-AC4F-418D-AE19-62706E023703}">
                      <ahyp:hlinkClr xmlns:ahyp="http://schemas.microsoft.com/office/drawing/2018/hyperlinkcolor" val="tx"/>
                    </a:ext>
                  </a:extLst>
                </a:hlinkClick>
              </a:rPr>
              <a:t>Brigantia</a:t>
            </a:r>
            <a:r>
              <a:rPr lang="en-GB" sz="1400" dirty="0"/>
              <a:t>, fleeing the </a:t>
            </a:r>
            <a:r>
              <a:rPr lang="en-GB" sz="1400" b="1" dirty="0">
                <a:solidFill>
                  <a:schemeClr val="tx1"/>
                </a:solidFill>
                <a:hlinkClick r:id="rId4" tooltip="Ancient Rome">
                  <a:extLst>
                    <a:ext uri="{A12FA001-AC4F-418D-AE19-62706E023703}">
                      <ahyp:hlinkClr xmlns:ahyp="http://schemas.microsoft.com/office/drawing/2018/hyperlinkcolor" val="tx"/>
                    </a:ext>
                  </a:extLst>
                </a:hlinkClick>
              </a:rPr>
              <a:t>Romans</a:t>
            </a:r>
            <a:r>
              <a:rPr lang="en-GB" sz="1400" dirty="0"/>
              <a:t> from 71 to 74AD.</a:t>
            </a:r>
            <a:r>
              <a:rPr lang="en-GB" sz="1400" baseline="30000" dirty="0">
                <a:effectLst/>
              </a:rPr>
              <a:t>[</a:t>
            </a:r>
            <a:r>
              <a:rPr lang="en-GB" sz="1400" b="1" i="1" baseline="30000" dirty="0">
                <a:solidFill>
                  <a:schemeClr val="tx1"/>
                </a:solidFill>
                <a:effectLst/>
                <a:hlinkClick r:id="rId5" tooltip="Wikipedia:Citation needed">
                  <a:extLst>
                    <a:ext uri="{A12FA001-AC4F-418D-AE19-62706E023703}">
                      <ahyp:hlinkClr xmlns:ahyp="http://schemas.microsoft.com/office/drawing/2018/hyperlinkcolor" val="tx"/>
                    </a:ext>
                  </a:extLst>
                </a:hlinkClick>
              </a:rPr>
              <a:t>citation needed</a:t>
            </a:r>
            <a:r>
              <a:rPr lang="en-GB" sz="1400" baseline="30000" dirty="0">
                <a:effectLst/>
              </a:rPr>
              <a:t>]</a:t>
            </a:r>
          </a:p>
        </p:txBody>
      </p:sp>
      <p:sp>
        <p:nvSpPr>
          <p:cNvPr id="2" name="TextBox 1">
            <a:extLst>
              <a:ext uri="{FF2B5EF4-FFF2-40B4-BE49-F238E27FC236}">
                <a16:creationId xmlns:a16="http://schemas.microsoft.com/office/drawing/2014/main" id="{5FC66096-EE41-BE84-018C-9B9E972EFC4D}"/>
              </a:ext>
            </a:extLst>
          </p:cNvPr>
          <p:cNvSpPr txBox="1"/>
          <p:nvPr/>
        </p:nvSpPr>
        <p:spPr>
          <a:xfrm>
            <a:off x="878142" y="1280254"/>
            <a:ext cx="5181600" cy="369332"/>
          </a:xfrm>
          <a:prstGeom prst="rect">
            <a:avLst/>
          </a:prstGeom>
          <a:solidFill>
            <a:srgbClr val="FFC000"/>
          </a:solidFill>
        </p:spPr>
        <p:txBody>
          <a:bodyPr wrap="square" rtlCol="0">
            <a:spAutoFit/>
          </a:bodyPr>
          <a:lstStyle/>
          <a:p>
            <a:r>
              <a:rPr lang="en-US" dirty="0"/>
              <a:t>Ptolemy on </a:t>
            </a:r>
            <a:r>
              <a:rPr lang="en-US" dirty="0" err="1"/>
              <a:t>Atrebates</a:t>
            </a:r>
            <a:r>
              <a:rPr lang="en-US" dirty="0"/>
              <a:t> (again) and 3. Briganti </a:t>
            </a:r>
          </a:p>
        </p:txBody>
      </p:sp>
    </p:spTree>
    <p:extLst>
      <p:ext uri="{BB962C8B-B14F-4D97-AF65-F5344CB8AC3E}">
        <p14:creationId xmlns:p14="http://schemas.microsoft.com/office/powerpoint/2010/main" val="10478465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252328-B368-E24D-6C58-C2BF7CC4B82F}"/>
              </a:ext>
            </a:extLst>
          </p:cNvPr>
          <p:cNvSpPr txBox="1"/>
          <p:nvPr/>
        </p:nvSpPr>
        <p:spPr>
          <a:xfrm>
            <a:off x="190500" y="609600"/>
            <a:ext cx="6477000" cy="8217634"/>
          </a:xfrm>
          <a:prstGeom prst="rect">
            <a:avLst/>
          </a:prstGeom>
          <a:noFill/>
        </p:spPr>
        <p:txBody>
          <a:bodyPr wrap="square">
            <a:spAutoFit/>
          </a:bodyPr>
          <a:lstStyle/>
          <a:p>
            <a:pPr lvl="0" algn="ctr">
              <a:tabLst>
                <a:tab pos="4152900" algn="l"/>
              </a:tabLst>
            </a:pPr>
            <a:r>
              <a:rPr lang="en-GB" sz="1600" b="1" kern="100" dirty="0">
                <a:effectLst/>
                <a:latin typeface="Calibri" panose="020F0502020204030204" pitchFamily="34" charset="0"/>
                <a:ea typeface="Calibri" panose="020F0502020204030204" pitchFamily="34" charset="0"/>
                <a:cs typeface="Times New Roman" panose="02020603050405020304" pitchFamily="18" charset="0"/>
              </a:rPr>
              <a:t>BIBLIOGRAPHY</a:t>
            </a:r>
          </a:p>
          <a:p>
            <a:pPr lvl="0">
              <a:tabLst>
                <a:tab pos="4152900" algn="l"/>
              </a:tabLst>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lvl="0" indent="-285750">
              <a:buFont typeface="Arial" panose="020B0604020202020204" pitchFamily="34" charset="0"/>
              <a:buChar char="•"/>
              <a:tabLst>
                <a:tab pos="4152900" algn="l"/>
              </a:tabLst>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Browning, Robert, Stephanus of Byzantium, in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Oxford Classical Dictionary</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https://</a:t>
            </a:r>
            <a:r>
              <a:rPr lang="en-GB" sz="1600" i="1" kern="100" dirty="0" err="1">
                <a:effectLst/>
                <a:latin typeface="Calibri" panose="020F0502020204030204" pitchFamily="34" charset="0"/>
                <a:ea typeface="Calibri" panose="020F0502020204030204" pitchFamily="34" charset="0"/>
                <a:cs typeface="Times New Roman" panose="02020603050405020304" pitchFamily="18" charset="0"/>
              </a:rPr>
              <a:t>oxfordre.com</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/classics/display/10.1093/</a:t>
            </a:r>
            <a:r>
              <a:rPr lang="en-GB" sz="1600" i="1" kern="100" dirty="0" err="1">
                <a:effectLst/>
                <a:latin typeface="Calibri" panose="020F0502020204030204" pitchFamily="34" charset="0"/>
                <a:ea typeface="Calibri" panose="020F0502020204030204" pitchFamily="34" charset="0"/>
                <a:cs typeface="Times New Roman" panose="02020603050405020304" pitchFamily="18" charset="0"/>
              </a:rPr>
              <a:t>acrefore</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/9780199381135.001.0001/acrefore-9780199381135-e-6074</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lvl="0" indent="-285750">
              <a:buFont typeface="Arial" panose="020B0604020202020204" pitchFamily="34" charset="0"/>
              <a:buChar char="•"/>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Collis, John,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The Celts: Origins, Myths &amp; Inventions</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(Stroud: Tempus, 2003)</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lvl="0" indent="-285750">
              <a:buFont typeface="Arial" panose="020B0604020202020204" pitchFamily="34" charset="0"/>
              <a:buChar char="•"/>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Cunliffe, Barry,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The Celts: A Very Short Introduction </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(Oxford, 2003)</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lvl="0" indent="-285750">
              <a:buFont typeface="Arial" panose="020B0604020202020204" pitchFamily="34" charset="0"/>
              <a:buChar char="•"/>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Edwards, H.J.,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Caesar: The Gallic War, An English Translation</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(London: Heinemann, 1986)</a:t>
            </a:r>
          </a:p>
          <a:p>
            <a:pPr marL="285750" lvl="0" indent="-285750">
              <a:buFont typeface="Arial" panose="020B0604020202020204" pitchFamily="34" charset="0"/>
              <a:buChar char="•"/>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Ellis, Peter </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Berresford</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The Celts </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(1998, 2003)</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lvl="0" indent="-285750">
              <a:buFont typeface="Arial" panose="020B0604020202020204" pitchFamily="34" charset="0"/>
              <a:buChar char="•"/>
              <a:tabLst>
                <a:tab pos="4152900" algn="l"/>
              </a:tabLst>
            </a:pPr>
            <a:r>
              <a:rPr lang="en-GB" sz="1600" i="1" kern="100" dirty="0" err="1">
                <a:effectLst/>
                <a:latin typeface="Calibri" panose="020F0502020204030204" pitchFamily="34" charset="0"/>
                <a:ea typeface="Calibri" panose="020F0502020204030204" pitchFamily="34" charset="0"/>
                <a:cs typeface="Times New Roman" panose="02020603050405020304" pitchFamily="18" charset="0"/>
              </a:rPr>
              <a:t>Geiriadur</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i="1" kern="100" dirty="0" err="1">
                <a:effectLst/>
                <a:latin typeface="Calibri" panose="020F0502020204030204" pitchFamily="34" charset="0"/>
                <a:ea typeface="Calibri" panose="020F0502020204030204" pitchFamily="34" charset="0"/>
                <a:cs typeface="Times New Roman" panose="02020603050405020304" pitchFamily="18" charset="0"/>
              </a:rPr>
              <a:t>Prifysgol</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 Cymru</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https://</a:t>
            </a:r>
            <a:r>
              <a:rPr lang="en-GB" sz="1600" i="1" kern="100" dirty="0" err="1">
                <a:effectLst/>
                <a:latin typeface="Calibri" panose="020F0502020204030204" pitchFamily="34" charset="0"/>
                <a:ea typeface="Calibri" panose="020F0502020204030204" pitchFamily="34" charset="0"/>
                <a:cs typeface="Times New Roman" panose="02020603050405020304" pitchFamily="18" charset="0"/>
              </a:rPr>
              <a:t>geiriadur.ac.uk</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a:t>
            </a:r>
            <a:r>
              <a:rPr lang="en-GB" sz="1600" i="1" kern="100" dirty="0" err="1">
                <a:effectLst/>
                <a:latin typeface="Calibri" panose="020F0502020204030204" pitchFamily="34" charset="0"/>
                <a:ea typeface="Calibri" panose="020F0502020204030204" pitchFamily="34" charset="0"/>
                <a:cs typeface="Times New Roman" panose="02020603050405020304" pitchFamily="18" charset="0"/>
              </a:rPr>
              <a:t>gpc</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a:t>
            </a:r>
            <a:r>
              <a:rPr lang="en-GB" sz="1600" i="1" kern="100" dirty="0" err="1">
                <a:effectLst/>
                <a:latin typeface="Calibri" panose="020F0502020204030204" pitchFamily="34" charset="0"/>
                <a:ea typeface="Calibri" panose="020F0502020204030204" pitchFamily="34" charset="0"/>
                <a:cs typeface="Times New Roman" panose="02020603050405020304" pitchFamily="18" charset="0"/>
              </a:rPr>
              <a:t>gpc.html</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lvl="0" indent="-285750">
              <a:buFont typeface="Arial" panose="020B0604020202020204" pitchFamily="34" charset="0"/>
              <a:buChar char="•"/>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Hammond, Carolyn, trans.,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Caesar: The Gallic War</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(Oxford: Oxford University Press, 1996)</a:t>
            </a:r>
          </a:p>
          <a:p>
            <a:pPr marL="285750" lvl="0" indent="-285750">
              <a:buFont typeface="Arial" panose="020B0604020202020204" pitchFamily="34" charset="0"/>
              <a:buChar char="•"/>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Koch, John (ed.),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Celtic Culture: A Historical Encyclopedia </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(Santa Barbara, 2006)</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lvl="0" indent="-285750">
              <a:buFont typeface="Arial" panose="020B0604020202020204" pitchFamily="34" charset="0"/>
              <a:buChar char="•"/>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Koch, John T. and John Carey (eds),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The Celtic Heroic Age: Literary Sources for Ancient Celtic Europe and Early Ireland and Wales</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4</a:t>
            </a:r>
            <a:r>
              <a:rPr lang="en-GB" sz="1600" kern="100" baseline="30000" dirty="0">
                <a:effectLst/>
                <a:latin typeface="Calibri" panose="020F0502020204030204" pitchFamily="34" charset="0"/>
                <a:ea typeface="Calibri" panose="020F0502020204030204" pitchFamily="34" charset="0"/>
                <a:cs typeface="Times New Roman" panose="02020603050405020304" pitchFamily="18" charset="0"/>
              </a:rPr>
              <a:t>th </a:t>
            </a:r>
            <a:r>
              <a:rPr lang="en-GB" sz="1600" kern="1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(Aberystwyth: Celtic Studies Publications, 2003)</a:t>
            </a:r>
          </a:p>
          <a:p>
            <a:pPr marL="285750" lvl="0" indent="-285750">
              <a:buFont typeface="Arial" panose="020B0604020202020204" pitchFamily="34" charset="0"/>
              <a:buChar char="•"/>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Raftery, Barry,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Pagan Celtic Ireland: The Enigma of the Irish Iron Age</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(London: Thames and Hudson, 1998)</a:t>
            </a:r>
          </a:p>
          <a:p>
            <a:pPr marL="285750" lvl="0" indent="-285750">
              <a:buFont typeface="Arial" panose="020B0604020202020204" pitchFamily="34" charset="0"/>
              <a:buChar char="•"/>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Roberts, Alice, </a:t>
            </a:r>
            <a:r>
              <a:rPr lang="en-US" sz="1600" i="1" kern="100" dirty="0">
                <a:effectLst/>
                <a:latin typeface="Calibri" panose="020F0502020204030204" pitchFamily="34" charset="0"/>
                <a:ea typeface="Calibri" panose="020F0502020204030204" pitchFamily="34" charset="0"/>
                <a:cs typeface="Times New Roman" panose="02020603050405020304" pitchFamily="18" charset="0"/>
              </a:rPr>
              <a:t>The Celts: Search for a Civilization</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(London, 2015)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lvl="0" indent="-285750">
              <a:buFont typeface="Arial" panose="020B0604020202020204" pitchFamily="34" charset="0"/>
              <a:buChar char="•"/>
            </a:pP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Sims-Williams, ‘An alternative to Celtic from the east and Celtic from the West’; ‘</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Celtomania</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 and </a:t>
            </a:r>
            <a:r>
              <a:rPr lang="en-US" sz="1600" kern="100" dirty="0" err="1">
                <a:effectLst/>
                <a:latin typeface="Calibri" panose="020F0502020204030204" pitchFamily="34" charset="0"/>
                <a:ea typeface="Calibri" panose="020F0502020204030204" pitchFamily="34" charset="0"/>
                <a:cs typeface="Times New Roman" panose="02020603050405020304" pitchFamily="18" charset="0"/>
              </a:rPr>
              <a:t>Celtoscepticism</a:t>
            </a:r>
            <a:r>
              <a:rPr lang="en-US" sz="1600" kern="100" dirty="0">
                <a:effectLst/>
                <a:latin typeface="Calibri" panose="020F0502020204030204" pitchFamily="34" charset="0"/>
                <a:ea typeface="Calibri" panose="020F0502020204030204" pitchFamily="34"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lvl="0" indent="-285750">
              <a:buFont typeface="Arial" panose="020B0604020202020204" pitchFamily="34" charset="0"/>
              <a:buChar char="•"/>
              <a:tabLst>
                <a:tab pos="4152900" algn="l"/>
              </a:tabLst>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Stewart, Ian,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The Celts: A Modern History</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(Princeton and Oxford: Princeton University Press, 2025)</a:t>
            </a:r>
          </a:p>
          <a:p>
            <a:pPr marL="285750" lvl="0" indent="-285750">
              <a:buFont typeface="Arial" panose="020B0604020202020204" pitchFamily="34" charset="0"/>
              <a:buChar char="•"/>
              <a:tabLst>
                <a:tab pos="4152900" algn="l"/>
              </a:tabLst>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Strabo, Geography (Loeb Classical Library </a:t>
            </a:r>
            <a:r>
              <a:rPr lang="en-GB" sz="1600" kern="1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1923),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https://</a:t>
            </a:r>
            <a:r>
              <a:rPr lang="en-GB" sz="1600" i="1" kern="100" dirty="0" err="1">
                <a:effectLst/>
                <a:latin typeface="Calibri" panose="020F0502020204030204" pitchFamily="34" charset="0"/>
                <a:ea typeface="Calibri" panose="020F0502020204030204" pitchFamily="34" charset="0"/>
                <a:cs typeface="Times New Roman" panose="02020603050405020304" pitchFamily="18" charset="0"/>
              </a:rPr>
              <a:t>penelope.uchicago.edu</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/Thayer/E/Roman/Texts/Strabo/4D*.html#ref106</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lvl="0" indent="-285750">
              <a:buFont typeface="Arial" panose="020B0604020202020204" pitchFamily="34" charset="0"/>
              <a:buChar char="•"/>
              <a:tabLst>
                <a:tab pos="4152900" algn="l"/>
              </a:tabLst>
            </a:pP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West, Stephanie, </a:t>
            </a:r>
            <a:r>
              <a:rPr lang="en-GB" sz="1600" kern="100" dirty="0" err="1">
                <a:effectLst/>
                <a:latin typeface="Calibri" panose="020F0502020204030204" pitchFamily="34" charset="0"/>
                <a:ea typeface="Calibri" panose="020F0502020204030204" pitchFamily="34" charset="0"/>
                <a:cs typeface="Times New Roman" panose="02020603050405020304" pitchFamily="18" charset="0"/>
              </a:rPr>
              <a:t>Hecataeus</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(1), in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Oxford Classical Dictionary</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https://</a:t>
            </a:r>
            <a:r>
              <a:rPr lang="en-GB" sz="1600" i="1" kern="100" dirty="0" err="1">
                <a:effectLst/>
                <a:latin typeface="Calibri" panose="020F0502020204030204" pitchFamily="34" charset="0"/>
                <a:ea typeface="Calibri" panose="020F0502020204030204" pitchFamily="34" charset="0"/>
                <a:cs typeface="Times New Roman" panose="02020603050405020304" pitchFamily="18" charset="0"/>
              </a:rPr>
              <a:t>oxfordre.com</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/classics/display/10.1093/</a:t>
            </a:r>
            <a:r>
              <a:rPr lang="en-GB" sz="1600" i="1" kern="100" dirty="0" err="1">
                <a:effectLst/>
                <a:latin typeface="Calibri" panose="020F0502020204030204" pitchFamily="34" charset="0"/>
                <a:ea typeface="Calibri" panose="020F0502020204030204" pitchFamily="34" charset="0"/>
                <a:cs typeface="Times New Roman" panose="02020603050405020304" pitchFamily="18" charset="0"/>
              </a:rPr>
              <a:t>acrefore</a:t>
            </a:r>
            <a:r>
              <a:rPr lang="en-GB" sz="1600" i="1" kern="100" dirty="0">
                <a:effectLst/>
                <a:latin typeface="Calibri" panose="020F0502020204030204" pitchFamily="34" charset="0"/>
                <a:ea typeface="Calibri" panose="020F0502020204030204" pitchFamily="34" charset="0"/>
                <a:cs typeface="Times New Roman" panose="02020603050405020304" pitchFamily="18" charset="0"/>
              </a:rPr>
              <a:t>/9780199381135.001.0001/acrefore-9780199381135-e-2955</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890889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9999"/>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2531</TotalTime>
  <Words>6579</Words>
  <Application>Microsoft Macintosh PowerPoint</Application>
  <PresentationFormat>On-screen Show (4:3)</PresentationFormat>
  <Paragraphs>285</Paragraphs>
  <Slides>28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Aptos</vt:lpstr>
      <vt:lpstr>Arial</vt:lpstr>
      <vt:lpstr>Calibri</vt:lpstr>
      <vt:lpstr>Helvetica</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Currie</dc:creator>
  <cp:lastModifiedBy>Ffion Jones (UoW)</cp:lastModifiedBy>
  <cp:revision>20</cp:revision>
  <dcterms:created xsi:type="dcterms:W3CDTF">2025-10-01T18:45:58Z</dcterms:created>
  <dcterms:modified xsi:type="dcterms:W3CDTF">2025-10-13T09:01:43Z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2022-08-12T00:00:00Z</vt:filetime>
  </property>
  <property fmtid="{D5CDD505-2E9C-101B-9397-08002B2CF9AE}" pid="3" name="Creator">
    <vt:lpwstr>Microsoft® PowerPoint® 2019</vt:lpwstr>
  </property>
  <property fmtid="{D5CDD505-2E9C-101B-9397-08002B2CF9AE}" pid="4" name="LastSaved">
    <vt:filetime>2025-10-01T00:00:00Z</vt:filetime>
  </property>
  <property fmtid="{D5CDD505-2E9C-101B-9397-08002B2CF9AE}" pid="5" name="Producer">
    <vt:lpwstr>Microsoft® PowerPoint® 2019</vt:lpwstr>
  </property>
</Properties>
</file>