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7"/>
  </p:notesMasterIdLst>
  <p:sldIdLst>
    <p:sldId id="256" r:id="rId2"/>
    <p:sldId id="257" r:id="rId3"/>
    <p:sldId id="260" r:id="rId4"/>
    <p:sldId id="258" r:id="rId5"/>
    <p:sldId id="259" r:id="rId6"/>
    <p:sldId id="261" r:id="rId7"/>
    <p:sldId id="262" r:id="rId8"/>
    <p:sldId id="263" r:id="rId9"/>
    <p:sldId id="283" r:id="rId10"/>
    <p:sldId id="264" r:id="rId11"/>
    <p:sldId id="265" r:id="rId12"/>
    <p:sldId id="266" r:id="rId13"/>
    <p:sldId id="267" r:id="rId14"/>
    <p:sldId id="282" r:id="rId15"/>
    <p:sldId id="268" r:id="rId16"/>
    <p:sldId id="278" r:id="rId17"/>
    <p:sldId id="276" r:id="rId18"/>
    <p:sldId id="274" r:id="rId19"/>
    <p:sldId id="275" r:id="rId20"/>
    <p:sldId id="285" r:id="rId21"/>
    <p:sldId id="280" r:id="rId22"/>
    <p:sldId id="286" r:id="rId23"/>
    <p:sldId id="281" r:id="rId24"/>
    <p:sldId id="287" r:id="rId25"/>
    <p:sldId id="277" r:id="rId26"/>
    <p:sldId id="279" r:id="rId27"/>
    <p:sldId id="269" r:id="rId28"/>
    <p:sldId id="273" r:id="rId29"/>
    <p:sldId id="270" r:id="rId30"/>
    <p:sldId id="272" r:id="rId31"/>
    <p:sldId id="271" r:id="rId32"/>
    <p:sldId id="288" r:id="rId33"/>
    <p:sldId id="291" r:id="rId34"/>
    <p:sldId id="290" r:id="rId35"/>
    <p:sldId id="284"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64FCD2-ADF1-F249-857E-F87DEF8F2961}" v="176" dt="2019-11-05T09:58:26.9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49"/>
    <p:restoredTop sz="94694"/>
  </p:normalViewPr>
  <p:slideViewPr>
    <p:cSldViewPr snapToGrid="0" snapToObjects="1">
      <p:cViewPr varScale="1">
        <p:scale>
          <a:sx n="136" d="100"/>
          <a:sy n="136" d="100"/>
        </p:scale>
        <p:origin x="248"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4D2B26-2343-914F-A066-89A7F853F648}" type="datetimeFigureOut">
              <a:rPr lang="en-US" smtClean="0"/>
              <a:t>11/12/19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D0B193-1680-9A4F-B4C7-F35794F77FC8}" type="slidenum">
              <a:rPr lang="en-US" smtClean="0"/>
              <a:t>‹#›</a:t>
            </a:fld>
            <a:endParaRPr lang="en-US"/>
          </a:p>
        </p:txBody>
      </p:sp>
    </p:spTree>
    <p:extLst>
      <p:ext uri="{BB962C8B-B14F-4D97-AF65-F5344CB8AC3E}">
        <p14:creationId xmlns:p14="http://schemas.microsoft.com/office/powerpoint/2010/main" val="2806825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moodle.uwtsd.ac.uk/user/view.php?id=12822&amp;course=5086" TargetMode="External"/><Relationship Id="rId13" Type="http://schemas.openxmlformats.org/officeDocument/2006/relationships/hyperlink" Target="https://moodle.uwtsd.ac.uk/user/view.php?id=1269&amp;course=5086" TargetMode="External"/><Relationship Id="rId3" Type="http://schemas.openxmlformats.org/officeDocument/2006/relationships/hyperlink" Target="https://moodle.uwtsd.ac.uk/user/view.php?id=12821&amp;course=5086" TargetMode="External"/><Relationship Id="rId7" Type="http://schemas.openxmlformats.org/officeDocument/2006/relationships/hyperlink" Target="https://moodle.uwtsd.ac.uk/user/view.php?id=8696&amp;course=5086" TargetMode="External"/><Relationship Id="rId12" Type="http://schemas.openxmlformats.org/officeDocument/2006/relationships/hyperlink" Target="https://moodle.uwtsd.ac.uk/user/view.php?id=2052&amp;course=5086"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moodle.uwtsd.ac.uk/user/view.php?id=11591&amp;course=5086" TargetMode="External"/><Relationship Id="rId11" Type="http://schemas.openxmlformats.org/officeDocument/2006/relationships/hyperlink" Target="https://moodle.uwtsd.ac.uk/user/view.php?id=13122&amp;course=5086" TargetMode="External"/><Relationship Id="rId5" Type="http://schemas.openxmlformats.org/officeDocument/2006/relationships/hyperlink" Target="https://moodle.uwtsd.ac.uk/user/view.php?id=10798&amp;course=5086" TargetMode="External"/><Relationship Id="rId15" Type="http://schemas.openxmlformats.org/officeDocument/2006/relationships/hyperlink" Target="https://moodle.uwtsd.ac.uk/user/view.php?id=13337&amp;course=5086" TargetMode="External"/><Relationship Id="rId10" Type="http://schemas.openxmlformats.org/officeDocument/2006/relationships/hyperlink" Target="https://moodle.uwtsd.ac.uk/user/view.php?id=13845&amp;course=5086" TargetMode="External"/><Relationship Id="rId4" Type="http://schemas.openxmlformats.org/officeDocument/2006/relationships/hyperlink" Target="https://moodle.uwtsd.ac.uk/user/view.php?id=2939&amp;course=5086" TargetMode="External"/><Relationship Id="rId9" Type="http://schemas.openxmlformats.org/officeDocument/2006/relationships/hyperlink" Target="https://moodle.uwtsd.ac.uk/user/view.php?id=13129&amp;course=5086" TargetMode="External"/><Relationship Id="rId14" Type="http://schemas.openxmlformats.org/officeDocument/2006/relationships/hyperlink" Target="https://moodle.uwtsd.ac.uk/user/view.php?id=11502&amp;course=5086"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hlinkClick r:id="rId3"/>
              </a:rPr>
              <a:t>Thomas Davies</a:t>
            </a:r>
            <a:endParaRPr lang="en-GB" sz="1200" b="0" i="0" u="none" strike="noStrike" kern="1200" dirty="0">
              <a:solidFill>
                <a:schemeClr val="tx1"/>
              </a:solidFill>
              <a:effectLst/>
              <a:latin typeface="+mn-lt"/>
              <a:ea typeface="+mn-ea"/>
              <a:cs typeface="+mn-cs"/>
              <a:hlinkClick r:id="rId4"/>
            </a:endParaRPr>
          </a:p>
          <a:p>
            <a:r>
              <a:rPr lang="en-GB" sz="1200" b="0" i="0" u="none" strike="noStrike" kern="1200" dirty="0">
                <a:solidFill>
                  <a:schemeClr val="tx1"/>
                </a:solidFill>
                <a:effectLst/>
                <a:latin typeface="+mn-lt"/>
                <a:ea typeface="+mn-ea"/>
                <a:cs typeface="+mn-cs"/>
                <a:hlinkClick r:id="rId4"/>
              </a:rPr>
              <a:t>William Scott</a:t>
            </a:r>
            <a:endParaRPr lang="en-GB" sz="1200" b="0" i="0" u="none" strike="noStrike" kern="1200" dirty="0">
              <a:solidFill>
                <a:schemeClr val="tx1"/>
              </a:solidFill>
              <a:effectLst/>
              <a:latin typeface="+mn-lt"/>
              <a:ea typeface="+mn-ea"/>
              <a:cs typeface="+mn-cs"/>
              <a:hlinkClick r:id="rId5"/>
            </a:endParaRPr>
          </a:p>
          <a:p>
            <a:r>
              <a:rPr lang="en-GB" sz="1200" b="0" i="0" u="none" strike="noStrike" kern="1200" dirty="0">
                <a:solidFill>
                  <a:schemeClr val="tx1"/>
                </a:solidFill>
                <a:effectLst/>
                <a:latin typeface="+mn-lt"/>
                <a:ea typeface="+mn-ea"/>
                <a:cs typeface="+mn-cs"/>
                <a:hlinkClick r:id="rId5"/>
              </a:rPr>
              <a:t>Samuel Evans</a:t>
            </a:r>
            <a:endParaRPr lang="en-GB" sz="1200" b="0" i="0" u="none" strike="noStrike" kern="1200" dirty="0">
              <a:solidFill>
                <a:schemeClr val="tx1"/>
              </a:solidFill>
              <a:effectLst/>
              <a:latin typeface="+mn-lt"/>
              <a:ea typeface="+mn-ea"/>
              <a:cs typeface="+mn-cs"/>
              <a:hlinkClick r:id="rId6"/>
            </a:endParaRPr>
          </a:p>
          <a:p>
            <a:r>
              <a:rPr lang="en-GB" sz="1200" b="0" i="0" u="none" strike="noStrike" kern="1200" dirty="0">
                <a:solidFill>
                  <a:schemeClr val="tx1"/>
                </a:solidFill>
                <a:effectLst/>
                <a:latin typeface="+mn-lt"/>
                <a:ea typeface="+mn-ea"/>
                <a:cs typeface="+mn-cs"/>
                <a:hlinkClick r:id="rId6"/>
              </a:rPr>
              <a:t>Randell Denning</a:t>
            </a:r>
            <a:endParaRPr lang="en-GB" sz="1200" b="0" i="0" u="none" strike="noStrike" kern="1200" dirty="0">
              <a:solidFill>
                <a:schemeClr val="tx1"/>
              </a:solidFill>
              <a:effectLst/>
              <a:latin typeface="+mn-lt"/>
              <a:ea typeface="+mn-ea"/>
              <a:cs typeface="+mn-cs"/>
              <a:hlinkClick r:id="rId7"/>
            </a:endParaRPr>
          </a:p>
          <a:p>
            <a:r>
              <a:rPr lang="en-GB" sz="1200" b="0" i="0" u="none" strike="noStrike" kern="1200" dirty="0">
                <a:solidFill>
                  <a:schemeClr val="tx1"/>
                </a:solidFill>
                <a:effectLst/>
                <a:latin typeface="+mn-lt"/>
                <a:ea typeface="+mn-ea"/>
                <a:cs typeface="+mn-cs"/>
                <a:hlinkClick r:id="rId7"/>
              </a:rPr>
              <a:t>Peter D Williams</a:t>
            </a:r>
            <a:endParaRPr lang="en-GB" sz="1200" b="0" i="0" u="none" strike="noStrike" kern="1200" dirty="0">
              <a:solidFill>
                <a:schemeClr val="tx1"/>
              </a:solidFill>
              <a:effectLst/>
              <a:latin typeface="+mn-lt"/>
              <a:ea typeface="+mn-ea"/>
              <a:cs typeface="+mn-cs"/>
              <a:hlinkClick r:id="rId8"/>
            </a:endParaRPr>
          </a:p>
          <a:p>
            <a:r>
              <a:rPr lang="en-GB" sz="1200" b="0" i="0" u="none" strike="noStrike" kern="1200" dirty="0">
                <a:solidFill>
                  <a:schemeClr val="tx1"/>
                </a:solidFill>
                <a:effectLst/>
                <a:latin typeface="+mn-lt"/>
                <a:ea typeface="+mn-ea"/>
                <a:cs typeface="+mn-cs"/>
                <a:hlinkClick r:id="rId8"/>
              </a:rPr>
              <a:t>Osian Cleaver</a:t>
            </a:r>
            <a:endParaRPr lang="en-GB" sz="1200" b="0" i="0" u="none" strike="noStrike" kern="1200" dirty="0">
              <a:solidFill>
                <a:schemeClr val="tx1"/>
              </a:solidFill>
              <a:effectLst/>
              <a:latin typeface="+mn-lt"/>
              <a:ea typeface="+mn-ea"/>
              <a:cs typeface="+mn-cs"/>
              <a:hlinkClick r:id="rId9"/>
            </a:endParaRPr>
          </a:p>
          <a:p>
            <a:r>
              <a:rPr lang="en-GB" sz="1200" b="0" i="0" u="none" strike="noStrike" kern="1200" dirty="0">
                <a:solidFill>
                  <a:schemeClr val="tx1"/>
                </a:solidFill>
                <a:effectLst/>
                <a:latin typeface="+mn-lt"/>
                <a:ea typeface="+mn-ea"/>
                <a:cs typeface="+mn-cs"/>
                <a:hlinkClick r:id="rId9"/>
              </a:rPr>
              <a:t>Lascelles Forrest</a:t>
            </a:r>
            <a:endParaRPr lang="en-GB" sz="1200" b="0" i="0" u="none" strike="noStrike" kern="1200" dirty="0">
              <a:solidFill>
                <a:schemeClr val="tx1"/>
              </a:solidFill>
              <a:effectLst/>
              <a:latin typeface="+mn-lt"/>
              <a:ea typeface="+mn-ea"/>
              <a:cs typeface="+mn-cs"/>
              <a:hlinkClick r:id="rId10"/>
            </a:endParaRPr>
          </a:p>
          <a:p>
            <a:r>
              <a:rPr lang="en-GB" sz="1200" b="0" i="0" u="none" strike="noStrike" kern="1200" dirty="0">
                <a:solidFill>
                  <a:schemeClr val="tx1"/>
                </a:solidFill>
                <a:effectLst/>
                <a:latin typeface="+mn-lt"/>
                <a:ea typeface="+mn-ea"/>
                <a:cs typeface="+mn-cs"/>
                <a:hlinkClick r:id="rId10"/>
              </a:rPr>
              <a:t>Katie Waters</a:t>
            </a:r>
            <a:endParaRPr lang="en-GB" sz="1200" b="0" i="0" u="none" strike="noStrike" kern="1200" dirty="0">
              <a:solidFill>
                <a:schemeClr val="tx1"/>
              </a:solidFill>
              <a:effectLst/>
              <a:latin typeface="+mn-lt"/>
              <a:ea typeface="+mn-ea"/>
              <a:cs typeface="+mn-cs"/>
              <a:hlinkClick r:id="rId11"/>
            </a:endParaRPr>
          </a:p>
          <a:p>
            <a:r>
              <a:rPr lang="en-GB" sz="1200" b="0" i="0" u="none" strike="noStrike" kern="1200" dirty="0">
                <a:solidFill>
                  <a:schemeClr val="tx1"/>
                </a:solidFill>
                <a:effectLst/>
                <a:latin typeface="+mn-lt"/>
                <a:ea typeface="+mn-ea"/>
                <a:cs typeface="+mn-cs"/>
                <a:hlinkClick r:id="rId11"/>
              </a:rPr>
              <a:t>George-ionut Rad</a:t>
            </a:r>
            <a:endParaRPr lang="en-GB" sz="1200" b="0" i="0" u="none" strike="noStrike" kern="1200" dirty="0">
              <a:solidFill>
                <a:schemeClr val="tx1"/>
              </a:solidFill>
              <a:effectLst/>
              <a:latin typeface="+mn-lt"/>
              <a:ea typeface="+mn-ea"/>
              <a:cs typeface="+mn-cs"/>
              <a:hlinkClick r:id="rId12"/>
            </a:endParaRPr>
          </a:p>
          <a:p>
            <a:r>
              <a:rPr lang="en-GB" sz="1200" b="0" i="0" u="none" strike="noStrike" kern="1200" dirty="0">
                <a:solidFill>
                  <a:schemeClr val="tx1"/>
                </a:solidFill>
                <a:effectLst/>
                <a:latin typeface="+mn-lt"/>
                <a:ea typeface="+mn-ea"/>
                <a:cs typeface="+mn-cs"/>
                <a:hlinkClick r:id="rId13"/>
              </a:rPr>
              <a:t>Deirdre Sagatis</a:t>
            </a:r>
            <a:endParaRPr lang="en-GB" sz="1200" b="0" i="0" u="none" strike="noStrike" kern="1200" dirty="0">
              <a:solidFill>
                <a:schemeClr val="tx1"/>
              </a:solidFill>
              <a:effectLst/>
              <a:latin typeface="+mn-lt"/>
              <a:ea typeface="+mn-ea"/>
              <a:cs typeface="+mn-cs"/>
              <a:hlinkClick r:id="rId14"/>
            </a:endParaRPr>
          </a:p>
          <a:p>
            <a:r>
              <a:rPr lang="en-GB" sz="1200" b="0" i="0" u="none" strike="noStrike" kern="1200" dirty="0">
                <a:solidFill>
                  <a:schemeClr val="tx1"/>
                </a:solidFill>
                <a:effectLst/>
                <a:latin typeface="+mn-lt"/>
                <a:ea typeface="+mn-ea"/>
                <a:cs typeface="+mn-cs"/>
                <a:hlinkClick r:id="rId14"/>
              </a:rPr>
              <a:t>Bailey Heredge</a:t>
            </a:r>
            <a:endParaRPr lang="en-GB" sz="1200" b="0" i="0" u="none" strike="noStrike" kern="1200" dirty="0">
              <a:solidFill>
                <a:schemeClr val="tx1"/>
              </a:solidFill>
              <a:effectLst/>
              <a:latin typeface="+mn-lt"/>
              <a:ea typeface="+mn-ea"/>
              <a:cs typeface="+mn-cs"/>
              <a:hlinkClick r:id="rId15"/>
            </a:endParaRPr>
          </a:p>
          <a:p>
            <a:r>
              <a:rPr lang="en-GB" sz="1200" b="0" i="0" u="none" strike="noStrike" kern="1200" dirty="0">
                <a:solidFill>
                  <a:schemeClr val="tx1"/>
                </a:solidFill>
                <a:effectLst/>
                <a:latin typeface="+mn-lt"/>
                <a:ea typeface="+mn-ea"/>
                <a:cs typeface="+mn-cs"/>
                <a:hlinkClick r:id="rId15"/>
              </a:rPr>
              <a:t>Alexandros Triantafyllidis</a:t>
            </a:r>
            <a:endParaRPr lang="en-GB" sz="1200" b="0" i="0" u="none" strike="noStrike" kern="1200" dirty="0">
              <a:solidFill>
                <a:schemeClr val="tx1"/>
              </a:solidFill>
              <a:effectLst/>
              <a:latin typeface="+mn-lt"/>
              <a:ea typeface="+mn-ea"/>
              <a:cs typeface="+mn-cs"/>
            </a:endParaRPr>
          </a:p>
          <a:p>
            <a:r>
              <a:rPr lang="en-US" dirty="0"/>
              <a:t>Adam Edmunds </a:t>
            </a:r>
          </a:p>
        </p:txBody>
      </p:sp>
      <p:sp>
        <p:nvSpPr>
          <p:cNvPr id="4" name="Slide Number Placeholder 3"/>
          <p:cNvSpPr>
            <a:spLocks noGrp="1"/>
          </p:cNvSpPr>
          <p:nvPr>
            <p:ph type="sldNum" sz="quarter" idx="5"/>
          </p:nvPr>
        </p:nvSpPr>
        <p:spPr/>
        <p:txBody>
          <a:bodyPr/>
          <a:lstStyle/>
          <a:p>
            <a:fld id="{EED0B193-1680-9A4F-B4C7-F35794F77FC8}" type="slidenum">
              <a:rPr lang="en-US" smtClean="0"/>
              <a:t>4</a:t>
            </a:fld>
            <a:endParaRPr lang="en-US"/>
          </a:p>
        </p:txBody>
      </p:sp>
    </p:spTree>
    <p:extLst>
      <p:ext uri="{BB962C8B-B14F-4D97-AF65-F5344CB8AC3E}">
        <p14:creationId xmlns:p14="http://schemas.microsoft.com/office/powerpoint/2010/main" val="10732924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11/12/19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11/12/19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11/12/19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11/12/19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11/12/19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11/12/19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11/12/19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11/12/19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11/12/19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11/12/19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motu.com/download/" TargetMode="External"/><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cdn-data.motu.com/manuals/firewire-usb-audio/UltraLite-mk3_Hybrid_Mac.pdf" TargetMode="External"/><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focusrite.com/adat-mic-pre/scarlett/scarlett-octopre" TargetMode="External"/><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hyperlink" Target="https://en.wikipedia.org/wiki/Convolution_reverb" TargetMode="Externa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hyperlink" Target="https://en.wikipedia.org/wiki/Convolution_reverb" TargetMode="Externa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hyperlink" Target="https://en.wikipedia.org/wiki/Convolution_reverb" TargetMode="Externa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hyperlink" Target="https://en.wikipedia.org/wiki/Convolution_reverb" TargetMode="Externa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BLKWy-U6iQY&amp;feature=youtu.be&amp;t=123" TargetMode="Externa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hyperlink" Target="https://youtu.be/RceLLUbhz0A?t=269" TargetMode="Externa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hyperlink" Target="https://www.audioease.com/altiverb/" TargetMode="Externa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hyperlink" Target="https://support.apple.com/kb/PH27798?locale=en_US&amp;viewlocale=en_US" TargetMode="Externa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hyperlink" Target="https://www.soundonsound.com/techniques/making-impulse-responses-logics-ir-utility" TargetMode="External"/><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hyperlink" Target="https://help.apple.com/impulseresponseutility/mac/1.0.3/en/impulseresponseutility/usermanual/Impulse%20Response%20Utility%20User%20Manual%20(en).pdf" TargetMode="Externa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hyperlink" Target="https://www.soundonsound.com/techniques/convolution-processing-impulse-responses" TargetMode="External"/><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1972677"/>
            <a:ext cx="9799982" cy="2912645"/>
          </a:xfrm>
        </p:spPr>
        <p:txBody>
          <a:bodyPr/>
          <a:lstStyle/>
          <a:p>
            <a:r>
              <a:rPr lang="en-US" b="1" dirty="0"/>
              <a:t>Live and Studio Recording: </a:t>
            </a:r>
            <a:br>
              <a:rPr lang="en-US" b="1" dirty="0"/>
            </a:br>
            <a:r>
              <a:rPr lang="en-US" b="1" dirty="0"/>
              <a:t>Week 5 </a:t>
            </a:r>
          </a:p>
        </p:txBody>
      </p:sp>
    </p:spTree>
    <p:extLst>
      <p:ext uri="{BB962C8B-B14F-4D97-AF65-F5344CB8AC3E}">
        <p14:creationId xmlns:p14="http://schemas.microsoft.com/office/powerpoint/2010/main" val="126620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71161" y="2161576"/>
            <a:ext cx="9849678" cy="2534848"/>
          </a:xfrm>
        </p:spPr>
        <p:txBody>
          <a:bodyPr/>
          <a:lstStyle/>
          <a:p>
            <a:r>
              <a:rPr lang="en-US" sz="6000" b="1" dirty="0"/>
              <a:t>Portable recording rig</a:t>
            </a:r>
            <a:br>
              <a:rPr lang="en-US" sz="6000" b="1" dirty="0"/>
            </a:br>
            <a:r>
              <a:rPr lang="en-US" sz="6000" b="1" dirty="0"/>
              <a:t>and</a:t>
            </a:r>
            <a:br>
              <a:rPr lang="en-US" sz="6000" b="1" dirty="0"/>
            </a:br>
            <a:r>
              <a:rPr lang="en-US" sz="6000" b="1" dirty="0"/>
              <a:t>Convolution reverb</a:t>
            </a:r>
          </a:p>
        </p:txBody>
      </p:sp>
    </p:spTree>
    <p:extLst>
      <p:ext uri="{BB962C8B-B14F-4D97-AF65-F5344CB8AC3E}">
        <p14:creationId xmlns:p14="http://schemas.microsoft.com/office/powerpoint/2010/main" val="2061836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B2BF8B6-C302-0A40-8F86-AB4246A00EB9}"/>
              </a:ext>
            </a:extLst>
          </p:cNvPr>
          <p:cNvPicPr>
            <a:picLocks noChangeAspect="1"/>
          </p:cNvPicPr>
          <p:nvPr/>
        </p:nvPicPr>
        <p:blipFill rotWithShape="1">
          <a:blip r:embed="rId2"/>
          <a:srcRect r="12017"/>
          <a:stretch/>
        </p:blipFill>
        <p:spPr>
          <a:xfrm>
            <a:off x="20" y="10"/>
            <a:ext cx="12191980" cy="6859300"/>
          </a:xfrm>
          <a:prstGeom prst="rect">
            <a:avLst/>
          </a:prstGeom>
        </p:spPr>
      </p:pic>
      <p:sp>
        <p:nvSpPr>
          <p:cNvPr id="10"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5" name="Title 1">
            <a:extLst>
              <a:ext uri="{FF2B5EF4-FFF2-40B4-BE49-F238E27FC236}">
                <a16:creationId xmlns:a16="http://schemas.microsoft.com/office/drawing/2014/main" id="{858D7369-B468-F441-8D3A-B1A2D149C6B9}"/>
              </a:ext>
            </a:extLst>
          </p:cNvPr>
          <p:cNvSpPr>
            <a:spLocks noGrp="1"/>
          </p:cNvSpPr>
          <p:nvPr>
            <p:ph type="ctrTitle"/>
          </p:nvPr>
        </p:nvSpPr>
        <p:spPr>
          <a:xfrm>
            <a:off x="1183932" y="2331107"/>
            <a:ext cx="9823620" cy="2195786"/>
          </a:xfrm>
        </p:spPr>
        <p:txBody>
          <a:bodyPr>
            <a:noAutofit/>
          </a:bodyPr>
          <a:lstStyle/>
          <a:p>
            <a:br>
              <a:rPr lang="en-US" sz="4800" b="1" dirty="0">
                <a:solidFill>
                  <a:schemeClr val="bg2"/>
                </a:solidFill>
              </a:rPr>
            </a:br>
            <a:r>
              <a:rPr lang="en-US" sz="4800" b="1" dirty="0">
                <a:solidFill>
                  <a:schemeClr val="bg2"/>
                </a:solidFill>
              </a:rPr>
              <a:t>Recording portfolio </a:t>
            </a:r>
            <a:br>
              <a:rPr lang="en-US" sz="4800" b="1" dirty="0">
                <a:solidFill>
                  <a:schemeClr val="bg2"/>
                </a:solidFill>
              </a:rPr>
            </a:br>
            <a:r>
              <a:rPr lang="en-US" sz="4800" b="1" dirty="0">
                <a:solidFill>
                  <a:schemeClr val="bg2"/>
                </a:solidFill>
              </a:rPr>
              <a:t>Submission deadline: </a:t>
            </a:r>
            <a:br>
              <a:rPr lang="en-US" sz="4800" b="1" dirty="0">
                <a:solidFill>
                  <a:schemeClr val="bg2"/>
                </a:solidFill>
              </a:rPr>
            </a:br>
            <a:r>
              <a:rPr lang="en-US" sz="4800" b="1" dirty="0">
                <a:solidFill>
                  <a:schemeClr val="bg2"/>
                </a:solidFill>
              </a:rPr>
              <a:t>10/01/2019</a:t>
            </a:r>
          </a:p>
        </p:txBody>
      </p:sp>
    </p:spTree>
    <p:extLst>
      <p:ext uri="{BB962C8B-B14F-4D97-AF65-F5344CB8AC3E}">
        <p14:creationId xmlns:p14="http://schemas.microsoft.com/office/powerpoint/2010/main" val="951507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CF5F69-E26A-EF44-A2A3-CAF253719458}"/>
              </a:ext>
            </a:extLst>
          </p:cNvPr>
          <p:cNvPicPr>
            <a:picLocks noChangeAspect="1"/>
          </p:cNvPicPr>
          <p:nvPr/>
        </p:nvPicPr>
        <p:blipFill rotWithShape="1">
          <a:blip r:embed="rId3">
            <a:grayscl/>
            <a:alphaModFix amt="70000"/>
          </a:blip>
          <a:srcRect t="17280" b="3480"/>
          <a:stretch/>
        </p:blipFill>
        <p:spPr>
          <a:xfrm>
            <a:off x="20" y="10"/>
            <a:ext cx="12191980" cy="6859300"/>
          </a:xfrm>
          <a:prstGeom prst="rect">
            <a:avLst/>
          </a:prstGeom>
        </p:spPr>
      </p:pic>
      <p:sp>
        <p:nvSpPr>
          <p:cNvPr id="17" name="Rectangle 8">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9"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915128" y="1788454"/>
            <a:ext cx="8361229" cy="2098226"/>
          </a:xfrm>
        </p:spPr>
        <p:txBody>
          <a:bodyPr>
            <a:normAutofit/>
          </a:bodyPr>
          <a:lstStyle/>
          <a:p>
            <a:r>
              <a:rPr lang="en-US" sz="7200" b="1">
                <a:solidFill>
                  <a:schemeClr val="bg2"/>
                </a:solidFill>
              </a:rPr>
              <a:t>Progress report</a:t>
            </a:r>
          </a:p>
        </p:txBody>
      </p:sp>
    </p:spTree>
    <p:extLst>
      <p:ext uri="{BB962C8B-B14F-4D97-AF65-F5344CB8AC3E}">
        <p14:creationId xmlns:p14="http://schemas.microsoft.com/office/powerpoint/2010/main" val="321389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C30F5CC-676E-7D4D-A0E3-186C8C5F7B13}"/>
              </a:ext>
            </a:extLst>
          </p:cNvPr>
          <p:cNvPicPr>
            <a:picLocks noChangeAspect="1"/>
          </p:cNvPicPr>
          <p:nvPr/>
        </p:nvPicPr>
        <p:blipFill rotWithShape="1">
          <a:blip r:embed="rId2"/>
          <a:srcRect t="6086" b="921"/>
          <a:stretch/>
        </p:blipFill>
        <p:spPr>
          <a:xfrm>
            <a:off x="20" y="10"/>
            <a:ext cx="12191980" cy="6859300"/>
          </a:xfrm>
          <a:prstGeom prst="rect">
            <a:avLst/>
          </a:prstGeom>
        </p:spPr>
      </p:pic>
      <p:sp>
        <p:nvSpPr>
          <p:cNvPr id="9" name="Rectangle 8">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3"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171574" y="1771492"/>
            <a:ext cx="9848335" cy="2354442"/>
          </a:xfrm>
        </p:spPr>
        <p:txBody>
          <a:bodyPr>
            <a:normAutofit fontScale="90000"/>
          </a:bodyPr>
          <a:lstStyle/>
          <a:p>
            <a:r>
              <a:rPr lang="en-US" sz="4500" b="1" dirty="0">
                <a:solidFill>
                  <a:schemeClr val="bg2"/>
                </a:solidFill>
              </a:rPr>
              <a:t>Swansea Philharmonic ORCHESTRA </a:t>
            </a:r>
            <a:br>
              <a:rPr lang="en-US" sz="4500" b="1" dirty="0">
                <a:solidFill>
                  <a:schemeClr val="bg2"/>
                </a:solidFill>
              </a:rPr>
            </a:br>
            <a:r>
              <a:rPr lang="en-US" sz="4500" b="1" dirty="0">
                <a:solidFill>
                  <a:schemeClr val="bg2"/>
                </a:solidFill>
              </a:rPr>
              <a:t>REHERSAL </a:t>
            </a:r>
            <a:br>
              <a:rPr lang="en-US" sz="4500" b="1" dirty="0">
                <a:solidFill>
                  <a:schemeClr val="bg2"/>
                </a:solidFill>
              </a:rPr>
            </a:br>
            <a:r>
              <a:rPr lang="en-US" sz="4500" b="1" dirty="0">
                <a:solidFill>
                  <a:schemeClr val="bg2"/>
                </a:solidFill>
              </a:rPr>
              <a:t>RECORDING DATE: </a:t>
            </a:r>
            <a:br>
              <a:rPr lang="en-US" sz="4500" b="1" dirty="0">
                <a:solidFill>
                  <a:schemeClr val="bg2"/>
                </a:solidFill>
              </a:rPr>
            </a:br>
            <a:r>
              <a:rPr lang="en-US" sz="4500" b="1" dirty="0">
                <a:solidFill>
                  <a:schemeClr val="bg2"/>
                </a:solidFill>
              </a:rPr>
              <a:t>02/12/2019</a:t>
            </a:r>
          </a:p>
        </p:txBody>
      </p:sp>
    </p:spTree>
    <p:extLst>
      <p:ext uri="{BB962C8B-B14F-4D97-AF65-F5344CB8AC3E}">
        <p14:creationId xmlns:p14="http://schemas.microsoft.com/office/powerpoint/2010/main" val="3790712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A752A9-B657-9044-983D-399A7162E0D3}"/>
              </a:ext>
            </a:extLst>
          </p:cNvPr>
          <p:cNvPicPr>
            <a:picLocks noChangeAspect="1"/>
          </p:cNvPicPr>
          <p:nvPr/>
        </p:nvPicPr>
        <p:blipFill rotWithShape="1">
          <a:blip r:embed="rId2"/>
          <a:srcRect t="6086" b="921"/>
          <a:stretch/>
        </p:blipFill>
        <p:spPr>
          <a:xfrm>
            <a:off x="20" y="10"/>
            <a:ext cx="12191980" cy="6859300"/>
          </a:xfrm>
          <a:prstGeom prst="rect">
            <a:avLst/>
          </a:prstGeom>
        </p:spPr>
      </p:pic>
      <p:sp>
        <p:nvSpPr>
          <p:cNvPr id="9" name="Rectangle 8">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3"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184612" y="1998465"/>
            <a:ext cx="9811265" cy="2861069"/>
          </a:xfrm>
        </p:spPr>
        <p:txBody>
          <a:bodyPr>
            <a:normAutofit/>
          </a:bodyPr>
          <a:lstStyle/>
          <a:p>
            <a:r>
              <a:rPr lang="en-US" sz="4500" b="1" dirty="0">
                <a:solidFill>
                  <a:schemeClr val="bg2"/>
                </a:solidFill>
              </a:rPr>
              <a:t>Swansea Philharmonic ORCHESTRA </a:t>
            </a:r>
            <a:br>
              <a:rPr lang="en-US" sz="4500" b="1" dirty="0">
                <a:solidFill>
                  <a:schemeClr val="bg2"/>
                </a:solidFill>
              </a:rPr>
            </a:br>
            <a:r>
              <a:rPr lang="en-US" sz="4500" b="1" dirty="0">
                <a:solidFill>
                  <a:schemeClr val="bg2"/>
                </a:solidFill>
              </a:rPr>
              <a:t>concert </a:t>
            </a:r>
            <a:br>
              <a:rPr lang="en-US" sz="4500" b="1" dirty="0">
                <a:solidFill>
                  <a:schemeClr val="bg2"/>
                </a:solidFill>
              </a:rPr>
            </a:br>
            <a:r>
              <a:rPr lang="en-US" sz="4500" b="1" dirty="0">
                <a:solidFill>
                  <a:schemeClr val="bg2"/>
                </a:solidFill>
              </a:rPr>
              <a:t>RECORDING DATE: </a:t>
            </a:r>
            <a:br>
              <a:rPr lang="en-US" sz="4500" b="1" dirty="0">
                <a:solidFill>
                  <a:schemeClr val="bg2"/>
                </a:solidFill>
              </a:rPr>
            </a:br>
            <a:r>
              <a:rPr lang="en-US" sz="4500" b="1" dirty="0">
                <a:solidFill>
                  <a:schemeClr val="bg2"/>
                </a:solidFill>
              </a:rPr>
              <a:t>09/12/2019</a:t>
            </a:r>
          </a:p>
        </p:txBody>
      </p:sp>
    </p:spTree>
    <p:extLst>
      <p:ext uri="{BB962C8B-B14F-4D97-AF65-F5344CB8AC3E}">
        <p14:creationId xmlns:p14="http://schemas.microsoft.com/office/powerpoint/2010/main" val="22125418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597EDFB-BB47-3C49-939C-3C70D110A5B0}"/>
              </a:ext>
            </a:extLst>
          </p:cNvPr>
          <p:cNvPicPr>
            <a:picLocks noChangeAspect="1"/>
          </p:cNvPicPr>
          <p:nvPr/>
        </p:nvPicPr>
        <p:blipFill rotWithShape="1">
          <a:blip r:embed="rId2"/>
          <a:srcRect l="19" r="1" b="1"/>
          <a:stretch/>
        </p:blipFill>
        <p:spPr>
          <a:xfrm>
            <a:off x="20" y="10"/>
            <a:ext cx="12191980" cy="6859300"/>
          </a:xfrm>
          <a:prstGeom prst="rect">
            <a:avLst/>
          </a:prstGeom>
        </p:spPr>
      </p:pic>
      <p:sp>
        <p:nvSpPr>
          <p:cNvPr id="27" name="Rectangle 8">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29"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915128" y="1788454"/>
            <a:ext cx="8361229" cy="2098226"/>
          </a:xfrm>
        </p:spPr>
        <p:txBody>
          <a:bodyPr>
            <a:normAutofit/>
          </a:bodyPr>
          <a:lstStyle/>
          <a:p>
            <a:r>
              <a:rPr lang="en-US" sz="7200" b="1">
                <a:solidFill>
                  <a:schemeClr val="bg2"/>
                </a:solidFill>
              </a:rPr>
              <a:t>PORTABLE RECORDING RIG</a:t>
            </a:r>
          </a:p>
        </p:txBody>
      </p:sp>
    </p:spTree>
    <p:extLst>
      <p:ext uri="{BB962C8B-B14F-4D97-AF65-F5344CB8AC3E}">
        <p14:creationId xmlns:p14="http://schemas.microsoft.com/office/powerpoint/2010/main" val="2018363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66">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E77AC93-AC87-BC40-95B8-52D4F52974F8}"/>
              </a:ext>
            </a:extLst>
          </p:cNvPr>
          <p:cNvPicPr>
            <a:picLocks noChangeAspect="1"/>
          </p:cNvPicPr>
          <p:nvPr/>
        </p:nvPicPr>
        <p:blipFill rotWithShape="1">
          <a:blip r:embed="rId2">
            <a:alphaModFix amt="40000"/>
          </a:blip>
          <a:srcRect t="9183" b="34567"/>
          <a:stretch/>
        </p:blipFill>
        <p:spPr>
          <a:xfrm>
            <a:off x="20" y="10"/>
            <a:ext cx="12191980" cy="6859300"/>
          </a:xfrm>
          <a:prstGeom prst="rect">
            <a:avLst/>
          </a:prstGeom>
        </p:spPr>
      </p:pic>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915128" y="1788454"/>
            <a:ext cx="8361229" cy="2098226"/>
          </a:xfrm>
        </p:spPr>
        <p:txBody>
          <a:bodyPr>
            <a:normAutofit/>
          </a:bodyPr>
          <a:lstStyle/>
          <a:p>
            <a:r>
              <a:rPr lang="en-US" sz="7200" b="1"/>
              <a:t>iMac</a:t>
            </a:r>
          </a:p>
        </p:txBody>
      </p:sp>
    </p:spTree>
    <p:extLst>
      <p:ext uri="{BB962C8B-B14F-4D97-AF65-F5344CB8AC3E}">
        <p14:creationId xmlns:p14="http://schemas.microsoft.com/office/powerpoint/2010/main" val="131172366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4ECE1A3-56DE-8044-9EB1-D168058CEAFC}"/>
              </a:ext>
            </a:extLst>
          </p:cNvPr>
          <p:cNvPicPr>
            <a:picLocks noChangeAspect="1"/>
          </p:cNvPicPr>
          <p:nvPr/>
        </p:nvPicPr>
        <p:blipFill rotWithShape="1">
          <a:blip r:embed="rId2">
            <a:alphaModFix amt="51000"/>
          </a:blip>
          <a:srcRect l="10066" r="9506" b="1"/>
          <a:stretch/>
        </p:blipFill>
        <p:spPr>
          <a:xfrm>
            <a:off x="20" y="10"/>
            <a:ext cx="12191980" cy="6859300"/>
          </a:xfrm>
          <a:prstGeom prst="rect">
            <a:avLst/>
          </a:prstGeom>
        </p:spPr>
      </p:pic>
      <p:sp>
        <p:nvSpPr>
          <p:cNvPr id="38" name="Rectangle 2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40"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915127" y="1705043"/>
            <a:ext cx="8361229" cy="2700431"/>
          </a:xfrm>
        </p:spPr>
        <p:txBody>
          <a:bodyPr>
            <a:normAutofit fontScale="90000"/>
          </a:bodyPr>
          <a:lstStyle/>
          <a:p>
            <a:r>
              <a:rPr lang="en-US" sz="6700" b="1" dirty="0">
                <a:solidFill>
                  <a:schemeClr val="bg2"/>
                </a:solidFill>
              </a:rPr>
              <a:t>AUDIO INTERFACE:</a:t>
            </a:r>
            <a:br>
              <a:rPr lang="en-US" sz="6700" b="1" dirty="0">
                <a:solidFill>
                  <a:schemeClr val="bg2"/>
                </a:solidFill>
              </a:rPr>
            </a:br>
            <a:r>
              <a:rPr lang="en-US" sz="6700" b="1" dirty="0">
                <a:solidFill>
                  <a:schemeClr val="bg2"/>
                </a:solidFill>
              </a:rPr>
              <a:t> </a:t>
            </a:r>
            <a:br>
              <a:rPr lang="en-US" sz="6700" b="1" dirty="0">
                <a:solidFill>
                  <a:schemeClr val="bg2"/>
                </a:solidFill>
              </a:rPr>
            </a:br>
            <a:r>
              <a:rPr lang="en-US" sz="6700" b="1" dirty="0">
                <a:solidFill>
                  <a:schemeClr val="bg2"/>
                </a:solidFill>
              </a:rPr>
              <a:t>MOTU ULTRALITE MK3</a:t>
            </a:r>
          </a:p>
        </p:txBody>
      </p:sp>
    </p:spTree>
    <p:extLst>
      <p:ext uri="{BB962C8B-B14F-4D97-AF65-F5344CB8AC3E}">
        <p14:creationId xmlns:p14="http://schemas.microsoft.com/office/powerpoint/2010/main" val="42659276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F9A0C1C-8ABC-401B-8FE9-AC9327C4C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EC9BD35A-7932-6841-8745-DA11214FCD2E}"/>
              </a:ext>
            </a:extLst>
          </p:cNvPr>
          <p:cNvSpPr>
            <a:spLocks noGrp="1"/>
          </p:cNvSpPr>
          <p:nvPr>
            <p:ph type="ctrTitle"/>
          </p:nvPr>
        </p:nvSpPr>
        <p:spPr>
          <a:xfrm>
            <a:off x="7767316" y="1237833"/>
            <a:ext cx="4423895" cy="3019829"/>
          </a:xfrm>
        </p:spPr>
        <p:txBody>
          <a:bodyPr>
            <a:normAutofit fontScale="90000"/>
          </a:bodyPr>
          <a:lstStyle/>
          <a:p>
            <a:r>
              <a:rPr lang="en-US" sz="4200" b="1" dirty="0"/>
              <a:t>AUDIO INTERFACE: </a:t>
            </a:r>
            <a:br>
              <a:rPr lang="en-US" sz="4200" b="1" dirty="0"/>
            </a:br>
            <a:r>
              <a:rPr lang="en-US" sz="4200" b="1" dirty="0"/>
              <a:t>MOTU ULTRALITE MK3</a:t>
            </a:r>
            <a:br>
              <a:rPr lang="en-US" sz="4200" b="1" dirty="0"/>
            </a:br>
            <a:br>
              <a:rPr lang="en-US" sz="4200" b="1" dirty="0"/>
            </a:br>
            <a:r>
              <a:rPr lang="en-US" sz="4200" b="1" dirty="0"/>
              <a:t>DRIVER DOWNLOAD</a:t>
            </a:r>
          </a:p>
        </p:txBody>
      </p:sp>
      <p:sp>
        <p:nvSpPr>
          <p:cNvPr id="14" name="Freeform 6">
            <a:extLst>
              <a:ext uri="{FF2B5EF4-FFF2-40B4-BE49-F238E27FC236}">
                <a16:creationId xmlns:a16="http://schemas.microsoft.com/office/drawing/2014/main" id="{BA5783C3-2F96-40A7-A24F-30CB07AA3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16" name="Freeform 6">
            <a:extLst>
              <a:ext uri="{FF2B5EF4-FFF2-40B4-BE49-F238E27FC236}">
                <a16:creationId xmlns:a16="http://schemas.microsoft.com/office/drawing/2014/main" id="{A9D08DBA-0326-4C4E-ACFB-576F3ABDD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94670"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7" name="Picture 6">
            <a:extLst>
              <a:ext uri="{FF2B5EF4-FFF2-40B4-BE49-F238E27FC236}">
                <a16:creationId xmlns:a16="http://schemas.microsoft.com/office/drawing/2014/main" id="{03DB1500-054D-B24A-95A2-CA1C84948168}"/>
              </a:ext>
            </a:extLst>
          </p:cNvPr>
          <p:cNvPicPr>
            <a:picLocks noChangeAspect="1"/>
          </p:cNvPicPr>
          <p:nvPr/>
        </p:nvPicPr>
        <p:blipFill>
          <a:blip r:embed="rId2"/>
          <a:stretch>
            <a:fillRect/>
          </a:stretch>
        </p:blipFill>
        <p:spPr>
          <a:xfrm>
            <a:off x="1379023" y="1420536"/>
            <a:ext cx="5659222" cy="4216119"/>
          </a:xfrm>
          <a:prstGeom prst="rect">
            <a:avLst/>
          </a:prstGeom>
        </p:spPr>
      </p:pic>
      <p:sp>
        <p:nvSpPr>
          <p:cNvPr id="8" name="Oval 7">
            <a:extLst>
              <a:ext uri="{FF2B5EF4-FFF2-40B4-BE49-F238E27FC236}">
                <a16:creationId xmlns:a16="http://schemas.microsoft.com/office/drawing/2014/main" id="{B75A7845-B5DA-984B-B7D6-97C340972B33}"/>
              </a:ext>
            </a:extLst>
          </p:cNvPr>
          <p:cNvSpPr/>
          <p:nvPr/>
        </p:nvSpPr>
        <p:spPr>
          <a:xfrm>
            <a:off x="4110167" y="2016617"/>
            <a:ext cx="2797529" cy="247587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148DEF5C-89EA-7949-86B0-E433B6AEC798}"/>
              </a:ext>
            </a:extLst>
          </p:cNvPr>
          <p:cNvSpPr/>
          <p:nvPr/>
        </p:nvSpPr>
        <p:spPr>
          <a:xfrm>
            <a:off x="8444609" y="4307821"/>
            <a:ext cx="3071675" cy="369332"/>
          </a:xfrm>
          <a:prstGeom prst="rect">
            <a:avLst/>
          </a:prstGeom>
        </p:spPr>
        <p:txBody>
          <a:bodyPr wrap="none">
            <a:spAutoFit/>
          </a:bodyPr>
          <a:lstStyle/>
          <a:p>
            <a:r>
              <a:rPr lang="en-US" dirty="0">
                <a:hlinkClick r:id="rId3"/>
              </a:rPr>
              <a:t>https://motu.com/download/</a:t>
            </a:r>
            <a:endParaRPr lang="en-US" dirty="0"/>
          </a:p>
        </p:txBody>
      </p:sp>
    </p:spTree>
    <p:extLst>
      <p:ext uri="{BB962C8B-B14F-4D97-AF65-F5344CB8AC3E}">
        <p14:creationId xmlns:p14="http://schemas.microsoft.com/office/powerpoint/2010/main" val="3952323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E000068-508C-1E4C-A952-5CD02D1C8822}"/>
              </a:ext>
            </a:extLst>
          </p:cNvPr>
          <p:cNvPicPr>
            <a:picLocks noChangeAspect="1"/>
          </p:cNvPicPr>
          <p:nvPr/>
        </p:nvPicPr>
        <p:blipFill rotWithShape="1">
          <a:blip r:embed="rId2">
            <a:grayscl/>
            <a:alphaModFix amt="48000"/>
          </a:blip>
          <a:srcRect l="10066" r="9506" b="1"/>
          <a:stretch/>
        </p:blipFill>
        <p:spPr>
          <a:xfrm>
            <a:off x="20" y="10"/>
            <a:ext cx="12191980" cy="6859300"/>
          </a:xfrm>
          <a:prstGeom prst="rect">
            <a:avLst/>
          </a:prstGeom>
        </p:spPr>
      </p:pic>
      <p:sp>
        <p:nvSpPr>
          <p:cNvPr id="13" name="Rectangle 12">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7"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915127" y="1294376"/>
            <a:ext cx="8361229" cy="2478010"/>
          </a:xfrm>
        </p:spPr>
        <p:txBody>
          <a:bodyPr>
            <a:noAutofit/>
          </a:bodyPr>
          <a:lstStyle/>
          <a:p>
            <a:r>
              <a:rPr lang="en-US" sz="6000" b="1" dirty="0">
                <a:solidFill>
                  <a:schemeClr val="bg2"/>
                </a:solidFill>
              </a:rPr>
              <a:t>AUDIO INTERFACE: </a:t>
            </a:r>
            <a:br>
              <a:rPr lang="en-US" sz="6000" b="1" dirty="0">
                <a:solidFill>
                  <a:schemeClr val="bg2"/>
                </a:solidFill>
              </a:rPr>
            </a:br>
            <a:r>
              <a:rPr lang="en-US" sz="6000" b="1" dirty="0">
                <a:solidFill>
                  <a:schemeClr val="bg2"/>
                </a:solidFill>
              </a:rPr>
              <a:t>MOTU ULTRALITE MK3</a:t>
            </a:r>
            <a:br>
              <a:rPr lang="en-US" sz="6000" b="1" dirty="0">
                <a:solidFill>
                  <a:schemeClr val="bg2"/>
                </a:solidFill>
              </a:rPr>
            </a:br>
            <a:r>
              <a:rPr lang="en-US" sz="6000" b="1" dirty="0">
                <a:solidFill>
                  <a:schemeClr val="bg2"/>
                </a:solidFill>
              </a:rPr>
              <a:t>MANUAL</a:t>
            </a:r>
          </a:p>
        </p:txBody>
      </p:sp>
      <p:sp>
        <p:nvSpPr>
          <p:cNvPr id="12" name="Rectangle 11">
            <a:extLst>
              <a:ext uri="{FF2B5EF4-FFF2-40B4-BE49-F238E27FC236}">
                <a16:creationId xmlns:a16="http://schemas.microsoft.com/office/drawing/2014/main" id="{F7015D2A-F1BE-854E-BBB7-54E4F188F88A}"/>
              </a:ext>
            </a:extLst>
          </p:cNvPr>
          <p:cNvSpPr/>
          <p:nvPr/>
        </p:nvSpPr>
        <p:spPr>
          <a:xfrm>
            <a:off x="1806805" y="4324619"/>
            <a:ext cx="8578390" cy="923330"/>
          </a:xfrm>
          <a:prstGeom prst="rect">
            <a:avLst/>
          </a:prstGeom>
        </p:spPr>
        <p:txBody>
          <a:bodyPr wrap="square">
            <a:spAutoFit/>
          </a:bodyPr>
          <a:lstStyle/>
          <a:p>
            <a:pPr algn="ctr"/>
            <a:r>
              <a:rPr lang="en-US" dirty="0">
                <a:hlinkClick r:id="rId3"/>
              </a:rPr>
              <a:t>https://cdn-data.motu.com/manuals/firewire-usb-audio/UltraLite-mk3_Hybrid_Mac.pdf</a:t>
            </a:r>
            <a:endParaRPr lang="en-US" dirty="0"/>
          </a:p>
          <a:p>
            <a:endParaRPr lang="en-US" dirty="0"/>
          </a:p>
        </p:txBody>
      </p:sp>
    </p:spTree>
    <p:extLst>
      <p:ext uri="{BB962C8B-B14F-4D97-AF65-F5344CB8AC3E}">
        <p14:creationId xmlns:p14="http://schemas.microsoft.com/office/powerpoint/2010/main" val="32600217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064E28-5175-E848-BE81-E2418230CE2A}"/>
              </a:ext>
            </a:extLst>
          </p:cNvPr>
          <p:cNvPicPr>
            <a:picLocks noChangeAspect="1"/>
          </p:cNvPicPr>
          <p:nvPr/>
        </p:nvPicPr>
        <p:blipFill rotWithShape="1">
          <a:blip r:embed="rId2">
            <a:grayscl/>
            <a:alphaModFix amt="64000"/>
          </a:blip>
          <a:srcRect l="10066" r="9506" b="1"/>
          <a:stretch/>
        </p:blipFill>
        <p:spPr>
          <a:xfrm>
            <a:off x="20" y="10"/>
            <a:ext cx="12191980" cy="6859300"/>
          </a:xfrm>
          <a:prstGeom prst="rect">
            <a:avLst/>
          </a:prstGeom>
        </p:spPr>
      </p:pic>
      <p:sp>
        <p:nvSpPr>
          <p:cNvPr id="10" name="Rectangle 9">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4"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909630" y="1738973"/>
            <a:ext cx="8361229" cy="3380053"/>
          </a:xfrm>
        </p:spPr>
        <p:txBody>
          <a:bodyPr>
            <a:noAutofit/>
          </a:bodyPr>
          <a:lstStyle/>
          <a:p>
            <a:r>
              <a:rPr lang="en-US" sz="6000" b="1" dirty="0">
                <a:solidFill>
                  <a:schemeClr val="bg2"/>
                </a:solidFill>
              </a:rPr>
              <a:t>AUDIO INTERFACE: </a:t>
            </a:r>
            <a:br>
              <a:rPr lang="en-US" sz="6000" b="1" dirty="0">
                <a:solidFill>
                  <a:schemeClr val="bg2"/>
                </a:solidFill>
              </a:rPr>
            </a:br>
            <a:r>
              <a:rPr lang="en-US" sz="6000" b="1" dirty="0">
                <a:solidFill>
                  <a:schemeClr val="bg2"/>
                </a:solidFill>
              </a:rPr>
              <a:t>MOTU ULTRALITE MK3</a:t>
            </a:r>
            <a:br>
              <a:rPr lang="en-US" sz="6000" b="1" dirty="0">
                <a:solidFill>
                  <a:schemeClr val="bg2"/>
                </a:solidFill>
              </a:rPr>
            </a:br>
            <a:br>
              <a:rPr lang="en-US" sz="6000" b="1" dirty="0">
                <a:solidFill>
                  <a:schemeClr val="bg2"/>
                </a:solidFill>
              </a:rPr>
            </a:br>
            <a:r>
              <a:rPr lang="en-US" sz="6000" b="1" dirty="0">
                <a:solidFill>
                  <a:schemeClr val="bg2"/>
                </a:solidFill>
              </a:rPr>
              <a:t>OPERATION</a:t>
            </a:r>
          </a:p>
        </p:txBody>
      </p:sp>
    </p:spTree>
    <p:extLst>
      <p:ext uri="{BB962C8B-B14F-4D97-AF65-F5344CB8AC3E}">
        <p14:creationId xmlns:p14="http://schemas.microsoft.com/office/powerpoint/2010/main" val="3616789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6848F03-2615-BE49-ADD1-59E8F3DD28C5}"/>
              </a:ext>
            </a:extLst>
          </p:cNvPr>
          <p:cNvPicPr>
            <a:picLocks noChangeAspect="1"/>
          </p:cNvPicPr>
          <p:nvPr/>
        </p:nvPicPr>
        <p:blipFill rotWithShape="1">
          <a:blip r:embed="rId2"/>
          <a:srcRect t="15714"/>
          <a:stretch/>
        </p:blipFill>
        <p:spPr>
          <a:xfrm>
            <a:off x="20" y="10"/>
            <a:ext cx="12191980" cy="6859300"/>
          </a:xfrm>
          <a:prstGeom prst="rect">
            <a:avLst/>
          </a:prstGeom>
        </p:spPr>
      </p:pic>
      <p:sp>
        <p:nvSpPr>
          <p:cNvPr id="10"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909630" y="1252508"/>
            <a:ext cx="8361229" cy="3392410"/>
          </a:xfrm>
        </p:spPr>
        <p:txBody>
          <a:bodyPr>
            <a:noAutofit/>
          </a:bodyPr>
          <a:lstStyle/>
          <a:p>
            <a:r>
              <a:rPr lang="en-US" sz="4800" b="1" dirty="0">
                <a:solidFill>
                  <a:schemeClr val="bg2"/>
                </a:solidFill>
              </a:rPr>
              <a:t>FOCUSRITE SCARLETT </a:t>
            </a:r>
            <a:br>
              <a:rPr lang="en-US" sz="4800" b="1" dirty="0">
                <a:solidFill>
                  <a:schemeClr val="bg2"/>
                </a:solidFill>
              </a:rPr>
            </a:br>
            <a:r>
              <a:rPr lang="en-US" sz="4800" b="1" dirty="0">
                <a:solidFill>
                  <a:schemeClr val="bg2"/>
                </a:solidFill>
              </a:rPr>
              <a:t>OCTOPRE: </a:t>
            </a:r>
            <a:br>
              <a:rPr lang="en-US" sz="4800" b="1" dirty="0">
                <a:solidFill>
                  <a:schemeClr val="bg2"/>
                </a:solidFill>
              </a:rPr>
            </a:br>
            <a:br>
              <a:rPr lang="en-US" sz="4800" b="1" dirty="0">
                <a:solidFill>
                  <a:schemeClr val="bg2"/>
                </a:solidFill>
              </a:rPr>
            </a:br>
            <a:r>
              <a:rPr lang="en-US" sz="4800" b="1" dirty="0">
                <a:solidFill>
                  <a:schemeClr val="bg2"/>
                </a:solidFill>
              </a:rPr>
              <a:t>EIGHT-CHANNEL MIC PREAMP</a:t>
            </a:r>
            <a:br>
              <a:rPr lang="en-US" sz="4800" b="1" dirty="0">
                <a:solidFill>
                  <a:schemeClr val="bg2"/>
                </a:solidFill>
              </a:rPr>
            </a:br>
            <a:r>
              <a:rPr lang="en-US" sz="4800" b="1" dirty="0">
                <a:solidFill>
                  <a:schemeClr val="bg2"/>
                </a:solidFill>
              </a:rPr>
              <a:t>(WITH ADAT CONNECTIVITY)</a:t>
            </a:r>
          </a:p>
        </p:txBody>
      </p:sp>
      <p:sp>
        <p:nvSpPr>
          <p:cNvPr id="2" name="Rectangle 1">
            <a:extLst>
              <a:ext uri="{FF2B5EF4-FFF2-40B4-BE49-F238E27FC236}">
                <a16:creationId xmlns:a16="http://schemas.microsoft.com/office/drawing/2014/main" id="{72CCC913-F226-044A-AC8B-1173BF5A5542}"/>
              </a:ext>
            </a:extLst>
          </p:cNvPr>
          <p:cNvSpPr/>
          <p:nvPr/>
        </p:nvSpPr>
        <p:spPr>
          <a:xfrm>
            <a:off x="3078507" y="4993621"/>
            <a:ext cx="6034985" cy="723275"/>
          </a:xfrm>
          <a:prstGeom prst="rect">
            <a:avLst/>
          </a:prstGeom>
        </p:spPr>
        <p:txBody>
          <a:bodyPr wrap="none">
            <a:spAutoFit/>
          </a:bodyPr>
          <a:lstStyle/>
          <a:p>
            <a:pPr>
              <a:spcAft>
                <a:spcPts val="600"/>
              </a:spcAft>
            </a:pPr>
            <a:r>
              <a:rPr lang="en-US" sz="1800">
                <a:hlinkClick r:id="rId3"/>
              </a:rPr>
              <a:t>https://focusrite.com/adat-mic-pre/scarlett/scarlett-octopre</a:t>
            </a:r>
            <a:endParaRPr lang="en-US" sz="1800"/>
          </a:p>
          <a:p>
            <a:pPr>
              <a:spcAft>
                <a:spcPts val="600"/>
              </a:spcAft>
            </a:pPr>
            <a:endParaRPr lang="en-US" sz="1800"/>
          </a:p>
        </p:txBody>
      </p:sp>
    </p:spTree>
    <p:extLst>
      <p:ext uri="{BB962C8B-B14F-4D97-AF65-F5344CB8AC3E}">
        <p14:creationId xmlns:p14="http://schemas.microsoft.com/office/powerpoint/2010/main" val="1897991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6848F03-2615-BE49-ADD1-59E8F3DD28C5}"/>
              </a:ext>
            </a:extLst>
          </p:cNvPr>
          <p:cNvPicPr>
            <a:picLocks noChangeAspect="1"/>
          </p:cNvPicPr>
          <p:nvPr/>
        </p:nvPicPr>
        <p:blipFill rotWithShape="1">
          <a:blip r:embed="rId2"/>
          <a:srcRect t="15714"/>
          <a:stretch/>
        </p:blipFill>
        <p:spPr>
          <a:xfrm>
            <a:off x="20" y="10"/>
            <a:ext cx="12191980" cy="6859300"/>
          </a:xfrm>
          <a:prstGeom prst="rect">
            <a:avLst/>
          </a:prstGeom>
        </p:spPr>
      </p:pic>
      <p:sp>
        <p:nvSpPr>
          <p:cNvPr id="10"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909630" y="1252508"/>
            <a:ext cx="8361229" cy="3392410"/>
          </a:xfrm>
        </p:spPr>
        <p:txBody>
          <a:bodyPr>
            <a:noAutofit/>
          </a:bodyPr>
          <a:lstStyle/>
          <a:p>
            <a:r>
              <a:rPr lang="en-US" sz="4800" b="1" dirty="0">
                <a:solidFill>
                  <a:schemeClr val="bg2"/>
                </a:solidFill>
              </a:rPr>
              <a:t>FOCUSRITE SCARLETT </a:t>
            </a:r>
            <a:br>
              <a:rPr lang="en-US" sz="4800" b="1" dirty="0">
                <a:solidFill>
                  <a:schemeClr val="bg2"/>
                </a:solidFill>
              </a:rPr>
            </a:br>
            <a:r>
              <a:rPr lang="en-US" sz="4800" b="1" dirty="0">
                <a:solidFill>
                  <a:schemeClr val="bg2"/>
                </a:solidFill>
              </a:rPr>
              <a:t>OCTOPRE: </a:t>
            </a:r>
            <a:br>
              <a:rPr lang="en-US" sz="4800" b="1" dirty="0">
                <a:solidFill>
                  <a:schemeClr val="bg2"/>
                </a:solidFill>
              </a:rPr>
            </a:br>
            <a:br>
              <a:rPr lang="en-US" sz="4800" b="1" dirty="0">
                <a:solidFill>
                  <a:schemeClr val="bg2"/>
                </a:solidFill>
              </a:rPr>
            </a:br>
            <a:r>
              <a:rPr lang="en-US" sz="4800" b="1" dirty="0">
                <a:solidFill>
                  <a:schemeClr val="bg2"/>
                </a:solidFill>
              </a:rPr>
              <a:t>Operation</a:t>
            </a:r>
          </a:p>
        </p:txBody>
      </p:sp>
    </p:spTree>
    <p:extLst>
      <p:ext uri="{BB962C8B-B14F-4D97-AF65-F5344CB8AC3E}">
        <p14:creationId xmlns:p14="http://schemas.microsoft.com/office/powerpoint/2010/main" val="18575173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6848F03-2615-BE49-ADD1-59E8F3DD28C5}"/>
              </a:ext>
            </a:extLst>
          </p:cNvPr>
          <p:cNvPicPr>
            <a:picLocks noChangeAspect="1"/>
          </p:cNvPicPr>
          <p:nvPr/>
        </p:nvPicPr>
        <p:blipFill rotWithShape="1">
          <a:blip r:embed="rId2"/>
          <a:srcRect t="15714"/>
          <a:stretch/>
        </p:blipFill>
        <p:spPr>
          <a:xfrm>
            <a:off x="20" y="10"/>
            <a:ext cx="12191980" cy="6859300"/>
          </a:xfrm>
          <a:prstGeom prst="rect">
            <a:avLst/>
          </a:prstGeom>
        </p:spPr>
      </p:pic>
      <p:sp>
        <p:nvSpPr>
          <p:cNvPr id="10"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4" name="Title 1">
            <a:extLst>
              <a:ext uri="{FF2B5EF4-FFF2-40B4-BE49-F238E27FC236}">
                <a16:creationId xmlns:a16="http://schemas.microsoft.com/office/drawing/2014/main" id="{66E38114-674D-4944-8662-3B3E009B4127}"/>
              </a:ext>
            </a:extLst>
          </p:cNvPr>
          <p:cNvSpPr>
            <a:spLocks noGrp="1"/>
          </p:cNvSpPr>
          <p:nvPr>
            <p:ph type="ctrTitle"/>
          </p:nvPr>
        </p:nvSpPr>
        <p:spPr>
          <a:xfrm>
            <a:off x="1909630" y="2363535"/>
            <a:ext cx="8361229" cy="2130929"/>
          </a:xfrm>
        </p:spPr>
        <p:txBody>
          <a:bodyPr>
            <a:noAutofit/>
          </a:bodyPr>
          <a:lstStyle/>
          <a:p>
            <a:r>
              <a:rPr lang="en-US" sz="4800" b="1" dirty="0">
                <a:solidFill>
                  <a:schemeClr val="bg2"/>
                </a:solidFill>
              </a:rPr>
              <a:t>Portable recording rig AVAILIBLE FOR EXTERNAL BOOKINGS FROM TODAY</a:t>
            </a:r>
          </a:p>
        </p:txBody>
      </p:sp>
    </p:spTree>
    <p:extLst>
      <p:ext uri="{BB962C8B-B14F-4D97-AF65-F5344CB8AC3E}">
        <p14:creationId xmlns:p14="http://schemas.microsoft.com/office/powerpoint/2010/main" val="11487334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B34684-9779-1345-B663-10F01FDB6D50}"/>
              </a:ext>
            </a:extLst>
          </p:cNvPr>
          <p:cNvPicPr>
            <a:picLocks noChangeAspect="1"/>
          </p:cNvPicPr>
          <p:nvPr/>
        </p:nvPicPr>
        <p:blipFill rotWithShape="1">
          <a:blip r:embed="rId2"/>
          <a:srcRect b="18757"/>
          <a:stretch/>
        </p:blipFill>
        <p:spPr>
          <a:xfrm>
            <a:off x="20" y="10"/>
            <a:ext cx="12191980" cy="6859300"/>
          </a:xfrm>
          <a:prstGeom prst="rect">
            <a:avLst/>
          </a:prstGeom>
        </p:spPr>
      </p:pic>
      <p:sp>
        <p:nvSpPr>
          <p:cNvPr id="16"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8"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0791" y="2654869"/>
            <a:ext cx="9798907" cy="1548261"/>
          </a:xfrm>
        </p:spPr>
        <p:txBody>
          <a:bodyPr>
            <a:noAutofit/>
          </a:bodyPr>
          <a:lstStyle/>
          <a:p>
            <a:r>
              <a:rPr lang="en-US" sz="5400" b="1" dirty="0">
                <a:solidFill>
                  <a:schemeClr val="bg2"/>
                </a:solidFill>
              </a:rPr>
              <a:t>Impulse Response and convolution reverb</a:t>
            </a:r>
          </a:p>
        </p:txBody>
      </p:sp>
    </p:spTree>
    <p:extLst>
      <p:ext uri="{BB962C8B-B14F-4D97-AF65-F5344CB8AC3E}">
        <p14:creationId xmlns:p14="http://schemas.microsoft.com/office/powerpoint/2010/main" val="3047601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2145442"/>
            <a:ext cx="9799982" cy="2567116"/>
          </a:xfrm>
        </p:spPr>
        <p:txBody>
          <a:bodyPr/>
          <a:lstStyle/>
          <a:p>
            <a:br>
              <a:rPr lang="en-US" sz="6000" b="1" dirty="0"/>
            </a:br>
            <a:r>
              <a:rPr lang="en-US" sz="6000" b="1" dirty="0"/>
              <a:t>The reaction of how sound behaves within a certain environment</a:t>
            </a:r>
            <a:endParaRPr lang="en-US" sz="6000" dirty="0"/>
          </a:p>
        </p:txBody>
      </p:sp>
    </p:spTree>
    <p:extLst>
      <p:ext uri="{BB962C8B-B14F-4D97-AF65-F5344CB8AC3E}">
        <p14:creationId xmlns:p14="http://schemas.microsoft.com/office/powerpoint/2010/main" val="243175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2588741"/>
            <a:ext cx="9799982" cy="1680518"/>
          </a:xfrm>
        </p:spPr>
        <p:txBody>
          <a:bodyPr/>
          <a:lstStyle/>
          <a:p>
            <a:r>
              <a:rPr lang="en-US" sz="6000" b="1" dirty="0"/>
              <a:t>Impulse: </a:t>
            </a:r>
            <a:br>
              <a:rPr lang="en-US" sz="6000" b="1" dirty="0"/>
            </a:br>
            <a:r>
              <a:rPr lang="en-US" sz="6000" dirty="0"/>
              <a:t>Signal</a:t>
            </a:r>
          </a:p>
        </p:txBody>
      </p:sp>
    </p:spTree>
    <p:extLst>
      <p:ext uri="{BB962C8B-B14F-4D97-AF65-F5344CB8AC3E}">
        <p14:creationId xmlns:p14="http://schemas.microsoft.com/office/powerpoint/2010/main" val="1335479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2560938"/>
            <a:ext cx="9799982" cy="1736124"/>
          </a:xfrm>
        </p:spPr>
        <p:txBody>
          <a:bodyPr/>
          <a:lstStyle/>
          <a:p>
            <a:br>
              <a:rPr lang="en-US" sz="6000" b="1" dirty="0"/>
            </a:br>
            <a:r>
              <a:rPr lang="en-US" sz="6000" b="1" dirty="0"/>
              <a:t>Response: </a:t>
            </a:r>
            <a:br>
              <a:rPr lang="en-US" sz="6000" b="1" dirty="0"/>
            </a:br>
            <a:r>
              <a:rPr lang="en-US" sz="6000" dirty="0"/>
              <a:t>Reaction of the impulse</a:t>
            </a:r>
          </a:p>
        </p:txBody>
      </p:sp>
    </p:spTree>
    <p:extLst>
      <p:ext uri="{BB962C8B-B14F-4D97-AF65-F5344CB8AC3E}">
        <p14:creationId xmlns:p14="http://schemas.microsoft.com/office/powerpoint/2010/main" val="147369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B34684-9779-1345-B663-10F01FDB6D50}"/>
              </a:ext>
            </a:extLst>
          </p:cNvPr>
          <p:cNvPicPr>
            <a:picLocks noChangeAspect="1"/>
          </p:cNvPicPr>
          <p:nvPr/>
        </p:nvPicPr>
        <p:blipFill rotWithShape="1">
          <a:blip r:embed="rId2"/>
          <a:srcRect b="18757"/>
          <a:stretch/>
        </p:blipFill>
        <p:spPr>
          <a:xfrm>
            <a:off x="20" y="10"/>
            <a:ext cx="12191980" cy="6859300"/>
          </a:xfrm>
          <a:prstGeom prst="rect">
            <a:avLst/>
          </a:prstGeom>
        </p:spPr>
      </p:pic>
      <p:sp>
        <p:nvSpPr>
          <p:cNvPr id="16"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8"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0791" y="1224756"/>
            <a:ext cx="9798907" cy="4408488"/>
          </a:xfrm>
        </p:spPr>
        <p:txBody>
          <a:bodyPr>
            <a:noAutofit/>
          </a:bodyPr>
          <a:lstStyle/>
          <a:p>
            <a:r>
              <a:rPr lang="en-US" sz="5400" b="1" dirty="0">
                <a:solidFill>
                  <a:schemeClr val="bg2"/>
                </a:solidFill>
              </a:rPr>
              <a:t>Class task:</a:t>
            </a:r>
            <a:br>
              <a:rPr lang="en-US" sz="5400" b="1" dirty="0">
                <a:solidFill>
                  <a:schemeClr val="bg2"/>
                </a:solidFill>
              </a:rPr>
            </a:br>
            <a:r>
              <a:rPr lang="en-US" sz="5400" b="1" dirty="0">
                <a:solidFill>
                  <a:schemeClr val="bg2"/>
                </a:solidFill>
              </a:rPr>
              <a:t> </a:t>
            </a:r>
            <a:br>
              <a:rPr lang="en-US" sz="5400" b="1" dirty="0">
                <a:solidFill>
                  <a:schemeClr val="bg2"/>
                </a:solidFill>
              </a:rPr>
            </a:br>
            <a:r>
              <a:rPr lang="en-US" sz="5400" b="1" dirty="0">
                <a:solidFill>
                  <a:schemeClr val="bg2"/>
                </a:solidFill>
              </a:rPr>
              <a:t>Create an impulse response in five different acoustic spaces using the portable recording rig </a:t>
            </a:r>
          </a:p>
        </p:txBody>
      </p:sp>
    </p:spTree>
    <p:extLst>
      <p:ext uri="{BB962C8B-B14F-4D97-AF65-F5344CB8AC3E}">
        <p14:creationId xmlns:p14="http://schemas.microsoft.com/office/powerpoint/2010/main" val="343999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8" y="1548294"/>
            <a:ext cx="9799982" cy="859894"/>
          </a:xfrm>
        </p:spPr>
        <p:txBody>
          <a:bodyPr/>
          <a:lstStyle/>
          <a:p>
            <a:r>
              <a:rPr lang="en-US" sz="5400" b="1" dirty="0"/>
              <a:t>Real Space Simulation:</a:t>
            </a:r>
          </a:p>
        </p:txBody>
      </p:sp>
      <p:sp>
        <p:nvSpPr>
          <p:cNvPr id="3" name="Rectangle 2">
            <a:extLst>
              <a:ext uri="{FF2B5EF4-FFF2-40B4-BE49-F238E27FC236}">
                <a16:creationId xmlns:a16="http://schemas.microsoft.com/office/drawing/2014/main" id="{E8BCC7B3-1890-8944-AEA6-30524D4F55E7}"/>
              </a:ext>
            </a:extLst>
          </p:cNvPr>
          <p:cNvSpPr/>
          <p:nvPr/>
        </p:nvSpPr>
        <p:spPr>
          <a:xfrm>
            <a:off x="1196008" y="3429000"/>
            <a:ext cx="9799982" cy="1569660"/>
          </a:xfrm>
          <a:prstGeom prst="rect">
            <a:avLst/>
          </a:prstGeom>
        </p:spPr>
        <p:txBody>
          <a:bodyPr wrap="square">
            <a:spAutoFit/>
          </a:bodyPr>
          <a:lstStyle/>
          <a:p>
            <a:pPr algn="just"/>
            <a:r>
              <a:rPr lang="en-GB" sz="3200" dirty="0"/>
              <a:t>The primary goal of a convolution reverb is to sample real spaces, in order to simulate the acoustics of the sampled space. </a:t>
            </a:r>
          </a:p>
        </p:txBody>
      </p:sp>
      <p:sp>
        <p:nvSpPr>
          <p:cNvPr id="4" name="Rectangle 3">
            <a:extLst>
              <a:ext uri="{FF2B5EF4-FFF2-40B4-BE49-F238E27FC236}">
                <a16:creationId xmlns:a16="http://schemas.microsoft.com/office/drawing/2014/main" id="{7537B727-2117-8C47-B169-30BBB55DD23E}"/>
              </a:ext>
            </a:extLst>
          </p:cNvPr>
          <p:cNvSpPr/>
          <p:nvPr/>
        </p:nvSpPr>
        <p:spPr>
          <a:xfrm>
            <a:off x="3602336" y="6222907"/>
            <a:ext cx="4987327" cy="369332"/>
          </a:xfrm>
          <a:prstGeom prst="rect">
            <a:avLst/>
          </a:prstGeom>
        </p:spPr>
        <p:txBody>
          <a:bodyPr wrap="none">
            <a:spAutoFit/>
          </a:bodyPr>
          <a:lstStyle/>
          <a:p>
            <a:r>
              <a:rPr lang="en-US">
                <a:hlinkClick r:id="rId2"/>
              </a:rPr>
              <a:t>https://en.wikipedia.org/wiki/Convolution_reverb</a:t>
            </a:r>
            <a:endParaRPr lang="en-US" dirty="0"/>
          </a:p>
        </p:txBody>
      </p:sp>
    </p:spTree>
    <p:extLst>
      <p:ext uri="{BB962C8B-B14F-4D97-AF65-F5344CB8AC3E}">
        <p14:creationId xmlns:p14="http://schemas.microsoft.com/office/powerpoint/2010/main" val="19821650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8BCC7B3-1890-8944-AEA6-30524D4F55E7}"/>
              </a:ext>
            </a:extLst>
          </p:cNvPr>
          <p:cNvSpPr/>
          <p:nvPr/>
        </p:nvSpPr>
        <p:spPr>
          <a:xfrm>
            <a:off x="1196008" y="3284496"/>
            <a:ext cx="9799982" cy="2062103"/>
          </a:xfrm>
          <a:prstGeom prst="rect">
            <a:avLst/>
          </a:prstGeom>
        </p:spPr>
        <p:txBody>
          <a:bodyPr wrap="square">
            <a:spAutoFit/>
          </a:bodyPr>
          <a:lstStyle/>
          <a:p>
            <a:pPr algn="just"/>
            <a:r>
              <a:rPr lang="en-GB" sz="3200" dirty="0"/>
              <a:t>A straightforward and simple mono example of capturing an impulse response would be to set up a microphone in a concert hall and to place the microphone in the centre of the auditorium. </a:t>
            </a:r>
            <a:endParaRPr lang="en-GB" sz="3200" b="0" i="0" u="none" strike="noStrike" dirty="0">
              <a:effectLst/>
            </a:endParaRPr>
          </a:p>
        </p:txBody>
      </p:sp>
      <p:sp>
        <p:nvSpPr>
          <p:cNvPr id="4" name="Rectangle 3">
            <a:extLst>
              <a:ext uri="{FF2B5EF4-FFF2-40B4-BE49-F238E27FC236}">
                <a16:creationId xmlns:a16="http://schemas.microsoft.com/office/drawing/2014/main" id="{7537B727-2117-8C47-B169-30BBB55DD23E}"/>
              </a:ext>
            </a:extLst>
          </p:cNvPr>
          <p:cNvSpPr/>
          <p:nvPr/>
        </p:nvSpPr>
        <p:spPr>
          <a:xfrm>
            <a:off x="3602336" y="6222907"/>
            <a:ext cx="4987327" cy="369332"/>
          </a:xfrm>
          <a:prstGeom prst="rect">
            <a:avLst/>
          </a:prstGeom>
        </p:spPr>
        <p:txBody>
          <a:bodyPr wrap="none">
            <a:spAutoFit/>
          </a:bodyPr>
          <a:lstStyle/>
          <a:p>
            <a:r>
              <a:rPr lang="en-US">
                <a:hlinkClick r:id="rId2"/>
              </a:rPr>
              <a:t>https://en.wikipedia.org/wiki/Convolution_reverb</a:t>
            </a:r>
            <a:endParaRPr lang="en-US" dirty="0"/>
          </a:p>
        </p:txBody>
      </p:sp>
      <p:sp>
        <p:nvSpPr>
          <p:cNvPr id="7" name="Title 1">
            <a:extLst>
              <a:ext uri="{FF2B5EF4-FFF2-40B4-BE49-F238E27FC236}">
                <a16:creationId xmlns:a16="http://schemas.microsoft.com/office/drawing/2014/main" id="{A1D881A0-EF14-A646-81B8-0D83EB3B5E72}"/>
              </a:ext>
            </a:extLst>
          </p:cNvPr>
          <p:cNvSpPr txBox="1">
            <a:spLocks/>
          </p:cNvSpPr>
          <p:nvPr/>
        </p:nvSpPr>
        <p:spPr>
          <a:xfrm>
            <a:off x="1196008" y="1548294"/>
            <a:ext cx="9799982" cy="859894"/>
          </a:xfrm>
          <a:prstGeom prst="rect">
            <a:avLst/>
          </a:prstGeom>
        </p:spPr>
        <p:txBody>
          <a:bodyPr vert="horz" lIns="91440" tIns="45720" rIns="91440" bIns="45720" rtlCol="0" anchor="b">
            <a:noAutofit/>
          </a:bodyPr>
          <a:lstStyle>
            <a:lvl1pPr algn="ctr" defTabSz="914400" rtl="0" eaLnBrk="1" latinLnBrk="0" hangingPunct="1">
              <a:lnSpc>
                <a:spcPct val="89000"/>
              </a:lnSpc>
              <a:spcBef>
                <a:spcPct val="0"/>
              </a:spcBef>
              <a:buNone/>
              <a:defRPr sz="7200" kern="1200" cap="all" baseline="0">
                <a:solidFill>
                  <a:schemeClr val="tx2"/>
                </a:solidFill>
                <a:latin typeface="+mj-lt"/>
                <a:ea typeface="+mj-ea"/>
                <a:cs typeface="+mj-cs"/>
              </a:defRPr>
            </a:lvl1pPr>
          </a:lstStyle>
          <a:p>
            <a:r>
              <a:rPr lang="en-US" sz="5400" b="1"/>
              <a:t>Real Space Simulation:</a:t>
            </a:r>
            <a:endParaRPr lang="en-US" sz="5400" b="1" dirty="0"/>
          </a:p>
        </p:txBody>
      </p:sp>
    </p:spTree>
    <p:extLst>
      <p:ext uri="{BB962C8B-B14F-4D97-AF65-F5344CB8AC3E}">
        <p14:creationId xmlns:p14="http://schemas.microsoft.com/office/powerpoint/2010/main" val="1556641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8BCC7B3-1890-8944-AEA6-30524D4F55E7}"/>
              </a:ext>
            </a:extLst>
          </p:cNvPr>
          <p:cNvSpPr/>
          <p:nvPr/>
        </p:nvSpPr>
        <p:spPr>
          <a:xfrm>
            <a:off x="1196008" y="3284496"/>
            <a:ext cx="9799982" cy="2062103"/>
          </a:xfrm>
          <a:prstGeom prst="rect">
            <a:avLst/>
          </a:prstGeom>
        </p:spPr>
        <p:txBody>
          <a:bodyPr wrap="square">
            <a:spAutoFit/>
          </a:bodyPr>
          <a:lstStyle/>
          <a:p>
            <a:pPr algn="just"/>
            <a:r>
              <a:rPr lang="en-GB" sz="3200" dirty="0"/>
              <a:t>Next, produce a very brief pulse (often an electric spark) of sound, and record everything that the microphone picks up, which includes both the original sound and the response of the room to it. </a:t>
            </a:r>
            <a:endParaRPr lang="en-GB" sz="3200" b="0" i="0" u="none" strike="noStrike" dirty="0">
              <a:effectLst/>
            </a:endParaRPr>
          </a:p>
        </p:txBody>
      </p:sp>
      <p:sp>
        <p:nvSpPr>
          <p:cNvPr id="4" name="Rectangle 3">
            <a:extLst>
              <a:ext uri="{FF2B5EF4-FFF2-40B4-BE49-F238E27FC236}">
                <a16:creationId xmlns:a16="http://schemas.microsoft.com/office/drawing/2014/main" id="{7537B727-2117-8C47-B169-30BBB55DD23E}"/>
              </a:ext>
            </a:extLst>
          </p:cNvPr>
          <p:cNvSpPr/>
          <p:nvPr/>
        </p:nvSpPr>
        <p:spPr>
          <a:xfrm>
            <a:off x="3602336" y="6222907"/>
            <a:ext cx="4987327" cy="369332"/>
          </a:xfrm>
          <a:prstGeom prst="rect">
            <a:avLst/>
          </a:prstGeom>
        </p:spPr>
        <p:txBody>
          <a:bodyPr wrap="none">
            <a:spAutoFit/>
          </a:bodyPr>
          <a:lstStyle/>
          <a:p>
            <a:r>
              <a:rPr lang="en-US" dirty="0">
                <a:hlinkClick r:id="rId2"/>
              </a:rPr>
              <a:t>https://en.wikipedia.org/wiki/Convolution_reverb</a:t>
            </a:r>
            <a:endParaRPr lang="en-US" dirty="0"/>
          </a:p>
        </p:txBody>
      </p:sp>
      <p:sp>
        <p:nvSpPr>
          <p:cNvPr id="7" name="Title 1">
            <a:extLst>
              <a:ext uri="{FF2B5EF4-FFF2-40B4-BE49-F238E27FC236}">
                <a16:creationId xmlns:a16="http://schemas.microsoft.com/office/drawing/2014/main" id="{8012B72A-EB00-1546-9364-BBCBF292531C}"/>
              </a:ext>
            </a:extLst>
          </p:cNvPr>
          <p:cNvSpPr>
            <a:spLocks noGrp="1"/>
          </p:cNvSpPr>
          <p:nvPr>
            <p:ph type="ctrTitle"/>
          </p:nvPr>
        </p:nvSpPr>
        <p:spPr>
          <a:xfrm>
            <a:off x="1196008" y="1548294"/>
            <a:ext cx="9799982" cy="859894"/>
          </a:xfrm>
        </p:spPr>
        <p:txBody>
          <a:bodyPr/>
          <a:lstStyle/>
          <a:p>
            <a:r>
              <a:rPr lang="en-US" sz="5400" b="1" dirty="0"/>
              <a:t>Real Space Simulation:</a:t>
            </a:r>
          </a:p>
        </p:txBody>
      </p:sp>
    </p:spTree>
    <p:extLst>
      <p:ext uri="{BB962C8B-B14F-4D97-AF65-F5344CB8AC3E}">
        <p14:creationId xmlns:p14="http://schemas.microsoft.com/office/powerpoint/2010/main" val="23571630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8BCC7B3-1890-8944-AEA6-30524D4F55E7}"/>
              </a:ext>
            </a:extLst>
          </p:cNvPr>
          <p:cNvSpPr/>
          <p:nvPr/>
        </p:nvSpPr>
        <p:spPr>
          <a:xfrm>
            <a:off x="1196008" y="3429000"/>
            <a:ext cx="9799982" cy="1569660"/>
          </a:xfrm>
          <a:prstGeom prst="rect">
            <a:avLst/>
          </a:prstGeom>
        </p:spPr>
        <p:txBody>
          <a:bodyPr wrap="square">
            <a:spAutoFit/>
          </a:bodyPr>
          <a:lstStyle/>
          <a:p>
            <a:pPr algn="just"/>
            <a:r>
              <a:rPr lang="en-GB" sz="3200" dirty="0"/>
              <a:t>The recorded take would then be cleanly edited and loaded into the convolution processor. This convolution can be applied as part of a signal processing chain.</a:t>
            </a:r>
            <a:endParaRPr lang="en-GB" sz="3200" b="0" i="0" u="none" strike="noStrike" dirty="0">
              <a:effectLst/>
            </a:endParaRPr>
          </a:p>
        </p:txBody>
      </p:sp>
      <p:sp>
        <p:nvSpPr>
          <p:cNvPr id="4" name="Rectangle 3">
            <a:extLst>
              <a:ext uri="{FF2B5EF4-FFF2-40B4-BE49-F238E27FC236}">
                <a16:creationId xmlns:a16="http://schemas.microsoft.com/office/drawing/2014/main" id="{7537B727-2117-8C47-B169-30BBB55DD23E}"/>
              </a:ext>
            </a:extLst>
          </p:cNvPr>
          <p:cNvSpPr/>
          <p:nvPr/>
        </p:nvSpPr>
        <p:spPr>
          <a:xfrm>
            <a:off x="3602336" y="6222907"/>
            <a:ext cx="4987327" cy="369332"/>
          </a:xfrm>
          <a:prstGeom prst="rect">
            <a:avLst/>
          </a:prstGeom>
        </p:spPr>
        <p:txBody>
          <a:bodyPr wrap="none">
            <a:spAutoFit/>
          </a:bodyPr>
          <a:lstStyle/>
          <a:p>
            <a:r>
              <a:rPr lang="en-US" dirty="0">
                <a:hlinkClick r:id="rId2"/>
              </a:rPr>
              <a:t>https://en.wikipedia.org/wiki/Convolution_reverb</a:t>
            </a:r>
            <a:endParaRPr lang="en-US" dirty="0"/>
          </a:p>
        </p:txBody>
      </p:sp>
      <p:sp>
        <p:nvSpPr>
          <p:cNvPr id="7" name="Title 1">
            <a:extLst>
              <a:ext uri="{FF2B5EF4-FFF2-40B4-BE49-F238E27FC236}">
                <a16:creationId xmlns:a16="http://schemas.microsoft.com/office/drawing/2014/main" id="{1EA6B3D1-F089-9F48-87AA-309D8AD81009}"/>
              </a:ext>
            </a:extLst>
          </p:cNvPr>
          <p:cNvSpPr>
            <a:spLocks noGrp="1"/>
          </p:cNvSpPr>
          <p:nvPr>
            <p:ph type="ctrTitle"/>
          </p:nvPr>
        </p:nvSpPr>
        <p:spPr>
          <a:xfrm>
            <a:off x="1196008" y="1548294"/>
            <a:ext cx="9799982" cy="859894"/>
          </a:xfrm>
        </p:spPr>
        <p:txBody>
          <a:bodyPr/>
          <a:lstStyle/>
          <a:p>
            <a:r>
              <a:rPr lang="en-US" sz="5400" b="1" dirty="0"/>
              <a:t>Real Space Simulation:</a:t>
            </a:r>
          </a:p>
        </p:txBody>
      </p:sp>
    </p:spTree>
    <p:extLst>
      <p:ext uri="{BB962C8B-B14F-4D97-AF65-F5344CB8AC3E}">
        <p14:creationId xmlns:p14="http://schemas.microsoft.com/office/powerpoint/2010/main" val="19445220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1794819"/>
            <a:ext cx="9799982" cy="3268362"/>
          </a:xfrm>
        </p:spPr>
        <p:txBody>
          <a:bodyPr/>
          <a:lstStyle/>
          <a:p>
            <a:r>
              <a:rPr lang="en-US" sz="6000" b="1" dirty="0"/>
              <a:t>Transient methods: </a:t>
            </a:r>
            <a:br>
              <a:rPr lang="en-US" sz="6000" b="1" dirty="0"/>
            </a:br>
            <a:r>
              <a:rPr lang="en-US" sz="6000" dirty="0"/>
              <a:t>Starter pistol</a:t>
            </a:r>
            <a:br>
              <a:rPr lang="en-US" sz="6000" dirty="0"/>
            </a:br>
            <a:r>
              <a:rPr lang="en-US" sz="6000" dirty="0"/>
              <a:t>balloon </a:t>
            </a:r>
            <a:br>
              <a:rPr lang="en-US" sz="6000" dirty="0"/>
            </a:br>
            <a:r>
              <a:rPr lang="en-US" sz="6000" dirty="0"/>
              <a:t>electric spark</a:t>
            </a:r>
          </a:p>
        </p:txBody>
      </p:sp>
    </p:spTree>
    <p:extLst>
      <p:ext uri="{BB962C8B-B14F-4D97-AF65-F5344CB8AC3E}">
        <p14:creationId xmlns:p14="http://schemas.microsoft.com/office/powerpoint/2010/main" val="2161588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2170155"/>
            <a:ext cx="9799982" cy="2517689"/>
          </a:xfrm>
        </p:spPr>
        <p:txBody>
          <a:bodyPr/>
          <a:lstStyle/>
          <a:p>
            <a:r>
              <a:rPr lang="en-US" sz="6000" b="1" dirty="0"/>
              <a:t>Sine sweep method: </a:t>
            </a:r>
            <a:br>
              <a:rPr lang="en-US" sz="6000" b="1" dirty="0"/>
            </a:br>
            <a:r>
              <a:rPr lang="en-US" sz="6000" dirty="0"/>
              <a:t>covers the entire audible frequency range</a:t>
            </a:r>
          </a:p>
        </p:txBody>
      </p:sp>
    </p:spTree>
    <p:extLst>
      <p:ext uri="{BB962C8B-B14F-4D97-AF65-F5344CB8AC3E}">
        <p14:creationId xmlns:p14="http://schemas.microsoft.com/office/powerpoint/2010/main" val="3586586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1703030"/>
            <a:ext cx="9799982" cy="1079441"/>
          </a:xfrm>
        </p:spPr>
        <p:txBody>
          <a:bodyPr/>
          <a:lstStyle/>
          <a:p>
            <a:r>
              <a:rPr lang="en-US" b="1" dirty="0"/>
              <a:t>Convolution reverb</a:t>
            </a:r>
          </a:p>
        </p:txBody>
      </p:sp>
      <p:sp>
        <p:nvSpPr>
          <p:cNvPr id="3" name="Rectangle 2">
            <a:extLst>
              <a:ext uri="{FF2B5EF4-FFF2-40B4-BE49-F238E27FC236}">
                <a16:creationId xmlns:a16="http://schemas.microsoft.com/office/drawing/2014/main" id="{3D30D17B-3764-CE4E-9F9A-D667B617CD35}"/>
              </a:ext>
            </a:extLst>
          </p:cNvPr>
          <p:cNvSpPr/>
          <p:nvPr/>
        </p:nvSpPr>
        <p:spPr>
          <a:xfrm>
            <a:off x="1196008" y="3429000"/>
            <a:ext cx="9799983" cy="1569660"/>
          </a:xfrm>
          <a:prstGeom prst="rect">
            <a:avLst/>
          </a:prstGeom>
        </p:spPr>
        <p:txBody>
          <a:bodyPr wrap="square">
            <a:spAutoFit/>
          </a:bodyPr>
          <a:lstStyle/>
          <a:p>
            <a:pPr algn="ctr"/>
            <a:r>
              <a:rPr lang="en-US" sz="3200" dirty="0"/>
              <a:t>Alpha Sound – How to use IR Convolution Reverb: </a:t>
            </a:r>
          </a:p>
          <a:p>
            <a:pPr algn="ctr"/>
            <a:r>
              <a:rPr lang="en-US" sz="3200" dirty="0">
                <a:hlinkClick r:id="rId2"/>
              </a:rPr>
              <a:t>https://www.youtube.com/watch?v=BLKWy-U6iQY&amp;feature=youtu.be&amp;t=123</a:t>
            </a:r>
            <a:endParaRPr lang="en-US" sz="3200" dirty="0"/>
          </a:p>
        </p:txBody>
      </p:sp>
    </p:spTree>
    <p:extLst>
      <p:ext uri="{BB962C8B-B14F-4D97-AF65-F5344CB8AC3E}">
        <p14:creationId xmlns:p14="http://schemas.microsoft.com/office/powerpoint/2010/main" val="101312859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8" y="1677150"/>
            <a:ext cx="9799982" cy="1991639"/>
          </a:xfrm>
        </p:spPr>
        <p:txBody>
          <a:bodyPr/>
          <a:lstStyle/>
          <a:p>
            <a:r>
              <a:rPr lang="en-US" b="1" dirty="0"/>
              <a:t>Guitar Cabinet Impulse Response</a:t>
            </a:r>
          </a:p>
        </p:txBody>
      </p:sp>
      <p:sp>
        <p:nvSpPr>
          <p:cNvPr id="3" name="Rectangle 2">
            <a:extLst>
              <a:ext uri="{FF2B5EF4-FFF2-40B4-BE49-F238E27FC236}">
                <a16:creationId xmlns:a16="http://schemas.microsoft.com/office/drawing/2014/main" id="{45D2E179-BCC8-F548-A4FA-61B10DF92FE7}"/>
              </a:ext>
            </a:extLst>
          </p:cNvPr>
          <p:cNvSpPr/>
          <p:nvPr/>
        </p:nvSpPr>
        <p:spPr>
          <a:xfrm>
            <a:off x="2652781" y="4103632"/>
            <a:ext cx="6886436" cy="1077218"/>
          </a:xfrm>
          <a:prstGeom prst="rect">
            <a:avLst/>
          </a:prstGeom>
        </p:spPr>
        <p:txBody>
          <a:bodyPr wrap="none">
            <a:spAutoFit/>
          </a:bodyPr>
          <a:lstStyle/>
          <a:p>
            <a:pPr algn="ctr"/>
            <a:r>
              <a:rPr lang="en-US" sz="3200" dirty="0"/>
              <a:t>Ola Englund: </a:t>
            </a:r>
          </a:p>
          <a:p>
            <a:pPr algn="ctr"/>
            <a:r>
              <a:rPr lang="en-US" sz="3200" dirty="0">
                <a:hlinkClick r:id="rId2"/>
              </a:rPr>
              <a:t>https://youtu.be/RceLLUbhz0A?t=269</a:t>
            </a:r>
            <a:endParaRPr lang="en-US" sz="3200" dirty="0"/>
          </a:p>
        </p:txBody>
      </p:sp>
    </p:spTree>
    <p:extLst>
      <p:ext uri="{BB962C8B-B14F-4D97-AF65-F5344CB8AC3E}">
        <p14:creationId xmlns:p14="http://schemas.microsoft.com/office/powerpoint/2010/main" val="10978445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2451715"/>
            <a:ext cx="9799982" cy="1954569"/>
          </a:xfrm>
        </p:spPr>
        <p:txBody>
          <a:bodyPr/>
          <a:lstStyle/>
          <a:p>
            <a:r>
              <a:rPr lang="en-US" b="1" dirty="0"/>
              <a:t>Convolution reverb tools</a:t>
            </a:r>
          </a:p>
        </p:txBody>
      </p:sp>
    </p:spTree>
    <p:extLst>
      <p:ext uri="{BB962C8B-B14F-4D97-AF65-F5344CB8AC3E}">
        <p14:creationId xmlns:p14="http://schemas.microsoft.com/office/powerpoint/2010/main" val="263813270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1661662"/>
            <a:ext cx="9799982" cy="1715714"/>
          </a:xfrm>
        </p:spPr>
        <p:txBody>
          <a:bodyPr/>
          <a:lstStyle/>
          <a:p>
            <a:r>
              <a:rPr lang="en-US" sz="6000" b="1" dirty="0" err="1"/>
              <a:t>Audioease</a:t>
            </a:r>
            <a:br>
              <a:rPr lang="en-US" sz="6000" b="1" dirty="0"/>
            </a:br>
            <a:r>
              <a:rPr lang="en-US" sz="6000" b="1" dirty="0" err="1"/>
              <a:t>Altiverb</a:t>
            </a:r>
            <a:endParaRPr lang="en-US" sz="6000" b="1" dirty="0"/>
          </a:p>
        </p:txBody>
      </p:sp>
      <p:sp>
        <p:nvSpPr>
          <p:cNvPr id="3" name="Rectangle 2">
            <a:extLst>
              <a:ext uri="{FF2B5EF4-FFF2-40B4-BE49-F238E27FC236}">
                <a16:creationId xmlns:a16="http://schemas.microsoft.com/office/drawing/2014/main" id="{641B5B0D-31A9-7D4B-8DF5-0BB2F314B023}"/>
              </a:ext>
            </a:extLst>
          </p:cNvPr>
          <p:cNvSpPr/>
          <p:nvPr/>
        </p:nvSpPr>
        <p:spPr>
          <a:xfrm>
            <a:off x="2517167" y="3480625"/>
            <a:ext cx="7157665" cy="1077218"/>
          </a:xfrm>
          <a:prstGeom prst="rect">
            <a:avLst/>
          </a:prstGeom>
        </p:spPr>
        <p:txBody>
          <a:bodyPr wrap="none">
            <a:spAutoFit/>
          </a:bodyPr>
          <a:lstStyle/>
          <a:p>
            <a:pPr algn="ctr"/>
            <a:r>
              <a:rPr lang="en-US" sz="3200" dirty="0"/>
              <a:t>Commercial Convolution Reverb Plug In: </a:t>
            </a:r>
            <a:endParaRPr lang="en-US" sz="3200" dirty="0">
              <a:hlinkClick r:id="rId2"/>
            </a:endParaRPr>
          </a:p>
          <a:p>
            <a:pPr algn="ctr"/>
            <a:r>
              <a:rPr lang="en-US" sz="3200" dirty="0">
                <a:hlinkClick r:id="rId2"/>
              </a:rPr>
              <a:t>https://www.audioease.com/altiverb/</a:t>
            </a:r>
            <a:endParaRPr lang="en-US" sz="3200" dirty="0"/>
          </a:p>
        </p:txBody>
      </p:sp>
    </p:spTree>
    <p:extLst>
      <p:ext uri="{BB962C8B-B14F-4D97-AF65-F5344CB8AC3E}">
        <p14:creationId xmlns:p14="http://schemas.microsoft.com/office/powerpoint/2010/main" val="31407076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1735343"/>
            <a:ext cx="9799982" cy="1693657"/>
          </a:xfrm>
        </p:spPr>
        <p:txBody>
          <a:bodyPr/>
          <a:lstStyle/>
          <a:p>
            <a:r>
              <a:rPr lang="en-US" sz="6000" b="1" dirty="0"/>
              <a:t>Space designer</a:t>
            </a:r>
            <a:br>
              <a:rPr lang="en-US" sz="6000" b="1" dirty="0"/>
            </a:br>
            <a:r>
              <a:rPr lang="en-US" sz="6000" b="1" dirty="0"/>
              <a:t>(Logic Pro X)</a:t>
            </a:r>
          </a:p>
        </p:txBody>
      </p:sp>
      <p:sp>
        <p:nvSpPr>
          <p:cNvPr id="3" name="TextBox 2">
            <a:extLst>
              <a:ext uri="{FF2B5EF4-FFF2-40B4-BE49-F238E27FC236}">
                <a16:creationId xmlns:a16="http://schemas.microsoft.com/office/drawing/2014/main" id="{344DCBE8-6D12-7F4A-94F9-31B49EB252A5}"/>
              </a:ext>
            </a:extLst>
          </p:cNvPr>
          <p:cNvSpPr txBox="1"/>
          <p:nvPr/>
        </p:nvSpPr>
        <p:spPr>
          <a:xfrm>
            <a:off x="2327308" y="4355184"/>
            <a:ext cx="7537384" cy="646331"/>
          </a:xfrm>
          <a:prstGeom prst="rect">
            <a:avLst/>
          </a:prstGeom>
          <a:noFill/>
        </p:spPr>
        <p:txBody>
          <a:bodyPr wrap="none" rtlCol="0">
            <a:spAutoFit/>
          </a:bodyPr>
          <a:lstStyle/>
          <a:p>
            <a:r>
              <a:rPr lang="en-US" dirty="0">
                <a:hlinkClick r:id="rId2"/>
              </a:rPr>
              <a:t>https://support.apple.com/kb/PH27798?locale=en_US&amp;viewlocale=en_US</a:t>
            </a:r>
            <a:endParaRPr lang="en-US" dirty="0"/>
          </a:p>
          <a:p>
            <a:endParaRPr lang="en-US" dirty="0"/>
          </a:p>
        </p:txBody>
      </p:sp>
    </p:spTree>
    <p:extLst>
      <p:ext uri="{BB962C8B-B14F-4D97-AF65-F5344CB8AC3E}">
        <p14:creationId xmlns:p14="http://schemas.microsoft.com/office/powerpoint/2010/main" val="178187450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B4F193-5691-3341-BC46-31ADDD0C4B39}"/>
              </a:ext>
            </a:extLst>
          </p:cNvPr>
          <p:cNvPicPr>
            <a:picLocks noChangeAspect="1"/>
          </p:cNvPicPr>
          <p:nvPr/>
        </p:nvPicPr>
        <p:blipFill rotWithShape="1">
          <a:blip r:embed="rId2"/>
          <a:srcRect l="2280" r="4403" b="-1"/>
          <a:stretch/>
        </p:blipFill>
        <p:spPr>
          <a:xfrm>
            <a:off x="20" y="329937"/>
            <a:ext cx="12191980" cy="6859300"/>
          </a:xfrm>
          <a:prstGeom prst="rect">
            <a:avLst/>
          </a:prstGeom>
        </p:spPr>
      </p:pic>
      <p:sp>
        <p:nvSpPr>
          <p:cNvPr id="10"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11" name="Title 1">
            <a:extLst>
              <a:ext uri="{FF2B5EF4-FFF2-40B4-BE49-F238E27FC236}">
                <a16:creationId xmlns:a16="http://schemas.microsoft.com/office/drawing/2014/main" id="{341EDF24-3869-D84C-B745-DE52CCA87DC1}"/>
              </a:ext>
            </a:extLst>
          </p:cNvPr>
          <p:cNvSpPr>
            <a:spLocks noGrp="1"/>
          </p:cNvSpPr>
          <p:nvPr>
            <p:ph type="ctrTitle"/>
          </p:nvPr>
        </p:nvSpPr>
        <p:spPr>
          <a:xfrm>
            <a:off x="1195751" y="1157663"/>
            <a:ext cx="9799982" cy="1693657"/>
          </a:xfrm>
        </p:spPr>
        <p:txBody>
          <a:bodyPr/>
          <a:lstStyle/>
          <a:p>
            <a:r>
              <a:rPr lang="en-US" sz="6000" b="1" dirty="0">
                <a:solidFill>
                  <a:schemeClr val="bg1"/>
                </a:solidFill>
              </a:rPr>
              <a:t>Space designer</a:t>
            </a:r>
            <a:br>
              <a:rPr lang="en-US" sz="6000" b="1" dirty="0">
                <a:solidFill>
                  <a:schemeClr val="bg1"/>
                </a:solidFill>
              </a:rPr>
            </a:br>
            <a:r>
              <a:rPr lang="en-US" sz="6000" b="1" dirty="0">
                <a:solidFill>
                  <a:schemeClr val="bg1"/>
                </a:solidFill>
              </a:rPr>
              <a:t>(Logic Pro X)</a:t>
            </a:r>
          </a:p>
        </p:txBody>
      </p:sp>
      <p:sp>
        <p:nvSpPr>
          <p:cNvPr id="13" name="TextBox 12">
            <a:extLst>
              <a:ext uri="{FF2B5EF4-FFF2-40B4-BE49-F238E27FC236}">
                <a16:creationId xmlns:a16="http://schemas.microsoft.com/office/drawing/2014/main" id="{79F27B42-20DD-3F4E-9FF0-B863716F3A3E}"/>
              </a:ext>
            </a:extLst>
          </p:cNvPr>
          <p:cNvSpPr txBox="1"/>
          <p:nvPr/>
        </p:nvSpPr>
        <p:spPr>
          <a:xfrm>
            <a:off x="1776162" y="4995410"/>
            <a:ext cx="8639160" cy="646331"/>
          </a:xfrm>
          <a:prstGeom prst="rect">
            <a:avLst/>
          </a:prstGeom>
          <a:noFill/>
        </p:spPr>
        <p:txBody>
          <a:bodyPr wrap="none" rtlCol="0">
            <a:spAutoFit/>
          </a:bodyPr>
          <a:lstStyle/>
          <a:p>
            <a:r>
              <a:rPr lang="en-US" dirty="0">
                <a:hlinkClick r:id="rId3"/>
              </a:rPr>
              <a:t>https://www.soundonsound.com/techniques/making-impulse-responses-logics-ir-utility</a:t>
            </a:r>
            <a:endParaRPr lang="en-US" dirty="0"/>
          </a:p>
          <a:p>
            <a:endParaRPr lang="en-US" dirty="0"/>
          </a:p>
        </p:txBody>
      </p:sp>
    </p:spTree>
    <p:extLst>
      <p:ext uri="{BB962C8B-B14F-4D97-AF65-F5344CB8AC3E}">
        <p14:creationId xmlns:p14="http://schemas.microsoft.com/office/powerpoint/2010/main" val="5541894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6009" y="1735343"/>
            <a:ext cx="9799982" cy="1693657"/>
          </a:xfrm>
        </p:spPr>
        <p:txBody>
          <a:bodyPr/>
          <a:lstStyle/>
          <a:p>
            <a:r>
              <a:rPr lang="en-US" sz="6000" b="1" dirty="0"/>
              <a:t>Impulse Response </a:t>
            </a:r>
            <a:br>
              <a:rPr lang="en-US" sz="6000" b="1" dirty="0"/>
            </a:br>
            <a:r>
              <a:rPr lang="en-US" sz="6000" b="1" dirty="0"/>
              <a:t>Utility </a:t>
            </a:r>
            <a:r>
              <a:rPr lang="en-US" sz="6000" b="1" dirty="0" err="1"/>
              <a:t>osx</a:t>
            </a:r>
            <a:endParaRPr lang="en-US" sz="6000" b="1" dirty="0"/>
          </a:p>
        </p:txBody>
      </p:sp>
      <p:sp>
        <p:nvSpPr>
          <p:cNvPr id="3" name="TextBox 2">
            <a:extLst>
              <a:ext uri="{FF2B5EF4-FFF2-40B4-BE49-F238E27FC236}">
                <a16:creationId xmlns:a16="http://schemas.microsoft.com/office/drawing/2014/main" id="{344DCBE8-6D12-7F4A-94F9-31B49EB252A5}"/>
              </a:ext>
            </a:extLst>
          </p:cNvPr>
          <p:cNvSpPr txBox="1"/>
          <p:nvPr/>
        </p:nvSpPr>
        <p:spPr>
          <a:xfrm>
            <a:off x="1196010" y="4355184"/>
            <a:ext cx="9799982" cy="923330"/>
          </a:xfrm>
          <a:prstGeom prst="rect">
            <a:avLst/>
          </a:prstGeom>
          <a:noFill/>
        </p:spPr>
        <p:txBody>
          <a:bodyPr wrap="square" rtlCol="0">
            <a:spAutoFit/>
          </a:bodyPr>
          <a:lstStyle/>
          <a:p>
            <a:pPr algn="ctr"/>
            <a:r>
              <a:rPr lang="en-US" dirty="0">
                <a:hlinkClick r:id="rId2"/>
              </a:rPr>
              <a:t>https://help.apple.com/impulseresponseutility/mac/1.0.3/en/impulseresponseutility/usermanual/Impulse%20Response%20Utility%20User%20Manual%20(en).pdf</a:t>
            </a:r>
            <a:endParaRPr lang="en-US" dirty="0"/>
          </a:p>
          <a:p>
            <a:endParaRPr lang="en-US" dirty="0"/>
          </a:p>
        </p:txBody>
      </p:sp>
    </p:spTree>
    <p:extLst>
      <p:ext uri="{BB962C8B-B14F-4D97-AF65-F5344CB8AC3E}">
        <p14:creationId xmlns:p14="http://schemas.microsoft.com/office/powerpoint/2010/main" val="33098701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AB4F193-5691-3341-BC46-31ADDD0C4B39}"/>
              </a:ext>
            </a:extLst>
          </p:cNvPr>
          <p:cNvPicPr>
            <a:picLocks noChangeAspect="1"/>
          </p:cNvPicPr>
          <p:nvPr/>
        </p:nvPicPr>
        <p:blipFill rotWithShape="1">
          <a:blip r:embed="rId2"/>
          <a:srcRect l="2280" r="4403" b="-1"/>
          <a:stretch/>
        </p:blipFill>
        <p:spPr>
          <a:xfrm>
            <a:off x="20" y="329937"/>
            <a:ext cx="12191980" cy="6859300"/>
          </a:xfrm>
          <a:prstGeom prst="rect">
            <a:avLst/>
          </a:prstGeom>
        </p:spPr>
      </p:pic>
      <p:sp>
        <p:nvSpPr>
          <p:cNvPr id="10"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4"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82965" y="1279212"/>
            <a:ext cx="9814559" cy="1355289"/>
          </a:xfrm>
        </p:spPr>
        <p:txBody>
          <a:bodyPr>
            <a:normAutofit/>
          </a:bodyPr>
          <a:lstStyle/>
          <a:p>
            <a:r>
              <a:rPr lang="en-US" sz="4800" b="1" dirty="0">
                <a:solidFill>
                  <a:schemeClr val="bg2"/>
                </a:solidFill>
              </a:rPr>
              <a:t>Convolution </a:t>
            </a:r>
            <a:br>
              <a:rPr lang="en-US" sz="4800" b="1" dirty="0">
                <a:solidFill>
                  <a:schemeClr val="bg2"/>
                </a:solidFill>
              </a:rPr>
            </a:br>
            <a:r>
              <a:rPr lang="en-US" sz="4800" b="1" dirty="0">
                <a:solidFill>
                  <a:schemeClr val="bg2"/>
                </a:solidFill>
              </a:rPr>
              <a:t>Further information</a:t>
            </a:r>
            <a:endParaRPr lang="en-US" sz="4800" dirty="0">
              <a:solidFill>
                <a:schemeClr val="bg2"/>
              </a:solidFill>
            </a:endParaRPr>
          </a:p>
        </p:txBody>
      </p:sp>
      <p:sp>
        <p:nvSpPr>
          <p:cNvPr id="3" name="Rectangle 2">
            <a:extLst>
              <a:ext uri="{FF2B5EF4-FFF2-40B4-BE49-F238E27FC236}">
                <a16:creationId xmlns:a16="http://schemas.microsoft.com/office/drawing/2014/main" id="{F2554BDA-DB25-B949-9ADA-1B4E608BF1CE}"/>
              </a:ext>
            </a:extLst>
          </p:cNvPr>
          <p:cNvSpPr/>
          <p:nvPr/>
        </p:nvSpPr>
        <p:spPr>
          <a:xfrm>
            <a:off x="3044988" y="4938638"/>
            <a:ext cx="6096000" cy="1000274"/>
          </a:xfrm>
          <a:prstGeom prst="rect">
            <a:avLst/>
          </a:prstGeom>
        </p:spPr>
        <p:txBody>
          <a:bodyPr>
            <a:spAutoFit/>
          </a:bodyPr>
          <a:lstStyle/>
          <a:p>
            <a:pPr algn="ctr">
              <a:spcAft>
                <a:spcPts val="600"/>
              </a:spcAft>
            </a:pPr>
            <a:r>
              <a:rPr lang="en-US" sz="1800" dirty="0">
                <a:hlinkClick r:id="rId3"/>
              </a:rPr>
              <a:t>https://www.soundonsound.com/techniques/convolution-processing-impulse-responses</a:t>
            </a:r>
            <a:endParaRPr lang="en-US" sz="1800" dirty="0"/>
          </a:p>
          <a:p>
            <a:pPr>
              <a:spcAft>
                <a:spcPts val="600"/>
              </a:spcAft>
            </a:pPr>
            <a:endParaRPr lang="en-US" sz="1800" dirty="0"/>
          </a:p>
        </p:txBody>
      </p:sp>
    </p:spTree>
    <p:extLst>
      <p:ext uri="{BB962C8B-B14F-4D97-AF65-F5344CB8AC3E}">
        <p14:creationId xmlns:p14="http://schemas.microsoft.com/office/powerpoint/2010/main" val="17619013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B34684-9779-1345-B663-10F01FDB6D50}"/>
              </a:ext>
            </a:extLst>
          </p:cNvPr>
          <p:cNvPicPr>
            <a:picLocks noChangeAspect="1"/>
          </p:cNvPicPr>
          <p:nvPr/>
        </p:nvPicPr>
        <p:blipFill rotWithShape="1">
          <a:blip r:embed="rId2"/>
          <a:srcRect b="18757"/>
          <a:stretch/>
        </p:blipFill>
        <p:spPr>
          <a:xfrm>
            <a:off x="20" y="10"/>
            <a:ext cx="12191980" cy="6859300"/>
          </a:xfrm>
          <a:prstGeom prst="rect">
            <a:avLst/>
          </a:prstGeom>
        </p:spPr>
      </p:pic>
      <p:sp>
        <p:nvSpPr>
          <p:cNvPr id="16" name="Rectangle 9">
            <a:extLst>
              <a:ext uri="{FF2B5EF4-FFF2-40B4-BE49-F238E27FC236}">
                <a16:creationId xmlns:a16="http://schemas.microsoft.com/office/drawing/2014/main" id="{310B1DD0-264A-47E3-A16A-C87AFA51E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69C1BB7B-F21E-41A2-B30C-D8507B960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8" name="Freeform 6">
            <a:extLst>
              <a:ext uri="{FF2B5EF4-FFF2-40B4-BE49-F238E27FC236}">
                <a16:creationId xmlns:a16="http://schemas.microsoft.com/office/drawing/2014/main" id="{DF6D7DDE-F8A1-4105-9729-F9EB5F81A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5670D4F8-91C9-6B45-90AB-89FF9DA968ED}"/>
              </a:ext>
            </a:extLst>
          </p:cNvPr>
          <p:cNvSpPr>
            <a:spLocks noGrp="1"/>
          </p:cNvSpPr>
          <p:nvPr>
            <p:ph type="ctrTitle"/>
          </p:nvPr>
        </p:nvSpPr>
        <p:spPr>
          <a:xfrm>
            <a:off x="1190791" y="1224756"/>
            <a:ext cx="9798907" cy="4408488"/>
          </a:xfrm>
        </p:spPr>
        <p:txBody>
          <a:bodyPr>
            <a:noAutofit/>
          </a:bodyPr>
          <a:lstStyle/>
          <a:p>
            <a:r>
              <a:rPr lang="en-US" sz="5400" b="1" dirty="0">
                <a:solidFill>
                  <a:schemeClr val="bg2"/>
                </a:solidFill>
              </a:rPr>
              <a:t>Class task:</a:t>
            </a:r>
            <a:br>
              <a:rPr lang="en-US" sz="5400" b="1" dirty="0">
                <a:solidFill>
                  <a:schemeClr val="bg2"/>
                </a:solidFill>
              </a:rPr>
            </a:br>
            <a:r>
              <a:rPr lang="en-US" sz="5400" b="1" dirty="0">
                <a:solidFill>
                  <a:schemeClr val="bg2"/>
                </a:solidFill>
              </a:rPr>
              <a:t> </a:t>
            </a:r>
            <a:br>
              <a:rPr lang="en-US" sz="5400" b="1" dirty="0">
                <a:solidFill>
                  <a:schemeClr val="bg2"/>
                </a:solidFill>
              </a:rPr>
            </a:br>
            <a:r>
              <a:rPr lang="en-US" sz="5400" b="1" dirty="0">
                <a:solidFill>
                  <a:schemeClr val="bg2"/>
                </a:solidFill>
              </a:rPr>
              <a:t>Create an impulse response in five different acoustics using the portable recording rig </a:t>
            </a:r>
          </a:p>
        </p:txBody>
      </p:sp>
    </p:spTree>
    <p:extLst>
      <p:ext uri="{BB962C8B-B14F-4D97-AF65-F5344CB8AC3E}">
        <p14:creationId xmlns:p14="http://schemas.microsoft.com/office/powerpoint/2010/main" val="88234886"/>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654</Words>
  <Application>Microsoft Macintosh PowerPoint</Application>
  <PresentationFormat>Widescreen</PresentationFormat>
  <Paragraphs>70</Paragraphs>
  <Slides>35</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Calibri</vt:lpstr>
      <vt:lpstr>Franklin Gothic Book</vt:lpstr>
      <vt:lpstr>Crop</vt:lpstr>
      <vt:lpstr>Live and Studio Recording:  Week 5 </vt:lpstr>
      <vt:lpstr>Portable recording rig and Convolution reverb</vt:lpstr>
      <vt:lpstr> Recording portfolio  Submission deadline:  10/01/2019</vt:lpstr>
      <vt:lpstr>Progress report</vt:lpstr>
      <vt:lpstr>Swansea Philharmonic ORCHESTRA  REHERSAL  RECORDING DATE:  02/12/2019</vt:lpstr>
      <vt:lpstr>Swansea Philharmonic ORCHESTRA  concert  RECORDING DATE:  09/12/2019</vt:lpstr>
      <vt:lpstr>PORTABLE RECORDING RIG</vt:lpstr>
      <vt:lpstr>iMac</vt:lpstr>
      <vt:lpstr>AUDIO INTERFACE:   MOTU ULTRALITE MK3</vt:lpstr>
      <vt:lpstr>AUDIO INTERFACE:  MOTU ULTRALITE MK3  DRIVER DOWNLOAD</vt:lpstr>
      <vt:lpstr>AUDIO INTERFACE:  MOTU ULTRALITE MK3 MANUAL</vt:lpstr>
      <vt:lpstr>AUDIO INTERFACE:  MOTU ULTRALITE MK3  OPERATION</vt:lpstr>
      <vt:lpstr>FOCUSRITE SCARLETT  OCTOPRE:   EIGHT-CHANNEL MIC PREAMP (WITH ADAT CONNECTIVITY)</vt:lpstr>
      <vt:lpstr>FOCUSRITE SCARLETT  OCTOPRE:   Operation</vt:lpstr>
      <vt:lpstr>Portable recording rig AVAILIBLE FOR EXTERNAL BOOKINGS FROM TODAY</vt:lpstr>
      <vt:lpstr>Impulse Response and convolution reverb</vt:lpstr>
      <vt:lpstr> The reaction of how sound behaves within a certain environment</vt:lpstr>
      <vt:lpstr>Impulse:  Signal</vt:lpstr>
      <vt:lpstr> Response:  Reaction of the impulse</vt:lpstr>
      <vt:lpstr>Class task:   Create an impulse response in five different acoustic spaces using the portable recording rig </vt:lpstr>
      <vt:lpstr>Real Space Simulation:</vt:lpstr>
      <vt:lpstr>PowerPoint Presentation</vt:lpstr>
      <vt:lpstr>Real Space Simulation:</vt:lpstr>
      <vt:lpstr>Real Space Simulation:</vt:lpstr>
      <vt:lpstr>Transient methods:  Starter pistol balloon  electric spark</vt:lpstr>
      <vt:lpstr>Sine sweep method:  covers the entire audible frequency range</vt:lpstr>
      <vt:lpstr>Convolution reverb</vt:lpstr>
      <vt:lpstr>Guitar Cabinet Impulse Response</vt:lpstr>
      <vt:lpstr>Convolution reverb tools</vt:lpstr>
      <vt:lpstr>Audioease Altiverb</vt:lpstr>
      <vt:lpstr>Space designer (Logic Pro X)</vt:lpstr>
      <vt:lpstr>Space designer (Logic Pro X)</vt:lpstr>
      <vt:lpstr>Impulse Response  Utility osx</vt:lpstr>
      <vt:lpstr>Convolution  Further information</vt:lpstr>
      <vt:lpstr>Class task:   Create an impulse response in five different acoustics using the portable recording rig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and Studio Recording:  Week 5 </dc:title>
  <dc:creator>David Bird</dc:creator>
  <cp:lastModifiedBy>David Bird</cp:lastModifiedBy>
  <cp:revision>1</cp:revision>
  <dcterms:created xsi:type="dcterms:W3CDTF">2019-11-05T09:49:35Z</dcterms:created>
  <dcterms:modified xsi:type="dcterms:W3CDTF">2019-11-12T10:20:32Z</dcterms:modified>
</cp:coreProperties>
</file>