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FF"/>
    <a:srgbClr val="99FF99"/>
    <a:srgbClr val="CCFFCC"/>
    <a:srgbClr val="FFCCFF"/>
    <a:srgbClr val="FF99FF"/>
    <a:srgbClr val="CC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2" d="100"/>
          <a:sy n="52" d="100"/>
        </p:scale>
        <p:origin x="136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F449A2C-17CC-43A7-916D-B1AE6590614E}"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746850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449A2C-17CC-43A7-916D-B1AE6590614E}"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3313067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449A2C-17CC-43A7-916D-B1AE6590614E}"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353897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F449A2C-17CC-43A7-916D-B1AE6590614E}"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2658239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F449A2C-17CC-43A7-916D-B1AE6590614E}" type="datetimeFigureOut">
              <a:rPr lang="en-GB" smtClean="0"/>
              <a:t>07/11/2022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1123849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449A2C-17CC-43A7-916D-B1AE6590614E}" type="datetimeFigureOut">
              <a:rPr lang="en-GB" smtClean="0"/>
              <a:t>07/11/2022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1320206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449A2C-17CC-43A7-916D-B1AE6590614E}" type="datetimeFigureOut">
              <a:rPr lang="en-GB" smtClean="0"/>
              <a:t>07/11/2022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22265569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0F449A2C-17CC-43A7-916D-B1AE6590614E}"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2131599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0F449A2C-17CC-43A7-916D-B1AE6590614E}" type="datetimeFigureOut">
              <a:rPr lang="en-GB" smtClean="0"/>
              <a:t>07/11/2022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22269596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449A2C-17CC-43A7-916D-B1AE6590614E}"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3575717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F449A2C-17CC-43A7-916D-B1AE6590614E}" type="datetimeFigureOut">
              <a:rPr lang="en-GB" smtClean="0"/>
              <a:t>07/11/2022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36A18-4AA4-48E7-BEC4-E1AE172F52A3}" type="slidenum">
              <a:rPr lang="en-GB" smtClean="0"/>
              <a:t>‹#›</a:t>
            </a:fld>
            <a:endParaRPr lang="en-GB"/>
          </a:p>
        </p:txBody>
      </p:sp>
    </p:spTree>
    <p:extLst>
      <p:ext uri="{BB962C8B-B14F-4D97-AF65-F5344CB8AC3E}">
        <p14:creationId xmlns:p14="http://schemas.microsoft.com/office/powerpoint/2010/main" val="1621823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0F449A2C-17CC-43A7-916D-B1AE6590614E}" type="datetimeFigureOut">
              <a:rPr lang="en-GB" smtClean="0"/>
              <a:t>07/11/2022</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C9936A18-4AA4-48E7-BEC4-E1AE172F52A3}" type="slidenum">
              <a:rPr lang="en-GB" smtClean="0"/>
              <a:t>‹#›</a:t>
            </a:fld>
            <a:endParaRPr lang="en-GB"/>
          </a:p>
        </p:txBody>
      </p:sp>
    </p:spTree>
    <p:extLst>
      <p:ext uri="{BB962C8B-B14F-4D97-AF65-F5344CB8AC3E}">
        <p14:creationId xmlns:p14="http://schemas.microsoft.com/office/powerpoint/2010/main" val="423296567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verywellhealth.com/adhd-attention-deficit-hyperactivity-disorder-included-definition-symptoms-traits-causes-treatment-5084784" TargetMode="External"/><Relationship Id="rId2" Type="http://schemas.openxmlformats.org/officeDocument/2006/relationships/hyperlink" Target="https://uowtsd.sharepoint.com/:v:/r/teams/Presentation1_GRP/Shared%20Documents/General/Recordings/New%20channel%20meeting-20221107_231941-Meeting%20Recording.mp4?csf=1&amp;web=1&amp;e=pbBKMZ" TargetMode="External"/><Relationship Id="rId1" Type="http://schemas.openxmlformats.org/officeDocument/2006/relationships/slideLayout" Target="../slideLayouts/slideLayout2.xml"/><Relationship Id="rId4" Type="http://schemas.openxmlformats.org/officeDocument/2006/relationships/hyperlink" Target="https://www.verywellhealth.com/add-vs-adhd-519375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D6D3F6F-423E-B45F-482C-81F85B5D5B7E}"/>
              </a:ext>
            </a:extLst>
          </p:cNvPr>
          <p:cNvSpPr/>
          <p:nvPr/>
        </p:nvSpPr>
        <p:spPr>
          <a:xfrm>
            <a:off x="-1" y="6781651"/>
            <a:ext cx="4097528" cy="2770973"/>
          </a:xfrm>
          <a:prstGeom prst="rect">
            <a:avLst/>
          </a:prstGeom>
          <a:solidFill>
            <a:srgbClr val="CCFFCC"/>
          </a:solidFill>
          <a:ln>
            <a:solidFill>
              <a:srgbClr val="CCFF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196A4B4E-7087-5852-5844-D3CA995B12C3}"/>
              </a:ext>
            </a:extLst>
          </p:cNvPr>
          <p:cNvSpPr/>
          <p:nvPr/>
        </p:nvSpPr>
        <p:spPr>
          <a:xfrm>
            <a:off x="-1" y="48575"/>
            <a:ext cx="4080147" cy="2343135"/>
          </a:xfrm>
          <a:prstGeom prst="rect">
            <a:avLst/>
          </a:prstGeom>
          <a:solidFill>
            <a:srgbClr val="CCFFCC"/>
          </a:solidFill>
          <a:ln>
            <a:solidFill>
              <a:srgbClr val="CCFF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46A9ED9-8E2D-EC1D-7D08-7F34F16DDCC1}"/>
              </a:ext>
            </a:extLst>
          </p:cNvPr>
          <p:cNvSpPr txBox="1"/>
          <p:nvPr/>
        </p:nvSpPr>
        <p:spPr>
          <a:xfrm>
            <a:off x="-53927" y="0"/>
            <a:ext cx="4151455" cy="2431435"/>
          </a:xfrm>
          <a:prstGeom prst="rect">
            <a:avLst/>
          </a:prstGeom>
          <a:noFill/>
        </p:spPr>
        <p:txBody>
          <a:bodyPr wrap="square" rtlCol="0">
            <a:spAutoFit/>
          </a:bodyPr>
          <a:lstStyle/>
          <a:p>
            <a:r>
              <a:rPr lang="en-GB" sz="700" u="sng" dirty="0">
                <a:solidFill>
                  <a:srgbClr val="7030A0"/>
                </a:solidFill>
                <a:latin typeface="Arial" panose="020B0604020202020204" pitchFamily="34" charset="0"/>
                <a:cs typeface="Arial" panose="020B0604020202020204" pitchFamily="34" charset="0"/>
              </a:rPr>
              <a:t>Introduction</a:t>
            </a:r>
          </a:p>
          <a:p>
            <a:r>
              <a:rPr lang="en-GB" sz="700" dirty="0">
                <a:solidFill>
                  <a:srgbClr val="7030A0"/>
                </a:solidFill>
                <a:latin typeface="Arial" panose="020B0604020202020204" pitchFamily="34" charset="0"/>
                <a:cs typeface="Arial" panose="020B0604020202020204" pitchFamily="34" charset="0"/>
              </a:rPr>
              <a:t>‘Attention – deficit/ hyperactivity disorder (ADHD) is a neurodevelopmental disorder characterised by developmentally inappropriate patterns of behaviour’. The article lists symptoms of ADHD including hyperactivity, inattentiveness, and impulsiveness (APA, 2013). ADHD affects around 3 – 9% of children in UK schools (NICE, 2018), because there have been changes in ADHD related policies, there has been an increase in diagnoses in children (Young et al., 2021). Schools in Wales are required to ensure that children’s learning needs are met, as stated in their Individual Development Plans. ‘Local authorities in England and Wales have increased the number of staff providing classroom support for children with special educational needs.’ (</a:t>
            </a:r>
            <a:r>
              <a:rPr lang="en-GB" sz="700" dirty="0" err="1">
                <a:solidFill>
                  <a:srgbClr val="7030A0"/>
                </a:solidFill>
                <a:latin typeface="Arial" panose="020B0604020202020204" pitchFamily="34" charset="0"/>
                <a:cs typeface="Arial" panose="020B0604020202020204" pitchFamily="34" charset="0"/>
              </a:rPr>
              <a:t>Skipp</a:t>
            </a:r>
            <a:r>
              <a:rPr lang="en-GB" sz="700" dirty="0">
                <a:solidFill>
                  <a:srgbClr val="7030A0"/>
                </a:solidFill>
                <a:latin typeface="Arial" panose="020B0604020202020204" pitchFamily="34" charset="0"/>
                <a:cs typeface="Arial" panose="020B0604020202020204" pitchFamily="34" charset="0"/>
              </a:rPr>
              <a:t> &amp; Hopwood, 2019)</a:t>
            </a:r>
          </a:p>
          <a:p>
            <a:r>
              <a:rPr lang="en-GB" sz="700" dirty="0">
                <a:solidFill>
                  <a:srgbClr val="7030A0"/>
                </a:solidFill>
                <a:latin typeface="Arial" panose="020B0604020202020204" pitchFamily="34" charset="0"/>
                <a:cs typeface="Arial" panose="020B0604020202020204" pitchFamily="34" charset="0"/>
              </a:rPr>
              <a:t>The article states that researchers have recognised factors including ‘positive feelings, negative effects, a need for change, support, negativity towards ADHD, classroom environment and poor knowledge and experience with ADHD’ contribute towards teaching assistants’ feelings and approaches towards their job. </a:t>
            </a:r>
          </a:p>
          <a:p>
            <a:r>
              <a:rPr lang="en-GB" sz="700" dirty="0">
                <a:solidFill>
                  <a:srgbClr val="7030A0"/>
                </a:solidFill>
                <a:latin typeface="Arial" panose="020B0604020202020204" pitchFamily="34" charset="0"/>
                <a:cs typeface="Arial" panose="020B0604020202020204" pitchFamily="34" charset="0"/>
              </a:rPr>
              <a:t>Moreover, the article states that researchers and teaching assistants should get to know the children in the classroom to understand their interests and create a plan for educational activities that interest the child, resulting in ‘increased self – esteem and better engagement in schoolwork’ (Gwernan – Jones et al., 2016) and acknowledges  when teachers have insufficient understanding of ADHD they are unprepared, increasing the negative attitude towards ADHD as a result. (</a:t>
            </a:r>
            <a:r>
              <a:rPr lang="en-GB" sz="700" dirty="0" err="1">
                <a:solidFill>
                  <a:srgbClr val="7030A0"/>
                </a:solidFill>
                <a:latin typeface="Arial" panose="020B0604020202020204" pitchFamily="34" charset="0"/>
                <a:cs typeface="Arial" panose="020B0604020202020204" pitchFamily="34" charset="0"/>
              </a:rPr>
              <a:t>Cockroft</a:t>
            </a:r>
            <a:r>
              <a:rPr lang="en-GB" sz="700" dirty="0">
                <a:solidFill>
                  <a:srgbClr val="7030A0"/>
                </a:solidFill>
                <a:latin typeface="Arial" panose="020B0604020202020204" pitchFamily="34" charset="0"/>
                <a:cs typeface="Arial" panose="020B0604020202020204" pitchFamily="34" charset="0"/>
              </a:rPr>
              <a:t> &amp; Atkinson, 2015). This is also shown in (</a:t>
            </a:r>
            <a:r>
              <a:rPr lang="en-GB" sz="700" dirty="0" err="1">
                <a:solidFill>
                  <a:srgbClr val="7030A0"/>
                </a:solidFill>
                <a:latin typeface="Arial" panose="020B0604020202020204" pitchFamily="34" charset="0"/>
                <a:cs typeface="Arial" panose="020B0604020202020204" pitchFamily="34" charset="0"/>
              </a:rPr>
              <a:t>Sayal</a:t>
            </a:r>
            <a:r>
              <a:rPr lang="en-GB" sz="700" dirty="0">
                <a:solidFill>
                  <a:srgbClr val="7030A0"/>
                </a:solidFill>
                <a:latin typeface="Arial" panose="020B0604020202020204" pitchFamily="34" charset="0"/>
                <a:cs typeface="Arial" panose="020B0604020202020204" pitchFamily="34" charset="0"/>
              </a:rPr>
              <a:t>, 2013) ‘educational interventions to improve the knowledge of teachers about ADHD appeared to be effective in the short term’ (</a:t>
            </a:r>
            <a:r>
              <a:rPr lang="en-GB" sz="700" dirty="0" err="1">
                <a:solidFill>
                  <a:srgbClr val="7030A0"/>
                </a:solidFill>
                <a:latin typeface="Arial" panose="020B0604020202020204" pitchFamily="34" charset="0"/>
                <a:cs typeface="Arial" panose="020B0604020202020204" pitchFamily="34" charset="0"/>
              </a:rPr>
              <a:t>Sayal</a:t>
            </a:r>
            <a:r>
              <a:rPr lang="en-GB" sz="700" dirty="0">
                <a:solidFill>
                  <a:srgbClr val="7030A0"/>
                </a:solidFill>
                <a:latin typeface="Arial" panose="020B0604020202020204" pitchFamily="34" charset="0"/>
                <a:cs typeface="Arial" panose="020B0604020202020204" pitchFamily="34" charset="0"/>
              </a:rPr>
              <a:t>, 2013).</a:t>
            </a:r>
          </a:p>
          <a:p>
            <a:endParaRPr lang="en-GB" sz="12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D9A0B3CF-BBDA-1E76-F649-856CA142CDDF}"/>
              </a:ext>
            </a:extLst>
          </p:cNvPr>
          <p:cNvSpPr txBox="1"/>
          <p:nvPr/>
        </p:nvSpPr>
        <p:spPr>
          <a:xfrm>
            <a:off x="-83208" y="7578210"/>
            <a:ext cx="4224922" cy="2031325"/>
          </a:xfrm>
          <a:prstGeom prst="rect">
            <a:avLst/>
          </a:prstGeom>
          <a:noFill/>
        </p:spPr>
        <p:txBody>
          <a:bodyPr wrap="square" rtlCol="0">
            <a:spAutoFit/>
          </a:bodyPr>
          <a:lstStyle/>
          <a:p>
            <a:r>
              <a:rPr lang="en-GB" sz="700" u="sng" dirty="0">
                <a:solidFill>
                  <a:srgbClr val="7030A0"/>
                </a:solidFill>
                <a:latin typeface="Arial" panose="020B0604020202020204" pitchFamily="34" charset="0"/>
                <a:cs typeface="Arial" panose="020B0604020202020204" pitchFamily="34" charset="0"/>
              </a:rPr>
              <a:t>Findings – Question 2</a:t>
            </a:r>
          </a:p>
          <a:p>
            <a:r>
              <a:rPr lang="en-GB" sz="700" dirty="0">
                <a:solidFill>
                  <a:srgbClr val="7030A0"/>
                </a:solidFill>
                <a:latin typeface="Arial" panose="020B0604020202020204" pitchFamily="34" charset="0"/>
                <a:cs typeface="Arial" panose="020B0604020202020204" pitchFamily="34" charset="0"/>
              </a:rPr>
              <a:t>Findings of the second question show how important support for children with ADHD is, they specified the importance of support from the parents and headteachers and said that regular progress meetings were important in supporting the child. Trust between themselves, the parents and the school is needed. The TAs identified that ‘knowledge and classroom practice had improved over time and how this had affected teacher attitudes and behavioural change in the children’ they had also identified this in their own research, which had to be done because they did not have access to proper training, significantly affecting their confidence when working with children with ADHD, meaning they had to develop and adapt their approaches through a ‘trial and approach method’ resulting in improved behaviour and academic progress. This led to improved relationships between themselves, the child, and the teacher, as there was more respect given from the teachers because of the successful strategies.’ TAs are implementing when working with children with ADHD. The TA’s knowledge influences the child because they understand the child’s emotions, behaviour and triggers and can intervene when needed which helps the child. TA’s spoke of key aspects of one – to – one relationships, i.e. good communication, trust, being caring, being patient, and understanding the needs of the child. They identified that every child is different and will have different needs and ways of learning, so it is important to implement and adapt strategies of teaching that suit their style of learning. </a:t>
            </a:r>
          </a:p>
        </p:txBody>
      </p:sp>
      <p:sp>
        <p:nvSpPr>
          <p:cNvPr id="3" name="Rectangle 2">
            <a:extLst>
              <a:ext uri="{FF2B5EF4-FFF2-40B4-BE49-F238E27FC236}">
                <a16:creationId xmlns:a16="http://schemas.microsoft.com/office/drawing/2014/main" id="{7B4CDD1F-78D9-B869-1A45-F6A164FDD98A}"/>
              </a:ext>
            </a:extLst>
          </p:cNvPr>
          <p:cNvSpPr/>
          <p:nvPr/>
        </p:nvSpPr>
        <p:spPr>
          <a:xfrm>
            <a:off x="1" y="2338465"/>
            <a:ext cx="4079558" cy="2276895"/>
          </a:xfrm>
          <a:prstGeom prst="rect">
            <a:avLst/>
          </a:prstGeom>
          <a:solidFill>
            <a:srgbClr val="CCFFCC"/>
          </a:solidFill>
          <a:ln>
            <a:solidFill>
              <a:srgbClr val="CCFF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73363A8-BFA9-D019-1953-18E00A479525}"/>
              </a:ext>
            </a:extLst>
          </p:cNvPr>
          <p:cNvSpPr txBox="1"/>
          <p:nvPr/>
        </p:nvSpPr>
        <p:spPr>
          <a:xfrm>
            <a:off x="-76170" y="2155833"/>
            <a:ext cx="4151455" cy="2445861"/>
          </a:xfrm>
          <a:prstGeom prst="rect">
            <a:avLst/>
          </a:prstGeom>
          <a:noFill/>
        </p:spPr>
        <p:txBody>
          <a:bodyPr wrap="square" rtlCol="0">
            <a:spAutoFit/>
          </a:bodyPr>
          <a:lstStyle/>
          <a:p>
            <a:r>
              <a:rPr lang="en-GB" sz="700" u="sng" dirty="0">
                <a:solidFill>
                  <a:srgbClr val="7030A0"/>
                </a:solidFill>
                <a:latin typeface="Arial" panose="020B0604020202020204" pitchFamily="34" charset="0"/>
                <a:cs typeface="Arial" panose="020B0604020202020204" pitchFamily="34" charset="0"/>
              </a:rPr>
              <a:t>Methodology</a:t>
            </a:r>
          </a:p>
          <a:p>
            <a:r>
              <a:rPr lang="en-GB" sz="700" dirty="0">
                <a:solidFill>
                  <a:srgbClr val="7030A0"/>
                </a:solidFill>
                <a:latin typeface="Arial" panose="020B0604020202020204" pitchFamily="34" charset="0"/>
                <a:cs typeface="Arial" panose="020B0604020202020204" pitchFamily="34" charset="0"/>
              </a:rPr>
              <a:t>The research group consisted of 15 volunteer TAs who work with children with ADHD in mainstream primary education settings in West Wales, UK. The TA’s ranged in age from 20 to 52 years old and the group on average had seven years of experience. Consent was attained from all volunteers and the volunteers knew the interviews would be kept anonymous. The researchers sent emails to 60 headteachers in schools across West Wales which explained what the study was about and how they would conduct their research. Nine TAs responded and the other six were chosen when six of the nine people who agreed to be interviewed gave a name of another possible interviewee to the researchers. </a:t>
            </a:r>
          </a:p>
          <a:p>
            <a:r>
              <a:rPr lang="en-GB" sz="700" dirty="0">
                <a:solidFill>
                  <a:srgbClr val="7030A0"/>
                </a:solidFill>
                <a:latin typeface="Arial" panose="020B0604020202020204" pitchFamily="34" charset="0"/>
                <a:cs typeface="Arial" panose="020B0604020202020204" pitchFamily="34" charset="0"/>
              </a:rPr>
              <a:t>The interviews conducted were semi – structured, this style of research was chosen because it allows the researcher to address topics and allows the interviewee to give ‘subjective answers and discuss pertinent issues and experiences (Choak, 2012). (</a:t>
            </a:r>
            <a:r>
              <a:rPr lang="en-GB" sz="700" dirty="0" err="1">
                <a:solidFill>
                  <a:srgbClr val="7030A0"/>
                </a:solidFill>
                <a:latin typeface="Arial" panose="020B0604020202020204" pitchFamily="34" charset="0"/>
                <a:cs typeface="Arial" panose="020B0604020202020204" pitchFamily="34" charset="0"/>
              </a:rPr>
              <a:t>Ahlin</a:t>
            </a:r>
            <a:r>
              <a:rPr lang="en-GB" sz="700" dirty="0">
                <a:solidFill>
                  <a:srgbClr val="7030A0"/>
                </a:solidFill>
                <a:latin typeface="Arial" panose="020B0604020202020204" pitchFamily="34" charset="0"/>
                <a:cs typeface="Arial" panose="020B0604020202020204" pitchFamily="34" charset="0"/>
              </a:rPr>
              <a:t>, 2019) stated these interviews are crucial for obtaining valuable key viewpoints and because they contain open ended questions the answers can be extremely detailed which can make the study more credible and accurate. These interviews were conducted by both researchers (46 and 45-year-old females) who recorded the interviews with a Dictaphone, permission was gained for the interviews, and they lasted around 20 to 40 minutes. Interviewees were asked questions such as ‘in your experience do you see any barriers to your work with children with ADHD?’ The study was granted ethical approval by the university ethics panel and volunteers were told that the study was voluntary, and they could withdraw at any time. </a:t>
            </a:r>
          </a:p>
          <a:p>
            <a:endParaRPr lang="en-GB" sz="120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64EA1175-0AC7-2CC8-5E22-0CE053CC3488}"/>
              </a:ext>
            </a:extLst>
          </p:cNvPr>
          <p:cNvSpPr/>
          <p:nvPr/>
        </p:nvSpPr>
        <p:spPr>
          <a:xfrm>
            <a:off x="0" y="4615360"/>
            <a:ext cx="4085546" cy="2405282"/>
          </a:xfrm>
          <a:prstGeom prst="rect">
            <a:avLst/>
          </a:prstGeom>
          <a:solidFill>
            <a:srgbClr val="CCFFCC"/>
          </a:solidFill>
          <a:ln>
            <a:solidFill>
              <a:srgbClr val="CCFF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2014C820-2C06-463B-9803-5A04F3A83E20}"/>
              </a:ext>
            </a:extLst>
          </p:cNvPr>
          <p:cNvSpPr txBox="1"/>
          <p:nvPr/>
        </p:nvSpPr>
        <p:spPr>
          <a:xfrm>
            <a:off x="-83326" y="4285843"/>
            <a:ext cx="4137757" cy="2354491"/>
          </a:xfrm>
          <a:prstGeom prst="rect">
            <a:avLst/>
          </a:prstGeom>
          <a:noFill/>
        </p:spPr>
        <p:txBody>
          <a:bodyPr wrap="square" rtlCol="0">
            <a:spAutoFit/>
          </a:bodyPr>
          <a:lstStyle/>
          <a:p>
            <a:r>
              <a:rPr lang="en-GB" sz="700" u="sng" dirty="0">
                <a:solidFill>
                  <a:srgbClr val="7030A0"/>
                </a:solidFill>
                <a:latin typeface="Arial" panose="020B0604020202020204" pitchFamily="34" charset="0"/>
                <a:cs typeface="Arial" panose="020B0604020202020204" pitchFamily="34" charset="0"/>
              </a:rPr>
              <a:t>Data Analysis </a:t>
            </a:r>
          </a:p>
          <a:p>
            <a:r>
              <a:rPr lang="en-GB" sz="700" dirty="0">
                <a:solidFill>
                  <a:srgbClr val="7030A0"/>
                </a:solidFill>
                <a:latin typeface="Arial" panose="020B0604020202020204" pitchFamily="34" charset="0"/>
                <a:cs typeface="Arial" panose="020B0604020202020204" pitchFamily="34" charset="0"/>
              </a:rPr>
              <a:t>The interviews were analysed using thematic analysis which is ‘an inductive approach to pattern recognition and theme identification that provides a rich and detailed account of data’ (</a:t>
            </a:r>
            <a:r>
              <a:rPr lang="en-GB" sz="700" dirty="0" err="1">
                <a:solidFill>
                  <a:srgbClr val="7030A0"/>
                </a:solidFill>
                <a:latin typeface="Arial" panose="020B0604020202020204" pitchFamily="34" charset="0"/>
                <a:cs typeface="Arial" panose="020B0604020202020204" pitchFamily="34" charset="0"/>
              </a:rPr>
              <a:t>Fereday</a:t>
            </a:r>
            <a:r>
              <a:rPr lang="en-GB" sz="700" dirty="0">
                <a:solidFill>
                  <a:srgbClr val="7030A0"/>
                </a:solidFill>
                <a:latin typeface="Arial" panose="020B0604020202020204" pitchFamily="34" charset="0"/>
                <a:cs typeface="Arial" panose="020B0604020202020204" pitchFamily="34" charset="0"/>
              </a:rPr>
              <a:t> &amp; Muir – Cochrane, 2006). The data analysis technique used followed the outline of (Braun and Clarke 2006), this started with sharing of interview transcripts between the two authors. Both authors re – read the interview transcripts to check for any inaccuracies, on the last read through of the transcripts they made notes of their thoughts on the interviews and results. Next, they needed to produce codes for the results which again meant they had to re – read to identify emergent codes. This was done individually using ‘Creswell’s (2014) idea of analysing and categorising specific statements that signify the area of interest’ and then the authors compared their thoughts on the results, how they were generated and discussed any areas in which they disagreed, ‘the initial coding agreement was 88% and discrepancies were discussed until a consensus was reached or data was re – recorded.’</a:t>
            </a:r>
          </a:p>
          <a:p>
            <a:r>
              <a:rPr lang="en-GB" sz="700" dirty="0">
                <a:solidFill>
                  <a:srgbClr val="7030A0"/>
                </a:solidFill>
                <a:latin typeface="Arial" panose="020B0604020202020204" pitchFamily="34" charset="0"/>
                <a:cs typeface="Arial" panose="020B0604020202020204" pitchFamily="34" charset="0"/>
              </a:rPr>
              <a:t>To guarantee the research and results were credible and thorough the authors again checked their codes against the ‘initial descriptions developed (Tracy, 2010) and a final total of 366 codes were agreed upon, meaning that there was an agreement on almost 96%. After, the authors grouped codes, created preliminary tables consisting of 27 sub – themes with a description of each theme, when this was completed, the authors grouped the 27 sub – themes into 10 main themes across the 3 main research questions (1. How do TA’s feel about their role in working with children with ADHD?, 2. What facilitates TA’s in their role in working with children with ADHD?, 3. What are the barriers that TA’s face in their role in working with children with ADHD?). </a:t>
            </a:r>
          </a:p>
        </p:txBody>
      </p:sp>
      <p:sp>
        <p:nvSpPr>
          <p:cNvPr id="13" name="TextBox 12">
            <a:extLst>
              <a:ext uri="{FF2B5EF4-FFF2-40B4-BE49-F238E27FC236}">
                <a16:creationId xmlns:a16="http://schemas.microsoft.com/office/drawing/2014/main" id="{266488A1-D4CD-5DBB-4F95-404DC7A4BD1A}"/>
              </a:ext>
            </a:extLst>
          </p:cNvPr>
          <p:cNvSpPr txBox="1"/>
          <p:nvPr/>
        </p:nvSpPr>
        <p:spPr>
          <a:xfrm>
            <a:off x="-89776" y="6495546"/>
            <a:ext cx="4204025" cy="1169551"/>
          </a:xfrm>
          <a:prstGeom prst="rect">
            <a:avLst/>
          </a:prstGeom>
          <a:noFill/>
        </p:spPr>
        <p:txBody>
          <a:bodyPr wrap="square" rtlCol="0">
            <a:spAutoFit/>
          </a:bodyPr>
          <a:lstStyle/>
          <a:p>
            <a:r>
              <a:rPr lang="en-GB" sz="700" u="sng" dirty="0">
                <a:solidFill>
                  <a:srgbClr val="7030A0"/>
                </a:solidFill>
                <a:latin typeface="Arial" panose="020B0604020202020204" pitchFamily="34" charset="0"/>
                <a:cs typeface="Arial" panose="020B0604020202020204" pitchFamily="34" charset="0"/>
              </a:rPr>
              <a:t>Findings – Question 1</a:t>
            </a:r>
          </a:p>
          <a:p>
            <a:r>
              <a:rPr lang="en-GB" sz="700" dirty="0">
                <a:solidFill>
                  <a:srgbClr val="7030A0"/>
                </a:solidFill>
                <a:latin typeface="Arial" panose="020B0604020202020204" pitchFamily="34" charset="0"/>
                <a:cs typeface="Arial" panose="020B0604020202020204" pitchFamily="34" charset="0"/>
              </a:rPr>
              <a:t>The article focuses on the 3 main research questions listed above. Findings of the first question show that the TA’s felt ‘rewarded by and positive about their role’ and felt it was their responsibility to ‘advocate for children with ADHD’ and have often had to contest the ‘usual’ classroom practices and ‘fight on behalf of the child.’ They felt that TAs were crucial in the classroom for children with ADHD to have an equal education. However, they also said that their job comes with physical and psychological exhaustion as well as loneliness and isolation. They felt unappreciated, unsupported, and identified a need for change in attitudes towards ADHD, children with ADHD and attitudes towards their role. Findings from previous literature (Cristina </a:t>
            </a:r>
            <a:r>
              <a:rPr lang="en-GB" sz="700" dirty="0" err="1">
                <a:solidFill>
                  <a:srgbClr val="7030A0"/>
                </a:solidFill>
                <a:latin typeface="Arial" panose="020B0604020202020204" pitchFamily="34" charset="0"/>
                <a:cs typeface="Arial" panose="020B0604020202020204" pitchFamily="34" charset="0"/>
              </a:rPr>
              <a:t>Devecchi</a:t>
            </a:r>
            <a:r>
              <a:rPr lang="en-GB" sz="700" dirty="0">
                <a:solidFill>
                  <a:srgbClr val="7030A0"/>
                </a:solidFill>
                <a:latin typeface="Arial" panose="020B0604020202020204" pitchFamily="34" charset="0"/>
                <a:cs typeface="Arial" panose="020B0604020202020204" pitchFamily="34" charset="0"/>
              </a:rPr>
              <a:t>, 2012 ) also show that TA’s feel unsupported and unappreciated. </a:t>
            </a:r>
          </a:p>
        </p:txBody>
      </p:sp>
      <p:sp>
        <p:nvSpPr>
          <p:cNvPr id="10" name="Rectangle 9">
            <a:extLst>
              <a:ext uri="{FF2B5EF4-FFF2-40B4-BE49-F238E27FC236}">
                <a16:creationId xmlns:a16="http://schemas.microsoft.com/office/drawing/2014/main" id="{8F7FD58D-64F5-ED00-8B8A-F608FD01FB89}"/>
              </a:ext>
            </a:extLst>
          </p:cNvPr>
          <p:cNvSpPr/>
          <p:nvPr/>
        </p:nvSpPr>
        <p:spPr>
          <a:xfrm>
            <a:off x="4134072" y="48575"/>
            <a:ext cx="3050084" cy="1929080"/>
          </a:xfrm>
          <a:prstGeom prst="rect">
            <a:avLst/>
          </a:prstGeom>
          <a:solidFill>
            <a:srgbClr val="CCFFCC"/>
          </a:solidFill>
          <a:ln>
            <a:solidFill>
              <a:srgbClr val="CCFF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44915F67-3DAF-D30D-25A9-A737B7234FDE}"/>
              </a:ext>
            </a:extLst>
          </p:cNvPr>
          <p:cNvSpPr txBox="1"/>
          <p:nvPr/>
        </p:nvSpPr>
        <p:spPr>
          <a:xfrm>
            <a:off x="4114249" y="37935"/>
            <a:ext cx="3155212" cy="1913985"/>
          </a:xfrm>
          <a:prstGeom prst="rect">
            <a:avLst/>
          </a:prstGeom>
          <a:noFill/>
          <a:ln>
            <a:noFill/>
          </a:ln>
        </p:spPr>
        <p:txBody>
          <a:bodyPr wrap="square">
            <a:spAutoFit/>
          </a:bodyPr>
          <a:lstStyle/>
          <a:p>
            <a:pPr>
              <a:lnSpc>
                <a:spcPct val="106000"/>
              </a:lnSpc>
              <a:spcAft>
                <a:spcPts val="800"/>
              </a:spcAft>
            </a:pPr>
            <a:r>
              <a:rPr lang="en-GB" sz="700" u="sng" dirty="0">
                <a:solidFill>
                  <a:srgbClr val="7030A0"/>
                </a:solidFill>
                <a:effectLst/>
                <a:latin typeface="Arial" panose="020B0604020202020204" pitchFamily="34" charset="0"/>
                <a:ea typeface="Calibri" panose="020F0502020204030204" pitchFamily="34" charset="0"/>
                <a:cs typeface="Times New Roman" panose="02020603050405020304" pitchFamily="18" charset="0"/>
              </a:rPr>
              <a:t>Findings – Question</a:t>
            </a:r>
            <a:r>
              <a:rPr lang="en-GB" sz="700" u="sng" dirty="0">
                <a:solidFill>
                  <a:srgbClr val="7030A0"/>
                </a:solidFill>
                <a:latin typeface="Arial" panose="020B0604020202020204" pitchFamily="34" charset="0"/>
                <a:ea typeface="Calibri" panose="020F0502020204030204" pitchFamily="34" charset="0"/>
                <a:cs typeface="Times New Roman" panose="02020603050405020304" pitchFamily="18" charset="0"/>
              </a:rPr>
              <a:t>                                                                               </a:t>
            </a:r>
            <a:r>
              <a:rPr lang="en-GB" sz="700" dirty="0">
                <a:solidFill>
                  <a:srgbClr val="7030A0"/>
                </a:solidFill>
                <a:effectLst/>
                <a:latin typeface="Arial" panose="020B0604020202020204" pitchFamily="34" charset="0"/>
                <a:ea typeface="Calibri" panose="020F0502020204030204" pitchFamily="34" charset="0"/>
                <a:cs typeface="Times New Roman" panose="02020603050405020304" pitchFamily="18" charset="0"/>
              </a:rPr>
              <a:t>Findings of the third question show how lack of support for the TA makes it difficult to support the child. They spoke of how frustrating it is to support the child when they have no support from the school, teachers, and parents because they must do it alone, for half of the TA’s interviewed, the lack of support has resulted in tensions between themselves and the teachers. Some of the TA’s went into further detail stating that some schools are not ‘set up to help children with ADHD’ and said that management is insufficient and not an active participant of the children’s education. Unsupportive parents have also made supporting the children difficult for the TA’s because they interfere and cause friction between the child, the teacher and the TA’s Disengaged parents also make the TA’s job difficult because they put pressure on the TA to make sure the child progresses in their learning as they (the parents) are not interested in their child’s education to the point that they want to be an active participant but expect to see results. </a:t>
            </a:r>
            <a:endParaRPr lang="en-GB" sz="6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8" name="Rectangle 17">
            <a:extLst>
              <a:ext uri="{FF2B5EF4-FFF2-40B4-BE49-F238E27FC236}">
                <a16:creationId xmlns:a16="http://schemas.microsoft.com/office/drawing/2014/main" id="{5640BE25-3F61-5AEB-F03A-359AD35E6C31}"/>
              </a:ext>
            </a:extLst>
          </p:cNvPr>
          <p:cNvSpPr/>
          <p:nvPr/>
        </p:nvSpPr>
        <p:spPr>
          <a:xfrm>
            <a:off x="4134072" y="1988300"/>
            <a:ext cx="3050084" cy="3405735"/>
          </a:xfrm>
          <a:prstGeom prst="rect">
            <a:avLst/>
          </a:prstGeom>
          <a:solidFill>
            <a:srgbClr val="CCFFCC"/>
          </a:solidFill>
          <a:ln>
            <a:solidFill>
              <a:srgbClr val="CCFF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8189CDAD-C188-F656-3A79-266D8D3C0DE8}"/>
              </a:ext>
            </a:extLst>
          </p:cNvPr>
          <p:cNvSpPr txBox="1"/>
          <p:nvPr/>
        </p:nvSpPr>
        <p:spPr>
          <a:xfrm>
            <a:off x="4086715" y="1813186"/>
            <a:ext cx="3024194" cy="3510192"/>
          </a:xfrm>
          <a:prstGeom prst="rect">
            <a:avLst/>
          </a:prstGeom>
          <a:noFill/>
        </p:spPr>
        <p:txBody>
          <a:bodyPr wrap="square">
            <a:spAutoFit/>
          </a:bodyPr>
          <a:lstStyle/>
          <a:p>
            <a:pPr>
              <a:lnSpc>
                <a:spcPct val="106000"/>
              </a:lnSpc>
              <a:spcAft>
                <a:spcPts val="800"/>
              </a:spcAft>
            </a:pPr>
            <a:r>
              <a:rPr lang="en-GB" sz="700" dirty="0">
                <a:solidFill>
                  <a:srgbClr val="7030A0"/>
                </a:solidFill>
                <a:effectLst/>
                <a:latin typeface="Arial" panose="020B0604020202020204" pitchFamily="34" charset="0"/>
                <a:ea typeface="Calibri" panose="020F0502020204030204" pitchFamily="34" charset="0"/>
                <a:cs typeface="Arial" panose="020B0604020202020204" pitchFamily="34" charset="0"/>
              </a:rPr>
              <a:t>TA’s spoke about ‘negative attitudes held by teachers at their school. Teachers labelling ADHD behaviours as ‘naughty’ had resulted in negative attitudes towards children with ADHD.’ The TA’s ‘discussed the stigma and exclusion associated with ADHD and how they filter it in the classroom when teachers will sometimes encourage this way of thinking in the child’s peers.’ Due to children being impulsive and hyperactive, they struggle to concentrate. ‘Disruption can lead to frustration for the children. Unfortunately, this frustration can then lead to animosity and sometimes exclusion.’ Because this creates problems for other children and the teacher, sometimes the TA will have to make the decision to remove the child from the classroom. Limited resources make their jobs more difficult because ‘low staff numbers and the amount of responsibility they have means they struggle to make sure the child has adequate input to complete work and activities. When there are limited resources for training teachers, there is a lack of knowledge regarding children with ADHD, meaning that teachers cannot recognise behaviours shown when the child needs help and as a result, discipline the child when they need to help the child. When a school encourages improved knowledge and provides training for the teachers to understand children with ADHD there are positive and ‘more helpful behaviours shown towards children with ADHD and held more favourable beliefs about interventions.’ (</a:t>
            </a:r>
            <a:r>
              <a:rPr lang="en-GB" sz="700" dirty="0" err="1">
                <a:solidFill>
                  <a:srgbClr val="7030A0"/>
                </a:solidFill>
                <a:effectLst/>
                <a:latin typeface="Arial" panose="020B0604020202020204" pitchFamily="34" charset="0"/>
                <a:ea typeface="Calibri" panose="020F0502020204030204" pitchFamily="34" charset="0"/>
                <a:cs typeface="Arial" panose="020B0604020202020204" pitchFamily="34" charset="0"/>
              </a:rPr>
              <a:t>Donnah</a:t>
            </a:r>
            <a:r>
              <a:rPr lang="en-GB" sz="700" dirty="0">
                <a:solidFill>
                  <a:srgbClr val="7030A0"/>
                </a:solidFill>
                <a:effectLst/>
                <a:latin typeface="Arial" panose="020B0604020202020204" pitchFamily="34" charset="0"/>
                <a:ea typeface="Calibri" panose="020F0502020204030204" pitchFamily="34" charset="0"/>
                <a:cs typeface="Arial" panose="020B0604020202020204" pitchFamily="34" charset="0"/>
              </a:rPr>
              <a:t> L. Anderson, 2012) This is also shown supported in (Edwards, 2020) Barriers such as labelling and negative attitudes towards children with ADHD are also discussed in (D. A. Moore, 2017) which supports these findings.                                                               14 of the 15 TAs consider themselves a barrier to the child’s development when they lack knowledge and experience. This was also supported by (Edwards, 2020) as the article stated that decisions made regarding the classroom are influenced by knowledge and understanding. (Edwards, 2020)</a:t>
            </a:r>
          </a:p>
        </p:txBody>
      </p:sp>
      <p:sp>
        <p:nvSpPr>
          <p:cNvPr id="19" name="Rectangle 18">
            <a:extLst>
              <a:ext uri="{FF2B5EF4-FFF2-40B4-BE49-F238E27FC236}">
                <a16:creationId xmlns:a16="http://schemas.microsoft.com/office/drawing/2014/main" id="{1DA6B3DA-A254-D3EE-900B-A5A461D92160}"/>
              </a:ext>
            </a:extLst>
          </p:cNvPr>
          <p:cNvSpPr/>
          <p:nvPr/>
        </p:nvSpPr>
        <p:spPr>
          <a:xfrm>
            <a:off x="4128086" y="5394036"/>
            <a:ext cx="3068344" cy="4158588"/>
          </a:xfrm>
          <a:prstGeom prst="rect">
            <a:avLst/>
          </a:prstGeom>
          <a:solidFill>
            <a:srgbClr val="CCFFCC"/>
          </a:solidFill>
          <a:ln>
            <a:solidFill>
              <a:srgbClr val="CCFF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3DF90BEB-4C0F-F4A9-8CC5-C6F7EF1163D4}"/>
              </a:ext>
            </a:extLst>
          </p:cNvPr>
          <p:cNvSpPr txBox="1"/>
          <p:nvPr/>
        </p:nvSpPr>
        <p:spPr>
          <a:xfrm>
            <a:off x="4070076" y="5238109"/>
            <a:ext cx="3040835" cy="4526367"/>
          </a:xfrm>
          <a:prstGeom prst="rect">
            <a:avLst/>
          </a:prstGeom>
          <a:noFill/>
        </p:spPr>
        <p:txBody>
          <a:bodyPr wrap="square">
            <a:spAutoFit/>
          </a:bodyPr>
          <a:lstStyle/>
          <a:p>
            <a:pPr>
              <a:lnSpc>
                <a:spcPct val="106000"/>
              </a:lnSpc>
              <a:spcAft>
                <a:spcPts val="800"/>
              </a:spcAft>
            </a:pPr>
            <a:r>
              <a:rPr lang="en-GB" sz="700" u="sng" dirty="0">
                <a:solidFill>
                  <a:srgbClr val="7030A0"/>
                </a:solidFill>
                <a:effectLst/>
                <a:latin typeface="Arial" panose="020B0604020202020204" pitchFamily="34" charset="0"/>
                <a:ea typeface="Calibri" panose="020F0502020204030204" pitchFamily="34" charset="0"/>
                <a:cs typeface="Arial" panose="020B0604020202020204" pitchFamily="34" charset="0"/>
              </a:rPr>
              <a:t>Discussion</a:t>
            </a:r>
            <a:r>
              <a:rPr lang="en-GB" sz="700" u="sng" dirty="0">
                <a:solidFill>
                  <a:srgbClr val="7030A0"/>
                </a:solidFill>
                <a:latin typeface="Arial" panose="020B0604020202020204" pitchFamily="34" charset="0"/>
                <a:ea typeface="Calibri" panose="020F0502020204030204" pitchFamily="34" charset="0"/>
                <a:cs typeface="Arial" panose="020B0604020202020204" pitchFamily="34" charset="0"/>
              </a:rPr>
              <a:t>                                                                                                                                                                                                                                    </a:t>
            </a:r>
            <a:r>
              <a:rPr lang="en-GB" sz="700" dirty="0">
                <a:solidFill>
                  <a:srgbClr val="7030A0"/>
                </a:solidFill>
                <a:effectLst/>
                <a:latin typeface="Arial" panose="020B0604020202020204" pitchFamily="34" charset="0"/>
                <a:ea typeface="Calibri" panose="020F0502020204030204" pitchFamily="34" charset="0"/>
                <a:cs typeface="Arial" panose="020B0604020202020204" pitchFamily="34" charset="0"/>
              </a:rPr>
              <a:t>To the researcher’s knowledge this article is the ‘first qualitative study to examine TA’s experiences of working specifically with ADHD. Understanding the feelings, facilitators and barriers faced daily by TA’s is paramount to schools and policymakers in their quest to provide appropriate education and support.’                                                      From the discussions in this article, it is evident TA’s love their jobs and take it upon themselves to be responsible for the improvement of the child’s behaviour, academic progress and their understanding and advocacy of the needs of children with ADHD as individuals. However, because TAs and children spend a great deal of time together there is little interaction with others meaning both feel excluded and lonely. This also means that children do not develop self – esteem and independence. These findings are supported in the research paper by (Andrea </a:t>
            </a:r>
            <a:r>
              <a:rPr lang="en-GB" sz="700" dirty="0" err="1">
                <a:solidFill>
                  <a:srgbClr val="7030A0"/>
                </a:solidFill>
                <a:effectLst/>
                <a:latin typeface="Arial" panose="020B0604020202020204" pitchFamily="34" charset="0"/>
                <a:ea typeface="Calibri" panose="020F0502020204030204" pitchFamily="34" charset="0"/>
                <a:cs typeface="Arial" panose="020B0604020202020204" pitchFamily="34" charset="0"/>
              </a:rPr>
              <a:t>Jardi</a:t>
            </a:r>
            <a:r>
              <a:rPr lang="en-GB" sz="700" dirty="0">
                <a:solidFill>
                  <a:srgbClr val="7030A0"/>
                </a:solidFill>
                <a:effectLst/>
                <a:latin typeface="Arial" panose="020B0604020202020204" pitchFamily="34" charset="0"/>
                <a:ea typeface="Calibri" panose="020F0502020204030204" pitchFamily="34" charset="0"/>
                <a:cs typeface="Arial" panose="020B0604020202020204" pitchFamily="34" charset="0"/>
              </a:rPr>
              <a:t>, 2022) in which factors affecting successful teacher – teaching assistant relationships are examined.                                                                    From this study, TA’s saw a need for more thorough training for themselves and teachers. The TA’s confirmed that it was their independent research that had facilitated their work and helped the child to progress, These developments ‘highlight the notion that independent research, coupled with the TA’s willingness to adapt strategies, is crucial to the success of their role and should be encouraged by schools (Burgess &amp; Mayes, 2007).’ This results in ‘improved support and attitudes from the teachers, and increased interactions with acceptance from the child’s peers.’ ‘TAs felt they had primary responsibility for teaching the pupils they supported.’ (Wren, 2017) Research should be conducted to understand the effect that more knowledge, better attitudes, and support have on the ‘TA’s classroom practice and the educational behavioural outcomes of those with ADHD.’ The TA’s also felt a lack of support for them from the teachers causes tension and affects their ability to manage the classroom. This is supported by (Clarke, 2016) ‘Ineffective support and tensions result in fewer opportunities to develop the positive and constructive relationships that are needed for learning and well – being (Reyes et al., 2012). Improvements in support and opportunities for TA – teacher collaboration is needed so that TAs feel included as ‘part of the wider teaching team (Webster et al., 2015).</a:t>
            </a:r>
          </a:p>
          <a:p>
            <a:pPr>
              <a:lnSpc>
                <a:spcPct val="106000"/>
              </a:lnSpc>
              <a:spcAft>
                <a:spcPts val="800"/>
              </a:spcAft>
            </a:pPr>
            <a:endParaRPr lang="en-GB" sz="7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1C66FA15-6784-6CFC-2FE5-915F7C93CF4A}"/>
              </a:ext>
            </a:extLst>
          </p:cNvPr>
          <p:cNvSpPr/>
          <p:nvPr/>
        </p:nvSpPr>
        <p:spPr>
          <a:xfrm>
            <a:off x="7231513" y="48575"/>
            <a:ext cx="5460295" cy="4366672"/>
          </a:xfrm>
          <a:prstGeom prst="rect">
            <a:avLst/>
          </a:prstGeom>
          <a:solidFill>
            <a:srgbClr val="CCFFCC"/>
          </a:solidFill>
          <a:ln>
            <a:solidFill>
              <a:srgbClr val="CCFF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A680A5B6-C34A-7624-1FC1-81784431A46C}"/>
              </a:ext>
            </a:extLst>
          </p:cNvPr>
          <p:cNvSpPr txBox="1"/>
          <p:nvPr/>
        </p:nvSpPr>
        <p:spPr>
          <a:xfrm>
            <a:off x="7220700" y="50416"/>
            <a:ext cx="5580899" cy="5328164"/>
          </a:xfrm>
          <a:prstGeom prst="rect">
            <a:avLst/>
          </a:prstGeom>
          <a:noFill/>
        </p:spPr>
        <p:txBody>
          <a:bodyPr wrap="square">
            <a:spAutoFit/>
          </a:bodyPr>
          <a:lstStyle/>
          <a:p>
            <a:pPr>
              <a:lnSpc>
                <a:spcPct val="106000"/>
              </a:lnSpc>
              <a:spcAft>
                <a:spcPts val="800"/>
              </a:spcAft>
            </a:pPr>
            <a:r>
              <a:rPr lang="en-GB" sz="700" dirty="0">
                <a:solidFill>
                  <a:srgbClr val="7030A0"/>
                </a:solidFill>
                <a:effectLst/>
                <a:latin typeface="Arial" panose="020B0604020202020204" pitchFamily="34" charset="0"/>
                <a:ea typeface="Calibri" panose="020F0502020204030204" pitchFamily="34" charset="0"/>
                <a:cs typeface="Times New Roman" panose="02020603050405020304" pitchFamily="18" charset="0"/>
              </a:rPr>
              <a:t>Findings from this study show that distractions within the classroom, limited resources, difficulty concentrating, and hyperactive behaviour have caused tension between TA’s and teachers. Consequently, TA’s must contemplate what is best for the child and what is best for the teachers and other children in the classroom which puts significant pressure on them and often means there are negative implications on the TA’s well – being. Because of </a:t>
            </a:r>
            <a:r>
              <a:rPr lang="en-GB" sz="700">
                <a:solidFill>
                  <a:srgbClr val="7030A0"/>
                </a:solidFill>
                <a:effectLst/>
                <a:latin typeface="Arial" panose="020B0604020202020204" pitchFamily="34" charset="0"/>
                <a:ea typeface="Calibri" panose="020F0502020204030204" pitchFamily="34" charset="0"/>
                <a:cs typeface="Times New Roman" panose="02020603050405020304" pitchFamily="18" charset="0"/>
              </a:rPr>
              <a:t>this, </a:t>
            </a:r>
            <a:r>
              <a:rPr lang="en-GB" sz="700" dirty="0">
                <a:solidFill>
                  <a:srgbClr val="7030A0"/>
                </a:solidFill>
                <a:effectLst/>
                <a:latin typeface="Arial" panose="020B0604020202020204" pitchFamily="34" charset="0"/>
                <a:ea typeface="Calibri" panose="020F0502020204030204" pitchFamily="34" charset="0"/>
                <a:cs typeface="Times New Roman" panose="02020603050405020304" pitchFamily="18" charset="0"/>
              </a:rPr>
              <a:t>schools must support TA’s and enforce changes in the setting to reduce distractions and lesser tensions whilst building positive relationships and inclusive environments.                                                                                  From this study, most of the TA’s felt supported by the parents of the children they work with and recognised that this facilitates their work as they knew the work they were doing and strategies they were using were supported at home. ‘The evidence that advocates good teacher – family communication and trust for improved learning and stronger teacher – pupil relationships (Knopf &amp; Swick, 2007) validate schools’ need to encourage more positive links between parents and TA’s.’ Yet, there were also TA’s that felt they were constantly being undermined and unsupported by the parents because they did not understand and often had negative inputs, making it more difficult to support the child. Support and collaboration from the parents are crucial for the child’s progression and development. (Ruzena Krtkova, 2022)                                                                                                                                                                                                          </a:t>
            </a:r>
            <a:r>
              <a:rPr lang="en-GB" sz="700" dirty="0">
                <a:solidFill>
                  <a:srgbClr val="7030A0"/>
                </a:solidFill>
                <a:effectLst/>
                <a:latin typeface="Arial" panose="020B0604020202020204" pitchFamily="34" charset="0"/>
                <a:ea typeface="Calibri" panose="020F0502020204030204" pitchFamily="34" charset="0"/>
                <a:cs typeface="Arial" panose="020B0604020202020204" pitchFamily="34" charset="0"/>
              </a:rPr>
              <a:t>The findings of this study show that the main barriers for TA’s are a lack of knowledge and understanding, the negative attitudes held by teachers which results in insufficient support, alienation and exclusion from the child’s peers and stigma towards ADHD and children with ADHD. A lack of training opportunities and a poor reputation for children with ADHD and poor knowledge ‘create a vicious cycle of negativity when teachers witness negative behaviours that disrupt the whole classroom. The teachers’ use of the word ‘naughty’ to describe children with ADHD has implications for how these children are treated and perceived and calls for an immediate need for schools to undergo ADHD – specific training to dispel these misconceptions.’ Action is needed to lessen the stigma linked with ADHD, the behaviour associated with ADHD can be a result of the stigma and negative attitudes towards ADHD. Consequently, research is needed to understand ‘children’s needs, motivations, and experiences to understand the impact that labelling and stigma have on those with ADHD (Gwernan Jones et al., 2016). Because the effects of exclusion can be negative it is important for schools to introduce ‘‘child – friendly’ resources on learning alongside children with ADHD.’ This change will help to fight negativity, disruptions within the classroom and rejection from the child’s peers.                                                                                                                                                        The problems found with this study include the sample size and range. There is little background information provided, (the ages of TA’s), there is no information on their backgrounds, individual length of experience, what their experiences are and the strategies they use to work with children with ADHD. There is not enough representation to allow this study to be sufficiently credible to use as evidence alone for the barriers faced by children with ADHD and those working with them. This article meets the professional standards as the authors are credible (both senior lecturers in their field, with Rees being a senior education lecturer and Greenway being a senior psychology lecturer), demonstrating a knowledge and understanding of the issues written about but also remains impartial and does not show any personal views.                                                                                                                                                                                                      </a:t>
            </a:r>
            <a:r>
              <a:rPr lang="en-GB" sz="700" u="sng" dirty="0">
                <a:solidFill>
                  <a:srgbClr val="7030A0"/>
                </a:solidFill>
                <a:effectLst/>
                <a:latin typeface="Arial" panose="020B0604020202020204" pitchFamily="34" charset="0"/>
                <a:ea typeface="Calibri" panose="020F0502020204030204" pitchFamily="34" charset="0"/>
                <a:cs typeface="Arial" panose="020B0604020202020204" pitchFamily="34" charset="0"/>
              </a:rPr>
              <a:t>Conclusion                                                                                                                                                                                                  </a:t>
            </a:r>
            <a:r>
              <a:rPr lang="en-GB" sz="700" dirty="0">
                <a:solidFill>
                  <a:srgbClr val="7030A0"/>
                </a:solidFill>
                <a:effectLst/>
                <a:latin typeface="Arial" panose="020B0604020202020204" pitchFamily="34" charset="0"/>
                <a:ea typeface="Calibri" panose="020F0502020204030204" pitchFamily="34" charset="0"/>
                <a:cs typeface="Arial" panose="020B0604020202020204" pitchFamily="34" charset="0"/>
              </a:rPr>
              <a:t>The results from this study show what barriers children with ADHD and TA’s experience. The article calls for action as there are many changes to be made in education settings regarding stigma, labelling and negative attitudes towards children with ADHD. The findings of this study improve understanding of the relationships between the TA and the child and the relationships between TA’s and teachers. This study shows how important it is for research to be conducted to understand the perspectives of children with ADHD and the TA’s working with them, why it is important to combat poor knowledge and negative attitudes. This study showed that TA’s love their job and are dedicated to helping the child progress. ‘Finally, there is a real need to create mandatory and statutory guidelines that clearly define the TA’s role to ensure effective classroom practice.’</a:t>
            </a:r>
          </a:p>
          <a:p>
            <a:pPr>
              <a:lnSpc>
                <a:spcPct val="106000"/>
              </a:lnSpc>
              <a:spcAft>
                <a:spcPts val="800"/>
              </a:spcAft>
            </a:pPr>
            <a:endParaRPr lang="en-GB" sz="7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Aft>
                <a:spcPts val="800"/>
              </a:spcAft>
            </a:pPr>
            <a:endParaRPr lang="en-GB" sz="7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Aft>
                <a:spcPts val="800"/>
              </a:spcAft>
            </a:pPr>
            <a:endParaRPr lang="en-GB" sz="7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a:lnSpc>
                <a:spcPct val="106000"/>
              </a:lnSpc>
              <a:spcAft>
                <a:spcPts val="800"/>
              </a:spcAft>
            </a:pPr>
            <a:endParaRPr lang="en-GB" sz="6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6" name="Picture 25">
            <a:extLst>
              <a:ext uri="{FF2B5EF4-FFF2-40B4-BE49-F238E27FC236}">
                <a16:creationId xmlns:a16="http://schemas.microsoft.com/office/drawing/2014/main" id="{76437C28-2D0D-1CAB-5DB2-00117686AEE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7338986" y="7578210"/>
            <a:ext cx="5352821" cy="2022990"/>
          </a:xfrm>
          <a:prstGeom prst="rect">
            <a:avLst/>
          </a:prstGeom>
        </p:spPr>
      </p:pic>
      <p:pic>
        <p:nvPicPr>
          <p:cNvPr id="28" name="Picture 27">
            <a:extLst>
              <a:ext uri="{FF2B5EF4-FFF2-40B4-BE49-F238E27FC236}">
                <a16:creationId xmlns:a16="http://schemas.microsoft.com/office/drawing/2014/main" id="{8F1AD8E1-CBEA-15DF-68EE-CD18F1448C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8987" y="5478302"/>
            <a:ext cx="5352820" cy="2022990"/>
          </a:xfrm>
          <a:prstGeom prst="rect">
            <a:avLst/>
          </a:prstGeom>
        </p:spPr>
      </p:pic>
      <p:sp>
        <p:nvSpPr>
          <p:cNvPr id="29" name="Rectangle 28">
            <a:extLst>
              <a:ext uri="{FF2B5EF4-FFF2-40B4-BE49-F238E27FC236}">
                <a16:creationId xmlns:a16="http://schemas.microsoft.com/office/drawing/2014/main" id="{D0E1C181-9ED0-645A-25C4-708E74C64A2E}"/>
              </a:ext>
            </a:extLst>
          </p:cNvPr>
          <p:cNvSpPr/>
          <p:nvPr/>
        </p:nvSpPr>
        <p:spPr>
          <a:xfrm>
            <a:off x="7269461" y="4492165"/>
            <a:ext cx="5422345" cy="886415"/>
          </a:xfrm>
          <a:prstGeom prst="rect">
            <a:avLst/>
          </a:prstGeom>
          <a:solidFill>
            <a:srgbClr val="CC99FF"/>
          </a:solidFill>
          <a:ln>
            <a:solidFill>
              <a:srgbClr val="CC99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a:extLst>
              <a:ext uri="{FF2B5EF4-FFF2-40B4-BE49-F238E27FC236}">
                <a16:creationId xmlns:a16="http://schemas.microsoft.com/office/drawing/2014/main" id="{E74E384B-BE51-F8C5-ABC1-4ADD7B94D598}"/>
              </a:ext>
            </a:extLst>
          </p:cNvPr>
          <p:cNvSpPr txBox="1"/>
          <p:nvPr/>
        </p:nvSpPr>
        <p:spPr>
          <a:xfrm>
            <a:off x="7338985" y="4615360"/>
            <a:ext cx="5227484" cy="646331"/>
          </a:xfrm>
          <a:prstGeom prst="rect">
            <a:avLst/>
          </a:prstGeom>
          <a:noFill/>
        </p:spPr>
        <p:txBody>
          <a:bodyPr wrap="square" rtlCol="0">
            <a:spAutoFit/>
          </a:bodyPr>
          <a:lstStyle/>
          <a:p>
            <a:r>
              <a:rPr lang="en-GB" sz="1200" u="sng" dirty="0">
                <a:solidFill>
                  <a:schemeClr val="bg1"/>
                </a:solidFill>
                <a:latin typeface="Arial" panose="020B0604020202020204" pitchFamily="34" charset="0"/>
                <a:cs typeface="Arial" panose="020B0604020202020204" pitchFamily="34" charset="0"/>
              </a:rPr>
              <a:t>Education Research – Critical Analysis of an article. ‘Teaching assistants’ facilitators and barriers to effective practice working with children with ADHD: a qualitative study’ by Ellie Cobley, 2100520.</a:t>
            </a:r>
          </a:p>
        </p:txBody>
      </p:sp>
    </p:spTree>
    <p:extLst>
      <p:ext uri="{BB962C8B-B14F-4D97-AF65-F5344CB8AC3E}">
        <p14:creationId xmlns:p14="http://schemas.microsoft.com/office/powerpoint/2010/main" val="1036223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CFF"/>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D09FDE-1A78-4CF6-2772-0E58C87B7E17}"/>
              </a:ext>
            </a:extLst>
          </p:cNvPr>
          <p:cNvSpPr/>
          <p:nvPr/>
        </p:nvSpPr>
        <p:spPr>
          <a:xfrm>
            <a:off x="309716" y="342249"/>
            <a:ext cx="12099998" cy="8860745"/>
          </a:xfrm>
          <a:prstGeom prst="rect">
            <a:avLst/>
          </a:prstGeom>
          <a:solidFill>
            <a:srgbClr val="CCFFCC"/>
          </a:solidFill>
          <a:ln>
            <a:solidFill>
              <a:srgbClr val="CCFF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27CE062C-C235-CA8F-0422-497A2A6BA55B}"/>
              </a:ext>
            </a:extLst>
          </p:cNvPr>
          <p:cNvSpPr txBox="1"/>
          <p:nvPr/>
        </p:nvSpPr>
        <p:spPr>
          <a:xfrm>
            <a:off x="822960" y="653143"/>
            <a:ext cx="11051177" cy="8402300"/>
          </a:xfrm>
          <a:prstGeom prst="rect">
            <a:avLst/>
          </a:prstGeom>
          <a:noFill/>
        </p:spPr>
        <p:txBody>
          <a:bodyPr wrap="square" rtlCol="0">
            <a:spAutoFit/>
          </a:bodyPr>
          <a:lstStyle/>
          <a:p>
            <a:r>
              <a:rPr lang="en-GB" sz="1200" u="sng" dirty="0">
                <a:solidFill>
                  <a:srgbClr val="7030A0"/>
                </a:solidFill>
                <a:latin typeface="Arial" panose="020B0604020202020204" pitchFamily="34" charset="0"/>
                <a:cs typeface="Arial" panose="020B0604020202020204" pitchFamily="34" charset="0"/>
              </a:rPr>
              <a:t>Link to presentation</a:t>
            </a:r>
            <a:r>
              <a:rPr lang="en-GB" sz="1200" u="sng">
                <a:solidFill>
                  <a:srgbClr val="7030A0"/>
                </a:solidFill>
                <a:latin typeface="Arial" panose="020B0604020202020204" pitchFamily="34" charset="0"/>
                <a:cs typeface="Arial" panose="020B0604020202020204" pitchFamily="34" charset="0"/>
              </a:rPr>
              <a:t>:- </a:t>
            </a:r>
            <a:r>
              <a:rPr lang="en-GB" sz="1200" u="sng">
                <a:solidFill>
                  <a:srgbClr val="7030A0"/>
                </a:solidFill>
                <a:latin typeface="Arial" panose="020B0604020202020204" pitchFamily="34" charset="0"/>
                <a:cs typeface="Arial" panose="020B0604020202020204" pitchFamily="34" charset="0"/>
                <a:hlinkClick r:id="rId2"/>
              </a:rPr>
              <a:t>https://uowtsd.sharepoint.com/:v:/r/teams/Presentation1_GRP/Shared%20Documents/General/Recordings/New%20channel%20meeting-20221107_231941-Meeting%20Recording.mp4?csf=1&amp;web=1&amp;e=pbBKMZ</a:t>
            </a:r>
            <a:r>
              <a:rPr lang="en-GB" sz="1200" u="sng">
                <a:solidFill>
                  <a:srgbClr val="7030A0"/>
                </a:solidFill>
                <a:latin typeface="Arial" panose="020B0604020202020204" pitchFamily="34" charset="0"/>
                <a:cs typeface="Arial" panose="020B0604020202020204" pitchFamily="34" charset="0"/>
              </a:rPr>
              <a:t> </a:t>
            </a:r>
            <a:endParaRPr lang="en-GB" sz="1200" u="sng" dirty="0">
              <a:solidFill>
                <a:srgbClr val="7030A0"/>
              </a:solidFill>
              <a:latin typeface="Arial" panose="020B0604020202020204" pitchFamily="34" charset="0"/>
              <a:cs typeface="Arial" panose="020B0604020202020204" pitchFamily="34" charset="0"/>
            </a:endParaRPr>
          </a:p>
          <a:p>
            <a:endParaRPr lang="en-GB" sz="1200" u="sng" dirty="0">
              <a:solidFill>
                <a:srgbClr val="7030A0"/>
              </a:solidFill>
              <a:latin typeface="Arial" panose="020B0604020202020204" pitchFamily="34" charset="0"/>
              <a:cs typeface="Arial" panose="020B0604020202020204" pitchFamily="34" charset="0"/>
            </a:endParaRPr>
          </a:p>
          <a:p>
            <a:r>
              <a:rPr lang="en-GB" sz="1200" u="sng" dirty="0">
                <a:solidFill>
                  <a:srgbClr val="7030A0"/>
                </a:solidFill>
                <a:latin typeface="Arial" panose="020B0604020202020204" pitchFamily="34" charset="0"/>
                <a:cs typeface="Arial" panose="020B0604020202020204" pitchFamily="34" charset="0"/>
              </a:rPr>
              <a:t>Bibliography</a:t>
            </a:r>
            <a:r>
              <a:rPr lang="en-GB" sz="1200" dirty="0">
                <a:solidFill>
                  <a:srgbClr val="7030A0"/>
                </a:solidFill>
                <a:latin typeface="Arial" panose="020B0604020202020204" pitchFamily="34" charset="0"/>
                <a:cs typeface="Arial" panose="020B0604020202020204" pitchFamily="34" charset="0"/>
              </a:rPr>
              <a:t> </a:t>
            </a:r>
          </a:p>
          <a:p>
            <a:r>
              <a:rPr lang="en-GB" sz="1200" dirty="0" err="1">
                <a:solidFill>
                  <a:srgbClr val="7030A0"/>
                </a:solidFill>
                <a:latin typeface="Arial" panose="020B0604020202020204" pitchFamily="34" charset="0"/>
                <a:cs typeface="Arial" panose="020B0604020202020204" pitchFamily="34" charset="0"/>
              </a:rPr>
              <a:t>Ahlin</a:t>
            </a:r>
            <a:r>
              <a:rPr lang="en-GB" sz="1200" dirty="0">
                <a:solidFill>
                  <a:srgbClr val="7030A0"/>
                </a:solidFill>
                <a:latin typeface="Arial" panose="020B0604020202020204" pitchFamily="34" charset="0"/>
                <a:cs typeface="Arial" panose="020B0604020202020204" pitchFamily="34" charset="0"/>
              </a:rPr>
              <a:t>, E., 2019. Semi-Structured Interviews With Expert Practitioners: Their Validity and Significant Contribution to Translational Research. London: SAGE Publications Ltd. [Accessed 25/10/2022]</a:t>
            </a:r>
          </a:p>
          <a:p>
            <a:endParaRPr lang="en-GB" sz="1200" dirty="0">
              <a:solidFill>
                <a:srgbClr val="7030A0"/>
              </a:solidFill>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Andrea </a:t>
            </a:r>
            <a:r>
              <a:rPr lang="en-GB" sz="1200" dirty="0" err="1">
                <a:solidFill>
                  <a:srgbClr val="7030A0"/>
                </a:solidFill>
                <a:latin typeface="Arial" panose="020B0604020202020204" pitchFamily="34" charset="0"/>
                <a:cs typeface="Arial" panose="020B0604020202020204" pitchFamily="34" charset="0"/>
              </a:rPr>
              <a:t>Jardi</a:t>
            </a:r>
            <a:r>
              <a:rPr lang="en-GB" sz="1200" dirty="0">
                <a:solidFill>
                  <a:srgbClr val="7030A0"/>
                </a:solidFill>
                <a:latin typeface="Arial" panose="020B0604020202020204" pitchFamily="34" charset="0"/>
                <a:cs typeface="Arial" panose="020B0604020202020204" pitchFamily="34" charset="0"/>
              </a:rPr>
              <a:t>, R. W. C. P. &amp;. I. P., 2022. Research paper: Building successful partnerships between teaching assistants and teachers: Which interpersonal factors matter?. [Online] </a:t>
            </a:r>
          </a:p>
          <a:p>
            <a:r>
              <a:rPr lang="en-GB" sz="1200" dirty="0">
                <a:solidFill>
                  <a:srgbClr val="7030A0"/>
                </a:solidFill>
                <a:latin typeface="Arial" panose="020B0604020202020204" pitchFamily="34" charset="0"/>
                <a:cs typeface="Arial" panose="020B0604020202020204" pitchFamily="34" charset="0"/>
              </a:rPr>
              <a:t>Available at: https://reader.elsevier.com/reader/sd/pii/S0742051X21002481?token=BB81AA62DF60543E3E8ACA795CB54411703883A852FE13E072731F0DAF871A2D9F7C25BEAE91AAB7675FF987B7D7BAC5&amp;originRegion=eu-west-1&amp;originCreation=20221026084401</a:t>
            </a:r>
          </a:p>
          <a:p>
            <a:r>
              <a:rPr lang="en-GB" sz="1200" dirty="0">
                <a:solidFill>
                  <a:srgbClr val="7030A0"/>
                </a:solidFill>
                <a:latin typeface="Arial" panose="020B0604020202020204" pitchFamily="34" charset="0"/>
                <a:cs typeface="Arial" panose="020B0604020202020204" pitchFamily="34" charset="0"/>
              </a:rPr>
              <a:t>[Accessed 25/10/2022].</a:t>
            </a:r>
          </a:p>
          <a:p>
            <a:endParaRPr lang="en-GB" sz="1200" dirty="0">
              <a:solidFill>
                <a:srgbClr val="7030A0"/>
              </a:solidFill>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Christiansen, S. (2022, June 10). What Is ADHD? Attention deficit hyperactivity disorder. Retrieved from </a:t>
            </a:r>
            <a:r>
              <a:rPr lang="en-GB" sz="1200" dirty="0" err="1">
                <a:solidFill>
                  <a:srgbClr val="7030A0"/>
                </a:solidFill>
                <a:latin typeface="Arial" panose="020B0604020202020204" pitchFamily="34" charset="0"/>
                <a:cs typeface="Arial" panose="020B0604020202020204" pitchFamily="34" charset="0"/>
              </a:rPr>
              <a:t>VeryWellHealth</a:t>
            </a:r>
            <a:r>
              <a:rPr lang="en-GB" sz="1200" dirty="0">
                <a:solidFill>
                  <a:srgbClr val="7030A0"/>
                </a:solidFill>
                <a:latin typeface="Arial" panose="020B0604020202020204" pitchFamily="34" charset="0"/>
                <a:cs typeface="Arial" panose="020B0604020202020204" pitchFamily="34" charset="0"/>
              </a:rPr>
              <a:t>: </a:t>
            </a:r>
            <a:r>
              <a:rPr lang="en-GB" sz="1200" dirty="0">
                <a:solidFill>
                  <a:srgbClr val="7030A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https://www.verywellhealth.com/adhd-attention-deficit-hyperactivity-disorder-included-definition-symptoms-traits-causes-treatment-5084784</a:t>
            </a:r>
            <a:r>
              <a:rPr lang="en-GB" sz="1200" dirty="0">
                <a:solidFill>
                  <a:srgbClr val="7030A0"/>
                </a:solidFill>
                <a:latin typeface="Arial" panose="020B0604020202020204" pitchFamily="34" charset="0"/>
                <a:cs typeface="Arial" panose="020B0604020202020204" pitchFamily="34" charset="0"/>
              </a:rPr>
              <a:t> [Accessed 02/11/2022]</a:t>
            </a:r>
          </a:p>
          <a:p>
            <a:endParaRPr lang="en-GB" sz="1200" dirty="0">
              <a:solidFill>
                <a:srgbClr val="7030A0"/>
              </a:solidFill>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Clarke, E. a. V. J., 2016. How do teaching assistants view their role in managing behaviour and cultivate their learning and understanding in relation to managing behaviour?. Teacher Education Advancement Network Journal, 9(1), pp. 66 - 79. [Accessed 26/10/2022]</a:t>
            </a:r>
          </a:p>
          <a:p>
            <a:endParaRPr lang="en-GB" sz="1200" dirty="0">
              <a:solidFill>
                <a:srgbClr val="7030A0"/>
              </a:solidFill>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Cristina </a:t>
            </a:r>
            <a:r>
              <a:rPr lang="en-GB" sz="1200" dirty="0" err="1">
                <a:solidFill>
                  <a:srgbClr val="7030A0"/>
                </a:solidFill>
                <a:latin typeface="Arial" panose="020B0604020202020204" pitchFamily="34" charset="0"/>
                <a:cs typeface="Arial" panose="020B0604020202020204" pitchFamily="34" charset="0"/>
              </a:rPr>
              <a:t>Devecchi</a:t>
            </a:r>
            <a:r>
              <a:rPr lang="en-GB" sz="1200" dirty="0">
                <a:solidFill>
                  <a:srgbClr val="7030A0"/>
                </a:solidFill>
                <a:latin typeface="Arial" panose="020B0604020202020204" pitchFamily="34" charset="0"/>
                <a:cs typeface="Arial" panose="020B0604020202020204" pitchFamily="34" charset="0"/>
              </a:rPr>
              <a:t>, F. D. ,. M. D. ,. P. S. &amp;. J. J., 2012 . Inclusive classrooms in Italy and England: the role of support teachers and teaching assistants. European Journal of Special Needs Education, 27(2), pp. 171 - 184 . [Accessed 25/10/2022]</a:t>
            </a:r>
          </a:p>
          <a:p>
            <a:endParaRPr lang="en-GB" sz="1200" dirty="0">
              <a:solidFill>
                <a:srgbClr val="7030A0"/>
              </a:solidFill>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D. A. Moore, A. E. R. S. A. a. T. J. F., 2017. Educators’ experiences of managing students with ADHD: a qualitative study. Child: care, health and development, 43(4), pp. 489 - 498. [Accessed 25/10/2022]</a:t>
            </a:r>
          </a:p>
          <a:p>
            <a:endParaRPr lang="en-GB" sz="1200" dirty="0">
              <a:solidFill>
                <a:srgbClr val="7030A0"/>
              </a:solidFill>
              <a:latin typeface="Arial" panose="020B0604020202020204" pitchFamily="34" charset="0"/>
              <a:cs typeface="Arial" panose="020B0604020202020204" pitchFamily="34" charset="0"/>
            </a:endParaRPr>
          </a:p>
          <a:p>
            <a:r>
              <a:rPr lang="en-GB" sz="1200" dirty="0" err="1">
                <a:solidFill>
                  <a:srgbClr val="7030A0"/>
                </a:solidFill>
                <a:latin typeface="Arial" panose="020B0604020202020204" pitchFamily="34" charset="0"/>
                <a:cs typeface="Arial" panose="020B0604020202020204" pitchFamily="34" charset="0"/>
              </a:rPr>
              <a:t>Donnah</a:t>
            </a:r>
            <a:r>
              <a:rPr lang="en-GB" sz="1200" dirty="0">
                <a:solidFill>
                  <a:srgbClr val="7030A0"/>
                </a:solidFill>
                <a:latin typeface="Arial" panose="020B0604020202020204" pitchFamily="34" charset="0"/>
                <a:cs typeface="Arial" panose="020B0604020202020204" pitchFamily="34" charset="0"/>
              </a:rPr>
              <a:t> L. Anderson, S. E. W. W. N. &amp;. D. C. S., 2012. Knowledge of Attention Deficit Hyperactivity Disorder (ADHD) and Attitudes Toward Teaching Children with ADHD: The Role of Teaching Experience. Psychology in the Schools, 49(6), pp. 511 - 525. [Accessed 25/10/2022]</a:t>
            </a:r>
          </a:p>
          <a:p>
            <a:endParaRPr lang="en-GB" sz="1200" dirty="0">
              <a:solidFill>
                <a:srgbClr val="7030A0"/>
              </a:solidFill>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Edwards, C. G. a. A. R., 2021. 'Teaching assistants' facilitators and barriers to effective practice working with children with ADHD: a qualitative study'. British journal of special </a:t>
            </a:r>
            <a:r>
              <a:rPr lang="en-GB" sz="1200" dirty="0" err="1">
                <a:solidFill>
                  <a:srgbClr val="7030A0"/>
                </a:solidFill>
                <a:latin typeface="Arial" panose="020B0604020202020204" pitchFamily="34" charset="0"/>
                <a:cs typeface="Arial" panose="020B0604020202020204" pitchFamily="34" charset="0"/>
              </a:rPr>
              <a:t>educaion</a:t>
            </a:r>
            <a:r>
              <a:rPr lang="en-GB" sz="1200" dirty="0">
                <a:solidFill>
                  <a:srgbClr val="7030A0"/>
                </a:solidFill>
                <a:latin typeface="Arial" panose="020B0604020202020204" pitchFamily="34" charset="0"/>
                <a:cs typeface="Arial" panose="020B0604020202020204" pitchFamily="34" charset="0"/>
              </a:rPr>
              <a:t> , 48(3), pp. 347 - 368. [Accessed 24/10/2022]</a:t>
            </a:r>
          </a:p>
          <a:p>
            <a:endParaRPr lang="en-GB" sz="1200" dirty="0">
              <a:solidFill>
                <a:srgbClr val="7030A0"/>
              </a:solidFill>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Edwards, C. W. G. &amp;. A. R., 2020. Knowledge and attitudes towards attention-deficit hyperactivity disorder (ADHD): a comparison of teachers and teaching assistants. Australian Journal of Learning Difficulties, 25(1), pp. 31 - 49. [Accessed 26/10/2022]</a:t>
            </a:r>
          </a:p>
          <a:p>
            <a:endParaRPr lang="en-GB" sz="1200" dirty="0">
              <a:solidFill>
                <a:srgbClr val="7030A0"/>
              </a:solidFill>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Ruzena Krtkova, A. K. M. P. Z. M. P. T. K. M. &amp;. R. T., 2022. What influences do parents perceive as supportive of school well-being and the inclusion of children with ADHD?: A qualitative study. European Journal of Special Needs Education, pp. 1 -16 . [Accessed 26/10/2022]</a:t>
            </a:r>
          </a:p>
          <a:p>
            <a:endParaRPr lang="en-GB" sz="1200" dirty="0">
              <a:solidFill>
                <a:srgbClr val="7030A0"/>
              </a:solidFill>
              <a:latin typeface="Arial" panose="020B0604020202020204" pitchFamily="34" charset="0"/>
              <a:cs typeface="Arial" panose="020B0604020202020204" pitchFamily="34" charset="0"/>
            </a:endParaRPr>
          </a:p>
          <a:p>
            <a:r>
              <a:rPr lang="en-GB" sz="1200" dirty="0" err="1">
                <a:solidFill>
                  <a:srgbClr val="7030A0"/>
                </a:solidFill>
                <a:latin typeface="Arial" panose="020B0604020202020204" pitchFamily="34" charset="0"/>
                <a:cs typeface="Arial" panose="020B0604020202020204" pitchFamily="34" charset="0"/>
              </a:rPr>
              <a:t>Sayal</a:t>
            </a:r>
            <a:r>
              <a:rPr lang="en-GB" sz="1200" dirty="0">
                <a:solidFill>
                  <a:srgbClr val="7030A0"/>
                </a:solidFill>
                <a:latin typeface="Arial" panose="020B0604020202020204" pitchFamily="34" charset="0"/>
                <a:cs typeface="Arial" panose="020B0604020202020204" pitchFamily="34" charset="0"/>
              </a:rPr>
              <a:t>, M. M. &amp;. K., 2013. Knowledge and Attitudes about Attention-Deficit/Hyperactivity Disorder (ADHD) and its Treatment: The Views of Children, Adolescents, Parents, Teachers and Healthcare Professionals. Current Psychiatry Reports , Volume 15, pp. 377 - 382. [Accessed 25/10/2022]</a:t>
            </a:r>
          </a:p>
          <a:p>
            <a:r>
              <a:rPr lang="en-GB" sz="1200" dirty="0">
                <a:solidFill>
                  <a:srgbClr val="7030A0"/>
                </a:solidFill>
                <a:latin typeface="Arial" panose="020B0604020202020204" pitchFamily="34" charset="0"/>
                <a:cs typeface="Arial" panose="020B0604020202020204" pitchFamily="34" charset="0"/>
              </a:rPr>
              <a:t>Wren, A., 2017. Understanding the role of the Teaching Assistant: comparing the views of pupils with SEN and TAs within mainstream primary schools. Support for Learning , 32(1), pp. 1 -16. [Accessed 26/10/2022]</a:t>
            </a:r>
          </a:p>
          <a:p>
            <a:endParaRPr lang="en-GB" sz="1200" dirty="0">
              <a:latin typeface="Arial" panose="020B0604020202020204" pitchFamily="34" charset="0"/>
              <a:cs typeface="Arial" panose="020B0604020202020204" pitchFamily="34" charset="0"/>
            </a:endParaRPr>
          </a:p>
          <a:p>
            <a:r>
              <a:rPr lang="en-GB" sz="1200" dirty="0">
                <a:solidFill>
                  <a:srgbClr val="7030A0"/>
                </a:solidFill>
                <a:latin typeface="Arial" panose="020B0604020202020204" pitchFamily="34" charset="0"/>
                <a:cs typeface="Arial" panose="020B0604020202020204" pitchFamily="34" charset="0"/>
              </a:rPr>
              <a:t>Team </a:t>
            </a:r>
            <a:r>
              <a:rPr lang="en-GB" sz="1200" dirty="0" err="1">
                <a:solidFill>
                  <a:srgbClr val="7030A0"/>
                </a:solidFill>
                <a:latin typeface="Arial" panose="020B0604020202020204" pitchFamily="34" charset="0"/>
                <a:cs typeface="Arial" panose="020B0604020202020204" pitchFamily="34" charset="0"/>
              </a:rPr>
              <a:t>Verywell</a:t>
            </a:r>
            <a:r>
              <a:rPr lang="en-GB" sz="1200" dirty="0">
                <a:solidFill>
                  <a:srgbClr val="7030A0"/>
                </a:solidFill>
                <a:latin typeface="Arial" panose="020B0604020202020204" pitchFamily="34" charset="0"/>
                <a:cs typeface="Arial" panose="020B0604020202020204" pitchFamily="34" charset="0"/>
              </a:rPr>
              <a:t> Health. (2022, April 19). ADD vs. ADHD: What Are the Differences? Understanding the Types and Signs in Kids and Adults. Retrieved from </a:t>
            </a:r>
            <a:r>
              <a:rPr lang="en-GB" sz="1200" dirty="0" err="1">
                <a:solidFill>
                  <a:srgbClr val="7030A0"/>
                </a:solidFill>
                <a:latin typeface="Arial" panose="020B0604020202020204" pitchFamily="34" charset="0"/>
                <a:cs typeface="Arial" panose="020B0604020202020204" pitchFamily="34" charset="0"/>
              </a:rPr>
              <a:t>VeryWellHealth</a:t>
            </a:r>
            <a:r>
              <a:rPr lang="en-GB" sz="1200" dirty="0">
                <a:solidFill>
                  <a:srgbClr val="7030A0"/>
                </a:solidFill>
                <a:latin typeface="Arial" panose="020B0604020202020204" pitchFamily="34" charset="0"/>
                <a:cs typeface="Arial" panose="020B0604020202020204" pitchFamily="34" charset="0"/>
              </a:rPr>
              <a:t>: </a:t>
            </a:r>
            <a:r>
              <a:rPr lang="en-GB" sz="1200" dirty="0">
                <a:solidFill>
                  <a:srgbClr val="7030A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https://www.verywellhealth.com/add-vs-adhd-5193759</a:t>
            </a:r>
            <a:r>
              <a:rPr lang="en-GB" sz="1200" dirty="0">
                <a:solidFill>
                  <a:srgbClr val="7030A0"/>
                </a:solidFill>
                <a:latin typeface="Arial" panose="020B0604020202020204" pitchFamily="34" charset="0"/>
                <a:cs typeface="Arial" panose="020B0604020202020204" pitchFamily="34" charset="0"/>
              </a:rPr>
              <a:t> [Accessed 02/11/2022]</a:t>
            </a:r>
          </a:p>
        </p:txBody>
      </p:sp>
    </p:spTree>
    <p:extLst>
      <p:ext uri="{BB962C8B-B14F-4D97-AF65-F5344CB8AC3E}">
        <p14:creationId xmlns:p14="http://schemas.microsoft.com/office/powerpoint/2010/main" val="13097225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717</TotalTime>
  <Words>3892</Words>
  <Application>Microsoft Office PowerPoint</Application>
  <PresentationFormat>A3 Paper (297x420 mm)</PresentationFormat>
  <Paragraphs>50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Times New Roman</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Ellie Cobley (2100520)</dc:creator>
  <cp:lastModifiedBy>Ellie Cobley (2100520)</cp:lastModifiedBy>
  <cp:revision>11</cp:revision>
  <dcterms:created xsi:type="dcterms:W3CDTF">2022-10-28T12:24:37Z</dcterms:created>
  <dcterms:modified xsi:type="dcterms:W3CDTF">2022-11-07T23:42:09Z</dcterms:modified>
</cp:coreProperties>
</file>