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CE764-D6D1-C576-BC96-A11AC212FB8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78C1CB1F-638C-3C33-E126-4D2A2449CEA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B7947451-904E-7743-9CD9-85210D35B1A4}"/>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5" name="Footer Placeholder 4">
            <a:extLst>
              <a:ext uri="{FF2B5EF4-FFF2-40B4-BE49-F238E27FC236}">
                <a16:creationId xmlns:a16="http://schemas.microsoft.com/office/drawing/2014/main" id="{9BF8429A-7437-0F2A-49FA-529C97ECE0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79205D9-0147-1CD1-C08E-95184C4EDD10}"/>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788920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DA65A-EA5A-7F10-4683-F379DC8432A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A5C8D6-98D1-D5D0-3F45-9B3BD6E790C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7DCB602-4D28-A4ED-226F-E4DB64B2817F}"/>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5" name="Footer Placeholder 4">
            <a:extLst>
              <a:ext uri="{FF2B5EF4-FFF2-40B4-BE49-F238E27FC236}">
                <a16:creationId xmlns:a16="http://schemas.microsoft.com/office/drawing/2014/main" id="{712A37D6-5EF7-0511-5E4F-DB013ADA25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E09604-9C47-D743-F0A2-848B3563D64F}"/>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0904403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FB34E-A18A-9485-1776-262510E2E18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C4A4293-03A8-72F0-52BF-F96663DEAF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E5EA61C-4611-3336-4607-AF58F7F85A5A}"/>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5" name="Footer Placeholder 4">
            <a:extLst>
              <a:ext uri="{FF2B5EF4-FFF2-40B4-BE49-F238E27FC236}">
                <a16:creationId xmlns:a16="http://schemas.microsoft.com/office/drawing/2014/main" id="{8824C69C-30F6-3C0E-7015-3715424791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4108F9-1B89-0EEF-43F7-52DBB729BB02}"/>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3718443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B75F69-644F-2BD2-A243-17E183AE486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3A387C3-0264-BB8C-4F52-C2DD669D292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9086FD4F-4EF6-7568-D4FE-5E1315DE053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B562631-1A71-FF56-29D3-3BC807FD6372}"/>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6" name="Footer Placeholder 5">
            <a:extLst>
              <a:ext uri="{FF2B5EF4-FFF2-40B4-BE49-F238E27FC236}">
                <a16:creationId xmlns:a16="http://schemas.microsoft.com/office/drawing/2014/main" id="{9EBA9D72-8AC5-F16A-23B1-BD6D0DEA19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A324F9-273A-D622-0E22-647007594AD7}"/>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32379320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840F9-3601-03B9-05AD-B657BB73D43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AC70289-0FD0-B14E-9A00-281D2F89A3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9E8D0F7-A0E1-B939-A0EF-3C5CF246FCB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96F6A5-2353-DF22-0AEF-224CFCF8A2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AC2D8B8-48C5-1CDD-0CD3-628E0599126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24790CA8-1C8D-E08B-B806-28E59D11C395}"/>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8" name="Footer Placeholder 7">
            <a:extLst>
              <a:ext uri="{FF2B5EF4-FFF2-40B4-BE49-F238E27FC236}">
                <a16:creationId xmlns:a16="http://schemas.microsoft.com/office/drawing/2014/main" id="{695ECCD4-EF37-3F9F-4656-A5FC603D2D8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3EBBE8F-FBA4-19CC-0F3C-D8460BDBF1D6}"/>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4245056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A6AE0-77DB-4B1E-DFDE-2EF2FA6F7C36}"/>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8E961B7F-68D5-F9F2-DD8D-69BEBAF556AE}"/>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4" name="Footer Placeholder 3">
            <a:extLst>
              <a:ext uri="{FF2B5EF4-FFF2-40B4-BE49-F238E27FC236}">
                <a16:creationId xmlns:a16="http://schemas.microsoft.com/office/drawing/2014/main" id="{F09E6BFB-6185-E44B-95A2-AE269E6B732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F2F706A-3350-724F-C37C-A538D7CC97FE}"/>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8274173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F79829-466B-FE7F-6646-BC8C1DB7C14F}"/>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3" name="Footer Placeholder 2">
            <a:extLst>
              <a:ext uri="{FF2B5EF4-FFF2-40B4-BE49-F238E27FC236}">
                <a16:creationId xmlns:a16="http://schemas.microsoft.com/office/drawing/2014/main" id="{905D3779-62A6-F7D8-06C4-39807AA9F6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530FBC-BCEC-8A34-A3D4-559DEF7ACE99}"/>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9075282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DAD98-B7F9-FEF8-B453-C25464F84FD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DA213B7-0046-9479-E034-D1811DC94A7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06AA576-6EF1-FFE4-F11F-BB09799AA9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79E4932-50C4-F903-9D28-22BED122E661}"/>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6" name="Footer Placeholder 5">
            <a:extLst>
              <a:ext uri="{FF2B5EF4-FFF2-40B4-BE49-F238E27FC236}">
                <a16:creationId xmlns:a16="http://schemas.microsoft.com/office/drawing/2014/main" id="{B142FB14-FFF4-FCD0-D443-5C3D84E489D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3EE2FEC-6864-D98E-F388-0F2F125ADF06}"/>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7095454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B92F3-3D08-6D91-7092-EE9755B50CE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92AEFC5-CDB3-490D-B6BA-01D7BB117DD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C2EDBD7-86FE-B758-F4DE-C07C6C801AA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77EB5A-9C02-8D88-68D0-D4317AEF7B38}"/>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6" name="Footer Placeholder 5">
            <a:extLst>
              <a:ext uri="{FF2B5EF4-FFF2-40B4-BE49-F238E27FC236}">
                <a16:creationId xmlns:a16="http://schemas.microsoft.com/office/drawing/2014/main" id="{2D00045D-4EBE-4F88-CAA2-DD4988E961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C5DA4B-BC3C-F4ED-6FC7-D9667A796669}"/>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697418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30426-37A9-59EC-D618-01C5FBD25E8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F0DB714-69C5-50A1-D08D-6B8107A7137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2C0BDF0-2024-41B8-DC44-C09DBA5FBB43}"/>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5" name="Footer Placeholder 4">
            <a:extLst>
              <a:ext uri="{FF2B5EF4-FFF2-40B4-BE49-F238E27FC236}">
                <a16:creationId xmlns:a16="http://schemas.microsoft.com/office/drawing/2014/main" id="{59AF5CF5-9781-1B43-9B92-2A45810F38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3B061B0-BE71-77E3-C065-802359C5E4A0}"/>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159030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9EB2A2-424E-898E-DEE4-F990A35C03FF}"/>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693003-48E5-ADBB-E356-FBB312749AA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5C3EB29-138F-D596-1DB3-480380A04909}"/>
              </a:ext>
            </a:extLst>
          </p:cNvPr>
          <p:cNvSpPr>
            <a:spLocks noGrp="1"/>
          </p:cNvSpPr>
          <p:nvPr>
            <p:ph type="dt" sz="half" idx="10"/>
          </p:nvPr>
        </p:nvSpPr>
        <p:spPr/>
        <p:txBody>
          <a:bodyPr/>
          <a:lstStyle/>
          <a:p>
            <a:fld id="{3DAC556F-F8D1-F74A-80BC-21743329DE4F}" type="datetimeFigureOut">
              <a:rPr lang="en-US" smtClean="0"/>
              <a:t>11/22/25</a:t>
            </a:fld>
            <a:endParaRPr lang="en-US"/>
          </a:p>
        </p:txBody>
      </p:sp>
      <p:sp>
        <p:nvSpPr>
          <p:cNvPr id="5" name="Footer Placeholder 4">
            <a:extLst>
              <a:ext uri="{FF2B5EF4-FFF2-40B4-BE49-F238E27FC236}">
                <a16:creationId xmlns:a16="http://schemas.microsoft.com/office/drawing/2014/main" id="{63717536-573D-3822-FF9F-D06BC72E3BF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36DE2AC-F96E-C9CB-DDAA-C0D935088E2F}"/>
              </a:ext>
            </a:extLst>
          </p:cNvPr>
          <p:cNvSpPr>
            <a:spLocks noGrp="1"/>
          </p:cNvSpPr>
          <p:nvPr>
            <p:ph type="sldNum" sz="quarter" idx="12"/>
          </p:nvPr>
        </p:nvSpPr>
        <p:spPr/>
        <p:txBody>
          <a:bodyPr/>
          <a:lstStyle/>
          <a:p>
            <a:fld id="{F9BDABDF-3B2A-904B-ABD3-63DD6537B425}" type="slidenum">
              <a:rPr lang="en-US" smtClean="0"/>
              <a:t>‹#›</a:t>
            </a:fld>
            <a:endParaRPr lang="en-US"/>
          </a:p>
        </p:txBody>
      </p:sp>
    </p:spTree>
    <p:extLst>
      <p:ext uri="{BB962C8B-B14F-4D97-AF65-F5344CB8AC3E}">
        <p14:creationId xmlns:p14="http://schemas.microsoft.com/office/powerpoint/2010/main" val="29533495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A00BF7C-266B-3DA4-C00C-96E4893AAB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29A533A-FEE6-2A39-BB0F-93564CC1AF3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AE6119A-0DD0-4F78-EB0E-8D0A4CFAA9C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AC556F-F8D1-F74A-80BC-21743329DE4F}" type="datetimeFigureOut">
              <a:rPr lang="en-US" smtClean="0"/>
              <a:t>11/22/25</a:t>
            </a:fld>
            <a:endParaRPr lang="en-US"/>
          </a:p>
        </p:txBody>
      </p:sp>
      <p:sp>
        <p:nvSpPr>
          <p:cNvPr id="5" name="Footer Placeholder 4">
            <a:extLst>
              <a:ext uri="{FF2B5EF4-FFF2-40B4-BE49-F238E27FC236}">
                <a16:creationId xmlns:a16="http://schemas.microsoft.com/office/drawing/2014/main" id="{9B5A2CEF-63C1-694C-3E81-7EF85CC08EF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9AF94953-FBD8-971E-30D4-44BA212E1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9BDABDF-3B2A-904B-ABD3-63DD6537B425}" type="slidenum">
              <a:rPr lang="en-US" smtClean="0"/>
              <a:t>‹#›</a:t>
            </a:fld>
            <a:endParaRPr lang="en-US"/>
          </a:p>
        </p:txBody>
      </p:sp>
    </p:spTree>
    <p:extLst>
      <p:ext uri="{BB962C8B-B14F-4D97-AF65-F5344CB8AC3E}">
        <p14:creationId xmlns:p14="http://schemas.microsoft.com/office/powerpoint/2010/main" val="16222506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7F794-3A1E-2FF8-6417-C125C390E22F}"/>
              </a:ext>
            </a:extLst>
          </p:cNvPr>
          <p:cNvSpPr>
            <a:spLocks noGrp="1"/>
          </p:cNvSpPr>
          <p:nvPr>
            <p:ph type="ctrTitle"/>
          </p:nvPr>
        </p:nvSpPr>
        <p:spPr>
          <a:xfrm>
            <a:off x="1452359" y="2021132"/>
            <a:ext cx="9287282" cy="4836868"/>
          </a:xfrm>
        </p:spPr>
        <p:txBody>
          <a:bodyPr>
            <a:normAutofit fontScale="90000"/>
          </a:bodyPr>
          <a:lstStyle/>
          <a:p>
            <a:r>
              <a:rPr lang="en-GB" dirty="0"/>
              <a:t>Title: Communication Barriers and Solutions at Flight Foods Ltd</a:t>
            </a:r>
            <a:br>
              <a:rPr lang="en-GB" dirty="0"/>
            </a:br>
            <a:r>
              <a:rPr lang="en-GB" dirty="0"/>
              <a:t>Module: Effective Teamwork and Communication </a:t>
            </a:r>
            <a:br>
              <a:rPr lang="en-GB" dirty="0"/>
            </a:br>
            <a:r>
              <a:rPr lang="en-GB" dirty="0"/>
              <a:t>Module Code: LCLM4003</a:t>
            </a:r>
            <a:br>
              <a:rPr lang="en-GB" dirty="0"/>
            </a:br>
            <a:r>
              <a:rPr lang="en-GB" dirty="0"/>
              <a:t>Student Name: Anisa</a:t>
            </a:r>
            <a:br>
              <a:rPr lang="en-GB" dirty="0"/>
            </a:br>
            <a:r>
              <a:rPr lang="en-GB" dirty="0"/>
              <a:t>Student ID: 2421422</a:t>
            </a:r>
            <a:br>
              <a:rPr lang="en-GB" dirty="0"/>
            </a:br>
            <a:endParaRPr lang="en-US" dirty="0"/>
          </a:p>
        </p:txBody>
      </p:sp>
    </p:spTree>
    <p:extLst>
      <p:ext uri="{BB962C8B-B14F-4D97-AF65-F5344CB8AC3E}">
        <p14:creationId xmlns:p14="http://schemas.microsoft.com/office/powerpoint/2010/main" val="28051942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C37D98-9DA8-8B48-1698-994E43ACCC39}"/>
              </a:ext>
            </a:extLst>
          </p:cNvPr>
          <p:cNvSpPr>
            <a:spLocks noGrp="1"/>
          </p:cNvSpPr>
          <p:nvPr>
            <p:ph type="title"/>
          </p:nvPr>
        </p:nvSpPr>
        <p:spPr/>
        <p:txBody>
          <a:bodyPr/>
          <a:lstStyle/>
          <a:p>
            <a:r>
              <a:rPr lang="en-GB" dirty="0"/>
              <a:t>Overview:</a:t>
            </a:r>
            <a:endParaRPr lang="en-US" dirty="0"/>
          </a:p>
        </p:txBody>
      </p:sp>
      <p:sp>
        <p:nvSpPr>
          <p:cNvPr id="3" name="Content Placeholder 2">
            <a:extLst>
              <a:ext uri="{FF2B5EF4-FFF2-40B4-BE49-F238E27FC236}">
                <a16:creationId xmlns:a16="http://schemas.microsoft.com/office/drawing/2014/main" id="{13914878-2BF1-7637-A7C4-70A080125229}"/>
              </a:ext>
            </a:extLst>
          </p:cNvPr>
          <p:cNvSpPr>
            <a:spLocks noGrp="1"/>
          </p:cNvSpPr>
          <p:nvPr>
            <p:ph idx="1"/>
          </p:nvPr>
        </p:nvSpPr>
        <p:spPr/>
        <p:txBody>
          <a:bodyPr/>
          <a:lstStyle/>
          <a:p>
            <a:r>
              <a:rPr lang="en-GB" dirty="0"/>
              <a:t>This presentation will cover:</a:t>
            </a:r>
          </a:p>
          <a:p>
            <a:r>
              <a:rPr lang="en-GB" dirty="0"/>
              <a:t>Background of the case study</a:t>
            </a:r>
          </a:p>
          <a:p>
            <a:r>
              <a:rPr lang="en-GB" dirty="0"/>
              <a:t>Key communication barriers at Flight Foods</a:t>
            </a:r>
          </a:p>
          <a:p>
            <a:r>
              <a:rPr lang="en-GB" dirty="0"/>
              <a:t>Theoretical models explaining these barriers (Shannon &amp; Weaver, </a:t>
            </a:r>
            <a:r>
              <a:rPr lang="en-GB" dirty="0" err="1"/>
              <a:t>Schramm</a:t>
            </a:r>
            <a:r>
              <a:rPr lang="en-GB" dirty="0"/>
              <a:t>, and Berlo’s SMCR model)</a:t>
            </a:r>
          </a:p>
          <a:p>
            <a:r>
              <a:rPr lang="en-GB" dirty="0"/>
              <a:t>Recommendations to reduce communication problems</a:t>
            </a:r>
          </a:p>
          <a:p>
            <a:r>
              <a:rPr lang="en-GB" dirty="0"/>
              <a:t>Conclusion</a:t>
            </a:r>
          </a:p>
          <a:p>
            <a:endParaRPr lang="en-US" dirty="0"/>
          </a:p>
        </p:txBody>
      </p:sp>
    </p:spTree>
    <p:extLst>
      <p:ext uri="{BB962C8B-B14F-4D97-AF65-F5344CB8AC3E}">
        <p14:creationId xmlns:p14="http://schemas.microsoft.com/office/powerpoint/2010/main" val="42340883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C39C40F-26B9-7BCD-7526-C9F37D903860}"/>
              </a:ext>
            </a:extLst>
          </p:cNvPr>
          <p:cNvSpPr>
            <a:spLocks noGrp="1"/>
          </p:cNvSpPr>
          <p:nvPr>
            <p:ph type="title"/>
          </p:nvPr>
        </p:nvSpPr>
        <p:spPr>
          <a:xfrm>
            <a:off x="1137034" y="609597"/>
            <a:ext cx="9392421" cy="1330841"/>
          </a:xfrm>
        </p:spPr>
        <p:txBody>
          <a:bodyPr>
            <a:normAutofit/>
          </a:bodyPr>
          <a:lstStyle/>
          <a:p>
            <a:r>
              <a:rPr lang="en-GB" b="1" dirty="0"/>
              <a:t>Key Issues in the Case Study</a:t>
            </a:r>
            <a:br>
              <a:rPr lang="en-GB" b="1" dirty="0"/>
            </a:br>
            <a:endParaRPr lang="en-US" dirty="0"/>
          </a:p>
        </p:txBody>
      </p:sp>
      <p:sp>
        <p:nvSpPr>
          <p:cNvPr id="3" name="Content Placeholder 2">
            <a:extLst>
              <a:ext uri="{FF2B5EF4-FFF2-40B4-BE49-F238E27FC236}">
                <a16:creationId xmlns:a16="http://schemas.microsoft.com/office/drawing/2014/main" id="{FC1F5362-C527-DC5C-93E4-6761697D14CF}"/>
              </a:ext>
            </a:extLst>
          </p:cNvPr>
          <p:cNvSpPr>
            <a:spLocks noGrp="1"/>
          </p:cNvSpPr>
          <p:nvPr>
            <p:ph idx="1"/>
          </p:nvPr>
        </p:nvSpPr>
        <p:spPr>
          <a:xfrm>
            <a:off x="1137034" y="2198362"/>
            <a:ext cx="4958966" cy="3917773"/>
          </a:xfrm>
        </p:spPr>
        <p:txBody>
          <a:bodyPr>
            <a:normAutofit/>
          </a:bodyPr>
          <a:lstStyle/>
          <a:p>
            <a:r>
              <a:rPr lang="en-GB" sz="2000"/>
              <a:t>Flight Foods has been losing market share due to poor food standards, hygiene problems, miscommunication on the factory floor, and human error (Case Study, 2025).</a:t>
            </a:r>
          </a:p>
          <a:p>
            <a:r>
              <a:rPr lang="en-GB" sz="2000"/>
              <a:t>These problems link directly to organisational communication failures.</a:t>
            </a:r>
          </a:p>
          <a:p>
            <a:endParaRPr lang="en-GB" sz="2000"/>
          </a:p>
          <a:p>
            <a:endParaRPr lang="en-GB" sz="2000"/>
          </a:p>
        </p:txBody>
      </p:sp>
      <p:pic>
        <p:nvPicPr>
          <p:cNvPr id="4" name="Picture 3">
            <a:extLst>
              <a:ext uri="{FF2B5EF4-FFF2-40B4-BE49-F238E27FC236}">
                <a16:creationId xmlns:a16="http://schemas.microsoft.com/office/drawing/2014/main" id="{8F97512E-A99D-5473-D014-0D4E9517581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35662" y="2184914"/>
            <a:ext cx="3755915" cy="375591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571676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1E1275-19A9-6137-5654-AABFD92AFF68}"/>
              </a:ext>
            </a:extLst>
          </p:cNvPr>
          <p:cNvSpPr>
            <a:spLocks noGrp="1"/>
          </p:cNvSpPr>
          <p:nvPr>
            <p:ph type="title"/>
          </p:nvPr>
        </p:nvSpPr>
        <p:spPr>
          <a:xfrm>
            <a:off x="630936" y="640080"/>
            <a:ext cx="4818888" cy="1481328"/>
          </a:xfrm>
        </p:spPr>
        <p:txBody>
          <a:bodyPr anchor="b">
            <a:normAutofit/>
          </a:bodyPr>
          <a:lstStyle/>
          <a:p>
            <a:r>
              <a:rPr lang="en-GB" sz="4200" b="1"/>
              <a:t>Barrier 1: Language Differences</a:t>
            </a:r>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568CE86-B318-7C6B-75B5-B79374FFAEE7}"/>
              </a:ext>
            </a:extLst>
          </p:cNvPr>
          <p:cNvSpPr>
            <a:spLocks noGrp="1"/>
          </p:cNvSpPr>
          <p:nvPr>
            <p:ph idx="1"/>
          </p:nvPr>
        </p:nvSpPr>
        <p:spPr>
          <a:xfrm>
            <a:off x="630936" y="2660904"/>
            <a:ext cx="4818888" cy="3547872"/>
          </a:xfrm>
        </p:spPr>
        <p:txBody>
          <a:bodyPr anchor="t">
            <a:normAutofit/>
          </a:bodyPr>
          <a:lstStyle/>
          <a:p>
            <a:r>
              <a:rPr lang="en-GB" sz="1500"/>
              <a:t>Staff come from 5 different cultural/language groups</a:t>
            </a:r>
          </a:p>
          <a:p>
            <a:r>
              <a:rPr lang="en-GB" sz="1500"/>
              <a:t>Most speak “their own language with a few English words”</a:t>
            </a:r>
          </a:p>
          <a:p>
            <a:r>
              <a:rPr lang="en-GB" sz="1500"/>
              <a:t>Instructions are not understood</a:t>
            </a:r>
          </a:p>
          <a:p>
            <a:r>
              <a:rPr lang="en-GB" sz="1500"/>
              <a:t>Written signs may not be understood due to low English literacy</a:t>
            </a:r>
          </a:p>
          <a:p>
            <a:br>
              <a:rPr lang="en-GB" sz="1500"/>
            </a:br>
            <a:endParaRPr lang="en-GB" sz="1500"/>
          </a:p>
          <a:p>
            <a:r>
              <a:rPr lang="en-GB" sz="1500"/>
              <a:t>Theory link (Berlo’s SMCR Model):</a:t>
            </a:r>
          </a:p>
          <a:p>
            <a:r>
              <a:rPr lang="en-GB" sz="1500"/>
              <a:t>Berlo states that communication fails when the sender and receiver do not share the same language “codes,” meaning the message cannot be accurately decoded (Berlo, 1960).</a:t>
            </a:r>
          </a:p>
          <a:p>
            <a:endParaRPr lang="en-US" sz="1500"/>
          </a:p>
        </p:txBody>
      </p:sp>
      <p:pic>
        <p:nvPicPr>
          <p:cNvPr id="4" name="Picture 3">
            <a:extLst>
              <a:ext uri="{FF2B5EF4-FFF2-40B4-BE49-F238E27FC236}">
                <a16:creationId xmlns:a16="http://schemas.microsoft.com/office/drawing/2014/main" id="{0475B500-A21A-D793-D06F-A09CECCA7C4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13920" y="640080"/>
            <a:ext cx="5229223" cy="5577840"/>
          </a:xfrm>
          <a:prstGeom prst="rect">
            <a:avLst/>
          </a:prstGeom>
        </p:spPr>
      </p:pic>
    </p:spTree>
    <p:extLst>
      <p:ext uri="{BB962C8B-B14F-4D97-AF65-F5344CB8AC3E}">
        <p14:creationId xmlns:p14="http://schemas.microsoft.com/office/powerpoint/2010/main" val="1465431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90FA76-B6A1-84D9-57AB-DA88DA524E61}"/>
              </a:ext>
            </a:extLst>
          </p:cNvPr>
          <p:cNvSpPr>
            <a:spLocks noGrp="1"/>
          </p:cNvSpPr>
          <p:nvPr>
            <p:ph type="title"/>
          </p:nvPr>
        </p:nvSpPr>
        <p:spPr>
          <a:xfrm>
            <a:off x="838201" y="365125"/>
            <a:ext cx="5251316" cy="1807305"/>
          </a:xfrm>
        </p:spPr>
        <p:txBody>
          <a:bodyPr>
            <a:normAutofit/>
          </a:bodyPr>
          <a:lstStyle/>
          <a:p>
            <a:r>
              <a:rPr lang="en-GB" sz="4100" b="1"/>
              <a:t>Barrier 2: Cultural Differences</a:t>
            </a:r>
            <a:br>
              <a:rPr lang="en-GB" sz="4100" b="1"/>
            </a:br>
            <a:endParaRPr lang="en-US" sz="4100"/>
          </a:p>
        </p:txBody>
      </p:sp>
      <p:sp>
        <p:nvSpPr>
          <p:cNvPr id="3" name="Content Placeholder 2">
            <a:extLst>
              <a:ext uri="{FF2B5EF4-FFF2-40B4-BE49-F238E27FC236}">
                <a16:creationId xmlns:a16="http://schemas.microsoft.com/office/drawing/2014/main" id="{392D1E37-5614-BEF3-D697-2AE8B3D54DCA}"/>
              </a:ext>
            </a:extLst>
          </p:cNvPr>
          <p:cNvSpPr>
            <a:spLocks noGrp="1"/>
          </p:cNvSpPr>
          <p:nvPr>
            <p:ph idx="1"/>
          </p:nvPr>
        </p:nvSpPr>
        <p:spPr>
          <a:xfrm>
            <a:off x="838200" y="2333297"/>
            <a:ext cx="4619621" cy="3843666"/>
          </a:xfrm>
        </p:spPr>
        <p:txBody>
          <a:bodyPr>
            <a:normAutofit/>
          </a:bodyPr>
          <a:lstStyle/>
          <a:p>
            <a:r>
              <a:rPr lang="en-GB" sz="1600"/>
              <a:t>Staff of different ages and cultures interpret instructions differently</a:t>
            </a:r>
          </a:p>
          <a:p>
            <a:r>
              <a:rPr lang="en-GB" sz="1600"/>
              <a:t>Younger staff ignore or misunderstand instructions</a:t>
            </a:r>
          </a:p>
          <a:p>
            <a:r>
              <a:rPr lang="en-GB" sz="1600"/>
              <a:t>Cultural norms may affect attitudes toward hygiene, authority, or communication style</a:t>
            </a:r>
          </a:p>
          <a:p>
            <a:br>
              <a:rPr lang="en-GB" sz="1600"/>
            </a:br>
            <a:endParaRPr lang="en-GB" sz="1600"/>
          </a:p>
          <a:p>
            <a:r>
              <a:rPr lang="en-GB" sz="1600"/>
              <a:t>Theory link (Schramm’s Model):</a:t>
            </a:r>
          </a:p>
          <a:p>
            <a:r>
              <a:rPr lang="en-GB" sz="1600"/>
              <a:t>Schramm argues that communication requires a shared “field of experience,” and when individuals do not share common cultural understanding, miscommunication increases (Schramm, 1954).</a:t>
            </a:r>
          </a:p>
          <a:p>
            <a:endParaRPr lang="en-GB" sz="1600"/>
          </a:p>
        </p:txBody>
      </p:sp>
      <p:pic>
        <p:nvPicPr>
          <p:cNvPr id="4" name="Picture 3">
            <a:extLst>
              <a:ext uri="{FF2B5EF4-FFF2-40B4-BE49-F238E27FC236}">
                <a16:creationId xmlns:a16="http://schemas.microsoft.com/office/drawing/2014/main" id="{344FDB89-096B-D145-D6D3-91F258C6EC31}"/>
              </a:ext>
            </a:extLst>
          </p:cNvPr>
          <p:cNvPicPr>
            <a:picLocks noChangeAspect="1"/>
          </p:cNvPicPr>
          <p:nvPr/>
        </p:nvPicPr>
        <p:blipFill>
          <a:blip r:embed="rId2">
            <a:extLst>
              <a:ext uri="{28A0092B-C50C-407E-A947-70E740481C1C}">
                <a14:useLocalDpi xmlns:a14="http://schemas.microsoft.com/office/drawing/2010/main" val="0"/>
              </a:ext>
            </a:extLst>
          </a:blip>
          <a:srcRect l="4185" r="5246"/>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80047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844E-02C5-E527-8DE1-32930276A4E2}"/>
              </a:ext>
            </a:extLst>
          </p:cNvPr>
          <p:cNvSpPr>
            <a:spLocks noGrp="1"/>
          </p:cNvSpPr>
          <p:nvPr>
            <p:ph type="title"/>
          </p:nvPr>
        </p:nvSpPr>
        <p:spPr/>
        <p:txBody>
          <a:bodyPr/>
          <a:lstStyle/>
          <a:p>
            <a:r>
              <a:rPr lang="en-GB" b="1" dirty="0"/>
              <a:t>Barrier 3: Poor Training and Knowledge</a:t>
            </a:r>
            <a:br>
              <a:rPr lang="en-GB" b="1" dirty="0"/>
            </a:br>
            <a:endParaRPr lang="en-US" dirty="0"/>
          </a:p>
        </p:txBody>
      </p:sp>
      <p:sp>
        <p:nvSpPr>
          <p:cNvPr id="3" name="Content Placeholder 2">
            <a:extLst>
              <a:ext uri="{FF2B5EF4-FFF2-40B4-BE49-F238E27FC236}">
                <a16:creationId xmlns:a16="http://schemas.microsoft.com/office/drawing/2014/main" id="{3E9200A8-1BAB-C33C-901D-C3AB2E2E5844}"/>
              </a:ext>
            </a:extLst>
          </p:cNvPr>
          <p:cNvSpPr>
            <a:spLocks noGrp="1"/>
          </p:cNvSpPr>
          <p:nvPr>
            <p:ph idx="1"/>
          </p:nvPr>
        </p:nvSpPr>
        <p:spPr/>
        <p:txBody>
          <a:bodyPr>
            <a:normAutofit/>
          </a:bodyPr>
          <a:lstStyle/>
          <a:p>
            <a:r>
              <a:rPr lang="en-GB" dirty="0"/>
              <a:t>Staff receive no formal food hygiene training before work starts</a:t>
            </a:r>
          </a:p>
          <a:p>
            <a:r>
              <a:rPr lang="en-GB" dirty="0"/>
              <a:t>Gary tries to teach “on the job,” but staff cannot follow properly</a:t>
            </a:r>
          </a:p>
          <a:p>
            <a:r>
              <a:rPr lang="en-GB" dirty="0"/>
              <a:t>Staff rely on signs, not real training</a:t>
            </a:r>
          </a:p>
          <a:p>
            <a:br>
              <a:rPr lang="en-GB" dirty="0"/>
            </a:br>
            <a:endParaRPr lang="en-GB" dirty="0"/>
          </a:p>
          <a:p>
            <a:r>
              <a:rPr lang="en-GB" dirty="0"/>
              <a:t>Theory link (Shannon &amp; Weaver):</a:t>
            </a:r>
          </a:p>
          <a:p>
            <a:r>
              <a:rPr lang="en-GB" dirty="0"/>
              <a:t>Shannon and Weaver explain that a lack of knowledge increases “noise,” making the message unclear or distorted (Shannon and Weaver, 1949).</a:t>
            </a:r>
          </a:p>
          <a:p>
            <a:endParaRPr lang="en-US" dirty="0"/>
          </a:p>
        </p:txBody>
      </p:sp>
    </p:spTree>
    <p:extLst>
      <p:ext uri="{BB962C8B-B14F-4D97-AF65-F5344CB8AC3E}">
        <p14:creationId xmlns:p14="http://schemas.microsoft.com/office/powerpoint/2010/main" val="4814932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497EA-4B38-E526-529A-5F60E2C15FAB}"/>
              </a:ext>
            </a:extLst>
          </p:cNvPr>
          <p:cNvSpPr>
            <a:spLocks noGrp="1"/>
          </p:cNvSpPr>
          <p:nvPr>
            <p:ph type="title"/>
          </p:nvPr>
        </p:nvSpPr>
        <p:spPr/>
        <p:txBody>
          <a:bodyPr>
            <a:normAutofit fontScale="90000"/>
          </a:bodyPr>
          <a:lstStyle/>
          <a:p>
            <a:r>
              <a:rPr lang="en-GB" b="1" dirty="0"/>
              <a:t>Barrier 4: Ineffective Communication Channels</a:t>
            </a:r>
            <a:br>
              <a:rPr lang="en-GB" b="1" dirty="0"/>
            </a:br>
            <a:endParaRPr lang="en-US" dirty="0"/>
          </a:p>
        </p:txBody>
      </p:sp>
      <p:sp>
        <p:nvSpPr>
          <p:cNvPr id="3" name="Content Placeholder 2">
            <a:extLst>
              <a:ext uri="{FF2B5EF4-FFF2-40B4-BE49-F238E27FC236}">
                <a16:creationId xmlns:a16="http://schemas.microsoft.com/office/drawing/2014/main" id="{851938CF-DAE4-67F8-C4EE-3FDE9458812B}"/>
              </a:ext>
            </a:extLst>
          </p:cNvPr>
          <p:cNvSpPr>
            <a:spLocks noGrp="1"/>
          </p:cNvSpPr>
          <p:nvPr>
            <p:ph idx="1"/>
          </p:nvPr>
        </p:nvSpPr>
        <p:spPr/>
        <p:txBody>
          <a:bodyPr>
            <a:normAutofit lnSpcReduction="10000"/>
          </a:bodyPr>
          <a:lstStyle/>
          <a:p>
            <a:r>
              <a:rPr lang="en-GB" dirty="0"/>
              <a:t>Over-reliance on signs on walls</a:t>
            </a:r>
          </a:p>
          <a:p>
            <a:r>
              <a:rPr lang="en-GB" dirty="0"/>
              <a:t>Staff cannot read English properly</a:t>
            </a:r>
          </a:p>
          <a:p>
            <a:r>
              <a:rPr lang="en-GB" dirty="0"/>
              <a:t>No demonstrations, videos, translations, or visual training materials</a:t>
            </a:r>
          </a:p>
          <a:p>
            <a:r>
              <a:rPr lang="en-GB" dirty="0"/>
              <a:t>Verbal communication is rushed and unclear</a:t>
            </a:r>
          </a:p>
          <a:p>
            <a:br>
              <a:rPr lang="en-GB" dirty="0"/>
            </a:br>
            <a:endParaRPr lang="en-GB" dirty="0"/>
          </a:p>
          <a:p>
            <a:r>
              <a:rPr lang="en-GB" dirty="0"/>
              <a:t>Theory link (Shannon &amp; Weaver):</a:t>
            </a:r>
          </a:p>
          <a:p>
            <a:r>
              <a:rPr lang="en-GB" dirty="0"/>
              <a:t>Choosing the wrong communication channel amplifies noise and reduces message clarity (Shannon and Weaver, 1949).</a:t>
            </a:r>
          </a:p>
          <a:p>
            <a:endParaRPr lang="en-US" dirty="0"/>
          </a:p>
        </p:txBody>
      </p:sp>
    </p:spTree>
    <p:extLst>
      <p:ext uri="{BB962C8B-B14F-4D97-AF65-F5344CB8AC3E}">
        <p14:creationId xmlns:p14="http://schemas.microsoft.com/office/powerpoint/2010/main" val="39693104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925C7-39A9-9E37-0015-4CF7BCB33ED3}"/>
              </a:ext>
            </a:extLst>
          </p:cNvPr>
          <p:cNvSpPr>
            <a:spLocks noGrp="1"/>
          </p:cNvSpPr>
          <p:nvPr>
            <p:ph type="title"/>
          </p:nvPr>
        </p:nvSpPr>
        <p:spPr/>
        <p:txBody>
          <a:bodyPr>
            <a:normAutofit fontScale="90000"/>
          </a:bodyPr>
          <a:lstStyle/>
          <a:p>
            <a:r>
              <a:rPr lang="en-GB" b="1" dirty="0"/>
              <a:t>Barrier 5: Leadership and Personal Behaviour</a:t>
            </a:r>
            <a:br>
              <a:rPr lang="en-GB" b="1" dirty="0"/>
            </a:br>
            <a:endParaRPr lang="en-US" dirty="0"/>
          </a:p>
        </p:txBody>
      </p:sp>
      <p:sp>
        <p:nvSpPr>
          <p:cNvPr id="3" name="Content Placeholder 2">
            <a:extLst>
              <a:ext uri="{FF2B5EF4-FFF2-40B4-BE49-F238E27FC236}">
                <a16:creationId xmlns:a16="http://schemas.microsoft.com/office/drawing/2014/main" id="{1213F2A1-3856-93B5-A6BD-9A20349AD21A}"/>
              </a:ext>
            </a:extLst>
          </p:cNvPr>
          <p:cNvSpPr>
            <a:spLocks noGrp="1"/>
          </p:cNvSpPr>
          <p:nvPr>
            <p:ph idx="1"/>
          </p:nvPr>
        </p:nvSpPr>
        <p:spPr/>
        <p:txBody>
          <a:bodyPr>
            <a:normAutofit fontScale="92500" lnSpcReduction="20000"/>
          </a:bodyPr>
          <a:lstStyle/>
          <a:p>
            <a:r>
              <a:rPr lang="en-GB" dirty="0"/>
              <a:t>Gary himself breaks hygiene rules</a:t>
            </a:r>
          </a:p>
          <a:p>
            <a:r>
              <a:rPr lang="en-GB" dirty="0"/>
              <a:t>Comes to work tired</a:t>
            </a:r>
          </a:p>
          <a:p>
            <a:r>
              <a:rPr lang="en-GB" dirty="0"/>
              <a:t>Dirty uniform</a:t>
            </a:r>
          </a:p>
          <a:p>
            <a:r>
              <a:rPr lang="en-GB" dirty="0"/>
              <a:t>Poor hair/hygiene management</a:t>
            </a:r>
          </a:p>
          <a:p>
            <a:r>
              <a:rPr lang="en-GB" dirty="0"/>
              <a:t>Sends mixed messages to staff</a:t>
            </a:r>
          </a:p>
          <a:p>
            <a:r>
              <a:rPr lang="en-GB" dirty="0"/>
              <a:t>Reduces credibility as a leader</a:t>
            </a:r>
          </a:p>
          <a:p>
            <a:br>
              <a:rPr lang="en-GB" dirty="0"/>
            </a:br>
            <a:r>
              <a:rPr lang="en-GB" dirty="0"/>
              <a:t>Theory link (Berlo’s SMCR Model):</a:t>
            </a:r>
          </a:p>
          <a:p>
            <a:r>
              <a:rPr lang="en-GB" dirty="0"/>
              <a:t>Berlo highlights that communication depends heavily on the sender’s credibility, attitude, and behaviour; when the leader appears unprofessional, communication becomes less effective (Berlo, 1960).</a:t>
            </a:r>
          </a:p>
          <a:p>
            <a:endParaRPr lang="en-GB" dirty="0"/>
          </a:p>
          <a:p>
            <a:endParaRPr lang="en-US" dirty="0"/>
          </a:p>
        </p:txBody>
      </p:sp>
    </p:spTree>
    <p:extLst>
      <p:ext uri="{BB962C8B-B14F-4D97-AF65-F5344CB8AC3E}">
        <p14:creationId xmlns:p14="http://schemas.microsoft.com/office/powerpoint/2010/main" val="37030821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E8817B-B81E-A899-080E-6A5114A16004}"/>
              </a:ext>
            </a:extLst>
          </p:cNvPr>
          <p:cNvSpPr>
            <a:spLocks noGrp="1"/>
          </p:cNvSpPr>
          <p:nvPr>
            <p:ph type="title"/>
          </p:nvPr>
        </p:nvSpPr>
        <p:spPr/>
        <p:txBody>
          <a:bodyPr/>
          <a:lstStyle/>
          <a:p>
            <a:r>
              <a:rPr lang="en-GB" b="1" dirty="0"/>
              <a:t>Communication Theories Used</a:t>
            </a:r>
            <a:br>
              <a:rPr lang="en-GB" b="1" dirty="0"/>
            </a:br>
            <a:endParaRPr lang="en-US" dirty="0"/>
          </a:p>
        </p:txBody>
      </p:sp>
      <p:sp>
        <p:nvSpPr>
          <p:cNvPr id="3" name="Content Placeholder 2">
            <a:extLst>
              <a:ext uri="{FF2B5EF4-FFF2-40B4-BE49-F238E27FC236}">
                <a16:creationId xmlns:a16="http://schemas.microsoft.com/office/drawing/2014/main" id="{034B0C71-1421-5E6F-9A83-8420E8ACA988}"/>
              </a:ext>
            </a:extLst>
          </p:cNvPr>
          <p:cNvSpPr>
            <a:spLocks noGrp="1"/>
          </p:cNvSpPr>
          <p:nvPr>
            <p:ph idx="1"/>
          </p:nvPr>
        </p:nvSpPr>
        <p:spPr/>
        <p:txBody>
          <a:bodyPr>
            <a:normAutofit fontScale="92500" lnSpcReduction="20000"/>
          </a:bodyPr>
          <a:lstStyle/>
          <a:p>
            <a:pPr marL="0" indent="0">
              <a:buNone/>
            </a:pPr>
            <a:r>
              <a:rPr lang="en-GB" u="sng" dirty="0"/>
              <a:t>Shannon &amp; Weaver Model</a:t>
            </a:r>
          </a:p>
          <a:p>
            <a:r>
              <a:rPr lang="en-GB" dirty="0"/>
              <a:t>Explains how “noise” interrupts messages</a:t>
            </a:r>
          </a:p>
          <a:p>
            <a:r>
              <a:rPr lang="en-GB" dirty="0"/>
              <a:t>Noise here = language problems, lack of training, poor channels, misunderstanding</a:t>
            </a:r>
          </a:p>
          <a:p>
            <a:pPr marL="0" indent="0">
              <a:buNone/>
            </a:pPr>
            <a:r>
              <a:rPr lang="en-GB" u="sng" dirty="0" err="1"/>
              <a:t>Schramm</a:t>
            </a:r>
            <a:r>
              <a:rPr lang="en-GB" u="sng" dirty="0"/>
              <a:t> Model</a:t>
            </a:r>
          </a:p>
          <a:p>
            <a:r>
              <a:rPr lang="en-GB" dirty="0"/>
              <a:t>Communication needs a shared “field of experience”</a:t>
            </a:r>
          </a:p>
          <a:p>
            <a:r>
              <a:rPr lang="en-GB" dirty="0"/>
              <a:t>Cultural/language differences reduce shared understanding</a:t>
            </a:r>
          </a:p>
          <a:p>
            <a:pPr marL="0" indent="0">
              <a:buNone/>
            </a:pPr>
            <a:r>
              <a:rPr lang="en-GB" u="sng" dirty="0"/>
              <a:t>Berlo’s SMCR Model</a:t>
            </a:r>
          </a:p>
          <a:p>
            <a:r>
              <a:rPr lang="en-GB" dirty="0"/>
              <a:t>Emphasises sender/receiver language, knowledge, culture</a:t>
            </a:r>
          </a:p>
          <a:p>
            <a:r>
              <a:rPr lang="en-GB" dirty="0"/>
              <a:t>Shows why instructions fail if the sender is unclear or the receiver cannot decode</a:t>
            </a:r>
          </a:p>
          <a:p>
            <a:endParaRPr lang="en-US" dirty="0"/>
          </a:p>
        </p:txBody>
      </p:sp>
    </p:spTree>
    <p:extLst>
      <p:ext uri="{BB962C8B-B14F-4D97-AF65-F5344CB8AC3E}">
        <p14:creationId xmlns:p14="http://schemas.microsoft.com/office/powerpoint/2010/main" val="34128067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9377E-B88F-0921-DB8A-071B1786A362}"/>
              </a:ext>
            </a:extLst>
          </p:cNvPr>
          <p:cNvSpPr>
            <a:spLocks noGrp="1"/>
          </p:cNvSpPr>
          <p:nvPr>
            <p:ph type="title"/>
          </p:nvPr>
        </p:nvSpPr>
        <p:spPr/>
        <p:txBody>
          <a:bodyPr/>
          <a:lstStyle/>
          <a:p>
            <a:r>
              <a:rPr lang="en-GB" b="1" dirty="0"/>
              <a:t>Solution 1: Provide Proper Training</a:t>
            </a:r>
            <a:br>
              <a:rPr lang="en-GB" b="1" dirty="0"/>
            </a:br>
            <a:endParaRPr lang="en-US" dirty="0"/>
          </a:p>
        </p:txBody>
      </p:sp>
      <p:sp>
        <p:nvSpPr>
          <p:cNvPr id="3" name="Content Placeholder 2">
            <a:extLst>
              <a:ext uri="{FF2B5EF4-FFF2-40B4-BE49-F238E27FC236}">
                <a16:creationId xmlns:a16="http://schemas.microsoft.com/office/drawing/2014/main" id="{67F74B18-3166-0F61-712C-1E2EDAE93C97}"/>
              </a:ext>
            </a:extLst>
          </p:cNvPr>
          <p:cNvSpPr>
            <a:spLocks noGrp="1"/>
          </p:cNvSpPr>
          <p:nvPr>
            <p:ph idx="1"/>
          </p:nvPr>
        </p:nvSpPr>
        <p:spPr/>
        <p:txBody>
          <a:bodyPr/>
          <a:lstStyle/>
          <a:p>
            <a:r>
              <a:rPr lang="en-GB" dirty="0"/>
              <a:t>Mandatory food hygiene training before staff start work</a:t>
            </a:r>
          </a:p>
          <a:p>
            <a:r>
              <a:rPr lang="en-GB" dirty="0"/>
              <a:t>Use translated materials</a:t>
            </a:r>
          </a:p>
          <a:p>
            <a:r>
              <a:rPr lang="en-GB" dirty="0"/>
              <a:t>Use videos, demonstrations, visual instructions</a:t>
            </a:r>
          </a:p>
          <a:p>
            <a:r>
              <a:rPr lang="en-GB" dirty="0"/>
              <a:t>Provide simple multilingual manuals</a:t>
            </a:r>
            <a:br>
              <a:rPr lang="en-GB" dirty="0"/>
            </a:br>
            <a:endParaRPr lang="en-GB" dirty="0"/>
          </a:p>
          <a:p>
            <a:pPr marL="0" indent="0">
              <a:buNone/>
            </a:pPr>
            <a:r>
              <a:rPr lang="en-GB" dirty="0"/>
              <a:t>Result:</a:t>
            </a:r>
          </a:p>
          <a:p>
            <a:r>
              <a:rPr lang="en-GB" dirty="0"/>
              <a:t>Clearer understanding = fewer mistakes.</a:t>
            </a:r>
          </a:p>
          <a:p>
            <a:endParaRPr lang="en-US" dirty="0"/>
          </a:p>
        </p:txBody>
      </p:sp>
    </p:spTree>
    <p:extLst>
      <p:ext uri="{BB962C8B-B14F-4D97-AF65-F5344CB8AC3E}">
        <p14:creationId xmlns:p14="http://schemas.microsoft.com/office/powerpoint/2010/main" val="3038427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AD5F1-4FF0-DF8A-B4B0-95F2417215EE}"/>
              </a:ext>
            </a:extLst>
          </p:cNvPr>
          <p:cNvSpPr>
            <a:spLocks noGrp="1"/>
          </p:cNvSpPr>
          <p:nvPr>
            <p:ph type="title"/>
          </p:nvPr>
        </p:nvSpPr>
        <p:spPr/>
        <p:txBody>
          <a:bodyPr>
            <a:normAutofit fontScale="90000"/>
          </a:bodyPr>
          <a:lstStyle/>
          <a:p>
            <a:r>
              <a:rPr lang="en-GB" b="1" dirty="0"/>
              <a:t>Solution 2: Improve Communication Methods</a:t>
            </a:r>
            <a:br>
              <a:rPr lang="en-GB" b="1" dirty="0"/>
            </a:br>
            <a:endParaRPr lang="en-US" dirty="0"/>
          </a:p>
        </p:txBody>
      </p:sp>
      <p:sp>
        <p:nvSpPr>
          <p:cNvPr id="3" name="Content Placeholder 2">
            <a:extLst>
              <a:ext uri="{FF2B5EF4-FFF2-40B4-BE49-F238E27FC236}">
                <a16:creationId xmlns:a16="http://schemas.microsoft.com/office/drawing/2014/main" id="{E83E018A-22C8-B40A-9186-61F2E81E8066}"/>
              </a:ext>
            </a:extLst>
          </p:cNvPr>
          <p:cNvSpPr>
            <a:spLocks noGrp="1"/>
          </p:cNvSpPr>
          <p:nvPr>
            <p:ph idx="1"/>
          </p:nvPr>
        </p:nvSpPr>
        <p:spPr/>
        <p:txBody>
          <a:bodyPr/>
          <a:lstStyle/>
          <a:p>
            <a:r>
              <a:rPr lang="en-GB" dirty="0"/>
              <a:t>Use diagrams and colour-coded signs</a:t>
            </a:r>
          </a:p>
          <a:p>
            <a:r>
              <a:rPr lang="en-GB" dirty="0"/>
              <a:t>Provide visual work instructions (photos of correct/incorrect practices)</a:t>
            </a:r>
          </a:p>
          <a:p>
            <a:r>
              <a:rPr lang="en-GB" dirty="0"/>
              <a:t>Hire interpreters or bilingual supervisors</a:t>
            </a:r>
          </a:p>
          <a:p>
            <a:r>
              <a:rPr lang="en-GB" dirty="0"/>
              <a:t>Provide short daily briefings with demonstrations</a:t>
            </a:r>
          </a:p>
          <a:p>
            <a:r>
              <a:rPr lang="en-GB" dirty="0"/>
              <a:t>Use digital screens for visual guidance</a:t>
            </a:r>
          </a:p>
          <a:p>
            <a:endParaRPr lang="en-US" dirty="0"/>
          </a:p>
        </p:txBody>
      </p:sp>
    </p:spTree>
    <p:extLst>
      <p:ext uri="{BB962C8B-B14F-4D97-AF65-F5344CB8AC3E}">
        <p14:creationId xmlns:p14="http://schemas.microsoft.com/office/powerpoint/2010/main" val="206691919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218121-066A-2E9E-E8D8-B9D3B22D3B37}"/>
              </a:ext>
            </a:extLst>
          </p:cNvPr>
          <p:cNvSpPr>
            <a:spLocks noGrp="1"/>
          </p:cNvSpPr>
          <p:nvPr>
            <p:ph type="title"/>
          </p:nvPr>
        </p:nvSpPr>
        <p:spPr/>
        <p:txBody>
          <a:bodyPr/>
          <a:lstStyle/>
          <a:p>
            <a:r>
              <a:rPr lang="en-GB" b="1" dirty="0"/>
              <a:t>Solution 3: Improve Leadership Behaviour</a:t>
            </a:r>
            <a:br>
              <a:rPr lang="en-GB" b="1" dirty="0"/>
            </a:br>
            <a:endParaRPr lang="en-US" dirty="0"/>
          </a:p>
        </p:txBody>
      </p:sp>
      <p:sp>
        <p:nvSpPr>
          <p:cNvPr id="3" name="Content Placeholder 2">
            <a:extLst>
              <a:ext uri="{FF2B5EF4-FFF2-40B4-BE49-F238E27FC236}">
                <a16:creationId xmlns:a16="http://schemas.microsoft.com/office/drawing/2014/main" id="{7708A87B-CBD1-D11D-14AE-A125325D621F}"/>
              </a:ext>
            </a:extLst>
          </p:cNvPr>
          <p:cNvSpPr>
            <a:spLocks noGrp="1"/>
          </p:cNvSpPr>
          <p:nvPr>
            <p:ph idx="1"/>
          </p:nvPr>
        </p:nvSpPr>
        <p:spPr/>
        <p:txBody>
          <a:bodyPr/>
          <a:lstStyle/>
          <a:p>
            <a:r>
              <a:rPr lang="en-GB" dirty="0"/>
              <a:t>Gary needs hygiene refresher training</a:t>
            </a:r>
          </a:p>
          <a:p>
            <a:r>
              <a:rPr lang="en-GB" dirty="0"/>
              <a:t>Must model correct behaviour (clean uniform, proper grooming)</a:t>
            </a:r>
          </a:p>
          <a:p>
            <a:r>
              <a:rPr lang="en-GB" dirty="0"/>
              <a:t>Delegate communication tasks to trained team leads</a:t>
            </a:r>
          </a:p>
          <a:p>
            <a:r>
              <a:rPr lang="en-GB" dirty="0"/>
              <a:t>Adopt clear, calm, respectful instruction methods</a:t>
            </a:r>
          </a:p>
          <a:p>
            <a:endParaRPr lang="en-US" dirty="0"/>
          </a:p>
        </p:txBody>
      </p:sp>
    </p:spTree>
    <p:extLst>
      <p:ext uri="{BB962C8B-B14F-4D97-AF65-F5344CB8AC3E}">
        <p14:creationId xmlns:p14="http://schemas.microsoft.com/office/powerpoint/2010/main" val="595436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3AD19-D4D5-C492-FAAA-5D5B0587DDC2}"/>
              </a:ext>
            </a:extLst>
          </p:cNvPr>
          <p:cNvSpPr>
            <a:spLocks noGrp="1"/>
          </p:cNvSpPr>
          <p:nvPr>
            <p:ph type="title"/>
          </p:nvPr>
        </p:nvSpPr>
        <p:spPr/>
        <p:txBody>
          <a:bodyPr/>
          <a:lstStyle/>
          <a:p>
            <a:r>
              <a:rPr lang="en-GB" b="1" dirty="0"/>
              <a:t>Solution 4: Build Cultural Understanding</a:t>
            </a:r>
            <a:br>
              <a:rPr lang="en-GB" b="1" dirty="0"/>
            </a:br>
            <a:endParaRPr lang="en-US" dirty="0"/>
          </a:p>
        </p:txBody>
      </p:sp>
      <p:sp>
        <p:nvSpPr>
          <p:cNvPr id="3" name="Content Placeholder 2">
            <a:extLst>
              <a:ext uri="{FF2B5EF4-FFF2-40B4-BE49-F238E27FC236}">
                <a16:creationId xmlns:a16="http://schemas.microsoft.com/office/drawing/2014/main" id="{614E667E-FA97-6E17-C45A-F4803F446EC2}"/>
              </a:ext>
            </a:extLst>
          </p:cNvPr>
          <p:cNvSpPr>
            <a:spLocks noGrp="1"/>
          </p:cNvSpPr>
          <p:nvPr>
            <p:ph idx="1"/>
          </p:nvPr>
        </p:nvSpPr>
        <p:spPr>
          <a:xfrm>
            <a:off x="838200" y="1690688"/>
            <a:ext cx="10515600" cy="4351338"/>
          </a:xfrm>
        </p:spPr>
        <p:txBody>
          <a:bodyPr/>
          <a:lstStyle/>
          <a:p>
            <a:r>
              <a:rPr lang="en-GB" dirty="0"/>
              <a:t>Provide cultural awareness training</a:t>
            </a:r>
          </a:p>
          <a:p>
            <a:r>
              <a:rPr lang="en-GB" dirty="0"/>
              <a:t>Encourage team-building activities</a:t>
            </a:r>
          </a:p>
          <a:p>
            <a:r>
              <a:rPr lang="en-GB" dirty="0"/>
              <a:t>Pair older/more experienced staff with younger ones (“buddy system”)</a:t>
            </a:r>
          </a:p>
          <a:p>
            <a:r>
              <a:rPr lang="en-GB" dirty="0"/>
              <a:t>Reduce stereotypes (e.g., “younger ones don’t listen”)</a:t>
            </a:r>
          </a:p>
          <a:p>
            <a:endParaRPr lang="en-US" dirty="0"/>
          </a:p>
        </p:txBody>
      </p:sp>
    </p:spTree>
    <p:extLst>
      <p:ext uri="{BB962C8B-B14F-4D97-AF65-F5344CB8AC3E}">
        <p14:creationId xmlns:p14="http://schemas.microsoft.com/office/powerpoint/2010/main" val="34654348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9F77B-B3B7-DEA5-9A9A-4429256AA45D}"/>
              </a:ext>
            </a:extLst>
          </p:cNvPr>
          <p:cNvSpPr>
            <a:spLocks noGrp="1"/>
          </p:cNvSpPr>
          <p:nvPr>
            <p:ph type="title"/>
          </p:nvPr>
        </p:nvSpPr>
        <p:spPr/>
        <p:txBody>
          <a:bodyPr/>
          <a:lstStyle/>
          <a:p>
            <a:r>
              <a:rPr lang="en-GB" b="1" dirty="0"/>
              <a:t>Solution 5: Modernise Processes</a:t>
            </a:r>
            <a:br>
              <a:rPr lang="en-GB" b="1" dirty="0"/>
            </a:br>
            <a:endParaRPr lang="en-US" dirty="0"/>
          </a:p>
        </p:txBody>
      </p:sp>
      <p:sp>
        <p:nvSpPr>
          <p:cNvPr id="3" name="Content Placeholder 2">
            <a:extLst>
              <a:ext uri="{FF2B5EF4-FFF2-40B4-BE49-F238E27FC236}">
                <a16:creationId xmlns:a16="http://schemas.microsoft.com/office/drawing/2014/main" id="{04002559-0E77-F6BD-78CF-D5295097C74E}"/>
              </a:ext>
            </a:extLst>
          </p:cNvPr>
          <p:cNvSpPr>
            <a:spLocks noGrp="1"/>
          </p:cNvSpPr>
          <p:nvPr>
            <p:ph idx="1"/>
          </p:nvPr>
        </p:nvSpPr>
        <p:spPr/>
        <p:txBody>
          <a:bodyPr/>
          <a:lstStyle/>
          <a:p>
            <a:r>
              <a:rPr lang="en-GB" dirty="0"/>
              <a:t>Replace old noisy machinery (less distraction = less noise)</a:t>
            </a:r>
          </a:p>
          <a:p>
            <a:r>
              <a:rPr lang="en-GB" dirty="0"/>
              <a:t>Use temperature sensors and alarms to prevent food being left out</a:t>
            </a:r>
          </a:p>
          <a:p>
            <a:r>
              <a:rPr lang="en-GB" dirty="0"/>
              <a:t>Improve packaging checks</a:t>
            </a:r>
          </a:p>
          <a:p>
            <a:r>
              <a:rPr lang="en-GB" dirty="0"/>
              <a:t>Implement quality control procedures</a:t>
            </a:r>
          </a:p>
          <a:p>
            <a:endParaRPr lang="en-US" dirty="0"/>
          </a:p>
        </p:txBody>
      </p:sp>
    </p:spTree>
    <p:extLst>
      <p:ext uri="{BB962C8B-B14F-4D97-AF65-F5344CB8AC3E}">
        <p14:creationId xmlns:p14="http://schemas.microsoft.com/office/powerpoint/2010/main" val="432980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FA4B3-7D88-27A4-7044-3CB5216B17C3}"/>
              </a:ext>
            </a:extLst>
          </p:cNvPr>
          <p:cNvSpPr>
            <a:spLocks noGrp="1"/>
          </p:cNvSpPr>
          <p:nvPr>
            <p:ph type="title"/>
          </p:nvPr>
        </p:nvSpPr>
        <p:spPr/>
        <p:txBody>
          <a:bodyPr/>
          <a:lstStyle/>
          <a:p>
            <a:r>
              <a:rPr lang="en-GB" b="1" dirty="0"/>
              <a:t>Conclusion</a:t>
            </a:r>
            <a:br>
              <a:rPr lang="en-GB" b="1" dirty="0"/>
            </a:br>
            <a:endParaRPr lang="en-US" dirty="0"/>
          </a:p>
        </p:txBody>
      </p:sp>
      <p:sp>
        <p:nvSpPr>
          <p:cNvPr id="3" name="Content Placeholder 2">
            <a:extLst>
              <a:ext uri="{FF2B5EF4-FFF2-40B4-BE49-F238E27FC236}">
                <a16:creationId xmlns:a16="http://schemas.microsoft.com/office/drawing/2014/main" id="{E1A18785-2655-EECE-0116-0B53B00D7A1C}"/>
              </a:ext>
            </a:extLst>
          </p:cNvPr>
          <p:cNvSpPr>
            <a:spLocks noGrp="1"/>
          </p:cNvSpPr>
          <p:nvPr>
            <p:ph idx="1"/>
          </p:nvPr>
        </p:nvSpPr>
        <p:spPr/>
        <p:txBody>
          <a:bodyPr/>
          <a:lstStyle/>
          <a:p>
            <a:r>
              <a:rPr lang="en-GB" dirty="0"/>
              <a:t>Flight Foods’ problems are mainly caused by communication failures including language barriers, cultural differences, lack of training, poor leadership, and ineffective channels.</a:t>
            </a:r>
          </a:p>
          <a:p>
            <a:pPr marL="0" indent="0">
              <a:buNone/>
            </a:pPr>
            <a:br>
              <a:rPr lang="en-GB" dirty="0"/>
            </a:br>
            <a:endParaRPr lang="en-GB" dirty="0"/>
          </a:p>
          <a:p>
            <a:r>
              <a:rPr lang="en-GB" dirty="0"/>
              <a:t>By applying communication theories and implementing practical solutions such as better training, multilingual support, improved leadership, and modernised processes, the company can reduce errors, improve food safety, and rebuild trust with airline customers.</a:t>
            </a:r>
          </a:p>
          <a:p>
            <a:endParaRPr lang="en-US" dirty="0"/>
          </a:p>
        </p:txBody>
      </p:sp>
    </p:spTree>
    <p:extLst>
      <p:ext uri="{BB962C8B-B14F-4D97-AF65-F5344CB8AC3E}">
        <p14:creationId xmlns:p14="http://schemas.microsoft.com/office/powerpoint/2010/main" val="37578933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465675-4377-AD52-9211-85CB1128428D}"/>
              </a:ext>
            </a:extLst>
          </p:cNvPr>
          <p:cNvSpPr>
            <a:spLocks noGrp="1"/>
          </p:cNvSpPr>
          <p:nvPr>
            <p:ph type="title"/>
          </p:nvPr>
        </p:nvSpPr>
        <p:spPr/>
        <p:txBody>
          <a:bodyPr/>
          <a:lstStyle/>
          <a:p>
            <a:r>
              <a:rPr lang="en-GB" b="1" dirty="0"/>
              <a:t>References</a:t>
            </a:r>
            <a:br>
              <a:rPr lang="en-GB" b="1" dirty="0"/>
            </a:br>
            <a:endParaRPr lang="en-US" dirty="0"/>
          </a:p>
        </p:txBody>
      </p:sp>
      <p:sp>
        <p:nvSpPr>
          <p:cNvPr id="3" name="Content Placeholder 2">
            <a:extLst>
              <a:ext uri="{FF2B5EF4-FFF2-40B4-BE49-F238E27FC236}">
                <a16:creationId xmlns:a16="http://schemas.microsoft.com/office/drawing/2014/main" id="{2F8439A6-169B-DA8B-B9CC-18BB465AA1D8}"/>
              </a:ext>
            </a:extLst>
          </p:cNvPr>
          <p:cNvSpPr>
            <a:spLocks noGrp="1"/>
          </p:cNvSpPr>
          <p:nvPr>
            <p:ph idx="1"/>
          </p:nvPr>
        </p:nvSpPr>
        <p:spPr/>
        <p:txBody>
          <a:bodyPr/>
          <a:lstStyle/>
          <a:p>
            <a:r>
              <a:rPr lang="en-GB" dirty="0"/>
              <a:t>Berlo, D. (1960) The Process of Communication. New York: Holt, </a:t>
            </a:r>
            <a:r>
              <a:rPr lang="en-GB" dirty="0" err="1"/>
              <a:t>Rinehart</a:t>
            </a:r>
            <a:r>
              <a:rPr lang="en-GB" dirty="0"/>
              <a:t> and Winston.</a:t>
            </a:r>
          </a:p>
          <a:p>
            <a:r>
              <a:rPr lang="en-GB" dirty="0"/>
              <a:t>Case Study (2025) Flight Foods Ltd.</a:t>
            </a:r>
          </a:p>
          <a:p>
            <a:r>
              <a:rPr lang="en-GB" dirty="0" err="1"/>
              <a:t>Schramm</a:t>
            </a:r>
            <a:r>
              <a:rPr lang="en-GB" dirty="0"/>
              <a:t>, W. (1954) How Communication Works. Urbana: University of Illinois Press.</a:t>
            </a:r>
          </a:p>
          <a:p>
            <a:r>
              <a:rPr lang="en-GB" dirty="0"/>
              <a:t>Shannon, C. and Weaver, W. (1949) The Mathematical Theory of Communication. Urbana: University of Illinois Press.</a:t>
            </a:r>
          </a:p>
          <a:p>
            <a:endParaRPr lang="en-GB" dirty="0"/>
          </a:p>
        </p:txBody>
      </p:sp>
    </p:spTree>
    <p:extLst>
      <p:ext uri="{BB962C8B-B14F-4D97-AF65-F5344CB8AC3E}">
        <p14:creationId xmlns:p14="http://schemas.microsoft.com/office/powerpoint/2010/main" val="21926589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Title: Communication Barriers and Solutions at Flight Foods Ltd Module: Effective Teamwork and Communication  Module Code: LCLM4003 Student Name: Anisa Student ID: 2421422 </vt:lpstr>
      <vt:lpstr>Overview:</vt:lpstr>
      <vt:lpstr>Key Issues in the Case Study </vt:lpstr>
      <vt:lpstr>Barrier 1: Language Differences</vt:lpstr>
      <vt:lpstr>Barrier 2: Cultural Differences </vt:lpstr>
      <vt:lpstr>Barrier 3: Poor Training and Knowledge </vt:lpstr>
      <vt:lpstr>Barrier 4: Ineffective Communication Channels </vt:lpstr>
      <vt:lpstr>Barrier 5: Leadership and Personal Behaviour </vt:lpstr>
      <vt:lpstr>Communication Theories Used </vt:lpstr>
      <vt:lpstr>Solution 1: Provide Proper Training </vt:lpstr>
      <vt:lpstr>Solution 2: Improve Communication Methods </vt:lpstr>
      <vt:lpstr>Solution 3: Improve Leadership Behaviour </vt:lpstr>
      <vt:lpstr>Solution 4: Build Cultural Understanding </vt:lpstr>
      <vt:lpstr>Solution 5: Modernise Processes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Communication Barriers and Solutions at Flight Foods Ltd Module: Effective Teamwork and Communication  Module Code: LCLM4003 Student Name: Anisa Student ID: 2421422 </dc:title>
  <dc:creator>Anisa Ruxar (2421422)</dc:creator>
  <cp:lastModifiedBy>Anisa Ruxar (2421422)</cp:lastModifiedBy>
  <cp:revision>1</cp:revision>
  <dcterms:created xsi:type="dcterms:W3CDTF">2025-11-22T04:01:30Z</dcterms:created>
  <dcterms:modified xsi:type="dcterms:W3CDTF">2025-11-22T04:30:50Z</dcterms:modified>
</cp:coreProperties>
</file>