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95" r:id="rId3"/>
    <p:sldId id="296" r:id="rId4"/>
    <p:sldId id="297" r:id="rId5"/>
    <p:sldId id="298" r:id="rId6"/>
    <p:sldId id="299" r:id="rId7"/>
    <p:sldId id="300" r:id="rId8"/>
    <p:sldId id="301" r:id="rId9"/>
    <p:sldId id="302" r:id="rId10"/>
    <p:sldId id="303" r:id="rId11"/>
    <p:sldId id="304" r:id="rId12"/>
    <p:sldId id="305" r:id="rId13"/>
    <p:sldId id="306" r:id="rId14"/>
    <p:sldId id="257" r:id="rId15"/>
    <p:sldId id="265" r:id="rId16"/>
    <p:sldId id="266" r:id="rId17"/>
    <p:sldId id="307" r:id="rId18"/>
    <p:sldId id="308" r:id="rId19"/>
    <p:sldId id="309" r:id="rId20"/>
    <p:sldId id="313" r:id="rId21"/>
    <p:sldId id="314" r:id="rId22"/>
    <p:sldId id="317" r:id="rId23"/>
    <p:sldId id="316" r:id="rId24"/>
    <p:sldId id="311" r:id="rId25"/>
    <p:sldId id="277" r:id="rId26"/>
    <p:sldId id="279" r:id="rId27"/>
    <p:sldId id="281" r:id="rId28"/>
    <p:sldId id="282" r:id="rId29"/>
    <p:sldId id="283" r:id="rId30"/>
    <p:sldId id="318" r:id="rId31"/>
    <p:sldId id="319" r:id="rId32"/>
    <p:sldId id="285" r:id="rId33"/>
    <p:sldId id="286" r:id="rId34"/>
    <p:sldId id="287" r:id="rId35"/>
    <p:sldId id="288" r:id="rId36"/>
    <p:sldId id="320" r:id="rId37"/>
    <p:sldId id="289" r:id="rId38"/>
    <p:sldId id="290" r:id="rId39"/>
    <p:sldId id="310" r:id="rId40"/>
    <p:sldId id="267" r:id="rId41"/>
    <p:sldId id="261" r:id="rId42"/>
    <p:sldId id="272" r:id="rId43"/>
    <p:sldId id="273" r:id="rId44"/>
    <p:sldId id="274" r:id="rId45"/>
    <p:sldId id="275" r:id="rId46"/>
    <p:sldId id="276" r:id="rId47"/>
    <p:sldId id="291" r:id="rId48"/>
    <p:sldId id="292" r:id="rId49"/>
    <p:sldId id="294" r:id="rId50"/>
    <p:sldId id="293" r:id="rId51"/>
    <p:sldId id="312"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28D047-D142-4E54-9DE1-21073A51DD7A}" type="datetimeFigureOut">
              <a:rPr lang="en-US" smtClean="0"/>
              <a:t>11/17/2010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3BB43B-A13D-4D01-BD00-A67F1635C36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36</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39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41</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42</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45</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46</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47</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48</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49</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50</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3BB43B-A13D-4D01-BD00-A67F1635C36D}" type="slidenum">
              <a:rPr lang="en-GB" smtClean="0"/>
              <a:t>51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11/17/2010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D495AA-8B56-40FB-A420-E848AB03B421}" type="datetimeFigureOut">
              <a:rPr lang="en-US" smtClean="0"/>
              <a:pPr/>
              <a:t>11/17/2010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67017-BE07-4073-8899-230104F60FD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MBawvbGokQY&amp;feature=relate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change-management.com/tutorials.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change-management.com/tutorial-definition-history.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strategies-for-managing-change.com/adkar.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fpuHUiy_xo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strategies-for-managing-change.com/communication-strategy.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changingminds.org/disciplines/change_management/kubler_ross/kubler_ross.htm"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www.modal.com.au/culture.asp"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strategies-for-managing-change.com/change-management-models.html"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strategies-for-managing-change.co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josephnoone.wordpress.com/leading-change/were-not-the-iceberg-we-happen-to-be-sitting-on/"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strategies-for-managing-change.com/surviving-change.html"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hyperlink" Target="http://www.strategies-for-managing-change.com/john-kotter.html"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ww.youtube.com/watch?v=j9XbVQZa8Lc&amp;feature=related"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youtube.com/watch?v=gpI_gKee8Ls&amp;feature=related"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hyperlink" Target="http://www.youtube.com/watch?v=Ks1-6FCZGmY&amp;feature=related" TargetMode="External"/><Relationship Id="rId4" Type="http://schemas.openxmlformats.org/officeDocument/2006/relationships/hyperlink" Target="http://www.youtube.com/watch?v=w3IbKbDhfKw&amp;feature=related"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youtube.com/watch?v=Gh2xc6vXQgk&amp;feature=related"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hyperlink" Target="http://kotterinternational.com/KotterPrinciples/OurIceberg.aspx"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www.youtube.com/watch?v=R8CtOjgWegg&amp;NR=1"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hyperlink" Target="http://www.youtube.com/watch?v=kOYzl83icX8&amp;feature=related" TargetMode="External"/><Relationship Id="rId5" Type="http://schemas.openxmlformats.org/officeDocument/2006/relationships/hyperlink" Target="http://en.wikipedia.org/wiki/Who_Moved_My_Cheese?" TargetMode="External"/><Relationship Id="rId4" Type="http://schemas.openxmlformats.org/officeDocument/2006/relationships/hyperlink" Target="http://www.whomovedmycheese.com/"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campfirenow.com/"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hyperlink" Target="http://backpacki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857232"/>
            <a:ext cx="7772400" cy="1470025"/>
          </a:xfrm>
        </p:spPr>
        <p:txBody>
          <a:bodyPr/>
          <a:lstStyle/>
          <a:p>
            <a:r>
              <a:rPr lang="en-GB" u="sng" dirty="0" smtClean="0"/>
              <a:t>Change Management Models</a:t>
            </a:r>
            <a:endParaRPr lang="en-GB" u="sng" dirty="0"/>
          </a:p>
        </p:txBody>
      </p:sp>
      <p:pic>
        <p:nvPicPr>
          <p:cNvPr id="5" name="Picture 2" descr="http://mti.s3.amazonaws.com/wp-content/file_uploads/8change-posters_o8rz.jpg"/>
          <p:cNvPicPr>
            <a:picLocks noChangeAspect="1" noChangeArrowheads="1"/>
          </p:cNvPicPr>
          <p:nvPr/>
        </p:nvPicPr>
        <p:blipFill>
          <a:blip r:embed="rId3"/>
          <a:srcRect/>
          <a:stretch>
            <a:fillRect/>
          </a:stretch>
        </p:blipFill>
        <p:spPr bwMode="auto">
          <a:xfrm>
            <a:off x="2690826" y="2500306"/>
            <a:ext cx="3810000" cy="298132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a:t>
            </a:r>
            <a:endParaRPr lang="en-GB" u="sng" dirty="0"/>
          </a:p>
        </p:txBody>
      </p:sp>
      <p:sp>
        <p:nvSpPr>
          <p:cNvPr id="3" name="Content Placeholder 2"/>
          <p:cNvSpPr>
            <a:spLocks noGrp="1"/>
          </p:cNvSpPr>
          <p:nvPr>
            <p:ph idx="1"/>
          </p:nvPr>
        </p:nvSpPr>
        <p:spPr/>
        <p:txBody>
          <a:bodyPr/>
          <a:lstStyle/>
          <a:p>
            <a:r>
              <a:rPr lang="en-GB" dirty="0" smtClean="0"/>
              <a:t>1min overview: </a:t>
            </a:r>
            <a:r>
              <a:rPr lang="en-GB" dirty="0" smtClean="0">
                <a:hlinkClick r:id="rId3"/>
              </a:rPr>
              <a:t>http://www.youtube.com/watch?v=MBawvbGokQY&amp;feature=related</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Essential Online resource:</a:t>
            </a:r>
            <a:endParaRPr lang="en-GB" u="sng" dirty="0"/>
          </a:p>
        </p:txBody>
      </p:sp>
      <p:sp>
        <p:nvSpPr>
          <p:cNvPr id="3" name="Content Placeholder 2"/>
          <p:cNvSpPr>
            <a:spLocks noGrp="1"/>
          </p:cNvSpPr>
          <p:nvPr>
            <p:ph idx="1"/>
          </p:nvPr>
        </p:nvSpPr>
        <p:spPr>
          <a:xfrm>
            <a:off x="0" y="1600200"/>
            <a:ext cx="9144000" cy="4525963"/>
          </a:xfrm>
        </p:spPr>
        <p:txBody>
          <a:bodyPr/>
          <a:lstStyle/>
          <a:p>
            <a:r>
              <a:rPr lang="en-GB" b="1" dirty="0"/>
              <a:t>Change Management Learning </a:t>
            </a:r>
            <a:r>
              <a:rPr lang="en-GB" b="1" dirty="0" err="1" smtClean="0"/>
              <a:t>Center</a:t>
            </a:r>
            <a:r>
              <a:rPr lang="en-GB" b="1" dirty="0" smtClean="0"/>
              <a:t>:</a:t>
            </a:r>
          </a:p>
          <a:p>
            <a:pPr>
              <a:buNone/>
            </a:pPr>
            <a:r>
              <a:rPr lang="en-GB" dirty="0" smtClean="0">
                <a:hlinkClick r:id="rId3"/>
              </a:rPr>
              <a:t>http://www.change-management.com/tutorials.htm</a:t>
            </a:r>
            <a:endParaRPr lang="en-GB" dirty="0"/>
          </a:p>
        </p:txBody>
      </p:sp>
      <p:pic>
        <p:nvPicPr>
          <p:cNvPr id="2050" name="Picture 2" descr="Change Management Learning Center - managing change library"/>
          <p:cNvPicPr>
            <a:picLocks noChangeAspect="1" noChangeArrowheads="1"/>
          </p:cNvPicPr>
          <p:nvPr/>
        </p:nvPicPr>
        <p:blipFill>
          <a:blip r:embed="rId4"/>
          <a:srcRect/>
          <a:stretch>
            <a:fillRect/>
          </a:stretch>
        </p:blipFill>
        <p:spPr bwMode="auto">
          <a:xfrm>
            <a:off x="2357422" y="3286124"/>
            <a:ext cx="3873924" cy="200026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Change Management?</a:t>
            </a:r>
            <a:endParaRPr lang="en-GB" u="sng" dirty="0"/>
          </a:p>
        </p:txBody>
      </p:sp>
      <p:sp>
        <p:nvSpPr>
          <p:cNvPr id="3" name="Content Placeholder 2"/>
          <p:cNvSpPr>
            <a:spLocks noGrp="1"/>
          </p:cNvSpPr>
          <p:nvPr>
            <p:ph idx="1"/>
          </p:nvPr>
        </p:nvSpPr>
        <p:spPr/>
        <p:txBody>
          <a:bodyPr/>
          <a:lstStyle/>
          <a:p>
            <a:r>
              <a:rPr lang="en-GB" dirty="0" smtClean="0"/>
              <a:t>Write down what </a:t>
            </a:r>
            <a:r>
              <a:rPr lang="en-GB" b="1" dirty="0" smtClean="0"/>
              <a:t>you </a:t>
            </a:r>
            <a:r>
              <a:rPr lang="en-GB" dirty="0" smtClean="0"/>
              <a:t>think</a:t>
            </a:r>
            <a:r>
              <a:rPr lang="en-GB" b="1" dirty="0" smtClean="0"/>
              <a:t> </a:t>
            </a:r>
            <a:r>
              <a:rPr lang="en-GB" dirty="0" smtClean="0"/>
              <a:t>is ‘Change Management’?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a:t>
            </a:r>
            <a:endParaRPr lang="en-GB" u="sng" dirty="0"/>
          </a:p>
        </p:txBody>
      </p:sp>
      <p:sp>
        <p:nvSpPr>
          <p:cNvPr id="3" name="Content Placeholder 2"/>
          <p:cNvSpPr>
            <a:spLocks noGrp="1"/>
          </p:cNvSpPr>
          <p:nvPr>
            <p:ph idx="1"/>
          </p:nvPr>
        </p:nvSpPr>
        <p:spPr/>
        <p:txBody>
          <a:bodyPr>
            <a:normAutofit/>
          </a:bodyPr>
          <a:lstStyle/>
          <a:p>
            <a:r>
              <a:rPr lang="en-GB" b="1" dirty="0"/>
              <a:t>Change management</a:t>
            </a:r>
            <a:r>
              <a:rPr lang="en-GB" dirty="0"/>
              <a:t> is a structured approach to </a:t>
            </a:r>
            <a:r>
              <a:rPr lang="en-GB" b="1" dirty="0"/>
              <a:t>transitioning</a:t>
            </a:r>
            <a:r>
              <a:rPr lang="en-GB" dirty="0"/>
              <a:t> individuals, teams, and organizations </a:t>
            </a:r>
            <a:r>
              <a:rPr lang="en-GB" b="1" dirty="0"/>
              <a:t>from a current state to a desired future state</a:t>
            </a:r>
            <a:r>
              <a:rPr lang="en-GB" dirty="0"/>
              <a:t>. It is an organizational process aimed at empowering employees to accept and embrace changes in their current business </a:t>
            </a:r>
            <a:r>
              <a:rPr lang="en-GB" dirty="0" smtClean="0"/>
              <a:t>environment. </a:t>
            </a:r>
            <a:r>
              <a:rPr lang="en-GB" baseline="30000" dirty="0" smtClean="0"/>
              <a:t>(1)</a:t>
            </a:r>
          </a:p>
        </p:txBody>
      </p:sp>
      <p:sp>
        <p:nvSpPr>
          <p:cNvPr id="4" name="TextBox 3"/>
          <p:cNvSpPr txBox="1"/>
          <p:nvPr/>
        </p:nvSpPr>
        <p:spPr>
          <a:xfrm>
            <a:off x="142844" y="6211669"/>
            <a:ext cx="8762335" cy="400110"/>
          </a:xfrm>
          <a:prstGeom prst="rect">
            <a:avLst/>
          </a:prstGeom>
          <a:noFill/>
        </p:spPr>
        <p:txBody>
          <a:bodyPr wrap="none" rtlCol="0">
            <a:spAutoFit/>
          </a:bodyPr>
          <a:lstStyle/>
          <a:p>
            <a:r>
              <a:rPr lang="en-GB" sz="1000" dirty="0" smtClean="0"/>
              <a:t>(1) Hiatt, Jeff. "The definition and history of change management“, </a:t>
            </a:r>
            <a:r>
              <a:rPr lang="en-GB" sz="1000" dirty="0" smtClean="0">
                <a:hlinkClick r:id="rId3"/>
              </a:rPr>
              <a:t>http://www.change-management.com/tutorial-definition-history.htm</a:t>
            </a:r>
            <a:r>
              <a:rPr lang="en-GB" sz="1000" dirty="0" smtClean="0"/>
              <a:t>, retrieved </a:t>
            </a:r>
            <a:r>
              <a:rPr lang="en-GB" sz="1000" dirty="0"/>
              <a:t>16 August 2010.</a:t>
            </a:r>
            <a:endParaRPr lang="en-GB" sz="1000" dirty="0" smtClean="0"/>
          </a:p>
          <a:p>
            <a:endParaRPr lang="en-GB"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lstStyle/>
          <a:p>
            <a:r>
              <a:rPr lang="en-GB" u="sng" dirty="0" smtClean="0"/>
              <a:t>definition of change management</a:t>
            </a:r>
            <a:endParaRPr lang="en-GB" u="sng" dirty="0"/>
          </a:p>
        </p:txBody>
      </p:sp>
      <p:sp>
        <p:nvSpPr>
          <p:cNvPr id="3" name="Content Placeholder 2"/>
          <p:cNvSpPr>
            <a:spLocks noGrp="1"/>
          </p:cNvSpPr>
          <p:nvPr>
            <p:ph idx="1"/>
          </p:nvPr>
        </p:nvSpPr>
        <p:spPr/>
        <p:txBody>
          <a:bodyPr>
            <a:normAutofit/>
          </a:bodyPr>
          <a:lstStyle/>
          <a:p>
            <a:pPr>
              <a:buNone/>
            </a:pPr>
            <a:r>
              <a:rPr lang="en-GB" sz="2800" dirty="0" smtClean="0"/>
              <a:t>According to Strategies-for-managing-change.com:</a:t>
            </a:r>
          </a:p>
          <a:p>
            <a:r>
              <a:rPr lang="en-GB" sz="2800" dirty="0" smtClean="0"/>
              <a:t>At root, </a:t>
            </a:r>
            <a:r>
              <a:rPr lang="en-GB" sz="2800" b="1" dirty="0" smtClean="0"/>
              <a:t>change management is about process and people</a:t>
            </a:r>
            <a:r>
              <a:rPr lang="en-GB" sz="2800" dirty="0" smtClean="0"/>
              <a:t>. But even process is just about people doing stuff... so </a:t>
            </a:r>
            <a:r>
              <a:rPr lang="en-GB" sz="2800" b="1" dirty="0" smtClean="0"/>
              <a:t>ultimately it's all about people - and processes that work for people.</a:t>
            </a:r>
            <a:endParaRPr lang="en-GB" sz="2800" dirty="0" smtClean="0"/>
          </a:p>
          <a:p>
            <a:endParaRPr lang="en-GB" sz="2800" dirty="0"/>
          </a:p>
        </p:txBody>
      </p:sp>
      <p:sp>
        <p:nvSpPr>
          <p:cNvPr id="4" name="TextBox 3"/>
          <p:cNvSpPr txBox="1"/>
          <p:nvPr/>
        </p:nvSpPr>
        <p:spPr>
          <a:xfrm>
            <a:off x="0" y="6357958"/>
            <a:ext cx="7143768" cy="246221"/>
          </a:xfrm>
          <a:prstGeom prst="rect">
            <a:avLst/>
          </a:prstGeom>
          <a:noFill/>
        </p:spPr>
        <p:txBody>
          <a:bodyPr wrap="square" rtlCol="0">
            <a:spAutoFit/>
          </a:bodyPr>
          <a:lstStyle/>
          <a:p>
            <a:r>
              <a:rPr lang="en-GB" sz="1000" dirty="0" smtClean="0">
                <a:hlinkClick r:id="rId3"/>
              </a:rPr>
              <a:t>http://www.strategies-for-managing-change.com/adkar.html</a:t>
            </a:r>
            <a:endParaRPr lang="en-GB"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a:t>
            </a:r>
            <a:endParaRPr lang="en-GB" u="sng" dirty="0"/>
          </a:p>
        </p:txBody>
      </p:sp>
      <p:sp>
        <p:nvSpPr>
          <p:cNvPr id="3" name="Content Placeholder 2"/>
          <p:cNvSpPr>
            <a:spLocks noGrp="1"/>
          </p:cNvSpPr>
          <p:nvPr>
            <p:ph idx="1"/>
          </p:nvPr>
        </p:nvSpPr>
        <p:spPr/>
        <p:txBody>
          <a:bodyPr/>
          <a:lstStyle/>
          <a:p>
            <a:r>
              <a:rPr lang="en-GB" dirty="0" smtClean="0"/>
              <a:t>Change Management can more clearly be expressed and understand simply using the term:</a:t>
            </a:r>
          </a:p>
          <a:p>
            <a:pPr algn="ctr">
              <a:buNone/>
            </a:pPr>
            <a:r>
              <a:rPr lang="en-GB" sz="3600" b="1" dirty="0" smtClean="0"/>
              <a:t> ’Managing Change’</a:t>
            </a:r>
          </a:p>
          <a:p>
            <a:pPr algn="ctr">
              <a:buNone/>
            </a:pPr>
            <a:r>
              <a:rPr lang="en-GB" sz="3600" b="1" dirty="0" smtClean="0"/>
              <a:t>As these words express the action of ‘Managing’ the ‘change process’.</a:t>
            </a:r>
            <a:endParaRPr lang="en-GB" sz="36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Managing Change</a:t>
            </a:r>
            <a:endParaRPr lang="en-GB" u="sng" dirty="0"/>
          </a:p>
        </p:txBody>
      </p:sp>
      <p:sp>
        <p:nvSpPr>
          <p:cNvPr id="3" name="Content Placeholder 2"/>
          <p:cNvSpPr>
            <a:spLocks noGrp="1"/>
          </p:cNvSpPr>
          <p:nvPr>
            <p:ph idx="1"/>
          </p:nvPr>
        </p:nvSpPr>
        <p:spPr/>
        <p:txBody>
          <a:bodyPr/>
          <a:lstStyle/>
          <a:p>
            <a:r>
              <a:rPr lang="en-GB" b="1" dirty="0" smtClean="0"/>
              <a:t>30 second overview: </a:t>
            </a:r>
            <a:r>
              <a:rPr lang="en-GB" dirty="0" smtClean="0">
                <a:hlinkClick r:id="rId3"/>
              </a:rPr>
              <a:t>http://www.youtube.com/watch?v=fpuHUiy_xog</a:t>
            </a:r>
            <a:r>
              <a:rPr lang="en-GB" dirty="0" smtClean="0"/>
              <a: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“The greatest danger in times of turbulence is not the turbulence; it is to act with yesterday's logic.”</a:t>
            </a:r>
            <a:r>
              <a:rPr lang="en-GB" dirty="0" smtClean="0"/>
              <a:t/>
            </a:r>
            <a:br>
              <a:rPr lang="en-GB" dirty="0" smtClean="0"/>
            </a:br>
            <a:r>
              <a:rPr lang="en-GB" dirty="0" smtClean="0"/>
              <a:t>Peter </a:t>
            </a:r>
            <a:r>
              <a:rPr lang="en-GB" dirty="0" err="1" smtClean="0"/>
              <a:t>Drucker</a:t>
            </a:r>
            <a:endParaRPr lang="en-GB" dirty="0" smtClean="0"/>
          </a:p>
          <a:p>
            <a:pPr>
              <a:buNone/>
            </a:pPr>
            <a:endParaRPr lang="en-GB" dirty="0" smtClean="0"/>
          </a:p>
          <a:p>
            <a:r>
              <a:rPr lang="en-GB" dirty="0" smtClean="0"/>
              <a:t>What does this mean?</a:t>
            </a:r>
          </a:p>
          <a:p>
            <a:endParaRPr lang="en-GB" dirty="0"/>
          </a:p>
        </p:txBody>
      </p:sp>
      <p:sp>
        <p:nvSpPr>
          <p:cNvPr id="4" name="TextBox 3"/>
          <p:cNvSpPr txBox="1"/>
          <p:nvPr/>
        </p:nvSpPr>
        <p:spPr>
          <a:xfrm>
            <a:off x="-32" y="500042"/>
            <a:ext cx="9249199" cy="646331"/>
          </a:xfrm>
          <a:prstGeom prst="rect">
            <a:avLst/>
          </a:prstGeom>
          <a:noFill/>
        </p:spPr>
        <p:txBody>
          <a:bodyPr wrap="none" rtlCol="0">
            <a:spAutoFit/>
          </a:bodyPr>
          <a:lstStyle/>
          <a:p>
            <a:r>
              <a:rPr lang="en-GB" sz="3600" u="sng" dirty="0" smtClean="0"/>
              <a:t>Famous Management consultant ‘Peter </a:t>
            </a:r>
            <a:r>
              <a:rPr lang="en-GB" sz="3600" u="sng" dirty="0" err="1" smtClean="0"/>
              <a:t>Drucker</a:t>
            </a:r>
            <a:r>
              <a:rPr lang="en-GB" sz="3600" u="sng" dirty="0" smtClean="0"/>
              <a:t>’</a:t>
            </a:r>
            <a:endParaRPr lang="en-GB" sz="3600"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 Theories</a:t>
            </a:r>
            <a:endParaRPr lang="en-GB" u="sng" dirty="0"/>
          </a:p>
        </p:txBody>
      </p:sp>
      <p:sp>
        <p:nvSpPr>
          <p:cNvPr id="3" name="Content Placeholder 2"/>
          <p:cNvSpPr>
            <a:spLocks noGrp="1"/>
          </p:cNvSpPr>
          <p:nvPr>
            <p:ph idx="1"/>
          </p:nvPr>
        </p:nvSpPr>
        <p:spPr>
          <a:xfrm>
            <a:off x="571472" y="1600200"/>
            <a:ext cx="8143932" cy="4525963"/>
          </a:xfrm>
        </p:spPr>
        <p:txBody>
          <a:bodyPr>
            <a:normAutofit/>
          </a:bodyPr>
          <a:lstStyle/>
          <a:p>
            <a:r>
              <a:rPr lang="en-GB" sz="2800" dirty="0" smtClean="0"/>
              <a:t>There are many change management theories, here are 4 theoretical models that are representative of the main body of work in this field.</a:t>
            </a:r>
          </a:p>
          <a:p>
            <a:pPr>
              <a:buNone/>
            </a:pPr>
            <a:r>
              <a:rPr lang="en-GB" sz="2800" b="1" dirty="0" smtClean="0"/>
              <a:t>(1) </a:t>
            </a:r>
            <a:r>
              <a:rPr lang="en-GB" sz="2800" b="1" dirty="0" err="1" smtClean="0"/>
              <a:t>Lewin's</a:t>
            </a:r>
            <a:r>
              <a:rPr lang="en-GB" sz="2800" b="1" dirty="0" smtClean="0"/>
              <a:t> Freeze Phases</a:t>
            </a:r>
          </a:p>
          <a:p>
            <a:pPr>
              <a:buNone/>
            </a:pPr>
            <a:r>
              <a:rPr lang="en-GB" sz="2800" b="1" dirty="0" smtClean="0"/>
              <a:t>(2) The </a:t>
            </a:r>
            <a:r>
              <a:rPr lang="en-GB" sz="2800" b="1" dirty="0" err="1" smtClean="0"/>
              <a:t>Kübler</a:t>
            </a:r>
            <a:r>
              <a:rPr lang="en-GB" sz="2800" b="1" dirty="0" smtClean="0"/>
              <a:t>-Ross grief cycle</a:t>
            </a:r>
          </a:p>
          <a:p>
            <a:pPr>
              <a:buNone/>
            </a:pPr>
            <a:r>
              <a:rPr lang="it-IT" sz="2800" b="1" dirty="0" smtClean="0"/>
              <a:t>(3) The Prosci ADKAR model</a:t>
            </a:r>
          </a:p>
          <a:p>
            <a:pPr>
              <a:buNone/>
            </a:pPr>
            <a:r>
              <a:rPr lang="en-GB" sz="2800" b="1" dirty="0" smtClean="0"/>
              <a:t>(4) </a:t>
            </a:r>
            <a:r>
              <a:rPr lang="en-GB" sz="2800" b="1" dirty="0" err="1" smtClean="0"/>
              <a:t>Kotter's</a:t>
            </a:r>
            <a:r>
              <a:rPr lang="en-GB" sz="2800" b="1" dirty="0" smtClean="0"/>
              <a:t> eight-step strategy for change management</a:t>
            </a:r>
          </a:p>
          <a:p>
            <a:endParaRPr lang="en-GB" sz="2800" b="1" dirty="0" smtClean="0"/>
          </a:p>
          <a:p>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(1) Kurt </a:t>
            </a:r>
            <a:r>
              <a:rPr lang="en-GB" u="sng" dirty="0" err="1" smtClean="0"/>
              <a:t>Lewin's</a:t>
            </a:r>
            <a:r>
              <a:rPr lang="en-GB" u="sng" dirty="0" smtClean="0"/>
              <a:t> Freeze Phases</a:t>
            </a:r>
            <a:endParaRPr lang="en-GB" u="sng" dirty="0"/>
          </a:p>
        </p:txBody>
      </p:sp>
      <p:sp>
        <p:nvSpPr>
          <p:cNvPr id="3" name="Content Placeholder 2"/>
          <p:cNvSpPr>
            <a:spLocks noGrp="1"/>
          </p:cNvSpPr>
          <p:nvPr>
            <p:ph idx="1"/>
          </p:nvPr>
        </p:nvSpPr>
        <p:spPr/>
        <p:txBody>
          <a:bodyPr>
            <a:normAutofit fontScale="92500"/>
          </a:bodyPr>
          <a:lstStyle/>
          <a:p>
            <a:r>
              <a:rPr lang="en-GB" dirty="0" smtClean="0"/>
              <a:t>In the early 20th century, the psychologist Kurt </a:t>
            </a:r>
            <a:r>
              <a:rPr lang="en-GB" dirty="0" err="1" smtClean="0"/>
              <a:t>Lewin</a:t>
            </a:r>
            <a:r>
              <a:rPr lang="en-GB" dirty="0" smtClean="0"/>
              <a:t> developed the Freeze Phases model which still forms the underlying basis of many change management theories and models today.</a:t>
            </a:r>
          </a:p>
          <a:p>
            <a:r>
              <a:rPr lang="en-GB" dirty="0" smtClean="0"/>
              <a:t>His model suggests that change involves a move from one static state to another static status quo - and all this via a three-stage process of managing change: </a:t>
            </a:r>
            <a:r>
              <a:rPr lang="en-GB" b="1" dirty="0" smtClean="0"/>
              <a:t>unfreezing, changing and re-freezing.</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470" y="510203"/>
            <a:ext cx="9144000" cy="5847755"/>
          </a:xfrm>
          <a:prstGeom prst="rect">
            <a:avLst/>
          </a:prstGeom>
          <a:noFill/>
        </p:spPr>
        <p:txBody>
          <a:bodyPr wrap="square" rtlCol="0">
            <a:spAutoFit/>
          </a:bodyPr>
          <a:lstStyle/>
          <a:p>
            <a:r>
              <a:rPr lang="en-GB" sz="2200" dirty="0" err="1" smtClean="0"/>
              <a:t>Lewin</a:t>
            </a:r>
            <a:r>
              <a:rPr lang="en-GB" sz="2200" dirty="0" smtClean="0"/>
              <a:t> identifies three stages involved in managing change. After identifying the direction of change and how it is to be achieved, you must: </a:t>
            </a:r>
            <a:br>
              <a:rPr lang="en-GB" sz="2200" dirty="0" smtClean="0"/>
            </a:br>
            <a:r>
              <a:rPr lang="en-GB" sz="2200" dirty="0" smtClean="0"/>
              <a:t/>
            </a:r>
            <a:br>
              <a:rPr lang="en-GB" sz="2200" dirty="0" smtClean="0"/>
            </a:br>
            <a:r>
              <a:rPr lang="en-GB" sz="2200" dirty="0" smtClean="0"/>
              <a:t>1) </a:t>
            </a:r>
            <a:r>
              <a:rPr lang="en-GB" sz="2200" b="1" dirty="0" smtClean="0"/>
              <a:t>Unfreeze</a:t>
            </a:r>
            <a:r>
              <a:rPr lang="en-GB" sz="2200" dirty="0" smtClean="0"/>
              <a:t> the existing way of doing things in the organisation. </a:t>
            </a:r>
            <a:br>
              <a:rPr lang="en-GB" sz="2200" dirty="0" smtClean="0"/>
            </a:br>
            <a:r>
              <a:rPr lang="en-GB" sz="2200" dirty="0" smtClean="0"/>
              <a:t>2)</a:t>
            </a:r>
            <a:r>
              <a:rPr lang="en-GB" sz="2200" b="1" dirty="0" smtClean="0"/>
              <a:t> Change </a:t>
            </a:r>
            <a:r>
              <a:rPr lang="en-GB" sz="2200" dirty="0" smtClean="0"/>
              <a:t>the organisation in the desired direction, and</a:t>
            </a:r>
            <a:br>
              <a:rPr lang="en-GB" sz="2200" dirty="0" smtClean="0"/>
            </a:br>
            <a:r>
              <a:rPr lang="en-GB" sz="2200" dirty="0" smtClean="0"/>
              <a:t>3) </a:t>
            </a:r>
            <a:r>
              <a:rPr lang="en-GB" sz="2200" b="1" dirty="0" smtClean="0"/>
              <a:t>Refreeze</a:t>
            </a:r>
            <a:r>
              <a:rPr lang="en-GB" sz="2200" dirty="0" smtClean="0"/>
              <a:t> the new ways of doing things in the organisation, so that the organisation is now operating in the desired way. </a:t>
            </a:r>
            <a:br>
              <a:rPr lang="en-GB" sz="2200" dirty="0" smtClean="0"/>
            </a:br>
            <a:r>
              <a:rPr lang="en-GB" sz="2200" dirty="0" smtClean="0"/>
              <a:t/>
            </a:r>
            <a:br>
              <a:rPr lang="en-GB" sz="2200" dirty="0" smtClean="0"/>
            </a:br>
            <a:r>
              <a:rPr lang="en-GB" sz="2200" dirty="0" smtClean="0"/>
              <a:t>The process of unfreezing, changing and refreezing operates at three levels. </a:t>
            </a:r>
            <a:br>
              <a:rPr lang="en-GB" sz="2200" dirty="0" smtClean="0"/>
            </a:br>
            <a:r>
              <a:rPr lang="en-GB" sz="2200" dirty="0" smtClean="0"/>
              <a:t>1. It involves changing people and their behaviours. </a:t>
            </a:r>
            <a:br>
              <a:rPr lang="en-GB" sz="2200" dirty="0" smtClean="0"/>
            </a:br>
            <a:r>
              <a:rPr lang="en-GB" sz="2200" dirty="0" smtClean="0"/>
              <a:t>2. It involves changing organisational structures. </a:t>
            </a:r>
            <a:br>
              <a:rPr lang="en-GB" sz="2200" dirty="0" smtClean="0"/>
            </a:br>
            <a:r>
              <a:rPr lang="en-GB" sz="2200" dirty="0" smtClean="0"/>
              <a:t>3. It involves changing processes within the organisation. </a:t>
            </a:r>
            <a:br>
              <a:rPr lang="en-GB" sz="2200" dirty="0" smtClean="0"/>
            </a:br>
            <a:r>
              <a:rPr lang="en-GB" sz="2200" dirty="0" smtClean="0"/>
              <a:t/>
            </a:r>
            <a:br>
              <a:rPr lang="en-GB" sz="2200" dirty="0" smtClean="0"/>
            </a:br>
            <a:r>
              <a:rPr lang="en-GB" sz="2200" b="1" u="sng" dirty="0" smtClean="0"/>
              <a:t>Good communication</a:t>
            </a:r>
            <a:r>
              <a:rPr lang="en-GB" sz="2200" b="1" dirty="0" smtClean="0"/>
              <a:t> </a:t>
            </a:r>
            <a:r>
              <a:rPr lang="en-GB" sz="2200" dirty="0" smtClean="0"/>
              <a:t>is an important part of the process of changing the organisation. This involves communicating the direction of change, the objectives, how the change will be carried out and who will be involved.</a:t>
            </a:r>
          </a:p>
          <a:p>
            <a:endParaRPr lang="en-GB"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(2) The </a:t>
            </a:r>
            <a:r>
              <a:rPr lang="en-GB" u="sng" dirty="0" err="1" smtClean="0"/>
              <a:t>Kübler</a:t>
            </a:r>
            <a:r>
              <a:rPr lang="en-GB" u="sng" dirty="0" smtClean="0"/>
              <a:t>-Ross grief cycle</a:t>
            </a:r>
            <a:endParaRPr lang="en-GB" u="sng" dirty="0"/>
          </a:p>
        </p:txBody>
      </p:sp>
      <p:sp>
        <p:nvSpPr>
          <p:cNvPr id="3" name="Content Placeholder 2"/>
          <p:cNvSpPr>
            <a:spLocks noGrp="1"/>
          </p:cNvSpPr>
          <p:nvPr>
            <p:ph idx="1"/>
          </p:nvPr>
        </p:nvSpPr>
        <p:spPr>
          <a:xfrm>
            <a:off x="0" y="1428736"/>
            <a:ext cx="9144000" cy="4929222"/>
          </a:xfrm>
        </p:spPr>
        <p:txBody>
          <a:bodyPr>
            <a:normAutofit fontScale="77500" lnSpcReduction="20000"/>
          </a:bodyPr>
          <a:lstStyle/>
          <a:p>
            <a:r>
              <a:rPr lang="en-GB" dirty="0" smtClean="0"/>
              <a:t>Originally used to describe the cycle of </a:t>
            </a:r>
            <a:r>
              <a:rPr lang="en-GB" b="1" dirty="0" smtClean="0"/>
              <a:t>emotional changes </a:t>
            </a:r>
            <a:r>
              <a:rPr lang="en-GB" dirty="0" smtClean="0"/>
              <a:t>experienced by the terminally ill, Elizabeth </a:t>
            </a:r>
            <a:r>
              <a:rPr lang="en-GB" dirty="0" err="1" smtClean="0"/>
              <a:t>Kübler</a:t>
            </a:r>
            <a:r>
              <a:rPr lang="en-GB" dirty="0" smtClean="0"/>
              <a:t>-Ross's model though evolved within a clinical environment, was found to have a far wider application to </a:t>
            </a:r>
            <a:r>
              <a:rPr lang="en-GB" b="1" dirty="0" smtClean="0"/>
              <a:t>people experiencing any bad news</a:t>
            </a:r>
            <a:r>
              <a:rPr lang="en-GB" dirty="0" smtClean="0"/>
              <a:t>.</a:t>
            </a:r>
          </a:p>
          <a:p>
            <a:r>
              <a:rPr lang="en-GB" dirty="0" smtClean="0"/>
              <a:t>In essence, this model maps the emotional responses that staff are likely to experience if or when a major change is announced and especially if this is likely to contain perceived bad news.</a:t>
            </a:r>
          </a:p>
          <a:p>
            <a:r>
              <a:rPr lang="en-GB" dirty="0" smtClean="0"/>
              <a:t>The importance and significance of this change management theory is that it highlights very clearly the </a:t>
            </a:r>
            <a:r>
              <a:rPr lang="en-GB" b="1" dirty="0" smtClean="0"/>
              <a:t>emotional terrain </a:t>
            </a:r>
            <a:r>
              <a:rPr lang="en-GB" dirty="0" smtClean="0"/>
              <a:t>that people are likely to experience, and the necessity for clear yet </a:t>
            </a:r>
            <a:r>
              <a:rPr lang="en-GB" b="1" dirty="0" smtClean="0"/>
              <a:t>compassionate leadership </a:t>
            </a:r>
            <a:r>
              <a:rPr lang="en-GB" dirty="0" smtClean="0"/>
              <a:t>- and especially through the initial phases of the change.</a:t>
            </a:r>
          </a:p>
          <a:p>
            <a:r>
              <a:rPr lang="en-GB" dirty="0" smtClean="0"/>
              <a:t>This model is very similar to "The change roller coaster“ described later.</a:t>
            </a:r>
          </a:p>
          <a:p>
            <a:endParaRPr lang="en-GB"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5 stages of the </a:t>
            </a:r>
            <a:r>
              <a:rPr lang="en-GB" u="sng" dirty="0" err="1" smtClean="0"/>
              <a:t>Kubler</a:t>
            </a:r>
            <a:r>
              <a:rPr lang="en-GB" u="sng" dirty="0" smtClean="0"/>
              <a:t>-Ross model</a:t>
            </a:r>
            <a:endParaRPr lang="en-GB" u="sng" dirty="0"/>
          </a:p>
        </p:txBody>
      </p:sp>
      <p:sp>
        <p:nvSpPr>
          <p:cNvPr id="3" name="Content Placeholder 2"/>
          <p:cNvSpPr>
            <a:spLocks noGrp="1"/>
          </p:cNvSpPr>
          <p:nvPr>
            <p:ph idx="1"/>
          </p:nvPr>
        </p:nvSpPr>
        <p:spPr/>
        <p:txBody>
          <a:bodyPr>
            <a:normAutofit fontScale="62500" lnSpcReduction="20000"/>
          </a:bodyPr>
          <a:lstStyle/>
          <a:p>
            <a:pPr>
              <a:buNone/>
            </a:pPr>
            <a:r>
              <a:rPr lang="en-GB" b="1" dirty="0" smtClean="0"/>
              <a:t>(1) Denial</a:t>
            </a:r>
            <a:r>
              <a:rPr lang="en-GB" dirty="0" smtClean="0"/>
              <a:t> - This is usually a temporary initial response along the lines of: "I feel fine... this can't be happening to me..."</a:t>
            </a:r>
          </a:p>
          <a:p>
            <a:pPr>
              <a:buNone/>
            </a:pPr>
            <a:r>
              <a:rPr lang="en-GB" b="1" dirty="0" smtClean="0"/>
              <a:t>(2) Anger</a:t>
            </a:r>
            <a:r>
              <a:rPr lang="en-GB" dirty="0" smtClean="0"/>
              <a:t> - Once the realisation that that denial cannot continue then anger sets in: "Why me? It's not fair!"; Who is to blame?"</a:t>
            </a:r>
          </a:p>
          <a:p>
            <a:pPr>
              <a:buNone/>
            </a:pPr>
            <a:r>
              <a:rPr lang="en-GB" b="1" dirty="0" smtClean="0"/>
              <a:t>(3) Bargaining</a:t>
            </a:r>
            <a:r>
              <a:rPr lang="en-GB" dirty="0" smtClean="0"/>
              <a:t> - This stage involves the hope that the individual can somehow postpone or delay the inevitable… “Just give me a bit longer… just let me finish…. “</a:t>
            </a:r>
          </a:p>
          <a:p>
            <a:pPr>
              <a:buNone/>
            </a:pPr>
            <a:r>
              <a:rPr lang="en-GB" b="1" dirty="0" smtClean="0"/>
              <a:t>(4) Depression</a:t>
            </a:r>
            <a:r>
              <a:rPr lang="en-GB" dirty="0" smtClean="0"/>
              <a:t> - During this fourth stage, the person begins to understand the certainty of what is going to happen:" What's the point? I cant go on?"</a:t>
            </a:r>
          </a:p>
          <a:p>
            <a:pPr>
              <a:buNone/>
            </a:pPr>
            <a:r>
              <a:rPr lang="en-GB" b="1" dirty="0" smtClean="0"/>
              <a:t>(5) Acceptance</a:t>
            </a:r>
            <a:r>
              <a:rPr lang="en-GB" dirty="0" smtClean="0"/>
              <a:t> - This final stage comes with a measure of peace and acceptance of the inevitable. "It's going to be okay… can't fight it, I may as well prepare for it."</a:t>
            </a:r>
          </a:p>
          <a:p>
            <a:r>
              <a:rPr lang="en-GB" dirty="0" smtClean="0"/>
              <a:t>The major significance of the </a:t>
            </a:r>
            <a:r>
              <a:rPr lang="en-GB" dirty="0" err="1" smtClean="0"/>
              <a:t>Kubler</a:t>
            </a:r>
            <a:r>
              <a:rPr lang="en-GB" dirty="0" smtClean="0"/>
              <a:t>-Ross model is that it maps the </a:t>
            </a:r>
            <a:r>
              <a:rPr lang="en-GB" b="1" dirty="0" smtClean="0"/>
              <a:t>emotional responses </a:t>
            </a:r>
            <a:r>
              <a:rPr lang="en-GB" dirty="0" smtClean="0"/>
              <a:t>that staff are likely to experience if or when you announce a major step-change.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The Change Roller Coaster.</a:t>
            </a:r>
            <a:endParaRPr lang="en-GB" u="sng" dirty="0"/>
          </a:p>
        </p:txBody>
      </p:sp>
      <p:sp>
        <p:nvSpPr>
          <p:cNvPr id="3" name="Content Placeholder 2"/>
          <p:cNvSpPr>
            <a:spLocks noGrp="1"/>
          </p:cNvSpPr>
          <p:nvPr>
            <p:ph idx="1"/>
          </p:nvPr>
        </p:nvSpPr>
        <p:spPr>
          <a:xfrm>
            <a:off x="428596" y="1000108"/>
            <a:ext cx="8229600" cy="4525963"/>
          </a:xfrm>
        </p:spPr>
        <p:txBody>
          <a:bodyPr>
            <a:normAutofit/>
          </a:bodyPr>
          <a:lstStyle/>
          <a:p>
            <a:r>
              <a:rPr lang="en-GB" sz="2000" dirty="0" smtClean="0"/>
              <a:t>Here is a schematic based on this model that highlights what is often referred to as </a:t>
            </a:r>
            <a:r>
              <a:rPr lang="en-GB" sz="2000" b="1" dirty="0" smtClean="0"/>
              <a:t>The Change Roller Coaster</a:t>
            </a:r>
            <a:r>
              <a:rPr lang="en-GB" sz="2000" dirty="0" smtClean="0"/>
              <a:t>.</a:t>
            </a:r>
            <a:endParaRPr lang="en-GB" sz="2000" dirty="0"/>
          </a:p>
        </p:txBody>
      </p:sp>
      <p:pic>
        <p:nvPicPr>
          <p:cNvPr id="4" name="Picture 2" descr="http://changingminds.org/images/kubler_ross.gif"/>
          <p:cNvPicPr>
            <a:picLocks noChangeAspect="1" noChangeArrowheads="1"/>
          </p:cNvPicPr>
          <p:nvPr/>
        </p:nvPicPr>
        <p:blipFill>
          <a:blip r:embed="rId3"/>
          <a:srcRect/>
          <a:stretch>
            <a:fillRect/>
          </a:stretch>
        </p:blipFill>
        <p:spPr bwMode="auto">
          <a:xfrm>
            <a:off x="1057534" y="2071678"/>
            <a:ext cx="6443424" cy="3286148"/>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a:t>
            </a:r>
            <a:r>
              <a:rPr lang="en-GB" u="sng" dirty="0" err="1" smtClean="0"/>
              <a:t>Rollcoaster</a:t>
            </a:r>
            <a:r>
              <a:rPr lang="en-GB" u="sng" dirty="0" smtClean="0"/>
              <a:t> of change</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This representation of the change roller coaster [based on the </a:t>
            </a:r>
            <a:r>
              <a:rPr lang="en-GB" dirty="0" err="1" smtClean="0"/>
              <a:t>Kubler</a:t>
            </a:r>
            <a:r>
              <a:rPr lang="en-GB" dirty="0" smtClean="0"/>
              <a:t>-Ross grief cycle model] highlights very clearly the emotional terrain that  staff are likely to experience and the necessity for </a:t>
            </a:r>
            <a:r>
              <a:rPr lang="en-GB" b="1" dirty="0" smtClean="0"/>
              <a:t>clear yet compassionate leadership </a:t>
            </a:r>
            <a:r>
              <a:rPr lang="en-GB" dirty="0" smtClean="0"/>
              <a:t>- and </a:t>
            </a:r>
            <a:r>
              <a:rPr lang="en-GB" b="1" dirty="0" smtClean="0"/>
              <a:t>especially through the initial phases of the change</a:t>
            </a:r>
            <a:r>
              <a:rPr lang="en-GB" dirty="0" smtClean="0"/>
              <a:t>.</a:t>
            </a:r>
          </a:p>
          <a:p>
            <a:r>
              <a:rPr lang="en-GB" dirty="0" smtClean="0"/>
              <a:t>This is where a thorough  </a:t>
            </a:r>
            <a:r>
              <a:rPr lang="en-GB" b="1" dirty="0" smtClean="0"/>
              <a:t>Communications Strategy</a:t>
            </a:r>
            <a:r>
              <a:rPr lang="en-GB" dirty="0" smtClean="0"/>
              <a:t> is very important, for more information: </a:t>
            </a:r>
            <a:r>
              <a:rPr lang="en-GB" dirty="0" smtClean="0">
                <a:hlinkClick r:id="rId3" tooltip="Communications Strategy"/>
              </a:rPr>
              <a:t>http://www.strategies-for-managing-change.com/communication-strategy.html</a:t>
            </a:r>
            <a:endParaRPr lang="en-GB" dirty="0" smtClean="0"/>
          </a:p>
          <a:p>
            <a:r>
              <a:rPr lang="en-GB" dirty="0" smtClean="0"/>
              <a:t>Fuller details can be found here, this article outlines how people get stuck in the various stages of the cycle: </a:t>
            </a:r>
            <a:r>
              <a:rPr lang="en-GB" dirty="0" smtClean="0">
                <a:hlinkClick r:id="rId4" tooltip="Kubler Ross grief cycle"/>
              </a:rPr>
              <a:t>http://changingminds.org/disciplines/change_management/kubler_ross/kubler_ross.htm </a:t>
            </a:r>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u="sng" dirty="0" smtClean="0"/>
              <a:t>(3) The Prosci ADKAR model</a:t>
            </a:r>
            <a:endParaRPr lang="it-IT" u="sng" dirty="0"/>
          </a:p>
        </p:txBody>
      </p:sp>
      <p:sp>
        <p:nvSpPr>
          <p:cNvPr id="3" name="Content Placeholder 2"/>
          <p:cNvSpPr>
            <a:spLocks noGrp="1"/>
          </p:cNvSpPr>
          <p:nvPr>
            <p:ph idx="1"/>
          </p:nvPr>
        </p:nvSpPr>
        <p:spPr/>
        <p:txBody>
          <a:bodyPr>
            <a:normAutofit fontScale="92500" lnSpcReduction="20000"/>
          </a:bodyPr>
          <a:lstStyle/>
          <a:p>
            <a:r>
              <a:rPr lang="en-GB" dirty="0" smtClean="0"/>
              <a:t>This model is simple and practical and is suited to </a:t>
            </a:r>
            <a:r>
              <a:rPr lang="en-GB" u="sng" dirty="0" smtClean="0"/>
              <a:t>incremental change</a:t>
            </a:r>
            <a:r>
              <a:rPr lang="en-GB" dirty="0" smtClean="0"/>
              <a:t> i.e. change within business as usual as apposed to perceived negative change – the 5 step process in summary:</a:t>
            </a:r>
          </a:p>
          <a:p>
            <a:pPr marL="514350" indent="-514350">
              <a:buFont typeface="+mj-lt"/>
              <a:buAutoNum type="arabicPeriod"/>
            </a:pPr>
            <a:r>
              <a:rPr lang="en-GB" b="1" dirty="0" smtClean="0"/>
              <a:t>Awareness </a:t>
            </a:r>
            <a:r>
              <a:rPr lang="en-GB" dirty="0" smtClean="0"/>
              <a:t>of the need for change.</a:t>
            </a:r>
          </a:p>
          <a:p>
            <a:pPr marL="514350" indent="-514350">
              <a:buFont typeface="+mj-lt"/>
              <a:buAutoNum type="arabicPeriod"/>
            </a:pPr>
            <a:r>
              <a:rPr lang="en-GB" b="1" dirty="0" smtClean="0"/>
              <a:t>Desire</a:t>
            </a:r>
            <a:r>
              <a:rPr lang="en-GB" dirty="0" smtClean="0"/>
              <a:t> to make the change happen.</a:t>
            </a:r>
          </a:p>
          <a:p>
            <a:pPr marL="514350" indent="-514350">
              <a:buFont typeface="+mj-lt"/>
              <a:buAutoNum type="arabicPeriod"/>
            </a:pPr>
            <a:r>
              <a:rPr lang="en-GB" b="1" dirty="0" smtClean="0"/>
              <a:t>Knowledge</a:t>
            </a:r>
            <a:r>
              <a:rPr lang="en-GB" dirty="0" smtClean="0"/>
              <a:t> about how to change.</a:t>
            </a:r>
          </a:p>
          <a:p>
            <a:pPr marL="514350" indent="-514350">
              <a:buFont typeface="+mj-lt"/>
              <a:buAutoNum type="arabicPeriod"/>
            </a:pPr>
            <a:r>
              <a:rPr lang="en-GB" b="1" dirty="0" smtClean="0"/>
              <a:t>Ability to implement</a:t>
            </a:r>
            <a:r>
              <a:rPr lang="en-GB" dirty="0" smtClean="0"/>
              <a:t> new skills and behaviours.</a:t>
            </a:r>
          </a:p>
          <a:p>
            <a:pPr marL="514350" indent="-514350">
              <a:buFont typeface="+mj-lt"/>
              <a:buAutoNum type="arabicPeriod"/>
            </a:pPr>
            <a:r>
              <a:rPr lang="en-GB" b="1" dirty="0" smtClean="0"/>
              <a:t>Reinforcement</a:t>
            </a:r>
            <a:r>
              <a:rPr lang="en-GB" dirty="0" smtClean="0"/>
              <a:t> to retain the change once it has been made.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(4) </a:t>
            </a:r>
            <a:r>
              <a:rPr lang="en-GB" u="sng" dirty="0" err="1" smtClean="0"/>
              <a:t>Kotter's</a:t>
            </a:r>
            <a:r>
              <a:rPr lang="en-GB" u="sng" dirty="0" smtClean="0"/>
              <a:t> 8 step strategy for change management</a:t>
            </a:r>
            <a:endParaRPr lang="en-GB" u="sng"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John </a:t>
            </a:r>
            <a:r>
              <a:rPr lang="en-GB" dirty="0" err="1" smtClean="0"/>
              <a:t>Kotter</a:t>
            </a:r>
            <a:r>
              <a:rPr lang="en-GB" dirty="0" smtClean="0"/>
              <a:t> has set out an eight-step strategy for change management:</a:t>
            </a:r>
          </a:p>
          <a:p>
            <a:pPr marL="514350" indent="-514350">
              <a:buFont typeface="+mj-lt"/>
              <a:buAutoNum type="arabicPeriod"/>
            </a:pPr>
            <a:r>
              <a:rPr lang="en-GB" dirty="0" smtClean="0"/>
              <a:t>Establish a sense of </a:t>
            </a:r>
            <a:r>
              <a:rPr lang="en-GB" b="1" dirty="0" smtClean="0"/>
              <a:t>urgency</a:t>
            </a:r>
            <a:endParaRPr lang="en-GB" dirty="0" smtClean="0"/>
          </a:p>
          <a:p>
            <a:pPr marL="514350" indent="-514350">
              <a:buFont typeface="+mj-lt"/>
              <a:buAutoNum type="arabicPeriod"/>
            </a:pPr>
            <a:r>
              <a:rPr lang="en-GB" dirty="0" smtClean="0"/>
              <a:t>Create the guiding </a:t>
            </a:r>
            <a:r>
              <a:rPr lang="en-GB" b="1" dirty="0" smtClean="0"/>
              <a:t>coalition</a:t>
            </a:r>
            <a:endParaRPr lang="en-GB" dirty="0" smtClean="0"/>
          </a:p>
          <a:p>
            <a:pPr marL="514350" indent="-514350">
              <a:buFont typeface="+mj-lt"/>
              <a:buAutoNum type="arabicPeriod"/>
            </a:pPr>
            <a:r>
              <a:rPr lang="en-GB" dirty="0" smtClean="0"/>
              <a:t>Develop a </a:t>
            </a:r>
            <a:r>
              <a:rPr lang="en-GB" b="1" dirty="0" smtClean="0"/>
              <a:t>vision </a:t>
            </a:r>
            <a:r>
              <a:rPr lang="en-GB" dirty="0" smtClean="0"/>
              <a:t>and strategy</a:t>
            </a:r>
          </a:p>
          <a:p>
            <a:pPr marL="514350" indent="-514350">
              <a:buFont typeface="+mj-lt"/>
              <a:buAutoNum type="arabicPeriod"/>
            </a:pPr>
            <a:r>
              <a:rPr lang="en-GB" b="1" dirty="0" smtClean="0"/>
              <a:t>Communicate</a:t>
            </a:r>
            <a:r>
              <a:rPr lang="en-GB" dirty="0" smtClean="0"/>
              <a:t> the change vision</a:t>
            </a:r>
          </a:p>
          <a:p>
            <a:pPr marL="514350" indent="-514350">
              <a:buFont typeface="+mj-lt"/>
              <a:buAutoNum type="arabicPeriod"/>
            </a:pPr>
            <a:r>
              <a:rPr lang="en-GB" b="1" dirty="0" smtClean="0"/>
              <a:t>Empower</a:t>
            </a:r>
            <a:r>
              <a:rPr lang="en-GB" dirty="0" smtClean="0"/>
              <a:t> employees for broad-based action</a:t>
            </a:r>
          </a:p>
          <a:p>
            <a:pPr marL="514350" indent="-514350">
              <a:buFont typeface="+mj-lt"/>
              <a:buAutoNum type="arabicPeriod"/>
            </a:pPr>
            <a:r>
              <a:rPr lang="en-GB" dirty="0" smtClean="0"/>
              <a:t>Generate </a:t>
            </a:r>
            <a:r>
              <a:rPr lang="en-GB" b="1" dirty="0" smtClean="0"/>
              <a:t>short-term wins</a:t>
            </a:r>
            <a:endParaRPr lang="en-GB" dirty="0" smtClean="0"/>
          </a:p>
          <a:p>
            <a:pPr marL="514350" indent="-514350">
              <a:buFont typeface="+mj-lt"/>
              <a:buAutoNum type="arabicPeriod"/>
            </a:pPr>
            <a:r>
              <a:rPr lang="en-GB" b="1" dirty="0" smtClean="0"/>
              <a:t>Consolidate</a:t>
            </a:r>
            <a:r>
              <a:rPr lang="en-GB" dirty="0" smtClean="0"/>
              <a:t> gains and produce more change</a:t>
            </a:r>
          </a:p>
          <a:p>
            <a:pPr marL="514350" indent="-514350">
              <a:buFont typeface="+mj-lt"/>
              <a:buAutoNum type="arabicPeriod"/>
            </a:pPr>
            <a:r>
              <a:rPr lang="en-GB" b="1" dirty="0" smtClean="0"/>
              <a:t>Anchor </a:t>
            </a:r>
            <a:r>
              <a:rPr lang="en-GB" dirty="0" smtClean="0"/>
              <a:t>new approaches in the </a:t>
            </a:r>
            <a:r>
              <a:rPr lang="en-GB" b="1" dirty="0" smtClean="0"/>
              <a:t>culture</a:t>
            </a:r>
            <a:endParaRPr lang="en-GB"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The people aspects of change</a:t>
            </a:r>
            <a:endParaRPr lang="en-GB" u="sng" dirty="0"/>
          </a:p>
        </p:txBody>
      </p:sp>
      <p:sp>
        <p:nvSpPr>
          <p:cNvPr id="3" name="Content Placeholder 2"/>
          <p:cNvSpPr>
            <a:spLocks noGrp="1"/>
          </p:cNvSpPr>
          <p:nvPr>
            <p:ph idx="1"/>
          </p:nvPr>
        </p:nvSpPr>
        <p:spPr>
          <a:xfrm>
            <a:off x="214282" y="1357298"/>
            <a:ext cx="8715436" cy="4929222"/>
          </a:xfrm>
        </p:spPr>
        <p:txBody>
          <a:bodyPr>
            <a:normAutofit fontScale="55000" lnSpcReduction="20000"/>
          </a:bodyPr>
          <a:lstStyle/>
          <a:p>
            <a:r>
              <a:rPr lang="en-GB" dirty="0" err="1" smtClean="0"/>
              <a:t>Lewin’s</a:t>
            </a:r>
            <a:r>
              <a:rPr lang="en-GB" dirty="0" smtClean="0"/>
              <a:t> work was pioneering, added great value to humanities understanding of change and is greatly respected.</a:t>
            </a:r>
          </a:p>
          <a:p>
            <a:r>
              <a:rPr lang="en-GB" dirty="0" smtClean="0"/>
              <a:t>Change management models have however now evolved from the days of </a:t>
            </a:r>
            <a:r>
              <a:rPr lang="en-GB" dirty="0" err="1" smtClean="0"/>
              <a:t>Lewin's</a:t>
            </a:r>
            <a:r>
              <a:rPr lang="en-GB" dirty="0" smtClean="0"/>
              <a:t> freeze phases model which was a product and reflection of the industrial age.</a:t>
            </a:r>
          </a:p>
          <a:p>
            <a:r>
              <a:rPr lang="en-GB" dirty="0" smtClean="0"/>
              <a:t>Similarly, even Michael Hammer  (13 April 1948 - 3 Sept 2008) w was an American engineer, management author, a former professor of computer science at MIT and one of the founders of BPR, an opponent of </a:t>
            </a:r>
            <a:r>
              <a:rPr lang="en-GB" dirty="0" err="1" smtClean="0"/>
              <a:t>Lewin</a:t>
            </a:r>
            <a:r>
              <a:rPr lang="en-GB" dirty="0" smtClean="0"/>
              <a:t> revised his opinion:</a:t>
            </a:r>
            <a:br>
              <a:rPr lang="en-GB" dirty="0" smtClean="0"/>
            </a:br>
            <a:r>
              <a:rPr lang="en-GB" b="1" dirty="0" smtClean="0"/>
              <a:t>“I don't regret saying anything; it's more what I left out. In particular, the human side is much harder than the technology side and harder than the process side. It's the overwhelming issue.”</a:t>
            </a:r>
          </a:p>
          <a:p>
            <a:r>
              <a:rPr lang="en-GB" dirty="0" smtClean="0"/>
              <a:t>Even Hammer recognised that the people aspects of change are "the overwhelming" issue!</a:t>
            </a:r>
          </a:p>
          <a:p>
            <a:r>
              <a:rPr lang="en-GB" dirty="0" smtClean="0"/>
              <a:t>Since Kubler Ross, the concept of an emotional journey through a recognisable path of reactions and responses has been recognised and factored in to many modern change management models. EI is a key component of any successful change management process.</a:t>
            </a:r>
            <a:br>
              <a:rPr lang="en-GB" dirty="0" smtClean="0"/>
            </a:b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ADKAR Change Model</a:t>
            </a:r>
            <a:br>
              <a:rPr lang="en-GB" u="sng" dirty="0" smtClean="0"/>
            </a:br>
            <a:r>
              <a:rPr lang="en-GB" sz="2000" u="sng" dirty="0" smtClean="0"/>
              <a:t>An evaluation of its strengths and weaknesses</a:t>
            </a:r>
            <a:r>
              <a:rPr lang="en-GB" u="sng" dirty="0" smtClean="0"/>
              <a:t/>
            </a:r>
            <a:br>
              <a:rPr lang="en-GB" u="sng" dirty="0" smtClean="0"/>
            </a:br>
            <a:endParaRPr lang="en-GB" u="sng" dirty="0"/>
          </a:p>
        </p:txBody>
      </p:sp>
      <p:sp>
        <p:nvSpPr>
          <p:cNvPr id="3" name="Content Placeholder 2"/>
          <p:cNvSpPr>
            <a:spLocks noGrp="1"/>
          </p:cNvSpPr>
          <p:nvPr>
            <p:ph idx="1"/>
          </p:nvPr>
        </p:nvSpPr>
        <p:spPr>
          <a:xfrm>
            <a:off x="214282" y="1214422"/>
            <a:ext cx="8643998" cy="5072098"/>
          </a:xfrm>
        </p:spPr>
        <p:txBody>
          <a:bodyPr>
            <a:normAutofit fontScale="77500" lnSpcReduction="20000"/>
          </a:bodyPr>
          <a:lstStyle/>
          <a:p>
            <a:r>
              <a:rPr lang="en-GB" dirty="0" smtClean="0"/>
              <a:t>The ADKAR change model was first published by Prosci in 1998. </a:t>
            </a:r>
            <a:r>
              <a:rPr lang="en-GB" b="1" dirty="0" smtClean="0"/>
              <a:t>Prosci</a:t>
            </a:r>
            <a:r>
              <a:rPr lang="en-GB" dirty="0" smtClean="0"/>
              <a:t> </a:t>
            </a:r>
            <a:r>
              <a:rPr lang="en-GB" b="1" dirty="0" smtClean="0"/>
              <a:t>is the recognised leader in business process design and change management </a:t>
            </a:r>
            <a:r>
              <a:rPr lang="en-GB" dirty="0" smtClean="0"/>
              <a:t>research, and is the world's largest provider of change management and reengineering toolkits and benchmarking information.</a:t>
            </a:r>
          </a:p>
          <a:p>
            <a:r>
              <a:rPr lang="en-GB" dirty="0" smtClean="0"/>
              <a:t>The ADKAR model reflects the necessary building blocks for individual change and was developed based on analysis of research data from over 900 organizations over a 10-year period.</a:t>
            </a:r>
          </a:p>
          <a:p>
            <a:r>
              <a:rPr lang="en-GB" dirty="0" smtClean="0"/>
              <a:t>In 2006, Prosci released the first complete text on the ADKAR model in Jeff Hiatt's book </a:t>
            </a:r>
            <a:r>
              <a:rPr lang="en-GB" b="1" dirty="0" smtClean="0"/>
              <a:t>ADKAR: a model for change in business, government and our community. </a:t>
            </a:r>
          </a:p>
          <a:p>
            <a:r>
              <a:rPr lang="en-GB" b="1" dirty="0" err="1" smtClean="0"/>
              <a:t>Prosci’s</a:t>
            </a:r>
            <a:r>
              <a:rPr lang="en-GB" b="1" dirty="0" smtClean="0"/>
              <a:t> own research shows that problems with the people dimension of change is the most commonly cited reason for project failures.</a:t>
            </a:r>
          </a:p>
        </p:txBody>
      </p:sp>
      <p:sp>
        <p:nvSpPr>
          <p:cNvPr id="4" name="TextBox 3"/>
          <p:cNvSpPr txBox="1"/>
          <p:nvPr/>
        </p:nvSpPr>
        <p:spPr>
          <a:xfrm>
            <a:off x="71438" y="6642580"/>
            <a:ext cx="7143768" cy="215444"/>
          </a:xfrm>
          <a:prstGeom prst="rect">
            <a:avLst/>
          </a:prstGeom>
          <a:noFill/>
        </p:spPr>
        <p:txBody>
          <a:bodyPr wrap="square" rtlCol="0">
            <a:spAutoFit/>
          </a:bodyPr>
          <a:lstStyle/>
          <a:p>
            <a:r>
              <a:rPr lang="en-GB" sz="800" dirty="0" smtClean="0"/>
              <a:t>http://www.strategies-for-managing-change.com/</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92"/>
            <a:ext cx="8229600" cy="1143000"/>
          </a:xfrm>
        </p:spPr>
        <p:txBody>
          <a:bodyPr>
            <a:normAutofit/>
          </a:bodyPr>
          <a:lstStyle/>
          <a:p>
            <a:r>
              <a:rPr lang="en-GB" u="sng" dirty="0" smtClean="0"/>
              <a:t>Summary of the ADKAR model</a:t>
            </a:r>
            <a:endParaRPr lang="en-GB" u="sng" dirty="0"/>
          </a:p>
        </p:txBody>
      </p:sp>
      <p:sp>
        <p:nvSpPr>
          <p:cNvPr id="3" name="Content Placeholder 2"/>
          <p:cNvSpPr>
            <a:spLocks noGrp="1"/>
          </p:cNvSpPr>
          <p:nvPr>
            <p:ph idx="1"/>
          </p:nvPr>
        </p:nvSpPr>
        <p:spPr>
          <a:xfrm>
            <a:off x="0" y="714356"/>
            <a:ext cx="9144000" cy="4929222"/>
          </a:xfrm>
        </p:spPr>
        <p:txBody>
          <a:bodyPr>
            <a:noAutofit/>
          </a:bodyPr>
          <a:lstStyle/>
          <a:p>
            <a:pPr>
              <a:buNone/>
            </a:pPr>
            <a:r>
              <a:rPr lang="en-GB" sz="1800" dirty="0" smtClean="0"/>
              <a:t>The ADKAR change model is founded on 2 basic ideas:</a:t>
            </a:r>
          </a:p>
          <a:p>
            <a:pPr>
              <a:buNone/>
            </a:pPr>
            <a:r>
              <a:rPr lang="en-GB" sz="1800" b="1" dirty="0" smtClean="0"/>
              <a:t>(1) It is people who change, not organisations.</a:t>
            </a:r>
          </a:p>
          <a:p>
            <a:pPr>
              <a:buNone/>
            </a:pPr>
            <a:r>
              <a:rPr lang="en-GB" sz="1800" dirty="0" smtClean="0"/>
              <a:t>(2) Successful change occurs when individual change matches the stages of organisational change.</a:t>
            </a:r>
          </a:p>
          <a:p>
            <a:pPr>
              <a:buNone/>
            </a:pPr>
            <a:r>
              <a:rPr lang="en-GB" sz="1800" dirty="0" smtClean="0"/>
              <a:t>For successful change to occur at the individual level people need to move through each of these stages:</a:t>
            </a:r>
          </a:p>
          <a:p>
            <a:r>
              <a:rPr lang="en-GB" sz="1800" b="1" dirty="0" smtClean="0"/>
              <a:t>Awareness</a:t>
            </a:r>
            <a:r>
              <a:rPr lang="en-GB" sz="1800" dirty="0" smtClean="0"/>
              <a:t> of the need for change.</a:t>
            </a:r>
          </a:p>
          <a:p>
            <a:r>
              <a:rPr lang="en-GB" sz="1800" b="1" dirty="0" smtClean="0"/>
              <a:t>Desire</a:t>
            </a:r>
            <a:r>
              <a:rPr lang="en-GB" sz="1800" dirty="0" smtClean="0"/>
              <a:t> to make the change happen.</a:t>
            </a:r>
          </a:p>
          <a:p>
            <a:r>
              <a:rPr lang="en-GB" sz="1800" b="1" dirty="0" smtClean="0"/>
              <a:t>Knowledge</a:t>
            </a:r>
            <a:r>
              <a:rPr lang="en-GB" sz="1800" dirty="0" smtClean="0"/>
              <a:t> about how to change.</a:t>
            </a:r>
          </a:p>
          <a:p>
            <a:r>
              <a:rPr lang="en-GB" sz="1800" b="1" dirty="0" smtClean="0"/>
              <a:t>Ability</a:t>
            </a:r>
            <a:r>
              <a:rPr lang="en-GB" sz="1800" dirty="0" smtClean="0"/>
              <a:t> to implement new skills and </a:t>
            </a:r>
            <a:r>
              <a:rPr lang="en-GB" sz="1800" dirty="0" err="1" smtClean="0"/>
              <a:t>behaviors</a:t>
            </a:r>
            <a:r>
              <a:rPr lang="en-GB" sz="1800" dirty="0" smtClean="0"/>
              <a:t>.</a:t>
            </a:r>
          </a:p>
          <a:p>
            <a:r>
              <a:rPr lang="en-GB" sz="1800" b="1" dirty="0" smtClean="0"/>
              <a:t>Reinforcement</a:t>
            </a:r>
            <a:r>
              <a:rPr lang="en-GB" sz="1800" dirty="0" smtClean="0"/>
              <a:t> to retain the change once it has been made.</a:t>
            </a:r>
          </a:p>
          <a:p>
            <a:pPr>
              <a:buNone/>
            </a:pPr>
            <a:r>
              <a:rPr lang="en-GB" sz="1800" dirty="0" smtClean="0"/>
              <a:t>For organisational change to be successful, these individual changes need to progress at or close to the same rate of progress through the business dimension of change. Prosci define the business dimension of change as including these typical project elements:</a:t>
            </a:r>
          </a:p>
          <a:p>
            <a:r>
              <a:rPr lang="en-GB" sz="1800" b="1" dirty="0" smtClean="0"/>
              <a:t>Business need or opportunity is identified</a:t>
            </a:r>
          </a:p>
          <a:p>
            <a:r>
              <a:rPr lang="en-GB" sz="1800" b="1" dirty="0" smtClean="0"/>
              <a:t>Project is defined (scope and objectives)</a:t>
            </a:r>
          </a:p>
          <a:p>
            <a:r>
              <a:rPr lang="en-GB" sz="1800" b="1" dirty="0" smtClean="0"/>
              <a:t>Business solution is designed (new processes, systems and organizational structure)</a:t>
            </a:r>
          </a:p>
          <a:p>
            <a:r>
              <a:rPr lang="en-GB" sz="1800" b="1" dirty="0" smtClean="0"/>
              <a:t>New processes and systems are developed</a:t>
            </a:r>
          </a:p>
          <a:p>
            <a:r>
              <a:rPr lang="en-GB" sz="1800" b="1" dirty="0" smtClean="0"/>
              <a:t>Solution is implemented into the organization</a:t>
            </a:r>
            <a:r>
              <a:rPr lang="en-GB" sz="1800" dirty="0" smtClean="0"/>
              <a:t/>
            </a:r>
            <a:br>
              <a:rPr lang="en-GB" sz="1800" dirty="0" smtClean="0"/>
            </a:br>
            <a:endParaRPr lang="en-GB"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modal.com.au/images/prosci%20process_b.gif"/>
          <p:cNvPicPr>
            <a:picLocks noChangeAspect="1" noChangeArrowheads="1"/>
          </p:cNvPicPr>
          <p:nvPr/>
        </p:nvPicPr>
        <p:blipFill>
          <a:blip r:embed="rId3"/>
          <a:srcRect/>
          <a:stretch>
            <a:fillRect/>
          </a:stretch>
        </p:blipFill>
        <p:spPr bwMode="auto">
          <a:xfrm>
            <a:off x="3162310" y="0"/>
            <a:ext cx="2838450" cy="7877176"/>
          </a:xfrm>
          <a:prstGeom prst="rect">
            <a:avLst/>
          </a:prstGeom>
          <a:noFill/>
        </p:spPr>
      </p:pic>
      <p:sp>
        <p:nvSpPr>
          <p:cNvPr id="5" name="TextBox 4"/>
          <p:cNvSpPr txBox="1"/>
          <p:nvPr/>
        </p:nvSpPr>
        <p:spPr>
          <a:xfrm>
            <a:off x="214314" y="142852"/>
            <a:ext cx="2714612" cy="584775"/>
          </a:xfrm>
          <a:prstGeom prst="rect">
            <a:avLst/>
          </a:prstGeom>
          <a:noFill/>
        </p:spPr>
        <p:txBody>
          <a:bodyPr wrap="square" rtlCol="0">
            <a:spAutoFit/>
          </a:bodyPr>
          <a:lstStyle/>
          <a:p>
            <a:r>
              <a:rPr lang="en-GB" sz="3200" u="sng" dirty="0" smtClean="0"/>
              <a:t>Prosci process:</a:t>
            </a:r>
            <a:endParaRPr lang="en-GB" sz="3200" u="sng" dirty="0"/>
          </a:p>
        </p:txBody>
      </p:sp>
      <p:sp>
        <p:nvSpPr>
          <p:cNvPr id="6" name="TextBox 5"/>
          <p:cNvSpPr txBox="1"/>
          <p:nvPr/>
        </p:nvSpPr>
        <p:spPr>
          <a:xfrm>
            <a:off x="0" y="6642580"/>
            <a:ext cx="6429388" cy="215444"/>
          </a:xfrm>
          <a:prstGeom prst="rect">
            <a:avLst/>
          </a:prstGeom>
          <a:noFill/>
        </p:spPr>
        <p:txBody>
          <a:bodyPr wrap="square" rtlCol="0">
            <a:spAutoFit/>
          </a:bodyPr>
          <a:lstStyle/>
          <a:p>
            <a:r>
              <a:rPr lang="en-GB" sz="800" dirty="0" smtClean="0">
                <a:hlinkClick r:id="rId4"/>
              </a:rPr>
              <a:t>http://www.modal.com.au/culture.asp</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u="sng" dirty="0" smtClean="0"/>
              <a:t>ADKAR model &amp; People</a:t>
            </a:r>
            <a:br>
              <a:rPr lang="en-GB" u="sng" dirty="0" smtClean="0"/>
            </a:br>
            <a:endParaRPr lang="en-GB" u="sng" dirty="0"/>
          </a:p>
        </p:txBody>
      </p:sp>
      <p:sp>
        <p:nvSpPr>
          <p:cNvPr id="3" name="Content Placeholder 2"/>
          <p:cNvSpPr>
            <a:spLocks noGrp="1"/>
          </p:cNvSpPr>
          <p:nvPr>
            <p:ph idx="1"/>
          </p:nvPr>
        </p:nvSpPr>
        <p:spPr>
          <a:xfrm>
            <a:off x="0" y="857232"/>
            <a:ext cx="9144000" cy="5500726"/>
          </a:xfrm>
        </p:spPr>
        <p:txBody>
          <a:bodyPr>
            <a:noAutofit/>
          </a:bodyPr>
          <a:lstStyle/>
          <a:p>
            <a:r>
              <a:rPr lang="en-GB" sz="2400" dirty="0" smtClean="0"/>
              <a:t>There are 2 quite different streams of thought that have shaped the practise of change management.</a:t>
            </a:r>
          </a:p>
          <a:p>
            <a:pPr>
              <a:buNone/>
            </a:pPr>
            <a:r>
              <a:rPr lang="en-GB" sz="2400" dirty="0" smtClean="0"/>
              <a:t>(1) The engineer's approach to business improvement with the focus on business process.</a:t>
            </a:r>
          </a:p>
          <a:p>
            <a:pPr>
              <a:buNone/>
            </a:pPr>
            <a:r>
              <a:rPr lang="en-GB" sz="2400" dirty="0" smtClean="0"/>
              <a:t>(2) The psychologist's approach to understanding human responses to change with the focus on people.</a:t>
            </a:r>
          </a:p>
          <a:p>
            <a:r>
              <a:rPr lang="en-GB" sz="2400" dirty="0" smtClean="0"/>
              <a:t>The single biggest reason for the astonishingly high 70% failure rate of ALL business change initiatives has </a:t>
            </a:r>
            <a:r>
              <a:rPr lang="en-GB" sz="2400" b="1" dirty="0" smtClean="0"/>
              <a:t>been the over-emphasis on process rather than people</a:t>
            </a:r>
            <a:r>
              <a:rPr lang="en-GB" sz="2400" dirty="0" smtClean="0"/>
              <a:t> - the failure to take full account of the impact of change on those people who are most impacted by it.</a:t>
            </a:r>
          </a:p>
          <a:p>
            <a:r>
              <a:rPr lang="en-GB" sz="2400" dirty="0" smtClean="0"/>
              <a:t>Consider what Michael Hammer, co-author of "Re-engineering the Corporation", has said about the people issues:"I don't regret saying anything [in the book]; it's more what I left out. In particular, the </a:t>
            </a:r>
            <a:r>
              <a:rPr lang="en-GB" sz="2400" b="1" dirty="0" smtClean="0"/>
              <a:t>human side is much harder than the technology side and harder than the process side. It's the overwhelming issue</a:t>
            </a:r>
            <a:r>
              <a:rPr lang="en-GB" sz="2400" dirty="0" smtClean="0"/>
              <a:t>.“</a:t>
            </a:r>
          </a:p>
          <a:p>
            <a:pPr>
              <a:buNone/>
            </a:pPr>
            <a:endParaRPr lang="en-GB" sz="2400" dirty="0" smtClean="0"/>
          </a:p>
          <a:p>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err="1" smtClean="0"/>
              <a:t>Beckhard</a:t>
            </a:r>
            <a:r>
              <a:rPr lang="en-GB" dirty="0" smtClean="0"/>
              <a:t> - the change equation</a:t>
            </a:r>
          </a:p>
          <a:p>
            <a:r>
              <a:rPr lang="en-GB" b="1" dirty="0" smtClean="0"/>
              <a:t>Bridges</a:t>
            </a:r>
            <a:r>
              <a:rPr lang="en-GB" dirty="0" smtClean="0"/>
              <a:t> - navigating the transitions of change</a:t>
            </a:r>
          </a:p>
          <a:p>
            <a:r>
              <a:rPr lang="en-GB" b="1" dirty="0" smtClean="0"/>
              <a:t>Longaker </a:t>
            </a:r>
            <a:r>
              <a:rPr lang="en-GB" dirty="0" smtClean="0"/>
              <a:t>- the 4 major phases of change</a:t>
            </a:r>
          </a:p>
          <a:p>
            <a:r>
              <a:rPr lang="en-GB" b="1" dirty="0" smtClean="0"/>
              <a:t>Conner </a:t>
            </a:r>
            <a:r>
              <a:rPr lang="en-GB" dirty="0" smtClean="0"/>
              <a:t>- the do's and </a:t>
            </a:r>
            <a:r>
              <a:rPr lang="en-GB" dirty="0" err="1" smtClean="0"/>
              <a:t>dont's</a:t>
            </a:r>
            <a:r>
              <a:rPr lang="en-GB" dirty="0" smtClean="0"/>
              <a:t> of ongoing turbulence</a:t>
            </a:r>
          </a:p>
          <a:p>
            <a:pPr>
              <a:buNone/>
            </a:pPr>
            <a:endParaRPr lang="en-GB" dirty="0"/>
          </a:p>
        </p:txBody>
      </p:sp>
      <p:sp>
        <p:nvSpPr>
          <p:cNvPr id="4" name="Title 1"/>
          <p:cNvSpPr>
            <a:spLocks noGrp="1"/>
          </p:cNvSpPr>
          <p:nvPr>
            <p:ph type="title"/>
          </p:nvPr>
        </p:nvSpPr>
        <p:spPr/>
        <p:txBody>
          <a:bodyPr>
            <a:normAutofit fontScale="90000"/>
          </a:bodyPr>
          <a:lstStyle/>
          <a:p>
            <a:r>
              <a:rPr lang="en-GB" u="sng" dirty="0" smtClean="0"/>
              <a:t>Additional: </a:t>
            </a:r>
            <a:br>
              <a:rPr lang="en-GB" u="sng" dirty="0" smtClean="0"/>
            </a:br>
            <a:r>
              <a:rPr lang="en-GB" u="sng" dirty="0" smtClean="0"/>
              <a:t>Change Management Theories</a:t>
            </a:r>
            <a:endParaRPr lang="en-GB" u="sng" dirty="0"/>
          </a:p>
        </p:txBody>
      </p:sp>
      <p:sp>
        <p:nvSpPr>
          <p:cNvPr id="5" name="TextBox 4"/>
          <p:cNvSpPr txBox="1"/>
          <p:nvPr/>
        </p:nvSpPr>
        <p:spPr>
          <a:xfrm>
            <a:off x="0" y="6215082"/>
            <a:ext cx="9144000" cy="246221"/>
          </a:xfrm>
          <a:prstGeom prst="rect">
            <a:avLst/>
          </a:prstGeom>
          <a:noFill/>
        </p:spPr>
        <p:txBody>
          <a:bodyPr wrap="square" rtlCol="0">
            <a:spAutoFit/>
          </a:bodyPr>
          <a:lstStyle/>
          <a:p>
            <a:r>
              <a:rPr lang="en-GB" sz="1000" dirty="0" smtClean="0"/>
              <a:t>Based on: </a:t>
            </a:r>
            <a:r>
              <a:rPr lang="en-GB" sz="1000" dirty="0" smtClean="0">
                <a:hlinkClick r:id="rId3"/>
              </a:rPr>
              <a:t>http://www.strategies-for-managing-change.com/change-management-models.html</a:t>
            </a:r>
            <a:endParaRPr lang="en-GB"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74"/>
            <a:ext cx="8229600" cy="1143000"/>
          </a:xfrm>
        </p:spPr>
        <p:txBody>
          <a:bodyPr>
            <a:normAutofit fontScale="90000"/>
          </a:bodyPr>
          <a:lstStyle/>
          <a:p>
            <a:r>
              <a:rPr lang="en-GB" u="sng" dirty="0" smtClean="0"/>
              <a:t>Beckhard change equation</a:t>
            </a:r>
            <a:br>
              <a:rPr lang="en-GB" u="sng" dirty="0" smtClean="0"/>
            </a:br>
            <a:endParaRPr lang="en-GB" u="sng" dirty="0"/>
          </a:p>
        </p:txBody>
      </p:sp>
      <p:sp>
        <p:nvSpPr>
          <p:cNvPr id="3" name="Content Placeholder 2"/>
          <p:cNvSpPr>
            <a:spLocks noGrp="1"/>
          </p:cNvSpPr>
          <p:nvPr>
            <p:ph idx="1"/>
          </p:nvPr>
        </p:nvSpPr>
        <p:spPr>
          <a:xfrm>
            <a:off x="0" y="1142984"/>
            <a:ext cx="9144000" cy="5214974"/>
          </a:xfrm>
        </p:spPr>
        <p:txBody>
          <a:bodyPr>
            <a:normAutofit fontScale="55000" lnSpcReduction="20000"/>
          </a:bodyPr>
          <a:lstStyle/>
          <a:p>
            <a:r>
              <a:rPr lang="en-GB" dirty="0" smtClean="0"/>
              <a:t>Historically, the Beckhard change equation can be seen as a major milestone in the field of Organisational Development in that it acknowledged the role and importance of employee involvement in change.</a:t>
            </a:r>
          </a:p>
          <a:p>
            <a:r>
              <a:rPr lang="en-GB" b="1" dirty="0" smtClean="0"/>
              <a:t>It represented a significant shift in management thinking from the "command and control" of the industrial age to a people centric approach common today.</a:t>
            </a:r>
          </a:p>
          <a:p>
            <a:r>
              <a:rPr lang="en-GB" dirty="0" smtClean="0"/>
              <a:t>Richard Beckhard has long been considered one of the founders of organisation development and the creator of the core framework for a large system change. He articulated a generic change framework, which comprises four main themes:</a:t>
            </a:r>
          </a:p>
          <a:p>
            <a:r>
              <a:rPr lang="en-GB" b="1" dirty="0" smtClean="0"/>
              <a:t>(1) Determining the need for change</a:t>
            </a:r>
            <a:r>
              <a:rPr lang="en-GB" dirty="0" smtClean="0"/>
              <a:t> - We must be clear why things need to change. We need to articulate why it is unacceptable and undesirable to conduct business in the same way. </a:t>
            </a:r>
            <a:r>
              <a:rPr lang="en-GB" b="1" dirty="0" smtClean="0"/>
              <a:t>If we are not dissatisfied with the present situation, then there is no motivation to change.</a:t>
            </a:r>
          </a:p>
          <a:p>
            <a:r>
              <a:rPr lang="en-GB" b="1" dirty="0" smtClean="0"/>
              <a:t>(2) Articulating a desired future</a:t>
            </a:r>
            <a:r>
              <a:rPr lang="en-GB" dirty="0" smtClean="0"/>
              <a:t> - Ensuring that your employees fully understand and can </a:t>
            </a:r>
            <a:r>
              <a:rPr lang="en-GB" b="1" dirty="0" smtClean="0"/>
              <a:t>picture their future as part of a changed organisation and can see their place in the new organization.</a:t>
            </a:r>
          </a:p>
          <a:p>
            <a:r>
              <a:rPr lang="en-GB" b="1" dirty="0" smtClean="0"/>
              <a:t>(3) Assessing the present and what needs to be changed in order to move to the desired future </a:t>
            </a:r>
            <a:r>
              <a:rPr lang="en-GB" dirty="0" smtClean="0"/>
              <a:t>- Making sure that each employee understands what they need to know what to do to prepare themselves for the change and what steps they need to take in order for this change to be successful.</a:t>
            </a:r>
          </a:p>
          <a:p>
            <a:r>
              <a:rPr lang="en-GB" b="1" dirty="0" smtClean="0"/>
              <a:t>(4) Getting to the desired future by managing the transition</a:t>
            </a:r>
            <a:r>
              <a:rPr lang="en-GB" dirty="0" smtClean="0"/>
              <a:t> - using external specialist help and appropriate processes.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smtClean="0"/>
              <a:t>William Bridges</a:t>
            </a:r>
            <a:br>
              <a:rPr lang="en-GB" u="sng" dirty="0" smtClean="0"/>
            </a:br>
            <a:r>
              <a:rPr lang="en-GB" sz="2000" u="sng" dirty="0" smtClean="0"/>
              <a:t>Navigating the transitions of change</a:t>
            </a:r>
            <a:r>
              <a:rPr lang="en-GB" u="sng" dirty="0" smtClean="0"/>
              <a:t/>
            </a:r>
            <a:br>
              <a:rPr lang="en-GB" u="sng" dirty="0" smtClean="0"/>
            </a:b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William Bridges focuses on transitions and the psychological changes that lie behind </a:t>
            </a:r>
            <a:r>
              <a:rPr lang="en-GB" dirty="0" err="1" smtClean="0"/>
              <a:t>behind</a:t>
            </a:r>
            <a:r>
              <a:rPr lang="en-GB" dirty="0" smtClean="0"/>
              <a:t> significant organisational change.</a:t>
            </a:r>
          </a:p>
          <a:p>
            <a:r>
              <a:rPr lang="en-GB" dirty="0" smtClean="0"/>
              <a:t>He maintains that the situational changes are not as difficult for companies to make as the psychological transitions of the people impacted by the change.</a:t>
            </a:r>
          </a:p>
          <a:p>
            <a:r>
              <a:rPr lang="en-GB" dirty="0" smtClean="0"/>
              <a:t>William Bridges' theory involves a three-phase process of:</a:t>
            </a:r>
          </a:p>
          <a:p>
            <a:r>
              <a:rPr lang="en-GB" b="1" dirty="0" smtClean="0"/>
              <a:t>(1) Ending, Losing, Letting Go </a:t>
            </a:r>
            <a:r>
              <a:rPr lang="en-GB" dirty="0" smtClean="0"/>
              <a:t>- helping people deal with their tangible and intangible losses and mentally prepare to move on</a:t>
            </a:r>
          </a:p>
          <a:p>
            <a:r>
              <a:rPr lang="en-GB" b="1" dirty="0" smtClean="0"/>
              <a:t>(2) The Neutral Zone</a:t>
            </a:r>
            <a:r>
              <a:rPr lang="en-GB" dirty="0" smtClean="0"/>
              <a:t> - critical psychological realignments and </a:t>
            </a:r>
            <a:r>
              <a:rPr lang="en-GB" dirty="0" err="1" smtClean="0"/>
              <a:t>repatterning</a:t>
            </a:r>
            <a:r>
              <a:rPr lang="en-GB" dirty="0" smtClean="0"/>
              <a:t> takes place. This is all about helping get people through it, and capitalising on all the confusion by encouraging them to be innovators</a:t>
            </a:r>
          </a:p>
          <a:p>
            <a:r>
              <a:rPr lang="en-GB" b="1" dirty="0" smtClean="0"/>
              <a:t>(3) The New Beginning</a:t>
            </a:r>
            <a:r>
              <a:rPr lang="en-GB" dirty="0" smtClean="0"/>
              <a:t> - helping people develop the new identity, experience the new energy, and discover the new sense of purpose that make the change begin to work.</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William Bridges – Managing Transitions</a:t>
            </a:r>
            <a:endParaRPr lang="en-GB" u="sng" dirty="0"/>
          </a:p>
        </p:txBody>
      </p:sp>
      <p:sp>
        <p:nvSpPr>
          <p:cNvPr id="3" name="Content Placeholder 2"/>
          <p:cNvSpPr>
            <a:spLocks noGrp="1"/>
          </p:cNvSpPr>
          <p:nvPr>
            <p:ph idx="1"/>
          </p:nvPr>
        </p:nvSpPr>
        <p:spPr/>
        <p:txBody>
          <a:bodyPr>
            <a:normAutofit fontScale="62500" lnSpcReduction="20000"/>
          </a:bodyPr>
          <a:lstStyle/>
          <a:p>
            <a:r>
              <a:rPr lang="en-GB" dirty="0" smtClean="0"/>
              <a:t>Unlike earlier models such as </a:t>
            </a:r>
            <a:r>
              <a:rPr lang="en-GB" dirty="0" err="1" smtClean="0"/>
              <a:t>Lewins</a:t>
            </a:r>
            <a:r>
              <a:rPr lang="en-GB" dirty="0" smtClean="0"/>
              <a:t>, which speak of institutionalising or "freezing" </a:t>
            </a:r>
            <a:r>
              <a:rPr lang="en-GB" dirty="0" err="1" smtClean="0"/>
              <a:t>behaviors</a:t>
            </a:r>
            <a:r>
              <a:rPr lang="en-GB" dirty="0" smtClean="0"/>
              <a:t>, Bridges' attention is focused on helping people discover, accept, and embrace their new identities in the new situation.</a:t>
            </a:r>
          </a:p>
          <a:p>
            <a:r>
              <a:rPr lang="en-GB" dirty="0" smtClean="0"/>
              <a:t>He theorises how these life stages can become a constant cycle of organisational renewal via the creation of a culture that embraces and nurtures change as a way of life.</a:t>
            </a:r>
          </a:p>
          <a:p>
            <a:r>
              <a:rPr lang="en-GB" dirty="0" smtClean="0"/>
              <a:t>As with the Beckhard change equation, this is another example of a change model that recognises the basic psychology of change at the personal level, and that is people centred.</a:t>
            </a:r>
          </a:p>
          <a:p>
            <a:r>
              <a:rPr lang="en-GB" dirty="0" smtClean="0"/>
              <a:t>In the best-selling “</a:t>
            </a:r>
            <a:r>
              <a:rPr lang="en-GB" b="1" dirty="0" smtClean="0"/>
              <a:t>Managing Transitions</a:t>
            </a:r>
            <a:r>
              <a:rPr lang="en-GB" dirty="0" smtClean="0"/>
              <a:t>” William Bridges provides a clear understanding of what change does to employees and what employees in transition can do to an organisation.</a:t>
            </a:r>
          </a:p>
          <a:p>
            <a:r>
              <a:rPr lang="en-GB" dirty="0" smtClean="0"/>
              <a:t>He addresses the fact that </a:t>
            </a:r>
            <a:r>
              <a:rPr lang="en-GB" u="sng" dirty="0" smtClean="0"/>
              <a:t>it is people who have to carry out the change.</a:t>
            </a:r>
            <a:endParaRPr lang="en-GB" dirty="0" smtClean="0"/>
          </a:p>
          <a:p>
            <a:r>
              <a:rPr lang="en-GB" dirty="0" smtClean="0"/>
              <a:t>When the book was originally published a decade ago, William Bridges was the first to provide any real sense of the emotional impact of change and what can be done to keep it from disrupting the entire organization. </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William Bridge  - </a:t>
            </a:r>
            <a:br>
              <a:rPr lang="en-GB" u="sng" dirty="0" smtClean="0"/>
            </a:br>
            <a:r>
              <a:rPr lang="en-GB" sz="2000" u="sng" dirty="0" smtClean="0"/>
              <a:t>3 Guidelines to Successful Change Management</a:t>
            </a:r>
            <a:r>
              <a:rPr lang="en-GB" u="sng" dirty="0" smtClean="0"/>
              <a:t/>
            </a:r>
            <a:br>
              <a:rPr lang="en-GB" u="sng" dirty="0" smtClean="0"/>
            </a:br>
            <a:endParaRPr lang="en-GB" u="sng" dirty="0"/>
          </a:p>
        </p:txBody>
      </p:sp>
      <p:sp>
        <p:nvSpPr>
          <p:cNvPr id="3" name="Content Placeholder 2"/>
          <p:cNvSpPr>
            <a:spLocks noGrp="1"/>
          </p:cNvSpPr>
          <p:nvPr>
            <p:ph idx="1"/>
          </p:nvPr>
        </p:nvSpPr>
        <p:spPr>
          <a:xfrm>
            <a:off x="0" y="1214422"/>
            <a:ext cx="9144000" cy="5357850"/>
          </a:xfrm>
        </p:spPr>
        <p:txBody>
          <a:bodyPr>
            <a:normAutofit fontScale="85000" lnSpcReduction="10000"/>
          </a:bodyPr>
          <a:lstStyle/>
          <a:p>
            <a:r>
              <a:rPr lang="en-GB" b="1" dirty="0" smtClean="0"/>
              <a:t>Change is an emotional business</a:t>
            </a:r>
            <a:r>
              <a:rPr lang="en-GB" dirty="0" smtClean="0"/>
              <a:t>. The failure to address the human impacts of change is at the root of most failed change initiatives. It is not enough just to "manage" change; people need to be led through change.</a:t>
            </a:r>
          </a:p>
          <a:p>
            <a:r>
              <a:rPr lang="en-GB" dirty="0" smtClean="0"/>
              <a:t>One of the major change leadership priorities is recognising and addressing the inner psychological and emotional adjustments that people move through in response to external organisational change events.</a:t>
            </a:r>
          </a:p>
          <a:p>
            <a:r>
              <a:rPr lang="en-GB" dirty="0" smtClean="0"/>
              <a:t>William Bridges draws the important distinction between organisational change and what he calls the "transition" that people need to move through in order to successfully adapt to the new circumstances arising from that change.</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57166"/>
            <a:ext cx="9144000" cy="5286388"/>
          </a:xfrm>
        </p:spPr>
        <p:txBody>
          <a:bodyPr>
            <a:noAutofit/>
          </a:bodyPr>
          <a:lstStyle/>
          <a:p>
            <a:endParaRPr lang="en-GB" sz="2000" dirty="0" smtClean="0"/>
          </a:p>
          <a:p>
            <a:pPr>
              <a:buNone/>
            </a:pPr>
            <a:r>
              <a:rPr lang="en-GB" sz="2000" dirty="0" smtClean="0"/>
              <a:t>Here are 3 important guidelines that Bridges' highlights:</a:t>
            </a:r>
          </a:p>
          <a:p>
            <a:pPr>
              <a:buNone/>
            </a:pPr>
            <a:endParaRPr lang="en-GB" sz="2000" dirty="0" smtClean="0"/>
          </a:p>
          <a:p>
            <a:pPr>
              <a:buNone/>
            </a:pPr>
            <a:r>
              <a:rPr lang="en-GB" sz="2000" b="1" dirty="0" smtClean="0"/>
              <a:t>(1) "Transition readiness" is best indicated by an organisations legacy of change initiatives</a:t>
            </a:r>
            <a:endParaRPr lang="en-GB" sz="2000" dirty="0" smtClean="0"/>
          </a:p>
          <a:p>
            <a:r>
              <a:rPr lang="en-GB" sz="2000" dirty="0" smtClean="0"/>
              <a:t>Whenever Bridges' team undertake an assignment one of their first assessments is of what he calls "transition readiness". This is important he says as it "provides an important early indicator of what lies ahead, and one of the things we inquire into is the organisation's history of changes, both those that worked and those that didn't."</a:t>
            </a:r>
          </a:p>
          <a:p>
            <a:r>
              <a:rPr lang="en-GB" sz="2000" dirty="0" smtClean="0"/>
              <a:t>A deeper dimension to this enquiry into the change initiative legacy is to look at the scars left by successful as well as unsuccessful initiatives.</a:t>
            </a:r>
          </a:p>
          <a:p>
            <a:r>
              <a:rPr lang="en-GB" sz="2000" dirty="0" smtClean="0"/>
              <a:t>From a change leadership perspective, it is crucial to understand and address the scar tissue left by previous initiatives. The most effective way of doing this is by actions - by demonstrating that you as change leader do </a:t>
            </a:r>
            <a:r>
              <a:rPr lang="en-GB" sz="2000" b="1" dirty="0" smtClean="0"/>
              <a:t>understand and care, </a:t>
            </a:r>
            <a:r>
              <a:rPr lang="en-GB" sz="2000" dirty="0" smtClean="0"/>
              <a:t>and that you are taking </a:t>
            </a:r>
            <a:r>
              <a:rPr lang="en-GB" sz="2000" b="1" dirty="0" smtClean="0"/>
              <a:t>steps to heal the pain</a:t>
            </a:r>
            <a:r>
              <a:rPr lang="en-GB" sz="2000" dirty="0" smtClean="0"/>
              <a: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5572140"/>
          </a:xfrm>
        </p:spPr>
        <p:txBody>
          <a:bodyPr>
            <a:noAutofit/>
          </a:bodyPr>
          <a:lstStyle/>
          <a:p>
            <a:pPr>
              <a:buNone/>
            </a:pPr>
            <a:r>
              <a:rPr lang="en-GB" sz="1600" b="1" dirty="0" smtClean="0"/>
              <a:t>(2) Executive detachment from everyday work impedes transition</a:t>
            </a:r>
            <a:endParaRPr lang="en-GB" sz="1600" dirty="0" smtClean="0"/>
          </a:p>
          <a:p>
            <a:r>
              <a:rPr lang="en-GB" sz="1600" dirty="0" smtClean="0"/>
              <a:t>So often it is just assumed by senior management that people can and will accept an organisational change.</a:t>
            </a:r>
          </a:p>
          <a:p>
            <a:r>
              <a:rPr lang="en-GB" sz="1600" dirty="0" smtClean="0"/>
              <a:t>But, the failure to recognise and attempt to address this dimension is a significant cause of organisational change failure. The larger the human impact of the organisational change the greater the need for some form of "transitional support".</a:t>
            </a:r>
          </a:p>
          <a:p>
            <a:r>
              <a:rPr lang="en-GB" sz="1600" dirty="0" smtClean="0"/>
              <a:t>Many directors and senior managers have the emotional detachment and objectivity to make clear, sound strategic decisions yet seem to lack the "counter-balancing" self-awareness and emotional intelligence to realise the impact of their decisions.</a:t>
            </a:r>
          </a:p>
          <a:p>
            <a:r>
              <a:rPr lang="en-GB" sz="1600" dirty="0" smtClean="0"/>
              <a:t>This omission frequently [and unnecessarily] delays or jeopardises the implementation of their strategic vision and the realisation of the organisational benefits.</a:t>
            </a:r>
          </a:p>
          <a:p>
            <a:r>
              <a:rPr lang="en-GB" sz="1600" dirty="0" smtClean="0"/>
              <a:t>Bridges: "These executives' detachment from the everyday work, which is so often defended as necessary to be 'strategic,' keeps these people from understanding what has to happen for changes to work as planned."</a:t>
            </a:r>
          </a:p>
          <a:p>
            <a:r>
              <a:rPr lang="en-GB" sz="1600" dirty="0" smtClean="0"/>
              <a:t>The higher you are in your organisation - the more quickly you are likely to move through your own personal transition. You know the intended destination, and have probably known for some while. Most of your people however, will not have this head start.</a:t>
            </a:r>
          </a:p>
          <a:p>
            <a:r>
              <a:rPr lang="en-GB" sz="1600" dirty="0" smtClean="0"/>
              <a:t>Your people won't "just get it"; they will take at least as long as you did to transition and quite probably longer. </a:t>
            </a:r>
          </a:p>
          <a:p>
            <a:r>
              <a:rPr lang="en-GB" sz="1600" dirty="0" smtClean="0"/>
              <a:t>As a change leader, it is important to understand why your people will not necessarily embrace change.</a:t>
            </a:r>
          </a:p>
          <a:p>
            <a:r>
              <a:rPr lang="en-GB" sz="1600" dirty="0" smtClean="0"/>
              <a:t>In my view, </a:t>
            </a:r>
            <a:r>
              <a:rPr lang="en-GB" sz="1600" b="1" dirty="0" smtClean="0"/>
              <a:t>the reality is that most organisational leaders come from technical, operational or financial backgrounds and, to put it bluntly, do not have the necessary people skills or experience to lead their people through a transition.</a:t>
            </a:r>
          </a:p>
          <a:p>
            <a:r>
              <a:rPr lang="en-GB" sz="1600" dirty="0" smtClean="0"/>
              <a:t>Bridges makes the point that it is significant that: "the great leaders, from Moses and Caesar to Lincoln and Lee, were </a:t>
            </a:r>
            <a:r>
              <a:rPr lang="en-GB" sz="1600" b="1" dirty="0" smtClean="0"/>
              <a:t>people who deeply understood the people they were leading</a:t>
            </a:r>
            <a:r>
              <a:rPr lang="en-GB" sz="1600" dirty="0" smtClean="0"/>
              <a:t>."</a:t>
            </a:r>
          </a:p>
        </p:txBody>
      </p:sp>
      <p:sp>
        <p:nvSpPr>
          <p:cNvPr id="4" name="TextBox 3"/>
          <p:cNvSpPr txBox="1"/>
          <p:nvPr/>
        </p:nvSpPr>
        <p:spPr>
          <a:xfrm>
            <a:off x="0" y="6643710"/>
            <a:ext cx="6072198" cy="215444"/>
          </a:xfrm>
          <a:prstGeom prst="rect">
            <a:avLst/>
          </a:prstGeom>
          <a:noFill/>
        </p:spPr>
        <p:txBody>
          <a:bodyPr wrap="square" rtlCol="0">
            <a:spAutoFit/>
          </a:bodyPr>
          <a:lstStyle/>
          <a:p>
            <a:r>
              <a:rPr lang="en-GB" sz="800" dirty="0" smtClean="0">
                <a:hlinkClick r:id="rId3"/>
              </a:rPr>
              <a:t>http://www.strategies-for-managing-change.com</a:t>
            </a:r>
            <a:endParaRPr lang="en-GB" sz="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0108"/>
            <a:ext cx="9144000" cy="4525963"/>
          </a:xfrm>
        </p:spPr>
        <p:txBody>
          <a:bodyPr>
            <a:normAutofit fontScale="70000" lnSpcReduction="20000"/>
          </a:bodyPr>
          <a:lstStyle/>
          <a:p>
            <a:pPr>
              <a:buNone/>
            </a:pPr>
            <a:r>
              <a:rPr lang="en-GB" b="1" dirty="0" smtClean="0"/>
              <a:t>3) Debrief thoroughly after each change initiative - find out what worked and what didn't:</a:t>
            </a:r>
            <a:endParaRPr lang="en-GB" dirty="0" smtClean="0"/>
          </a:p>
          <a:p>
            <a:r>
              <a:rPr lang="en-GB" dirty="0" smtClean="0"/>
              <a:t>Bridges says that senior executives are usually in such a hurry to move on to the next change that they fail to learn from each concluding change initiative. He says that executives need to undertake a careful debrief to identify key lessons learnt.</a:t>
            </a:r>
          </a:p>
          <a:p>
            <a:r>
              <a:rPr lang="en-GB" dirty="0" smtClean="0"/>
              <a:t>He shares this anecdote: "I first realized that after helping a 50,000-person technology company close a fabricating plant. It went very well--they actually doubled productivity per person during the closedown process! But when they called to ask for help in shutting another facility, I discovered that they had 'forgotten' what they had done with the previous shutdown."</a:t>
            </a:r>
          </a:p>
          <a:p>
            <a:r>
              <a:rPr lang="en-GB" dirty="0" smtClean="0"/>
              <a:t>In Bridges' view, senior executives </a:t>
            </a:r>
            <a:r>
              <a:rPr lang="en-GB" b="1" dirty="0" smtClean="0"/>
              <a:t>need to regard every change initiative as a thorough learning experience</a:t>
            </a:r>
            <a:r>
              <a:rPr lang="en-GB" dirty="0" smtClean="0"/>
              <a:t>, to ascertain what worked and didn't and why i.e. To reflect and LEARN.</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428612"/>
            <a:ext cx="8229600" cy="1143000"/>
          </a:xfrm>
        </p:spPr>
        <p:txBody>
          <a:bodyPr>
            <a:normAutofit fontScale="90000"/>
          </a:bodyPr>
          <a:lstStyle/>
          <a:p>
            <a:r>
              <a:rPr lang="en-GB" u="sng" dirty="0" smtClean="0"/>
              <a:t>Christine Longaker</a:t>
            </a:r>
            <a:br>
              <a:rPr lang="en-GB" u="sng" dirty="0" smtClean="0"/>
            </a:br>
            <a:r>
              <a:rPr lang="en-GB" sz="2000" u="sng" dirty="0" smtClean="0"/>
              <a:t>The 4 stages of major change</a:t>
            </a:r>
            <a:br>
              <a:rPr lang="en-GB" sz="2000" u="sng" dirty="0" smtClean="0"/>
            </a:br>
            <a:r>
              <a:rPr lang="en-GB" sz="2000" u="sng" dirty="0" smtClean="0"/>
              <a:t>An existential perspective...</a:t>
            </a:r>
            <a:r>
              <a:rPr lang="en-GB" u="sng" dirty="0" smtClean="0"/>
              <a:t/>
            </a:r>
            <a:br>
              <a:rPr lang="en-GB" u="sng" dirty="0" smtClean="0"/>
            </a:br>
            <a:endParaRPr lang="en-GB" u="sng" dirty="0"/>
          </a:p>
        </p:txBody>
      </p:sp>
      <p:sp>
        <p:nvSpPr>
          <p:cNvPr id="3" name="Content Placeholder 2"/>
          <p:cNvSpPr>
            <a:spLocks noGrp="1"/>
          </p:cNvSpPr>
          <p:nvPr>
            <p:ph idx="1"/>
          </p:nvPr>
        </p:nvSpPr>
        <p:spPr>
          <a:xfrm>
            <a:off x="0" y="1428736"/>
            <a:ext cx="9144000" cy="5143536"/>
          </a:xfrm>
        </p:spPr>
        <p:txBody>
          <a:bodyPr>
            <a:normAutofit fontScale="77500" lnSpcReduction="20000"/>
          </a:bodyPr>
          <a:lstStyle/>
          <a:p>
            <a:r>
              <a:rPr lang="en-GB" b="1" dirty="0" smtClean="0"/>
              <a:t>Christine Longaker </a:t>
            </a:r>
            <a:r>
              <a:rPr lang="en-GB" dirty="0" smtClean="0"/>
              <a:t>is very much in the same category as </a:t>
            </a:r>
            <a:r>
              <a:rPr lang="en-GB" b="1" dirty="0" smtClean="0"/>
              <a:t>Elizabeth </a:t>
            </a:r>
            <a:r>
              <a:rPr lang="en-GB" b="1" dirty="0" err="1" smtClean="0"/>
              <a:t>Kubler</a:t>
            </a:r>
            <a:r>
              <a:rPr lang="en-GB" b="1" dirty="0" smtClean="0"/>
              <a:t>-Ross </a:t>
            </a:r>
            <a:r>
              <a:rPr lang="en-GB" dirty="0" smtClean="0"/>
              <a:t>in that her work is totally based on her experience with death and care of the dying which began in 1976 when her husband was diagnosed with acute </a:t>
            </a:r>
            <a:r>
              <a:rPr lang="en-GB" dirty="0" err="1" smtClean="0"/>
              <a:t>leukemia</a:t>
            </a:r>
            <a:r>
              <a:rPr lang="en-GB" dirty="0" smtClean="0"/>
              <a:t> at the age of 24.</a:t>
            </a:r>
          </a:p>
          <a:p>
            <a:r>
              <a:rPr lang="en-GB" dirty="0" smtClean="0"/>
              <a:t>Since her husband's passing, she has </a:t>
            </a:r>
            <a:r>
              <a:rPr lang="en-GB" b="1" dirty="0" smtClean="0"/>
              <a:t>devoted her life to ease the suffering </a:t>
            </a:r>
            <a:r>
              <a:rPr lang="en-GB" dirty="0" smtClean="0"/>
              <a:t>of those facing death. In a clear and </a:t>
            </a:r>
            <a:r>
              <a:rPr lang="en-GB" b="1" dirty="0" smtClean="0"/>
              <a:t>compassionate tone</a:t>
            </a:r>
            <a:r>
              <a:rPr lang="en-GB" dirty="0" smtClean="0"/>
              <a:t>, she identifies the typical fears and struggles experienced by the dying and their families.</a:t>
            </a:r>
          </a:p>
          <a:p>
            <a:r>
              <a:rPr lang="en-GB" dirty="0" smtClean="0"/>
              <a:t>She is author of the book "Facing death and finding hope" which presents using the </a:t>
            </a:r>
            <a:r>
              <a:rPr lang="en-GB" b="1" dirty="0" smtClean="0"/>
              <a:t>Tibetan Buddhist perspective </a:t>
            </a:r>
            <a:r>
              <a:rPr lang="en-GB" dirty="0" smtClean="0"/>
              <a:t>on death -the "Four Tasks of Living and Dying," to provide a new framework of meaning that </a:t>
            </a:r>
            <a:r>
              <a:rPr lang="en-GB" b="1" dirty="0" smtClean="0"/>
              <a:t>can be applied to every type of care giving setting.</a:t>
            </a:r>
          </a:p>
          <a:p>
            <a:r>
              <a:rPr lang="en-GB" dirty="0" smtClean="0"/>
              <a:t>The significance of the Longaker model is that she addresses the deeper spiritual and existential questions: “What is the purpose of my life? Why am I here? What is important and not important?".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http://www.strategies-for-managing-change.com/images/Longaker.jpg"/>
          <p:cNvPicPr>
            <a:picLocks noChangeAspect="1" noChangeArrowheads="1"/>
          </p:cNvPicPr>
          <p:nvPr/>
        </p:nvPicPr>
        <p:blipFill>
          <a:blip r:embed="rId3"/>
          <a:srcRect/>
          <a:stretch>
            <a:fillRect/>
          </a:stretch>
        </p:blipFill>
        <p:spPr bwMode="auto">
          <a:xfrm>
            <a:off x="714348" y="343055"/>
            <a:ext cx="7643866" cy="5943465"/>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smtClean="0"/>
              <a:t>Daryl Conner</a:t>
            </a:r>
            <a:br>
              <a:rPr lang="en-GB" u="sng" dirty="0" smtClean="0"/>
            </a:br>
            <a:r>
              <a:rPr lang="en-GB" sz="2000" u="sng" dirty="0" smtClean="0"/>
              <a:t>Managing at the speed of change</a:t>
            </a:r>
            <a:br>
              <a:rPr lang="en-GB" sz="2000" u="sng" dirty="0" smtClean="0"/>
            </a:br>
            <a:r>
              <a:rPr lang="en-GB" sz="2000" u="sng" dirty="0" smtClean="0"/>
              <a:t>The dos and don't of ongoing turbulence</a:t>
            </a:r>
            <a:r>
              <a:rPr lang="en-GB" u="sng" dirty="0" smtClean="0"/>
              <a:t/>
            </a:r>
            <a:br>
              <a:rPr lang="en-GB" u="sng" dirty="0" smtClean="0"/>
            </a:br>
            <a:endParaRPr lang="en-GB" u="sng" dirty="0"/>
          </a:p>
        </p:txBody>
      </p:sp>
      <p:sp>
        <p:nvSpPr>
          <p:cNvPr id="3" name="Content Placeholder 2"/>
          <p:cNvSpPr>
            <a:spLocks noGrp="1"/>
          </p:cNvSpPr>
          <p:nvPr>
            <p:ph idx="1"/>
          </p:nvPr>
        </p:nvSpPr>
        <p:spPr>
          <a:xfrm>
            <a:off x="214282" y="1500174"/>
            <a:ext cx="8929718" cy="5072098"/>
          </a:xfrm>
        </p:spPr>
        <p:txBody>
          <a:bodyPr>
            <a:normAutofit fontScale="70000" lnSpcReduction="20000"/>
          </a:bodyPr>
          <a:lstStyle/>
          <a:p>
            <a:r>
              <a:rPr lang="en-GB" dirty="0" smtClean="0"/>
              <a:t>Daryl Conner starts with the question: "Why?"</a:t>
            </a:r>
          </a:p>
          <a:p>
            <a:r>
              <a:rPr lang="en-GB" dirty="0" smtClean="0"/>
              <a:t>Given that people will resist change - and that resistance will be articulated as "why?" - he suggests [in his book "Managing at the Speed of Change"] that </a:t>
            </a:r>
            <a:r>
              <a:rPr lang="en-GB" b="1" dirty="0" smtClean="0"/>
              <a:t>senior management prepare very thorough answers to the following questions:</a:t>
            </a:r>
          </a:p>
          <a:p>
            <a:r>
              <a:rPr lang="en-GB" dirty="0" smtClean="0"/>
              <a:t>What's wrong with the way we've been doing things?</a:t>
            </a:r>
          </a:p>
          <a:p>
            <a:r>
              <a:rPr lang="en-GB" dirty="0" smtClean="0"/>
              <a:t>Why were we doing them wrong before?</a:t>
            </a:r>
          </a:p>
          <a:p>
            <a:r>
              <a:rPr lang="en-GB" dirty="0" smtClean="0"/>
              <a:t>What will happen to me?</a:t>
            </a:r>
          </a:p>
          <a:p>
            <a:r>
              <a:rPr lang="en-GB" dirty="0" smtClean="0"/>
              <a:t>When?</a:t>
            </a:r>
          </a:p>
          <a:p>
            <a:r>
              <a:rPr lang="en-GB" dirty="0" smtClean="0"/>
              <a:t>What can I do about it?</a:t>
            </a:r>
          </a:p>
          <a:p>
            <a:r>
              <a:rPr lang="en-GB" dirty="0" smtClean="0"/>
              <a:t>What is expected of me?</a:t>
            </a:r>
          </a:p>
          <a:p>
            <a:r>
              <a:rPr lang="en-GB" dirty="0" smtClean="0"/>
              <a:t>What does it mean in my day-to-day job?</a:t>
            </a:r>
          </a:p>
          <a:p>
            <a:r>
              <a:rPr lang="en-GB" dirty="0" smtClean="0"/>
              <a:t>What will management or leadership do about it?</a:t>
            </a:r>
          </a:p>
          <a:p>
            <a:r>
              <a:rPr lang="en-GB" dirty="0" smtClean="0"/>
              <a:t>If I encounter problems, what do I do, to whom do I turn?</a:t>
            </a:r>
            <a:br>
              <a:rPr lang="en-GB" dirty="0" smtClean="0"/>
            </a:b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lstStyle/>
          <a:p>
            <a:r>
              <a:rPr lang="en-GB" u="sng" dirty="0" smtClean="0"/>
              <a:t>Daryl Conner model</a:t>
            </a:r>
            <a:endParaRPr lang="en-GB" u="sng" dirty="0"/>
          </a:p>
        </p:txBody>
      </p:sp>
      <p:sp>
        <p:nvSpPr>
          <p:cNvPr id="3" name="Content Placeholder 2"/>
          <p:cNvSpPr>
            <a:spLocks noGrp="1"/>
          </p:cNvSpPr>
          <p:nvPr>
            <p:ph idx="1"/>
          </p:nvPr>
        </p:nvSpPr>
        <p:spPr>
          <a:xfrm>
            <a:off x="0" y="928670"/>
            <a:ext cx="9144000" cy="4714908"/>
          </a:xfrm>
        </p:spPr>
        <p:txBody>
          <a:bodyPr>
            <a:normAutofit/>
          </a:bodyPr>
          <a:lstStyle/>
          <a:p>
            <a:r>
              <a:rPr lang="en-GB" sz="2000" dirty="0" smtClean="0"/>
              <a:t>The </a:t>
            </a:r>
            <a:r>
              <a:rPr lang="en-GB" sz="2000" b="1" dirty="0" smtClean="0"/>
              <a:t>Daryl Conner</a:t>
            </a:r>
            <a:r>
              <a:rPr lang="en-GB" sz="2000" dirty="0" smtClean="0"/>
              <a:t> model starts with the premise that “Uninformed Optimism" is always followed by “Informed Pessimism” and humans will choose the comfort of familiarity over the anxiety that comes with the unknown.</a:t>
            </a:r>
          </a:p>
          <a:p>
            <a:r>
              <a:rPr lang="en-GB" sz="2000" dirty="0" smtClean="0"/>
              <a:t>As illustrated in the following slide:</a:t>
            </a:r>
            <a:endParaRPr lang="en-GB" sz="20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strategies-for-managing-change.com/images/Conner1.jpg"/>
          <p:cNvPicPr>
            <a:picLocks noChangeAspect="1" noChangeArrowheads="1"/>
          </p:cNvPicPr>
          <p:nvPr/>
        </p:nvPicPr>
        <p:blipFill>
          <a:blip r:embed="rId3"/>
          <a:srcRect/>
          <a:stretch>
            <a:fillRect/>
          </a:stretch>
        </p:blipFill>
        <p:spPr bwMode="auto">
          <a:xfrm>
            <a:off x="214282" y="51956"/>
            <a:ext cx="8715436" cy="6734658"/>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Perpetual change</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Daryl Conner suggests that as we now live in an era of perpetual change and disturbance, we need to expect more change: "we need to stop assuming we are one project away from things settling down."</a:t>
            </a:r>
          </a:p>
          <a:p>
            <a:r>
              <a:rPr lang="en-GB" dirty="0" smtClean="0"/>
              <a:t>He says that we focus an inordinate amount of time and energy into trying to make people feel comfortable during a major change - where as the reality is they won’t – dramatic change is uncomfortable.</a:t>
            </a:r>
          </a:p>
          <a:p>
            <a:r>
              <a:rPr lang="en-GB" dirty="0" smtClean="0"/>
              <a:t>The leader’s role in change is not to make people feel happy about the change: it’s helping them succeed despite their discomfort. It is not necessary for people to like what has happened to them – it is necessary that they make the adjustments that will help them succeed in the new environment. </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Connor's "Response to Change" </a:t>
            </a:r>
            <a:endParaRPr lang="en-GB" u="sng" dirty="0"/>
          </a:p>
        </p:txBody>
      </p:sp>
      <p:pic>
        <p:nvPicPr>
          <p:cNvPr id="81922" name="Picture 2" descr="http://www.strategies-for-managing-change.com/images/Conner2.jpg"/>
          <p:cNvPicPr>
            <a:picLocks noChangeAspect="1" noChangeArrowheads="1"/>
          </p:cNvPicPr>
          <p:nvPr/>
        </p:nvPicPr>
        <p:blipFill>
          <a:blip r:embed="rId3"/>
          <a:srcRect/>
          <a:stretch>
            <a:fillRect/>
          </a:stretch>
        </p:blipFill>
        <p:spPr bwMode="auto">
          <a:xfrm>
            <a:off x="785786" y="1214422"/>
            <a:ext cx="7327549" cy="5643578"/>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People issues</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Many of the more recent change management models place great emphasis on the need for </a:t>
            </a:r>
            <a:r>
              <a:rPr lang="en-GB" b="1" dirty="0" smtClean="0"/>
              <a:t>determining the need for change</a:t>
            </a:r>
            <a:r>
              <a:rPr lang="en-GB" dirty="0" smtClean="0"/>
              <a:t>, </a:t>
            </a:r>
            <a:r>
              <a:rPr lang="en-GB" b="1" dirty="0" smtClean="0"/>
              <a:t>articulating the desired future </a:t>
            </a:r>
            <a:r>
              <a:rPr lang="en-GB" dirty="0" smtClean="0"/>
              <a:t>and the use of some form of </a:t>
            </a:r>
            <a:r>
              <a:rPr lang="en-GB" b="1" dirty="0" smtClean="0"/>
              <a:t>transitional model</a:t>
            </a:r>
            <a:r>
              <a:rPr lang="en-GB" dirty="0" smtClean="0"/>
              <a:t>.</a:t>
            </a:r>
          </a:p>
          <a:p>
            <a:r>
              <a:rPr lang="en-GB" b="1" dirty="0" smtClean="0"/>
              <a:t>William Bridges </a:t>
            </a:r>
            <a:r>
              <a:rPr lang="en-GB" dirty="0" smtClean="0"/>
              <a:t>- who recognises that it is people who have to carry out change and with his clear emphasis and understanding of what change does to employees [and what they do to the organisation] - who was one of the first "management gurus" to provide any real sense of the emotional impact of change and what can be done to keep it from disrupting the entire organization.</a:t>
            </a:r>
          </a:p>
          <a:p>
            <a:r>
              <a:rPr lang="en-GB" dirty="0" smtClean="0"/>
              <a:t>Any change management models theories or concepts that directly address the people issues, has particular resonance and practical relevance in the current climate and adds values to our understanding of strategies for managing change.</a:t>
            </a:r>
            <a:br>
              <a:rPr lang="en-GB" dirty="0" smtClean="0"/>
            </a:br>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fontScale="90000"/>
          </a:bodyPr>
          <a:lstStyle/>
          <a:p>
            <a:r>
              <a:rPr lang="en-GB" u="sng" dirty="0" smtClean="0"/>
              <a:t>Leading your people through change</a:t>
            </a:r>
            <a:endParaRPr lang="en-GB" u="sng" dirty="0"/>
          </a:p>
        </p:txBody>
      </p:sp>
      <p:sp>
        <p:nvSpPr>
          <p:cNvPr id="3" name="Content Placeholder 2"/>
          <p:cNvSpPr>
            <a:spLocks noGrp="1"/>
          </p:cNvSpPr>
          <p:nvPr>
            <p:ph idx="1"/>
          </p:nvPr>
        </p:nvSpPr>
        <p:spPr>
          <a:xfrm>
            <a:off x="0" y="1071546"/>
            <a:ext cx="9144000" cy="5429288"/>
          </a:xfrm>
        </p:spPr>
        <p:txBody>
          <a:bodyPr>
            <a:normAutofit fontScale="62500" lnSpcReduction="20000"/>
          </a:bodyPr>
          <a:lstStyle/>
          <a:p>
            <a:r>
              <a:rPr lang="en-GB" dirty="0" smtClean="0"/>
              <a:t>Surprisingly the insights of </a:t>
            </a:r>
            <a:r>
              <a:rPr lang="en-GB" dirty="0" err="1" smtClean="0"/>
              <a:t>Kubler</a:t>
            </a:r>
            <a:r>
              <a:rPr lang="en-GB" dirty="0" smtClean="0"/>
              <a:t>-Ross as simply expressed in the change roller coaster model are all too frequently overlooked, and this is reflected in the failure rate with change initiatives.</a:t>
            </a:r>
          </a:p>
          <a:p>
            <a:r>
              <a:rPr lang="en-GB" b="1" dirty="0" smtClean="0"/>
              <a:t>A major underlying cause of the 70% failure rate of all major change initiatives, is the failure to take full account of the impact of change on those people who are most impacted by it</a:t>
            </a:r>
            <a:r>
              <a:rPr lang="en-GB" dirty="0" smtClean="0"/>
              <a:t>.</a:t>
            </a:r>
          </a:p>
          <a:p>
            <a:r>
              <a:rPr lang="en-GB" dirty="0" smtClean="0"/>
              <a:t>There are two levels of impact. First there are the new ways of working, the cultural shifts, and the new processes, procedures and structures. Secondly, there are the emotional and psychological adjustments that people go through as they adjust to these new ways.</a:t>
            </a:r>
          </a:p>
          <a:p>
            <a:r>
              <a:rPr lang="en-GB" dirty="0" smtClean="0"/>
              <a:t>Daniel </a:t>
            </a:r>
            <a:r>
              <a:rPr lang="en-GB" dirty="0" err="1" smtClean="0"/>
              <a:t>Goleman</a:t>
            </a:r>
            <a:r>
              <a:rPr lang="en-GB" dirty="0" smtClean="0"/>
              <a:t> and others have stressed the importance of the leader's ability to articulate a message that resonates with their followers' emotional reality and their sense of purpose, and thus motivate them to move in a specific direction.</a:t>
            </a:r>
          </a:p>
          <a:p>
            <a:r>
              <a:rPr lang="en-GB" dirty="0" smtClean="0"/>
              <a:t>John Kotter says that the single biggest challenge facing leadership in a change process is just getting people to change their behaviour - and that happens:</a:t>
            </a:r>
          </a:p>
          <a:p>
            <a:r>
              <a:rPr lang="en-GB" i="1" dirty="0" smtClean="0"/>
              <a:t>"When they are motivated to do so, and that happens when you speak to their feelings."</a:t>
            </a:r>
            <a:endParaRPr lang="en-GB" dirty="0" smtClean="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as a journey &amp; 3Cs to successful change</a:t>
            </a:r>
            <a:endParaRPr lang="en-GB" u="sng" dirty="0"/>
          </a:p>
        </p:txBody>
      </p:sp>
      <p:sp>
        <p:nvSpPr>
          <p:cNvPr id="3" name="Content Placeholder 2"/>
          <p:cNvSpPr>
            <a:spLocks noGrp="1"/>
          </p:cNvSpPr>
          <p:nvPr>
            <p:ph idx="1"/>
          </p:nvPr>
        </p:nvSpPr>
        <p:spPr/>
        <p:txBody>
          <a:bodyPr>
            <a:normAutofit fontScale="62500" lnSpcReduction="20000"/>
          </a:bodyPr>
          <a:lstStyle/>
          <a:p>
            <a:r>
              <a:rPr lang="en-GB" dirty="0" smtClean="0"/>
              <a:t>A key part of the freeze model is the idea that </a:t>
            </a:r>
            <a:r>
              <a:rPr lang="en-GB" b="1" dirty="0" smtClean="0"/>
              <a:t>change, even at the psychological level, is a journey rather than a simple step</a:t>
            </a:r>
            <a:r>
              <a:rPr lang="en-GB" dirty="0" smtClean="0"/>
              <a:t>. This journey may not be that simple and the person may need to go through several stages of misunderstanding before they get to the other side.</a:t>
            </a:r>
          </a:p>
          <a:p>
            <a:r>
              <a:rPr lang="en-GB" dirty="0" smtClean="0"/>
              <a:t>It is painfully clear that managing the transition requires time and </a:t>
            </a:r>
            <a:r>
              <a:rPr lang="en-GB" b="1" dirty="0" smtClean="0"/>
              <a:t>sensitive </a:t>
            </a:r>
            <a:r>
              <a:rPr lang="en-GB" b="1" dirty="0" err="1" smtClean="0"/>
              <a:t>skillful</a:t>
            </a:r>
            <a:r>
              <a:rPr lang="en-GB" b="1" dirty="0" smtClean="0"/>
              <a:t> leadership </a:t>
            </a:r>
            <a:r>
              <a:rPr lang="en-GB" dirty="0" smtClean="0"/>
              <a:t>- exercised within people-focused change management processes.</a:t>
            </a:r>
          </a:p>
          <a:p>
            <a:r>
              <a:rPr lang="en-GB" dirty="0" smtClean="0"/>
              <a:t>The work of William Bridges [and others] focuses specifically on the transitions and the </a:t>
            </a:r>
            <a:r>
              <a:rPr lang="en-GB" b="1" dirty="0" smtClean="0"/>
              <a:t>psychological changes that lie behind significant organisational change</a:t>
            </a:r>
            <a:r>
              <a:rPr lang="en-GB" dirty="0" smtClean="0"/>
              <a:t>.</a:t>
            </a:r>
          </a:p>
          <a:p>
            <a:r>
              <a:rPr lang="en-GB" dirty="0" smtClean="0"/>
              <a:t>Bridges maintains that situational changes are </a:t>
            </a:r>
            <a:r>
              <a:rPr lang="en-GB" b="1" dirty="0" smtClean="0"/>
              <a:t>not as difficult for companies to make as the psychological transitions of the people impacted by the change.</a:t>
            </a:r>
          </a:p>
          <a:p>
            <a:r>
              <a:rPr lang="en-GB" b="1" dirty="0" smtClean="0"/>
              <a:t>3 Cs: Compassion, consideration and communication are essential ingredients of any successful change management programme.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John </a:t>
            </a:r>
            <a:r>
              <a:rPr lang="en-GB" u="sng" dirty="0" err="1" smtClean="0"/>
              <a:t>Kotter's</a:t>
            </a:r>
            <a:r>
              <a:rPr lang="en-GB" u="sng" dirty="0" smtClean="0"/>
              <a:t> guiding principles for leading change</a:t>
            </a:r>
            <a:endParaRPr lang="en-GB" u="sng" dirty="0"/>
          </a:p>
        </p:txBody>
      </p:sp>
      <p:sp>
        <p:nvSpPr>
          <p:cNvPr id="3" name="Content Placeholder 2"/>
          <p:cNvSpPr>
            <a:spLocks noGrp="1"/>
          </p:cNvSpPr>
          <p:nvPr>
            <p:ph idx="1"/>
          </p:nvPr>
        </p:nvSpPr>
        <p:spPr/>
        <p:txBody>
          <a:bodyPr>
            <a:normAutofit lnSpcReduction="10000"/>
          </a:bodyPr>
          <a:lstStyle/>
          <a:p>
            <a:r>
              <a:rPr lang="en-GB" dirty="0" smtClean="0"/>
              <a:t>John </a:t>
            </a:r>
            <a:r>
              <a:rPr lang="en-GB" dirty="0" err="1" smtClean="0"/>
              <a:t>Kotter's</a:t>
            </a:r>
            <a:r>
              <a:rPr lang="en-GB" dirty="0" smtClean="0"/>
              <a:t> highly regarded books 'Leading Change' (1995) and the follow-up </a:t>
            </a:r>
            <a:r>
              <a:rPr lang="en-GB" b="1" dirty="0" smtClean="0"/>
              <a:t>'The Heart Of Change' </a:t>
            </a:r>
            <a:r>
              <a:rPr lang="en-GB" dirty="0" smtClean="0"/>
              <a:t>(2002) describe a popular and helpful model for understanding and managing change.</a:t>
            </a:r>
          </a:p>
          <a:p>
            <a:r>
              <a:rPr lang="en-GB" dirty="0" smtClean="0"/>
              <a:t>Each stage acknowledges a key principle identified by Kotter relating to</a:t>
            </a:r>
            <a:r>
              <a:rPr lang="en-GB" b="1" dirty="0" smtClean="0"/>
              <a:t> people's response and approach to change</a:t>
            </a:r>
            <a:r>
              <a:rPr lang="en-GB" dirty="0" smtClean="0"/>
              <a:t>, and in which people </a:t>
            </a:r>
            <a:r>
              <a:rPr lang="en-GB" b="1" dirty="0" smtClean="0"/>
              <a:t>see, feel and then change</a:t>
            </a:r>
            <a:r>
              <a:rPr lang="en-GB" dirty="0" smtClean="0"/>
              <a:t>.</a:t>
            </a:r>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err="1"/>
              <a:t>Kotter’s</a:t>
            </a:r>
            <a:r>
              <a:rPr lang="en-GB" u="sng" dirty="0"/>
              <a:t> 8 stage change management model</a:t>
            </a:r>
            <a:br>
              <a:rPr lang="en-GB" u="sng" dirty="0"/>
            </a:br>
            <a:endParaRPr lang="en-GB" u="sng" dirty="0"/>
          </a:p>
        </p:txBody>
      </p:sp>
      <p:sp>
        <p:nvSpPr>
          <p:cNvPr id="3" name="Content Placeholder 2"/>
          <p:cNvSpPr>
            <a:spLocks noGrp="1"/>
          </p:cNvSpPr>
          <p:nvPr>
            <p:ph idx="1"/>
          </p:nvPr>
        </p:nvSpPr>
        <p:spPr>
          <a:xfrm>
            <a:off x="457200" y="1428736"/>
            <a:ext cx="8686800" cy="4525963"/>
          </a:xfrm>
        </p:spPr>
        <p:txBody>
          <a:bodyPr>
            <a:noAutofit/>
          </a:bodyPr>
          <a:lstStyle/>
          <a:p>
            <a:pPr>
              <a:buNone/>
            </a:pPr>
            <a:r>
              <a:rPr lang="en-GB" sz="2400" dirty="0"/>
              <a:t>John Kotter sets out 8 steps for managing change which managers and change leaders should follow if a change initiative is to succeed:</a:t>
            </a:r>
          </a:p>
          <a:p>
            <a:pPr marL="514350" indent="-514350">
              <a:buAutoNum type="arabicParenR"/>
            </a:pPr>
            <a:r>
              <a:rPr lang="en-GB" sz="2400" dirty="0" smtClean="0"/>
              <a:t>establish </a:t>
            </a:r>
            <a:r>
              <a:rPr lang="en-GB" sz="2400" dirty="0"/>
              <a:t>a sense of </a:t>
            </a:r>
            <a:r>
              <a:rPr lang="en-GB" sz="2400" dirty="0" smtClean="0"/>
              <a:t>urgency</a:t>
            </a:r>
          </a:p>
          <a:p>
            <a:pPr marL="514350" indent="-514350">
              <a:buAutoNum type="arabicParenR"/>
            </a:pPr>
            <a:r>
              <a:rPr lang="en-GB" sz="2400" dirty="0" smtClean="0"/>
              <a:t>create </a:t>
            </a:r>
            <a:r>
              <a:rPr lang="en-GB" sz="2400" dirty="0"/>
              <a:t>a guiding </a:t>
            </a:r>
            <a:r>
              <a:rPr lang="en-GB" sz="2400" dirty="0" smtClean="0"/>
              <a:t>coalition</a:t>
            </a:r>
          </a:p>
          <a:p>
            <a:pPr marL="514350" indent="-514350">
              <a:buAutoNum type="arabicParenR"/>
            </a:pPr>
            <a:r>
              <a:rPr lang="en-GB" sz="2400" dirty="0" smtClean="0"/>
              <a:t>develop </a:t>
            </a:r>
            <a:r>
              <a:rPr lang="en-GB" sz="2400" dirty="0"/>
              <a:t>a vision and </a:t>
            </a:r>
            <a:r>
              <a:rPr lang="en-GB" sz="2400" dirty="0" smtClean="0"/>
              <a:t>strategy</a:t>
            </a:r>
          </a:p>
          <a:p>
            <a:pPr marL="514350" indent="-514350">
              <a:buAutoNum type="arabicParenR"/>
            </a:pPr>
            <a:r>
              <a:rPr lang="en-GB" sz="2400" dirty="0" smtClean="0"/>
              <a:t>communicate </a:t>
            </a:r>
            <a:r>
              <a:rPr lang="en-GB" sz="2400" dirty="0"/>
              <a:t>the change </a:t>
            </a:r>
            <a:r>
              <a:rPr lang="en-GB" sz="2400" dirty="0" smtClean="0"/>
              <a:t>vision</a:t>
            </a:r>
          </a:p>
          <a:p>
            <a:pPr marL="514350" indent="-514350">
              <a:buAutoNum type="arabicParenR"/>
            </a:pPr>
            <a:r>
              <a:rPr lang="en-GB" sz="2400" dirty="0" smtClean="0"/>
              <a:t>empower </a:t>
            </a:r>
            <a:r>
              <a:rPr lang="en-GB" sz="2400" dirty="0"/>
              <a:t>employees for broad-based </a:t>
            </a:r>
            <a:r>
              <a:rPr lang="en-GB" sz="2400" dirty="0" smtClean="0"/>
              <a:t>action</a:t>
            </a:r>
          </a:p>
          <a:p>
            <a:pPr marL="514350" indent="-514350">
              <a:buAutoNum type="arabicParenR"/>
            </a:pPr>
            <a:r>
              <a:rPr lang="en-GB" sz="2400" dirty="0" smtClean="0"/>
              <a:t>generating </a:t>
            </a:r>
            <a:r>
              <a:rPr lang="en-GB" sz="2400" dirty="0"/>
              <a:t>short-term </a:t>
            </a:r>
            <a:r>
              <a:rPr lang="en-GB" sz="2400" dirty="0" smtClean="0"/>
              <a:t>wins</a:t>
            </a:r>
          </a:p>
          <a:p>
            <a:pPr marL="514350" indent="-514350">
              <a:buAutoNum type="arabicParenR"/>
            </a:pPr>
            <a:r>
              <a:rPr lang="en-GB" sz="2400" dirty="0" smtClean="0"/>
              <a:t>consolidate </a:t>
            </a:r>
            <a:r>
              <a:rPr lang="en-GB" sz="2400" dirty="0"/>
              <a:t>gains and produce more </a:t>
            </a:r>
            <a:r>
              <a:rPr lang="en-GB" sz="2400" dirty="0" smtClean="0"/>
              <a:t>change</a:t>
            </a:r>
          </a:p>
          <a:p>
            <a:pPr marL="514350" indent="-514350">
              <a:buAutoNum type="arabicParenR"/>
            </a:pPr>
            <a:r>
              <a:rPr lang="en-GB" sz="2400" dirty="0" smtClean="0"/>
              <a:t>anchor </a:t>
            </a:r>
            <a:r>
              <a:rPr lang="en-GB" sz="2400" dirty="0"/>
              <a:t>new approaches in the culture</a:t>
            </a:r>
          </a:p>
          <a:p>
            <a:pPr>
              <a:buNone/>
            </a:pPr>
            <a:r>
              <a:rPr lang="en-GB" sz="2000" dirty="0" smtClean="0"/>
              <a:t>Overview: </a:t>
            </a:r>
            <a:r>
              <a:rPr lang="en-GB" sz="2000" dirty="0" smtClean="0">
                <a:hlinkClick r:id="rId3"/>
              </a:rPr>
              <a:t>http://josephnoone.wordpress.com/leading-change/were-not-the-iceberg-we-happen-to-be-sitting-on/</a:t>
            </a:r>
            <a:r>
              <a:rPr lang="en-GB" sz="2000" dirty="0" smtClean="0"/>
              <a:t> </a:t>
            </a:r>
            <a:endParaRPr lang="en-GB" sz="20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50"/>
            <a:ext cx="8229600" cy="1143000"/>
          </a:xfrm>
        </p:spPr>
        <p:txBody>
          <a:bodyPr>
            <a:normAutofit fontScale="90000"/>
          </a:bodyPr>
          <a:lstStyle/>
          <a:p>
            <a:r>
              <a:rPr lang="en-GB" u="sng" dirty="0" smtClean="0"/>
              <a:t>John Kotter - Making Change Real - The Heart of Change</a:t>
            </a:r>
            <a:br>
              <a:rPr lang="en-GB" u="sng" dirty="0" smtClean="0"/>
            </a:br>
            <a:endParaRPr lang="en-GB" u="sng" dirty="0"/>
          </a:p>
        </p:txBody>
      </p:sp>
      <p:sp>
        <p:nvSpPr>
          <p:cNvPr id="3" name="Content Placeholder 2"/>
          <p:cNvSpPr>
            <a:spLocks noGrp="1"/>
          </p:cNvSpPr>
          <p:nvPr>
            <p:ph idx="1"/>
          </p:nvPr>
        </p:nvSpPr>
        <p:spPr/>
        <p:txBody>
          <a:bodyPr>
            <a:normAutofit fontScale="55000" lnSpcReduction="20000"/>
          </a:bodyPr>
          <a:lstStyle/>
          <a:p>
            <a:r>
              <a:rPr lang="en-GB" dirty="0" smtClean="0"/>
              <a:t>Many thought leaders in the world of change management and change leadership are now speaking vociferously about the importance of the emotional dimension of </a:t>
            </a:r>
            <a:r>
              <a:rPr lang="en-GB" dirty="0" err="1" smtClean="0"/>
              <a:t>leadership.Daniel</a:t>
            </a:r>
            <a:r>
              <a:rPr lang="en-GB" dirty="0" smtClean="0"/>
              <a:t> </a:t>
            </a:r>
            <a:r>
              <a:rPr lang="en-GB" dirty="0" err="1" smtClean="0"/>
              <a:t>Goleman</a:t>
            </a:r>
            <a:r>
              <a:rPr lang="en-GB" dirty="0" smtClean="0"/>
              <a:t> and others have stressed the importance of the leader's ability to articulate a message that resonates with their followers' emotional reality and their sense of purpose, and thus motivate them to move in a specific direction.</a:t>
            </a:r>
          </a:p>
          <a:p>
            <a:r>
              <a:rPr lang="en-GB" dirty="0" smtClean="0"/>
              <a:t>In "Making Change Real - The Heart of Change: Real-Life Stories of How People Change Their Organizations" John Kotter, with the help of co-author Dan Cohen, a partner at Deloitte Consulting, illustrates how his famous eight-step approach to change management has worked in over 100 organizations.</a:t>
            </a:r>
          </a:p>
          <a:p>
            <a:r>
              <a:rPr lang="en-GB" dirty="0" smtClean="0"/>
              <a:t>John Kotter says that the single biggest challenge facing leadership in a change process is just getting people to change their behaviour: "All through our lives we have been taught to over-rely on what you might call the memo approach - the 19 logical reasons to change - and we've under-relied on what Dan Cohen and I found is much more effective, which is presenting something that is emotionally compelling. People change their behaviour when they are motivated to do so, and that happens when you speak to their feelings."</a:t>
            </a:r>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lstStyle/>
          <a:p>
            <a:r>
              <a:rPr lang="en-GB" u="sng" dirty="0" smtClean="0"/>
              <a:t>3 Key Points</a:t>
            </a:r>
            <a:endParaRPr lang="en-GB" u="sng" dirty="0"/>
          </a:p>
        </p:txBody>
      </p:sp>
      <p:sp>
        <p:nvSpPr>
          <p:cNvPr id="3" name="Content Placeholder 2"/>
          <p:cNvSpPr>
            <a:spLocks noGrp="1"/>
          </p:cNvSpPr>
          <p:nvPr>
            <p:ph idx="1"/>
          </p:nvPr>
        </p:nvSpPr>
        <p:spPr>
          <a:xfrm>
            <a:off x="0" y="1071546"/>
            <a:ext cx="9144000" cy="5286412"/>
          </a:xfrm>
        </p:spPr>
        <p:txBody>
          <a:bodyPr>
            <a:normAutofit fontScale="40000" lnSpcReduction="20000"/>
          </a:bodyPr>
          <a:lstStyle/>
          <a:p>
            <a:r>
              <a:rPr lang="en-GB" dirty="0" smtClean="0"/>
              <a:t>3 key points emerge from their review of companies who have followed John </a:t>
            </a:r>
            <a:r>
              <a:rPr lang="en-GB" dirty="0" err="1" smtClean="0"/>
              <a:t>Kotter's</a:t>
            </a:r>
            <a:r>
              <a:rPr lang="en-GB" dirty="0" smtClean="0"/>
              <a:t> eight-step approach to change management and succeeded with their change initiatives.</a:t>
            </a:r>
          </a:p>
          <a:p>
            <a:pPr>
              <a:buNone/>
            </a:pPr>
            <a:endParaRPr lang="en-GB" b="1" smtClean="0"/>
          </a:p>
          <a:p>
            <a:pPr>
              <a:buNone/>
            </a:pPr>
            <a:r>
              <a:rPr lang="en-GB" b="1" smtClean="0"/>
              <a:t>(</a:t>
            </a:r>
            <a:r>
              <a:rPr lang="en-GB" b="1" dirty="0" smtClean="0"/>
              <a:t>1) Great change leaders are great at telling visual stories with high emotional impact</a:t>
            </a:r>
            <a:endParaRPr lang="en-GB" dirty="0" smtClean="0"/>
          </a:p>
          <a:p>
            <a:r>
              <a:rPr lang="en-GB" dirty="0" smtClean="0"/>
              <a:t>Martin Luther King did not stand up in front of the Lincoln Memorial and say "I have a great strategy" and illustrate it with 10 good reasons why it was a good strategy. He said those immortal words: "I have a dream," and then he proceeded to show the people what his dream was - he illustrated his picture of the future and did so in a way that had high emotional impact.</a:t>
            </a:r>
          </a:p>
          <a:p>
            <a:pPr>
              <a:buNone/>
            </a:pPr>
            <a:endParaRPr lang="en-GB" b="1" dirty="0" smtClean="0"/>
          </a:p>
          <a:p>
            <a:pPr>
              <a:buNone/>
            </a:pPr>
            <a:r>
              <a:rPr lang="en-GB" b="1" dirty="0" smtClean="0"/>
              <a:t>(2) The leader's example is a powerful method of communicating feeling and facilitating change</a:t>
            </a:r>
            <a:endParaRPr lang="en-GB" dirty="0" smtClean="0"/>
          </a:p>
          <a:p>
            <a:r>
              <a:rPr lang="en-GB" dirty="0" smtClean="0"/>
              <a:t>To paraphrase one of the sayings of Jesus: "Why do you look at the speck of dust that is in the other guy's eye, but not notice the log that is in your own eye?"</a:t>
            </a:r>
          </a:p>
          <a:p>
            <a:r>
              <a:rPr lang="en-GB" dirty="0" smtClean="0"/>
              <a:t>According to John Kotter this is a big issue. He feels that as people climb further up the corporate ladder they become increasingly out of touch with the impact of their own performance until they cannot see that they have become a part of the problem.</a:t>
            </a:r>
          </a:p>
          <a:p>
            <a:r>
              <a:rPr lang="en-GB" dirty="0" smtClean="0"/>
              <a:t>As he says:</a:t>
            </a:r>
          </a:p>
          <a:p>
            <a:r>
              <a:rPr lang="en-GB" i="1" dirty="0" smtClean="0"/>
              <a:t>"I suspect a lot of people just haven't been taught, always start with yourself. It is a great rule of thumb for so many things. </a:t>
            </a:r>
            <a:r>
              <a:rPr lang="en-GB" i="1" dirty="0" smtClean="0">
                <a:hlinkClick r:id="rId3"/>
              </a:rPr>
              <a:t>Start with yourself first!"</a:t>
            </a:r>
            <a:r>
              <a:rPr lang="en-GB" dirty="0" smtClean="0"/>
              <a:t/>
            </a:r>
            <a:br>
              <a:rPr lang="en-GB" dirty="0" smtClean="0"/>
            </a:br>
            <a:endParaRPr lang="en-GB" dirty="0" smtClean="0"/>
          </a:p>
          <a:p>
            <a:pPr>
              <a:buNone/>
            </a:pPr>
            <a:r>
              <a:rPr lang="en-GB" b="1" dirty="0" smtClean="0"/>
              <a:t>(3) Organizations need heroes at every level</a:t>
            </a:r>
            <a:endParaRPr lang="en-GB" dirty="0" smtClean="0"/>
          </a:p>
          <a:p>
            <a:r>
              <a:rPr lang="en-GB" dirty="0" smtClean="0"/>
              <a:t>As one of David Bowie's greatest singles puts it: "...I will be king and you, you will be queen...we can be heroes, just for one day". John Kotter believes that buried very deep within everyone is the desire to be a hero [even if for only one day]: "...today's organizations need heroes at every level. To truly succeed in a turbulent world, more than half the workforce needs to step up to the plate in some arena and provide change leadership.“</a:t>
            </a:r>
          </a:p>
          <a:p>
            <a:r>
              <a:rPr lang="en-GB" dirty="0" smtClean="0"/>
              <a:t>In echo of Bowie's lyric he suggests that this might only mean being a hero for one day, but he stresses that the cumulative effect of many such small actions is a significant factor in enabling organisations to change.</a:t>
            </a:r>
          </a:p>
          <a:p>
            <a:r>
              <a:rPr lang="en-GB" dirty="0" smtClean="0"/>
              <a:t>When asked, in a recent interview, about the importance of leadership in successfully unleashing "the heart of change", John Kotter said:</a:t>
            </a:r>
          </a:p>
          <a:p>
            <a:r>
              <a:rPr lang="en-GB" i="1" dirty="0" smtClean="0"/>
              <a:t>"Crucial. Only leadership can blast through corporate inertia and motivate people to change in a meaningful way".</a:t>
            </a:r>
            <a:endParaRPr lang="en-GB" dirty="0" smtClean="0"/>
          </a:p>
          <a:p>
            <a:endParaRPr lang="en-GB" dirty="0" smtClean="0"/>
          </a:p>
          <a:p>
            <a:endParaRPr lang="en-GB" dirty="0"/>
          </a:p>
        </p:txBody>
      </p:sp>
      <p:sp>
        <p:nvSpPr>
          <p:cNvPr id="4" name="TextBox 3"/>
          <p:cNvSpPr txBox="1"/>
          <p:nvPr/>
        </p:nvSpPr>
        <p:spPr>
          <a:xfrm>
            <a:off x="285720" y="6286520"/>
            <a:ext cx="6500858" cy="246221"/>
          </a:xfrm>
          <a:prstGeom prst="rect">
            <a:avLst/>
          </a:prstGeom>
          <a:noFill/>
        </p:spPr>
        <p:txBody>
          <a:bodyPr wrap="square" rtlCol="0">
            <a:spAutoFit/>
          </a:bodyPr>
          <a:lstStyle/>
          <a:p>
            <a:r>
              <a:rPr lang="en-GB" sz="1000" dirty="0" smtClean="0">
                <a:hlinkClick r:id="rId4"/>
              </a:rPr>
              <a:t>http://www.strategies-for-managing-change.com/john-kotter.html</a:t>
            </a:r>
            <a:endParaRPr lang="en-GB" sz="10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8678"/>
            <a:ext cx="8229600" cy="1143000"/>
          </a:xfrm>
        </p:spPr>
        <p:txBody>
          <a:bodyPr>
            <a:normAutofit fontScale="90000"/>
          </a:bodyPr>
          <a:lstStyle/>
          <a:p>
            <a:r>
              <a:rPr lang="en-GB" u="sng" dirty="0"/>
              <a:t>Professor John Kotter </a:t>
            </a:r>
            <a:r>
              <a:rPr lang="en-GB" u="sng" dirty="0" smtClean="0"/>
              <a:t>–</a:t>
            </a:r>
            <a:br>
              <a:rPr lang="en-GB" u="sng" dirty="0" smtClean="0"/>
            </a:br>
            <a:r>
              <a:rPr lang="en-GB" u="sng" dirty="0" smtClean="0"/>
              <a:t> </a:t>
            </a:r>
            <a:r>
              <a:rPr lang="en-GB" b="1" dirty="0"/>
              <a:t>John Kotter Feelings Lead Change</a:t>
            </a:r>
            <a:br>
              <a:rPr lang="en-GB" b="1" dirty="0"/>
            </a:br>
            <a:r>
              <a:rPr lang="en-GB" u="sng" dirty="0"/>
              <a:t/>
            </a:r>
            <a:br>
              <a:rPr lang="en-GB" u="sng" dirty="0"/>
            </a:br>
            <a:endParaRPr lang="en-GB" u="sng" dirty="0"/>
          </a:p>
        </p:txBody>
      </p:sp>
      <p:sp>
        <p:nvSpPr>
          <p:cNvPr id="3" name="Content Placeholder 2"/>
          <p:cNvSpPr>
            <a:spLocks noGrp="1"/>
          </p:cNvSpPr>
          <p:nvPr>
            <p:ph idx="1"/>
          </p:nvPr>
        </p:nvSpPr>
        <p:spPr/>
        <p:txBody>
          <a:bodyPr/>
          <a:lstStyle/>
          <a:p>
            <a:r>
              <a:rPr lang="en-GB" dirty="0" smtClean="0">
                <a:hlinkClick r:id="rId3"/>
              </a:rPr>
              <a:t>http://www.youtube.com/watch?v=j9XbVQZa8Lc&amp;feature=related</a:t>
            </a:r>
            <a:endParaRPr lang="en-GB" dirty="0"/>
          </a:p>
        </p:txBody>
      </p:sp>
      <p:pic>
        <p:nvPicPr>
          <p:cNvPr id="20482" name="Picture 2"/>
          <p:cNvPicPr>
            <a:picLocks noChangeAspect="1" noChangeArrowheads="1"/>
          </p:cNvPicPr>
          <p:nvPr/>
        </p:nvPicPr>
        <p:blipFill>
          <a:blip r:embed="rId4"/>
          <a:srcRect/>
          <a:stretch>
            <a:fillRect/>
          </a:stretch>
        </p:blipFill>
        <p:spPr bwMode="auto">
          <a:xfrm>
            <a:off x="2571736" y="2962293"/>
            <a:ext cx="4000500" cy="3038475"/>
          </a:xfrm>
          <a:prstGeom prst="rect">
            <a:avLst/>
          </a:prstGeom>
          <a:noFill/>
          <a:ln w="9525">
            <a:noFill/>
            <a:miter lim="800000"/>
            <a:headEnd/>
            <a:tailEnd/>
          </a:ln>
          <a:effec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Components of Successful Change</a:t>
            </a:r>
            <a:endParaRPr lang="en-GB" u="sng" dirty="0"/>
          </a:p>
        </p:txBody>
      </p:sp>
      <p:sp>
        <p:nvSpPr>
          <p:cNvPr id="3" name="Content Placeholder 2"/>
          <p:cNvSpPr>
            <a:spLocks noGrp="1"/>
          </p:cNvSpPr>
          <p:nvPr>
            <p:ph idx="1"/>
          </p:nvPr>
        </p:nvSpPr>
        <p:spPr/>
        <p:txBody>
          <a:bodyPr>
            <a:normAutofit fontScale="85000" lnSpcReduction="10000"/>
          </a:bodyPr>
          <a:lstStyle/>
          <a:p>
            <a:pPr>
              <a:buNone/>
            </a:pPr>
            <a:r>
              <a:rPr lang="en-GB" dirty="0"/>
              <a:t>This can be achieved in following ways:</a:t>
            </a:r>
          </a:p>
          <a:p>
            <a:r>
              <a:rPr lang="en-GB" dirty="0"/>
              <a:t>Putting in place an effective </a:t>
            </a:r>
            <a:r>
              <a:rPr lang="en-GB" b="1" dirty="0"/>
              <a:t>Communication strategy </a:t>
            </a:r>
            <a:r>
              <a:rPr lang="en-GB" dirty="0"/>
              <a:t>which would bridge any gap in the understanding of change benefits and its implementation strategy.</a:t>
            </a:r>
          </a:p>
          <a:p>
            <a:r>
              <a:rPr lang="en-GB" dirty="0"/>
              <a:t>Devise an effective </a:t>
            </a:r>
            <a:r>
              <a:rPr lang="en-GB" b="1" dirty="0"/>
              <a:t>skill upgrading </a:t>
            </a:r>
            <a:r>
              <a:rPr lang="en-GB" dirty="0"/>
              <a:t>scheme for the organization. Overall these measures can counter resistance from the employees of companies and align them to overall strategic direction of the organization.</a:t>
            </a:r>
          </a:p>
          <a:p>
            <a:r>
              <a:rPr lang="en-GB" b="1" dirty="0"/>
              <a:t>Personal </a:t>
            </a:r>
            <a:r>
              <a:rPr lang="en-GB" b="1" dirty="0" smtClean="0"/>
              <a:t>counselling </a:t>
            </a:r>
            <a:r>
              <a:rPr lang="en-GB" dirty="0"/>
              <a:t>of staff members (if required) to alleviate any change related fears.</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Succeeding in a Changing </a:t>
            </a:r>
            <a:r>
              <a:rPr lang="en-GB" u="sng" dirty="0" smtClean="0"/>
              <a:t>World</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hlinkClick r:id="rId3"/>
              </a:rPr>
              <a:t>http://www.youtube.com/watch?v=gpI_gKee8Ls&amp;feature=related</a:t>
            </a:r>
            <a:endParaRPr lang="en-GB" dirty="0"/>
          </a:p>
          <a:p>
            <a:endParaRPr lang="en-GB" b="1" dirty="0" smtClean="0"/>
          </a:p>
          <a:p>
            <a:r>
              <a:rPr lang="en-GB" b="1" dirty="0" err="1" smtClean="0"/>
              <a:t>Carly</a:t>
            </a:r>
            <a:r>
              <a:rPr lang="en-GB" b="1" dirty="0" smtClean="0"/>
              <a:t> </a:t>
            </a:r>
            <a:r>
              <a:rPr lang="en-GB" b="1" dirty="0" err="1"/>
              <a:t>Fiorina</a:t>
            </a:r>
            <a:r>
              <a:rPr lang="en-GB" b="1" dirty="0"/>
              <a:t>: The Dynamics of Change and </a:t>
            </a:r>
            <a:r>
              <a:rPr lang="en-GB" b="1" dirty="0" smtClean="0"/>
              <a:t>Fear</a:t>
            </a:r>
          </a:p>
          <a:p>
            <a:pPr>
              <a:buNone/>
            </a:pPr>
            <a:r>
              <a:rPr lang="en-GB" dirty="0" smtClean="0">
                <a:hlinkClick r:id="rId4"/>
              </a:rPr>
              <a:t>http://www.youtube.com/watch?v=w3IbKbDhfKw&amp;feature=related</a:t>
            </a:r>
            <a:r>
              <a:rPr lang="en-GB" dirty="0" smtClean="0"/>
              <a:t> </a:t>
            </a:r>
          </a:p>
          <a:p>
            <a:endParaRPr lang="en-GB" dirty="0" smtClean="0"/>
          </a:p>
          <a:p>
            <a:r>
              <a:rPr lang="en-GB" b="1" dirty="0" smtClean="0"/>
              <a:t>Fear is like a stop sign: </a:t>
            </a:r>
            <a:r>
              <a:rPr lang="en-GB" dirty="0" smtClean="0">
                <a:hlinkClick r:id="rId5"/>
              </a:rPr>
              <a:t>http://www.youtube.com/watch?v=Ks1-6FCZGmY&amp;feature=related</a:t>
            </a:r>
            <a:r>
              <a:rPr lang="en-GB" dirty="0" smtClean="0"/>
              <a:t> where there’s a WILL there’s a way.</a:t>
            </a:r>
          </a:p>
          <a:p>
            <a:pPr>
              <a:buNone/>
            </a:pPr>
            <a:endParaRPr lang="en-GB" dirty="0" smtClean="0"/>
          </a:p>
          <a:p>
            <a:pPr>
              <a:buNone/>
            </a:pPr>
            <a:r>
              <a:rPr lang="en-GB" b="1" dirty="0" smtClean="0"/>
              <a:t>Keys to successful change: </a:t>
            </a:r>
          </a:p>
          <a:p>
            <a:r>
              <a:rPr lang="en-GB" dirty="0" smtClean="0"/>
              <a:t>Courage and Compassion</a:t>
            </a:r>
          </a:p>
          <a:p>
            <a:r>
              <a:rPr lang="en-GB" dirty="0" smtClean="0"/>
              <a:t>Inspiration/Power</a:t>
            </a:r>
          </a:p>
          <a:p>
            <a:pPr>
              <a:buNone/>
            </a:pPr>
            <a:r>
              <a:rPr lang="en-GB" dirty="0" smtClean="0"/>
              <a:t> </a:t>
            </a:r>
            <a:endParaRPr lang="en-GB" b="1"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Book review: Our </a:t>
            </a:r>
            <a:r>
              <a:rPr lang="en-GB" u="sng" dirty="0"/>
              <a:t>Iceberg is </a:t>
            </a:r>
            <a:r>
              <a:rPr lang="en-GB" u="sng" dirty="0" smtClean="0"/>
              <a:t>Melting</a:t>
            </a:r>
            <a:endParaRPr lang="en-GB" u="sng" dirty="0"/>
          </a:p>
        </p:txBody>
      </p:sp>
      <p:sp>
        <p:nvSpPr>
          <p:cNvPr id="3" name="Content Placeholder 2"/>
          <p:cNvSpPr>
            <a:spLocks noGrp="1"/>
          </p:cNvSpPr>
          <p:nvPr>
            <p:ph idx="1"/>
          </p:nvPr>
        </p:nvSpPr>
        <p:spPr>
          <a:xfrm>
            <a:off x="457200" y="1600200"/>
            <a:ext cx="8472518" cy="4525963"/>
          </a:xfrm>
        </p:spPr>
        <p:txBody>
          <a:bodyPr>
            <a:normAutofit/>
          </a:bodyPr>
          <a:lstStyle/>
          <a:p>
            <a:pPr>
              <a:buNone/>
            </a:pPr>
            <a:r>
              <a:rPr lang="en-GB" sz="2000" dirty="0" smtClean="0"/>
              <a:t>John </a:t>
            </a:r>
            <a:r>
              <a:rPr lang="en-GB" sz="2000" dirty="0" err="1"/>
              <a:t>Kotter's</a:t>
            </a:r>
            <a:r>
              <a:rPr lang="en-GB" sz="2000" dirty="0"/>
              <a:t> </a:t>
            </a:r>
            <a:r>
              <a:rPr lang="en-GB" sz="2000" dirty="0" smtClean="0"/>
              <a:t>best-selling author on Change management:</a:t>
            </a:r>
          </a:p>
          <a:p>
            <a:pPr>
              <a:buNone/>
            </a:pPr>
            <a:endParaRPr lang="en-GB" sz="2000" b="1" dirty="0" smtClean="0"/>
          </a:p>
          <a:p>
            <a:r>
              <a:rPr lang="en-GB" sz="2000" b="1" dirty="0" smtClean="0"/>
              <a:t>John </a:t>
            </a:r>
            <a:r>
              <a:rPr lang="en-GB" sz="2000" b="1" dirty="0"/>
              <a:t>P. Kotter, Our Iceberg Is </a:t>
            </a:r>
            <a:r>
              <a:rPr lang="en-GB" sz="2000" b="1" dirty="0" smtClean="0"/>
              <a:t>Melting: </a:t>
            </a:r>
            <a:r>
              <a:rPr lang="en-GB" sz="2000" dirty="0" smtClean="0">
                <a:hlinkClick r:id="rId3"/>
              </a:rPr>
              <a:t>http://www.youtube.com/watch?v=Gh2xc6vXQgk&amp;feature=related</a:t>
            </a:r>
            <a:endParaRPr lang="en-GB" sz="2000" dirty="0" smtClean="0"/>
          </a:p>
          <a:p>
            <a:endParaRPr lang="en-GB" sz="2000" b="1" dirty="0" smtClean="0"/>
          </a:p>
          <a:p>
            <a:r>
              <a:rPr lang="en-GB" sz="2000" b="1" dirty="0" smtClean="0"/>
              <a:t>Website: </a:t>
            </a:r>
            <a:r>
              <a:rPr lang="en-GB" sz="2000" dirty="0" smtClean="0">
                <a:hlinkClick r:id="rId4"/>
              </a:rPr>
              <a:t>http://kotterinternational.com/KotterPrinciples/OurIceberg.aspx</a:t>
            </a:r>
            <a:endParaRPr lang="en-GB" sz="2000" b="1"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lstStyle/>
          <a:p>
            <a:r>
              <a:rPr lang="en-GB" u="sng" dirty="0" smtClean="0"/>
              <a:t>Who Moved My Cheese</a:t>
            </a:r>
          </a:p>
        </p:txBody>
      </p:sp>
      <p:pic>
        <p:nvPicPr>
          <p:cNvPr id="1026" name="Picture 2"/>
          <p:cNvPicPr>
            <a:picLocks noGrp="1" noChangeAspect="1" noChangeArrowheads="1"/>
          </p:cNvPicPr>
          <p:nvPr>
            <p:ph idx="1"/>
          </p:nvPr>
        </p:nvPicPr>
        <p:blipFill>
          <a:blip r:embed="rId3"/>
          <a:srcRect/>
          <a:stretch>
            <a:fillRect/>
          </a:stretch>
        </p:blipFill>
        <p:spPr bwMode="auto">
          <a:xfrm>
            <a:off x="2428860" y="3786190"/>
            <a:ext cx="3857625" cy="2990850"/>
          </a:xfrm>
          <a:prstGeom prst="rect">
            <a:avLst/>
          </a:prstGeom>
          <a:noFill/>
          <a:ln w="9525">
            <a:noFill/>
            <a:miter lim="800000"/>
            <a:headEnd/>
            <a:tailEnd/>
          </a:ln>
          <a:effectLst/>
        </p:spPr>
      </p:pic>
      <p:sp>
        <p:nvSpPr>
          <p:cNvPr id="7" name="TextBox 6"/>
          <p:cNvSpPr txBox="1"/>
          <p:nvPr/>
        </p:nvSpPr>
        <p:spPr>
          <a:xfrm>
            <a:off x="0" y="714356"/>
            <a:ext cx="8929718" cy="3416320"/>
          </a:xfrm>
          <a:prstGeom prst="rect">
            <a:avLst/>
          </a:prstGeom>
          <a:noFill/>
        </p:spPr>
        <p:txBody>
          <a:bodyPr wrap="square" rtlCol="0">
            <a:spAutoFit/>
          </a:bodyPr>
          <a:lstStyle/>
          <a:p>
            <a:endParaRPr lang="en-GB" b="1" dirty="0"/>
          </a:p>
          <a:p>
            <a:r>
              <a:rPr lang="en-GB" b="1" dirty="0" smtClean="0"/>
              <a:t>Website: </a:t>
            </a:r>
            <a:r>
              <a:rPr lang="en-GB" dirty="0" smtClean="0">
                <a:hlinkClick r:id="rId4"/>
              </a:rPr>
              <a:t>http://www.whomovedmycheese.com/</a:t>
            </a:r>
            <a:endParaRPr lang="en-GB" dirty="0" smtClean="0"/>
          </a:p>
          <a:p>
            <a:endParaRPr lang="en-GB" dirty="0"/>
          </a:p>
          <a:p>
            <a:r>
              <a:rPr lang="en-GB" b="1" i="1" dirty="0"/>
              <a:t>Who Moved My Cheese? An Amazing Way to Deal with Change in Your Work and in Your Life</a:t>
            </a:r>
            <a:r>
              <a:rPr lang="en-GB" dirty="0"/>
              <a:t>, published in 1998, is a motivational book by Spencer Johnson written in the style of a parable </a:t>
            </a:r>
            <a:r>
              <a:rPr lang="en-GB" dirty="0" err="1"/>
              <a:t>orbusiness</a:t>
            </a:r>
            <a:r>
              <a:rPr lang="en-GB" dirty="0"/>
              <a:t> fable. It describes change in one's work and life, and four typical reactions to said change by two mice and two "</a:t>
            </a:r>
            <a:r>
              <a:rPr lang="en-GB" dirty="0" err="1"/>
              <a:t>littlepeople</a:t>
            </a:r>
            <a:r>
              <a:rPr lang="en-GB" dirty="0"/>
              <a:t>", during their hunt for cheese. A </a:t>
            </a:r>
            <a:r>
              <a:rPr lang="en-GB" i="1" dirty="0"/>
              <a:t>New York Times</a:t>
            </a:r>
            <a:r>
              <a:rPr lang="en-GB" dirty="0"/>
              <a:t> </a:t>
            </a:r>
            <a:r>
              <a:rPr lang="en-GB" dirty="0" smtClean="0"/>
              <a:t>business bestseller</a:t>
            </a:r>
            <a:r>
              <a:rPr lang="en-GB" dirty="0"/>
              <a:t> since </a:t>
            </a:r>
            <a:r>
              <a:rPr lang="en-GB" dirty="0" smtClean="0"/>
              <a:t>release. For an overview, review and more information: </a:t>
            </a:r>
            <a:r>
              <a:rPr lang="en-GB" dirty="0" smtClean="0">
                <a:hlinkClick r:id="rId5"/>
              </a:rPr>
              <a:t>http://en.wikipedia.org/wiki/Who_Moved_My_Cheese%3F</a:t>
            </a:r>
            <a:endParaRPr lang="en-GB" dirty="0" smtClean="0"/>
          </a:p>
          <a:p>
            <a:r>
              <a:rPr lang="en-GB" b="1" dirty="0" smtClean="0"/>
              <a:t>Video Overview:  </a:t>
            </a:r>
            <a:r>
              <a:rPr lang="en-GB" dirty="0" smtClean="0">
                <a:hlinkClick r:id="rId6"/>
              </a:rPr>
              <a:t>http://www.youtube.com/watch?v=kOYzl83icX8&amp;feature=related</a:t>
            </a:r>
            <a:endParaRPr lang="en-GB" b="1" dirty="0"/>
          </a:p>
          <a:p>
            <a:r>
              <a:rPr lang="en-GB" b="1" dirty="0" smtClean="0"/>
              <a:t>Adaptation: </a:t>
            </a:r>
            <a:r>
              <a:rPr lang="en-GB" dirty="0" smtClean="0">
                <a:hlinkClick r:id="rId7"/>
              </a:rPr>
              <a:t>http://www.youtube.com/watch?v=R8CtOjgWegg&amp;NR=1</a:t>
            </a:r>
            <a:r>
              <a:rPr lang="en-GB" dirty="0" smtClean="0"/>
              <a:t> </a:t>
            </a:r>
            <a:endParaRPr lang="en-GB" b="1" dirty="0" smtClean="0"/>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Private Study: Team Activity</a:t>
            </a:r>
            <a:endParaRPr lang="en-GB" u="sng" dirty="0"/>
          </a:p>
        </p:txBody>
      </p:sp>
      <p:sp>
        <p:nvSpPr>
          <p:cNvPr id="3" name="Content Placeholder 2"/>
          <p:cNvSpPr>
            <a:spLocks noGrp="1"/>
          </p:cNvSpPr>
          <p:nvPr>
            <p:ph idx="1"/>
          </p:nvPr>
        </p:nvSpPr>
        <p:spPr/>
        <p:txBody>
          <a:bodyPr/>
          <a:lstStyle/>
          <a:p>
            <a:r>
              <a:rPr lang="en-GB" dirty="0" smtClean="0"/>
              <a:t>In Pairs produce a presentation on a Change Management Model of your choice to share with the group next week.</a:t>
            </a:r>
          </a:p>
          <a:p>
            <a:r>
              <a:rPr lang="en-GB" dirty="0" smtClean="0"/>
              <a:t>Organise meeting f2f or  virtual meeting e.g.  </a:t>
            </a:r>
            <a:r>
              <a:rPr lang="en-GB" dirty="0" smtClean="0">
                <a:hlinkClick r:id="rId3"/>
              </a:rPr>
              <a:t>http://campfirenow.com/</a:t>
            </a:r>
            <a:r>
              <a:rPr lang="en-GB" dirty="0" smtClean="0"/>
              <a:t> for chat and </a:t>
            </a:r>
            <a:r>
              <a:rPr lang="en-GB" dirty="0" smtClean="0">
                <a:hlinkClick r:id="rId4"/>
              </a:rPr>
              <a:t>http://backpackit.com/</a:t>
            </a:r>
            <a:r>
              <a:rPr lang="en-GB" dirty="0" smtClean="0"/>
              <a:t> document collaboration OR Skype and Google docs.</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208</TotalTime>
  <Words>3365</Words>
  <Application>Microsoft Office PowerPoint</Application>
  <PresentationFormat>On-screen Show (4:3)</PresentationFormat>
  <Paragraphs>324</Paragraphs>
  <Slides>51</Slides>
  <Notes>51</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Change Management Models</vt:lpstr>
      <vt:lpstr>Change Management</vt:lpstr>
      <vt:lpstr>Essential Online resource:</vt:lpstr>
      <vt:lpstr>What is Change Management?</vt:lpstr>
      <vt:lpstr>Change management</vt:lpstr>
      <vt:lpstr>definition of change management</vt:lpstr>
      <vt:lpstr>Change Management</vt:lpstr>
      <vt:lpstr>Managing Change</vt:lpstr>
      <vt:lpstr>Slide 9</vt:lpstr>
      <vt:lpstr>Change Management Theories</vt:lpstr>
      <vt:lpstr>(1) Kurt Lewin's Freeze Phases</vt:lpstr>
      <vt:lpstr>Slide 12</vt:lpstr>
      <vt:lpstr>(2) The Kübler-Ross grief cycle</vt:lpstr>
      <vt:lpstr>5 stages of the Kubler-Ross model</vt:lpstr>
      <vt:lpstr>The Change Roller Coaster.</vt:lpstr>
      <vt:lpstr>The Rollcoaster of change</vt:lpstr>
      <vt:lpstr>(3) The Prosci ADKAR model</vt:lpstr>
      <vt:lpstr>(4) Kotter's 8 step strategy for change management</vt:lpstr>
      <vt:lpstr>The people aspects of change</vt:lpstr>
      <vt:lpstr>ADKAR Change Model An evaluation of its strengths and weaknesses </vt:lpstr>
      <vt:lpstr>Summary of the ADKAR model</vt:lpstr>
      <vt:lpstr>Slide 22</vt:lpstr>
      <vt:lpstr>ADKAR model &amp; People </vt:lpstr>
      <vt:lpstr>Additional:  Change Management Theories</vt:lpstr>
      <vt:lpstr>Beckhard change equation </vt:lpstr>
      <vt:lpstr>William Bridges Navigating the transitions of change </vt:lpstr>
      <vt:lpstr>William Bridges – Managing Transitions</vt:lpstr>
      <vt:lpstr>William Bridge  -  3 Guidelines to Successful Change Management </vt:lpstr>
      <vt:lpstr>Slide 29</vt:lpstr>
      <vt:lpstr>Slide 30</vt:lpstr>
      <vt:lpstr>Slide 31</vt:lpstr>
      <vt:lpstr>Christine Longaker The 4 stages of major change An existential perspective... </vt:lpstr>
      <vt:lpstr>Slide 33</vt:lpstr>
      <vt:lpstr>Daryl Conner Managing at the speed of change The dos and don't of ongoing turbulence </vt:lpstr>
      <vt:lpstr>Daryl Conner model</vt:lpstr>
      <vt:lpstr>Slide 36</vt:lpstr>
      <vt:lpstr>Perpetual change</vt:lpstr>
      <vt:lpstr>Connor's "Response to Change" </vt:lpstr>
      <vt:lpstr>People issues</vt:lpstr>
      <vt:lpstr>Leading your people through change</vt:lpstr>
      <vt:lpstr>Change as a journey &amp; 3Cs to successful change</vt:lpstr>
      <vt:lpstr>John Kotter's guiding principles for leading change</vt:lpstr>
      <vt:lpstr>Kotter’s 8 stage change management model </vt:lpstr>
      <vt:lpstr>John Kotter - Making Change Real - The Heart of Change </vt:lpstr>
      <vt:lpstr>3 Key Points</vt:lpstr>
      <vt:lpstr>Professor John Kotter –  John Kotter Feelings Lead Change  </vt:lpstr>
      <vt:lpstr>Components of Successful Change</vt:lpstr>
      <vt:lpstr>Succeeding in a Changing World</vt:lpstr>
      <vt:lpstr>Book review: Our Iceberg is Melting</vt:lpstr>
      <vt:lpstr>Who Moved My Cheese</vt:lpstr>
      <vt:lpstr>Private Study: Team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Projector</cp:lastModifiedBy>
  <cp:revision>35</cp:revision>
  <dcterms:created xsi:type="dcterms:W3CDTF">2010-11-02T21:24:59Z</dcterms:created>
  <dcterms:modified xsi:type="dcterms:W3CDTF">2010-11-17T10:39:02Z</dcterms:modified>
</cp:coreProperties>
</file>