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63" r:id="rId2"/>
    <p:sldId id="257" r:id="rId3"/>
    <p:sldId id="258" r:id="rId4"/>
    <p:sldId id="261"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D8567E-8218-4E6D-8524-15903A9EDC2C}" type="datetimeFigureOut">
              <a:rPr lang="en-GB" smtClean="0"/>
              <a:t>10/01/2021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C70452-7EB1-45E1-8787-318AF55A151A}" type="slidenum">
              <a:rPr lang="en-GB" smtClean="0"/>
              <a:t>‹#›</a:t>
            </a:fld>
            <a:endParaRPr lang="en-GB"/>
          </a:p>
        </p:txBody>
      </p:sp>
    </p:spTree>
    <p:extLst>
      <p:ext uri="{BB962C8B-B14F-4D97-AF65-F5344CB8AC3E}">
        <p14:creationId xmlns:p14="http://schemas.microsoft.com/office/powerpoint/2010/main" val="174140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Meditation</a:t>
            </a:r>
          </a:p>
        </p:txBody>
      </p:sp>
      <p:sp>
        <p:nvSpPr>
          <p:cNvPr id="4" name="Slide Number Placeholder 3"/>
          <p:cNvSpPr>
            <a:spLocks noGrp="1"/>
          </p:cNvSpPr>
          <p:nvPr>
            <p:ph type="sldNum" sz="quarter" idx="5"/>
          </p:nvPr>
        </p:nvSpPr>
        <p:spPr/>
        <p:txBody>
          <a:bodyPr/>
          <a:lstStyle/>
          <a:p>
            <a:fld id="{88C70452-7EB1-45E1-8787-318AF55A151A}" type="slidenum">
              <a:rPr lang="en-GB" smtClean="0"/>
              <a:t>5</a:t>
            </a:fld>
            <a:endParaRPr lang="en-GB"/>
          </a:p>
        </p:txBody>
      </p:sp>
    </p:spTree>
    <p:extLst>
      <p:ext uri="{BB962C8B-B14F-4D97-AF65-F5344CB8AC3E}">
        <p14:creationId xmlns:p14="http://schemas.microsoft.com/office/powerpoint/2010/main" val="468024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96894-084A-4CC9-B94E-06F3CBF73D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2205D6-0E50-4E5F-BFBF-0D2417381E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9CB2DD-A4B3-4FC3-8170-BDED1200EC77}"/>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5" name="Footer Placeholder 4">
            <a:extLst>
              <a:ext uri="{FF2B5EF4-FFF2-40B4-BE49-F238E27FC236}">
                <a16:creationId xmlns:a16="http://schemas.microsoft.com/office/drawing/2014/main" id="{E5F6CE61-25F5-4946-99C4-DB5C0BE969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75D92-9E8A-4BC3-ABB4-65CA6EC3A0D2}"/>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3004530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945C5-0367-4D46-8FC4-E112711727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ABFC51-BE22-4654-BE80-791D3F91F5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C22797-D27C-4ED5-BB04-E92DDA90EA2A}"/>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5" name="Footer Placeholder 4">
            <a:extLst>
              <a:ext uri="{FF2B5EF4-FFF2-40B4-BE49-F238E27FC236}">
                <a16:creationId xmlns:a16="http://schemas.microsoft.com/office/drawing/2014/main" id="{AD1908B4-600C-4BBB-8623-7A085132CC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A96C1A-C7F6-45AE-91EF-346C2D37E79E}"/>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482731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3BB83-09A2-4904-AD5C-F511F0DE78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1E8287-45DD-4B8F-98A1-D73D366B86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5E1DE4-46A6-420B-A2AE-01684BC5E663}"/>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5" name="Footer Placeholder 4">
            <a:extLst>
              <a:ext uri="{FF2B5EF4-FFF2-40B4-BE49-F238E27FC236}">
                <a16:creationId xmlns:a16="http://schemas.microsoft.com/office/drawing/2014/main" id="{1C8D6CA9-2E44-471F-83ED-964B19FF07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AF3180-6206-4267-A5C7-240CFD80055F}"/>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2356882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073D6-6304-4B2A-A12D-FA6D933279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073F09-6938-459F-933C-7702DAFB5A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63D6E3-5ABA-4F52-B99D-0F8C3F56F8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0288AF-C343-4560-BB08-1502A4700CA1}"/>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6" name="Footer Placeholder 5">
            <a:extLst>
              <a:ext uri="{FF2B5EF4-FFF2-40B4-BE49-F238E27FC236}">
                <a16:creationId xmlns:a16="http://schemas.microsoft.com/office/drawing/2014/main" id="{1A169E4F-9658-4FF1-BC01-6FE86C107C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82B989-F0C4-40FB-8DDA-E7EE9AC8CC27}"/>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1607314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4B33-4559-43CA-9E85-B489A361A4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09165B-5D7B-4828-878A-C4106A7B4E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436A41-B7AE-4E79-86AF-4C3588CED7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75D66A-8EF7-4670-B4DF-13D72DA3B0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B7E7C3-D776-42F3-8CB9-074D28D145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7C486D-B1D9-4E12-9473-7F9F4AF3E0AA}"/>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8" name="Footer Placeholder 7">
            <a:extLst>
              <a:ext uri="{FF2B5EF4-FFF2-40B4-BE49-F238E27FC236}">
                <a16:creationId xmlns:a16="http://schemas.microsoft.com/office/drawing/2014/main" id="{4C6C4449-FB7C-4FE7-85E1-5FCE3AA6E7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3B7517-54DB-4495-82CD-33EBD0F82CF2}"/>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826279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90781-F0CA-46AD-B919-93F80C1475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C27D08-8F39-4C43-BBDC-91B1C12156CB}"/>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4" name="Footer Placeholder 3">
            <a:extLst>
              <a:ext uri="{FF2B5EF4-FFF2-40B4-BE49-F238E27FC236}">
                <a16:creationId xmlns:a16="http://schemas.microsoft.com/office/drawing/2014/main" id="{E78DC99C-F355-41BB-8550-2F95BC874D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E2288E-2430-4773-8ED7-C44669BE9B91}"/>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376028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858529-6012-4798-B6FE-A739CB285E7E}"/>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3" name="Footer Placeholder 2">
            <a:extLst>
              <a:ext uri="{FF2B5EF4-FFF2-40B4-BE49-F238E27FC236}">
                <a16:creationId xmlns:a16="http://schemas.microsoft.com/office/drawing/2014/main" id="{B1D581D9-F500-476D-B2AC-F413B84E88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63A2C3-63E8-4B34-B42E-051EA39D05B1}"/>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697697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7DE6-680D-48F9-8C02-DF1C913E17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18AA6E-2A6C-4227-B726-6D0B8AA31E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308282-298D-408F-8DC6-E82889CA10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8CC853-F11F-4B2D-ACEB-4DB69DEB4493}"/>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6" name="Footer Placeholder 5">
            <a:extLst>
              <a:ext uri="{FF2B5EF4-FFF2-40B4-BE49-F238E27FC236}">
                <a16:creationId xmlns:a16="http://schemas.microsoft.com/office/drawing/2014/main" id="{4C5751F7-754C-4C84-829D-8689C38D14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74181-02A7-449B-A0F8-FABDD798EC87}"/>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2041746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50A90-BBA7-4760-985A-F3FDBBFB34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F26149-5CDB-4527-9D0C-D0323428EA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9EF4C3-D23B-4A83-8306-F3C64C0191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075778-30A8-49B4-BAA4-262A0B2039BE}"/>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6" name="Footer Placeholder 5">
            <a:extLst>
              <a:ext uri="{FF2B5EF4-FFF2-40B4-BE49-F238E27FC236}">
                <a16:creationId xmlns:a16="http://schemas.microsoft.com/office/drawing/2014/main" id="{D4E4A278-148E-4037-AE49-52D005AF3D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014C82-0F08-44A1-92EA-EB913D512B98}"/>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3749413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01BDD-1F5E-4F5C-B661-317EA5D89E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A0AA81-9981-49ED-80C5-E00A38A6DB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CEB172-3CC1-4740-8B36-EBB3A1730966}"/>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5" name="Footer Placeholder 4">
            <a:extLst>
              <a:ext uri="{FF2B5EF4-FFF2-40B4-BE49-F238E27FC236}">
                <a16:creationId xmlns:a16="http://schemas.microsoft.com/office/drawing/2014/main" id="{BCC3AD25-A25B-42C6-A46B-4B6A0E88AE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923053-33CB-48ED-8509-89B3419AB3E4}"/>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2828831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501090-F9C9-4BE7-819D-63E1295D05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2044CF-C0FC-4E26-9C40-09F919AF58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E21874-3992-425A-ABB2-2AFBA8B3C695}"/>
              </a:ext>
            </a:extLst>
          </p:cNvPr>
          <p:cNvSpPr>
            <a:spLocks noGrp="1"/>
          </p:cNvSpPr>
          <p:nvPr>
            <p:ph type="dt" sz="half" idx="10"/>
          </p:nvPr>
        </p:nvSpPr>
        <p:spPr/>
        <p:txBody>
          <a:bodyPr/>
          <a:lstStyle/>
          <a:p>
            <a:fld id="{72D3A882-5651-4058-AE29-5B6252A1A0F7}" type="datetimeFigureOut">
              <a:rPr lang="en-GB" smtClean="0"/>
              <a:t>10/01/2021</a:t>
            </a:fld>
            <a:endParaRPr lang="en-GB"/>
          </a:p>
        </p:txBody>
      </p:sp>
      <p:sp>
        <p:nvSpPr>
          <p:cNvPr id="5" name="Footer Placeholder 4">
            <a:extLst>
              <a:ext uri="{FF2B5EF4-FFF2-40B4-BE49-F238E27FC236}">
                <a16:creationId xmlns:a16="http://schemas.microsoft.com/office/drawing/2014/main" id="{FB71DA62-7105-4A97-9842-DE09B0F4FA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23DEFA-4B8F-4AD8-B69B-A55D1A38FA79}"/>
              </a:ext>
            </a:extLst>
          </p:cNvPr>
          <p:cNvSpPr>
            <a:spLocks noGrp="1"/>
          </p:cNvSpPr>
          <p:nvPr>
            <p:ph type="sldNum" sz="quarter" idx="12"/>
          </p:nvPr>
        </p:nvSpPr>
        <p:spPr/>
        <p:txBody>
          <a:bodyPr/>
          <a:lstStyle/>
          <a:p>
            <a:fld id="{515622FA-E8BB-4005-A732-35ED88479B56}" type="slidenum">
              <a:rPr lang="en-GB" smtClean="0"/>
              <a:t>‹#›</a:t>
            </a:fld>
            <a:endParaRPr lang="en-GB"/>
          </a:p>
        </p:txBody>
      </p:sp>
    </p:spTree>
    <p:extLst>
      <p:ext uri="{BB962C8B-B14F-4D97-AF65-F5344CB8AC3E}">
        <p14:creationId xmlns:p14="http://schemas.microsoft.com/office/powerpoint/2010/main" val="2607833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21CACC-E273-4250-B899-C9B193E446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B80FEF-FE74-4BB1-818A-465204CD31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17CC05-1F39-46B3-B9CE-52A307BBFF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D3A882-5651-4058-AE29-5B6252A1A0F7}" type="datetimeFigureOut">
              <a:rPr lang="en-GB" smtClean="0"/>
              <a:t>10/01/2021</a:t>
            </a:fld>
            <a:endParaRPr lang="en-GB"/>
          </a:p>
        </p:txBody>
      </p:sp>
      <p:sp>
        <p:nvSpPr>
          <p:cNvPr id="5" name="Footer Placeholder 4">
            <a:extLst>
              <a:ext uri="{FF2B5EF4-FFF2-40B4-BE49-F238E27FC236}">
                <a16:creationId xmlns:a16="http://schemas.microsoft.com/office/drawing/2014/main" id="{33E187F7-2DF0-42AB-9C57-CD7F4A7567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BB494A6-C054-45AD-9944-02A4EED2CC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5622FA-E8BB-4005-A732-35ED88479B56}" type="slidenum">
              <a:rPr lang="en-GB" smtClean="0"/>
              <a:t>‹#›</a:t>
            </a:fld>
            <a:endParaRPr lang="en-GB"/>
          </a:p>
        </p:txBody>
      </p:sp>
    </p:spTree>
    <p:extLst>
      <p:ext uri="{BB962C8B-B14F-4D97-AF65-F5344CB8AC3E}">
        <p14:creationId xmlns:p14="http://schemas.microsoft.com/office/powerpoint/2010/main" val="17609997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9.png"/><Relationship Id="rId18" Type="http://schemas.openxmlformats.org/officeDocument/2006/relationships/image" Target="../media/image13.png"/><Relationship Id="rId3" Type="http://schemas.openxmlformats.org/officeDocument/2006/relationships/image" Target="../media/image3.png"/><Relationship Id="rId7" Type="http://schemas.microsoft.com/office/2007/relationships/hdphoto" Target="../media/hdphoto2.wdp"/><Relationship Id="rId12" Type="http://schemas.openxmlformats.org/officeDocument/2006/relationships/image" Target="../media/image8.png"/><Relationship Id="rId17" Type="http://schemas.openxmlformats.org/officeDocument/2006/relationships/image" Target="../media/image12.png"/><Relationship Id="rId2" Type="http://schemas.openxmlformats.org/officeDocument/2006/relationships/image" Target="../media/image2.png"/><Relationship Id="rId16"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hdphoto" Target="../media/hdphoto4.wdp"/><Relationship Id="rId5" Type="http://schemas.openxmlformats.org/officeDocument/2006/relationships/image" Target="../media/image4.png"/><Relationship Id="rId15" Type="http://schemas.openxmlformats.org/officeDocument/2006/relationships/image" Target="../media/image10.png"/><Relationship Id="rId10" Type="http://schemas.openxmlformats.org/officeDocument/2006/relationships/image" Target="../media/image7.png"/><Relationship Id="rId4" Type="http://schemas.microsoft.com/office/2007/relationships/hdphoto" Target="../media/hdphoto1.wdp"/><Relationship Id="rId9" Type="http://schemas.microsoft.com/office/2007/relationships/hdphoto" Target="../media/hdphoto3.wdp"/><Relationship Id="rId14" Type="http://schemas.microsoft.com/office/2007/relationships/hdphoto" Target="../media/hdphoto5.wdp"/></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D67D57-52A7-4BE8-BE6A-224E828CC264}"/>
              </a:ext>
            </a:extLst>
          </p:cNvPr>
          <p:cNvPicPr>
            <a:picLocks noChangeAspect="1"/>
          </p:cNvPicPr>
          <p:nvPr/>
        </p:nvPicPr>
        <p:blipFill>
          <a:blip r:embed="rId2"/>
          <a:stretch>
            <a:fillRect/>
          </a:stretch>
        </p:blipFill>
        <p:spPr>
          <a:xfrm>
            <a:off x="0" y="-6626"/>
            <a:ext cx="12192000" cy="6871252"/>
          </a:xfrm>
          <a:prstGeom prst="rect">
            <a:avLst/>
          </a:prstGeom>
        </p:spPr>
      </p:pic>
    </p:spTree>
    <p:extLst>
      <p:ext uri="{BB962C8B-B14F-4D97-AF65-F5344CB8AC3E}">
        <p14:creationId xmlns:p14="http://schemas.microsoft.com/office/powerpoint/2010/main" val="3716118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603717E-2BBA-48FB-8D59-FE96B160D693}"/>
              </a:ext>
            </a:extLst>
          </p:cNvPr>
          <p:cNvSpPr/>
          <p:nvPr/>
        </p:nvSpPr>
        <p:spPr>
          <a:xfrm>
            <a:off x="89821" y="283337"/>
            <a:ext cx="6006179"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STARTER</a:t>
            </a:r>
          </a:p>
        </p:txBody>
      </p:sp>
      <p:sp>
        <p:nvSpPr>
          <p:cNvPr id="7" name="Rectangle 6">
            <a:extLst>
              <a:ext uri="{FF2B5EF4-FFF2-40B4-BE49-F238E27FC236}">
                <a16:creationId xmlns:a16="http://schemas.microsoft.com/office/drawing/2014/main" id="{2909166E-3CC6-4460-91AF-4E94191AB439}"/>
              </a:ext>
            </a:extLst>
          </p:cNvPr>
          <p:cNvSpPr/>
          <p:nvPr/>
        </p:nvSpPr>
        <p:spPr>
          <a:xfrm>
            <a:off x="89821" y="180489"/>
            <a:ext cx="6006179" cy="649702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108B06EA-69BC-4C7D-B163-82ABE862F384}"/>
              </a:ext>
            </a:extLst>
          </p:cNvPr>
          <p:cNvPicPr>
            <a:picLocks noChangeAspect="1"/>
          </p:cNvPicPr>
          <p:nvPr/>
        </p:nvPicPr>
        <p:blipFill>
          <a:blip r:embed="rId2"/>
          <a:stretch>
            <a:fillRect/>
          </a:stretch>
        </p:blipFill>
        <p:spPr>
          <a:xfrm>
            <a:off x="269947" y="4712677"/>
            <a:ext cx="5758985" cy="1911983"/>
          </a:xfrm>
          <a:prstGeom prst="rect">
            <a:avLst/>
          </a:prstGeom>
        </p:spPr>
      </p:pic>
      <p:sp>
        <p:nvSpPr>
          <p:cNvPr id="3" name="TextBox 2">
            <a:extLst>
              <a:ext uri="{FF2B5EF4-FFF2-40B4-BE49-F238E27FC236}">
                <a16:creationId xmlns:a16="http://schemas.microsoft.com/office/drawing/2014/main" id="{2558DA38-4D0E-45ED-BAE6-FB44A63C5FBC}"/>
              </a:ext>
            </a:extLst>
          </p:cNvPr>
          <p:cNvSpPr txBox="1"/>
          <p:nvPr/>
        </p:nvSpPr>
        <p:spPr>
          <a:xfrm>
            <a:off x="202878" y="1427901"/>
            <a:ext cx="3637741" cy="2462213"/>
          </a:xfrm>
          <a:prstGeom prst="rect">
            <a:avLst/>
          </a:prstGeom>
          <a:noFill/>
        </p:spPr>
        <p:txBody>
          <a:bodyPr wrap="square" rtlCol="0">
            <a:spAutoFit/>
          </a:bodyPr>
          <a:lstStyle/>
          <a:p>
            <a:r>
              <a:rPr lang="en-GB" sz="1400" dirty="0">
                <a:latin typeface="Comic Sans MS" panose="030F0702030302020204" pitchFamily="66" charset="0"/>
              </a:rPr>
              <a:t>Choose 10 items of food in the cupboard in your kitchen &amp; write a list of what you have got.</a:t>
            </a:r>
          </a:p>
          <a:p>
            <a:endParaRPr lang="en-GB" sz="1400" dirty="0">
              <a:latin typeface="Comic Sans MS" panose="030F0702030302020204" pitchFamily="66" charset="0"/>
            </a:endParaRPr>
          </a:p>
          <a:p>
            <a:r>
              <a:rPr lang="en-GB" sz="1400" dirty="0">
                <a:latin typeface="Comic Sans MS" panose="030F0702030302020204" pitchFamily="66" charset="0"/>
              </a:rPr>
              <a:t>Look at the nutritional information of each food item – how many calories (kcal) are in each food item?</a:t>
            </a:r>
          </a:p>
          <a:p>
            <a:endParaRPr lang="en-GB" sz="1400" dirty="0">
              <a:latin typeface="Comic Sans MS" panose="030F0702030302020204" pitchFamily="66" charset="0"/>
            </a:endParaRPr>
          </a:p>
          <a:p>
            <a:r>
              <a:rPr lang="en-GB" sz="1400" dirty="0">
                <a:latin typeface="Comic Sans MS" panose="030F0702030302020204" pitchFamily="66" charset="0"/>
              </a:rPr>
              <a:t>Which food products are the healthiest? Why do you think that?</a:t>
            </a:r>
          </a:p>
          <a:p>
            <a:endParaRPr lang="en-GB" sz="1400" dirty="0">
              <a:latin typeface="Comic Sans MS" panose="030F0702030302020204" pitchFamily="66" charset="0"/>
            </a:endParaRPr>
          </a:p>
        </p:txBody>
      </p:sp>
      <p:pic>
        <p:nvPicPr>
          <p:cNvPr id="8" name="Picture 7">
            <a:extLst>
              <a:ext uri="{FF2B5EF4-FFF2-40B4-BE49-F238E27FC236}">
                <a16:creationId xmlns:a16="http://schemas.microsoft.com/office/drawing/2014/main" id="{4A4F0AC7-CABC-45C5-A087-3D3D9515B811}"/>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2301" b="89912" l="9906" r="89858">
                        <a14:foregroundMark x1="21934" y1="44602" x2="26061" y2="51504"/>
                        <a14:foregroundMark x1="26061" y1="51504" x2="53184" y2="33805"/>
                        <a14:foregroundMark x1="53184" y1="33805" x2="63797" y2="21593"/>
                        <a14:foregroundMark x1="63797" y1="21593" x2="60613" y2="12566"/>
                        <a14:foregroundMark x1="60613" y1="12566" x2="59552" y2="11681"/>
                        <a14:foregroundMark x1="57311" y1="4602" x2="62264" y2="9735"/>
                        <a14:foregroundMark x1="62264" y1="9735" x2="65566" y2="23186"/>
                        <a14:foregroundMark x1="60967" y1="2301" x2="60967" y2="2301"/>
                        <a14:foregroundMark x1="66274" y1="18230" x2="41274" y2="35221"/>
                        <a14:foregroundMark x1="41274" y1="35221" x2="40212" y2="36814"/>
                        <a14:foregroundMark x1="66863" y1="18407" x2="65212" y2="13805"/>
                        <a14:foregroundMark x1="30307" y1="61062" x2="24057" y2="60177"/>
                        <a14:foregroundMark x1="24057" y1="60177" x2="22642" y2="51327"/>
                        <a14:foregroundMark x1="22642" y1="51327" x2="23349" y2="43186"/>
                        <a14:foregroundMark x1="24175" y1="43009" x2="23467" y2="38053"/>
                        <a14:foregroundMark x1="20519" y1="39646" x2="16981" y2="47257"/>
                        <a14:foregroundMark x1="16981" y1="47257" x2="20991" y2="56106"/>
                        <a14:foregroundMark x1="29009" y1="59292" x2="30307" y2="63186"/>
                        <a14:foregroundMark x1="30071" y1="58938" x2="29009" y2="57699"/>
                      </a14:backgroundRemoval>
                    </a14:imgEffect>
                  </a14:imgLayer>
                </a14:imgProps>
              </a:ext>
            </a:extLst>
          </a:blip>
          <a:srcRect l="14936" t="-1" r="29705" b="32420"/>
          <a:stretch/>
        </p:blipFill>
        <p:spPr>
          <a:xfrm rot="1864618">
            <a:off x="4183544" y="3716853"/>
            <a:ext cx="1441233" cy="1172222"/>
          </a:xfrm>
          <a:prstGeom prst="rect">
            <a:avLst/>
          </a:prstGeom>
        </p:spPr>
      </p:pic>
      <p:sp>
        <p:nvSpPr>
          <p:cNvPr id="9" name="TextBox 8">
            <a:extLst>
              <a:ext uri="{FF2B5EF4-FFF2-40B4-BE49-F238E27FC236}">
                <a16:creationId xmlns:a16="http://schemas.microsoft.com/office/drawing/2014/main" id="{987C143C-D52F-44EA-A98A-FA322B1D6190}"/>
              </a:ext>
            </a:extLst>
          </p:cNvPr>
          <p:cNvSpPr txBox="1"/>
          <p:nvPr/>
        </p:nvSpPr>
        <p:spPr>
          <a:xfrm>
            <a:off x="27064" y="3918244"/>
            <a:ext cx="3797788" cy="769441"/>
          </a:xfrm>
          <a:prstGeom prst="rect">
            <a:avLst/>
          </a:prstGeom>
          <a:noFill/>
        </p:spPr>
        <p:txBody>
          <a:bodyPr wrap="square" rtlCol="0">
            <a:spAutoFit/>
          </a:bodyPr>
          <a:lstStyle/>
          <a:p>
            <a:pPr algn="ctr"/>
            <a:r>
              <a:rPr lang="en-GB" sz="1100" dirty="0">
                <a:latin typeface="Comic Sans MS" panose="030F0702030302020204" pitchFamily="66" charset="0"/>
              </a:rPr>
              <a:t>Think about…</a:t>
            </a:r>
          </a:p>
          <a:p>
            <a:pPr algn="ctr"/>
            <a:r>
              <a:rPr lang="en-GB" sz="1100" dirty="0">
                <a:latin typeface="Comic Sans MS" panose="030F0702030302020204" pitchFamily="66" charset="0"/>
              </a:rPr>
              <a:t>What do the colours mean?</a:t>
            </a:r>
          </a:p>
          <a:p>
            <a:pPr algn="ctr"/>
            <a:r>
              <a:rPr lang="en-GB" sz="1100" dirty="0">
                <a:latin typeface="Comic Sans MS" panose="030F0702030302020204" pitchFamily="66" charset="0"/>
              </a:rPr>
              <a:t>Which foods have the most red colours?</a:t>
            </a:r>
          </a:p>
          <a:p>
            <a:pPr algn="ctr"/>
            <a:r>
              <a:rPr lang="en-GB" sz="1100" dirty="0">
                <a:latin typeface="Comic Sans MS" panose="030F0702030302020204" pitchFamily="66" charset="0"/>
              </a:rPr>
              <a:t>Which foods have the most green colours?</a:t>
            </a:r>
          </a:p>
        </p:txBody>
      </p:sp>
      <p:sp>
        <p:nvSpPr>
          <p:cNvPr id="4" name="Rectangle 3">
            <a:extLst>
              <a:ext uri="{FF2B5EF4-FFF2-40B4-BE49-F238E27FC236}">
                <a16:creationId xmlns:a16="http://schemas.microsoft.com/office/drawing/2014/main" id="{2612FFDB-80A1-4C8E-802E-259CA6FCB805}"/>
              </a:ext>
            </a:extLst>
          </p:cNvPr>
          <p:cNvSpPr/>
          <p:nvPr/>
        </p:nvSpPr>
        <p:spPr>
          <a:xfrm>
            <a:off x="3984426" y="1210994"/>
            <a:ext cx="1871003" cy="267911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rPr>
              <a:t>______________</a:t>
            </a:r>
          </a:p>
          <a:p>
            <a:pPr algn="ctr"/>
            <a:r>
              <a:rPr lang="en-GB" dirty="0">
                <a:solidFill>
                  <a:srgbClr val="002060"/>
                </a:solidFill>
              </a:rPr>
              <a:t>______________</a:t>
            </a:r>
          </a:p>
          <a:p>
            <a:pPr algn="ctr"/>
            <a:r>
              <a:rPr lang="en-GB" dirty="0">
                <a:solidFill>
                  <a:srgbClr val="002060"/>
                </a:solidFill>
              </a:rPr>
              <a:t>______________</a:t>
            </a:r>
          </a:p>
          <a:p>
            <a:pPr algn="ctr"/>
            <a:r>
              <a:rPr lang="en-GB" dirty="0">
                <a:solidFill>
                  <a:srgbClr val="002060"/>
                </a:solidFill>
              </a:rPr>
              <a:t>______________</a:t>
            </a:r>
          </a:p>
          <a:p>
            <a:pPr algn="ctr"/>
            <a:r>
              <a:rPr lang="en-GB" dirty="0">
                <a:solidFill>
                  <a:srgbClr val="002060"/>
                </a:solidFill>
              </a:rPr>
              <a:t>______________</a:t>
            </a:r>
          </a:p>
          <a:p>
            <a:pPr algn="ctr"/>
            <a:r>
              <a:rPr lang="en-GB" dirty="0">
                <a:solidFill>
                  <a:srgbClr val="002060"/>
                </a:solidFill>
              </a:rPr>
              <a:t>______________</a:t>
            </a:r>
          </a:p>
          <a:p>
            <a:pPr algn="ctr"/>
            <a:r>
              <a:rPr lang="en-GB" dirty="0">
                <a:solidFill>
                  <a:srgbClr val="002060"/>
                </a:solidFill>
              </a:rPr>
              <a:t>______________</a:t>
            </a:r>
          </a:p>
          <a:p>
            <a:pPr algn="ctr"/>
            <a:r>
              <a:rPr lang="en-GB" dirty="0">
                <a:solidFill>
                  <a:srgbClr val="002060"/>
                </a:solidFill>
              </a:rPr>
              <a:t>______________</a:t>
            </a:r>
          </a:p>
          <a:p>
            <a:pPr algn="ctr"/>
            <a:r>
              <a:rPr lang="en-GB" dirty="0">
                <a:solidFill>
                  <a:srgbClr val="002060"/>
                </a:solidFill>
              </a:rPr>
              <a:t>______________</a:t>
            </a:r>
          </a:p>
          <a:p>
            <a:pPr algn="ctr"/>
            <a:r>
              <a:rPr lang="en-GB" dirty="0">
                <a:solidFill>
                  <a:srgbClr val="002060"/>
                </a:solidFill>
              </a:rPr>
              <a:t>______________</a:t>
            </a:r>
          </a:p>
          <a:p>
            <a:pPr algn="ctr"/>
            <a:endParaRPr lang="en-GB" dirty="0">
              <a:solidFill>
                <a:srgbClr val="002060"/>
              </a:solidFill>
            </a:endParaRPr>
          </a:p>
        </p:txBody>
      </p:sp>
      <p:sp>
        <p:nvSpPr>
          <p:cNvPr id="11" name="Rectangle 10">
            <a:extLst>
              <a:ext uri="{FF2B5EF4-FFF2-40B4-BE49-F238E27FC236}">
                <a16:creationId xmlns:a16="http://schemas.microsoft.com/office/drawing/2014/main" id="{B216E20D-7730-49D7-9D66-4615C425A1B7}"/>
              </a:ext>
            </a:extLst>
          </p:cNvPr>
          <p:cNvSpPr/>
          <p:nvPr/>
        </p:nvSpPr>
        <p:spPr>
          <a:xfrm>
            <a:off x="6158757" y="231913"/>
            <a:ext cx="5853340"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STARTER</a:t>
            </a:r>
          </a:p>
        </p:txBody>
      </p:sp>
      <p:pic>
        <p:nvPicPr>
          <p:cNvPr id="12" name="Picture 11">
            <a:extLst>
              <a:ext uri="{FF2B5EF4-FFF2-40B4-BE49-F238E27FC236}">
                <a16:creationId xmlns:a16="http://schemas.microsoft.com/office/drawing/2014/main" id="{51DE8DBC-7BF8-4846-B901-3B882C36EB98}"/>
              </a:ext>
            </a:extLst>
          </p:cNvPr>
          <p:cNvPicPr>
            <a:picLocks noChangeAspect="1"/>
          </p:cNvPicPr>
          <p:nvPr/>
        </p:nvPicPr>
        <p:blipFill rotWithShape="1">
          <a:blip r:embed="rId5"/>
          <a:srcRect l="20107" r="24690"/>
          <a:stretch/>
        </p:blipFill>
        <p:spPr>
          <a:xfrm>
            <a:off x="6399110" y="2856587"/>
            <a:ext cx="597558" cy="721655"/>
          </a:xfrm>
          <a:prstGeom prst="rect">
            <a:avLst/>
          </a:prstGeom>
        </p:spPr>
      </p:pic>
      <p:pic>
        <p:nvPicPr>
          <p:cNvPr id="13" name="Picture 12">
            <a:extLst>
              <a:ext uri="{FF2B5EF4-FFF2-40B4-BE49-F238E27FC236}">
                <a16:creationId xmlns:a16="http://schemas.microsoft.com/office/drawing/2014/main" id="{17D06D3F-8039-4F53-9CAE-C5BE5500EA9E}"/>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10000" b="90000" l="10000" r="90000">
                        <a14:foregroundMark x1="40625" y1="39167" x2="37292" y2="32500"/>
                        <a14:foregroundMark x1="37292" y1="32500" x2="37292" y2="24028"/>
                        <a14:foregroundMark x1="37292" y1="24028" x2="49375" y2="21389"/>
                        <a14:foregroundMark x1="49375" y1="21389" x2="57917" y2="26528"/>
                        <a14:foregroundMark x1="57917" y1="26528" x2="63542" y2="35000"/>
                        <a14:foregroundMark x1="63542" y1="35000" x2="58958" y2="44306"/>
                        <a14:foregroundMark x1="58958" y1="44306" x2="51042" y2="49861"/>
                        <a14:foregroundMark x1="51042" y1="49861" x2="45625" y2="68333"/>
                        <a14:foregroundMark x1="45625" y1="68333" x2="38750" y2="74583"/>
                        <a14:foregroundMark x1="38750" y1="74583" x2="50833" y2="73889"/>
                        <a14:foregroundMark x1="50833" y1="73889" x2="61250" y2="74306"/>
                        <a14:foregroundMark x1="83333" y1="67500" x2="83333" y2="67500"/>
                        <a14:foregroundMark x1="30000" y1="87222" x2="30000" y2="87222"/>
                        <a14:foregroundMark x1="29583" y1="87222" x2="29583" y2="87222"/>
                        <a14:foregroundMark x1="29583" y1="85694" x2="29583" y2="85694"/>
                      </a14:backgroundRemoval>
                    </a14:imgEffect>
                  </a14:imgLayer>
                </a14:imgProps>
              </a:ext>
            </a:extLst>
          </a:blip>
          <a:srcRect l="16974" t="11897" r="11641" b="9744"/>
          <a:stretch/>
        </p:blipFill>
        <p:spPr>
          <a:xfrm>
            <a:off x="7769362" y="2856587"/>
            <a:ext cx="438283" cy="721656"/>
          </a:xfrm>
          <a:prstGeom prst="rect">
            <a:avLst/>
          </a:prstGeom>
        </p:spPr>
      </p:pic>
      <p:pic>
        <p:nvPicPr>
          <p:cNvPr id="16" name="Picture 15">
            <a:extLst>
              <a:ext uri="{FF2B5EF4-FFF2-40B4-BE49-F238E27FC236}">
                <a16:creationId xmlns:a16="http://schemas.microsoft.com/office/drawing/2014/main" id="{17D257AA-0EAC-4589-8283-76C4B6269D49}"/>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10000" b="90000" l="10000" r="90000"/>
                    </a14:imgEffect>
                  </a14:imgLayer>
                </a14:imgProps>
              </a:ext>
            </a:extLst>
          </a:blip>
          <a:srcRect l="16906" t="10872" r="17453" b="10975"/>
          <a:stretch/>
        </p:blipFill>
        <p:spPr>
          <a:xfrm>
            <a:off x="8782369" y="2860789"/>
            <a:ext cx="606115" cy="721655"/>
          </a:xfrm>
          <a:prstGeom prst="rect">
            <a:avLst/>
          </a:prstGeom>
        </p:spPr>
      </p:pic>
      <p:pic>
        <p:nvPicPr>
          <p:cNvPr id="17" name="Picture 16">
            <a:extLst>
              <a:ext uri="{FF2B5EF4-FFF2-40B4-BE49-F238E27FC236}">
                <a16:creationId xmlns:a16="http://schemas.microsoft.com/office/drawing/2014/main" id="{FB685359-B858-4A10-A41E-D2F7DA1C26AF}"/>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2659" b="96979" l="4667" r="96167">
                        <a14:foregroundMark x1="23917" y1="41329" x2="23917" y2="41329"/>
                        <a14:foregroundMark x1="47833" y1="29668" x2="47833" y2="29668"/>
                        <a14:foregroundMark x1="65333" y1="6647" x2="65333" y2="6647"/>
                        <a14:foregroundMark x1="30417" y1="61994" x2="30417" y2="61994"/>
                        <a14:foregroundMark x1="51083" y1="76979" x2="51083" y2="76979"/>
                        <a14:foregroundMark x1="32250" y1="96314" x2="32250" y2="96314"/>
                        <a14:foregroundMark x1="54750" y1="96979" x2="54750" y2="96979"/>
                        <a14:foregroundMark x1="65750" y1="96677" x2="65750" y2="96677"/>
                        <a14:foregroundMark x1="86000" y1="63021" x2="86000" y2="63021"/>
                        <a14:foregroundMark x1="4667" y1="63323" x2="4667" y2="63323"/>
                        <a14:foregroundMark x1="96167" y1="60000" x2="96167" y2="60000"/>
                        <a14:foregroundMark x1="93833" y1="64653" x2="90583" y2="65317"/>
                        <a14:foregroundMark x1="65333" y1="2659" x2="65333" y2="2659"/>
                      </a14:backgroundRemoval>
                    </a14:imgEffect>
                  </a14:imgLayer>
                </a14:imgProps>
              </a:ext>
            </a:extLst>
          </a:blip>
          <a:stretch>
            <a:fillRect/>
          </a:stretch>
        </p:blipFill>
        <p:spPr>
          <a:xfrm>
            <a:off x="10040631" y="2870411"/>
            <a:ext cx="503206" cy="694005"/>
          </a:xfrm>
          <a:prstGeom prst="rect">
            <a:avLst/>
          </a:prstGeom>
        </p:spPr>
      </p:pic>
      <p:pic>
        <p:nvPicPr>
          <p:cNvPr id="18" name="Picture 17">
            <a:extLst>
              <a:ext uri="{FF2B5EF4-FFF2-40B4-BE49-F238E27FC236}">
                <a16:creationId xmlns:a16="http://schemas.microsoft.com/office/drawing/2014/main" id="{E16A4482-7C42-4261-88F1-4A2B997AF421}"/>
              </a:ext>
            </a:extLst>
          </p:cNvPr>
          <p:cNvPicPr>
            <a:picLocks noChangeAspect="1"/>
          </p:cNvPicPr>
          <p:nvPr/>
        </p:nvPicPr>
        <p:blipFill rotWithShape="1">
          <a:blip r:embed="rId12"/>
          <a:srcRect l="27662" r="30883"/>
          <a:stretch/>
        </p:blipFill>
        <p:spPr>
          <a:xfrm>
            <a:off x="11089049" y="2801911"/>
            <a:ext cx="649479" cy="813883"/>
          </a:xfrm>
          <a:prstGeom prst="rect">
            <a:avLst/>
          </a:prstGeom>
        </p:spPr>
      </p:pic>
      <p:pic>
        <p:nvPicPr>
          <p:cNvPr id="19" name="Picture 18">
            <a:extLst>
              <a:ext uri="{FF2B5EF4-FFF2-40B4-BE49-F238E27FC236}">
                <a16:creationId xmlns:a16="http://schemas.microsoft.com/office/drawing/2014/main" id="{9ABA4C27-D447-41D6-B071-ACC06C50AECC}"/>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8906" b="90313" l="10000" r="90000">
                        <a14:foregroundMark x1="50469" y1="8984" x2="50469" y2="8984"/>
                        <a14:foregroundMark x1="39766" y1="88672" x2="39766" y2="88672"/>
                        <a14:foregroundMark x1="52812" y1="90313" x2="52812" y2="90313"/>
                        <a14:foregroundMark x1="42422" y1="90000" x2="42422" y2="90000"/>
                      </a14:backgroundRemoval>
                    </a14:imgEffect>
                  </a14:imgLayer>
                </a14:imgProps>
              </a:ext>
            </a:extLst>
          </a:blip>
          <a:stretch>
            <a:fillRect/>
          </a:stretch>
        </p:blipFill>
        <p:spPr>
          <a:xfrm>
            <a:off x="6386919" y="4580607"/>
            <a:ext cx="721655" cy="721655"/>
          </a:xfrm>
          <a:prstGeom prst="rect">
            <a:avLst/>
          </a:prstGeom>
        </p:spPr>
      </p:pic>
      <p:pic>
        <p:nvPicPr>
          <p:cNvPr id="20" name="Picture 19">
            <a:extLst>
              <a:ext uri="{FF2B5EF4-FFF2-40B4-BE49-F238E27FC236}">
                <a16:creationId xmlns:a16="http://schemas.microsoft.com/office/drawing/2014/main" id="{8F869456-B76C-4F3F-A03D-45839E158706}"/>
              </a:ext>
            </a:extLst>
          </p:cNvPr>
          <p:cNvPicPr>
            <a:picLocks noChangeAspect="1"/>
          </p:cNvPicPr>
          <p:nvPr/>
        </p:nvPicPr>
        <p:blipFill>
          <a:blip r:embed="rId15"/>
          <a:stretch>
            <a:fillRect/>
          </a:stretch>
        </p:blipFill>
        <p:spPr>
          <a:xfrm>
            <a:off x="7621314" y="4535177"/>
            <a:ext cx="767085" cy="767085"/>
          </a:xfrm>
          <a:prstGeom prst="rect">
            <a:avLst/>
          </a:prstGeom>
        </p:spPr>
      </p:pic>
      <p:pic>
        <p:nvPicPr>
          <p:cNvPr id="21" name="Picture 20">
            <a:extLst>
              <a:ext uri="{FF2B5EF4-FFF2-40B4-BE49-F238E27FC236}">
                <a16:creationId xmlns:a16="http://schemas.microsoft.com/office/drawing/2014/main" id="{4B4DAF5D-B84B-456E-B8BD-376E7B436969}"/>
              </a:ext>
            </a:extLst>
          </p:cNvPr>
          <p:cNvPicPr>
            <a:picLocks noChangeAspect="1"/>
          </p:cNvPicPr>
          <p:nvPr/>
        </p:nvPicPr>
        <p:blipFill>
          <a:blip r:embed="rId16"/>
          <a:stretch>
            <a:fillRect/>
          </a:stretch>
        </p:blipFill>
        <p:spPr>
          <a:xfrm>
            <a:off x="8724281" y="4441435"/>
            <a:ext cx="813883" cy="813883"/>
          </a:xfrm>
          <a:prstGeom prst="rect">
            <a:avLst/>
          </a:prstGeom>
        </p:spPr>
      </p:pic>
      <p:pic>
        <p:nvPicPr>
          <p:cNvPr id="22" name="Picture 21">
            <a:extLst>
              <a:ext uri="{FF2B5EF4-FFF2-40B4-BE49-F238E27FC236}">
                <a16:creationId xmlns:a16="http://schemas.microsoft.com/office/drawing/2014/main" id="{25C66D97-E138-4216-982F-1BEF01ECA7E5}"/>
              </a:ext>
            </a:extLst>
          </p:cNvPr>
          <p:cNvPicPr>
            <a:picLocks noChangeAspect="1"/>
          </p:cNvPicPr>
          <p:nvPr/>
        </p:nvPicPr>
        <p:blipFill rotWithShape="1">
          <a:blip r:embed="rId17"/>
          <a:srcRect l="18745" r="18744" b="15069"/>
          <a:stretch/>
        </p:blipFill>
        <p:spPr>
          <a:xfrm>
            <a:off x="10036132" y="4481154"/>
            <a:ext cx="598114" cy="875130"/>
          </a:xfrm>
          <a:prstGeom prst="rect">
            <a:avLst/>
          </a:prstGeom>
        </p:spPr>
      </p:pic>
      <p:pic>
        <p:nvPicPr>
          <p:cNvPr id="23" name="Picture 22">
            <a:extLst>
              <a:ext uri="{FF2B5EF4-FFF2-40B4-BE49-F238E27FC236}">
                <a16:creationId xmlns:a16="http://schemas.microsoft.com/office/drawing/2014/main" id="{383021A2-E2E7-4F0D-9E07-EDA414287863}"/>
              </a:ext>
            </a:extLst>
          </p:cNvPr>
          <p:cNvPicPr>
            <a:picLocks noChangeAspect="1"/>
          </p:cNvPicPr>
          <p:nvPr/>
        </p:nvPicPr>
        <p:blipFill>
          <a:blip r:embed="rId18"/>
          <a:stretch>
            <a:fillRect/>
          </a:stretch>
        </p:blipFill>
        <p:spPr>
          <a:xfrm>
            <a:off x="11003536" y="4409388"/>
            <a:ext cx="813883" cy="813883"/>
          </a:xfrm>
          <a:prstGeom prst="rect">
            <a:avLst/>
          </a:prstGeom>
        </p:spPr>
      </p:pic>
      <p:sp>
        <p:nvSpPr>
          <p:cNvPr id="24" name="Rectangle 23">
            <a:extLst>
              <a:ext uri="{FF2B5EF4-FFF2-40B4-BE49-F238E27FC236}">
                <a16:creationId xmlns:a16="http://schemas.microsoft.com/office/drawing/2014/main" id="{4E797FA8-DEA8-4A0D-A2EB-F6BB3A2352EA}"/>
              </a:ext>
            </a:extLst>
          </p:cNvPr>
          <p:cNvSpPr/>
          <p:nvPr/>
        </p:nvSpPr>
        <p:spPr>
          <a:xfrm>
            <a:off x="6328682" y="1155243"/>
            <a:ext cx="5605082" cy="1499669"/>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rgbClr val="002060"/>
                </a:solidFill>
                <a:latin typeface="Comic Sans MS" panose="030F0702030302020204" pitchFamily="66" charset="0"/>
              </a:rPr>
              <a:t>Choose 10 different exercises / activities that you can do at home…</a:t>
            </a:r>
          </a:p>
          <a:p>
            <a:pPr algn="ctr"/>
            <a:r>
              <a:rPr lang="en-GB" sz="1100" i="1" u="sng" dirty="0">
                <a:solidFill>
                  <a:srgbClr val="002060"/>
                </a:solidFill>
                <a:latin typeface="Comic Sans MS" panose="030F0702030302020204" pitchFamily="66" charset="0"/>
              </a:rPr>
              <a:t>Examples…</a:t>
            </a:r>
          </a:p>
          <a:p>
            <a:pPr algn="ctr"/>
            <a:r>
              <a:rPr lang="en-GB" sz="1100" i="1" dirty="0">
                <a:solidFill>
                  <a:srgbClr val="002060"/>
                </a:solidFill>
                <a:latin typeface="Comic Sans MS" panose="030F0702030302020204" pitchFamily="66" charset="0"/>
              </a:rPr>
              <a:t>Going for a walk/run</a:t>
            </a:r>
          </a:p>
          <a:p>
            <a:pPr algn="ctr"/>
            <a:r>
              <a:rPr lang="en-GB" sz="1100" i="1" dirty="0">
                <a:solidFill>
                  <a:srgbClr val="002060"/>
                </a:solidFill>
                <a:latin typeface="Comic Sans MS" panose="030F0702030302020204" pitchFamily="66" charset="0"/>
              </a:rPr>
              <a:t>Squats, press-ups, sit-ups</a:t>
            </a:r>
          </a:p>
          <a:p>
            <a:pPr algn="ctr"/>
            <a:r>
              <a:rPr lang="en-GB" sz="1100" i="1" dirty="0">
                <a:solidFill>
                  <a:srgbClr val="002060"/>
                </a:solidFill>
                <a:latin typeface="Comic Sans MS" panose="030F0702030302020204" pitchFamily="66" charset="0"/>
              </a:rPr>
              <a:t>Stretches</a:t>
            </a:r>
            <a:endParaRPr lang="en-GB" sz="1400" i="1" dirty="0">
              <a:solidFill>
                <a:srgbClr val="002060"/>
              </a:solidFill>
              <a:latin typeface="Comic Sans MS" panose="030F0702030302020204" pitchFamily="66" charset="0"/>
            </a:endParaRPr>
          </a:p>
          <a:p>
            <a:pPr algn="ctr"/>
            <a:r>
              <a:rPr lang="en-GB" sz="1400" dirty="0">
                <a:solidFill>
                  <a:srgbClr val="002060"/>
                </a:solidFill>
                <a:latin typeface="Comic Sans MS" panose="030F0702030302020204" pitchFamily="66" charset="0"/>
              </a:rPr>
              <a:t>Decide which activities to complete 1-10 times.</a:t>
            </a:r>
            <a:endParaRPr lang="en-GB" sz="1100" dirty="0">
              <a:solidFill>
                <a:srgbClr val="002060"/>
              </a:solidFill>
              <a:latin typeface="Comic Sans MS" panose="030F0702030302020204" pitchFamily="66" charset="0"/>
            </a:endParaRPr>
          </a:p>
        </p:txBody>
      </p:sp>
      <p:sp>
        <p:nvSpPr>
          <p:cNvPr id="25" name="Rectangle 24">
            <a:extLst>
              <a:ext uri="{FF2B5EF4-FFF2-40B4-BE49-F238E27FC236}">
                <a16:creationId xmlns:a16="http://schemas.microsoft.com/office/drawing/2014/main" id="{BB3D80F4-97F7-41CB-8310-9A14986F0D0A}"/>
              </a:ext>
            </a:extLst>
          </p:cNvPr>
          <p:cNvSpPr/>
          <p:nvPr/>
        </p:nvSpPr>
        <p:spPr>
          <a:xfrm>
            <a:off x="6359180" y="3816557"/>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44110439-ED01-4918-9CBA-28E87C05AA4D}"/>
              </a:ext>
            </a:extLst>
          </p:cNvPr>
          <p:cNvSpPr/>
          <p:nvPr/>
        </p:nvSpPr>
        <p:spPr>
          <a:xfrm>
            <a:off x="7621314" y="3816557"/>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B7722233-FAB2-456C-AD61-3B416EB45FB4}"/>
              </a:ext>
            </a:extLst>
          </p:cNvPr>
          <p:cNvSpPr/>
          <p:nvPr/>
        </p:nvSpPr>
        <p:spPr>
          <a:xfrm>
            <a:off x="8794657" y="3836256"/>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D0D02709-F95E-46F7-A1CF-144B62FDE972}"/>
              </a:ext>
            </a:extLst>
          </p:cNvPr>
          <p:cNvSpPr/>
          <p:nvPr/>
        </p:nvSpPr>
        <p:spPr>
          <a:xfrm>
            <a:off x="9968000" y="3836256"/>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4508F29E-FBE3-451D-9830-2397F7C66988}"/>
              </a:ext>
            </a:extLst>
          </p:cNvPr>
          <p:cNvSpPr/>
          <p:nvPr/>
        </p:nvSpPr>
        <p:spPr>
          <a:xfrm>
            <a:off x="11043289" y="3816557"/>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EAD30D56-F72F-4CC7-8FF1-297CF3E58CEB}"/>
              </a:ext>
            </a:extLst>
          </p:cNvPr>
          <p:cNvSpPr/>
          <p:nvPr/>
        </p:nvSpPr>
        <p:spPr>
          <a:xfrm>
            <a:off x="6342264" y="5742252"/>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a:extLst>
              <a:ext uri="{FF2B5EF4-FFF2-40B4-BE49-F238E27FC236}">
                <a16:creationId xmlns:a16="http://schemas.microsoft.com/office/drawing/2014/main" id="{16F5D4DB-E43E-497E-BA8F-3C140C6F6AF6}"/>
              </a:ext>
            </a:extLst>
          </p:cNvPr>
          <p:cNvSpPr/>
          <p:nvPr/>
        </p:nvSpPr>
        <p:spPr>
          <a:xfrm>
            <a:off x="7515159" y="5680498"/>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37CA8F91-EDF8-4570-9C72-472007DA0FF8}"/>
              </a:ext>
            </a:extLst>
          </p:cNvPr>
          <p:cNvSpPr/>
          <p:nvPr/>
        </p:nvSpPr>
        <p:spPr>
          <a:xfrm>
            <a:off x="8724281" y="5680498"/>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F5982455-5E6C-4E0F-8D91-DC4BE547C55F}"/>
              </a:ext>
            </a:extLst>
          </p:cNvPr>
          <p:cNvSpPr/>
          <p:nvPr/>
        </p:nvSpPr>
        <p:spPr>
          <a:xfrm>
            <a:off x="9925045" y="5691794"/>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80A3EE30-A766-4BB9-A95C-05F382C26EC0}"/>
              </a:ext>
            </a:extLst>
          </p:cNvPr>
          <p:cNvSpPr/>
          <p:nvPr/>
        </p:nvSpPr>
        <p:spPr>
          <a:xfrm>
            <a:off x="11099880" y="5702757"/>
            <a:ext cx="734378" cy="3093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2DF2FCEF-8DE6-4FBB-8058-81B431DCB586}"/>
              </a:ext>
            </a:extLst>
          </p:cNvPr>
          <p:cNvSpPr/>
          <p:nvPr/>
        </p:nvSpPr>
        <p:spPr>
          <a:xfrm>
            <a:off x="6158757" y="180489"/>
            <a:ext cx="6006179" cy="649702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0249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603717E-2BBA-48FB-8D59-FE96B160D693}"/>
              </a:ext>
            </a:extLst>
          </p:cNvPr>
          <p:cNvSpPr/>
          <p:nvPr/>
        </p:nvSpPr>
        <p:spPr>
          <a:xfrm>
            <a:off x="180134" y="231913"/>
            <a:ext cx="11831732"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MAIN – </a:t>
            </a:r>
            <a:r>
              <a:rPr lang="en-US" sz="4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Choose a workout to complete!</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
        <p:nvSpPr>
          <p:cNvPr id="7" name="Rectangle 6">
            <a:extLst>
              <a:ext uri="{FF2B5EF4-FFF2-40B4-BE49-F238E27FC236}">
                <a16:creationId xmlns:a16="http://schemas.microsoft.com/office/drawing/2014/main" id="{2909166E-3CC6-4460-91AF-4E94191AB439}"/>
              </a:ext>
            </a:extLst>
          </p:cNvPr>
          <p:cNvSpPr/>
          <p:nvPr/>
        </p:nvSpPr>
        <p:spPr>
          <a:xfrm>
            <a:off x="180134" y="180489"/>
            <a:ext cx="11831732" cy="649702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43D1EC0B-BDAD-4F8F-9484-60D13C33EB1E}"/>
              </a:ext>
            </a:extLst>
          </p:cNvPr>
          <p:cNvPicPr>
            <a:picLocks noChangeAspect="1"/>
          </p:cNvPicPr>
          <p:nvPr/>
        </p:nvPicPr>
        <p:blipFill rotWithShape="1">
          <a:blip r:embed="rId2"/>
          <a:srcRect l="20497" r="12804"/>
          <a:stretch/>
        </p:blipFill>
        <p:spPr>
          <a:xfrm>
            <a:off x="4884726" y="1206667"/>
            <a:ext cx="2450933" cy="2450933"/>
          </a:xfrm>
          <a:prstGeom prst="rect">
            <a:avLst/>
          </a:prstGeom>
        </p:spPr>
      </p:pic>
      <p:pic>
        <p:nvPicPr>
          <p:cNvPr id="3" name="Picture 2">
            <a:extLst>
              <a:ext uri="{FF2B5EF4-FFF2-40B4-BE49-F238E27FC236}">
                <a16:creationId xmlns:a16="http://schemas.microsoft.com/office/drawing/2014/main" id="{2E390CC2-EF8C-41EF-9514-7FD4FDE6DB91}"/>
              </a:ext>
            </a:extLst>
          </p:cNvPr>
          <p:cNvPicPr>
            <a:picLocks noChangeAspect="1"/>
          </p:cNvPicPr>
          <p:nvPr/>
        </p:nvPicPr>
        <p:blipFill rotWithShape="1">
          <a:blip r:embed="rId3"/>
          <a:srcRect l="21875" r="21875"/>
          <a:stretch/>
        </p:blipFill>
        <p:spPr>
          <a:xfrm>
            <a:off x="1086449" y="1206667"/>
            <a:ext cx="2450933" cy="2450933"/>
          </a:xfrm>
          <a:prstGeom prst="rect">
            <a:avLst/>
          </a:prstGeom>
        </p:spPr>
      </p:pic>
      <p:pic>
        <p:nvPicPr>
          <p:cNvPr id="4" name="Picture 3">
            <a:extLst>
              <a:ext uri="{FF2B5EF4-FFF2-40B4-BE49-F238E27FC236}">
                <a16:creationId xmlns:a16="http://schemas.microsoft.com/office/drawing/2014/main" id="{45537DE0-07B5-483E-919D-A0D9E886D8D8}"/>
              </a:ext>
            </a:extLst>
          </p:cNvPr>
          <p:cNvPicPr>
            <a:picLocks noChangeAspect="1"/>
          </p:cNvPicPr>
          <p:nvPr/>
        </p:nvPicPr>
        <p:blipFill rotWithShape="1">
          <a:blip r:embed="rId4"/>
          <a:srcRect l="24810" r="15868"/>
          <a:stretch/>
        </p:blipFill>
        <p:spPr>
          <a:xfrm>
            <a:off x="8683003" y="1206667"/>
            <a:ext cx="2450933" cy="2450933"/>
          </a:xfrm>
          <a:prstGeom prst="rect">
            <a:avLst/>
          </a:prstGeom>
        </p:spPr>
      </p:pic>
      <p:sp>
        <p:nvSpPr>
          <p:cNvPr id="6" name="Rectangle 5">
            <a:extLst>
              <a:ext uri="{FF2B5EF4-FFF2-40B4-BE49-F238E27FC236}">
                <a16:creationId xmlns:a16="http://schemas.microsoft.com/office/drawing/2014/main" id="{CF1A61C8-AD42-4160-91B4-B1C1A799F5CF}"/>
              </a:ext>
            </a:extLst>
          </p:cNvPr>
          <p:cNvSpPr/>
          <p:nvPr/>
        </p:nvSpPr>
        <p:spPr>
          <a:xfrm>
            <a:off x="1014320" y="6308178"/>
            <a:ext cx="10163360" cy="369332"/>
          </a:xfrm>
          <a:prstGeom prst="rect">
            <a:avLst/>
          </a:prstGeom>
        </p:spPr>
        <p:txBody>
          <a:bodyPr wrap="none">
            <a:spAutoFit/>
          </a:bodyPr>
          <a:lstStyle/>
          <a:p>
            <a:r>
              <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Complete as many rounds as you can in 30 minutes! Have a short rest after each round.</a:t>
            </a:r>
            <a:endParaRPr lang="en-GB" dirty="0"/>
          </a:p>
        </p:txBody>
      </p:sp>
      <p:sp>
        <p:nvSpPr>
          <p:cNvPr id="8" name="Rectangle 7">
            <a:extLst>
              <a:ext uri="{FF2B5EF4-FFF2-40B4-BE49-F238E27FC236}">
                <a16:creationId xmlns:a16="http://schemas.microsoft.com/office/drawing/2014/main" id="{1CD4BC8E-8FB6-42F8-B79C-F6E6BD235C82}"/>
              </a:ext>
            </a:extLst>
          </p:cNvPr>
          <p:cNvSpPr/>
          <p:nvPr/>
        </p:nvSpPr>
        <p:spPr>
          <a:xfrm>
            <a:off x="247113" y="3709024"/>
            <a:ext cx="3788012" cy="254773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002060"/>
                </a:solidFill>
                <a:latin typeface="Comic Sans MS" panose="030F0702030302020204" pitchFamily="66" charset="0"/>
              </a:rPr>
              <a:t>Rugby</a:t>
            </a:r>
            <a:r>
              <a:rPr lang="en-GB" dirty="0">
                <a:solidFill>
                  <a:srgbClr val="002060"/>
                </a:solidFill>
                <a:latin typeface="Comic Sans MS" panose="030F0702030302020204" pitchFamily="66" charset="0"/>
              </a:rPr>
              <a:t> </a:t>
            </a:r>
          </a:p>
          <a:p>
            <a:pPr algn="ctr"/>
            <a:r>
              <a:rPr lang="en-GB" sz="1400" dirty="0">
                <a:solidFill>
                  <a:srgbClr val="002060"/>
                </a:solidFill>
                <a:latin typeface="Comic Sans MS" panose="030F0702030302020204" pitchFamily="66" charset="0"/>
              </a:rPr>
              <a:t>Focus: Muscular strength</a:t>
            </a:r>
          </a:p>
          <a:p>
            <a:pPr algn="ctr"/>
            <a:endParaRPr lang="en-GB" sz="1400" dirty="0">
              <a:solidFill>
                <a:srgbClr val="002060"/>
              </a:solidFill>
              <a:latin typeface="Comic Sans MS" panose="030F0702030302020204" pitchFamily="66" charset="0"/>
            </a:endParaRPr>
          </a:p>
          <a:p>
            <a:pPr algn="ctr"/>
            <a:r>
              <a:rPr lang="en-GB" sz="1400" dirty="0">
                <a:solidFill>
                  <a:srgbClr val="002060"/>
                </a:solidFill>
                <a:latin typeface="Comic Sans MS" panose="030F0702030302020204" pitchFamily="66" charset="0"/>
              </a:rPr>
              <a:t>Plank x20 sec</a:t>
            </a:r>
          </a:p>
          <a:p>
            <a:pPr algn="ctr"/>
            <a:r>
              <a:rPr lang="en-GB" sz="1400" dirty="0">
                <a:solidFill>
                  <a:srgbClr val="002060"/>
                </a:solidFill>
                <a:latin typeface="Comic Sans MS" panose="030F0702030302020204" pitchFamily="66" charset="0"/>
              </a:rPr>
              <a:t>Squats x10</a:t>
            </a:r>
          </a:p>
          <a:p>
            <a:pPr algn="ctr"/>
            <a:r>
              <a:rPr lang="en-GB" sz="1400" dirty="0">
                <a:solidFill>
                  <a:srgbClr val="002060"/>
                </a:solidFill>
                <a:latin typeface="Comic Sans MS" panose="030F0702030302020204" pitchFamily="66" charset="0"/>
              </a:rPr>
              <a:t>Press-ups x10</a:t>
            </a:r>
          </a:p>
          <a:p>
            <a:pPr algn="ctr"/>
            <a:r>
              <a:rPr lang="en-GB" sz="1400" dirty="0">
                <a:solidFill>
                  <a:srgbClr val="002060"/>
                </a:solidFill>
                <a:latin typeface="Comic Sans MS" panose="030F0702030302020204" pitchFamily="66" charset="0"/>
              </a:rPr>
              <a:t>Sit-ups x10</a:t>
            </a:r>
          </a:p>
          <a:p>
            <a:pPr algn="ctr"/>
            <a:r>
              <a:rPr lang="en-GB" sz="1400" dirty="0">
                <a:solidFill>
                  <a:srgbClr val="002060"/>
                </a:solidFill>
                <a:latin typeface="Comic Sans MS" panose="030F0702030302020204" pitchFamily="66" charset="0"/>
              </a:rPr>
              <a:t>Lunges x10</a:t>
            </a:r>
          </a:p>
          <a:p>
            <a:pPr algn="ctr"/>
            <a:r>
              <a:rPr lang="en-GB" sz="1400" dirty="0" err="1">
                <a:solidFill>
                  <a:srgbClr val="002060"/>
                </a:solidFill>
                <a:latin typeface="Comic Sans MS" panose="030F0702030302020204" pitchFamily="66" charset="0"/>
              </a:rPr>
              <a:t>Tricep</a:t>
            </a:r>
            <a:r>
              <a:rPr lang="en-GB" sz="1400" dirty="0">
                <a:solidFill>
                  <a:srgbClr val="002060"/>
                </a:solidFill>
                <a:latin typeface="Comic Sans MS" panose="030F0702030302020204" pitchFamily="66" charset="0"/>
              </a:rPr>
              <a:t> dips x10</a:t>
            </a:r>
          </a:p>
          <a:p>
            <a:pPr algn="ctr"/>
            <a:r>
              <a:rPr lang="en-GB" sz="1400" dirty="0">
                <a:solidFill>
                  <a:srgbClr val="002060"/>
                </a:solidFill>
                <a:latin typeface="Comic Sans MS" panose="030F0702030302020204" pitchFamily="66" charset="0"/>
              </a:rPr>
              <a:t>Sit-up &amp; twist x10</a:t>
            </a:r>
          </a:p>
        </p:txBody>
      </p:sp>
      <p:sp>
        <p:nvSpPr>
          <p:cNvPr id="11" name="Rectangle 10">
            <a:extLst>
              <a:ext uri="{FF2B5EF4-FFF2-40B4-BE49-F238E27FC236}">
                <a16:creationId xmlns:a16="http://schemas.microsoft.com/office/drawing/2014/main" id="{EC77865F-8FDB-47A8-A3B1-68A001900A99}"/>
              </a:ext>
            </a:extLst>
          </p:cNvPr>
          <p:cNvSpPr/>
          <p:nvPr/>
        </p:nvSpPr>
        <p:spPr>
          <a:xfrm>
            <a:off x="4201994" y="3709023"/>
            <a:ext cx="3788012" cy="254773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002060"/>
                </a:solidFill>
                <a:latin typeface="Comic Sans MS" panose="030F0702030302020204" pitchFamily="66" charset="0"/>
              </a:rPr>
              <a:t>Football</a:t>
            </a:r>
            <a:r>
              <a:rPr lang="en-GB" dirty="0">
                <a:solidFill>
                  <a:srgbClr val="002060"/>
                </a:solidFill>
                <a:latin typeface="Comic Sans MS" panose="030F0702030302020204" pitchFamily="66" charset="0"/>
              </a:rPr>
              <a:t> </a:t>
            </a:r>
          </a:p>
          <a:p>
            <a:pPr algn="ctr"/>
            <a:r>
              <a:rPr lang="en-GB" sz="1400" dirty="0">
                <a:solidFill>
                  <a:srgbClr val="002060"/>
                </a:solidFill>
                <a:latin typeface="Comic Sans MS" panose="030F0702030302020204" pitchFamily="66" charset="0"/>
              </a:rPr>
              <a:t>Focus: Agility</a:t>
            </a:r>
          </a:p>
          <a:p>
            <a:pPr algn="ctr"/>
            <a:endParaRPr lang="en-GB" sz="1400" dirty="0">
              <a:solidFill>
                <a:srgbClr val="002060"/>
              </a:solidFill>
              <a:latin typeface="Comic Sans MS" panose="030F0702030302020204" pitchFamily="66" charset="0"/>
            </a:endParaRPr>
          </a:p>
          <a:p>
            <a:pPr algn="ctr"/>
            <a:r>
              <a:rPr lang="en-GB" sz="1400" dirty="0">
                <a:solidFill>
                  <a:srgbClr val="002060"/>
                </a:solidFill>
                <a:latin typeface="Comic Sans MS" panose="030F0702030302020204" pitchFamily="66" charset="0"/>
              </a:rPr>
              <a:t>Quick feet x15 sec</a:t>
            </a:r>
          </a:p>
          <a:p>
            <a:pPr algn="ctr"/>
            <a:r>
              <a:rPr lang="en-GB" sz="1400" dirty="0">
                <a:solidFill>
                  <a:srgbClr val="002060"/>
                </a:solidFill>
                <a:latin typeface="Comic Sans MS" panose="030F0702030302020204" pitchFamily="66" charset="0"/>
              </a:rPr>
              <a:t>Side lunges x10</a:t>
            </a:r>
          </a:p>
          <a:p>
            <a:pPr algn="ctr"/>
            <a:r>
              <a:rPr lang="en-GB" sz="1400" dirty="0">
                <a:solidFill>
                  <a:srgbClr val="002060"/>
                </a:solidFill>
                <a:latin typeface="Comic Sans MS" panose="030F0702030302020204" pitchFamily="66" charset="0"/>
              </a:rPr>
              <a:t>Shuttle runs x15 sec</a:t>
            </a:r>
          </a:p>
          <a:p>
            <a:pPr algn="ctr"/>
            <a:r>
              <a:rPr lang="en-GB" sz="1400" dirty="0">
                <a:solidFill>
                  <a:srgbClr val="002060"/>
                </a:solidFill>
                <a:latin typeface="Comic Sans MS" panose="030F0702030302020204" pitchFamily="66" charset="0"/>
              </a:rPr>
              <a:t>Lateral bounds x10</a:t>
            </a:r>
          </a:p>
          <a:p>
            <a:pPr algn="ctr"/>
            <a:r>
              <a:rPr lang="en-GB" sz="1400" dirty="0">
                <a:solidFill>
                  <a:srgbClr val="002060"/>
                </a:solidFill>
                <a:latin typeface="Comic Sans MS" panose="030F0702030302020204" pitchFamily="66" charset="0"/>
              </a:rPr>
              <a:t>Speed bounce x15 sec</a:t>
            </a:r>
          </a:p>
          <a:p>
            <a:pPr algn="ctr"/>
            <a:r>
              <a:rPr lang="en-GB" sz="1400" dirty="0">
                <a:solidFill>
                  <a:srgbClr val="002060"/>
                </a:solidFill>
                <a:latin typeface="Comic Sans MS" panose="030F0702030302020204" pitchFamily="66" charset="0"/>
              </a:rPr>
              <a:t>Alternating lunges x10</a:t>
            </a:r>
          </a:p>
          <a:p>
            <a:pPr algn="ctr"/>
            <a:r>
              <a:rPr lang="en-GB" sz="1400" dirty="0">
                <a:solidFill>
                  <a:srgbClr val="002060"/>
                </a:solidFill>
                <a:latin typeface="Comic Sans MS" panose="030F0702030302020204" pitchFamily="66" charset="0"/>
              </a:rPr>
              <a:t>Jog in place x1 minute</a:t>
            </a:r>
          </a:p>
        </p:txBody>
      </p:sp>
      <p:sp>
        <p:nvSpPr>
          <p:cNvPr id="12" name="Rectangle 11">
            <a:extLst>
              <a:ext uri="{FF2B5EF4-FFF2-40B4-BE49-F238E27FC236}">
                <a16:creationId xmlns:a16="http://schemas.microsoft.com/office/drawing/2014/main" id="{30ED7E17-6B34-4922-BC0D-127F025EB566}"/>
              </a:ext>
            </a:extLst>
          </p:cNvPr>
          <p:cNvSpPr/>
          <p:nvPr/>
        </p:nvSpPr>
        <p:spPr>
          <a:xfrm>
            <a:off x="8156875" y="3709023"/>
            <a:ext cx="3788012" cy="254773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002060"/>
                </a:solidFill>
                <a:latin typeface="Comic Sans MS" panose="030F0702030302020204" pitchFamily="66" charset="0"/>
              </a:rPr>
              <a:t>Boxing</a:t>
            </a:r>
            <a:r>
              <a:rPr lang="en-GB" dirty="0">
                <a:solidFill>
                  <a:srgbClr val="002060"/>
                </a:solidFill>
                <a:latin typeface="Comic Sans MS" panose="030F0702030302020204" pitchFamily="66" charset="0"/>
              </a:rPr>
              <a:t> </a:t>
            </a:r>
          </a:p>
          <a:p>
            <a:pPr algn="ctr"/>
            <a:r>
              <a:rPr lang="en-GB" sz="1400" dirty="0">
                <a:solidFill>
                  <a:srgbClr val="002060"/>
                </a:solidFill>
                <a:latin typeface="Comic Sans MS" panose="030F0702030302020204" pitchFamily="66" charset="0"/>
              </a:rPr>
              <a:t>Focus: Power</a:t>
            </a:r>
          </a:p>
          <a:p>
            <a:pPr algn="ctr"/>
            <a:endParaRPr lang="en-GB" sz="1400" dirty="0">
              <a:solidFill>
                <a:srgbClr val="002060"/>
              </a:solidFill>
              <a:latin typeface="Comic Sans MS" panose="030F0702030302020204" pitchFamily="66" charset="0"/>
            </a:endParaRPr>
          </a:p>
          <a:p>
            <a:pPr algn="ctr"/>
            <a:r>
              <a:rPr lang="en-GB" sz="1400" dirty="0">
                <a:solidFill>
                  <a:srgbClr val="002060"/>
                </a:solidFill>
                <a:latin typeface="Comic Sans MS" panose="030F0702030302020204" pitchFamily="66" charset="0"/>
              </a:rPr>
              <a:t>Shadow boxing x30 seconds</a:t>
            </a:r>
          </a:p>
          <a:p>
            <a:pPr algn="ctr"/>
            <a:r>
              <a:rPr lang="en-GB" sz="1400" dirty="0">
                <a:solidFill>
                  <a:srgbClr val="002060"/>
                </a:solidFill>
                <a:latin typeface="Comic Sans MS" panose="030F0702030302020204" pitchFamily="66" charset="0"/>
              </a:rPr>
              <a:t>Squat jumps x15</a:t>
            </a:r>
          </a:p>
          <a:p>
            <a:pPr algn="ctr"/>
            <a:r>
              <a:rPr lang="en-GB" sz="1400" dirty="0">
                <a:solidFill>
                  <a:srgbClr val="002060"/>
                </a:solidFill>
                <a:latin typeface="Comic Sans MS" panose="030F0702030302020204" pitchFamily="66" charset="0"/>
              </a:rPr>
              <a:t>Explosive press-ups x10</a:t>
            </a:r>
          </a:p>
          <a:p>
            <a:pPr algn="ctr"/>
            <a:r>
              <a:rPr lang="en-GB" sz="1400" dirty="0">
                <a:solidFill>
                  <a:srgbClr val="002060"/>
                </a:solidFill>
                <a:latin typeface="Comic Sans MS" panose="030F0702030302020204" pitchFamily="66" charset="0"/>
              </a:rPr>
              <a:t>Shadow boxing x30 seconds</a:t>
            </a:r>
          </a:p>
          <a:p>
            <a:pPr algn="ctr"/>
            <a:r>
              <a:rPr lang="en-GB" sz="1400" dirty="0">
                <a:solidFill>
                  <a:srgbClr val="002060"/>
                </a:solidFill>
                <a:latin typeface="Comic Sans MS" panose="030F0702030302020204" pitchFamily="66" charset="0"/>
              </a:rPr>
              <a:t>Burpees x15</a:t>
            </a:r>
          </a:p>
          <a:p>
            <a:pPr algn="ctr"/>
            <a:r>
              <a:rPr lang="en-GB" sz="1400" dirty="0">
                <a:solidFill>
                  <a:srgbClr val="002060"/>
                </a:solidFill>
                <a:latin typeface="Comic Sans MS" panose="030F0702030302020204" pitchFamily="66" charset="0"/>
              </a:rPr>
              <a:t>High plank shoulder taps x20</a:t>
            </a:r>
          </a:p>
          <a:p>
            <a:pPr algn="ctr"/>
            <a:r>
              <a:rPr lang="en-GB" sz="1400" dirty="0">
                <a:solidFill>
                  <a:srgbClr val="002060"/>
                </a:solidFill>
                <a:latin typeface="Comic Sans MS" panose="030F0702030302020204" pitchFamily="66" charset="0"/>
              </a:rPr>
              <a:t>Shadow boxing x30 seconds</a:t>
            </a:r>
          </a:p>
          <a:p>
            <a:pPr algn="ctr"/>
            <a:r>
              <a:rPr lang="en-GB" sz="1400" dirty="0">
                <a:solidFill>
                  <a:srgbClr val="002060"/>
                </a:solidFill>
                <a:latin typeface="Comic Sans MS" panose="030F0702030302020204" pitchFamily="66" charset="0"/>
              </a:rPr>
              <a:t>Sit-ups x15</a:t>
            </a:r>
          </a:p>
        </p:txBody>
      </p:sp>
    </p:spTree>
    <p:extLst>
      <p:ext uri="{BB962C8B-B14F-4D97-AF65-F5344CB8AC3E}">
        <p14:creationId xmlns:p14="http://schemas.microsoft.com/office/powerpoint/2010/main" val="3366898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603717E-2BBA-48FB-8D59-FE96B160D693}"/>
              </a:ext>
            </a:extLst>
          </p:cNvPr>
          <p:cNvSpPr/>
          <p:nvPr/>
        </p:nvSpPr>
        <p:spPr>
          <a:xfrm>
            <a:off x="180134" y="231913"/>
            <a:ext cx="11831732"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MAIN – </a:t>
            </a:r>
            <a:r>
              <a:rPr lang="en-US" sz="4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Feel good workout!</a:t>
            </a:r>
          </a:p>
        </p:txBody>
      </p:sp>
      <p:sp>
        <p:nvSpPr>
          <p:cNvPr id="7" name="Rectangle 6">
            <a:extLst>
              <a:ext uri="{FF2B5EF4-FFF2-40B4-BE49-F238E27FC236}">
                <a16:creationId xmlns:a16="http://schemas.microsoft.com/office/drawing/2014/main" id="{2909166E-3CC6-4460-91AF-4E94191AB439}"/>
              </a:ext>
            </a:extLst>
          </p:cNvPr>
          <p:cNvSpPr/>
          <p:nvPr/>
        </p:nvSpPr>
        <p:spPr>
          <a:xfrm>
            <a:off x="180134" y="180489"/>
            <a:ext cx="11831732" cy="649702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12903CC-B48C-46B0-AEE1-3E05B211A179}"/>
              </a:ext>
            </a:extLst>
          </p:cNvPr>
          <p:cNvSpPr/>
          <p:nvPr/>
        </p:nvSpPr>
        <p:spPr>
          <a:xfrm>
            <a:off x="338517" y="1467231"/>
            <a:ext cx="4179155" cy="183823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latin typeface="Comic Sans MS" panose="030F0702030302020204" pitchFamily="66" charset="0"/>
              </a:rPr>
              <a:t>The aim of this workout is to feel good!!</a:t>
            </a:r>
          </a:p>
          <a:p>
            <a:pPr algn="ctr"/>
            <a:endParaRPr lang="en-GB" sz="1400" dirty="0">
              <a:solidFill>
                <a:srgbClr val="002060"/>
              </a:solidFill>
              <a:latin typeface="Comic Sans MS" panose="030F0702030302020204" pitchFamily="66" charset="0"/>
            </a:endParaRPr>
          </a:p>
          <a:p>
            <a:pPr algn="ctr"/>
            <a:r>
              <a:rPr lang="en-GB" sz="1400" dirty="0">
                <a:solidFill>
                  <a:srgbClr val="002060"/>
                </a:solidFill>
                <a:latin typeface="Comic Sans MS" panose="030F0702030302020204" pitchFamily="66" charset="0"/>
              </a:rPr>
              <a:t>Endorphins are chemicals produced by the body to relieve stress and pain. </a:t>
            </a:r>
          </a:p>
          <a:p>
            <a:pPr algn="ctr"/>
            <a:endParaRPr lang="en-GB" sz="1400" dirty="0">
              <a:solidFill>
                <a:srgbClr val="002060"/>
              </a:solidFill>
              <a:latin typeface="Comic Sans MS" panose="030F0702030302020204" pitchFamily="66" charset="0"/>
            </a:endParaRPr>
          </a:p>
          <a:p>
            <a:pPr algn="ctr"/>
            <a:r>
              <a:rPr lang="en-GB" sz="1400" dirty="0">
                <a:solidFill>
                  <a:srgbClr val="002060"/>
                </a:solidFill>
                <a:latin typeface="Comic Sans MS" panose="030F0702030302020204" pitchFamily="66" charset="0"/>
              </a:rPr>
              <a:t>During exercise, your body releases endorphins, which make you feel good!!</a:t>
            </a:r>
          </a:p>
        </p:txBody>
      </p:sp>
      <p:pic>
        <p:nvPicPr>
          <p:cNvPr id="2" name="Picture 1">
            <a:extLst>
              <a:ext uri="{FF2B5EF4-FFF2-40B4-BE49-F238E27FC236}">
                <a16:creationId xmlns:a16="http://schemas.microsoft.com/office/drawing/2014/main" id="{E6D979AD-A93F-408F-9739-7B744FC3783C}"/>
              </a:ext>
            </a:extLst>
          </p:cNvPr>
          <p:cNvPicPr>
            <a:picLocks noChangeAspect="1"/>
          </p:cNvPicPr>
          <p:nvPr/>
        </p:nvPicPr>
        <p:blipFill>
          <a:blip r:embed="rId2"/>
          <a:stretch>
            <a:fillRect/>
          </a:stretch>
        </p:blipFill>
        <p:spPr>
          <a:xfrm>
            <a:off x="10433755" y="4993178"/>
            <a:ext cx="1419509" cy="1359574"/>
          </a:xfrm>
          <a:prstGeom prst="rect">
            <a:avLst/>
          </a:prstGeom>
        </p:spPr>
      </p:pic>
      <p:sp>
        <p:nvSpPr>
          <p:cNvPr id="3" name="Rectangle: Rounded Corners 2">
            <a:extLst>
              <a:ext uri="{FF2B5EF4-FFF2-40B4-BE49-F238E27FC236}">
                <a16:creationId xmlns:a16="http://schemas.microsoft.com/office/drawing/2014/main" id="{DFDF6E48-5703-43DC-8CCD-848A56D29FCA}"/>
              </a:ext>
            </a:extLst>
          </p:cNvPr>
          <p:cNvSpPr/>
          <p:nvPr/>
        </p:nvSpPr>
        <p:spPr>
          <a:xfrm>
            <a:off x="5803003" y="1591487"/>
            <a:ext cx="5261316" cy="10550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omic Sans MS" panose="030F0702030302020204" pitchFamily="66" charset="0"/>
              </a:rPr>
              <a:t>Complete 35 seconds of work, with 25 seconds of rest in between each exercise.</a:t>
            </a:r>
          </a:p>
          <a:p>
            <a:pPr algn="ctr"/>
            <a:r>
              <a:rPr lang="en-GB" dirty="0">
                <a:latin typeface="Comic Sans MS" panose="030F0702030302020204" pitchFamily="66" charset="0"/>
              </a:rPr>
              <a:t>Complete 1-3 rounds in total!</a:t>
            </a:r>
          </a:p>
        </p:txBody>
      </p:sp>
      <p:sp>
        <p:nvSpPr>
          <p:cNvPr id="6" name="Rectangle 5">
            <a:extLst>
              <a:ext uri="{FF2B5EF4-FFF2-40B4-BE49-F238E27FC236}">
                <a16:creationId xmlns:a16="http://schemas.microsoft.com/office/drawing/2014/main" id="{1334A0B5-6A52-4422-9365-7395DD745457}"/>
              </a:ext>
            </a:extLst>
          </p:cNvPr>
          <p:cNvSpPr/>
          <p:nvPr/>
        </p:nvSpPr>
        <p:spPr>
          <a:xfrm>
            <a:off x="6095999" y="2747650"/>
            <a:ext cx="4179155" cy="3785652"/>
          </a:xfrm>
          <a:prstGeom prst="rect">
            <a:avLst/>
          </a:prstGeom>
        </p:spPr>
        <p:txBody>
          <a:bodyPr wrap="square">
            <a:spAutoFit/>
          </a:bodyPr>
          <a:lstStyle/>
          <a:p>
            <a:pPr>
              <a:buFont typeface="Arial" panose="020B0604020202020204" pitchFamily="34" charset="0"/>
              <a:buChar char="•"/>
            </a:pPr>
            <a:r>
              <a:rPr lang="en-GB" sz="2400" dirty="0">
                <a:solidFill>
                  <a:srgbClr val="000000"/>
                </a:solidFill>
                <a:latin typeface="Comic Sans MS" panose="030F0702030302020204" pitchFamily="66" charset="0"/>
              </a:rPr>
              <a:t>Squat Pulse</a:t>
            </a:r>
          </a:p>
          <a:p>
            <a:pPr>
              <a:buFont typeface="Arial" panose="020B0604020202020204" pitchFamily="34" charset="0"/>
              <a:buChar char="•"/>
            </a:pPr>
            <a:r>
              <a:rPr lang="en-GB" sz="2400" dirty="0">
                <a:solidFill>
                  <a:srgbClr val="000000"/>
                </a:solidFill>
                <a:latin typeface="Comic Sans MS" panose="030F0702030302020204" pitchFamily="66" charset="0"/>
              </a:rPr>
              <a:t>Mountain Climbers</a:t>
            </a:r>
          </a:p>
          <a:p>
            <a:pPr>
              <a:buFont typeface="Arial" panose="020B0604020202020204" pitchFamily="34" charset="0"/>
              <a:buChar char="•"/>
            </a:pPr>
            <a:r>
              <a:rPr lang="en-GB" sz="2400" dirty="0">
                <a:solidFill>
                  <a:srgbClr val="000000"/>
                </a:solidFill>
                <a:latin typeface="Comic Sans MS" panose="030F0702030302020204" pitchFamily="66" charset="0"/>
              </a:rPr>
              <a:t>Flutter Kicks</a:t>
            </a:r>
          </a:p>
          <a:p>
            <a:pPr>
              <a:buFont typeface="Arial" panose="020B0604020202020204" pitchFamily="34" charset="0"/>
              <a:buChar char="•"/>
            </a:pPr>
            <a:r>
              <a:rPr lang="en-GB" sz="2400" dirty="0">
                <a:solidFill>
                  <a:srgbClr val="000000"/>
                </a:solidFill>
                <a:latin typeface="Comic Sans MS" panose="030F0702030302020204" pitchFamily="66" charset="0"/>
              </a:rPr>
              <a:t>Single-Leg Deadlift (left)</a:t>
            </a:r>
          </a:p>
          <a:p>
            <a:pPr>
              <a:buFont typeface="Arial" panose="020B0604020202020204" pitchFamily="34" charset="0"/>
              <a:buChar char="•"/>
            </a:pPr>
            <a:r>
              <a:rPr lang="en-GB" sz="2400" dirty="0">
                <a:solidFill>
                  <a:srgbClr val="000000"/>
                </a:solidFill>
                <a:latin typeface="Comic Sans MS" panose="030F0702030302020204" pitchFamily="66" charset="0"/>
              </a:rPr>
              <a:t>Walkouts</a:t>
            </a:r>
          </a:p>
          <a:p>
            <a:pPr>
              <a:buFont typeface="Arial" panose="020B0604020202020204" pitchFamily="34" charset="0"/>
              <a:buChar char="•"/>
            </a:pPr>
            <a:r>
              <a:rPr lang="en-GB" sz="2400" dirty="0">
                <a:solidFill>
                  <a:srgbClr val="000000"/>
                </a:solidFill>
                <a:latin typeface="Comic Sans MS" panose="030F0702030302020204" pitchFamily="66" charset="0"/>
              </a:rPr>
              <a:t>Single-Leg Deadlift (right)</a:t>
            </a:r>
          </a:p>
          <a:p>
            <a:pPr>
              <a:buFont typeface="Arial" panose="020B0604020202020204" pitchFamily="34" charset="0"/>
              <a:buChar char="•"/>
            </a:pPr>
            <a:r>
              <a:rPr lang="en-GB" sz="2400" dirty="0">
                <a:solidFill>
                  <a:srgbClr val="000000"/>
                </a:solidFill>
                <a:latin typeface="Comic Sans MS" panose="030F0702030302020204" pitchFamily="66" charset="0"/>
              </a:rPr>
              <a:t>Seal Jacks</a:t>
            </a:r>
          </a:p>
          <a:p>
            <a:pPr>
              <a:buFont typeface="Arial" panose="020B0604020202020204" pitchFamily="34" charset="0"/>
              <a:buChar char="•"/>
            </a:pPr>
            <a:r>
              <a:rPr lang="en-GB" sz="2400" dirty="0">
                <a:solidFill>
                  <a:srgbClr val="000000"/>
                </a:solidFill>
                <a:latin typeface="Comic Sans MS" panose="030F0702030302020204" pitchFamily="66" charset="0"/>
              </a:rPr>
              <a:t>Sit-up</a:t>
            </a:r>
          </a:p>
          <a:p>
            <a:pPr>
              <a:buFont typeface="Arial" panose="020B0604020202020204" pitchFamily="34" charset="0"/>
              <a:buChar char="•"/>
            </a:pPr>
            <a:r>
              <a:rPr lang="en-GB" sz="2400" dirty="0">
                <a:solidFill>
                  <a:srgbClr val="000000"/>
                </a:solidFill>
                <a:latin typeface="Comic Sans MS" panose="030F0702030302020204" pitchFamily="66" charset="0"/>
              </a:rPr>
              <a:t>Alternating Side Lunge</a:t>
            </a:r>
          </a:p>
          <a:p>
            <a:pPr>
              <a:buFont typeface="Arial" panose="020B0604020202020204" pitchFamily="34" charset="0"/>
              <a:buChar char="•"/>
            </a:pPr>
            <a:r>
              <a:rPr lang="en-GB" sz="2400" dirty="0">
                <a:solidFill>
                  <a:srgbClr val="000000"/>
                </a:solidFill>
                <a:latin typeface="Comic Sans MS" panose="030F0702030302020204" pitchFamily="66" charset="0"/>
              </a:rPr>
              <a:t>Shadow Boxing</a:t>
            </a:r>
            <a:endParaRPr lang="en-GB" sz="2400" b="0" dirty="0">
              <a:solidFill>
                <a:srgbClr val="000000"/>
              </a:solidFill>
              <a:effectLst/>
              <a:latin typeface="Comic Sans MS" panose="030F0702030302020204" pitchFamily="66" charset="0"/>
            </a:endParaRPr>
          </a:p>
        </p:txBody>
      </p:sp>
      <p:pic>
        <p:nvPicPr>
          <p:cNvPr id="8" name="Picture 7">
            <a:extLst>
              <a:ext uri="{FF2B5EF4-FFF2-40B4-BE49-F238E27FC236}">
                <a16:creationId xmlns:a16="http://schemas.microsoft.com/office/drawing/2014/main" id="{54BA83A4-9F4E-41CD-9CF0-9CB8FEBACC19}"/>
              </a:ext>
            </a:extLst>
          </p:cNvPr>
          <p:cNvPicPr>
            <a:picLocks noChangeAspect="1"/>
          </p:cNvPicPr>
          <p:nvPr/>
        </p:nvPicPr>
        <p:blipFill>
          <a:blip r:embed="rId3"/>
          <a:stretch>
            <a:fillRect/>
          </a:stretch>
        </p:blipFill>
        <p:spPr>
          <a:xfrm>
            <a:off x="328088" y="3447128"/>
            <a:ext cx="5495937" cy="3088716"/>
          </a:xfrm>
          <a:prstGeom prst="rect">
            <a:avLst/>
          </a:prstGeom>
        </p:spPr>
      </p:pic>
      <p:sp>
        <p:nvSpPr>
          <p:cNvPr id="9" name="Rectangle 8">
            <a:extLst>
              <a:ext uri="{FF2B5EF4-FFF2-40B4-BE49-F238E27FC236}">
                <a16:creationId xmlns:a16="http://schemas.microsoft.com/office/drawing/2014/main" id="{C8BAA01B-A28E-436D-8D28-8E8DEC60A6CC}"/>
              </a:ext>
            </a:extLst>
          </p:cNvPr>
          <p:cNvSpPr/>
          <p:nvPr/>
        </p:nvSpPr>
        <p:spPr>
          <a:xfrm>
            <a:off x="338517" y="5863089"/>
            <a:ext cx="5485508" cy="599569"/>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omic Sans MS" panose="030F0702030302020204" pitchFamily="66" charset="0"/>
              </a:rPr>
              <a:t>PLAY SOME MUSIC DURING YOUR WORKOUT!</a:t>
            </a:r>
          </a:p>
        </p:txBody>
      </p:sp>
    </p:spTree>
    <p:extLst>
      <p:ext uri="{BB962C8B-B14F-4D97-AF65-F5344CB8AC3E}">
        <p14:creationId xmlns:p14="http://schemas.microsoft.com/office/powerpoint/2010/main" val="4222454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603717E-2BBA-48FB-8D59-FE96B160D693}"/>
              </a:ext>
            </a:extLst>
          </p:cNvPr>
          <p:cNvSpPr/>
          <p:nvPr/>
        </p:nvSpPr>
        <p:spPr>
          <a:xfrm>
            <a:off x="6096000" y="231913"/>
            <a:ext cx="6008756"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DESSERT</a:t>
            </a:r>
          </a:p>
        </p:txBody>
      </p:sp>
      <p:sp>
        <p:nvSpPr>
          <p:cNvPr id="4" name="Rectangle 3">
            <a:extLst>
              <a:ext uri="{FF2B5EF4-FFF2-40B4-BE49-F238E27FC236}">
                <a16:creationId xmlns:a16="http://schemas.microsoft.com/office/drawing/2014/main" id="{FA152F06-E5B9-4B25-B361-816E787ADBE3}"/>
              </a:ext>
            </a:extLst>
          </p:cNvPr>
          <p:cNvSpPr/>
          <p:nvPr/>
        </p:nvSpPr>
        <p:spPr>
          <a:xfrm>
            <a:off x="6297637" y="1206667"/>
            <a:ext cx="5654318" cy="889419"/>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latin typeface="Comic Sans MS" panose="030F0702030302020204" pitchFamily="66" charset="0"/>
              </a:rPr>
              <a:t>Meditation is a technique used to lower stress levels, connect your body &amp; mind, and improve your focus! </a:t>
            </a:r>
            <a:endParaRPr lang="en-GB" sz="1400" dirty="0">
              <a:solidFill>
                <a:srgbClr val="002060"/>
              </a:solidFill>
              <a:latin typeface="Comic Sans MS" panose="030F0702030302020204" pitchFamily="66" charset="0"/>
            </a:endParaRPr>
          </a:p>
        </p:txBody>
      </p:sp>
      <p:sp>
        <p:nvSpPr>
          <p:cNvPr id="6" name="Rectangle 5">
            <a:extLst>
              <a:ext uri="{FF2B5EF4-FFF2-40B4-BE49-F238E27FC236}">
                <a16:creationId xmlns:a16="http://schemas.microsoft.com/office/drawing/2014/main" id="{4799E13D-B6ED-4A62-B706-8CA7C5D58A79}"/>
              </a:ext>
            </a:extLst>
          </p:cNvPr>
          <p:cNvSpPr/>
          <p:nvPr/>
        </p:nvSpPr>
        <p:spPr>
          <a:xfrm>
            <a:off x="6096000" y="180489"/>
            <a:ext cx="6008756" cy="649702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7BD0FD3F-9F46-4FDF-BCAF-450963C8F7D8}"/>
              </a:ext>
            </a:extLst>
          </p:cNvPr>
          <p:cNvSpPr>
            <a:spLocks noChangeArrowheads="1"/>
          </p:cNvSpPr>
          <p:nvPr/>
        </p:nvSpPr>
        <p:spPr bwMode="auto">
          <a:xfrm>
            <a:off x="6188889" y="2197844"/>
            <a:ext cx="5763065" cy="4462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000000"/>
                </a:solidFill>
                <a:effectLst/>
                <a:latin typeface="Comic Sans MS" panose="030F0702030302020204" pitchFamily="66" charset="0"/>
              </a:rPr>
              <a:t>A Basic Meditation for Beginners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omic Sans MS" panose="030F0702030302020204" pitchFamily="66" charset="0"/>
              </a:rPr>
              <a:t>The first thing to clarify: What we’re doing here is aiming for mindfulness. We’re just practicing bringing our attention to our breath, and then back to the breath when we notice our attention has wandered.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200" b="1" i="0" u="none" strike="noStrike" cap="none" normalizeH="0" baseline="0" dirty="0">
                <a:ln>
                  <a:noFill/>
                </a:ln>
                <a:solidFill>
                  <a:srgbClr val="000000"/>
                </a:solidFill>
                <a:effectLst/>
                <a:latin typeface="Comic Sans MS" panose="030F0702030302020204" pitchFamily="66" charset="0"/>
              </a:rPr>
              <a:t>Get comfortable</a:t>
            </a:r>
            <a:r>
              <a:rPr kumimoji="0" lang="en-US" altLang="en-US" sz="1200" b="0" i="0" u="none" strike="noStrike" cap="none" normalizeH="0" baseline="0" dirty="0">
                <a:ln>
                  <a:noFill/>
                </a:ln>
                <a:solidFill>
                  <a:srgbClr val="000000"/>
                </a:solidFill>
                <a:effectLst/>
                <a:latin typeface="Comic Sans MS" panose="030F0702030302020204" pitchFamily="66" charset="0"/>
              </a:rPr>
              <a:t> </a:t>
            </a:r>
            <a:r>
              <a:rPr kumimoji="0" lang="en-US" altLang="en-US" sz="1200" b="1" i="0" u="none" strike="noStrike" cap="none" normalizeH="0" baseline="0" dirty="0">
                <a:ln>
                  <a:noFill/>
                </a:ln>
                <a:solidFill>
                  <a:srgbClr val="000000"/>
                </a:solidFill>
                <a:effectLst/>
                <a:latin typeface="Comic Sans MS" panose="030F0702030302020204" pitchFamily="66" charset="0"/>
              </a:rPr>
              <a:t>and prepare to sit still for a few minutes. </a:t>
            </a:r>
            <a:r>
              <a:rPr kumimoji="0" lang="en-US" altLang="en-US" sz="1200" b="0" i="0" u="none" strike="noStrike" cap="none" normalizeH="0" baseline="0" dirty="0">
                <a:ln>
                  <a:noFill/>
                </a:ln>
                <a:solidFill>
                  <a:srgbClr val="000000"/>
                </a:solidFill>
                <a:effectLst/>
                <a:latin typeface="Comic Sans MS" panose="030F0702030302020204" pitchFamily="66" charset="0"/>
              </a:rPr>
              <a:t>After you stop reading this, you’re going to simply focus on your own natural inhaling and exhaling of breath.</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200" b="1" i="0" u="none" strike="noStrike" cap="none" normalizeH="0" baseline="0" dirty="0">
                <a:ln>
                  <a:noFill/>
                </a:ln>
                <a:solidFill>
                  <a:srgbClr val="000000"/>
                </a:solidFill>
                <a:effectLst/>
                <a:latin typeface="Comic Sans MS" panose="030F0702030302020204" pitchFamily="66" charset="0"/>
              </a:rPr>
              <a:t>Focus on your breath. </a:t>
            </a:r>
            <a:r>
              <a:rPr kumimoji="0" lang="en-US" altLang="en-US" sz="1200" b="0" i="0" u="none" strike="noStrike" cap="none" normalizeH="0" baseline="0" dirty="0">
                <a:ln>
                  <a:noFill/>
                </a:ln>
                <a:solidFill>
                  <a:srgbClr val="000000"/>
                </a:solidFill>
                <a:effectLst/>
                <a:latin typeface="Comic Sans MS" panose="030F0702030302020204" pitchFamily="66" charset="0"/>
              </a:rPr>
              <a:t>Where do you feel your breath most? In your belly? In your nose? Try to keep your attention on your inhale and exhale.</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200" b="1" i="0" u="none" strike="noStrike" cap="none" normalizeH="0" baseline="0" dirty="0">
                <a:ln>
                  <a:noFill/>
                </a:ln>
                <a:solidFill>
                  <a:srgbClr val="000000"/>
                </a:solidFill>
                <a:effectLst/>
                <a:latin typeface="Comic Sans MS" panose="030F0702030302020204" pitchFamily="66" charset="0"/>
              </a:rPr>
              <a:t>Follow your breath for two minutes</a:t>
            </a:r>
            <a:r>
              <a:rPr kumimoji="0" lang="en-US" altLang="en-US" sz="1200" b="0" i="0" u="none" strike="noStrike" cap="none" normalizeH="0" baseline="0" dirty="0">
                <a:ln>
                  <a:noFill/>
                </a:ln>
                <a:solidFill>
                  <a:srgbClr val="000000"/>
                </a:solidFill>
                <a:effectLst/>
                <a:latin typeface="Comic Sans MS" panose="030F0702030302020204" pitchFamily="66" charset="0"/>
              </a:rPr>
              <a:t>. Take a deep inhale, expanding your belly, and then exhale slowly, elongating the out-breath as your belly contracts.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omic Sans MS" panose="030F0702030302020204" pitchFamily="66" charset="0"/>
              </a:rPr>
              <a:t>After the two minutes …What happened? How long was it before your mind wandered away from your breath? Did you notice how busy your mind was even without consciously directing it to think about anything in particular?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omic Sans MS" panose="030F0702030302020204" pitchFamily="66" charset="0"/>
              </a:rPr>
              <a:t>If you experienced these sorts of distractions (and we all do), you’ve made an important discovery: simply put, that’s the opposite of mindfulness. It’s when we live in our heads, on automatic pilot, letting our thoughts go here and there, exploring, say, the future or the past, and essentially, not being present in the moment.</a:t>
            </a:r>
            <a:endParaRPr kumimoji="0" lang="en-US" altLang="en-US" sz="1100" b="0" i="0" u="none" strike="noStrike" cap="none" normalizeH="0" baseline="0" dirty="0">
              <a:ln>
                <a:noFill/>
              </a:ln>
              <a:solidFill>
                <a:schemeClr val="tx1"/>
              </a:solidFill>
              <a:effectLst/>
              <a:latin typeface="Comic Sans MS" panose="030F0702030302020204" pitchFamily="66" charset="0"/>
            </a:endParaRPr>
          </a:p>
        </p:txBody>
      </p:sp>
      <p:sp>
        <p:nvSpPr>
          <p:cNvPr id="7" name="Rectangle 6">
            <a:extLst>
              <a:ext uri="{FF2B5EF4-FFF2-40B4-BE49-F238E27FC236}">
                <a16:creationId xmlns:a16="http://schemas.microsoft.com/office/drawing/2014/main" id="{5C65A128-DE8E-44E7-BD8E-9F6CBA0AF2B2}"/>
              </a:ext>
            </a:extLst>
          </p:cNvPr>
          <p:cNvSpPr/>
          <p:nvPr/>
        </p:nvSpPr>
        <p:spPr>
          <a:xfrm>
            <a:off x="18695" y="180489"/>
            <a:ext cx="6008756" cy="649702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B14ED0A-E705-4992-BA22-A5418EBB8F04}"/>
              </a:ext>
            </a:extLst>
          </p:cNvPr>
          <p:cNvSpPr/>
          <p:nvPr/>
        </p:nvSpPr>
        <p:spPr>
          <a:xfrm>
            <a:off x="111585" y="5702756"/>
            <a:ext cx="2656850" cy="92333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latin typeface="Comic Sans MS" panose="030F0702030302020204" pitchFamily="66" charset="0"/>
              </a:rPr>
              <a:t>Hold each stretch for 30-40 seconds.</a:t>
            </a:r>
            <a:endParaRPr lang="en-GB" sz="1400" dirty="0">
              <a:solidFill>
                <a:srgbClr val="002060"/>
              </a:solidFill>
              <a:latin typeface="Comic Sans MS" panose="030F0702030302020204" pitchFamily="66" charset="0"/>
            </a:endParaRPr>
          </a:p>
        </p:txBody>
      </p:sp>
      <p:sp>
        <p:nvSpPr>
          <p:cNvPr id="10" name="Rectangle 9">
            <a:extLst>
              <a:ext uri="{FF2B5EF4-FFF2-40B4-BE49-F238E27FC236}">
                <a16:creationId xmlns:a16="http://schemas.microsoft.com/office/drawing/2014/main" id="{877E76CF-D801-4EE5-B254-F7535A068D5D}"/>
              </a:ext>
            </a:extLst>
          </p:cNvPr>
          <p:cNvSpPr/>
          <p:nvPr/>
        </p:nvSpPr>
        <p:spPr>
          <a:xfrm>
            <a:off x="3272127" y="5702756"/>
            <a:ext cx="2656850" cy="92333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latin typeface="Comic Sans MS" panose="030F0702030302020204" pitchFamily="66" charset="0"/>
              </a:rPr>
              <a:t>Whilst stretching, focus on relaxing your body and mind.</a:t>
            </a:r>
            <a:endParaRPr lang="en-GB" sz="1400" dirty="0">
              <a:solidFill>
                <a:srgbClr val="002060"/>
              </a:solidFill>
              <a:latin typeface="Comic Sans MS" panose="030F0702030302020204" pitchFamily="66" charset="0"/>
            </a:endParaRPr>
          </a:p>
        </p:txBody>
      </p:sp>
      <p:sp>
        <p:nvSpPr>
          <p:cNvPr id="11" name="Rectangle 10">
            <a:extLst>
              <a:ext uri="{FF2B5EF4-FFF2-40B4-BE49-F238E27FC236}">
                <a16:creationId xmlns:a16="http://schemas.microsoft.com/office/drawing/2014/main" id="{CE461EAD-E987-4F89-8036-47DFBA110F4F}"/>
              </a:ext>
            </a:extLst>
          </p:cNvPr>
          <p:cNvSpPr/>
          <p:nvPr/>
        </p:nvSpPr>
        <p:spPr>
          <a:xfrm>
            <a:off x="18695" y="231913"/>
            <a:ext cx="6008756"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Comic Sans MS" panose="030F0702030302020204" pitchFamily="66" charset="0"/>
              </a:rPr>
              <a:t>DESSERT</a:t>
            </a:r>
          </a:p>
        </p:txBody>
      </p:sp>
      <p:pic>
        <p:nvPicPr>
          <p:cNvPr id="12" name="Picture 11">
            <a:extLst>
              <a:ext uri="{FF2B5EF4-FFF2-40B4-BE49-F238E27FC236}">
                <a16:creationId xmlns:a16="http://schemas.microsoft.com/office/drawing/2014/main" id="{AF901ED7-12BD-4B82-A955-5665CCF05864}"/>
              </a:ext>
            </a:extLst>
          </p:cNvPr>
          <p:cNvPicPr>
            <a:picLocks noChangeAspect="1"/>
          </p:cNvPicPr>
          <p:nvPr/>
        </p:nvPicPr>
        <p:blipFill>
          <a:blip r:embed="rId3"/>
          <a:stretch>
            <a:fillRect/>
          </a:stretch>
        </p:blipFill>
        <p:spPr>
          <a:xfrm>
            <a:off x="50664" y="1206667"/>
            <a:ext cx="5944818" cy="3002133"/>
          </a:xfrm>
          <a:prstGeom prst="rect">
            <a:avLst/>
          </a:prstGeom>
        </p:spPr>
      </p:pic>
      <p:sp>
        <p:nvSpPr>
          <p:cNvPr id="13" name="Rectangle 12">
            <a:extLst>
              <a:ext uri="{FF2B5EF4-FFF2-40B4-BE49-F238E27FC236}">
                <a16:creationId xmlns:a16="http://schemas.microsoft.com/office/drawing/2014/main" id="{68825CC7-27BD-4E23-9FB8-FFF1F51CF5C6}"/>
              </a:ext>
            </a:extLst>
          </p:cNvPr>
          <p:cNvSpPr/>
          <p:nvPr/>
        </p:nvSpPr>
        <p:spPr>
          <a:xfrm>
            <a:off x="111585" y="4417169"/>
            <a:ext cx="5817392" cy="1077218"/>
          </a:xfrm>
          <a:prstGeom prst="rect">
            <a:avLst/>
          </a:prstGeom>
        </p:spPr>
        <p:txBody>
          <a:bodyPr wrap="square">
            <a:spAutoFit/>
          </a:bodyPr>
          <a:lstStyle/>
          <a:p>
            <a:pPr>
              <a:buFont typeface="Arial" panose="020B0604020202020204" pitchFamily="34" charset="0"/>
              <a:buChar char="•"/>
            </a:pPr>
            <a:r>
              <a:rPr lang="en-GB" sz="1600" dirty="0">
                <a:solidFill>
                  <a:srgbClr val="000000"/>
                </a:solidFill>
                <a:latin typeface="Comic Sans MS" panose="030F0702030302020204" pitchFamily="66" charset="0"/>
              </a:rPr>
              <a:t>Complete the following stretches to cool down after exercise, or use as a technique to relax your body and mind!</a:t>
            </a:r>
          </a:p>
          <a:p>
            <a:pPr>
              <a:buFont typeface="Arial" panose="020B0604020202020204" pitchFamily="34" charset="0"/>
              <a:buChar char="•"/>
            </a:pPr>
            <a:r>
              <a:rPr lang="en-GB" sz="1600" dirty="0">
                <a:solidFill>
                  <a:srgbClr val="000000"/>
                </a:solidFill>
                <a:latin typeface="Comic Sans MS" panose="030F0702030302020204" pitchFamily="66" charset="0"/>
              </a:rPr>
              <a:t>Remember to perform each stretch on both sides! </a:t>
            </a:r>
            <a:endParaRPr lang="en-GB" sz="1600" b="0" dirty="0">
              <a:solidFill>
                <a:srgbClr val="000000"/>
              </a:solidFill>
              <a:effectLst/>
              <a:latin typeface="Comic Sans MS" panose="030F0702030302020204" pitchFamily="66" charset="0"/>
            </a:endParaRPr>
          </a:p>
        </p:txBody>
      </p:sp>
    </p:spTree>
    <p:extLst>
      <p:ext uri="{BB962C8B-B14F-4D97-AF65-F5344CB8AC3E}">
        <p14:creationId xmlns:p14="http://schemas.microsoft.com/office/powerpoint/2010/main" val="24696991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657</Words>
  <Application>Microsoft Office PowerPoint</Application>
  <PresentationFormat>Widescreen</PresentationFormat>
  <Paragraphs>98</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 Harper (Fortis Staff)</dc:creator>
  <cp:lastModifiedBy>C Harper (Fortis Staff)</cp:lastModifiedBy>
  <cp:revision>28</cp:revision>
  <dcterms:created xsi:type="dcterms:W3CDTF">2020-12-03T12:38:03Z</dcterms:created>
  <dcterms:modified xsi:type="dcterms:W3CDTF">2021-01-10T19:27:24Z</dcterms:modified>
</cp:coreProperties>
</file>