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63" r:id="rId2"/>
    <p:sldId id="258" r:id="rId3"/>
    <p:sldId id="260" r:id="rId4"/>
    <p:sldId id="280" r:id="rId5"/>
    <p:sldId id="293" r:id="rId6"/>
    <p:sldId id="288" r:id="rId7"/>
    <p:sldId id="289" r:id="rId8"/>
    <p:sldId id="290" r:id="rId9"/>
    <p:sldId id="292" r:id="rId10"/>
    <p:sldId id="256" r:id="rId11"/>
    <p:sldId id="257" r:id="rId12"/>
    <p:sldId id="275" r:id="rId13"/>
    <p:sldId id="264" r:id="rId14"/>
    <p:sldId id="262" r:id="rId15"/>
    <p:sldId id="265" r:id="rId16"/>
    <p:sldId id="281" r:id="rId17"/>
    <p:sldId id="266" r:id="rId18"/>
    <p:sldId id="276" r:id="rId19"/>
    <p:sldId id="272" r:id="rId20"/>
    <p:sldId id="271" r:id="rId21"/>
    <p:sldId id="283" r:id="rId22"/>
    <p:sldId id="282" r:id="rId23"/>
    <p:sldId id="269" r:id="rId24"/>
    <p:sldId id="268" r:id="rId25"/>
    <p:sldId id="279" r:id="rId26"/>
    <p:sldId id="285" r:id="rId27"/>
    <p:sldId id="295" r:id="rId28"/>
    <p:sldId id="309" r:id="rId29"/>
    <p:sldId id="297" r:id="rId30"/>
    <p:sldId id="298" r:id="rId31"/>
    <p:sldId id="299" r:id="rId32"/>
    <p:sldId id="300" r:id="rId33"/>
    <p:sldId id="301" r:id="rId34"/>
    <p:sldId id="302" r:id="rId35"/>
    <p:sldId id="303" r:id="rId36"/>
    <p:sldId id="304" r:id="rId37"/>
    <p:sldId id="306" r:id="rId38"/>
    <p:sldId id="307" r:id="rId39"/>
    <p:sldId id="305" r:id="rId40"/>
    <p:sldId id="308" r:id="rId41"/>
    <p:sldId id="310"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7" d="100"/>
          <a:sy n="67" d="100"/>
        </p:scale>
        <p:origin x="615"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67EAE6-A951-4C6B-922E-6C18640ADB51}"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9623E34-612D-485A-BC52-C72739A00B7E}">
      <dgm:prSet phldrT="[Text]"/>
      <dgm:spPr/>
      <dgm:t>
        <a:bodyPr/>
        <a:lstStyle/>
        <a:p>
          <a:r>
            <a:rPr lang="en-GB" dirty="0" smtClean="0"/>
            <a:t>Information</a:t>
          </a:r>
          <a:endParaRPr lang="en-GB" dirty="0"/>
        </a:p>
      </dgm:t>
    </dgm:pt>
    <dgm:pt modelId="{2759FFAA-21FC-4F8F-8109-662D310C9744}" type="parTrans" cxnId="{F2879C60-8201-41E3-95F8-DACC1855F1EF}">
      <dgm:prSet/>
      <dgm:spPr/>
      <dgm:t>
        <a:bodyPr/>
        <a:lstStyle/>
        <a:p>
          <a:endParaRPr lang="en-GB"/>
        </a:p>
      </dgm:t>
    </dgm:pt>
    <dgm:pt modelId="{4C33D3DB-6C25-4802-A05A-F23E983F926F}" type="sibTrans" cxnId="{F2879C60-8201-41E3-95F8-DACC1855F1EF}">
      <dgm:prSet/>
      <dgm:spPr/>
      <dgm:t>
        <a:bodyPr/>
        <a:lstStyle/>
        <a:p>
          <a:endParaRPr lang="en-GB"/>
        </a:p>
      </dgm:t>
    </dgm:pt>
    <dgm:pt modelId="{A81257E7-9B46-47F3-A101-F4601F93EBEE}">
      <dgm:prSet phldrT="[Text]"/>
      <dgm:spPr>
        <a:solidFill>
          <a:srgbClr val="FFC000"/>
        </a:solidFill>
      </dgm:spPr>
      <dgm:t>
        <a:bodyPr/>
        <a:lstStyle/>
        <a:p>
          <a:r>
            <a:rPr lang="en-GB" dirty="0" smtClean="0"/>
            <a:t>Understanding</a:t>
          </a:r>
          <a:endParaRPr lang="en-GB" dirty="0"/>
        </a:p>
      </dgm:t>
    </dgm:pt>
    <dgm:pt modelId="{D878D536-D486-4FC2-A765-78B97B421D59}" type="parTrans" cxnId="{53898019-5CCC-4755-B155-AEB7C7FC0B6C}">
      <dgm:prSet/>
      <dgm:spPr/>
      <dgm:t>
        <a:bodyPr/>
        <a:lstStyle/>
        <a:p>
          <a:endParaRPr lang="en-GB"/>
        </a:p>
      </dgm:t>
    </dgm:pt>
    <dgm:pt modelId="{88F6AFA6-D754-4831-AFC0-0542B66A8C13}" type="sibTrans" cxnId="{53898019-5CCC-4755-B155-AEB7C7FC0B6C}">
      <dgm:prSet/>
      <dgm:spPr/>
      <dgm:t>
        <a:bodyPr/>
        <a:lstStyle/>
        <a:p>
          <a:endParaRPr lang="en-GB"/>
        </a:p>
      </dgm:t>
    </dgm:pt>
    <dgm:pt modelId="{AEFBF88C-A51E-4457-A28C-ED0E88990ACE}">
      <dgm:prSet phldrT="[Text]"/>
      <dgm:spPr>
        <a:solidFill>
          <a:srgbClr val="7030A0"/>
        </a:solidFill>
      </dgm:spPr>
      <dgm:t>
        <a:bodyPr/>
        <a:lstStyle/>
        <a:p>
          <a:r>
            <a:rPr lang="en-GB" dirty="0" smtClean="0"/>
            <a:t>Application</a:t>
          </a:r>
          <a:endParaRPr lang="en-GB" dirty="0"/>
        </a:p>
      </dgm:t>
    </dgm:pt>
    <dgm:pt modelId="{B8639825-FF14-4ED5-868F-24732BAD7D27}" type="parTrans" cxnId="{9FA8FC4B-F75C-4D38-BA51-056E3D26D2B3}">
      <dgm:prSet/>
      <dgm:spPr/>
      <dgm:t>
        <a:bodyPr/>
        <a:lstStyle/>
        <a:p>
          <a:endParaRPr lang="en-GB"/>
        </a:p>
      </dgm:t>
    </dgm:pt>
    <dgm:pt modelId="{D7E604B2-7169-4CC8-B912-9EC82368D9A3}" type="sibTrans" cxnId="{9FA8FC4B-F75C-4D38-BA51-056E3D26D2B3}">
      <dgm:prSet/>
      <dgm:spPr/>
      <dgm:t>
        <a:bodyPr/>
        <a:lstStyle/>
        <a:p>
          <a:endParaRPr lang="en-GB"/>
        </a:p>
      </dgm:t>
    </dgm:pt>
    <dgm:pt modelId="{0537459A-9A97-4164-9DED-7BA6AF8FD21F}">
      <dgm:prSet phldrT="[Text]"/>
      <dgm:spPr>
        <a:solidFill>
          <a:schemeClr val="accent2"/>
        </a:solidFill>
      </dgm:spPr>
      <dgm:t>
        <a:bodyPr/>
        <a:lstStyle/>
        <a:p>
          <a:r>
            <a:rPr lang="en-GB" dirty="0" smtClean="0"/>
            <a:t>Research Questions</a:t>
          </a:r>
          <a:endParaRPr lang="en-GB" dirty="0"/>
        </a:p>
      </dgm:t>
    </dgm:pt>
    <dgm:pt modelId="{477D746F-3C65-4F84-A697-BCC4F2AD3722}" type="sibTrans" cxnId="{9BE92258-33FE-43F9-8BB3-F658A6E00A4A}">
      <dgm:prSet/>
      <dgm:spPr/>
      <dgm:t>
        <a:bodyPr/>
        <a:lstStyle/>
        <a:p>
          <a:endParaRPr lang="en-GB"/>
        </a:p>
      </dgm:t>
    </dgm:pt>
    <dgm:pt modelId="{7E4F0331-B3B3-4C3D-8C8F-12B83569D79D}" type="parTrans" cxnId="{9BE92258-33FE-43F9-8BB3-F658A6E00A4A}">
      <dgm:prSet/>
      <dgm:spPr/>
      <dgm:t>
        <a:bodyPr/>
        <a:lstStyle/>
        <a:p>
          <a:endParaRPr lang="en-GB"/>
        </a:p>
      </dgm:t>
    </dgm:pt>
    <dgm:pt modelId="{EF07C148-EC98-4988-826E-CF8294744494}" type="pres">
      <dgm:prSet presAssocID="{C867EAE6-A951-4C6B-922E-6C18640ADB51}" presName="cycle" presStyleCnt="0">
        <dgm:presLayoutVars>
          <dgm:dir/>
          <dgm:resizeHandles val="exact"/>
        </dgm:presLayoutVars>
      </dgm:prSet>
      <dgm:spPr/>
      <dgm:t>
        <a:bodyPr/>
        <a:lstStyle/>
        <a:p>
          <a:endParaRPr lang="en-GB"/>
        </a:p>
      </dgm:t>
    </dgm:pt>
    <dgm:pt modelId="{8AFAACC6-9E96-4538-8DF9-58FC50A170FB}" type="pres">
      <dgm:prSet presAssocID="{0537459A-9A97-4164-9DED-7BA6AF8FD21F}" presName="node" presStyleLbl="node1" presStyleIdx="0" presStyleCnt="4">
        <dgm:presLayoutVars>
          <dgm:bulletEnabled val="1"/>
        </dgm:presLayoutVars>
      </dgm:prSet>
      <dgm:spPr/>
      <dgm:t>
        <a:bodyPr/>
        <a:lstStyle/>
        <a:p>
          <a:endParaRPr lang="en-GB"/>
        </a:p>
      </dgm:t>
    </dgm:pt>
    <dgm:pt modelId="{3EC80697-84DA-428E-8066-DCADD73E6922}" type="pres">
      <dgm:prSet presAssocID="{0537459A-9A97-4164-9DED-7BA6AF8FD21F}" presName="spNode" presStyleCnt="0"/>
      <dgm:spPr/>
    </dgm:pt>
    <dgm:pt modelId="{1B75C7A9-5F5B-4010-A874-11C247EB159E}" type="pres">
      <dgm:prSet presAssocID="{477D746F-3C65-4F84-A697-BCC4F2AD3722}" presName="sibTrans" presStyleLbl="sibTrans1D1" presStyleIdx="0" presStyleCnt="4"/>
      <dgm:spPr/>
      <dgm:t>
        <a:bodyPr/>
        <a:lstStyle/>
        <a:p>
          <a:endParaRPr lang="en-GB"/>
        </a:p>
      </dgm:t>
    </dgm:pt>
    <dgm:pt modelId="{EB28476C-B864-47B3-8194-4D15DDC6BAB8}" type="pres">
      <dgm:prSet presAssocID="{F9623E34-612D-485A-BC52-C72739A00B7E}" presName="node" presStyleLbl="node1" presStyleIdx="1" presStyleCnt="4">
        <dgm:presLayoutVars>
          <dgm:bulletEnabled val="1"/>
        </dgm:presLayoutVars>
      </dgm:prSet>
      <dgm:spPr/>
      <dgm:t>
        <a:bodyPr/>
        <a:lstStyle/>
        <a:p>
          <a:endParaRPr lang="en-GB"/>
        </a:p>
      </dgm:t>
    </dgm:pt>
    <dgm:pt modelId="{06134585-1A95-480A-B1F7-15FA87AFA18B}" type="pres">
      <dgm:prSet presAssocID="{F9623E34-612D-485A-BC52-C72739A00B7E}" presName="spNode" presStyleCnt="0"/>
      <dgm:spPr/>
    </dgm:pt>
    <dgm:pt modelId="{E4D6FB93-7356-42CC-A3E9-C157C8D297AC}" type="pres">
      <dgm:prSet presAssocID="{4C33D3DB-6C25-4802-A05A-F23E983F926F}" presName="sibTrans" presStyleLbl="sibTrans1D1" presStyleIdx="1" presStyleCnt="4"/>
      <dgm:spPr/>
      <dgm:t>
        <a:bodyPr/>
        <a:lstStyle/>
        <a:p>
          <a:endParaRPr lang="en-GB"/>
        </a:p>
      </dgm:t>
    </dgm:pt>
    <dgm:pt modelId="{D9C419EA-A370-4CD0-A2BF-00879D289605}" type="pres">
      <dgm:prSet presAssocID="{A81257E7-9B46-47F3-A101-F4601F93EBEE}" presName="node" presStyleLbl="node1" presStyleIdx="2" presStyleCnt="4">
        <dgm:presLayoutVars>
          <dgm:bulletEnabled val="1"/>
        </dgm:presLayoutVars>
      </dgm:prSet>
      <dgm:spPr/>
      <dgm:t>
        <a:bodyPr/>
        <a:lstStyle/>
        <a:p>
          <a:endParaRPr lang="en-GB"/>
        </a:p>
      </dgm:t>
    </dgm:pt>
    <dgm:pt modelId="{3B95010F-D7A1-41C3-B683-EA8C7125BB6B}" type="pres">
      <dgm:prSet presAssocID="{A81257E7-9B46-47F3-A101-F4601F93EBEE}" presName="spNode" presStyleCnt="0"/>
      <dgm:spPr/>
    </dgm:pt>
    <dgm:pt modelId="{CD6E8116-ED2C-4A16-B209-6363E2A8F587}" type="pres">
      <dgm:prSet presAssocID="{88F6AFA6-D754-4831-AFC0-0542B66A8C13}" presName="sibTrans" presStyleLbl="sibTrans1D1" presStyleIdx="2" presStyleCnt="4"/>
      <dgm:spPr/>
      <dgm:t>
        <a:bodyPr/>
        <a:lstStyle/>
        <a:p>
          <a:endParaRPr lang="en-GB"/>
        </a:p>
      </dgm:t>
    </dgm:pt>
    <dgm:pt modelId="{F8FAD078-7770-4F00-AF39-C510E9A19503}" type="pres">
      <dgm:prSet presAssocID="{AEFBF88C-A51E-4457-A28C-ED0E88990ACE}" presName="node" presStyleLbl="node1" presStyleIdx="3" presStyleCnt="4">
        <dgm:presLayoutVars>
          <dgm:bulletEnabled val="1"/>
        </dgm:presLayoutVars>
      </dgm:prSet>
      <dgm:spPr/>
      <dgm:t>
        <a:bodyPr/>
        <a:lstStyle/>
        <a:p>
          <a:endParaRPr lang="en-GB"/>
        </a:p>
      </dgm:t>
    </dgm:pt>
    <dgm:pt modelId="{29BFC6E9-1D29-47E3-A3B3-85116D0F6A50}" type="pres">
      <dgm:prSet presAssocID="{AEFBF88C-A51E-4457-A28C-ED0E88990ACE}" presName="spNode" presStyleCnt="0"/>
      <dgm:spPr/>
    </dgm:pt>
    <dgm:pt modelId="{5287B3D7-1079-4764-A2A7-7CDFB27AF0DC}" type="pres">
      <dgm:prSet presAssocID="{D7E604B2-7169-4CC8-B912-9EC82368D9A3}" presName="sibTrans" presStyleLbl="sibTrans1D1" presStyleIdx="3" presStyleCnt="4"/>
      <dgm:spPr/>
      <dgm:t>
        <a:bodyPr/>
        <a:lstStyle/>
        <a:p>
          <a:endParaRPr lang="en-GB"/>
        </a:p>
      </dgm:t>
    </dgm:pt>
  </dgm:ptLst>
  <dgm:cxnLst>
    <dgm:cxn modelId="{AD79C5DC-D3A5-4493-BC18-555F01B38DB9}" type="presOf" srcId="{477D746F-3C65-4F84-A697-BCC4F2AD3722}" destId="{1B75C7A9-5F5B-4010-A874-11C247EB159E}" srcOrd="0" destOrd="0" presId="urn:microsoft.com/office/officeart/2005/8/layout/cycle5"/>
    <dgm:cxn modelId="{9FA8FC4B-F75C-4D38-BA51-056E3D26D2B3}" srcId="{C867EAE6-A951-4C6B-922E-6C18640ADB51}" destId="{AEFBF88C-A51E-4457-A28C-ED0E88990ACE}" srcOrd="3" destOrd="0" parTransId="{B8639825-FF14-4ED5-868F-24732BAD7D27}" sibTransId="{D7E604B2-7169-4CC8-B912-9EC82368D9A3}"/>
    <dgm:cxn modelId="{B2A61B85-F5B4-49B6-8E02-B86755220EEC}" type="presOf" srcId="{C867EAE6-A951-4C6B-922E-6C18640ADB51}" destId="{EF07C148-EC98-4988-826E-CF8294744494}" srcOrd="0" destOrd="0" presId="urn:microsoft.com/office/officeart/2005/8/layout/cycle5"/>
    <dgm:cxn modelId="{5F730FA7-9110-44BE-B624-1D9CB8BF0C78}" type="presOf" srcId="{4C33D3DB-6C25-4802-A05A-F23E983F926F}" destId="{E4D6FB93-7356-42CC-A3E9-C157C8D297AC}" srcOrd="0" destOrd="0" presId="urn:microsoft.com/office/officeart/2005/8/layout/cycle5"/>
    <dgm:cxn modelId="{58ADA5B6-A060-49AF-878B-1333AF255B97}" type="presOf" srcId="{F9623E34-612D-485A-BC52-C72739A00B7E}" destId="{EB28476C-B864-47B3-8194-4D15DDC6BAB8}" srcOrd="0" destOrd="0" presId="urn:microsoft.com/office/officeart/2005/8/layout/cycle5"/>
    <dgm:cxn modelId="{9BE92258-33FE-43F9-8BB3-F658A6E00A4A}" srcId="{C867EAE6-A951-4C6B-922E-6C18640ADB51}" destId="{0537459A-9A97-4164-9DED-7BA6AF8FD21F}" srcOrd="0" destOrd="0" parTransId="{7E4F0331-B3B3-4C3D-8C8F-12B83569D79D}" sibTransId="{477D746F-3C65-4F84-A697-BCC4F2AD3722}"/>
    <dgm:cxn modelId="{F2879C60-8201-41E3-95F8-DACC1855F1EF}" srcId="{C867EAE6-A951-4C6B-922E-6C18640ADB51}" destId="{F9623E34-612D-485A-BC52-C72739A00B7E}" srcOrd="1" destOrd="0" parTransId="{2759FFAA-21FC-4F8F-8109-662D310C9744}" sibTransId="{4C33D3DB-6C25-4802-A05A-F23E983F926F}"/>
    <dgm:cxn modelId="{F50BA929-DE18-4CA2-8563-582929316B80}" type="presOf" srcId="{88F6AFA6-D754-4831-AFC0-0542B66A8C13}" destId="{CD6E8116-ED2C-4A16-B209-6363E2A8F587}" srcOrd="0" destOrd="0" presId="urn:microsoft.com/office/officeart/2005/8/layout/cycle5"/>
    <dgm:cxn modelId="{C5DB0DEB-A8BA-45BA-B3D8-E7EEB7713B98}" type="presOf" srcId="{A81257E7-9B46-47F3-A101-F4601F93EBEE}" destId="{D9C419EA-A370-4CD0-A2BF-00879D289605}" srcOrd="0" destOrd="0" presId="urn:microsoft.com/office/officeart/2005/8/layout/cycle5"/>
    <dgm:cxn modelId="{E07098D7-872D-4F4C-8849-A7B362E38432}" type="presOf" srcId="{AEFBF88C-A51E-4457-A28C-ED0E88990ACE}" destId="{F8FAD078-7770-4F00-AF39-C510E9A19503}" srcOrd="0" destOrd="0" presId="urn:microsoft.com/office/officeart/2005/8/layout/cycle5"/>
    <dgm:cxn modelId="{A5E35C44-A854-43B1-9F85-CE80771930A6}" type="presOf" srcId="{0537459A-9A97-4164-9DED-7BA6AF8FD21F}" destId="{8AFAACC6-9E96-4538-8DF9-58FC50A170FB}" srcOrd="0" destOrd="0" presId="urn:microsoft.com/office/officeart/2005/8/layout/cycle5"/>
    <dgm:cxn modelId="{584836AA-286F-400F-9B08-4AB8DD25FCD9}" type="presOf" srcId="{D7E604B2-7169-4CC8-B912-9EC82368D9A3}" destId="{5287B3D7-1079-4764-A2A7-7CDFB27AF0DC}" srcOrd="0" destOrd="0" presId="urn:microsoft.com/office/officeart/2005/8/layout/cycle5"/>
    <dgm:cxn modelId="{53898019-5CCC-4755-B155-AEB7C7FC0B6C}" srcId="{C867EAE6-A951-4C6B-922E-6C18640ADB51}" destId="{A81257E7-9B46-47F3-A101-F4601F93EBEE}" srcOrd="2" destOrd="0" parTransId="{D878D536-D486-4FC2-A765-78B97B421D59}" sibTransId="{88F6AFA6-D754-4831-AFC0-0542B66A8C13}"/>
    <dgm:cxn modelId="{38602F01-6041-4BA3-A3BD-D9CBF828BDEB}" type="presParOf" srcId="{EF07C148-EC98-4988-826E-CF8294744494}" destId="{8AFAACC6-9E96-4538-8DF9-58FC50A170FB}" srcOrd="0" destOrd="0" presId="urn:microsoft.com/office/officeart/2005/8/layout/cycle5"/>
    <dgm:cxn modelId="{387A24BE-8FC8-41C9-A66F-D06529AD6EA1}" type="presParOf" srcId="{EF07C148-EC98-4988-826E-CF8294744494}" destId="{3EC80697-84DA-428E-8066-DCADD73E6922}" srcOrd="1" destOrd="0" presId="urn:microsoft.com/office/officeart/2005/8/layout/cycle5"/>
    <dgm:cxn modelId="{8B06A9A6-50F3-4F5B-A98F-C5988EC19751}" type="presParOf" srcId="{EF07C148-EC98-4988-826E-CF8294744494}" destId="{1B75C7A9-5F5B-4010-A874-11C247EB159E}" srcOrd="2" destOrd="0" presId="urn:microsoft.com/office/officeart/2005/8/layout/cycle5"/>
    <dgm:cxn modelId="{F8BC2AC2-7B48-4B24-AE3B-D0EAA472538D}" type="presParOf" srcId="{EF07C148-EC98-4988-826E-CF8294744494}" destId="{EB28476C-B864-47B3-8194-4D15DDC6BAB8}" srcOrd="3" destOrd="0" presId="urn:microsoft.com/office/officeart/2005/8/layout/cycle5"/>
    <dgm:cxn modelId="{5A44FDDD-2FFB-410D-99AD-EB15A388DFE5}" type="presParOf" srcId="{EF07C148-EC98-4988-826E-CF8294744494}" destId="{06134585-1A95-480A-B1F7-15FA87AFA18B}" srcOrd="4" destOrd="0" presId="urn:microsoft.com/office/officeart/2005/8/layout/cycle5"/>
    <dgm:cxn modelId="{6E23C091-F27E-474E-8C22-A807A6585CF7}" type="presParOf" srcId="{EF07C148-EC98-4988-826E-CF8294744494}" destId="{E4D6FB93-7356-42CC-A3E9-C157C8D297AC}" srcOrd="5" destOrd="0" presId="urn:microsoft.com/office/officeart/2005/8/layout/cycle5"/>
    <dgm:cxn modelId="{AAE27695-36B4-4EA6-AD66-CFEEF24E7F5A}" type="presParOf" srcId="{EF07C148-EC98-4988-826E-CF8294744494}" destId="{D9C419EA-A370-4CD0-A2BF-00879D289605}" srcOrd="6" destOrd="0" presId="urn:microsoft.com/office/officeart/2005/8/layout/cycle5"/>
    <dgm:cxn modelId="{75709007-A1FB-4316-9937-3B86FF308489}" type="presParOf" srcId="{EF07C148-EC98-4988-826E-CF8294744494}" destId="{3B95010F-D7A1-41C3-B683-EA8C7125BB6B}" srcOrd="7" destOrd="0" presId="urn:microsoft.com/office/officeart/2005/8/layout/cycle5"/>
    <dgm:cxn modelId="{531FF029-46A2-4D6F-9383-D8C896FAA017}" type="presParOf" srcId="{EF07C148-EC98-4988-826E-CF8294744494}" destId="{CD6E8116-ED2C-4A16-B209-6363E2A8F587}" srcOrd="8" destOrd="0" presId="urn:microsoft.com/office/officeart/2005/8/layout/cycle5"/>
    <dgm:cxn modelId="{8CC554A3-5B0D-4658-A727-5E8C54313A74}" type="presParOf" srcId="{EF07C148-EC98-4988-826E-CF8294744494}" destId="{F8FAD078-7770-4F00-AF39-C510E9A19503}" srcOrd="9" destOrd="0" presId="urn:microsoft.com/office/officeart/2005/8/layout/cycle5"/>
    <dgm:cxn modelId="{AE788C19-1F98-472A-8934-83478CA0628C}" type="presParOf" srcId="{EF07C148-EC98-4988-826E-CF8294744494}" destId="{29BFC6E9-1D29-47E3-A3B3-85116D0F6A50}" srcOrd="10" destOrd="0" presId="urn:microsoft.com/office/officeart/2005/8/layout/cycle5"/>
    <dgm:cxn modelId="{5ED8FB67-C74D-400B-B1A4-44FE44517BD9}" type="presParOf" srcId="{EF07C148-EC98-4988-826E-CF8294744494}" destId="{5287B3D7-1079-4764-A2A7-7CDFB27AF0DC}"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FAACC6-9E96-4538-8DF9-58FC50A170FB}">
      <dsp:nvSpPr>
        <dsp:cNvPr id="0" name=""/>
        <dsp:cNvSpPr/>
      </dsp:nvSpPr>
      <dsp:spPr>
        <a:xfrm>
          <a:off x="2375624" y="1544"/>
          <a:ext cx="1753134" cy="1139537"/>
        </a:xfrm>
        <a:prstGeom prst="roundRect">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Research Questions</a:t>
          </a:r>
          <a:endParaRPr lang="en-GB" sz="1900" kern="1200" dirty="0"/>
        </a:p>
      </dsp:txBody>
      <dsp:txXfrm>
        <a:off x="2431252" y="57172"/>
        <a:ext cx="1641878" cy="1028281"/>
      </dsp:txXfrm>
    </dsp:sp>
    <dsp:sp modelId="{1B75C7A9-5F5B-4010-A874-11C247EB159E}">
      <dsp:nvSpPr>
        <dsp:cNvPr id="0" name=""/>
        <dsp:cNvSpPr/>
      </dsp:nvSpPr>
      <dsp:spPr>
        <a:xfrm>
          <a:off x="1367345" y="571313"/>
          <a:ext cx="3769692" cy="3769692"/>
        </a:xfrm>
        <a:custGeom>
          <a:avLst/>
          <a:gdLst/>
          <a:ahLst/>
          <a:cxnLst/>
          <a:rect l="0" t="0" r="0" b="0"/>
          <a:pathLst>
            <a:path>
              <a:moveTo>
                <a:pt x="3004075" y="368280"/>
              </a:moveTo>
              <a:arcTo wR="1884846" hR="1884846" stAng="18385644" swAng="1635850"/>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B28476C-B864-47B3-8194-4D15DDC6BAB8}">
      <dsp:nvSpPr>
        <dsp:cNvPr id="0" name=""/>
        <dsp:cNvSpPr/>
      </dsp:nvSpPr>
      <dsp:spPr>
        <a:xfrm>
          <a:off x="4260471" y="1886391"/>
          <a:ext cx="1753134" cy="11395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Information</a:t>
          </a:r>
          <a:endParaRPr lang="en-GB" sz="1900" kern="1200" dirty="0"/>
        </a:p>
      </dsp:txBody>
      <dsp:txXfrm>
        <a:off x="4316099" y="1942019"/>
        <a:ext cx="1641878" cy="1028281"/>
      </dsp:txXfrm>
    </dsp:sp>
    <dsp:sp modelId="{E4D6FB93-7356-42CC-A3E9-C157C8D297AC}">
      <dsp:nvSpPr>
        <dsp:cNvPr id="0" name=""/>
        <dsp:cNvSpPr/>
      </dsp:nvSpPr>
      <dsp:spPr>
        <a:xfrm>
          <a:off x="1367345" y="571313"/>
          <a:ext cx="3769692" cy="3769692"/>
        </a:xfrm>
        <a:custGeom>
          <a:avLst/>
          <a:gdLst/>
          <a:ahLst/>
          <a:cxnLst/>
          <a:rect l="0" t="0" r="0" b="0"/>
          <a:pathLst>
            <a:path>
              <a:moveTo>
                <a:pt x="3574462" y="2720216"/>
              </a:moveTo>
              <a:arcTo wR="1884846" hR="1884846" stAng="1578506" swAng="1635850"/>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9C419EA-A370-4CD0-A2BF-00879D289605}">
      <dsp:nvSpPr>
        <dsp:cNvPr id="0" name=""/>
        <dsp:cNvSpPr/>
      </dsp:nvSpPr>
      <dsp:spPr>
        <a:xfrm>
          <a:off x="2375624" y="3771237"/>
          <a:ext cx="1753134" cy="1139537"/>
        </a:xfrm>
        <a:prstGeom prst="round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Understanding</a:t>
          </a:r>
          <a:endParaRPr lang="en-GB" sz="1900" kern="1200" dirty="0"/>
        </a:p>
      </dsp:txBody>
      <dsp:txXfrm>
        <a:off x="2431252" y="3826865"/>
        <a:ext cx="1641878" cy="1028281"/>
      </dsp:txXfrm>
    </dsp:sp>
    <dsp:sp modelId="{CD6E8116-ED2C-4A16-B209-6363E2A8F587}">
      <dsp:nvSpPr>
        <dsp:cNvPr id="0" name=""/>
        <dsp:cNvSpPr/>
      </dsp:nvSpPr>
      <dsp:spPr>
        <a:xfrm>
          <a:off x="1367345" y="571313"/>
          <a:ext cx="3769692" cy="3769692"/>
        </a:xfrm>
        <a:custGeom>
          <a:avLst/>
          <a:gdLst/>
          <a:ahLst/>
          <a:cxnLst/>
          <a:rect l="0" t="0" r="0" b="0"/>
          <a:pathLst>
            <a:path>
              <a:moveTo>
                <a:pt x="765617" y="3401412"/>
              </a:moveTo>
              <a:arcTo wR="1884846" hR="1884846" stAng="7585644" swAng="1635850"/>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8FAD078-7770-4F00-AF39-C510E9A19503}">
      <dsp:nvSpPr>
        <dsp:cNvPr id="0" name=""/>
        <dsp:cNvSpPr/>
      </dsp:nvSpPr>
      <dsp:spPr>
        <a:xfrm>
          <a:off x="490778" y="1886391"/>
          <a:ext cx="1753134" cy="1139537"/>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Application</a:t>
          </a:r>
          <a:endParaRPr lang="en-GB" sz="1900" kern="1200" dirty="0"/>
        </a:p>
      </dsp:txBody>
      <dsp:txXfrm>
        <a:off x="546406" y="1942019"/>
        <a:ext cx="1641878" cy="1028281"/>
      </dsp:txXfrm>
    </dsp:sp>
    <dsp:sp modelId="{5287B3D7-1079-4764-A2A7-7CDFB27AF0DC}">
      <dsp:nvSpPr>
        <dsp:cNvPr id="0" name=""/>
        <dsp:cNvSpPr/>
      </dsp:nvSpPr>
      <dsp:spPr>
        <a:xfrm>
          <a:off x="1367345" y="571313"/>
          <a:ext cx="3769692" cy="3769692"/>
        </a:xfrm>
        <a:custGeom>
          <a:avLst/>
          <a:gdLst/>
          <a:ahLst/>
          <a:cxnLst/>
          <a:rect l="0" t="0" r="0" b="0"/>
          <a:pathLst>
            <a:path>
              <a:moveTo>
                <a:pt x="195230" y="1049476"/>
              </a:moveTo>
              <a:arcTo wR="1884846" hR="1884846" stAng="12378506" swAng="1635850"/>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9BA090-62BA-4DA2-A403-75143B747790}" type="datetimeFigureOut">
              <a:rPr lang="en-GB" smtClean="0"/>
              <a:t>22/10/2020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DE3F0CB-4B77-4D2C-A50C-FA594F60BBAD}" type="slidenum">
              <a:rPr lang="en-GB" smtClean="0"/>
              <a:t>‹#›</a:t>
            </a:fld>
            <a:endParaRPr lang="en-GB"/>
          </a:p>
        </p:txBody>
      </p:sp>
    </p:spTree>
    <p:extLst>
      <p:ext uri="{BB962C8B-B14F-4D97-AF65-F5344CB8AC3E}">
        <p14:creationId xmlns:p14="http://schemas.microsoft.com/office/powerpoint/2010/main" val="2054877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6</a:t>
            </a:fld>
            <a:endParaRPr lang="en-GB"/>
          </a:p>
        </p:txBody>
      </p:sp>
    </p:spTree>
    <p:extLst>
      <p:ext uri="{BB962C8B-B14F-4D97-AF65-F5344CB8AC3E}">
        <p14:creationId xmlns:p14="http://schemas.microsoft.com/office/powerpoint/2010/main" val="274102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BF3DE7-5A9F-4704-BE97-771201EC19B0}" type="slidenum">
              <a:rPr lang="en-GB" altLang="en-US"/>
              <a:pPr/>
              <a:t>12</a:t>
            </a:fld>
            <a:endParaRPr lang="en-GB" altLang="en-US"/>
          </a:p>
        </p:txBody>
      </p:sp>
      <p:sp>
        <p:nvSpPr>
          <p:cNvPr id="31746" name="Rectangle 2"/>
          <p:cNvSpPr>
            <a:spLocks noGrp="1" noRot="1" noChangeAspect="1" noChangeArrowheads="1" noTextEdit="1"/>
          </p:cNvSpPr>
          <p:nvPr>
            <p:ph type="sldImg"/>
          </p:nvPr>
        </p:nvSpPr>
        <p:spPr>
          <a:xfrm>
            <a:off x="1143000" y="685800"/>
            <a:ext cx="4572000" cy="3429000"/>
          </a:xfrm>
          <a:ln/>
        </p:spPr>
      </p:sp>
      <p:sp>
        <p:nvSpPr>
          <p:cNvPr id="317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3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kumimoji="1" sz="1200">
                <a:solidFill>
                  <a:schemeClr val="tx1"/>
                </a:solidFill>
                <a:latin typeface="Times New Roman" pitchFamily="18" charset="0"/>
                <a:ea typeface="MS PGothic" pitchFamily="34" charset="-128"/>
                <a:cs typeface="Arial" charset="0"/>
              </a:defRPr>
            </a:lvl1pPr>
            <a:lvl2pPr marL="742950" indent="-285750" eaLnBrk="0" hangingPunct="0">
              <a:spcBef>
                <a:spcPct val="30000"/>
              </a:spcBef>
              <a:defRPr kumimoji="1" sz="1200">
                <a:solidFill>
                  <a:schemeClr val="tx1"/>
                </a:solidFill>
                <a:latin typeface="Times New Roman" pitchFamily="18" charset="0"/>
                <a:ea typeface="Arial" charset="0"/>
                <a:cs typeface="Arial" charset="0"/>
              </a:defRPr>
            </a:lvl2pPr>
            <a:lvl3pPr marL="1143000" indent="-228600" eaLnBrk="0" hangingPunct="0">
              <a:spcBef>
                <a:spcPct val="30000"/>
              </a:spcBef>
              <a:defRPr kumimoji="1" sz="1200">
                <a:solidFill>
                  <a:schemeClr val="tx1"/>
                </a:solidFill>
                <a:latin typeface="Times New Roman" pitchFamily="18" charset="0"/>
                <a:ea typeface="Arial" charset="0"/>
                <a:cs typeface="Arial" charset="0"/>
              </a:defRPr>
            </a:lvl3pPr>
            <a:lvl4pPr marL="1600200" indent="-228600" eaLnBrk="0" hangingPunct="0">
              <a:spcBef>
                <a:spcPct val="30000"/>
              </a:spcBef>
              <a:defRPr kumimoji="1" sz="1200">
                <a:solidFill>
                  <a:schemeClr val="tx1"/>
                </a:solidFill>
                <a:latin typeface="Times New Roman" pitchFamily="18" charset="0"/>
                <a:ea typeface="Arial" charset="0"/>
                <a:cs typeface="Arial" charset="0"/>
              </a:defRPr>
            </a:lvl4pPr>
            <a:lvl5pPr marL="2057400" indent="-228600" eaLnBrk="0" hangingPunct="0">
              <a:spcBef>
                <a:spcPct val="30000"/>
              </a:spcBef>
              <a:defRPr kumimoji="1" sz="1200">
                <a:solidFill>
                  <a:schemeClr val="tx1"/>
                </a:solidFill>
                <a:latin typeface="Times New Roman" pitchFamily="18" charset="0"/>
                <a:ea typeface="Arial" charset="0"/>
                <a:cs typeface="Arial" charset="0"/>
              </a:defRPr>
            </a:lvl5pPr>
            <a:lvl6pPr marL="2514600" indent="-228600" eaLnBrk="0" fontAlgn="base" hangingPunct="0">
              <a:spcBef>
                <a:spcPct val="30000"/>
              </a:spcBef>
              <a:spcAft>
                <a:spcPct val="0"/>
              </a:spcAft>
              <a:defRPr kumimoji="1" sz="1200">
                <a:solidFill>
                  <a:schemeClr val="tx1"/>
                </a:solidFill>
                <a:latin typeface="Times New Roman" pitchFamily="18" charset="0"/>
                <a:ea typeface="Arial" charset="0"/>
                <a:cs typeface="Arial" charset="0"/>
              </a:defRPr>
            </a:lvl6pPr>
            <a:lvl7pPr marL="2971800" indent="-228600" eaLnBrk="0" fontAlgn="base" hangingPunct="0">
              <a:spcBef>
                <a:spcPct val="30000"/>
              </a:spcBef>
              <a:spcAft>
                <a:spcPct val="0"/>
              </a:spcAft>
              <a:defRPr kumimoji="1" sz="1200">
                <a:solidFill>
                  <a:schemeClr val="tx1"/>
                </a:solidFill>
                <a:latin typeface="Times New Roman" pitchFamily="18" charset="0"/>
                <a:ea typeface="Arial" charset="0"/>
                <a:cs typeface="Arial" charset="0"/>
              </a:defRPr>
            </a:lvl7pPr>
            <a:lvl8pPr marL="3429000" indent="-228600" eaLnBrk="0" fontAlgn="base" hangingPunct="0">
              <a:spcBef>
                <a:spcPct val="30000"/>
              </a:spcBef>
              <a:spcAft>
                <a:spcPct val="0"/>
              </a:spcAft>
              <a:defRPr kumimoji="1" sz="1200">
                <a:solidFill>
                  <a:schemeClr val="tx1"/>
                </a:solidFill>
                <a:latin typeface="Times New Roman" pitchFamily="18" charset="0"/>
                <a:ea typeface="Arial" charset="0"/>
                <a:cs typeface="Arial" charset="0"/>
              </a:defRPr>
            </a:lvl8pPr>
            <a:lvl9pPr marL="3886200" indent="-228600" eaLnBrk="0" fontAlgn="base" hangingPunct="0">
              <a:spcBef>
                <a:spcPct val="30000"/>
              </a:spcBef>
              <a:spcAft>
                <a:spcPct val="0"/>
              </a:spcAft>
              <a:defRPr kumimoji="1" sz="1200">
                <a:solidFill>
                  <a:schemeClr val="tx1"/>
                </a:solidFill>
                <a:latin typeface="Times New Roman" pitchFamily="18" charset="0"/>
                <a:ea typeface="Arial" charset="0"/>
                <a:cs typeface="Arial" charset="0"/>
              </a:defRPr>
            </a:lvl9pPr>
          </a:lstStyle>
          <a:p>
            <a:pPr eaLnBrk="1" hangingPunct="1">
              <a:spcBef>
                <a:spcPct val="0"/>
              </a:spcBef>
            </a:pPr>
            <a:fld id="{EC45540D-93E0-4D7D-BFCA-6288254CF2B1}" type="slidenum">
              <a:rPr kumimoji="0" lang="en-US" altLang="en-US" smtClean="0"/>
              <a:pPr eaLnBrk="1" hangingPunct="1">
                <a:spcBef>
                  <a:spcPct val="0"/>
                </a:spcBef>
              </a:pPr>
              <a:t>16</a:t>
            </a:fld>
            <a:endParaRPr kumimoji="0" lang="en-US" altLang="en-US"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D9F16E8-EEC9-4D21-AC74-4FCD7C055A01}" type="slidenum">
              <a:rPr lang="en-GB" altLang="en-US"/>
              <a:pPr/>
              <a:t>21</a:t>
            </a:fld>
            <a:endParaRPr lang="en-GB" altLang="en-US"/>
          </a:p>
        </p:txBody>
      </p:sp>
      <p:sp>
        <p:nvSpPr>
          <p:cNvPr id="50178" name="Rectangle 2"/>
          <p:cNvSpPr>
            <a:spLocks noGrp="1" noRot="1" noChangeAspect="1" noChangeArrowheads="1" noTextEdit="1"/>
          </p:cNvSpPr>
          <p:nvPr>
            <p:ph type="sldImg"/>
          </p:nvPr>
        </p:nvSpPr>
        <p:spPr>
          <a:xfrm>
            <a:off x="1143000" y="685800"/>
            <a:ext cx="4572000" cy="3429000"/>
          </a:xfrm>
          <a:ln/>
        </p:spPr>
      </p:sp>
      <p:sp>
        <p:nvSpPr>
          <p:cNvPr id="501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477D1D-10C2-48FD-B267-83E3072E3B9D}" type="slidenum">
              <a:rPr lang="en-GB" altLang="en-US"/>
              <a:pPr/>
              <a:t>22</a:t>
            </a:fld>
            <a:endParaRPr lang="en-GB" altLang="en-US"/>
          </a:p>
        </p:txBody>
      </p:sp>
      <p:sp>
        <p:nvSpPr>
          <p:cNvPr id="47106" name="Rectangle 2"/>
          <p:cNvSpPr>
            <a:spLocks noGrp="1" noRot="1" noChangeAspect="1" noChangeArrowheads="1" noTextEdit="1"/>
          </p:cNvSpPr>
          <p:nvPr>
            <p:ph type="sldImg"/>
          </p:nvPr>
        </p:nvSpPr>
        <p:spPr>
          <a:xfrm>
            <a:off x="1143000" y="685800"/>
            <a:ext cx="4572000" cy="3429000"/>
          </a:xfrm>
          <a:ln/>
        </p:spPr>
      </p:sp>
      <p:sp>
        <p:nvSpPr>
          <p:cNvPr id="47107"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A6F56A4-3E9D-43D7-8E91-979276126A84}"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355579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6F56A4-3E9D-43D7-8E91-979276126A84}"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2932534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6F56A4-3E9D-43D7-8E91-979276126A84}"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2563408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A6F56A4-3E9D-43D7-8E91-979276126A84}"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3568069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A6F56A4-3E9D-43D7-8E91-979276126A84}" type="datetimeFigureOut">
              <a:rPr lang="en-GB" smtClean="0"/>
              <a:t>22/10/2020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1005525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A6F56A4-3E9D-43D7-8E91-979276126A84}" type="datetimeFigureOut">
              <a:rPr lang="en-GB" smtClean="0"/>
              <a:t>22/10/2020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2241955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6F56A4-3E9D-43D7-8E91-979276126A84}" type="datetimeFigureOut">
              <a:rPr lang="en-GB" smtClean="0"/>
              <a:t>22/10/2020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2435348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6F56A4-3E9D-43D7-8E91-979276126A84}"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822918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6F56A4-3E9D-43D7-8E91-979276126A84}"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3153562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6F56A4-3E9D-43D7-8E91-979276126A84}"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3885342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6F56A4-3E9D-43D7-8E91-979276126A84}"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8C673D-C5DB-4033-B85B-349A9DCB6647}" type="slidenum">
              <a:rPr lang="en-GB" smtClean="0"/>
              <a:t>‹#›</a:t>
            </a:fld>
            <a:endParaRPr lang="en-GB"/>
          </a:p>
        </p:txBody>
      </p:sp>
    </p:spTree>
    <p:extLst>
      <p:ext uri="{BB962C8B-B14F-4D97-AF65-F5344CB8AC3E}">
        <p14:creationId xmlns:p14="http://schemas.microsoft.com/office/powerpoint/2010/main" val="3001273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6F56A4-3E9D-43D7-8E91-979276126A84}" type="datetimeFigureOut">
              <a:rPr lang="en-GB" smtClean="0"/>
              <a:t>22/10/2020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8C673D-C5DB-4033-B85B-349A9DCB6647}" type="slidenum">
              <a:rPr lang="en-GB" smtClean="0"/>
              <a:t>‹#›</a:t>
            </a:fld>
            <a:endParaRPr lang="en-GB"/>
          </a:p>
        </p:txBody>
      </p:sp>
    </p:spTree>
    <p:extLst>
      <p:ext uri="{BB962C8B-B14F-4D97-AF65-F5344CB8AC3E}">
        <p14:creationId xmlns:p14="http://schemas.microsoft.com/office/powerpoint/2010/main" val="3355381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5.wmf"/><Relationship Id="rId4" Type="http://schemas.openxmlformats.org/officeDocument/2006/relationships/oleObject" Target="../embeddings/oleObject1.bin"/></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467544" y="116632"/>
            <a:ext cx="8229600" cy="720080"/>
          </a:xfrm>
        </p:spPr>
        <p:txBody>
          <a:bodyPr>
            <a:normAutofit fontScale="90000"/>
          </a:bodyPr>
          <a:lstStyle/>
          <a:p>
            <a:r>
              <a:rPr lang="en-GB" altLang="en-US" dirty="0" smtClean="0">
                <a:solidFill>
                  <a:srgbClr val="FF0000"/>
                </a:solidFill>
              </a:rPr>
              <a:t>Research Process</a:t>
            </a:r>
          </a:p>
        </p:txBody>
      </p:sp>
      <p:sp>
        <p:nvSpPr>
          <p:cNvPr id="4099" name="Content Placeholder 2"/>
          <p:cNvSpPr>
            <a:spLocks noGrp="1"/>
          </p:cNvSpPr>
          <p:nvPr>
            <p:ph idx="1"/>
          </p:nvPr>
        </p:nvSpPr>
        <p:spPr>
          <a:xfrm>
            <a:off x="395536" y="692696"/>
            <a:ext cx="8229600" cy="4525963"/>
          </a:xfrm>
        </p:spPr>
        <p:txBody>
          <a:bodyPr>
            <a:noAutofit/>
          </a:bodyPr>
          <a:lstStyle/>
          <a:p>
            <a:pPr marL="0" indent="0" algn="ctr">
              <a:lnSpc>
                <a:spcPct val="200000"/>
              </a:lnSpc>
              <a:buNone/>
            </a:pPr>
            <a:r>
              <a:rPr lang="en-GB" altLang="en-US" sz="2000" dirty="0" smtClean="0"/>
              <a:t>Generate a research idea</a:t>
            </a:r>
          </a:p>
          <a:p>
            <a:pPr marL="0" indent="0" algn="ctr">
              <a:lnSpc>
                <a:spcPct val="200000"/>
              </a:lnSpc>
              <a:buNone/>
            </a:pPr>
            <a:r>
              <a:rPr lang="en-GB" altLang="en-US" sz="2000" dirty="0" smtClean="0"/>
              <a:t>Research relevant literature</a:t>
            </a:r>
          </a:p>
          <a:p>
            <a:pPr marL="0" indent="0" algn="ctr">
              <a:lnSpc>
                <a:spcPct val="200000"/>
              </a:lnSpc>
              <a:buNone/>
            </a:pPr>
            <a:r>
              <a:rPr lang="en-GB" altLang="en-US" sz="2000" dirty="0" smtClean="0">
                <a:solidFill>
                  <a:srgbClr val="FF0000"/>
                </a:solidFill>
              </a:rPr>
              <a:t>Develop the research question</a:t>
            </a:r>
          </a:p>
          <a:p>
            <a:pPr marL="0" indent="0" algn="ctr">
              <a:lnSpc>
                <a:spcPct val="200000"/>
              </a:lnSpc>
              <a:buNone/>
            </a:pPr>
            <a:r>
              <a:rPr lang="en-GB" altLang="en-US" sz="2000" dirty="0" smtClean="0">
                <a:solidFill>
                  <a:srgbClr val="FF0000"/>
                </a:solidFill>
              </a:rPr>
              <a:t>Develop a proposal and discuss the idea with other interested people</a:t>
            </a:r>
          </a:p>
          <a:p>
            <a:pPr marL="0" indent="0" algn="ctr">
              <a:lnSpc>
                <a:spcPct val="200000"/>
              </a:lnSpc>
              <a:buNone/>
            </a:pPr>
            <a:r>
              <a:rPr lang="en-GB" altLang="en-US" sz="2000" dirty="0" smtClean="0">
                <a:solidFill>
                  <a:srgbClr val="FF0000"/>
                </a:solidFill>
              </a:rPr>
              <a:t>Develop a sound research method and data collection protocols</a:t>
            </a:r>
          </a:p>
          <a:p>
            <a:pPr marL="0" indent="0" algn="ctr">
              <a:lnSpc>
                <a:spcPct val="200000"/>
              </a:lnSpc>
              <a:buNone/>
            </a:pPr>
            <a:r>
              <a:rPr lang="en-GB" altLang="en-US" sz="2000" dirty="0" smtClean="0">
                <a:solidFill>
                  <a:srgbClr val="FF0000"/>
                </a:solidFill>
              </a:rPr>
              <a:t>Complete the ethic forms and get ethical approval</a:t>
            </a:r>
          </a:p>
          <a:p>
            <a:pPr marL="0" indent="0" algn="ctr">
              <a:lnSpc>
                <a:spcPct val="200000"/>
              </a:lnSpc>
              <a:buNone/>
            </a:pPr>
            <a:r>
              <a:rPr lang="en-GB" altLang="en-US" sz="2000" dirty="0" smtClean="0">
                <a:solidFill>
                  <a:srgbClr val="7030A0"/>
                </a:solidFill>
              </a:rPr>
              <a:t>Collect the data</a:t>
            </a:r>
          </a:p>
          <a:p>
            <a:pPr marL="0" indent="0" algn="ctr">
              <a:lnSpc>
                <a:spcPct val="200000"/>
              </a:lnSpc>
              <a:buNone/>
            </a:pPr>
            <a:r>
              <a:rPr lang="en-GB" altLang="en-US" sz="2000" dirty="0" smtClean="0">
                <a:solidFill>
                  <a:srgbClr val="7030A0"/>
                </a:solidFill>
              </a:rPr>
              <a:t>Interpret the data</a:t>
            </a:r>
          </a:p>
          <a:p>
            <a:pPr marL="0" indent="0" algn="ctr">
              <a:lnSpc>
                <a:spcPct val="200000"/>
              </a:lnSpc>
              <a:buNone/>
            </a:pPr>
            <a:r>
              <a:rPr lang="en-GB" altLang="en-US" sz="1800" dirty="0" smtClean="0">
                <a:solidFill>
                  <a:srgbClr val="7030A0"/>
                </a:solidFill>
              </a:rPr>
              <a:t>Write up and publish the research</a:t>
            </a:r>
          </a:p>
        </p:txBody>
      </p:sp>
      <p:sp>
        <p:nvSpPr>
          <p:cNvPr id="2" name="Down Arrow 1"/>
          <p:cNvSpPr/>
          <p:nvPr/>
        </p:nvSpPr>
        <p:spPr>
          <a:xfrm>
            <a:off x="4355976" y="1268760"/>
            <a:ext cx="144016"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355976" y="1933600"/>
            <a:ext cx="144016"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4355976" y="2638135"/>
            <a:ext cx="144016"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4355976" y="5949280"/>
            <a:ext cx="144016"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a:off x="4335754" y="5301208"/>
            <a:ext cx="144016"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a:off x="4335754" y="4581128"/>
            <a:ext cx="144016"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a:off x="4335754" y="3933056"/>
            <a:ext cx="144016"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Down Arrow 11"/>
          <p:cNvSpPr/>
          <p:nvPr/>
        </p:nvSpPr>
        <p:spPr>
          <a:xfrm>
            <a:off x="4346605" y="3284984"/>
            <a:ext cx="144016"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974519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778098"/>
          </a:xfrm>
        </p:spPr>
        <p:txBody>
          <a:bodyPr/>
          <a:lstStyle/>
          <a:p>
            <a:r>
              <a:rPr lang="en-GB" altLang="en-US" dirty="0" smtClean="0"/>
              <a:t>We are all Researchers</a:t>
            </a:r>
          </a:p>
        </p:txBody>
      </p:sp>
      <p:sp>
        <p:nvSpPr>
          <p:cNvPr id="21507" name="AutoShape 2" descr="Image result for social researche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charset="0"/>
              <a:buChar char="•"/>
              <a:defRPr sz="3200">
                <a:solidFill>
                  <a:schemeClr val="tx1"/>
                </a:solidFill>
                <a:latin typeface="Calibri" pitchFamily="34" charset="0"/>
                <a:ea typeface="MS PGothic" pitchFamily="34" charset="-128"/>
              </a:defRPr>
            </a:lvl1pPr>
            <a:lvl2pPr marL="742950" indent="-285750" eaLnBrk="0" hangingPunct="0">
              <a:spcBef>
                <a:spcPct val="20000"/>
              </a:spcBef>
              <a:buFont typeface="Arial" charset="0"/>
              <a:buChar char="–"/>
              <a:defRPr sz="2800">
                <a:solidFill>
                  <a:schemeClr val="tx1"/>
                </a:solidFill>
                <a:latin typeface="Calibri" pitchFamily="34" charset="0"/>
                <a:ea typeface="MS PGothic" pitchFamily="34" charset="-128"/>
              </a:defRPr>
            </a:lvl2pPr>
            <a:lvl3pPr marL="1143000" indent="-228600" eaLnBrk="0" hangingPunct="0">
              <a:spcBef>
                <a:spcPct val="20000"/>
              </a:spcBef>
              <a:buFont typeface="Arial" charset="0"/>
              <a:buChar char="•"/>
              <a:defRPr sz="2400">
                <a:solidFill>
                  <a:schemeClr val="tx1"/>
                </a:solidFill>
                <a:latin typeface="Calibri" pitchFamily="34" charset="0"/>
                <a:ea typeface="MS PGothic" pitchFamily="34" charset="-128"/>
              </a:defRPr>
            </a:lvl3pPr>
            <a:lvl4pPr marL="1600200" indent="-228600" eaLnBrk="0" hangingPunct="0">
              <a:spcBef>
                <a:spcPct val="20000"/>
              </a:spcBef>
              <a:buFont typeface="Arial" charset="0"/>
              <a:buChar char="–"/>
              <a:defRPr sz="2000">
                <a:solidFill>
                  <a:schemeClr val="tx1"/>
                </a:solidFill>
                <a:latin typeface="Calibri" pitchFamily="34" charset="0"/>
                <a:ea typeface="MS PGothic" pitchFamily="34" charset="-128"/>
              </a:defRPr>
            </a:lvl4pPr>
            <a:lvl5pPr marL="2057400" indent="-228600" eaLnBrk="0" hangingPunct="0">
              <a:spcBef>
                <a:spcPct val="20000"/>
              </a:spcBef>
              <a:buFont typeface="Arial" charset="0"/>
              <a:buChar char="»"/>
              <a:defRPr sz="2000">
                <a:solidFill>
                  <a:schemeClr val="tx1"/>
                </a:solidFill>
                <a:latin typeface="Calibri" pitchFamily="34" charset="0"/>
                <a:ea typeface="MS PGothic" pitchFamily="34"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9pPr>
          </a:lstStyle>
          <a:p>
            <a:pPr eaLnBrk="1" hangingPunct="1">
              <a:spcBef>
                <a:spcPct val="0"/>
              </a:spcBef>
              <a:buFontTx/>
              <a:buNone/>
            </a:pPr>
            <a:endParaRPr lang="en-GB" altLang="en-US" sz="1800">
              <a:latin typeface="Arial" charset="0"/>
            </a:endParaRPr>
          </a:p>
        </p:txBody>
      </p:sp>
      <p:sp>
        <p:nvSpPr>
          <p:cNvPr id="21508" name="AutoShape 4" descr="Image result for social researcher"/>
          <p:cNvSpPr>
            <a:spLocks noChangeAspect="1" noChangeArrowheads="1"/>
          </p:cNvSpPr>
          <p:nvPr/>
        </p:nvSpPr>
        <p:spPr bwMode="auto">
          <a:xfrm>
            <a:off x="307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charset="0"/>
              <a:buChar char="•"/>
              <a:defRPr sz="3200">
                <a:solidFill>
                  <a:schemeClr val="tx1"/>
                </a:solidFill>
                <a:latin typeface="Calibri" pitchFamily="34" charset="0"/>
                <a:ea typeface="MS PGothic" pitchFamily="34" charset="-128"/>
              </a:defRPr>
            </a:lvl1pPr>
            <a:lvl2pPr marL="742950" indent="-285750" eaLnBrk="0" hangingPunct="0">
              <a:spcBef>
                <a:spcPct val="20000"/>
              </a:spcBef>
              <a:buFont typeface="Arial" charset="0"/>
              <a:buChar char="–"/>
              <a:defRPr sz="2800">
                <a:solidFill>
                  <a:schemeClr val="tx1"/>
                </a:solidFill>
                <a:latin typeface="Calibri" pitchFamily="34" charset="0"/>
                <a:ea typeface="MS PGothic" pitchFamily="34" charset="-128"/>
              </a:defRPr>
            </a:lvl2pPr>
            <a:lvl3pPr marL="1143000" indent="-228600" eaLnBrk="0" hangingPunct="0">
              <a:spcBef>
                <a:spcPct val="20000"/>
              </a:spcBef>
              <a:buFont typeface="Arial" charset="0"/>
              <a:buChar char="•"/>
              <a:defRPr sz="2400">
                <a:solidFill>
                  <a:schemeClr val="tx1"/>
                </a:solidFill>
                <a:latin typeface="Calibri" pitchFamily="34" charset="0"/>
                <a:ea typeface="MS PGothic" pitchFamily="34" charset="-128"/>
              </a:defRPr>
            </a:lvl3pPr>
            <a:lvl4pPr marL="1600200" indent="-228600" eaLnBrk="0" hangingPunct="0">
              <a:spcBef>
                <a:spcPct val="20000"/>
              </a:spcBef>
              <a:buFont typeface="Arial" charset="0"/>
              <a:buChar char="–"/>
              <a:defRPr sz="2000">
                <a:solidFill>
                  <a:schemeClr val="tx1"/>
                </a:solidFill>
                <a:latin typeface="Calibri" pitchFamily="34" charset="0"/>
                <a:ea typeface="MS PGothic" pitchFamily="34" charset="-128"/>
              </a:defRPr>
            </a:lvl4pPr>
            <a:lvl5pPr marL="2057400" indent="-228600" eaLnBrk="0" hangingPunct="0">
              <a:spcBef>
                <a:spcPct val="20000"/>
              </a:spcBef>
              <a:buFont typeface="Arial" charset="0"/>
              <a:buChar char="»"/>
              <a:defRPr sz="2000">
                <a:solidFill>
                  <a:schemeClr val="tx1"/>
                </a:solidFill>
                <a:latin typeface="Calibri" pitchFamily="34" charset="0"/>
                <a:ea typeface="MS PGothic" pitchFamily="34"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9pPr>
          </a:lstStyle>
          <a:p>
            <a:pPr eaLnBrk="1" hangingPunct="1">
              <a:spcBef>
                <a:spcPct val="0"/>
              </a:spcBef>
              <a:buFontTx/>
              <a:buNone/>
            </a:pPr>
            <a:endParaRPr lang="en-GB" altLang="en-US" sz="1800">
              <a:latin typeface="Arial" charset="0"/>
            </a:endParaRPr>
          </a:p>
        </p:txBody>
      </p:sp>
      <p:pic>
        <p:nvPicPr>
          <p:cNvPr id="21511" name="Picture 10" descr="Image result for writing researc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35896" y="3212976"/>
            <a:ext cx="1624133" cy="1079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Diagram 4"/>
          <p:cNvGraphicFramePr/>
          <p:nvPr>
            <p:extLst>
              <p:ext uri="{D42A27DB-BD31-4B8C-83A1-F6EECF244321}">
                <p14:modId xmlns:p14="http://schemas.microsoft.com/office/powerpoint/2010/main" val="1499975921"/>
              </p:ext>
            </p:extLst>
          </p:nvPr>
        </p:nvGraphicFramePr>
        <p:xfrm>
          <a:off x="1187624" y="1350203"/>
          <a:ext cx="6504384" cy="4912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76029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solidFill>
                  <a:srgbClr val="FF0000"/>
                </a:solidFill>
              </a:rPr>
              <a:t>Praxis</a:t>
            </a:r>
            <a:endParaRPr lang="en-GB" sz="6000" dirty="0">
              <a:solidFill>
                <a:srgbClr val="FF0000"/>
              </a:solidFill>
            </a:endParaRPr>
          </a:p>
        </p:txBody>
      </p:sp>
      <p:sp>
        <p:nvSpPr>
          <p:cNvPr id="3" name="Content Placeholder 2"/>
          <p:cNvSpPr>
            <a:spLocks noGrp="1"/>
          </p:cNvSpPr>
          <p:nvPr>
            <p:ph idx="1"/>
          </p:nvPr>
        </p:nvSpPr>
        <p:spPr>
          <a:xfrm>
            <a:off x="395536" y="1556792"/>
            <a:ext cx="8229600" cy="4968552"/>
          </a:xfrm>
        </p:spPr>
        <p:txBody>
          <a:bodyPr>
            <a:normAutofit/>
          </a:bodyPr>
          <a:lstStyle/>
          <a:p>
            <a:pPr marL="0" indent="0" algn="ctr">
              <a:buNone/>
            </a:pPr>
            <a:r>
              <a:rPr lang="en-GB" i="1" dirty="0" smtClean="0"/>
              <a:t>The process by which a theory, lesson or skill is enacted, practiced, embodied or realised.</a:t>
            </a:r>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a:p>
          <a:p>
            <a:pPr marL="0" indent="0" algn="ctr">
              <a:buNone/>
            </a:pPr>
            <a:r>
              <a:rPr lang="en-GB" i="1" dirty="0" smtClean="0"/>
              <a:t>The act of engaging, applying, exercising or practicing ideas.</a:t>
            </a:r>
            <a:endParaRPr lang="en-GB" i="1" dirty="0"/>
          </a:p>
        </p:txBody>
      </p:sp>
      <p:pic>
        <p:nvPicPr>
          <p:cNvPr id="2050" name="Picture 2" descr="Image result for praxi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2780928"/>
            <a:ext cx="3811030" cy="2153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821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lstStyle/>
          <a:p>
            <a:r>
              <a:rPr lang="en-GB" dirty="0" smtClean="0">
                <a:solidFill>
                  <a:srgbClr val="FF0000"/>
                </a:solidFill>
              </a:rPr>
              <a:t>Research Paradigm</a:t>
            </a:r>
            <a:endParaRPr lang="en-GB" dirty="0">
              <a:solidFill>
                <a:srgbClr val="FF0000"/>
              </a:solidFill>
            </a:endParaRPr>
          </a:p>
        </p:txBody>
      </p:sp>
      <p:sp>
        <p:nvSpPr>
          <p:cNvPr id="3" name="Content Placeholder 2"/>
          <p:cNvSpPr>
            <a:spLocks noGrp="1"/>
          </p:cNvSpPr>
          <p:nvPr>
            <p:ph idx="1"/>
          </p:nvPr>
        </p:nvSpPr>
        <p:spPr>
          <a:xfrm>
            <a:off x="457200" y="1484784"/>
            <a:ext cx="8229600" cy="4641379"/>
          </a:xfrm>
        </p:spPr>
        <p:txBody>
          <a:bodyPr/>
          <a:lstStyle/>
          <a:p>
            <a:pPr marL="0" indent="0" algn="ctr">
              <a:buNone/>
            </a:pPr>
            <a:r>
              <a:rPr lang="en-GB" i="1" dirty="0" smtClean="0"/>
              <a:t>“a </a:t>
            </a:r>
            <a:r>
              <a:rPr lang="en-GB" i="1" dirty="0"/>
              <a:t>distinct </a:t>
            </a:r>
            <a:r>
              <a:rPr lang="en-GB" b="1" i="1" dirty="0"/>
              <a:t>set</a:t>
            </a:r>
            <a:r>
              <a:rPr lang="en-GB" i="1" dirty="0"/>
              <a:t> of concepts or thought patterns, including theories, research methods, postulates, and standards for what constitutes </a:t>
            </a:r>
            <a:r>
              <a:rPr lang="en-GB" b="1" i="1" dirty="0"/>
              <a:t>legitimate</a:t>
            </a:r>
            <a:r>
              <a:rPr lang="en-GB" i="1" dirty="0"/>
              <a:t> contributions to a </a:t>
            </a:r>
            <a:r>
              <a:rPr lang="en-GB" i="1" dirty="0" smtClean="0"/>
              <a:t>field”</a:t>
            </a:r>
            <a:endParaRPr lang="en-GB" i="1" dirty="0"/>
          </a:p>
        </p:txBody>
      </p:sp>
      <p:sp>
        <p:nvSpPr>
          <p:cNvPr id="4" name="Rectangle 3"/>
          <p:cNvSpPr/>
          <p:nvPr/>
        </p:nvSpPr>
        <p:spPr>
          <a:xfrm>
            <a:off x="571118" y="4221088"/>
            <a:ext cx="7776864" cy="1908215"/>
          </a:xfrm>
          <a:prstGeom prst="rect">
            <a:avLst/>
          </a:prstGeom>
        </p:spPr>
        <p:txBody>
          <a:bodyPr wrap="square">
            <a:spAutoFit/>
          </a:bodyPr>
          <a:lstStyle/>
          <a:p>
            <a:pPr>
              <a:lnSpc>
                <a:spcPct val="120000"/>
              </a:lnSpc>
              <a:spcBef>
                <a:spcPts val="0"/>
              </a:spcBef>
              <a:spcAft>
                <a:spcPts val="600"/>
              </a:spcAft>
            </a:pPr>
            <a:r>
              <a:rPr lang="en-US" dirty="0">
                <a:solidFill>
                  <a:srgbClr val="00B0F0"/>
                </a:solidFill>
              </a:rPr>
              <a:t>Ontology: </a:t>
            </a:r>
            <a:r>
              <a:rPr lang="en-US" dirty="0"/>
              <a:t>How you, the researcher, view the world and the </a:t>
            </a:r>
            <a:r>
              <a:rPr lang="en-US" dirty="0" smtClean="0"/>
              <a:t>assumptions </a:t>
            </a:r>
            <a:r>
              <a:rPr lang="en-US" dirty="0"/>
              <a:t>that you make about the nature of the world and of reality – </a:t>
            </a:r>
            <a:r>
              <a:rPr lang="en-US" i="1" dirty="0">
                <a:solidFill>
                  <a:schemeClr val="accent6">
                    <a:lumMod val="75000"/>
                  </a:schemeClr>
                </a:solidFill>
              </a:rPr>
              <a:t>the theory of belief.</a:t>
            </a:r>
          </a:p>
          <a:p>
            <a:pPr>
              <a:lnSpc>
                <a:spcPct val="120000"/>
              </a:lnSpc>
              <a:spcBef>
                <a:spcPts val="0"/>
              </a:spcBef>
              <a:spcAft>
                <a:spcPts val="600"/>
              </a:spcAft>
            </a:pPr>
            <a:endParaRPr lang="en-US" dirty="0">
              <a:solidFill>
                <a:srgbClr val="00B0F0"/>
              </a:solidFill>
            </a:endParaRPr>
          </a:p>
          <a:p>
            <a:pPr>
              <a:lnSpc>
                <a:spcPct val="120000"/>
              </a:lnSpc>
              <a:spcBef>
                <a:spcPts val="0"/>
              </a:spcBef>
              <a:spcAft>
                <a:spcPts val="600"/>
              </a:spcAft>
            </a:pPr>
            <a:r>
              <a:rPr lang="en-US" dirty="0">
                <a:solidFill>
                  <a:srgbClr val="00B0F0"/>
                </a:solidFill>
              </a:rPr>
              <a:t>Epistemology: </a:t>
            </a:r>
            <a:r>
              <a:rPr lang="en-US" dirty="0"/>
              <a:t>The </a:t>
            </a:r>
            <a:r>
              <a:rPr lang="en-US" dirty="0" smtClean="0"/>
              <a:t>assumptions </a:t>
            </a:r>
            <a:r>
              <a:rPr lang="en-US" dirty="0"/>
              <a:t>that you make about the best way of investigating the world and about reality – </a:t>
            </a:r>
            <a:r>
              <a:rPr lang="en-US" i="1" dirty="0">
                <a:solidFill>
                  <a:schemeClr val="accent6">
                    <a:lumMod val="75000"/>
                  </a:schemeClr>
                </a:solidFill>
              </a:rPr>
              <a:t>the theory of knowledge.</a:t>
            </a:r>
          </a:p>
        </p:txBody>
      </p:sp>
    </p:spTree>
    <p:extLst>
      <p:ext uri="{BB962C8B-B14F-4D97-AF65-F5344CB8AC3E}">
        <p14:creationId xmlns:p14="http://schemas.microsoft.com/office/powerpoint/2010/main" val="24920083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776252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Quantitative approaches</a:t>
            </a:r>
            <a:endParaRPr lang="en-GB" dirty="0"/>
          </a:p>
        </p:txBody>
      </p:sp>
      <p:sp>
        <p:nvSpPr>
          <p:cNvPr id="3" name="Content Placeholder 2"/>
          <p:cNvSpPr>
            <a:spLocks noGrp="1"/>
          </p:cNvSpPr>
          <p:nvPr>
            <p:ph idx="1"/>
          </p:nvPr>
        </p:nvSpPr>
        <p:spPr>
          <a:xfrm>
            <a:off x="457200" y="1478280"/>
            <a:ext cx="8229600" cy="4454169"/>
          </a:xfrm>
        </p:spPr>
        <p:txBody>
          <a:bodyPr>
            <a:noAutofit/>
          </a:bodyPr>
          <a:lstStyle/>
          <a:p>
            <a:pPr marL="0" indent="0">
              <a:spcBef>
                <a:spcPts val="0"/>
              </a:spcBef>
              <a:spcAft>
                <a:spcPts val="200"/>
              </a:spcAft>
              <a:buNone/>
            </a:pPr>
            <a:r>
              <a:rPr lang="en-GB" sz="2300" dirty="0" smtClean="0"/>
              <a:t>Attempts to explain phenomena by collecting and analysing numerical data.</a:t>
            </a:r>
          </a:p>
          <a:p>
            <a:pPr marL="0" indent="0">
              <a:spcBef>
                <a:spcPts val="0"/>
              </a:spcBef>
              <a:spcAft>
                <a:spcPts val="200"/>
              </a:spcAft>
              <a:buNone/>
            </a:pPr>
            <a:endParaRPr lang="en-GB" sz="2300" dirty="0" smtClean="0"/>
          </a:p>
          <a:p>
            <a:pPr marL="0" indent="0">
              <a:spcBef>
                <a:spcPts val="0"/>
              </a:spcBef>
              <a:spcAft>
                <a:spcPts val="200"/>
              </a:spcAft>
              <a:buNone/>
            </a:pPr>
            <a:r>
              <a:rPr lang="en-GB" sz="2300" dirty="0" smtClean="0"/>
              <a:t>Tells you if there is a “difference” but not necessarily why.</a:t>
            </a:r>
          </a:p>
          <a:p>
            <a:pPr marL="0" indent="0">
              <a:spcBef>
                <a:spcPts val="0"/>
              </a:spcBef>
              <a:spcAft>
                <a:spcPts val="200"/>
              </a:spcAft>
              <a:buNone/>
            </a:pPr>
            <a:endParaRPr lang="en-GB" sz="2300" dirty="0" smtClean="0"/>
          </a:p>
          <a:p>
            <a:pPr marL="0" indent="0">
              <a:spcBef>
                <a:spcPts val="0"/>
              </a:spcBef>
              <a:spcAft>
                <a:spcPts val="200"/>
              </a:spcAft>
              <a:buNone/>
            </a:pPr>
            <a:r>
              <a:rPr lang="en-GB" sz="2300" dirty="0" smtClean="0"/>
              <a:t>Data collected are always numerical</a:t>
            </a:r>
            <a:r>
              <a:rPr lang="en-GB" sz="2300" dirty="0"/>
              <a:t> </a:t>
            </a:r>
            <a:r>
              <a:rPr lang="en-GB" sz="2300" dirty="0" smtClean="0"/>
              <a:t>and analysed using statistical methods.</a:t>
            </a:r>
          </a:p>
          <a:p>
            <a:pPr marL="0" indent="0">
              <a:spcBef>
                <a:spcPts val="0"/>
              </a:spcBef>
              <a:spcAft>
                <a:spcPts val="200"/>
              </a:spcAft>
              <a:buNone/>
            </a:pPr>
            <a:endParaRPr lang="en-GB" sz="2300" dirty="0" smtClean="0"/>
          </a:p>
          <a:p>
            <a:pPr marL="0" indent="0">
              <a:spcBef>
                <a:spcPts val="0"/>
              </a:spcBef>
              <a:spcAft>
                <a:spcPts val="200"/>
              </a:spcAft>
              <a:buNone/>
            </a:pPr>
            <a:r>
              <a:rPr lang="en-GB" sz="2300" dirty="0" smtClean="0"/>
              <a:t>Variables are controlled as much as possible (RCD as the gold standard) so we can eliminate interference and measure the effect of any change.</a:t>
            </a:r>
          </a:p>
          <a:p>
            <a:pPr marL="0" indent="0">
              <a:spcBef>
                <a:spcPts val="0"/>
              </a:spcBef>
              <a:spcAft>
                <a:spcPts val="200"/>
              </a:spcAft>
              <a:buNone/>
            </a:pPr>
            <a:endParaRPr lang="en-GB" sz="2300" dirty="0" smtClean="0"/>
          </a:p>
          <a:p>
            <a:pPr marL="0" indent="0">
              <a:spcBef>
                <a:spcPts val="0"/>
              </a:spcBef>
              <a:spcAft>
                <a:spcPts val="200"/>
              </a:spcAft>
              <a:buNone/>
            </a:pPr>
            <a:r>
              <a:rPr lang="en-GB" sz="2300" dirty="0" smtClean="0"/>
              <a:t>Randomisation to reduce subjective bias.</a:t>
            </a:r>
          </a:p>
        </p:txBody>
      </p:sp>
    </p:spTree>
    <p:extLst>
      <p:ext uri="{BB962C8B-B14F-4D97-AF65-F5344CB8AC3E}">
        <p14:creationId xmlns:p14="http://schemas.microsoft.com/office/powerpoint/2010/main" val="5201156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Quantitative data</a:t>
            </a:r>
            <a:endParaRPr lang="en-GB" dirty="0"/>
          </a:p>
        </p:txBody>
      </p:sp>
      <p:sp>
        <p:nvSpPr>
          <p:cNvPr id="3" name="Content Placeholder 2"/>
          <p:cNvSpPr>
            <a:spLocks noGrp="1"/>
          </p:cNvSpPr>
          <p:nvPr>
            <p:ph idx="1"/>
          </p:nvPr>
        </p:nvSpPr>
        <p:spPr/>
        <p:txBody>
          <a:bodyPr>
            <a:normAutofit fontScale="92500"/>
          </a:bodyPr>
          <a:lstStyle/>
          <a:p>
            <a:r>
              <a:rPr lang="en-GB" dirty="0" smtClean="0"/>
              <a:t>Data sources include</a:t>
            </a:r>
          </a:p>
          <a:p>
            <a:pPr lvl="1"/>
            <a:r>
              <a:rPr lang="en-GB" dirty="0" smtClean="0"/>
              <a:t>Surveys where there are a large number of </a:t>
            </a:r>
            <a:r>
              <a:rPr lang="en-GB" dirty="0"/>
              <a:t>respondents (</a:t>
            </a:r>
            <a:r>
              <a:rPr lang="en-GB" dirty="0" err="1"/>
              <a:t>esp</a:t>
            </a:r>
            <a:r>
              <a:rPr lang="en-GB" dirty="0"/>
              <a:t> where you have used a Likert scale) </a:t>
            </a:r>
            <a:endParaRPr lang="en-GB" dirty="0" smtClean="0"/>
          </a:p>
          <a:p>
            <a:pPr lvl="1"/>
            <a:r>
              <a:rPr lang="en-GB" dirty="0" smtClean="0"/>
              <a:t>Observations (counts of numbers and/or coding data into numbers)</a:t>
            </a:r>
          </a:p>
          <a:p>
            <a:pPr lvl="1"/>
            <a:r>
              <a:rPr lang="en-GB" dirty="0" smtClean="0"/>
              <a:t>Secondary data (government data; SATs scores </a:t>
            </a:r>
            <a:r>
              <a:rPr lang="en-GB" dirty="0" err="1" smtClean="0"/>
              <a:t>etc</a:t>
            </a:r>
            <a:r>
              <a:rPr lang="en-GB" dirty="0" smtClean="0"/>
              <a:t>).</a:t>
            </a:r>
          </a:p>
          <a:p>
            <a:pPr lvl="1"/>
            <a:endParaRPr lang="en-GB" dirty="0" smtClean="0"/>
          </a:p>
          <a:p>
            <a:r>
              <a:rPr lang="en-GB" dirty="0" smtClean="0"/>
              <a:t>Analysis techniques include </a:t>
            </a:r>
            <a:r>
              <a:rPr lang="en-GB" dirty="0"/>
              <a:t>hypothesis </a:t>
            </a:r>
            <a:r>
              <a:rPr lang="en-GB" dirty="0" smtClean="0"/>
              <a:t>testing, correlations and cluster analysis</a:t>
            </a:r>
            <a:endParaRPr lang="en-GB" dirty="0"/>
          </a:p>
        </p:txBody>
      </p:sp>
    </p:spTree>
    <p:extLst>
      <p:ext uri="{BB962C8B-B14F-4D97-AF65-F5344CB8AC3E}">
        <p14:creationId xmlns:p14="http://schemas.microsoft.com/office/powerpoint/2010/main" val="31294978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approaches</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t>Any research that doesn’t involve numerical data.</a:t>
            </a:r>
          </a:p>
          <a:p>
            <a:pPr marL="0" indent="0">
              <a:buNone/>
            </a:pPr>
            <a:endParaRPr lang="en-GB" dirty="0" smtClean="0"/>
          </a:p>
          <a:p>
            <a:pPr marL="0" indent="0">
              <a:buNone/>
            </a:pPr>
            <a:r>
              <a:rPr lang="en-GB" dirty="0" smtClean="0"/>
              <a:t>Instead uses words, pictures, photos, videos, audio recordings. Field notes, generalities. Peoples’ own words.</a:t>
            </a:r>
          </a:p>
          <a:p>
            <a:pPr marL="0" indent="0">
              <a:buNone/>
            </a:pPr>
            <a:endParaRPr lang="en-GB" dirty="0" smtClean="0"/>
          </a:p>
          <a:p>
            <a:pPr marL="0" indent="0">
              <a:buNone/>
            </a:pPr>
            <a:r>
              <a:rPr lang="en-GB" dirty="0" smtClean="0"/>
              <a:t>Tends to start with a broad question rather than a specific hypothesis.</a:t>
            </a:r>
          </a:p>
          <a:p>
            <a:pPr marL="0" indent="0">
              <a:buNone/>
            </a:pPr>
            <a:endParaRPr lang="en-GB" dirty="0" smtClean="0"/>
          </a:p>
          <a:p>
            <a:pPr marL="0" indent="0">
              <a:buNone/>
            </a:pPr>
            <a:r>
              <a:rPr lang="en-GB" dirty="0" smtClean="0"/>
              <a:t>Develop theory rather than start with one and is therefore</a:t>
            </a:r>
            <a:r>
              <a:rPr lang="en-GB" dirty="0" smtClean="0">
                <a:sym typeface="Wingdings" panose="05000000000000000000" pitchFamily="2" charset="2"/>
              </a:rPr>
              <a:t> inductive rather than deductive.</a:t>
            </a:r>
            <a:endParaRPr lang="en-GB" dirty="0"/>
          </a:p>
        </p:txBody>
      </p:sp>
    </p:spTree>
    <p:extLst>
      <p:ext uri="{BB962C8B-B14F-4D97-AF65-F5344CB8AC3E}">
        <p14:creationId xmlns:p14="http://schemas.microsoft.com/office/powerpoint/2010/main" val="39753109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sz="3600" b="1"/>
              <a:t>Qualitative Data Collection Techniques</a:t>
            </a:r>
            <a:endParaRPr lang="en-GB" altLang="en-US"/>
          </a:p>
        </p:txBody>
      </p:sp>
      <p:sp>
        <p:nvSpPr>
          <p:cNvPr id="27651" name="Rectangle 3"/>
          <p:cNvSpPr>
            <a:spLocks noGrp="1" noChangeArrowheads="1"/>
          </p:cNvSpPr>
          <p:nvPr>
            <p:ph type="body" idx="1"/>
          </p:nvPr>
        </p:nvSpPr>
        <p:spPr/>
        <p:txBody>
          <a:bodyPr>
            <a:normAutofit fontScale="85000" lnSpcReduction="10000"/>
          </a:bodyPr>
          <a:lstStyle/>
          <a:p>
            <a:pPr marL="514350" indent="-514350">
              <a:lnSpc>
                <a:spcPct val="200000"/>
              </a:lnSpc>
              <a:buFont typeface="+mj-lt"/>
              <a:buAutoNum type="arabicPeriod"/>
            </a:pPr>
            <a:r>
              <a:rPr lang="en-GB" altLang="en-US" dirty="0"/>
              <a:t>In depth Interviewing </a:t>
            </a:r>
          </a:p>
          <a:p>
            <a:pPr marL="514350" indent="-514350">
              <a:lnSpc>
                <a:spcPct val="200000"/>
              </a:lnSpc>
              <a:buFont typeface="+mj-lt"/>
              <a:buAutoNum type="arabicPeriod"/>
            </a:pPr>
            <a:r>
              <a:rPr lang="en-GB" altLang="en-US" dirty="0"/>
              <a:t>Focus Groups </a:t>
            </a:r>
          </a:p>
          <a:p>
            <a:pPr marL="514350" indent="-514350">
              <a:lnSpc>
                <a:spcPct val="200000"/>
              </a:lnSpc>
              <a:buFont typeface="+mj-lt"/>
              <a:buAutoNum type="arabicPeriod"/>
            </a:pPr>
            <a:r>
              <a:rPr lang="en-GB" altLang="en-US" dirty="0"/>
              <a:t>Participant Observations</a:t>
            </a:r>
          </a:p>
          <a:p>
            <a:pPr marL="514350" indent="-514350">
              <a:lnSpc>
                <a:spcPct val="200000"/>
              </a:lnSpc>
              <a:buFont typeface="+mj-lt"/>
              <a:buAutoNum type="arabicPeriod"/>
            </a:pPr>
            <a:r>
              <a:rPr lang="en-GB" altLang="en-US" dirty="0"/>
              <a:t>Ethnographic Studies</a:t>
            </a:r>
          </a:p>
          <a:p>
            <a:pPr marL="514350" indent="-514350">
              <a:lnSpc>
                <a:spcPct val="200000"/>
              </a:lnSpc>
              <a:buFont typeface="+mj-lt"/>
              <a:buAutoNum type="arabicPeriod"/>
            </a:pPr>
            <a:r>
              <a:rPr lang="en-GB" altLang="en-US" dirty="0"/>
              <a:t>Projective Techniques</a:t>
            </a:r>
          </a:p>
        </p:txBody>
      </p:sp>
      <p:pic>
        <p:nvPicPr>
          <p:cNvPr id="12292" name="Picture 4" descr="Image result for interview carto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4008" y="1844824"/>
            <a:ext cx="3716404" cy="2312429"/>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4293096"/>
            <a:ext cx="3716404" cy="2181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77572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4624"/>
            <a:ext cx="7772400" cy="792088"/>
          </a:xfrm>
        </p:spPr>
        <p:txBody>
          <a:bodyPr/>
          <a:lstStyle/>
          <a:p>
            <a:r>
              <a:rPr lang="en-GB" dirty="0" smtClean="0"/>
              <a:t>Quantitative      v       Qualitative </a:t>
            </a:r>
            <a:endParaRPr lang="en-GB" dirty="0"/>
          </a:p>
        </p:txBody>
      </p:sp>
      <p:sp>
        <p:nvSpPr>
          <p:cNvPr id="4" name="Rectangle 3"/>
          <p:cNvSpPr/>
          <p:nvPr/>
        </p:nvSpPr>
        <p:spPr>
          <a:xfrm>
            <a:off x="160778" y="908720"/>
            <a:ext cx="4572000" cy="5681555"/>
          </a:xfrm>
          <a:prstGeom prst="rect">
            <a:avLst/>
          </a:prstGeom>
        </p:spPr>
        <p:txBody>
          <a:bodyPr>
            <a:spAutoFit/>
          </a:bodyPr>
          <a:lstStyle/>
          <a:p>
            <a:pPr algn="ctr">
              <a:lnSpc>
                <a:spcPct val="80000"/>
              </a:lnSpc>
              <a:buClr>
                <a:schemeClr val="accent1">
                  <a:lumMod val="60000"/>
                  <a:lumOff val="40000"/>
                </a:schemeClr>
              </a:buClr>
              <a:defRPr/>
            </a:pPr>
            <a:r>
              <a:rPr lang="en-GB" dirty="0" smtClean="0">
                <a:solidFill>
                  <a:srgbClr val="FF0000"/>
                </a:solidFill>
              </a:rPr>
              <a:t>Places importance on collecting statistically analysing  numerical data.</a:t>
            </a:r>
          </a:p>
          <a:p>
            <a:pPr>
              <a:lnSpc>
                <a:spcPct val="80000"/>
              </a:lnSpc>
              <a:buClr>
                <a:schemeClr val="accent1">
                  <a:lumMod val="60000"/>
                  <a:lumOff val="40000"/>
                </a:schemeClr>
              </a:buClr>
              <a:defRPr/>
            </a:pPr>
            <a:endParaRPr lang="en-GB" b="1" dirty="0"/>
          </a:p>
          <a:p>
            <a:pPr>
              <a:lnSpc>
                <a:spcPct val="80000"/>
              </a:lnSpc>
              <a:buClr>
                <a:schemeClr val="accent1">
                  <a:lumMod val="60000"/>
                  <a:lumOff val="40000"/>
                </a:schemeClr>
              </a:buClr>
              <a:defRPr/>
            </a:pPr>
            <a:endParaRPr lang="en-GB" sz="2000" dirty="0" smtClean="0"/>
          </a:p>
          <a:p>
            <a:pPr>
              <a:lnSpc>
                <a:spcPct val="80000"/>
              </a:lnSpc>
              <a:buClr>
                <a:schemeClr val="accent1">
                  <a:lumMod val="60000"/>
                  <a:lumOff val="40000"/>
                </a:schemeClr>
              </a:buClr>
              <a:defRPr/>
            </a:pPr>
            <a:endParaRPr lang="en-GB" sz="2000" dirty="0"/>
          </a:p>
          <a:p>
            <a:pPr marL="514350" indent="-514350">
              <a:lnSpc>
                <a:spcPct val="200000"/>
              </a:lnSpc>
              <a:buClr>
                <a:schemeClr val="accent1">
                  <a:lumMod val="75000"/>
                </a:schemeClr>
              </a:buClr>
              <a:buFont typeface="+mj-lt"/>
              <a:buAutoNum type="arabicPeriod"/>
              <a:defRPr/>
            </a:pPr>
            <a:r>
              <a:rPr lang="en-GB" sz="1600" dirty="0" smtClean="0">
                <a:solidFill>
                  <a:srgbClr val="7030A0"/>
                </a:solidFill>
              </a:rPr>
              <a:t>Selecting a sample from a larger population </a:t>
            </a:r>
            <a:endParaRPr lang="en-US" sz="1600" dirty="0" smtClean="0">
              <a:solidFill>
                <a:srgbClr val="7030A0"/>
              </a:solidFill>
            </a:endParaRPr>
          </a:p>
          <a:p>
            <a:pPr marL="514350" indent="-514350">
              <a:lnSpc>
                <a:spcPct val="200000"/>
              </a:lnSpc>
              <a:buClr>
                <a:schemeClr val="accent1">
                  <a:lumMod val="75000"/>
                </a:schemeClr>
              </a:buClr>
              <a:buFont typeface="+mj-lt"/>
              <a:buAutoNum type="arabicPeriod"/>
              <a:defRPr/>
            </a:pPr>
            <a:r>
              <a:rPr lang="en-US" sz="1600" dirty="0" smtClean="0">
                <a:solidFill>
                  <a:srgbClr val="7030A0"/>
                </a:solidFill>
              </a:rPr>
              <a:t>Facts</a:t>
            </a:r>
            <a:endParaRPr lang="en-US" sz="1600" dirty="0">
              <a:solidFill>
                <a:srgbClr val="7030A0"/>
              </a:solidFill>
            </a:endParaRPr>
          </a:p>
          <a:p>
            <a:pPr marL="514350" indent="-514350">
              <a:lnSpc>
                <a:spcPct val="200000"/>
              </a:lnSpc>
              <a:buClr>
                <a:schemeClr val="accent1">
                  <a:lumMod val="75000"/>
                </a:schemeClr>
              </a:buClr>
              <a:buFont typeface="+mj-lt"/>
              <a:buAutoNum type="arabicPeriod"/>
              <a:defRPr/>
            </a:pPr>
            <a:r>
              <a:rPr lang="en-US" sz="1600" dirty="0">
                <a:solidFill>
                  <a:srgbClr val="7030A0"/>
                </a:solidFill>
              </a:rPr>
              <a:t>Truths</a:t>
            </a:r>
          </a:p>
          <a:p>
            <a:pPr marL="514350" indent="-514350">
              <a:lnSpc>
                <a:spcPct val="200000"/>
              </a:lnSpc>
              <a:buClr>
                <a:schemeClr val="accent1">
                  <a:lumMod val="75000"/>
                </a:schemeClr>
              </a:buClr>
              <a:buFont typeface="+mj-lt"/>
              <a:buAutoNum type="arabicPeriod"/>
              <a:defRPr/>
            </a:pPr>
            <a:r>
              <a:rPr lang="en-US" sz="1600" dirty="0">
                <a:solidFill>
                  <a:srgbClr val="7030A0"/>
                </a:solidFill>
              </a:rPr>
              <a:t>Reliability</a:t>
            </a:r>
          </a:p>
          <a:p>
            <a:pPr marL="514350" indent="-514350">
              <a:lnSpc>
                <a:spcPct val="200000"/>
              </a:lnSpc>
              <a:buClr>
                <a:schemeClr val="accent1">
                  <a:lumMod val="75000"/>
                </a:schemeClr>
              </a:buClr>
              <a:buFont typeface="+mj-lt"/>
              <a:buAutoNum type="arabicPeriod"/>
              <a:defRPr/>
            </a:pPr>
            <a:r>
              <a:rPr lang="en-US" sz="1600" dirty="0">
                <a:solidFill>
                  <a:srgbClr val="7030A0"/>
                </a:solidFill>
              </a:rPr>
              <a:t>Certainty</a:t>
            </a:r>
          </a:p>
          <a:p>
            <a:pPr marL="514350" indent="-514350">
              <a:lnSpc>
                <a:spcPct val="200000"/>
              </a:lnSpc>
              <a:buClr>
                <a:schemeClr val="accent1">
                  <a:lumMod val="75000"/>
                </a:schemeClr>
              </a:buClr>
              <a:buFont typeface="+mj-lt"/>
              <a:buAutoNum type="arabicPeriod"/>
              <a:defRPr/>
            </a:pPr>
            <a:r>
              <a:rPr lang="en-US" sz="1600" b="1" u="sng" dirty="0">
                <a:solidFill>
                  <a:srgbClr val="7030A0"/>
                </a:solidFill>
              </a:rPr>
              <a:t>Hypothesis testing</a:t>
            </a:r>
          </a:p>
          <a:p>
            <a:pPr marL="514350" indent="-514350">
              <a:lnSpc>
                <a:spcPct val="200000"/>
              </a:lnSpc>
              <a:buClr>
                <a:schemeClr val="accent1">
                  <a:lumMod val="75000"/>
                </a:schemeClr>
              </a:buClr>
              <a:buFont typeface="+mj-lt"/>
              <a:buAutoNum type="arabicPeriod"/>
              <a:defRPr/>
            </a:pPr>
            <a:r>
              <a:rPr lang="en-US" sz="1600" dirty="0" err="1">
                <a:solidFill>
                  <a:srgbClr val="7030A0"/>
                </a:solidFill>
              </a:rPr>
              <a:t>Randomised</a:t>
            </a:r>
            <a:r>
              <a:rPr lang="en-US" sz="1600" dirty="0">
                <a:solidFill>
                  <a:srgbClr val="7030A0"/>
                </a:solidFill>
              </a:rPr>
              <a:t> experiments</a:t>
            </a:r>
          </a:p>
          <a:p>
            <a:pPr marL="514350" indent="-514350">
              <a:lnSpc>
                <a:spcPct val="200000"/>
              </a:lnSpc>
              <a:buClr>
                <a:schemeClr val="accent1">
                  <a:lumMod val="75000"/>
                </a:schemeClr>
              </a:buClr>
              <a:buFont typeface="+mj-lt"/>
              <a:buAutoNum type="arabicPeriod"/>
              <a:defRPr/>
            </a:pPr>
            <a:r>
              <a:rPr lang="en-US" sz="1600" dirty="0">
                <a:solidFill>
                  <a:srgbClr val="7030A0"/>
                </a:solidFill>
              </a:rPr>
              <a:t>Multivariate statistical analysis</a:t>
            </a:r>
          </a:p>
          <a:p>
            <a:pPr marL="514350" indent="-514350">
              <a:lnSpc>
                <a:spcPct val="200000"/>
              </a:lnSpc>
              <a:buClr>
                <a:schemeClr val="accent1">
                  <a:lumMod val="75000"/>
                </a:schemeClr>
              </a:buClr>
              <a:buFont typeface="+mj-lt"/>
              <a:buAutoNum type="arabicPeriod"/>
              <a:defRPr/>
            </a:pPr>
            <a:r>
              <a:rPr lang="en-US" sz="1600" dirty="0">
                <a:solidFill>
                  <a:srgbClr val="7030A0"/>
                </a:solidFill>
              </a:rPr>
              <a:t>Deriving casual relationships </a:t>
            </a:r>
          </a:p>
        </p:txBody>
      </p:sp>
      <p:sp>
        <p:nvSpPr>
          <p:cNvPr id="5" name="Rectangle 4"/>
          <p:cNvSpPr txBox="1">
            <a:spLocks noChangeArrowheads="1"/>
          </p:cNvSpPr>
          <p:nvPr/>
        </p:nvSpPr>
        <p:spPr>
          <a:xfrm>
            <a:off x="4696296" y="925047"/>
            <a:ext cx="4176464" cy="4125392"/>
          </a:xfrm>
          <a:prstGeom prst="rect">
            <a:avLst/>
          </a:prstGeom>
        </p:spPr>
        <p:txBody>
          <a:bodyPr vert="horz" lIns="91440" tIns="45720" rIns="91440" bIns="45720" rtlCol="0">
            <a:normAutofit fontScale="25000" lnSpcReduction="2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nSpc>
                <a:spcPct val="80000"/>
              </a:lnSpc>
              <a:buFont typeface="Arial" charset="0"/>
              <a:buNone/>
              <a:defRPr/>
            </a:pPr>
            <a:r>
              <a:rPr lang="en-GB" altLang="en-US" sz="7200" dirty="0" smtClean="0">
                <a:solidFill>
                  <a:srgbClr val="FF0000"/>
                </a:solidFill>
                <a:ea typeface="ＭＳ Ｐゴシック" pitchFamily="34" charset="-128"/>
              </a:rPr>
              <a:t>Places emphasis on non-numerical data, such as opinion.</a:t>
            </a:r>
            <a:r>
              <a:rPr lang="en-GB" altLang="en-US" sz="7200" dirty="0" smtClean="0">
                <a:ea typeface="ＭＳ Ｐゴシック" pitchFamily="34" charset="-128"/>
              </a:rPr>
              <a:t> </a:t>
            </a:r>
            <a:r>
              <a:rPr lang="en-GB" altLang="en-US" sz="7200" dirty="0" smtClean="0">
                <a:solidFill>
                  <a:srgbClr val="FF0000"/>
                </a:solidFill>
                <a:ea typeface="ＭＳ Ｐゴシック" pitchFamily="34" charset="-128"/>
              </a:rPr>
              <a:t>The information is therefore subjective.</a:t>
            </a:r>
          </a:p>
          <a:p>
            <a:pPr>
              <a:lnSpc>
                <a:spcPct val="80000"/>
              </a:lnSpc>
              <a:buFont typeface="Arial" charset="0"/>
              <a:buNone/>
              <a:defRPr/>
            </a:pPr>
            <a:endParaRPr lang="en-GB" altLang="en-US" sz="2000" dirty="0" smtClean="0">
              <a:solidFill>
                <a:srgbClr val="000000"/>
              </a:solidFill>
              <a:ea typeface="ＭＳ Ｐゴシック" pitchFamily="34" charset="-128"/>
            </a:endParaRPr>
          </a:p>
          <a:p>
            <a:pPr>
              <a:lnSpc>
                <a:spcPct val="80000"/>
              </a:lnSpc>
              <a:buFont typeface="Arial" charset="0"/>
              <a:buNone/>
              <a:defRPr/>
            </a:pPr>
            <a:r>
              <a:rPr lang="en-GB" altLang="en-US" sz="4800" u="sng" dirty="0" smtClean="0">
                <a:solidFill>
                  <a:srgbClr val="000000"/>
                </a:solidFill>
                <a:ea typeface="ＭＳ Ｐゴシック" pitchFamily="34" charset="-128"/>
              </a:rPr>
              <a:t>NO HYPOTHESIS </a:t>
            </a:r>
          </a:p>
          <a:p>
            <a:pPr>
              <a:lnSpc>
                <a:spcPct val="80000"/>
              </a:lnSpc>
              <a:buFont typeface="Arial" charset="0"/>
              <a:buNone/>
              <a:defRPr/>
            </a:pPr>
            <a:endParaRPr lang="en-US" altLang="en-US" sz="2000" dirty="0" smtClean="0">
              <a:ea typeface="ＭＳ Ｐゴシック" pitchFamily="34" charset="-128"/>
            </a:endParaRPr>
          </a:p>
          <a:p>
            <a:pPr marL="457200" indent="-457200" algn="l">
              <a:lnSpc>
                <a:spcPct val="170000"/>
              </a:lnSpc>
              <a:buFont typeface="+mj-lt"/>
              <a:buAutoNum type="arabicPeriod"/>
              <a:defRPr/>
            </a:pPr>
            <a:endParaRPr lang="en-US" altLang="en-US" sz="6400" dirty="0" smtClean="0">
              <a:solidFill>
                <a:srgbClr val="0070C0"/>
              </a:solidFill>
              <a:ea typeface="ＭＳ Ｐゴシック" pitchFamily="34" charset="-128"/>
            </a:endParaRPr>
          </a:p>
          <a:p>
            <a:pPr marL="457200" indent="-457200" algn="l">
              <a:lnSpc>
                <a:spcPct val="170000"/>
              </a:lnSpc>
              <a:buFont typeface="+mj-lt"/>
              <a:buAutoNum type="arabicPeriod"/>
              <a:defRPr/>
            </a:pPr>
            <a:r>
              <a:rPr lang="en-US" altLang="en-US" sz="6400" dirty="0" smtClean="0">
                <a:solidFill>
                  <a:srgbClr val="0070C0"/>
                </a:solidFill>
                <a:ea typeface="ＭＳ Ｐゴシック" pitchFamily="34" charset="-128"/>
              </a:rPr>
              <a:t>Rich, real, in-depth detailed information</a:t>
            </a:r>
          </a:p>
          <a:p>
            <a:pPr marL="457200" indent="-457200" algn="l">
              <a:lnSpc>
                <a:spcPct val="170000"/>
              </a:lnSpc>
              <a:buFont typeface="+mj-lt"/>
              <a:buAutoNum type="arabicPeriod"/>
              <a:defRPr/>
            </a:pPr>
            <a:r>
              <a:rPr lang="en-US" altLang="en-US" sz="6400" dirty="0" smtClean="0">
                <a:solidFill>
                  <a:srgbClr val="0070C0"/>
                </a:solidFill>
                <a:ea typeface="ＭＳ Ｐゴシック" pitchFamily="34" charset="-128"/>
              </a:rPr>
              <a:t>Adopting a holistic view</a:t>
            </a:r>
          </a:p>
          <a:p>
            <a:pPr marL="457200" indent="-457200" algn="l">
              <a:lnSpc>
                <a:spcPct val="120000"/>
              </a:lnSpc>
              <a:buFont typeface="+mj-lt"/>
              <a:buAutoNum type="arabicPeriod"/>
              <a:defRPr/>
            </a:pPr>
            <a:r>
              <a:rPr lang="en-US" altLang="en-US" sz="6400" dirty="0" smtClean="0">
                <a:solidFill>
                  <a:srgbClr val="0070C0"/>
                </a:solidFill>
                <a:ea typeface="ＭＳ Ｐゴシック" pitchFamily="34" charset="-128"/>
              </a:rPr>
              <a:t>Generating interpretations of the world from subject's perspective</a:t>
            </a:r>
          </a:p>
          <a:p>
            <a:pPr marL="457200" indent="-457200" algn="l">
              <a:lnSpc>
                <a:spcPct val="120000"/>
              </a:lnSpc>
              <a:buFont typeface="+mj-lt"/>
              <a:buAutoNum type="arabicPeriod"/>
              <a:defRPr/>
            </a:pPr>
            <a:r>
              <a:rPr lang="en-US" altLang="en-US" sz="6400" dirty="0" smtClean="0">
                <a:solidFill>
                  <a:srgbClr val="0070C0"/>
                </a:solidFill>
                <a:ea typeface="ＭＳ Ｐゴシック" pitchFamily="34" charset="-128"/>
              </a:rPr>
              <a:t>Detailed analysis of verbal, written or visual material</a:t>
            </a:r>
          </a:p>
          <a:p>
            <a:pPr marL="457200" indent="-457200" algn="l">
              <a:lnSpc>
                <a:spcPct val="120000"/>
              </a:lnSpc>
              <a:buFont typeface="+mj-lt"/>
              <a:buAutoNum type="arabicPeriod"/>
              <a:defRPr/>
            </a:pPr>
            <a:r>
              <a:rPr lang="en-US" altLang="en-US" sz="6400" dirty="0" smtClean="0">
                <a:solidFill>
                  <a:srgbClr val="0070C0"/>
                </a:solidFill>
              </a:rPr>
              <a:t>Situation-specific, non-numerical data analysis.</a:t>
            </a:r>
          </a:p>
          <a:p>
            <a:pPr marL="457200" indent="-457200" algn="l">
              <a:lnSpc>
                <a:spcPct val="170000"/>
              </a:lnSpc>
              <a:buFont typeface="+mj-lt"/>
              <a:buAutoNum type="arabicPeriod"/>
              <a:defRPr/>
            </a:pPr>
            <a:r>
              <a:rPr lang="en-US" altLang="en-US" sz="6400" dirty="0" smtClean="0">
                <a:solidFill>
                  <a:srgbClr val="0070C0"/>
                </a:solidFill>
              </a:rPr>
              <a:t>Emphasis on time and process</a:t>
            </a:r>
            <a:endParaRPr lang="en-GB" altLang="en-US" sz="6400" dirty="0" smtClean="0">
              <a:solidFill>
                <a:srgbClr val="0070C0"/>
              </a:solidFill>
            </a:endParaRPr>
          </a:p>
          <a:p>
            <a:pPr marL="457200" indent="-457200" algn="l">
              <a:lnSpc>
                <a:spcPct val="120000"/>
              </a:lnSpc>
              <a:buFont typeface="+mj-lt"/>
              <a:buAutoNum type="arabicPeriod"/>
              <a:defRPr/>
            </a:pPr>
            <a:r>
              <a:rPr lang="en-GB" altLang="en-US" sz="6400" dirty="0" smtClean="0">
                <a:solidFill>
                  <a:srgbClr val="0070C0"/>
                </a:solidFill>
              </a:rPr>
              <a:t>Researchers try to immerse themselves in the participants or groups being studied.</a:t>
            </a:r>
            <a:endParaRPr lang="en-US" altLang="en-US" sz="6400" dirty="0" smtClean="0">
              <a:solidFill>
                <a:srgbClr val="0070C0"/>
              </a:solidFill>
            </a:endParaRPr>
          </a:p>
          <a:p>
            <a:pPr marL="457200" indent="-457200" algn="l">
              <a:lnSpc>
                <a:spcPct val="120000"/>
              </a:lnSpc>
              <a:buFont typeface="+mj-lt"/>
              <a:buAutoNum type="arabicPeriod"/>
              <a:defRPr/>
            </a:pPr>
            <a:r>
              <a:rPr lang="en-US" altLang="en-US" sz="6400" dirty="0" smtClean="0">
                <a:solidFill>
                  <a:srgbClr val="0070C0"/>
                </a:solidFill>
              </a:rPr>
              <a:t>Provides room for description of the researcher's role and biases</a:t>
            </a:r>
          </a:p>
          <a:p>
            <a:pPr lvl="2" indent="-342900">
              <a:lnSpc>
                <a:spcPct val="80000"/>
              </a:lnSpc>
              <a:defRPr/>
            </a:pPr>
            <a:endParaRPr lang="en-US" altLang="en-US" dirty="0">
              <a:ea typeface="ＭＳ Ｐゴシック" pitchFamily="34" charset="-128"/>
            </a:endParaRPr>
          </a:p>
        </p:txBody>
      </p:sp>
    </p:spTree>
    <p:extLst>
      <p:ext uri="{BB962C8B-B14F-4D97-AF65-F5344CB8AC3E}">
        <p14:creationId xmlns:p14="http://schemas.microsoft.com/office/powerpoint/2010/main" val="14961335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z="4000" i="1" dirty="0" smtClean="0"/>
              <a:t>Information Collection Strategies?</a:t>
            </a:r>
          </a:p>
        </p:txBody>
      </p:sp>
      <p:sp>
        <p:nvSpPr>
          <p:cNvPr id="2" name="TextBox 1"/>
          <p:cNvSpPr txBox="1"/>
          <p:nvPr/>
        </p:nvSpPr>
        <p:spPr>
          <a:xfrm>
            <a:off x="1043608" y="1331476"/>
            <a:ext cx="6696744" cy="369332"/>
          </a:xfrm>
          <a:prstGeom prst="rect">
            <a:avLst/>
          </a:prstGeom>
          <a:noFill/>
        </p:spPr>
        <p:txBody>
          <a:bodyPr wrap="square" rtlCol="0">
            <a:spAutoFit/>
          </a:bodyPr>
          <a:lstStyle/>
          <a:p>
            <a:pPr algn="ctr"/>
            <a:r>
              <a:rPr lang="en-GB" dirty="0" smtClean="0">
                <a:solidFill>
                  <a:srgbClr val="7030A0"/>
                </a:solidFill>
              </a:rPr>
              <a:t>Dictated by the Questions Asked and the Answers Required</a:t>
            </a:r>
            <a:endParaRPr lang="en-GB" dirty="0">
              <a:solidFill>
                <a:srgbClr val="7030A0"/>
              </a:solidFill>
            </a:endParaRPr>
          </a:p>
        </p:txBody>
      </p:sp>
      <p:sp>
        <p:nvSpPr>
          <p:cNvPr id="11" name="TextBox 10"/>
          <p:cNvSpPr txBox="1"/>
          <p:nvPr/>
        </p:nvSpPr>
        <p:spPr>
          <a:xfrm>
            <a:off x="1488474" y="2060848"/>
            <a:ext cx="1944216" cy="92333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dirty="0" smtClean="0"/>
              <a:t>Quantitative</a:t>
            </a:r>
          </a:p>
          <a:p>
            <a:pPr algn="ctr"/>
            <a:endParaRPr lang="en-GB" dirty="0"/>
          </a:p>
          <a:p>
            <a:pPr algn="ctr"/>
            <a:r>
              <a:rPr lang="en-GB" dirty="0" smtClean="0">
                <a:solidFill>
                  <a:schemeClr val="tx1"/>
                </a:solidFill>
              </a:rPr>
              <a:t>Objective</a:t>
            </a:r>
            <a:endParaRPr lang="en-GB" dirty="0">
              <a:solidFill>
                <a:schemeClr val="tx1"/>
              </a:solidFill>
            </a:endParaRPr>
          </a:p>
        </p:txBody>
      </p:sp>
      <p:sp>
        <p:nvSpPr>
          <p:cNvPr id="13" name="TextBox 12"/>
          <p:cNvSpPr txBox="1"/>
          <p:nvPr/>
        </p:nvSpPr>
        <p:spPr>
          <a:xfrm>
            <a:off x="5184068" y="2060848"/>
            <a:ext cx="1944216" cy="92333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algn="ctr"/>
            <a:r>
              <a:rPr lang="en-GB" dirty="0" smtClean="0"/>
              <a:t>Qualitative</a:t>
            </a:r>
          </a:p>
          <a:p>
            <a:pPr algn="ctr"/>
            <a:endParaRPr lang="en-GB" dirty="0"/>
          </a:p>
          <a:p>
            <a:pPr algn="ctr"/>
            <a:r>
              <a:rPr lang="en-GB" dirty="0" smtClean="0">
                <a:solidFill>
                  <a:schemeClr val="tx1"/>
                </a:solidFill>
              </a:rPr>
              <a:t>Subjective</a:t>
            </a:r>
            <a:endParaRPr lang="en-GB" dirty="0">
              <a:solidFill>
                <a:schemeClr val="tx1"/>
              </a:solidFill>
            </a:endParaRPr>
          </a:p>
        </p:txBody>
      </p:sp>
      <p:sp>
        <p:nvSpPr>
          <p:cNvPr id="14" name="TextBox 13"/>
          <p:cNvSpPr txBox="1"/>
          <p:nvPr/>
        </p:nvSpPr>
        <p:spPr>
          <a:xfrm>
            <a:off x="3436632" y="3759423"/>
            <a:ext cx="1944216"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dirty="0" smtClean="0"/>
              <a:t>Mixed methods</a:t>
            </a:r>
          </a:p>
        </p:txBody>
      </p:sp>
      <p:cxnSp>
        <p:nvCxnSpPr>
          <p:cNvPr id="15" name="Straight Arrow Connector 14"/>
          <p:cNvCxnSpPr>
            <a:stCxn id="11" idx="2"/>
          </p:cNvCxnSpPr>
          <p:nvPr/>
        </p:nvCxnSpPr>
        <p:spPr>
          <a:xfrm>
            <a:off x="2460582" y="2984178"/>
            <a:ext cx="1819431" cy="39175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13" idx="2"/>
          </p:cNvCxnSpPr>
          <p:nvPr/>
        </p:nvCxnSpPr>
        <p:spPr>
          <a:xfrm flipH="1">
            <a:off x="4568045" y="2984178"/>
            <a:ext cx="1588131" cy="39175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19" name="Down Arrow 18"/>
          <p:cNvSpPr/>
          <p:nvPr/>
        </p:nvSpPr>
        <p:spPr>
          <a:xfrm>
            <a:off x="4280013" y="3261533"/>
            <a:ext cx="288032" cy="47443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3707904" y="4621778"/>
            <a:ext cx="1402185" cy="36933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r>
              <a:rPr lang="en-GB" dirty="0" smtClean="0"/>
              <a:t>Qualitative</a:t>
            </a:r>
            <a:endParaRPr lang="en-GB" dirty="0"/>
          </a:p>
        </p:txBody>
      </p:sp>
      <p:sp>
        <p:nvSpPr>
          <p:cNvPr id="27" name="TextBox 26"/>
          <p:cNvSpPr txBox="1"/>
          <p:nvPr/>
        </p:nvSpPr>
        <p:spPr>
          <a:xfrm>
            <a:off x="3707904" y="5301208"/>
            <a:ext cx="1408111" cy="36933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en-GB" dirty="0" smtClean="0"/>
              <a:t>Quantitative </a:t>
            </a:r>
            <a:endParaRPr lang="en-GB" dirty="0"/>
          </a:p>
        </p:txBody>
      </p:sp>
      <p:sp>
        <p:nvSpPr>
          <p:cNvPr id="28" name="TextBox 27"/>
          <p:cNvSpPr txBox="1"/>
          <p:nvPr/>
        </p:nvSpPr>
        <p:spPr>
          <a:xfrm>
            <a:off x="3707904" y="6021288"/>
            <a:ext cx="1402184" cy="36933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r>
              <a:rPr lang="en-GB" dirty="0" smtClean="0"/>
              <a:t>Qualitative</a:t>
            </a:r>
            <a:endParaRPr lang="en-GB" dirty="0"/>
          </a:p>
        </p:txBody>
      </p:sp>
      <p:sp>
        <p:nvSpPr>
          <p:cNvPr id="26" name="TextBox 25"/>
          <p:cNvSpPr txBox="1"/>
          <p:nvPr/>
        </p:nvSpPr>
        <p:spPr>
          <a:xfrm>
            <a:off x="4139952" y="5012490"/>
            <a:ext cx="504056" cy="261610"/>
          </a:xfrm>
          <a:prstGeom prst="rect">
            <a:avLst/>
          </a:prstGeom>
          <a:noFill/>
        </p:spPr>
        <p:txBody>
          <a:bodyPr wrap="square" rtlCol="0">
            <a:spAutoFit/>
          </a:bodyPr>
          <a:lstStyle/>
          <a:p>
            <a:r>
              <a:rPr lang="en-GB" sz="1100" dirty="0" smtClean="0"/>
              <a:t>then</a:t>
            </a:r>
            <a:endParaRPr lang="en-GB" sz="1100" dirty="0"/>
          </a:p>
        </p:txBody>
      </p:sp>
      <p:sp>
        <p:nvSpPr>
          <p:cNvPr id="30" name="TextBox 29"/>
          <p:cNvSpPr txBox="1"/>
          <p:nvPr/>
        </p:nvSpPr>
        <p:spPr>
          <a:xfrm>
            <a:off x="4139952" y="5755905"/>
            <a:ext cx="504056" cy="261610"/>
          </a:xfrm>
          <a:prstGeom prst="rect">
            <a:avLst/>
          </a:prstGeom>
          <a:noFill/>
        </p:spPr>
        <p:txBody>
          <a:bodyPr wrap="square" rtlCol="0">
            <a:spAutoFit/>
          </a:bodyPr>
          <a:lstStyle/>
          <a:p>
            <a:r>
              <a:rPr lang="en-GB" sz="1100" dirty="0" smtClean="0"/>
              <a:t>then</a:t>
            </a:r>
            <a:endParaRPr lang="en-GB" sz="1100" dirty="0"/>
          </a:p>
        </p:txBody>
      </p:sp>
    </p:spTree>
    <p:extLst>
      <p:ext uri="{BB962C8B-B14F-4D97-AF65-F5344CB8AC3E}">
        <p14:creationId xmlns:p14="http://schemas.microsoft.com/office/powerpoint/2010/main" val="42377233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r>
              <a:rPr lang="en-GB" altLang="en-US" sz="2400" dirty="0" smtClean="0">
                <a:solidFill>
                  <a:srgbClr val="3333CC"/>
                </a:solidFill>
              </a:rPr>
              <a:t>Introduction to Qualitative Research</a:t>
            </a:r>
            <a:br>
              <a:rPr lang="en-GB" altLang="en-US" sz="2400" dirty="0" smtClean="0">
                <a:solidFill>
                  <a:srgbClr val="3333CC"/>
                </a:solidFill>
              </a:rPr>
            </a:br>
            <a:r>
              <a:rPr lang="en-GB" altLang="en-US" sz="2400" dirty="0" smtClean="0">
                <a:solidFill>
                  <a:srgbClr val="3333CC"/>
                </a:solidFill>
              </a:rPr>
              <a:t/>
            </a:r>
            <a:br>
              <a:rPr lang="en-GB" altLang="en-US" sz="2400" dirty="0" smtClean="0">
                <a:solidFill>
                  <a:srgbClr val="3333CC"/>
                </a:solidFill>
              </a:rPr>
            </a:br>
            <a:r>
              <a:rPr lang="en-GB" altLang="en-US" sz="2800" dirty="0" smtClean="0">
                <a:solidFill>
                  <a:srgbClr val="FF0000"/>
                </a:solidFill>
              </a:rPr>
              <a:t>How does qualitative research differ from quantitative?</a:t>
            </a:r>
            <a:endParaRPr lang="en-GB" altLang="en-US" sz="2800" dirty="0">
              <a:solidFill>
                <a:srgbClr val="FF0000"/>
              </a:solidFill>
            </a:endParaRPr>
          </a:p>
        </p:txBody>
      </p:sp>
      <p:graphicFrame>
        <p:nvGraphicFramePr>
          <p:cNvPr id="8197" name="Object 5"/>
          <p:cNvGraphicFramePr>
            <a:graphicFrameLocks noGrp="1" noChangeAspect="1"/>
          </p:cNvGraphicFramePr>
          <p:nvPr>
            <p:ph type="tbl" idx="4294967295"/>
          </p:nvPr>
        </p:nvGraphicFramePr>
        <p:xfrm>
          <a:off x="1223963" y="2681288"/>
          <a:ext cx="7920037" cy="3986212"/>
        </p:xfrm>
        <a:graphic>
          <a:graphicData uri="http://schemas.openxmlformats.org/presentationml/2006/ole">
            <mc:AlternateContent xmlns:mc="http://schemas.openxmlformats.org/markup-compatibility/2006">
              <mc:Choice xmlns:v="urn:schemas-microsoft-com:vml" Requires="v">
                <p:oleObj spid="_x0000_s1046" name="Document" r:id="rId4" imgW="7927920" imgH="3990960" progId="Word.Document.8">
                  <p:embed/>
                </p:oleObj>
              </mc:Choice>
              <mc:Fallback>
                <p:oleObj name="Document" r:id="rId4" imgW="7927920" imgH="3990960"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23963" y="2681288"/>
                        <a:ext cx="7920037" cy="3986212"/>
                      </a:xfrm>
                      <a:prstGeom prst="rect">
                        <a:avLst/>
                      </a:prstGeom>
                    </p:spPr>
                  </p:pic>
                </p:oleObj>
              </mc:Fallback>
            </mc:AlternateContent>
          </a:graphicData>
        </a:graphic>
      </p:graphicFrame>
      <p:graphicFrame>
        <p:nvGraphicFramePr>
          <p:cNvPr id="2" name="Table 1"/>
          <p:cNvGraphicFramePr>
            <a:graphicFrameLocks noGrp="1"/>
          </p:cNvGraphicFramePr>
          <p:nvPr>
            <p:extLst>
              <p:ext uri="{D42A27DB-BD31-4B8C-83A1-F6EECF244321}">
                <p14:modId xmlns:p14="http://schemas.microsoft.com/office/powerpoint/2010/main" val="840004565"/>
              </p:ext>
            </p:extLst>
          </p:nvPr>
        </p:nvGraphicFramePr>
        <p:xfrm>
          <a:off x="611560" y="1484784"/>
          <a:ext cx="7560840" cy="4822942"/>
        </p:xfrm>
        <a:graphic>
          <a:graphicData uri="http://schemas.openxmlformats.org/drawingml/2006/table">
            <a:tbl>
              <a:tblPr firstRow="1" bandRow="1">
                <a:tableStyleId>{5C22544A-7EE6-4342-B048-85BDC9FD1C3A}</a:tableStyleId>
              </a:tblPr>
              <a:tblGrid>
                <a:gridCol w="2376264">
                  <a:extLst>
                    <a:ext uri="{9D8B030D-6E8A-4147-A177-3AD203B41FA5}">
                      <a16:colId xmlns:a16="http://schemas.microsoft.com/office/drawing/2014/main" val="20000"/>
                    </a:ext>
                  </a:extLst>
                </a:gridCol>
                <a:gridCol w="2664296">
                  <a:extLst>
                    <a:ext uri="{9D8B030D-6E8A-4147-A177-3AD203B41FA5}">
                      <a16:colId xmlns:a16="http://schemas.microsoft.com/office/drawing/2014/main" val="20001"/>
                    </a:ext>
                  </a:extLst>
                </a:gridCol>
                <a:gridCol w="2520280">
                  <a:extLst>
                    <a:ext uri="{9D8B030D-6E8A-4147-A177-3AD203B41FA5}">
                      <a16:colId xmlns:a16="http://schemas.microsoft.com/office/drawing/2014/main" val="20002"/>
                    </a:ext>
                  </a:extLst>
                </a:gridCol>
              </a:tblGrid>
              <a:tr h="421142">
                <a:tc>
                  <a:txBody>
                    <a:bodyPr/>
                    <a:lstStyle/>
                    <a:p>
                      <a:r>
                        <a:rPr lang="en-GB" dirty="0" smtClean="0"/>
                        <a:t>Aspect</a:t>
                      </a:r>
                      <a:endParaRPr lang="en-GB" dirty="0"/>
                    </a:p>
                  </a:txBody>
                  <a:tcPr/>
                </a:tc>
                <a:tc>
                  <a:txBody>
                    <a:bodyPr/>
                    <a:lstStyle/>
                    <a:p>
                      <a:r>
                        <a:rPr lang="en-GB" dirty="0" smtClean="0"/>
                        <a:t>Quantitative</a:t>
                      </a:r>
                      <a:endParaRPr lang="en-GB" dirty="0"/>
                    </a:p>
                  </a:txBody>
                  <a:tcPr/>
                </a:tc>
                <a:tc>
                  <a:txBody>
                    <a:bodyPr/>
                    <a:lstStyle/>
                    <a:p>
                      <a:r>
                        <a:rPr lang="en-GB" dirty="0" smtClean="0"/>
                        <a:t>Qualitative</a:t>
                      </a:r>
                      <a:endParaRPr lang="en-GB" dirty="0"/>
                    </a:p>
                  </a:txBody>
                  <a:tcPr/>
                </a:tc>
                <a:extLst>
                  <a:ext uri="{0D108BD9-81ED-4DB2-BD59-A6C34878D82A}">
                    <a16:rowId xmlns:a16="http://schemas.microsoft.com/office/drawing/2014/main" val="10000"/>
                  </a:ext>
                </a:extLst>
              </a:tr>
              <a:tr h="726903">
                <a:tc>
                  <a:txBody>
                    <a:bodyPr/>
                    <a:lstStyle/>
                    <a:p>
                      <a:r>
                        <a:rPr lang="en-GB" altLang="en-US" sz="1800" dirty="0" smtClean="0">
                          <a:solidFill>
                            <a:srgbClr val="00B050"/>
                          </a:solidFill>
                        </a:rPr>
                        <a:t>Research question</a:t>
                      </a:r>
                      <a:endParaRPr lang="en-GB" dirty="0">
                        <a:solidFill>
                          <a:srgbClr val="00B050"/>
                        </a:solidFill>
                      </a:endParaRPr>
                    </a:p>
                  </a:txBody>
                  <a:tcPr/>
                </a:tc>
                <a:tc>
                  <a:txBody>
                    <a:bodyPr/>
                    <a:lstStyle/>
                    <a:p>
                      <a:r>
                        <a:rPr lang="en-GB" dirty="0" smtClean="0"/>
                        <a:t>How much,</a:t>
                      </a:r>
                      <a:r>
                        <a:rPr lang="en-GB" baseline="0" dirty="0" smtClean="0"/>
                        <a:t> many, often</a:t>
                      </a:r>
                      <a:endParaRPr lang="en-GB" dirty="0" smtClean="0"/>
                    </a:p>
                  </a:txBody>
                  <a:tcPr/>
                </a:tc>
                <a:tc>
                  <a:txBody>
                    <a:bodyPr/>
                    <a:lstStyle/>
                    <a:p>
                      <a:r>
                        <a:rPr lang="en-GB" dirty="0" smtClean="0">
                          <a:solidFill>
                            <a:srgbClr val="7030A0"/>
                          </a:solidFill>
                        </a:rPr>
                        <a:t>What is the experience, feeling, opinion, pattern</a:t>
                      </a:r>
                      <a:endParaRPr lang="en-GB" dirty="0">
                        <a:solidFill>
                          <a:srgbClr val="7030A0"/>
                        </a:solidFill>
                      </a:endParaRPr>
                    </a:p>
                  </a:txBody>
                  <a:tcPr/>
                </a:tc>
                <a:extLst>
                  <a:ext uri="{0D108BD9-81ED-4DB2-BD59-A6C34878D82A}">
                    <a16:rowId xmlns:a16="http://schemas.microsoft.com/office/drawing/2014/main" val="10001"/>
                  </a:ext>
                </a:extLst>
              </a:tr>
              <a:tr h="421142">
                <a:tc>
                  <a:txBody>
                    <a:bodyPr/>
                    <a:lstStyle/>
                    <a:p>
                      <a:r>
                        <a:rPr lang="en-GB" dirty="0" smtClean="0">
                          <a:solidFill>
                            <a:srgbClr val="00B050"/>
                          </a:solidFill>
                        </a:rPr>
                        <a:t>Type of question</a:t>
                      </a:r>
                      <a:endParaRPr lang="en-GB" dirty="0">
                        <a:solidFill>
                          <a:srgbClr val="00B050"/>
                        </a:solidFill>
                      </a:endParaRPr>
                    </a:p>
                  </a:txBody>
                  <a:tcPr/>
                </a:tc>
                <a:tc>
                  <a:txBody>
                    <a:bodyPr/>
                    <a:lstStyle/>
                    <a:p>
                      <a:r>
                        <a:rPr lang="en-GB" dirty="0" smtClean="0"/>
                        <a:t>Precise, numeric</a:t>
                      </a:r>
                      <a:r>
                        <a:rPr lang="en-GB" baseline="0" dirty="0" smtClean="0"/>
                        <a:t> answer</a:t>
                      </a:r>
                      <a:endParaRPr lang="en-GB" dirty="0"/>
                    </a:p>
                  </a:txBody>
                  <a:tcPr/>
                </a:tc>
                <a:tc>
                  <a:txBody>
                    <a:bodyPr/>
                    <a:lstStyle/>
                    <a:p>
                      <a:r>
                        <a:rPr lang="en-GB" dirty="0" smtClean="0">
                          <a:solidFill>
                            <a:srgbClr val="7030A0"/>
                          </a:solidFill>
                        </a:rPr>
                        <a:t>Broad, verbal answer</a:t>
                      </a:r>
                      <a:endParaRPr lang="en-GB" dirty="0">
                        <a:solidFill>
                          <a:srgbClr val="7030A0"/>
                        </a:solidFill>
                      </a:endParaRPr>
                    </a:p>
                  </a:txBody>
                  <a:tcPr/>
                </a:tc>
                <a:extLst>
                  <a:ext uri="{0D108BD9-81ED-4DB2-BD59-A6C34878D82A}">
                    <a16:rowId xmlns:a16="http://schemas.microsoft.com/office/drawing/2014/main" val="10002"/>
                  </a:ext>
                </a:extLst>
              </a:tr>
              <a:tr h="421142">
                <a:tc>
                  <a:txBody>
                    <a:bodyPr/>
                    <a:lstStyle/>
                    <a:p>
                      <a:r>
                        <a:rPr lang="en-GB" dirty="0" smtClean="0">
                          <a:solidFill>
                            <a:srgbClr val="00B050"/>
                          </a:solidFill>
                        </a:rPr>
                        <a:t>Hypothesis</a:t>
                      </a:r>
                      <a:endParaRPr lang="en-GB" dirty="0">
                        <a:solidFill>
                          <a:srgbClr val="00B050"/>
                        </a:solidFill>
                      </a:endParaRPr>
                    </a:p>
                  </a:txBody>
                  <a:tcPr/>
                </a:tc>
                <a:tc>
                  <a:txBody>
                    <a:bodyPr/>
                    <a:lstStyle/>
                    <a:p>
                      <a:r>
                        <a:rPr lang="en-GB" dirty="0" smtClean="0"/>
                        <a:t>Defined</a:t>
                      </a:r>
                      <a:r>
                        <a:rPr lang="en-GB" baseline="0" dirty="0" smtClean="0"/>
                        <a:t> at the start</a:t>
                      </a:r>
                      <a:endParaRPr lang="en-GB" dirty="0"/>
                    </a:p>
                  </a:txBody>
                  <a:tcPr/>
                </a:tc>
                <a:tc>
                  <a:txBody>
                    <a:bodyPr/>
                    <a:lstStyle/>
                    <a:p>
                      <a:r>
                        <a:rPr lang="en-GB" dirty="0" smtClean="0">
                          <a:solidFill>
                            <a:srgbClr val="7030A0"/>
                          </a:solidFill>
                        </a:rPr>
                        <a:t>Emergent</a:t>
                      </a:r>
                      <a:endParaRPr lang="en-GB" dirty="0">
                        <a:solidFill>
                          <a:srgbClr val="7030A0"/>
                        </a:solidFill>
                      </a:endParaRPr>
                    </a:p>
                  </a:txBody>
                  <a:tcPr/>
                </a:tc>
                <a:extLst>
                  <a:ext uri="{0D108BD9-81ED-4DB2-BD59-A6C34878D82A}">
                    <a16:rowId xmlns:a16="http://schemas.microsoft.com/office/drawing/2014/main" val="10003"/>
                  </a:ext>
                </a:extLst>
              </a:tr>
              <a:tr h="726903">
                <a:tc>
                  <a:txBody>
                    <a:bodyPr/>
                    <a:lstStyle/>
                    <a:p>
                      <a:r>
                        <a:rPr lang="en-GB" dirty="0" smtClean="0">
                          <a:solidFill>
                            <a:srgbClr val="00B050"/>
                          </a:solidFill>
                        </a:rPr>
                        <a:t>Issues described</a:t>
                      </a:r>
                      <a:endParaRPr lang="en-GB" dirty="0">
                        <a:solidFill>
                          <a:srgbClr val="00B050"/>
                        </a:solidFill>
                      </a:endParaRPr>
                    </a:p>
                  </a:txBody>
                  <a:tcPr/>
                </a:tc>
                <a:tc>
                  <a:txBody>
                    <a:bodyPr/>
                    <a:lstStyle/>
                    <a:p>
                      <a:r>
                        <a:rPr lang="en-GB" dirty="0" smtClean="0"/>
                        <a:t>From</a:t>
                      </a:r>
                      <a:r>
                        <a:rPr lang="en-GB" baseline="0" dirty="0" smtClean="0"/>
                        <a:t> research perspective</a:t>
                      </a:r>
                      <a:endParaRPr lang="en-GB" dirty="0"/>
                    </a:p>
                  </a:txBody>
                  <a:tcPr/>
                </a:tc>
                <a:tc>
                  <a:txBody>
                    <a:bodyPr/>
                    <a:lstStyle/>
                    <a:p>
                      <a:r>
                        <a:rPr lang="en-GB" dirty="0" smtClean="0">
                          <a:solidFill>
                            <a:srgbClr val="7030A0"/>
                          </a:solidFill>
                        </a:rPr>
                        <a:t>From respondent perspective</a:t>
                      </a:r>
                      <a:endParaRPr lang="en-GB" dirty="0">
                        <a:solidFill>
                          <a:srgbClr val="7030A0"/>
                        </a:solidFill>
                      </a:endParaRPr>
                    </a:p>
                  </a:txBody>
                  <a:tcPr/>
                </a:tc>
                <a:extLst>
                  <a:ext uri="{0D108BD9-81ED-4DB2-BD59-A6C34878D82A}">
                    <a16:rowId xmlns:a16="http://schemas.microsoft.com/office/drawing/2014/main" val="10004"/>
                  </a:ext>
                </a:extLst>
              </a:tr>
              <a:tr h="421142">
                <a:tc>
                  <a:txBody>
                    <a:bodyPr/>
                    <a:lstStyle/>
                    <a:p>
                      <a:r>
                        <a:rPr lang="en-GB" dirty="0" smtClean="0">
                          <a:solidFill>
                            <a:srgbClr val="00B050"/>
                          </a:solidFill>
                        </a:rPr>
                        <a:t>Data collection</a:t>
                      </a:r>
                      <a:endParaRPr lang="en-GB" dirty="0">
                        <a:solidFill>
                          <a:srgbClr val="00B050"/>
                        </a:solidFill>
                      </a:endParaRPr>
                    </a:p>
                  </a:txBody>
                  <a:tcPr/>
                </a:tc>
                <a:tc>
                  <a:txBody>
                    <a:bodyPr/>
                    <a:lstStyle/>
                    <a:p>
                      <a:r>
                        <a:rPr lang="en-GB" dirty="0" smtClean="0"/>
                        <a:t>Extensive</a:t>
                      </a:r>
                      <a:endParaRPr lang="en-GB" dirty="0"/>
                    </a:p>
                  </a:txBody>
                  <a:tcPr/>
                </a:tc>
                <a:tc>
                  <a:txBody>
                    <a:bodyPr/>
                    <a:lstStyle/>
                    <a:p>
                      <a:r>
                        <a:rPr lang="en-GB" dirty="0" smtClean="0">
                          <a:solidFill>
                            <a:srgbClr val="7030A0"/>
                          </a:solidFill>
                        </a:rPr>
                        <a:t>Intensive</a:t>
                      </a:r>
                      <a:endParaRPr lang="en-GB" dirty="0">
                        <a:solidFill>
                          <a:srgbClr val="7030A0"/>
                        </a:solidFill>
                      </a:endParaRPr>
                    </a:p>
                  </a:txBody>
                  <a:tcPr/>
                </a:tc>
                <a:extLst>
                  <a:ext uri="{0D108BD9-81ED-4DB2-BD59-A6C34878D82A}">
                    <a16:rowId xmlns:a16="http://schemas.microsoft.com/office/drawing/2014/main" val="10005"/>
                  </a:ext>
                </a:extLst>
              </a:tr>
              <a:tr h="421142">
                <a:tc>
                  <a:txBody>
                    <a:bodyPr/>
                    <a:lstStyle/>
                    <a:p>
                      <a:r>
                        <a:rPr lang="en-GB" dirty="0" smtClean="0">
                          <a:solidFill>
                            <a:srgbClr val="00B050"/>
                          </a:solidFill>
                        </a:rPr>
                        <a:t>Sample size</a:t>
                      </a:r>
                      <a:endParaRPr lang="en-GB" dirty="0">
                        <a:solidFill>
                          <a:srgbClr val="00B050"/>
                        </a:solidFill>
                      </a:endParaRPr>
                    </a:p>
                  </a:txBody>
                  <a:tcPr/>
                </a:tc>
                <a:tc>
                  <a:txBody>
                    <a:bodyPr/>
                    <a:lstStyle/>
                    <a:p>
                      <a:r>
                        <a:rPr lang="en-GB" dirty="0" smtClean="0"/>
                        <a:t>Large</a:t>
                      </a:r>
                      <a:endParaRPr lang="en-GB" dirty="0"/>
                    </a:p>
                  </a:txBody>
                  <a:tcPr/>
                </a:tc>
                <a:tc>
                  <a:txBody>
                    <a:bodyPr/>
                    <a:lstStyle/>
                    <a:p>
                      <a:r>
                        <a:rPr lang="en-GB" dirty="0" smtClean="0">
                          <a:solidFill>
                            <a:srgbClr val="7030A0"/>
                          </a:solidFill>
                        </a:rPr>
                        <a:t>Small</a:t>
                      </a:r>
                      <a:endParaRPr lang="en-GB" dirty="0">
                        <a:solidFill>
                          <a:srgbClr val="7030A0"/>
                        </a:solidFill>
                      </a:endParaRPr>
                    </a:p>
                  </a:txBody>
                  <a:tcPr/>
                </a:tc>
                <a:extLst>
                  <a:ext uri="{0D108BD9-81ED-4DB2-BD59-A6C34878D82A}">
                    <a16:rowId xmlns:a16="http://schemas.microsoft.com/office/drawing/2014/main" val="10006"/>
                  </a:ext>
                </a:extLst>
              </a:tr>
              <a:tr h="421142">
                <a:tc>
                  <a:txBody>
                    <a:bodyPr/>
                    <a:lstStyle/>
                    <a:p>
                      <a:r>
                        <a:rPr lang="en-GB" dirty="0" smtClean="0">
                          <a:solidFill>
                            <a:srgbClr val="00B050"/>
                          </a:solidFill>
                        </a:rPr>
                        <a:t>Sample</a:t>
                      </a:r>
                      <a:endParaRPr lang="en-GB" dirty="0">
                        <a:solidFill>
                          <a:srgbClr val="00B050"/>
                        </a:solidFill>
                      </a:endParaRPr>
                    </a:p>
                  </a:txBody>
                  <a:tcPr/>
                </a:tc>
                <a:tc>
                  <a:txBody>
                    <a:bodyPr/>
                    <a:lstStyle/>
                    <a:p>
                      <a:r>
                        <a:rPr lang="en-GB" dirty="0" smtClean="0"/>
                        <a:t>Representative</a:t>
                      </a:r>
                      <a:endParaRPr lang="en-GB" dirty="0"/>
                    </a:p>
                  </a:txBody>
                  <a:tcPr/>
                </a:tc>
                <a:tc>
                  <a:txBody>
                    <a:bodyPr/>
                    <a:lstStyle/>
                    <a:p>
                      <a:r>
                        <a:rPr lang="en-GB" dirty="0" smtClean="0">
                          <a:solidFill>
                            <a:srgbClr val="7030A0"/>
                          </a:solidFill>
                        </a:rPr>
                        <a:t>Specific and relevant</a:t>
                      </a:r>
                      <a:endParaRPr lang="en-GB" dirty="0">
                        <a:solidFill>
                          <a:srgbClr val="7030A0"/>
                        </a:solidFill>
                      </a:endParaRPr>
                    </a:p>
                  </a:txBody>
                  <a:tcPr/>
                </a:tc>
                <a:extLst>
                  <a:ext uri="{0D108BD9-81ED-4DB2-BD59-A6C34878D82A}">
                    <a16:rowId xmlns:a16="http://schemas.microsoft.com/office/drawing/2014/main" val="10007"/>
                  </a:ext>
                </a:extLst>
              </a:tr>
              <a:tr h="421142">
                <a:tc>
                  <a:txBody>
                    <a:bodyPr/>
                    <a:lstStyle/>
                    <a:p>
                      <a:r>
                        <a:rPr lang="en-GB" dirty="0" smtClean="0">
                          <a:solidFill>
                            <a:srgbClr val="00B050"/>
                          </a:solidFill>
                        </a:rPr>
                        <a:t>Generalisation</a:t>
                      </a:r>
                      <a:endParaRPr lang="en-GB" dirty="0">
                        <a:solidFill>
                          <a:srgbClr val="00B050"/>
                        </a:solidFill>
                      </a:endParaRPr>
                    </a:p>
                  </a:txBody>
                  <a:tcPr/>
                </a:tc>
                <a:tc>
                  <a:txBody>
                    <a:bodyPr/>
                    <a:lstStyle/>
                    <a:p>
                      <a:r>
                        <a:rPr lang="en-GB" dirty="0" smtClean="0"/>
                        <a:t>High</a:t>
                      </a:r>
                      <a:endParaRPr lang="en-GB" dirty="0"/>
                    </a:p>
                  </a:txBody>
                  <a:tcPr/>
                </a:tc>
                <a:tc>
                  <a:txBody>
                    <a:bodyPr/>
                    <a:lstStyle/>
                    <a:p>
                      <a:r>
                        <a:rPr lang="en-GB" dirty="0" smtClean="0">
                          <a:solidFill>
                            <a:srgbClr val="7030A0"/>
                          </a:solidFill>
                        </a:rPr>
                        <a:t>Low</a:t>
                      </a:r>
                      <a:endParaRPr lang="en-GB" dirty="0">
                        <a:solidFill>
                          <a:srgbClr val="7030A0"/>
                        </a:solidFill>
                      </a:endParaRPr>
                    </a:p>
                  </a:txBody>
                  <a:tcPr/>
                </a:tc>
                <a:extLst>
                  <a:ext uri="{0D108BD9-81ED-4DB2-BD59-A6C34878D82A}">
                    <a16:rowId xmlns:a16="http://schemas.microsoft.com/office/drawing/2014/main" val="10008"/>
                  </a:ext>
                </a:extLst>
              </a:tr>
              <a:tr h="421142">
                <a:tc>
                  <a:txBody>
                    <a:bodyPr/>
                    <a:lstStyle/>
                    <a:p>
                      <a:r>
                        <a:rPr lang="en-GB" dirty="0" smtClean="0">
                          <a:solidFill>
                            <a:srgbClr val="00B050"/>
                          </a:solidFill>
                        </a:rPr>
                        <a:t>Analytical Approach</a:t>
                      </a:r>
                      <a:endParaRPr lang="en-GB" dirty="0">
                        <a:solidFill>
                          <a:srgbClr val="00B050"/>
                        </a:solidFill>
                      </a:endParaRPr>
                    </a:p>
                  </a:txBody>
                  <a:tcPr/>
                </a:tc>
                <a:tc>
                  <a:txBody>
                    <a:bodyPr/>
                    <a:lstStyle/>
                    <a:p>
                      <a:r>
                        <a:rPr lang="en-GB" dirty="0" smtClean="0"/>
                        <a:t>Deductive</a:t>
                      </a:r>
                      <a:endParaRPr lang="en-GB" dirty="0"/>
                    </a:p>
                  </a:txBody>
                  <a:tcPr/>
                </a:tc>
                <a:tc>
                  <a:txBody>
                    <a:bodyPr/>
                    <a:lstStyle/>
                    <a:p>
                      <a:r>
                        <a:rPr lang="en-GB" dirty="0" smtClean="0">
                          <a:solidFill>
                            <a:srgbClr val="7030A0"/>
                          </a:solidFill>
                        </a:rPr>
                        <a:t>Inductive</a:t>
                      </a:r>
                      <a:endParaRPr lang="en-GB" dirty="0">
                        <a:solidFill>
                          <a:srgbClr val="7030A0"/>
                        </a:solidFill>
                      </a:endParaRPr>
                    </a:p>
                  </a:txBody>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319645510"/>
      </p:ext>
    </p:extLst>
  </p:cSld>
  <p:clrMapOvr>
    <a:masterClrMapping/>
  </p:clrMapOvr>
  <p:transition>
    <p:blinds dir="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Data Collected</a:t>
            </a:r>
            <a:endParaRPr lang="en-GB" dirty="0"/>
          </a:p>
        </p:txBody>
      </p:sp>
      <p:sp>
        <p:nvSpPr>
          <p:cNvPr id="6" name="Text Placeholder 5"/>
          <p:cNvSpPr>
            <a:spLocks noGrp="1"/>
          </p:cNvSpPr>
          <p:nvPr>
            <p:ph type="body" idx="1"/>
          </p:nvPr>
        </p:nvSpPr>
        <p:spPr>
          <a:xfrm>
            <a:off x="539552" y="1412776"/>
            <a:ext cx="4040188" cy="567754"/>
          </a:xfrm>
        </p:spPr>
        <p:style>
          <a:lnRef idx="3">
            <a:schemeClr val="lt1"/>
          </a:lnRef>
          <a:fillRef idx="1">
            <a:schemeClr val="accent1"/>
          </a:fillRef>
          <a:effectRef idx="1">
            <a:schemeClr val="accent1"/>
          </a:effectRef>
          <a:fontRef idx="minor">
            <a:schemeClr val="lt1"/>
          </a:fontRef>
        </p:style>
        <p:txBody>
          <a:bodyPr/>
          <a:lstStyle/>
          <a:p>
            <a:pPr algn="ctr"/>
            <a:r>
              <a:rPr lang="en-GB" dirty="0" smtClean="0"/>
              <a:t>Quantitative</a:t>
            </a:r>
            <a:endParaRPr lang="en-GB" dirty="0"/>
          </a:p>
        </p:txBody>
      </p:sp>
      <p:sp>
        <p:nvSpPr>
          <p:cNvPr id="4" name="Content Placeholder 3"/>
          <p:cNvSpPr>
            <a:spLocks noGrp="1"/>
          </p:cNvSpPr>
          <p:nvPr>
            <p:ph sz="half" idx="2"/>
          </p:nvPr>
        </p:nvSpPr>
        <p:spPr/>
        <p:txBody>
          <a:bodyPr>
            <a:normAutofit fontScale="92500" lnSpcReduction="10000"/>
          </a:bodyPr>
          <a:lstStyle/>
          <a:p>
            <a:pPr>
              <a:lnSpc>
                <a:spcPct val="70000"/>
              </a:lnSpc>
            </a:pPr>
            <a:endParaRPr lang="en-GB" altLang="en-US" dirty="0" smtClean="0"/>
          </a:p>
          <a:p>
            <a:pPr>
              <a:lnSpc>
                <a:spcPct val="70000"/>
              </a:lnSpc>
            </a:pPr>
            <a:r>
              <a:rPr lang="en-GB" altLang="en-US" dirty="0" smtClean="0"/>
              <a:t>Questionnaires </a:t>
            </a:r>
            <a:r>
              <a:rPr lang="en-GB" altLang="en-US" dirty="0"/>
              <a:t>(quantifying) </a:t>
            </a:r>
          </a:p>
          <a:p>
            <a:pPr>
              <a:lnSpc>
                <a:spcPct val="70000"/>
              </a:lnSpc>
              <a:buNone/>
            </a:pPr>
            <a:r>
              <a:rPr lang="en-GB" altLang="en-US" dirty="0"/>
              <a:t>	e.g. Likert Scale</a:t>
            </a:r>
          </a:p>
          <a:p>
            <a:pPr>
              <a:lnSpc>
                <a:spcPct val="70000"/>
              </a:lnSpc>
              <a:buNone/>
            </a:pPr>
            <a:endParaRPr lang="en-US" altLang="en-US" dirty="0"/>
          </a:p>
          <a:p>
            <a:pPr>
              <a:lnSpc>
                <a:spcPct val="70000"/>
              </a:lnSpc>
              <a:buNone/>
            </a:pPr>
            <a:endParaRPr lang="en-GB" altLang="en-US" dirty="0"/>
          </a:p>
          <a:p>
            <a:pPr>
              <a:lnSpc>
                <a:spcPct val="70000"/>
              </a:lnSpc>
            </a:pPr>
            <a:r>
              <a:rPr lang="en-GB" altLang="en-US" dirty="0"/>
              <a:t>Measuring – lab testing </a:t>
            </a:r>
            <a:r>
              <a:rPr lang="en-US" altLang="en-US" dirty="0"/>
              <a:t>–</a:t>
            </a:r>
            <a:r>
              <a:rPr lang="en-GB" altLang="en-US" dirty="0"/>
              <a:t> values</a:t>
            </a:r>
          </a:p>
          <a:p>
            <a:pPr>
              <a:lnSpc>
                <a:spcPct val="70000"/>
              </a:lnSpc>
              <a:buNone/>
            </a:pPr>
            <a:r>
              <a:rPr lang="en-US" altLang="en-US" dirty="0"/>
              <a:t>	e.g. fitness data, nutritional analysis, usage of </a:t>
            </a:r>
          </a:p>
          <a:p>
            <a:pPr>
              <a:lnSpc>
                <a:spcPct val="70000"/>
              </a:lnSpc>
              <a:buNone/>
            </a:pPr>
            <a:r>
              <a:rPr lang="en-US" altLang="en-US" dirty="0"/>
              <a:t>		outdoor environments, exam results.</a:t>
            </a:r>
          </a:p>
          <a:p>
            <a:pPr>
              <a:lnSpc>
                <a:spcPct val="70000"/>
              </a:lnSpc>
              <a:buNone/>
            </a:pPr>
            <a:endParaRPr lang="en-US" altLang="en-US" dirty="0"/>
          </a:p>
          <a:p>
            <a:pPr>
              <a:lnSpc>
                <a:spcPct val="70000"/>
              </a:lnSpc>
            </a:pPr>
            <a:r>
              <a:rPr lang="en-US" altLang="en-US" dirty="0"/>
              <a:t>Analysis of multiple cases in general rather than in detail</a:t>
            </a:r>
          </a:p>
          <a:p>
            <a:pPr marL="457200" lvl="1" indent="0">
              <a:lnSpc>
                <a:spcPct val="70000"/>
              </a:lnSpc>
              <a:buNone/>
            </a:pPr>
            <a:r>
              <a:rPr lang="en-US" altLang="en-US" dirty="0"/>
              <a:t>	e.g. </a:t>
            </a:r>
            <a:r>
              <a:rPr lang="en-US" altLang="en-US" dirty="0" smtClean="0"/>
              <a:t>epidemiology</a:t>
            </a:r>
            <a:endParaRPr lang="en-US" altLang="en-US" dirty="0"/>
          </a:p>
        </p:txBody>
      </p:sp>
      <p:sp>
        <p:nvSpPr>
          <p:cNvPr id="7" name="Text Placeholder 6"/>
          <p:cNvSpPr>
            <a:spLocks noGrp="1"/>
          </p:cNvSpPr>
          <p:nvPr>
            <p:ph type="body" sz="quarter" idx="3"/>
          </p:nvPr>
        </p:nvSpPr>
        <p:spPr>
          <a:xfrm>
            <a:off x="4860032" y="1412776"/>
            <a:ext cx="3681735" cy="567754"/>
          </a:xfrm>
        </p:spPr>
        <p:style>
          <a:lnRef idx="3">
            <a:schemeClr val="lt1"/>
          </a:lnRef>
          <a:fillRef idx="1">
            <a:schemeClr val="accent6"/>
          </a:fillRef>
          <a:effectRef idx="1">
            <a:schemeClr val="accent6"/>
          </a:effectRef>
          <a:fontRef idx="minor">
            <a:schemeClr val="lt1"/>
          </a:fontRef>
        </p:style>
        <p:txBody>
          <a:bodyPr/>
          <a:lstStyle/>
          <a:p>
            <a:pPr algn="ctr"/>
            <a:r>
              <a:rPr lang="en-GB" dirty="0" smtClean="0"/>
              <a:t>Qualitative</a:t>
            </a:r>
            <a:endParaRPr lang="en-GB" dirty="0"/>
          </a:p>
        </p:txBody>
      </p:sp>
      <p:sp>
        <p:nvSpPr>
          <p:cNvPr id="5" name="Content Placeholder 4"/>
          <p:cNvSpPr>
            <a:spLocks noGrp="1"/>
          </p:cNvSpPr>
          <p:nvPr>
            <p:ph sz="quarter" idx="4"/>
          </p:nvPr>
        </p:nvSpPr>
        <p:spPr>
          <a:xfrm>
            <a:off x="4644008" y="2348880"/>
            <a:ext cx="4041775" cy="3951288"/>
          </a:xfrm>
        </p:spPr>
        <p:txBody>
          <a:bodyPr>
            <a:normAutofit fontScale="85000" lnSpcReduction="20000"/>
          </a:bodyPr>
          <a:lstStyle/>
          <a:p>
            <a:pPr>
              <a:lnSpc>
                <a:spcPct val="80000"/>
              </a:lnSpc>
            </a:pPr>
            <a:r>
              <a:rPr lang="en-US" altLang="en-US" dirty="0"/>
              <a:t>Interviews - Structured / Unstructured</a:t>
            </a:r>
          </a:p>
          <a:p>
            <a:pPr lvl="1">
              <a:lnSpc>
                <a:spcPct val="80000"/>
              </a:lnSpc>
            </a:pPr>
            <a:endParaRPr lang="en-US" altLang="en-US" dirty="0"/>
          </a:p>
          <a:p>
            <a:pPr>
              <a:lnSpc>
                <a:spcPct val="80000"/>
              </a:lnSpc>
            </a:pPr>
            <a:r>
              <a:rPr lang="en-US" altLang="en-US" dirty="0"/>
              <a:t>Detailed in-depth personal accounts &amp; explanations</a:t>
            </a:r>
          </a:p>
          <a:p>
            <a:pPr>
              <a:lnSpc>
                <a:spcPct val="80000"/>
              </a:lnSpc>
            </a:pPr>
            <a:endParaRPr lang="en-US" altLang="en-US" dirty="0"/>
          </a:p>
          <a:p>
            <a:pPr>
              <a:lnSpc>
                <a:spcPct val="80000"/>
              </a:lnSpc>
            </a:pPr>
            <a:r>
              <a:rPr lang="en-US" altLang="en-US" dirty="0"/>
              <a:t>Case Studies</a:t>
            </a:r>
          </a:p>
          <a:p>
            <a:pPr>
              <a:lnSpc>
                <a:spcPct val="80000"/>
              </a:lnSpc>
            </a:pPr>
            <a:endParaRPr lang="en-US" altLang="en-US" dirty="0"/>
          </a:p>
          <a:p>
            <a:pPr>
              <a:lnSpc>
                <a:spcPct val="80000"/>
              </a:lnSpc>
            </a:pPr>
            <a:r>
              <a:rPr lang="en-US" altLang="en-US" dirty="0"/>
              <a:t>Analysis of single cases in significant detail</a:t>
            </a:r>
          </a:p>
          <a:p>
            <a:pPr>
              <a:lnSpc>
                <a:spcPct val="80000"/>
              </a:lnSpc>
            </a:pPr>
            <a:endParaRPr lang="en-US" altLang="en-US" dirty="0"/>
          </a:p>
          <a:p>
            <a:pPr>
              <a:lnSpc>
                <a:spcPct val="80000"/>
              </a:lnSpc>
            </a:pPr>
            <a:r>
              <a:rPr lang="en-US" altLang="en-US" dirty="0"/>
              <a:t>Observation - Participant or structured</a:t>
            </a:r>
          </a:p>
          <a:p>
            <a:pPr lvl="1">
              <a:lnSpc>
                <a:spcPct val="80000"/>
              </a:lnSpc>
            </a:pPr>
            <a:endParaRPr lang="en-US" altLang="en-US" dirty="0"/>
          </a:p>
          <a:p>
            <a:pPr>
              <a:lnSpc>
                <a:spcPct val="80000"/>
              </a:lnSpc>
            </a:pPr>
            <a:r>
              <a:rPr lang="en-US" altLang="en-US" dirty="0"/>
              <a:t>Ethnography - "Telling it like it is"  or "The insider view"</a:t>
            </a:r>
            <a:endParaRPr lang="en-GB" altLang="en-US" dirty="0"/>
          </a:p>
        </p:txBody>
      </p:sp>
    </p:spTree>
    <p:extLst>
      <p:ext uri="{BB962C8B-B14F-4D97-AF65-F5344CB8AC3E}">
        <p14:creationId xmlns:p14="http://schemas.microsoft.com/office/powerpoint/2010/main" val="183700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5760"/>
            <a:ext cx="8229600" cy="1143000"/>
          </a:xfrm>
        </p:spPr>
        <p:txBody>
          <a:bodyPr>
            <a:noAutofit/>
          </a:bodyPr>
          <a:lstStyle/>
          <a:p>
            <a:r>
              <a:rPr lang="en-GB" sz="3200" dirty="0" smtClean="0"/>
              <a:t>Criticisms of </a:t>
            </a:r>
            <a:br>
              <a:rPr lang="en-GB" sz="3200" dirty="0" smtClean="0"/>
            </a:br>
            <a:r>
              <a:rPr lang="en-GB" sz="3200" dirty="0" smtClean="0"/>
              <a:t>Quantitative and Qualitative methodologies</a:t>
            </a:r>
            <a:endParaRPr lang="en-GB" sz="3200" dirty="0"/>
          </a:p>
        </p:txBody>
      </p:sp>
      <p:sp>
        <p:nvSpPr>
          <p:cNvPr id="4" name="Content Placeholder 3"/>
          <p:cNvSpPr>
            <a:spLocks noGrp="1"/>
          </p:cNvSpPr>
          <p:nvPr>
            <p:ph sz="half" idx="1"/>
          </p:nvPr>
        </p:nvSpPr>
        <p:spPr>
          <a:xfrm>
            <a:off x="395536" y="1988840"/>
            <a:ext cx="4038600" cy="4525963"/>
          </a:xfrm>
          <a:ln w="28575">
            <a:solidFill>
              <a:srgbClr val="00B0F0"/>
            </a:solidFill>
          </a:ln>
        </p:spPr>
        <p:txBody>
          <a:bodyPr>
            <a:normAutofit fontScale="77500" lnSpcReduction="20000"/>
          </a:bodyPr>
          <a:lstStyle/>
          <a:p>
            <a:pPr marL="514350" indent="-514350">
              <a:lnSpc>
                <a:spcPct val="80000"/>
              </a:lnSpc>
              <a:buFont typeface="+mj-lt"/>
              <a:buAutoNum type="arabicPeriod"/>
              <a:defRPr/>
            </a:pPr>
            <a:endParaRPr lang="en-US" altLang="en-US" dirty="0" smtClean="0">
              <a:ea typeface="ＭＳ Ｐゴシック" pitchFamily="34" charset="-128"/>
            </a:endParaRPr>
          </a:p>
          <a:p>
            <a:pPr marL="0" indent="0">
              <a:lnSpc>
                <a:spcPct val="80000"/>
              </a:lnSpc>
              <a:buNone/>
              <a:defRPr/>
            </a:pPr>
            <a:r>
              <a:rPr lang="en-US" altLang="en-US" dirty="0" smtClean="0">
                <a:ea typeface="ＭＳ Ｐゴシック" pitchFamily="34" charset="-128"/>
              </a:rPr>
              <a:t>Method </a:t>
            </a:r>
            <a:r>
              <a:rPr lang="en-US" altLang="en-US" dirty="0">
                <a:ea typeface="ＭＳ Ｐゴシック" pitchFamily="34" charset="-128"/>
              </a:rPr>
              <a:t>reveals what is </a:t>
            </a:r>
            <a:r>
              <a:rPr lang="en-US" altLang="en-US" dirty="0" smtClean="0">
                <a:ea typeface="ＭＳ Ｐゴシック" pitchFamily="34" charset="-128"/>
              </a:rPr>
              <a:t>  happening </a:t>
            </a:r>
            <a:r>
              <a:rPr lang="en-US" altLang="en-US" dirty="0">
                <a:ea typeface="ＭＳ Ｐゴシック" pitchFamily="34" charset="-128"/>
              </a:rPr>
              <a:t>but </a:t>
            </a:r>
            <a:r>
              <a:rPr lang="en-US" altLang="en-US" dirty="0" smtClean="0">
                <a:ea typeface="ＭＳ Ｐゴシック" pitchFamily="34" charset="-128"/>
              </a:rPr>
              <a:t>not why it is happening</a:t>
            </a:r>
            <a:endParaRPr lang="en-US" altLang="en-US" dirty="0">
              <a:ea typeface="ＭＳ Ｐゴシック" pitchFamily="34" charset="-128"/>
            </a:endParaRPr>
          </a:p>
          <a:p>
            <a:pPr marL="0" indent="0" algn="ctr">
              <a:lnSpc>
                <a:spcPct val="80000"/>
              </a:lnSpc>
              <a:buNone/>
              <a:defRPr/>
            </a:pPr>
            <a:r>
              <a:rPr lang="en-US" altLang="en-US" dirty="0">
                <a:solidFill>
                  <a:srgbClr val="FF0000"/>
                </a:solidFill>
                <a:ea typeface="ＭＳ Ｐゴシック" pitchFamily="34" charset="-128"/>
              </a:rPr>
              <a:t> i.e. is the outcome causal?</a:t>
            </a:r>
          </a:p>
          <a:p>
            <a:pPr marL="514350" indent="-514350">
              <a:lnSpc>
                <a:spcPct val="80000"/>
              </a:lnSpc>
              <a:buFont typeface="+mj-lt"/>
              <a:buAutoNum type="arabicPeriod"/>
              <a:defRPr/>
            </a:pPr>
            <a:endParaRPr lang="en-US" altLang="en-US" dirty="0">
              <a:ea typeface="ＭＳ Ｐゴシック" pitchFamily="34" charset="-128"/>
            </a:endParaRPr>
          </a:p>
          <a:p>
            <a:pPr marL="0" indent="0">
              <a:lnSpc>
                <a:spcPct val="80000"/>
              </a:lnSpc>
              <a:buNone/>
              <a:defRPr/>
            </a:pPr>
            <a:r>
              <a:rPr lang="en-US" altLang="en-US" dirty="0" smtClean="0">
                <a:ea typeface="ＭＳ Ｐゴシック" pitchFamily="34" charset="-128"/>
              </a:rPr>
              <a:t>The </a:t>
            </a:r>
            <a:r>
              <a:rPr lang="en-US" altLang="en-US" dirty="0">
                <a:ea typeface="ＭＳ Ｐゴシック" pitchFamily="34" charset="-128"/>
              </a:rPr>
              <a:t>hypothesis testing model reveals only one single solution to the research problem (accept/reject)</a:t>
            </a:r>
          </a:p>
          <a:p>
            <a:pPr marL="0" indent="0" algn="ctr">
              <a:lnSpc>
                <a:spcPct val="80000"/>
              </a:lnSpc>
              <a:buNone/>
              <a:defRPr/>
            </a:pPr>
            <a:r>
              <a:rPr lang="en-US" altLang="en-US" dirty="0">
                <a:solidFill>
                  <a:srgbClr val="FF0000"/>
                </a:solidFill>
                <a:ea typeface="ＭＳ Ｐゴシック" pitchFamily="34" charset="-128"/>
              </a:rPr>
              <a:t>i.e. could there be several reasons you </a:t>
            </a:r>
            <a:r>
              <a:rPr lang="en-US" altLang="en-US" dirty="0" smtClean="0">
                <a:solidFill>
                  <a:srgbClr val="FF0000"/>
                </a:solidFill>
                <a:ea typeface="ＭＳ Ｐゴシック" pitchFamily="34" charset="-128"/>
              </a:rPr>
              <a:t>got </a:t>
            </a:r>
            <a:r>
              <a:rPr lang="en-US" altLang="en-US" dirty="0">
                <a:solidFill>
                  <a:srgbClr val="FF0000"/>
                </a:solidFill>
                <a:ea typeface="ＭＳ Ｐゴシック" pitchFamily="34" charset="-128"/>
              </a:rPr>
              <a:t>the result you did?</a:t>
            </a:r>
          </a:p>
          <a:p>
            <a:pPr marL="0" indent="0">
              <a:lnSpc>
                <a:spcPct val="80000"/>
              </a:lnSpc>
              <a:buNone/>
              <a:defRPr/>
            </a:pPr>
            <a:endParaRPr lang="en-US" altLang="en-US" dirty="0" smtClean="0">
              <a:ea typeface="ＭＳ Ｐゴシック" pitchFamily="34" charset="-128"/>
            </a:endParaRPr>
          </a:p>
          <a:p>
            <a:pPr marL="0" indent="0">
              <a:lnSpc>
                <a:spcPct val="80000"/>
              </a:lnSpc>
              <a:buNone/>
              <a:defRPr/>
            </a:pPr>
            <a:r>
              <a:rPr lang="en-US" altLang="en-US" dirty="0" smtClean="0">
                <a:ea typeface="ＭＳ Ｐゴシック" pitchFamily="34" charset="-128"/>
              </a:rPr>
              <a:t>Ignores </a:t>
            </a:r>
            <a:r>
              <a:rPr lang="en-US" altLang="en-US" dirty="0">
                <a:ea typeface="ＭＳ Ｐゴシック" pitchFamily="34" charset="-128"/>
              </a:rPr>
              <a:t>humanness of the individual</a:t>
            </a:r>
          </a:p>
          <a:p>
            <a:pPr marL="0" indent="0" algn="ctr">
              <a:lnSpc>
                <a:spcPct val="80000"/>
              </a:lnSpc>
              <a:buNone/>
              <a:defRPr/>
            </a:pPr>
            <a:r>
              <a:rPr lang="en-US" altLang="en-US" dirty="0">
                <a:solidFill>
                  <a:srgbClr val="FF0000"/>
                </a:solidFill>
                <a:ea typeface="ＭＳ Ｐゴシック" pitchFamily="34" charset="-128"/>
              </a:rPr>
              <a:t>i.e. Considers everyone the same and equal.</a:t>
            </a:r>
          </a:p>
          <a:p>
            <a:endParaRPr lang="en-GB" dirty="0"/>
          </a:p>
        </p:txBody>
      </p:sp>
      <p:sp>
        <p:nvSpPr>
          <p:cNvPr id="5" name="Content Placeholder 4"/>
          <p:cNvSpPr>
            <a:spLocks noGrp="1"/>
          </p:cNvSpPr>
          <p:nvPr>
            <p:ph sz="half" idx="2"/>
          </p:nvPr>
        </p:nvSpPr>
        <p:spPr>
          <a:xfrm>
            <a:off x="5014000" y="1988840"/>
            <a:ext cx="3682752" cy="4525963"/>
          </a:xfrm>
          <a:ln w="28575">
            <a:solidFill>
              <a:schemeClr val="tx1"/>
            </a:solidFill>
          </a:ln>
        </p:spPr>
        <p:txBody>
          <a:bodyPr>
            <a:normAutofit fontScale="77500" lnSpcReduction="20000"/>
          </a:bodyPr>
          <a:lstStyle/>
          <a:p>
            <a:pPr marL="0" indent="0" algn="ctr">
              <a:lnSpc>
                <a:spcPct val="90000"/>
              </a:lnSpc>
              <a:buNone/>
              <a:defRPr/>
            </a:pPr>
            <a:r>
              <a:rPr lang="en-GB" altLang="en-US" dirty="0">
                <a:solidFill>
                  <a:srgbClr val="FF0000"/>
                </a:solidFill>
                <a:ea typeface="ＭＳ Ｐゴシック" pitchFamily="34" charset="-128"/>
              </a:rPr>
              <a:t>Potential data distortion (bias) due to:</a:t>
            </a:r>
          </a:p>
          <a:p>
            <a:pPr>
              <a:lnSpc>
                <a:spcPct val="90000"/>
              </a:lnSpc>
              <a:defRPr/>
            </a:pPr>
            <a:endParaRPr lang="en-GB" altLang="en-US" dirty="0">
              <a:ea typeface="ＭＳ Ｐゴシック" pitchFamily="34" charset="-128"/>
            </a:endParaRPr>
          </a:p>
          <a:p>
            <a:pPr marL="57150" indent="0">
              <a:buNone/>
              <a:defRPr/>
            </a:pPr>
            <a:r>
              <a:rPr lang="en-GB" altLang="en-US" dirty="0">
                <a:ea typeface="ＭＳ Ｐゴシック" pitchFamily="34" charset="-128"/>
              </a:rPr>
              <a:t>The researcher</a:t>
            </a:r>
          </a:p>
          <a:p>
            <a:pPr marL="57150" indent="0">
              <a:buNone/>
              <a:defRPr/>
            </a:pPr>
            <a:r>
              <a:rPr lang="en-GB" altLang="en-US" dirty="0">
                <a:ea typeface="ＭＳ Ｐゴシック" pitchFamily="34" charset="-128"/>
              </a:rPr>
              <a:t>The cases observed</a:t>
            </a:r>
          </a:p>
          <a:p>
            <a:pPr marL="57150" indent="0">
              <a:buNone/>
              <a:defRPr/>
            </a:pPr>
            <a:r>
              <a:rPr lang="en-GB" altLang="en-US" dirty="0">
                <a:ea typeface="ＭＳ Ｐゴシック" pitchFamily="34" charset="-128"/>
              </a:rPr>
              <a:t>The situation</a:t>
            </a:r>
          </a:p>
          <a:p>
            <a:pPr marL="57150" indent="0">
              <a:buNone/>
              <a:defRPr/>
            </a:pPr>
            <a:r>
              <a:rPr lang="en-GB" altLang="en-US" dirty="0">
                <a:ea typeface="ＭＳ Ｐゴシック" pitchFamily="34" charset="-128"/>
              </a:rPr>
              <a:t>The time consuming nature of the research (protracted)</a:t>
            </a:r>
          </a:p>
          <a:p>
            <a:pPr marL="57150" indent="0">
              <a:buNone/>
              <a:defRPr/>
            </a:pPr>
            <a:r>
              <a:rPr lang="en-GB" altLang="en-US" dirty="0">
                <a:ea typeface="ＭＳ Ｐゴシック" pitchFamily="34" charset="-128"/>
              </a:rPr>
              <a:t>Relies on the ‘quality’ of the researcher for the quality of the data.</a:t>
            </a:r>
          </a:p>
          <a:p>
            <a:pPr marL="57150" indent="0">
              <a:buNone/>
              <a:defRPr/>
            </a:pPr>
            <a:r>
              <a:rPr lang="en-GB" altLang="en-US" dirty="0">
                <a:ea typeface="ＭＳ Ｐゴシック" pitchFamily="34" charset="-128"/>
              </a:rPr>
              <a:t>Difficulty in inferring finding to larger or other populations</a:t>
            </a:r>
          </a:p>
          <a:p>
            <a:pPr marL="0" indent="0">
              <a:buNone/>
            </a:pPr>
            <a:endParaRPr lang="en-GB" dirty="0"/>
          </a:p>
        </p:txBody>
      </p:sp>
      <p:sp>
        <p:nvSpPr>
          <p:cNvPr id="3" name="TextBox 2"/>
          <p:cNvSpPr txBox="1"/>
          <p:nvPr/>
        </p:nvSpPr>
        <p:spPr>
          <a:xfrm>
            <a:off x="395536" y="1628800"/>
            <a:ext cx="4038600" cy="369332"/>
          </a:xfrm>
          <a:prstGeom prst="rect">
            <a:avLst/>
          </a:prstGeom>
          <a:noFill/>
        </p:spPr>
        <p:txBody>
          <a:bodyPr wrap="square" rtlCol="0">
            <a:spAutoFit/>
          </a:bodyPr>
          <a:lstStyle/>
          <a:p>
            <a:pPr algn="ctr"/>
            <a:r>
              <a:rPr lang="en-GB" dirty="0" smtClean="0"/>
              <a:t>Quantitative</a:t>
            </a:r>
            <a:endParaRPr lang="en-GB" dirty="0"/>
          </a:p>
        </p:txBody>
      </p:sp>
      <p:sp>
        <p:nvSpPr>
          <p:cNvPr id="6" name="TextBox 5"/>
          <p:cNvSpPr txBox="1"/>
          <p:nvPr/>
        </p:nvSpPr>
        <p:spPr>
          <a:xfrm>
            <a:off x="4788024" y="1602424"/>
            <a:ext cx="4038600" cy="369332"/>
          </a:xfrm>
          <a:prstGeom prst="rect">
            <a:avLst/>
          </a:prstGeom>
          <a:noFill/>
        </p:spPr>
        <p:txBody>
          <a:bodyPr wrap="square" rtlCol="0">
            <a:spAutoFit/>
          </a:bodyPr>
          <a:lstStyle/>
          <a:p>
            <a:pPr algn="ctr"/>
            <a:r>
              <a:rPr lang="en-GB" dirty="0" smtClean="0"/>
              <a:t>Qualitative</a:t>
            </a:r>
            <a:endParaRPr lang="en-GB" dirty="0"/>
          </a:p>
        </p:txBody>
      </p:sp>
    </p:spTree>
    <p:extLst>
      <p:ext uri="{BB962C8B-B14F-4D97-AF65-F5344CB8AC3E}">
        <p14:creationId xmlns:p14="http://schemas.microsoft.com/office/powerpoint/2010/main" val="25069701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74688" y="0"/>
            <a:ext cx="7086600" cy="1412875"/>
          </a:xfrm>
        </p:spPr>
        <p:txBody>
          <a:bodyPr/>
          <a:lstStyle/>
          <a:p>
            <a:pPr eaLnBrk="1" hangingPunct="1"/>
            <a:r>
              <a:rPr lang="en-GB" altLang="en-US" smtClean="0"/>
              <a:t> Decisions Decisions??</a:t>
            </a:r>
          </a:p>
        </p:txBody>
      </p:sp>
      <p:sp>
        <p:nvSpPr>
          <p:cNvPr id="18435" name="Rectangle 4"/>
          <p:cNvSpPr>
            <a:spLocks noGrp="1" noChangeArrowheads="1"/>
          </p:cNvSpPr>
          <p:nvPr>
            <p:ph idx="1"/>
          </p:nvPr>
        </p:nvSpPr>
        <p:spPr>
          <a:xfrm>
            <a:off x="179388" y="1341438"/>
            <a:ext cx="8497887" cy="5183187"/>
          </a:xfrm>
        </p:spPr>
        <p:txBody>
          <a:bodyPr rtlCol="0">
            <a:normAutofit lnSpcReduction="10000"/>
          </a:bodyPr>
          <a:lstStyle/>
          <a:p>
            <a:pPr marL="457200" lvl="1" indent="0" algn="ctr" eaLnBrk="1" fontAlgn="auto" hangingPunct="1">
              <a:lnSpc>
                <a:spcPct val="80000"/>
              </a:lnSpc>
              <a:spcAft>
                <a:spcPts val="0"/>
              </a:spcAft>
              <a:buClr>
                <a:schemeClr val="accent1">
                  <a:lumMod val="75000"/>
                </a:schemeClr>
              </a:buClr>
              <a:buFont typeface="Wingdings 2" pitchFamily="18" charset="2"/>
              <a:buNone/>
              <a:defRPr/>
            </a:pPr>
            <a:r>
              <a:rPr lang="en-US" sz="3200" dirty="0">
                <a:solidFill>
                  <a:srgbClr val="FF0000"/>
                </a:solidFill>
                <a:ea typeface="+mn-ea"/>
              </a:rPr>
              <a:t>Objective</a:t>
            </a:r>
            <a:r>
              <a:rPr lang="en-US" sz="3200" dirty="0">
                <a:ea typeface="+mn-ea"/>
              </a:rPr>
              <a:t> </a:t>
            </a:r>
            <a:r>
              <a:rPr lang="en-US" sz="3200" dirty="0" smtClean="0">
                <a:ea typeface="+mn-ea"/>
              </a:rPr>
              <a:t> </a:t>
            </a:r>
            <a:r>
              <a:rPr lang="en-US" sz="3200" dirty="0" smtClean="0">
                <a:solidFill>
                  <a:srgbClr val="0070C0"/>
                </a:solidFill>
                <a:ea typeface="+mn-ea"/>
              </a:rPr>
              <a:t>versus  Subjective </a:t>
            </a:r>
            <a:r>
              <a:rPr lang="en-US" sz="3200" dirty="0" smtClean="0">
                <a:solidFill>
                  <a:srgbClr val="00B050"/>
                </a:solidFill>
                <a:ea typeface="+mn-ea"/>
              </a:rPr>
              <a:t>verse Mixed</a:t>
            </a:r>
            <a:endParaRPr lang="en-US" sz="3200" dirty="0">
              <a:solidFill>
                <a:srgbClr val="00B050"/>
              </a:solidFill>
              <a:ea typeface="+mn-ea"/>
            </a:endParaRPr>
          </a:p>
          <a:p>
            <a:pPr marL="0" indent="0" eaLnBrk="1" fontAlgn="auto" hangingPunct="1">
              <a:lnSpc>
                <a:spcPct val="80000"/>
              </a:lnSpc>
              <a:spcAft>
                <a:spcPts val="0"/>
              </a:spcAft>
              <a:buClr>
                <a:schemeClr val="accent1">
                  <a:lumMod val="60000"/>
                  <a:lumOff val="40000"/>
                </a:schemeClr>
              </a:buClr>
              <a:buFont typeface="Wingdings 2" pitchFamily="18" charset="2"/>
              <a:buNone/>
              <a:defRPr/>
            </a:pPr>
            <a:endParaRPr lang="en-US" dirty="0">
              <a:ea typeface="+mn-ea"/>
            </a:endParaRPr>
          </a:p>
          <a:p>
            <a:pPr marL="0" indent="0" eaLnBrk="1" fontAlgn="auto" hangingPunct="1">
              <a:lnSpc>
                <a:spcPct val="80000"/>
              </a:lnSpc>
              <a:spcAft>
                <a:spcPts val="0"/>
              </a:spcAft>
              <a:buClr>
                <a:schemeClr val="accent1">
                  <a:lumMod val="60000"/>
                  <a:lumOff val="40000"/>
                </a:schemeClr>
              </a:buClr>
              <a:buNone/>
              <a:defRPr/>
            </a:pPr>
            <a:r>
              <a:rPr lang="en-US" dirty="0" smtClean="0">
                <a:ea typeface="+mn-ea"/>
              </a:rPr>
              <a:t>The choice between the paradigms is a practical matter of deciding the one most suited to the research question</a:t>
            </a:r>
          </a:p>
          <a:p>
            <a:pPr marL="0" indent="0" algn="r" eaLnBrk="1" fontAlgn="auto" hangingPunct="1">
              <a:lnSpc>
                <a:spcPct val="80000"/>
              </a:lnSpc>
              <a:spcAft>
                <a:spcPts val="0"/>
              </a:spcAft>
              <a:buClr>
                <a:schemeClr val="accent1">
                  <a:lumMod val="60000"/>
                  <a:lumOff val="40000"/>
                </a:schemeClr>
              </a:buClr>
              <a:buFont typeface="Wingdings 2" pitchFamily="18" charset="2"/>
              <a:buNone/>
              <a:defRPr/>
            </a:pPr>
            <a:r>
              <a:rPr lang="en-US" sz="2000" dirty="0" err="1" smtClean="0">
                <a:ea typeface="+mn-ea"/>
              </a:rPr>
              <a:t>Bryman</a:t>
            </a:r>
            <a:r>
              <a:rPr lang="en-US" sz="2000" dirty="0" smtClean="0">
                <a:ea typeface="+mn-ea"/>
              </a:rPr>
              <a:t> (1988) </a:t>
            </a:r>
            <a:endParaRPr lang="en-US" sz="2000" b="1" u="sng" dirty="0" smtClean="0">
              <a:ea typeface="+mn-ea"/>
            </a:endParaRPr>
          </a:p>
          <a:p>
            <a:pPr eaLnBrk="1" fontAlgn="auto" hangingPunct="1">
              <a:lnSpc>
                <a:spcPct val="80000"/>
              </a:lnSpc>
              <a:spcAft>
                <a:spcPts val="0"/>
              </a:spcAft>
              <a:buClr>
                <a:schemeClr val="accent1">
                  <a:lumMod val="60000"/>
                  <a:lumOff val="40000"/>
                </a:schemeClr>
              </a:buClr>
              <a:buFont typeface="Arial" pitchFamily="34" charset="0"/>
              <a:buChar char="•"/>
              <a:defRPr/>
            </a:pPr>
            <a:endParaRPr lang="en-US" b="1" u="sng" dirty="0">
              <a:ea typeface="+mn-ea"/>
            </a:endParaRPr>
          </a:p>
          <a:p>
            <a:pPr marL="0" indent="0" algn="ctr" eaLnBrk="1" fontAlgn="auto" hangingPunct="1">
              <a:lnSpc>
                <a:spcPct val="80000"/>
              </a:lnSpc>
              <a:spcAft>
                <a:spcPts val="0"/>
              </a:spcAft>
              <a:buClr>
                <a:schemeClr val="accent1">
                  <a:lumMod val="60000"/>
                  <a:lumOff val="40000"/>
                </a:schemeClr>
              </a:buClr>
              <a:buFont typeface="Wingdings 2" pitchFamily="18" charset="2"/>
              <a:buNone/>
              <a:defRPr/>
            </a:pPr>
            <a:r>
              <a:rPr lang="en-GB" sz="2000" dirty="0" smtClean="0">
                <a:solidFill>
                  <a:srgbClr val="FF0000"/>
                </a:solidFill>
                <a:ea typeface="+mn-ea"/>
              </a:rPr>
              <a:t>Your rationale for this should be part of your methodology</a:t>
            </a:r>
          </a:p>
          <a:p>
            <a:pPr marL="0" indent="0" algn="ctr" eaLnBrk="1" fontAlgn="auto" hangingPunct="1">
              <a:lnSpc>
                <a:spcPct val="80000"/>
              </a:lnSpc>
              <a:spcAft>
                <a:spcPts val="0"/>
              </a:spcAft>
              <a:buClr>
                <a:schemeClr val="accent1">
                  <a:lumMod val="60000"/>
                  <a:lumOff val="40000"/>
                </a:schemeClr>
              </a:buClr>
              <a:buFont typeface="Wingdings 2" pitchFamily="18" charset="2"/>
              <a:buNone/>
              <a:defRPr/>
            </a:pPr>
            <a:endParaRPr lang="en-GB" sz="2000" dirty="0" smtClean="0">
              <a:ea typeface="+mn-ea"/>
            </a:endParaRPr>
          </a:p>
          <a:p>
            <a:pPr marL="0" indent="0" eaLnBrk="1" fontAlgn="auto" hangingPunct="1">
              <a:lnSpc>
                <a:spcPct val="80000"/>
              </a:lnSpc>
              <a:spcAft>
                <a:spcPts val="0"/>
              </a:spcAft>
              <a:buClr>
                <a:schemeClr val="accent1">
                  <a:lumMod val="60000"/>
                  <a:lumOff val="40000"/>
                </a:schemeClr>
              </a:buClr>
              <a:buFont typeface="Wingdings 2" pitchFamily="18" charset="2"/>
              <a:buNone/>
              <a:defRPr/>
            </a:pPr>
            <a:r>
              <a:rPr lang="en-GB" sz="2000" dirty="0" smtClean="0">
                <a:ea typeface="+mn-ea"/>
              </a:rPr>
              <a:t>Questions you need to ask</a:t>
            </a:r>
          </a:p>
          <a:p>
            <a:pPr marL="0" indent="0" eaLnBrk="1" fontAlgn="auto" hangingPunct="1">
              <a:lnSpc>
                <a:spcPct val="80000"/>
              </a:lnSpc>
              <a:spcAft>
                <a:spcPts val="0"/>
              </a:spcAft>
              <a:buClr>
                <a:schemeClr val="accent1">
                  <a:lumMod val="60000"/>
                  <a:lumOff val="40000"/>
                </a:schemeClr>
              </a:buClr>
              <a:buFont typeface="Wingdings 2" pitchFamily="18" charset="2"/>
              <a:buNone/>
              <a:defRPr/>
            </a:pPr>
            <a:endParaRPr lang="en-GB" sz="2000" dirty="0" smtClean="0">
              <a:ea typeface="+mn-ea"/>
            </a:endParaRPr>
          </a:p>
          <a:p>
            <a:pPr marL="857250" lvl="1" indent="-457200" eaLnBrk="1" fontAlgn="auto" hangingPunct="1">
              <a:lnSpc>
                <a:spcPct val="80000"/>
              </a:lnSpc>
              <a:spcAft>
                <a:spcPts val="0"/>
              </a:spcAft>
              <a:buClr>
                <a:schemeClr val="accent1">
                  <a:lumMod val="75000"/>
                </a:schemeClr>
              </a:buClr>
              <a:buFont typeface="+mj-lt"/>
              <a:buAutoNum type="arabicPeriod"/>
              <a:defRPr/>
            </a:pPr>
            <a:r>
              <a:rPr lang="en-GB" sz="2400" b="1" dirty="0" smtClean="0">
                <a:solidFill>
                  <a:srgbClr val="0070C0"/>
                </a:solidFill>
                <a:ea typeface="+mn-ea"/>
              </a:rPr>
              <a:t>What kind of information to you need?</a:t>
            </a:r>
          </a:p>
          <a:p>
            <a:pPr marL="857250" lvl="1" indent="-457200" eaLnBrk="1" fontAlgn="auto" hangingPunct="1">
              <a:lnSpc>
                <a:spcPct val="80000"/>
              </a:lnSpc>
              <a:spcAft>
                <a:spcPts val="0"/>
              </a:spcAft>
              <a:buClr>
                <a:schemeClr val="accent1">
                  <a:lumMod val="75000"/>
                </a:schemeClr>
              </a:buClr>
              <a:buFont typeface="+mj-lt"/>
              <a:buAutoNum type="arabicPeriod"/>
              <a:defRPr/>
            </a:pPr>
            <a:r>
              <a:rPr lang="en-GB" sz="2400" b="1" dirty="0" smtClean="0">
                <a:solidFill>
                  <a:srgbClr val="FF0000"/>
                </a:solidFill>
                <a:ea typeface="+mn-ea"/>
              </a:rPr>
              <a:t>How is this information best collected?</a:t>
            </a:r>
          </a:p>
          <a:p>
            <a:pPr marL="857250" lvl="1" indent="-457200" eaLnBrk="1" fontAlgn="auto" hangingPunct="1">
              <a:lnSpc>
                <a:spcPct val="80000"/>
              </a:lnSpc>
              <a:spcAft>
                <a:spcPts val="0"/>
              </a:spcAft>
              <a:buClr>
                <a:schemeClr val="accent1">
                  <a:lumMod val="75000"/>
                </a:schemeClr>
              </a:buClr>
              <a:buFont typeface="+mj-lt"/>
              <a:buAutoNum type="arabicPeriod"/>
              <a:defRPr/>
            </a:pPr>
            <a:r>
              <a:rPr lang="en-GB" sz="2400" b="1" dirty="0" smtClean="0">
                <a:solidFill>
                  <a:srgbClr val="00B050"/>
                </a:solidFill>
                <a:ea typeface="+mn-ea"/>
              </a:rPr>
              <a:t>How is the information analysed?</a:t>
            </a:r>
          </a:p>
          <a:p>
            <a:pPr marL="857250" lvl="1" indent="-457200" eaLnBrk="1" fontAlgn="auto" hangingPunct="1">
              <a:lnSpc>
                <a:spcPct val="80000"/>
              </a:lnSpc>
              <a:spcAft>
                <a:spcPts val="0"/>
              </a:spcAft>
              <a:buClr>
                <a:schemeClr val="accent1">
                  <a:lumMod val="75000"/>
                </a:schemeClr>
              </a:buClr>
              <a:buFont typeface="+mj-lt"/>
              <a:buAutoNum type="arabicPeriod"/>
              <a:defRPr/>
            </a:pPr>
            <a:r>
              <a:rPr lang="en-GB" sz="2400" b="1" dirty="0" smtClean="0">
                <a:ea typeface="+mn-ea"/>
              </a:rPr>
              <a:t>How is the information applied / used?</a:t>
            </a:r>
            <a:endParaRPr lang="en-GB" sz="2400" b="1" dirty="0">
              <a:ea typeface="+mn-ea"/>
            </a:endParaRPr>
          </a:p>
        </p:txBody>
      </p:sp>
      <p:sp>
        <p:nvSpPr>
          <p:cNvPr id="134147" name="Rectangle 3"/>
          <p:cNvSpPr>
            <a:spLocks noChangeArrowheads="1"/>
          </p:cNvSpPr>
          <p:nvPr/>
        </p:nvSpPr>
        <p:spPr bwMode="auto">
          <a:xfrm>
            <a:off x="685800" y="3810000"/>
            <a:ext cx="77724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47675" indent="-447675" eaLnBrk="0" hangingPunct="0">
              <a:spcBef>
                <a:spcPct val="20000"/>
              </a:spcBef>
              <a:buFont typeface="Arial" charset="0"/>
              <a:buChar char="•"/>
              <a:defRPr sz="3200">
                <a:solidFill>
                  <a:schemeClr val="tx1"/>
                </a:solidFill>
                <a:latin typeface="Calibri" pitchFamily="34" charset="0"/>
                <a:ea typeface="MS PGothic" pitchFamily="34" charset="-128"/>
              </a:defRPr>
            </a:lvl1pPr>
            <a:lvl2pPr marL="742950" indent="-285750" eaLnBrk="0" hangingPunct="0">
              <a:spcBef>
                <a:spcPct val="20000"/>
              </a:spcBef>
              <a:buFont typeface="Arial" charset="0"/>
              <a:buChar char="–"/>
              <a:defRPr sz="2800">
                <a:solidFill>
                  <a:schemeClr val="tx1"/>
                </a:solidFill>
                <a:latin typeface="Calibri" pitchFamily="34" charset="0"/>
                <a:ea typeface="MS PGothic" pitchFamily="34" charset="-128"/>
              </a:defRPr>
            </a:lvl2pPr>
            <a:lvl3pPr marL="1143000" indent="-228600" eaLnBrk="0" hangingPunct="0">
              <a:spcBef>
                <a:spcPct val="20000"/>
              </a:spcBef>
              <a:buFont typeface="Arial" charset="0"/>
              <a:buChar char="•"/>
              <a:defRPr sz="2400">
                <a:solidFill>
                  <a:schemeClr val="tx1"/>
                </a:solidFill>
                <a:latin typeface="Calibri" pitchFamily="34" charset="0"/>
                <a:ea typeface="MS PGothic" pitchFamily="34" charset="-128"/>
              </a:defRPr>
            </a:lvl3pPr>
            <a:lvl4pPr marL="1600200" indent="-228600" eaLnBrk="0" hangingPunct="0">
              <a:spcBef>
                <a:spcPct val="20000"/>
              </a:spcBef>
              <a:buFont typeface="Arial" charset="0"/>
              <a:buChar char="–"/>
              <a:defRPr sz="2000">
                <a:solidFill>
                  <a:schemeClr val="tx1"/>
                </a:solidFill>
                <a:latin typeface="Calibri" pitchFamily="34" charset="0"/>
                <a:ea typeface="MS PGothic" pitchFamily="34" charset="-128"/>
              </a:defRPr>
            </a:lvl4pPr>
            <a:lvl5pPr marL="2057400" indent="-228600" eaLnBrk="0" hangingPunct="0">
              <a:spcBef>
                <a:spcPct val="20000"/>
              </a:spcBef>
              <a:buFont typeface="Arial" charset="0"/>
              <a:buChar char="»"/>
              <a:defRPr sz="2000">
                <a:solidFill>
                  <a:schemeClr val="tx1"/>
                </a:solidFill>
                <a:latin typeface="Calibri" pitchFamily="34" charset="0"/>
                <a:ea typeface="MS PGothic" pitchFamily="34"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9pPr>
          </a:lstStyle>
          <a:p>
            <a:pPr eaLnBrk="1" hangingPunct="1">
              <a:buClr>
                <a:schemeClr val="accent1"/>
              </a:buClr>
              <a:buSzPct val="70000"/>
              <a:buFont typeface="Wingdings" pitchFamily="2" charset="2"/>
              <a:buChar char="n"/>
            </a:pPr>
            <a:endParaRPr lang="en-GB" altLang="en-US">
              <a:latin typeface="Arial" charset="0"/>
            </a:endParaRPr>
          </a:p>
        </p:txBody>
      </p:sp>
    </p:spTree>
    <p:extLst>
      <p:ext uri="{BB962C8B-B14F-4D97-AF65-F5344CB8AC3E}">
        <p14:creationId xmlns:p14="http://schemas.microsoft.com/office/powerpoint/2010/main" val="24058777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2" fill="hold" grpId="0" nodeType="clickEffect" nodePh="1">
                                  <p:stCondLst>
                                    <p:cond delay="0"/>
                                  </p:stCondLst>
                                  <p:endCondLst>
                                    <p:cond evt="begin" delay="0">
                                      <p:tn val="5"/>
                                    </p:cond>
                                  </p:endCondLst>
                                  <p:childTnLst>
                                    <p:set>
                                      <p:cBhvr>
                                        <p:cTn id="6" dur="1" fill="hold">
                                          <p:stCondLst>
                                            <p:cond delay="0"/>
                                          </p:stCondLst>
                                        </p:cTn>
                                        <p:tgtEl>
                                          <p:spTgt spid="134147">
                                            <p:txEl>
                                              <p:pRg st="0" end="0"/>
                                            </p:txEl>
                                          </p:spTgt>
                                        </p:tgtEl>
                                        <p:attrNameLst>
                                          <p:attrName>style.visibility</p:attrName>
                                        </p:attrNameLst>
                                      </p:cBhvr>
                                      <p:to>
                                        <p:strVal val="visible"/>
                                      </p:to>
                                    </p:set>
                                    <p:anim calcmode="lin" valueType="num">
                                      <p:cBhvr additive="base">
                                        <p:cTn id="7" dur="500" fill="hold"/>
                                        <p:tgtEl>
                                          <p:spTgt spid="1341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414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0" y="188913"/>
            <a:ext cx="9144000" cy="792162"/>
          </a:xfrm>
        </p:spPr>
        <p:txBody>
          <a:bodyPr>
            <a:normAutofit fontScale="90000"/>
          </a:bodyPr>
          <a:lstStyle/>
          <a:p>
            <a:pPr eaLnBrk="1" hangingPunct="1"/>
            <a:r>
              <a:rPr lang="en-GB" altLang="en-US" sz="1600" smtClean="0"/>
              <a:t/>
            </a:r>
            <a:br>
              <a:rPr lang="en-GB" altLang="en-US" sz="1600" smtClean="0"/>
            </a:br>
            <a:r>
              <a:rPr lang="en-US" altLang="en-US" sz="3200" b="1" smtClean="0"/>
              <a:t>QUALITATIVE RESEARCH METHOD</a:t>
            </a:r>
            <a:r>
              <a:rPr lang="en-US" altLang="en-US" sz="1600" b="1" smtClean="0"/>
              <a:t/>
            </a:r>
            <a:br>
              <a:rPr lang="en-US" altLang="en-US" sz="1600" b="1" smtClean="0"/>
            </a:br>
            <a:endParaRPr lang="en-GB" altLang="en-US" sz="2200" smtClean="0"/>
          </a:p>
        </p:txBody>
      </p:sp>
      <p:sp>
        <p:nvSpPr>
          <p:cNvPr id="91139" name="Rectangle 3"/>
          <p:cNvSpPr>
            <a:spLocks noChangeArrowheads="1"/>
          </p:cNvSpPr>
          <p:nvPr/>
        </p:nvSpPr>
        <p:spPr bwMode="auto">
          <a:xfrm>
            <a:off x="685800" y="3810000"/>
            <a:ext cx="77724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47675" indent="-447675" eaLnBrk="0" hangingPunct="0">
              <a:spcBef>
                <a:spcPct val="20000"/>
              </a:spcBef>
              <a:buFont typeface="Arial" charset="0"/>
              <a:buChar char="•"/>
              <a:defRPr sz="3200">
                <a:solidFill>
                  <a:schemeClr val="tx1"/>
                </a:solidFill>
                <a:latin typeface="Calibri" pitchFamily="34" charset="0"/>
                <a:ea typeface="MS PGothic" pitchFamily="34" charset="-128"/>
              </a:defRPr>
            </a:lvl1pPr>
            <a:lvl2pPr marL="742950" indent="-285750" eaLnBrk="0" hangingPunct="0">
              <a:spcBef>
                <a:spcPct val="20000"/>
              </a:spcBef>
              <a:buFont typeface="Arial" charset="0"/>
              <a:buChar char="–"/>
              <a:defRPr sz="2800">
                <a:solidFill>
                  <a:schemeClr val="tx1"/>
                </a:solidFill>
                <a:latin typeface="Calibri" pitchFamily="34" charset="0"/>
                <a:ea typeface="MS PGothic" pitchFamily="34" charset="-128"/>
              </a:defRPr>
            </a:lvl2pPr>
            <a:lvl3pPr marL="1143000" indent="-228600" eaLnBrk="0" hangingPunct="0">
              <a:spcBef>
                <a:spcPct val="20000"/>
              </a:spcBef>
              <a:buFont typeface="Arial" charset="0"/>
              <a:buChar char="•"/>
              <a:defRPr sz="2400">
                <a:solidFill>
                  <a:schemeClr val="tx1"/>
                </a:solidFill>
                <a:latin typeface="Calibri" pitchFamily="34" charset="0"/>
                <a:ea typeface="MS PGothic" pitchFamily="34" charset="-128"/>
              </a:defRPr>
            </a:lvl3pPr>
            <a:lvl4pPr marL="1600200" indent="-228600" eaLnBrk="0" hangingPunct="0">
              <a:spcBef>
                <a:spcPct val="20000"/>
              </a:spcBef>
              <a:buFont typeface="Arial" charset="0"/>
              <a:buChar char="–"/>
              <a:defRPr sz="2000">
                <a:solidFill>
                  <a:schemeClr val="tx1"/>
                </a:solidFill>
                <a:latin typeface="Calibri" pitchFamily="34" charset="0"/>
                <a:ea typeface="MS PGothic" pitchFamily="34" charset="-128"/>
              </a:defRPr>
            </a:lvl4pPr>
            <a:lvl5pPr marL="2057400" indent="-228600" eaLnBrk="0" hangingPunct="0">
              <a:spcBef>
                <a:spcPct val="20000"/>
              </a:spcBef>
              <a:buFont typeface="Arial" charset="0"/>
              <a:buChar char="»"/>
              <a:defRPr sz="2000">
                <a:solidFill>
                  <a:schemeClr val="tx1"/>
                </a:solidFill>
                <a:latin typeface="Calibri" pitchFamily="34" charset="0"/>
                <a:ea typeface="MS PGothic" pitchFamily="34"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ea typeface="MS PGothic" pitchFamily="34" charset="-128"/>
              </a:defRPr>
            </a:lvl9pPr>
          </a:lstStyle>
          <a:p>
            <a:pPr eaLnBrk="1" hangingPunct="1">
              <a:buClr>
                <a:schemeClr val="accent1"/>
              </a:buClr>
              <a:buSzPct val="70000"/>
              <a:buFont typeface="Wingdings" pitchFamily="2" charset="2"/>
              <a:buChar char="n"/>
            </a:pPr>
            <a:endParaRPr lang="en-GB" altLang="en-US" sz="2400">
              <a:latin typeface="Arial" charset="0"/>
            </a:endParaRPr>
          </a:p>
        </p:txBody>
      </p:sp>
      <p:sp>
        <p:nvSpPr>
          <p:cNvPr id="2" name="Content Placeholder 1"/>
          <p:cNvSpPr>
            <a:spLocks noGrp="1"/>
          </p:cNvSpPr>
          <p:nvPr>
            <p:ph idx="1"/>
          </p:nvPr>
        </p:nvSpPr>
        <p:spPr>
          <a:xfrm>
            <a:off x="457200" y="980728"/>
            <a:ext cx="8229600" cy="4680520"/>
          </a:xfrm>
        </p:spPr>
        <p:txBody>
          <a:bodyPr>
            <a:normAutofit fontScale="25000" lnSpcReduction="20000"/>
          </a:bodyPr>
          <a:lstStyle/>
          <a:p>
            <a:r>
              <a:rPr lang="en-GB" altLang="en-US" sz="8000" i="1" dirty="0"/>
              <a:t>Qualitative research is an </a:t>
            </a:r>
            <a:r>
              <a:rPr lang="en-GB" altLang="en-US" sz="8000" i="1" dirty="0" smtClean="0"/>
              <a:t>multidisciplinary, interdisciplinary</a:t>
            </a:r>
            <a:r>
              <a:rPr lang="en-GB" altLang="en-US" sz="8000" i="1" dirty="0"/>
              <a:t>, </a:t>
            </a:r>
            <a:r>
              <a:rPr lang="en-GB" altLang="en-US" sz="8000" i="1" dirty="0" err="1"/>
              <a:t>transdisciplinary</a:t>
            </a:r>
            <a:r>
              <a:rPr lang="en-GB" altLang="en-US" sz="8000" i="1" dirty="0"/>
              <a:t>, and sometimes </a:t>
            </a:r>
            <a:r>
              <a:rPr lang="en-GB" altLang="en-US" sz="8000" i="1" dirty="0" err="1"/>
              <a:t>counterdisciplinary</a:t>
            </a:r>
            <a:r>
              <a:rPr lang="en-GB" altLang="en-US" sz="8000" i="1" dirty="0"/>
              <a:t> field.  </a:t>
            </a:r>
            <a:endParaRPr lang="en-GB" altLang="en-US" sz="8000" i="1" dirty="0" smtClean="0"/>
          </a:p>
          <a:p>
            <a:endParaRPr lang="en-GB" altLang="en-US" sz="8000" i="1" dirty="0"/>
          </a:p>
          <a:p>
            <a:r>
              <a:rPr lang="en-GB" altLang="en-US" sz="8000" i="1" dirty="0" smtClean="0"/>
              <a:t>It </a:t>
            </a:r>
            <a:r>
              <a:rPr lang="en-GB" altLang="en-US" sz="8000" i="1" dirty="0"/>
              <a:t>crosses the humanities and the social and physical sciences</a:t>
            </a:r>
            <a:r>
              <a:rPr lang="en-GB" altLang="en-US" sz="8000" i="1" dirty="0" smtClean="0"/>
              <a:t>.</a:t>
            </a:r>
          </a:p>
          <a:p>
            <a:pPr marL="0" indent="0">
              <a:buNone/>
            </a:pPr>
            <a:r>
              <a:rPr lang="en-GB" altLang="en-US" sz="8000" i="1" dirty="0" smtClean="0"/>
              <a:t> </a:t>
            </a:r>
            <a:endParaRPr lang="en-GB" altLang="en-US" sz="8000" i="1" dirty="0"/>
          </a:p>
          <a:p>
            <a:r>
              <a:rPr lang="en-GB" altLang="en-US" sz="8000" i="1" dirty="0" smtClean="0"/>
              <a:t>It </a:t>
            </a:r>
            <a:r>
              <a:rPr lang="en-GB" altLang="en-US" sz="8000" i="1" dirty="0"/>
              <a:t>is </a:t>
            </a:r>
            <a:r>
              <a:rPr lang="en-GB" altLang="en-US" sz="8000" i="1" dirty="0" err="1"/>
              <a:t>multiparadigmatic</a:t>
            </a:r>
            <a:r>
              <a:rPr lang="en-GB" altLang="en-US" sz="8000" i="1" dirty="0"/>
              <a:t> in focus.  </a:t>
            </a:r>
            <a:endParaRPr lang="en-GB" altLang="en-US" sz="8000" i="1" dirty="0" smtClean="0"/>
          </a:p>
          <a:p>
            <a:endParaRPr lang="en-GB" altLang="en-US" sz="8000" i="1" dirty="0"/>
          </a:p>
          <a:p>
            <a:r>
              <a:rPr lang="en-GB" altLang="en-US" sz="8000" i="1" dirty="0" smtClean="0"/>
              <a:t>Its </a:t>
            </a:r>
            <a:r>
              <a:rPr lang="en-GB" altLang="en-US" sz="8000" i="1" dirty="0"/>
              <a:t>practitioners are sensitive to the value of the </a:t>
            </a:r>
            <a:r>
              <a:rPr lang="en-GB" altLang="en-US" sz="8000" i="1" dirty="0" err="1"/>
              <a:t>multimethod</a:t>
            </a:r>
            <a:r>
              <a:rPr lang="en-GB" altLang="en-US" sz="8000" i="1" dirty="0"/>
              <a:t> approach.  </a:t>
            </a:r>
            <a:endParaRPr lang="en-GB" altLang="en-US" sz="8000" i="1" dirty="0" smtClean="0"/>
          </a:p>
          <a:p>
            <a:endParaRPr lang="en-GB" altLang="en-US" sz="8000" i="1" dirty="0"/>
          </a:p>
          <a:p>
            <a:r>
              <a:rPr lang="en-GB" altLang="en-US" sz="8000" i="1" dirty="0" smtClean="0"/>
              <a:t>They </a:t>
            </a:r>
            <a:r>
              <a:rPr lang="en-GB" altLang="en-US" sz="8000" i="1" dirty="0"/>
              <a:t>are committed to the naturalistic perspective, and to the interpretative understanding of human experience.  </a:t>
            </a:r>
            <a:endParaRPr lang="en-GB" altLang="en-US" sz="8000" i="1" dirty="0" smtClean="0"/>
          </a:p>
          <a:p>
            <a:endParaRPr lang="en-GB" altLang="en-US" sz="8000" i="1" dirty="0"/>
          </a:p>
          <a:p>
            <a:r>
              <a:rPr lang="en-GB" altLang="en-US" sz="8000" i="1" dirty="0" smtClean="0"/>
              <a:t>At </a:t>
            </a:r>
            <a:r>
              <a:rPr lang="en-GB" altLang="en-US" sz="8000" i="1" dirty="0"/>
              <a:t>the same time, the field is inherently political and shaped by multiple ethical and political positions</a:t>
            </a:r>
            <a:r>
              <a:rPr lang="en-GB" altLang="en-US" sz="8000" i="1" dirty="0" smtClean="0"/>
              <a:t>.</a:t>
            </a:r>
            <a:endParaRPr lang="en-GB" altLang="en-US" sz="8000" dirty="0" smtClean="0"/>
          </a:p>
          <a:p>
            <a:pPr marL="0" indent="0" algn="r">
              <a:buNone/>
            </a:pPr>
            <a:endParaRPr lang="en-GB" altLang="en-US" sz="6400" dirty="0" smtClean="0"/>
          </a:p>
          <a:p>
            <a:pPr marL="0" indent="0" algn="r">
              <a:buNone/>
            </a:pPr>
            <a:r>
              <a:rPr lang="en-GB" altLang="en-US" sz="6400" dirty="0" smtClean="0"/>
              <a:t>Nelson </a:t>
            </a:r>
            <a:r>
              <a:rPr lang="en-GB" altLang="en-US" sz="6400" dirty="0"/>
              <a:t>et </a:t>
            </a:r>
            <a:r>
              <a:rPr lang="en-GB" altLang="en-US" sz="6400" dirty="0" err="1"/>
              <a:t>al’s</a:t>
            </a:r>
            <a:r>
              <a:rPr lang="en-GB" altLang="en-US" sz="6400" dirty="0"/>
              <a:t> (1992, p4)</a:t>
            </a:r>
          </a:p>
          <a:p>
            <a:endParaRPr lang="en-GB" dirty="0"/>
          </a:p>
        </p:txBody>
      </p:sp>
      <p:sp>
        <p:nvSpPr>
          <p:cNvPr id="3" name="TextBox 2"/>
          <p:cNvSpPr txBox="1"/>
          <p:nvPr/>
        </p:nvSpPr>
        <p:spPr>
          <a:xfrm>
            <a:off x="685800" y="6237312"/>
            <a:ext cx="8350696" cy="523220"/>
          </a:xfrm>
          <a:prstGeom prst="rect">
            <a:avLst/>
          </a:prstGeom>
          <a:noFill/>
        </p:spPr>
        <p:txBody>
          <a:bodyPr wrap="square" rtlCol="0">
            <a:spAutoFit/>
          </a:bodyPr>
          <a:lstStyle/>
          <a:p>
            <a:r>
              <a:rPr lang="en-GB" sz="1400" i="1" dirty="0"/>
              <a:t>Nelson, C., </a:t>
            </a:r>
            <a:r>
              <a:rPr lang="en-GB" sz="1400" i="1" dirty="0" err="1"/>
              <a:t>Treichler</a:t>
            </a:r>
            <a:r>
              <a:rPr lang="en-GB" sz="1400" i="1" dirty="0"/>
              <a:t>, P. and </a:t>
            </a:r>
            <a:r>
              <a:rPr lang="en-GB" sz="1400" i="1" dirty="0" err="1"/>
              <a:t>Grossberg</a:t>
            </a:r>
            <a:r>
              <a:rPr lang="en-GB" sz="1400" i="1" dirty="0"/>
              <a:t>, L. </a:t>
            </a:r>
            <a:r>
              <a:rPr lang="en-GB" sz="1400" i="1" dirty="0" smtClean="0"/>
              <a:t>(1992) </a:t>
            </a:r>
            <a:r>
              <a:rPr lang="en-GB" sz="1400" i="1" dirty="0"/>
              <a:t>Cultural studies. In L. </a:t>
            </a:r>
            <a:r>
              <a:rPr lang="en-GB" sz="1400" i="1" dirty="0" err="1"/>
              <a:t>Grossberg</a:t>
            </a:r>
            <a:r>
              <a:rPr lang="en-GB" sz="1400" i="1" dirty="0"/>
              <a:t>, C. Nelson and P. </a:t>
            </a:r>
            <a:r>
              <a:rPr lang="en-GB" sz="1400" i="1" dirty="0" err="1"/>
              <a:t>Treichler</a:t>
            </a:r>
            <a:r>
              <a:rPr lang="en-GB" sz="1400" i="1" dirty="0"/>
              <a:t> (</a:t>
            </a:r>
            <a:r>
              <a:rPr lang="en-GB" sz="1400" i="1" dirty="0" err="1"/>
              <a:t>Eds</a:t>
            </a:r>
            <a:r>
              <a:rPr lang="en-GB" sz="1400" i="1" dirty="0"/>
              <a:t>), Cultural Studies (New York: Routledge), pp. 1±16.</a:t>
            </a:r>
          </a:p>
        </p:txBody>
      </p:sp>
    </p:spTree>
    <p:extLst>
      <p:ext uri="{BB962C8B-B14F-4D97-AF65-F5344CB8AC3E}">
        <p14:creationId xmlns:p14="http://schemas.microsoft.com/office/powerpoint/2010/main" val="20905548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2" fill="hold" grpId="0" nodeType="clickEffect" nodePh="1">
                                  <p:stCondLst>
                                    <p:cond delay="0"/>
                                  </p:stCondLst>
                                  <p:endCondLst>
                                    <p:cond evt="begin" delay="0">
                                      <p:tn val="5"/>
                                    </p:cond>
                                  </p:endCondLst>
                                  <p:childTnLst>
                                    <p:set>
                                      <p:cBhvr>
                                        <p:cTn id="6" dur="1" fill="hold">
                                          <p:stCondLst>
                                            <p:cond delay="0"/>
                                          </p:stCondLst>
                                        </p:cTn>
                                        <p:tgtEl>
                                          <p:spTgt spid="91139">
                                            <p:txEl>
                                              <p:pRg st="0" end="0"/>
                                            </p:txEl>
                                          </p:spTgt>
                                        </p:tgtEl>
                                        <p:attrNameLst>
                                          <p:attrName>style.visibility</p:attrName>
                                        </p:attrNameLst>
                                      </p:cBhvr>
                                      <p:to>
                                        <p:strVal val="visible"/>
                                      </p:to>
                                    </p:set>
                                    <p:anim calcmode="lin" valueType="num">
                                      <p:cBhvr additive="base">
                                        <p:cTn id="7" dur="500" fill="hold"/>
                                        <p:tgtEl>
                                          <p:spTgt spid="911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113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9632" y="1196752"/>
            <a:ext cx="6048672" cy="4524315"/>
          </a:xfrm>
          <a:prstGeom prst="rect">
            <a:avLst/>
          </a:prstGeom>
        </p:spPr>
        <p:txBody>
          <a:bodyPr wrap="square">
            <a:spAutoFit/>
          </a:bodyPr>
          <a:lstStyle/>
          <a:p>
            <a:endParaRPr lang="en-GB" altLang="en-US" sz="3200" i="1" dirty="0" smtClean="0"/>
          </a:p>
          <a:p>
            <a:pPr algn="ctr"/>
            <a:r>
              <a:rPr lang="en-GB" altLang="en-US" sz="3200" i="1" dirty="0" smtClean="0"/>
              <a:t>…</a:t>
            </a:r>
            <a:r>
              <a:rPr lang="en-GB" altLang="en-US" sz="3200" i="1" dirty="0"/>
              <a:t>involves finding out </a:t>
            </a:r>
            <a:r>
              <a:rPr lang="en-GB" altLang="en-US" sz="3200" i="1" dirty="0">
                <a:solidFill>
                  <a:srgbClr val="FF0000"/>
                </a:solidFill>
              </a:rPr>
              <a:t>what people think</a:t>
            </a:r>
            <a:r>
              <a:rPr lang="en-GB" altLang="en-US" sz="3200" i="1" dirty="0"/>
              <a:t>, and </a:t>
            </a:r>
            <a:r>
              <a:rPr lang="en-GB" altLang="en-US" sz="3200" i="1" dirty="0">
                <a:solidFill>
                  <a:srgbClr val="FF0000"/>
                </a:solidFill>
              </a:rPr>
              <a:t>how they feel </a:t>
            </a:r>
            <a:r>
              <a:rPr lang="en-GB" altLang="en-US" sz="3200" i="1" dirty="0"/>
              <a:t>- or at any rate, what they </a:t>
            </a:r>
            <a:r>
              <a:rPr lang="en-GB" altLang="en-US" sz="3200" i="1" dirty="0">
                <a:solidFill>
                  <a:srgbClr val="0070C0"/>
                </a:solidFill>
              </a:rPr>
              <a:t>say they think and how they say they feel</a:t>
            </a:r>
            <a:r>
              <a:rPr lang="en-GB" altLang="en-US" sz="3200" i="1" dirty="0"/>
              <a:t>.  </a:t>
            </a:r>
            <a:endParaRPr lang="en-GB" altLang="en-US" sz="3200" i="1" dirty="0" smtClean="0"/>
          </a:p>
          <a:p>
            <a:pPr algn="ctr"/>
            <a:endParaRPr lang="en-GB" altLang="en-US" sz="3200" i="1" dirty="0"/>
          </a:p>
          <a:p>
            <a:pPr algn="ctr"/>
            <a:r>
              <a:rPr lang="en-GB" altLang="en-US" sz="3200" i="1" dirty="0" smtClean="0"/>
              <a:t>Information </a:t>
            </a:r>
            <a:r>
              <a:rPr lang="en-GB" altLang="en-US" sz="3200" i="1" dirty="0"/>
              <a:t>is </a:t>
            </a:r>
            <a:r>
              <a:rPr lang="en-GB" altLang="en-US" sz="3200" i="1" dirty="0" smtClean="0"/>
              <a:t>subjective and highly specific involving </a:t>
            </a:r>
            <a:r>
              <a:rPr lang="en-GB" altLang="en-US" sz="3200" i="1" dirty="0"/>
              <a:t>feelings and impressions, rather than </a:t>
            </a:r>
            <a:r>
              <a:rPr lang="en-GB" altLang="en-US" sz="3200" i="1" dirty="0" smtClean="0"/>
              <a:t>numbers</a:t>
            </a:r>
            <a:endParaRPr lang="en-GB" sz="3200" dirty="0"/>
          </a:p>
        </p:txBody>
      </p:sp>
      <p:sp>
        <p:nvSpPr>
          <p:cNvPr id="5" name="Title 4"/>
          <p:cNvSpPr>
            <a:spLocks noGrp="1"/>
          </p:cNvSpPr>
          <p:nvPr>
            <p:ph type="title"/>
          </p:nvPr>
        </p:nvSpPr>
        <p:spPr/>
        <p:txBody>
          <a:bodyPr/>
          <a:lstStyle/>
          <a:p>
            <a:r>
              <a:rPr lang="en-GB" altLang="en-US" i="1" dirty="0"/>
              <a:t>Qualitative Research</a:t>
            </a:r>
            <a:endParaRPr lang="en-GB" dirty="0"/>
          </a:p>
        </p:txBody>
      </p:sp>
    </p:spTree>
    <p:extLst>
      <p:ext uri="{BB962C8B-B14F-4D97-AF65-F5344CB8AC3E}">
        <p14:creationId xmlns:p14="http://schemas.microsoft.com/office/powerpoint/2010/main" val="30329155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fontScale="90000"/>
          </a:bodyPr>
          <a:lstStyle/>
          <a:p>
            <a:r>
              <a:rPr lang="en-GB" dirty="0" smtClean="0">
                <a:solidFill>
                  <a:srgbClr val="FF0000"/>
                </a:solidFill>
              </a:rPr>
              <a:t>The Qualitative Research Paradigms</a:t>
            </a:r>
            <a:endParaRPr lang="en-GB" dirty="0">
              <a:solidFill>
                <a:srgbClr val="FF0000"/>
              </a:solidFill>
            </a:endParaRPr>
          </a:p>
        </p:txBody>
      </p:sp>
      <p:sp>
        <p:nvSpPr>
          <p:cNvPr id="5" name="Text Placeholder 4"/>
          <p:cNvSpPr>
            <a:spLocks noGrp="1"/>
          </p:cNvSpPr>
          <p:nvPr>
            <p:ph type="body" idx="1"/>
          </p:nvPr>
        </p:nvSpPr>
        <p:spPr/>
        <p:txBody>
          <a:bodyPr/>
          <a:lstStyle/>
          <a:p>
            <a:pPr algn="ctr"/>
            <a:r>
              <a:rPr lang="en-GB" altLang="en-US" dirty="0" smtClean="0">
                <a:solidFill>
                  <a:srgbClr val="0070C0"/>
                </a:solidFill>
              </a:rPr>
              <a:t>Ethnography</a:t>
            </a:r>
            <a:endParaRPr lang="en-GB" altLang="en-US" dirty="0">
              <a:solidFill>
                <a:srgbClr val="0070C0"/>
              </a:solidFill>
            </a:endParaRPr>
          </a:p>
        </p:txBody>
      </p:sp>
      <p:sp>
        <p:nvSpPr>
          <p:cNvPr id="6" name="Content Placeholder 5"/>
          <p:cNvSpPr>
            <a:spLocks noGrp="1"/>
          </p:cNvSpPr>
          <p:nvPr>
            <p:ph sz="half" idx="2"/>
          </p:nvPr>
        </p:nvSpPr>
        <p:spPr/>
        <p:txBody>
          <a:bodyPr>
            <a:normAutofit/>
          </a:bodyPr>
          <a:lstStyle/>
          <a:p>
            <a:pPr algn="just">
              <a:buFontTx/>
              <a:buNone/>
            </a:pPr>
            <a:r>
              <a:rPr lang="en-GB" altLang="en-US" dirty="0"/>
              <a:t>The study of people in their natural settings </a:t>
            </a:r>
            <a:r>
              <a:rPr lang="en-GB" altLang="en-US" b="1" dirty="0"/>
              <a:t>(field</a:t>
            </a:r>
            <a:r>
              <a:rPr lang="en-GB" altLang="en-US" b="1" dirty="0" smtClean="0"/>
              <a:t>)</a:t>
            </a:r>
            <a:r>
              <a:rPr lang="en-GB" altLang="en-US" dirty="0" smtClean="0"/>
              <a:t> </a:t>
            </a:r>
          </a:p>
          <a:p>
            <a:pPr algn="just">
              <a:buFontTx/>
              <a:buNone/>
            </a:pPr>
            <a:endParaRPr lang="en-GB" altLang="en-US" dirty="0"/>
          </a:p>
          <a:p>
            <a:pPr algn="ctr">
              <a:buFontTx/>
              <a:buNone/>
            </a:pPr>
            <a:r>
              <a:rPr lang="en-GB" altLang="en-US" dirty="0"/>
              <a:t>	</a:t>
            </a:r>
            <a:r>
              <a:rPr lang="en-GB" altLang="en-US" i="1" dirty="0" smtClean="0"/>
              <a:t>a </a:t>
            </a:r>
            <a:r>
              <a:rPr lang="en-GB" altLang="en-US" i="1" dirty="0"/>
              <a:t>descriptive account of social life and culture in a defined social system, based on qualitative methods (e.g. detailed observations, unstructured interviews, analysis of documents</a:t>
            </a:r>
            <a:endParaRPr lang="en-GB" i="1" dirty="0"/>
          </a:p>
        </p:txBody>
      </p:sp>
      <p:sp>
        <p:nvSpPr>
          <p:cNvPr id="7" name="Text Placeholder 6"/>
          <p:cNvSpPr>
            <a:spLocks noGrp="1"/>
          </p:cNvSpPr>
          <p:nvPr>
            <p:ph type="body" sz="quarter" idx="3"/>
          </p:nvPr>
        </p:nvSpPr>
        <p:spPr/>
        <p:txBody>
          <a:bodyPr/>
          <a:lstStyle/>
          <a:p>
            <a:pPr algn="ctr"/>
            <a:r>
              <a:rPr lang="en-GB" altLang="en-US" dirty="0" smtClean="0">
                <a:solidFill>
                  <a:srgbClr val="0070C0"/>
                </a:solidFill>
              </a:rPr>
              <a:t>Phenomenology</a:t>
            </a:r>
            <a:endParaRPr lang="en-GB" altLang="en-US" dirty="0">
              <a:solidFill>
                <a:srgbClr val="0070C0"/>
              </a:solidFill>
            </a:endParaRPr>
          </a:p>
        </p:txBody>
      </p:sp>
      <p:sp>
        <p:nvSpPr>
          <p:cNvPr id="8" name="Content Placeholder 7"/>
          <p:cNvSpPr>
            <a:spLocks noGrp="1"/>
          </p:cNvSpPr>
          <p:nvPr>
            <p:ph sz="quarter" idx="4"/>
          </p:nvPr>
        </p:nvSpPr>
        <p:spPr/>
        <p:txBody>
          <a:bodyPr>
            <a:normAutofit/>
          </a:bodyPr>
          <a:lstStyle/>
          <a:p>
            <a:pPr marL="0" indent="0" algn="ctr">
              <a:buNone/>
            </a:pPr>
            <a:r>
              <a:rPr lang="en-GB" altLang="en-US" dirty="0" smtClean="0"/>
              <a:t>Focuses </a:t>
            </a:r>
            <a:r>
              <a:rPr lang="en-GB" altLang="en-US" dirty="0"/>
              <a:t>on individuals’ interpretations of their </a:t>
            </a:r>
            <a:r>
              <a:rPr lang="en-GB" altLang="en-US" dirty="0" smtClean="0"/>
              <a:t>lived </a:t>
            </a:r>
            <a:r>
              <a:rPr lang="en-GB" altLang="en-US" dirty="0"/>
              <a:t>experiences and the ways in which they express them. </a:t>
            </a:r>
            <a:endParaRPr lang="en-GB" altLang="en-US" dirty="0" smtClean="0"/>
          </a:p>
          <a:p>
            <a:pPr marL="0" indent="0">
              <a:buNone/>
            </a:pPr>
            <a:endParaRPr lang="en-GB" altLang="en-US" dirty="0"/>
          </a:p>
          <a:p>
            <a:pPr marL="0" indent="0" algn="ctr">
              <a:buNone/>
            </a:pPr>
            <a:r>
              <a:rPr lang="en-GB" altLang="en-US" dirty="0" smtClean="0"/>
              <a:t>Tends </a:t>
            </a:r>
            <a:r>
              <a:rPr lang="en-GB" altLang="en-US" dirty="0"/>
              <a:t>to use open-ended, unstructured in-depth interview or participant interview.</a:t>
            </a:r>
            <a:endParaRPr lang="en-GB" altLang="en-US" b="1" dirty="0"/>
          </a:p>
          <a:p>
            <a:pPr marL="0" indent="0">
              <a:buNone/>
            </a:pPr>
            <a:endParaRPr lang="en-GB" dirty="0"/>
          </a:p>
        </p:txBody>
      </p:sp>
    </p:spTree>
    <p:extLst>
      <p:ext uri="{BB962C8B-B14F-4D97-AF65-F5344CB8AC3E}">
        <p14:creationId xmlns:p14="http://schemas.microsoft.com/office/powerpoint/2010/main" val="21643238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274638"/>
            <a:ext cx="8229600" cy="490066"/>
          </a:xfrm>
        </p:spPr>
        <p:txBody>
          <a:bodyPr>
            <a:normAutofit fontScale="90000"/>
          </a:bodyPr>
          <a:lstStyle/>
          <a:p>
            <a:r>
              <a:rPr lang="en-GB" altLang="en-US" b="1" dirty="0"/>
              <a:t/>
            </a:r>
            <a:br>
              <a:rPr lang="en-GB" altLang="en-US" b="1" dirty="0"/>
            </a:br>
            <a:r>
              <a:rPr lang="en-GB" altLang="en-US" sz="3600" b="1" dirty="0" smtClean="0"/>
              <a:t>Deductive Theoretical </a:t>
            </a:r>
            <a:r>
              <a:rPr lang="en-GB" altLang="en-US" sz="3600" b="1" dirty="0"/>
              <a:t>Approach</a:t>
            </a:r>
            <a:br>
              <a:rPr lang="en-GB" altLang="en-US" sz="3600" b="1" dirty="0"/>
            </a:br>
            <a:endParaRPr lang="en-GB" altLang="en-US" b="1" dirty="0"/>
          </a:p>
        </p:txBody>
      </p:sp>
      <p:sp>
        <p:nvSpPr>
          <p:cNvPr id="31747" name="Rectangle 3"/>
          <p:cNvSpPr>
            <a:spLocks noGrp="1" noChangeArrowheads="1"/>
          </p:cNvSpPr>
          <p:nvPr>
            <p:ph type="body" idx="1"/>
          </p:nvPr>
        </p:nvSpPr>
        <p:spPr>
          <a:xfrm>
            <a:off x="467544" y="980728"/>
            <a:ext cx="8229600" cy="5544616"/>
          </a:xfrm>
        </p:spPr>
        <p:txBody>
          <a:bodyPr>
            <a:normAutofit fontScale="92500" lnSpcReduction="10000"/>
          </a:bodyPr>
          <a:lstStyle/>
          <a:p>
            <a:pPr marL="0" indent="0">
              <a:lnSpc>
                <a:spcPct val="125000"/>
              </a:lnSpc>
              <a:buNone/>
            </a:pPr>
            <a:r>
              <a:rPr lang="en-GB" altLang="en-US" sz="2000" dirty="0" smtClean="0">
                <a:solidFill>
                  <a:srgbClr val="00B050"/>
                </a:solidFill>
              </a:rPr>
              <a:t>Analytical Procedures</a:t>
            </a:r>
          </a:p>
          <a:p>
            <a:pPr>
              <a:lnSpc>
                <a:spcPct val="125000"/>
              </a:lnSpc>
            </a:pPr>
            <a:r>
              <a:rPr lang="en-GB" altLang="en-US" sz="2000" dirty="0" smtClean="0"/>
              <a:t>Seeks </a:t>
            </a:r>
            <a:r>
              <a:rPr lang="en-GB" altLang="en-US" sz="2000" dirty="0"/>
              <a:t>to use existing theory to shape the approach which you adopt to </a:t>
            </a:r>
            <a:r>
              <a:rPr lang="en-GB" altLang="en-US" sz="2000" dirty="0" smtClean="0"/>
              <a:t>the qualitative </a:t>
            </a:r>
            <a:r>
              <a:rPr lang="en-GB" altLang="en-US" sz="2000" dirty="0"/>
              <a:t>research process and to aspects of data </a:t>
            </a:r>
            <a:r>
              <a:rPr lang="en-GB" altLang="en-US" sz="2000" dirty="0" smtClean="0"/>
              <a:t>analysis.</a:t>
            </a:r>
          </a:p>
          <a:p>
            <a:pPr marL="0" indent="0" algn="ctr">
              <a:lnSpc>
                <a:spcPct val="125000"/>
              </a:lnSpc>
              <a:buNone/>
            </a:pPr>
            <a:r>
              <a:rPr lang="en-GB" altLang="en-US" sz="1700" dirty="0" smtClean="0">
                <a:solidFill>
                  <a:srgbClr val="FF0000"/>
                </a:solidFill>
              </a:rPr>
              <a:t>You need to read current research before designing your data collect strategy</a:t>
            </a:r>
            <a:endParaRPr lang="en-GB" altLang="en-US" sz="2000" dirty="0">
              <a:solidFill>
                <a:srgbClr val="FF0000"/>
              </a:solidFill>
            </a:endParaRPr>
          </a:p>
          <a:p>
            <a:pPr marL="0" indent="0">
              <a:lnSpc>
                <a:spcPct val="125000"/>
              </a:lnSpc>
              <a:buNone/>
            </a:pPr>
            <a:endParaRPr lang="en-GB" altLang="en-US" sz="2000" dirty="0" smtClean="0">
              <a:solidFill>
                <a:srgbClr val="00B050"/>
              </a:solidFill>
            </a:endParaRPr>
          </a:p>
          <a:p>
            <a:pPr marL="0" indent="0">
              <a:lnSpc>
                <a:spcPct val="125000"/>
              </a:lnSpc>
              <a:buNone/>
            </a:pPr>
            <a:r>
              <a:rPr lang="en-GB" altLang="en-US" sz="2000" dirty="0" smtClean="0">
                <a:solidFill>
                  <a:srgbClr val="00B050"/>
                </a:solidFill>
              </a:rPr>
              <a:t>Pattern </a:t>
            </a:r>
            <a:r>
              <a:rPr lang="en-GB" altLang="en-US" sz="2000" dirty="0">
                <a:solidFill>
                  <a:srgbClr val="00B050"/>
                </a:solidFill>
              </a:rPr>
              <a:t>Matching</a:t>
            </a:r>
          </a:p>
          <a:p>
            <a:pPr>
              <a:lnSpc>
                <a:spcPct val="125000"/>
              </a:lnSpc>
            </a:pPr>
            <a:r>
              <a:rPr lang="en-GB" altLang="en-US" sz="2000" dirty="0"/>
              <a:t>Involves predicting a pattern of outcomes based on theoretical propositions to explain what you expect to </a:t>
            </a:r>
            <a:r>
              <a:rPr lang="en-GB" altLang="en-US" sz="2000" dirty="0" smtClean="0"/>
              <a:t>find.</a:t>
            </a:r>
          </a:p>
          <a:p>
            <a:pPr marL="0" indent="0" algn="ctr">
              <a:lnSpc>
                <a:spcPct val="125000"/>
              </a:lnSpc>
              <a:buNone/>
            </a:pPr>
            <a:r>
              <a:rPr lang="en-GB" altLang="en-US" sz="1700" dirty="0" smtClean="0">
                <a:solidFill>
                  <a:srgbClr val="FF0000"/>
                </a:solidFill>
              </a:rPr>
              <a:t>You need to understand what others have found to see if your finding fit or are different</a:t>
            </a:r>
            <a:endParaRPr lang="en-GB" altLang="en-US" sz="1700" dirty="0">
              <a:solidFill>
                <a:srgbClr val="FF0000"/>
              </a:solidFill>
            </a:endParaRPr>
          </a:p>
          <a:p>
            <a:pPr marL="0" indent="0">
              <a:lnSpc>
                <a:spcPct val="125000"/>
              </a:lnSpc>
              <a:buNone/>
            </a:pPr>
            <a:endParaRPr lang="en-GB" altLang="en-US" sz="2000" dirty="0" smtClean="0">
              <a:solidFill>
                <a:srgbClr val="00B050"/>
              </a:solidFill>
            </a:endParaRPr>
          </a:p>
          <a:p>
            <a:pPr marL="0" indent="0">
              <a:lnSpc>
                <a:spcPct val="125000"/>
              </a:lnSpc>
              <a:buNone/>
            </a:pPr>
            <a:r>
              <a:rPr lang="en-GB" altLang="en-US" sz="2000" dirty="0" smtClean="0">
                <a:solidFill>
                  <a:srgbClr val="00B050"/>
                </a:solidFill>
              </a:rPr>
              <a:t>Explanation </a:t>
            </a:r>
            <a:r>
              <a:rPr lang="en-GB" altLang="en-US" sz="2000" dirty="0">
                <a:solidFill>
                  <a:srgbClr val="00B050"/>
                </a:solidFill>
              </a:rPr>
              <a:t>Building</a:t>
            </a:r>
          </a:p>
          <a:p>
            <a:pPr>
              <a:lnSpc>
                <a:spcPct val="125000"/>
              </a:lnSpc>
            </a:pPr>
            <a:r>
              <a:rPr lang="en-GB" altLang="en-US" sz="2000" dirty="0"/>
              <a:t>Involves attempting to build an explanation while collecting and analysing the data, rather than testing a predicted explanation as in pattern </a:t>
            </a:r>
            <a:r>
              <a:rPr lang="en-GB" altLang="en-US" sz="2000" dirty="0" smtClean="0"/>
              <a:t>matching.</a:t>
            </a:r>
          </a:p>
          <a:p>
            <a:pPr marL="0" indent="0" algn="ctr">
              <a:lnSpc>
                <a:spcPct val="125000"/>
              </a:lnSpc>
              <a:buNone/>
            </a:pPr>
            <a:r>
              <a:rPr lang="en-GB" altLang="en-US" sz="1700" dirty="0" smtClean="0">
                <a:solidFill>
                  <a:srgbClr val="FF0000"/>
                </a:solidFill>
              </a:rPr>
              <a:t>The process and nature of the information you collect is an evolving process which you must be sensitive to will evolve as you collect your information</a:t>
            </a:r>
            <a:endParaRPr lang="en-GB" altLang="en-US" sz="1700" dirty="0">
              <a:solidFill>
                <a:srgbClr val="FF0000"/>
              </a:solidFill>
            </a:endParaRPr>
          </a:p>
        </p:txBody>
      </p:sp>
    </p:spTree>
    <p:extLst>
      <p:ext uri="{BB962C8B-B14F-4D97-AF65-F5344CB8AC3E}">
        <p14:creationId xmlns:p14="http://schemas.microsoft.com/office/powerpoint/2010/main" val="17184437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a:t>Inductive Approach</a:t>
            </a:r>
          </a:p>
        </p:txBody>
      </p:sp>
      <p:sp>
        <p:nvSpPr>
          <p:cNvPr id="32771" name="Rectangle 3"/>
          <p:cNvSpPr>
            <a:spLocks noGrp="1" noChangeArrowheads="1"/>
          </p:cNvSpPr>
          <p:nvPr>
            <p:ph type="body" idx="1"/>
          </p:nvPr>
        </p:nvSpPr>
        <p:spPr/>
        <p:txBody>
          <a:bodyPr>
            <a:normAutofit fontScale="92500" lnSpcReduction="20000"/>
          </a:bodyPr>
          <a:lstStyle/>
          <a:p>
            <a:pPr>
              <a:lnSpc>
                <a:spcPct val="125000"/>
              </a:lnSpc>
            </a:pPr>
            <a:r>
              <a:rPr lang="en-GB" altLang="en-US" sz="2000" dirty="0" smtClean="0"/>
              <a:t>Seek </a:t>
            </a:r>
            <a:r>
              <a:rPr lang="en-GB" altLang="en-US" sz="2000" dirty="0"/>
              <a:t>to build up a theory which is adequately grounded in a number of relevant cases. Referred to as </a:t>
            </a:r>
            <a:r>
              <a:rPr lang="en-GB" altLang="en-US" sz="2000" b="1" dirty="0">
                <a:solidFill>
                  <a:srgbClr val="FF0000"/>
                </a:solidFill>
              </a:rPr>
              <a:t>Interpretative and</a:t>
            </a:r>
            <a:r>
              <a:rPr lang="en-GB" altLang="en-US" sz="2000" dirty="0">
                <a:solidFill>
                  <a:srgbClr val="FF0000"/>
                </a:solidFill>
              </a:rPr>
              <a:t> </a:t>
            </a:r>
            <a:r>
              <a:rPr lang="en-GB" altLang="en-US" sz="2000" b="1" dirty="0">
                <a:solidFill>
                  <a:srgbClr val="FF0000"/>
                </a:solidFill>
              </a:rPr>
              <a:t>Grounded Theory</a:t>
            </a:r>
          </a:p>
          <a:p>
            <a:pPr algn="ctr">
              <a:lnSpc>
                <a:spcPct val="125000"/>
              </a:lnSpc>
            </a:pPr>
            <a:endParaRPr lang="en-GB" altLang="en-US" sz="2000" b="1" dirty="0" smtClean="0"/>
          </a:p>
          <a:p>
            <a:pPr marL="0" indent="0" algn="ctr">
              <a:lnSpc>
                <a:spcPct val="125000"/>
              </a:lnSpc>
              <a:buNone/>
            </a:pPr>
            <a:r>
              <a:rPr lang="en-GB" altLang="en-US" sz="2000" b="1" dirty="0" smtClean="0"/>
              <a:t>Art </a:t>
            </a:r>
            <a:r>
              <a:rPr lang="en-GB" altLang="en-US" sz="2000" b="1" dirty="0"/>
              <a:t>of </a:t>
            </a:r>
            <a:r>
              <a:rPr lang="en-GB" altLang="en-US" sz="2000" b="1" dirty="0" smtClean="0"/>
              <a:t>Interpretation</a:t>
            </a:r>
          </a:p>
          <a:p>
            <a:pPr marL="0" indent="0" algn="ctr">
              <a:lnSpc>
                <a:spcPct val="125000"/>
              </a:lnSpc>
              <a:buNone/>
            </a:pPr>
            <a:endParaRPr lang="en-GB" altLang="en-US" sz="2000" b="1" dirty="0"/>
          </a:p>
          <a:p>
            <a:pPr>
              <a:lnSpc>
                <a:spcPct val="125000"/>
              </a:lnSpc>
            </a:pPr>
            <a:r>
              <a:rPr lang="en-GB" altLang="en-US" sz="2000" b="1" dirty="0"/>
              <a:t>Field Text:</a:t>
            </a:r>
            <a:r>
              <a:rPr lang="en-GB" altLang="en-US" sz="2000" dirty="0"/>
              <a:t> Consists of field notes and documents from the field</a:t>
            </a:r>
          </a:p>
          <a:p>
            <a:pPr>
              <a:lnSpc>
                <a:spcPct val="125000"/>
              </a:lnSpc>
            </a:pPr>
            <a:r>
              <a:rPr lang="en-GB" altLang="en-US" sz="2000" b="1" dirty="0"/>
              <a:t>Research Text:</a:t>
            </a:r>
            <a:r>
              <a:rPr lang="en-GB" altLang="en-US" sz="2000" dirty="0"/>
              <a:t> Notes and interpretations based on the filed text</a:t>
            </a:r>
          </a:p>
          <a:p>
            <a:pPr>
              <a:lnSpc>
                <a:spcPct val="125000"/>
              </a:lnSpc>
            </a:pPr>
            <a:r>
              <a:rPr lang="en-GB" altLang="en-US" sz="2000" b="1" dirty="0"/>
              <a:t>Working interpretative document</a:t>
            </a:r>
            <a:r>
              <a:rPr lang="en-GB" altLang="en-US" sz="2000" dirty="0"/>
              <a:t>: Writers initial attempt to make sense out of what he has learned</a:t>
            </a:r>
          </a:p>
          <a:p>
            <a:pPr>
              <a:lnSpc>
                <a:spcPct val="125000"/>
              </a:lnSpc>
            </a:pPr>
            <a:r>
              <a:rPr lang="en-GB" altLang="en-US" sz="2000" b="1" dirty="0"/>
              <a:t>Public Text:</a:t>
            </a:r>
            <a:r>
              <a:rPr lang="en-GB" altLang="en-US" sz="2000" dirty="0"/>
              <a:t> The final tale of the </a:t>
            </a:r>
            <a:r>
              <a:rPr lang="en-GB" altLang="en-US" sz="2000" dirty="0" smtClean="0"/>
              <a:t>Field</a:t>
            </a:r>
          </a:p>
          <a:p>
            <a:pPr>
              <a:lnSpc>
                <a:spcPct val="125000"/>
              </a:lnSpc>
            </a:pPr>
            <a:endParaRPr lang="en-GB" altLang="en-US" sz="2000" dirty="0"/>
          </a:p>
          <a:p>
            <a:pPr marL="0" indent="0" algn="ctr">
              <a:lnSpc>
                <a:spcPct val="125000"/>
              </a:lnSpc>
              <a:buNone/>
            </a:pPr>
            <a:r>
              <a:rPr lang="en-GB" altLang="en-US" sz="2000" dirty="0" smtClean="0">
                <a:solidFill>
                  <a:srgbClr val="FF0000"/>
                </a:solidFill>
              </a:rPr>
              <a:t>Consider the idea of the </a:t>
            </a:r>
            <a:r>
              <a:rPr lang="en-GB" altLang="en-US" sz="2000" u="sng" dirty="0" smtClean="0">
                <a:solidFill>
                  <a:srgbClr val="FF0000"/>
                </a:solidFill>
              </a:rPr>
              <a:t>TRIANGULATION</a:t>
            </a:r>
            <a:r>
              <a:rPr lang="en-GB" altLang="en-US" sz="2000" dirty="0" smtClean="0">
                <a:solidFill>
                  <a:srgbClr val="FF0000"/>
                </a:solidFill>
              </a:rPr>
              <a:t> of information</a:t>
            </a:r>
            <a:endParaRPr lang="en-GB" altLang="en-US" sz="2400" dirty="0">
              <a:solidFill>
                <a:srgbClr val="FF0000"/>
              </a:solidFill>
            </a:endParaRPr>
          </a:p>
          <a:p>
            <a:pPr>
              <a:lnSpc>
                <a:spcPct val="125000"/>
              </a:lnSpc>
            </a:pPr>
            <a:endParaRPr lang="en-GB" altLang="en-US" sz="2000" dirty="0"/>
          </a:p>
        </p:txBody>
      </p:sp>
    </p:spTree>
    <p:extLst>
      <p:ext uri="{BB962C8B-B14F-4D97-AF65-F5344CB8AC3E}">
        <p14:creationId xmlns:p14="http://schemas.microsoft.com/office/powerpoint/2010/main" val="72313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762000" y="381000"/>
            <a:ext cx="7772400" cy="1143000"/>
          </a:xfrm>
        </p:spPr>
        <p:txBody>
          <a:bodyPr/>
          <a:lstStyle/>
          <a:p>
            <a:r>
              <a:rPr lang="en-GB" altLang="en-US" sz="2400" dirty="0">
                <a:solidFill>
                  <a:srgbClr val="3333CC"/>
                </a:solidFill>
              </a:rPr>
              <a:t>Collecting Qualitative Information</a:t>
            </a:r>
          </a:p>
        </p:txBody>
      </p:sp>
      <p:sp>
        <p:nvSpPr>
          <p:cNvPr id="21507" name="Rectangle 3"/>
          <p:cNvSpPr>
            <a:spLocks noGrp="1" noChangeArrowheads="1"/>
          </p:cNvSpPr>
          <p:nvPr>
            <p:ph type="body" idx="1"/>
          </p:nvPr>
        </p:nvSpPr>
        <p:spPr>
          <a:xfrm>
            <a:off x="685800" y="1524000"/>
            <a:ext cx="7772400" cy="4114800"/>
          </a:xfrm>
        </p:spPr>
        <p:txBody>
          <a:bodyPr>
            <a:normAutofit lnSpcReduction="10000"/>
          </a:bodyPr>
          <a:lstStyle/>
          <a:p>
            <a:pPr>
              <a:buFontTx/>
              <a:buNone/>
            </a:pPr>
            <a:r>
              <a:rPr lang="en-GB" altLang="en-US" sz="1800" b="1" dirty="0">
                <a:solidFill>
                  <a:srgbClr val="FF0000"/>
                </a:solidFill>
              </a:rPr>
              <a:t>Induction: </a:t>
            </a:r>
            <a:r>
              <a:rPr lang="en-GB" altLang="en-US" sz="1800" dirty="0" smtClean="0"/>
              <a:t>The </a:t>
            </a:r>
            <a:r>
              <a:rPr lang="en-GB" altLang="en-US" sz="1800" dirty="0"/>
              <a:t>process in which a set of observations is made and a general </a:t>
            </a:r>
            <a:r>
              <a:rPr lang="en-GB" altLang="en-US" sz="1800" dirty="0" smtClean="0"/>
              <a:t>		  principle </a:t>
            </a:r>
            <a:r>
              <a:rPr lang="en-GB" altLang="en-US" sz="1800" dirty="0"/>
              <a:t>formed to explain them.</a:t>
            </a:r>
            <a:endParaRPr lang="en-GB" altLang="en-US" sz="1800" b="1" dirty="0"/>
          </a:p>
          <a:p>
            <a:pPr>
              <a:buFontTx/>
              <a:buNone/>
            </a:pPr>
            <a:endParaRPr lang="en-GB" altLang="en-US" sz="1800" b="1" dirty="0"/>
          </a:p>
          <a:p>
            <a:pPr>
              <a:buFontTx/>
              <a:buNone/>
            </a:pPr>
            <a:r>
              <a:rPr lang="en-GB" altLang="en-US" sz="1800" b="1" dirty="0">
                <a:solidFill>
                  <a:srgbClr val="FF0000"/>
                </a:solidFill>
              </a:rPr>
              <a:t>Focus Group: </a:t>
            </a:r>
            <a:r>
              <a:rPr lang="en-GB" altLang="en-US" sz="1800" dirty="0"/>
              <a:t>A research method of interviewing people while they are </a:t>
            </a:r>
            <a:r>
              <a:rPr lang="en-GB" altLang="en-US" sz="1800" dirty="0" smtClean="0"/>
              <a:t>	   	       interacting </a:t>
            </a:r>
            <a:r>
              <a:rPr lang="en-GB" altLang="en-US" sz="1800" dirty="0"/>
              <a:t>in small groups.</a:t>
            </a:r>
            <a:endParaRPr lang="en-GB" altLang="en-US" sz="1800" b="1" dirty="0"/>
          </a:p>
          <a:p>
            <a:pPr>
              <a:buFontTx/>
              <a:buNone/>
            </a:pPr>
            <a:endParaRPr lang="en-GB" altLang="en-US" sz="1800" dirty="0">
              <a:solidFill>
                <a:srgbClr val="FF0000"/>
              </a:solidFill>
            </a:endParaRPr>
          </a:p>
          <a:p>
            <a:pPr>
              <a:buFontTx/>
              <a:buNone/>
            </a:pPr>
            <a:r>
              <a:rPr lang="en-GB" altLang="en-US" sz="1800" b="1" dirty="0">
                <a:solidFill>
                  <a:srgbClr val="FF0000"/>
                </a:solidFill>
              </a:rPr>
              <a:t>Time and Event Sampling: </a:t>
            </a:r>
            <a:r>
              <a:rPr lang="en-GB" altLang="en-US" sz="1800" dirty="0"/>
              <a:t>These types of sampling are used mostly in studies which use observation. In time sampling, the sampling unit is time instead of people. Researchers may decide to sample the first 15 minutes of each hour of the day instead of observing the whole day. When events are the focus of a study, the events become the units from which the sample is drawn</a:t>
            </a:r>
            <a:r>
              <a:rPr lang="en-GB" altLang="en-US" sz="1800" dirty="0">
                <a:solidFill>
                  <a:srgbClr val="FF0000"/>
                </a:solidFill>
              </a:rPr>
              <a:t>.</a:t>
            </a:r>
          </a:p>
          <a:p>
            <a:pPr>
              <a:buFontTx/>
              <a:buNone/>
            </a:pPr>
            <a:endParaRPr lang="en-GB" altLang="en-US" sz="1800" dirty="0">
              <a:solidFill>
                <a:srgbClr val="FF0000"/>
              </a:solidFill>
            </a:endParaRPr>
          </a:p>
          <a:p>
            <a:pPr>
              <a:buFontTx/>
              <a:buNone/>
            </a:pPr>
            <a:r>
              <a:rPr lang="en-GB" altLang="en-US" sz="1800" b="1" dirty="0">
                <a:solidFill>
                  <a:srgbClr val="FF0000"/>
                </a:solidFill>
              </a:rPr>
              <a:t>Coding: </a:t>
            </a:r>
            <a:r>
              <a:rPr lang="en-GB" altLang="en-US" sz="1800" b="1" dirty="0" smtClean="0">
                <a:solidFill>
                  <a:srgbClr val="FF0000"/>
                </a:solidFill>
              </a:rPr>
              <a:t>	</a:t>
            </a:r>
            <a:r>
              <a:rPr lang="en-GB" altLang="en-US" sz="1800" dirty="0" smtClean="0"/>
              <a:t>A </a:t>
            </a:r>
            <a:r>
              <a:rPr lang="en-GB" altLang="en-US" sz="1800" dirty="0"/>
              <a:t>qualitative method of analysis of materials such as interviews, where </a:t>
            </a:r>
            <a:r>
              <a:rPr lang="en-GB" altLang="en-US" sz="1800" dirty="0" smtClean="0"/>
              <a:t>	</a:t>
            </a:r>
            <a:r>
              <a:rPr lang="en-GB" altLang="en-US" sz="1800" b="1" dirty="0" smtClean="0"/>
              <a:t>categories</a:t>
            </a:r>
            <a:r>
              <a:rPr lang="en-GB" altLang="en-US" sz="1800" dirty="0" smtClean="0"/>
              <a:t> </a:t>
            </a:r>
            <a:r>
              <a:rPr lang="en-GB" altLang="en-US" sz="1800" dirty="0"/>
              <a:t>or </a:t>
            </a:r>
            <a:r>
              <a:rPr lang="en-GB" altLang="en-US" sz="1800" b="1" dirty="0"/>
              <a:t>themes</a:t>
            </a:r>
            <a:r>
              <a:rPr lang="en-GB" altLang="en-US" sz="1800" dirty="0"/>
              <a:t> are formed and their interrelationships examined.</a:t>
            </a:r>
            <a:endParaRPr lang="en-GB" altLang="en-US" sz="1800" b="1" u="sng" dirty="0"/>
          </a:p>
          <a:p>
            <a:pPr>
              <a:buFontTx/>
              <a:buNone/>
            </a:pPr>
            <a:endParaRPr lang="en-GB" altLang="en-US" sz="1800" b="1" dirty="0"/>
          </a:p>
          <a:p>
            <a:pPr>
              <a:buFontTx/>
              <a:buNone/>
            </a:pPr>
            <a:endParaRPr lang="en-GB" altLang="en-US" sz="1800" dirty="0"/>
          </a:p>
          <a:p>
            <a:pPr>
              <a:buFontTx/>
              <a:buNone/>
            </a:pPr>
            <a:endParaRPr lang="en-GB" altLang="en-US" sz="1800" dirty="0"/>
          </a:p>
          <a:p>
            <a:pPr>
              <a:buFontTx/>
              <a:buNone/>
            </a:pPr>
            <a:endParaRPr lang="en-GB" altLang="en-US" dirty="0"/>
          </a:p>
        </p:txBody>
      </p:sp>
    </p:spTree>
    <p:extLst>
      <p:ext uri="{BB962C8B-B14F-4D97-AF65-F5344CB8AC3E}">
        <p14:creationId xmlns:p14="http://schemas.microsoft.com/office/powerpoint/2010/main" val="29019639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wipe(left)">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1507">
                                            <p:txEl>
                                              <p:pRg st="2" end="2"/>
                                            </p:txEl>
                                          </p:spTgt>
                                        </p:tgtEl>
                                        <p:attrNameLst>
                                          <p:attrName>style.visibility</p:attrName>
                                        </p:attrNameLst>
                                      </p:cBhvr>
                                      <p:to>
                                        <p:strVal val="visible"/>
                                      </p:to>
                                    </p:set>
                                    <p:animEffect transition="in" filter="wipe(left)">
                                      <p:cBhvr>
                                        <p:cTn id="12" dur="500"/>
                                        <p:tgtEl>
                                          <p:spTgt spid="2150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1507">
                                            <p:txEl>
                                              <p:pRg st="4" end="4"/>
                                            </p:txEl>
                                          </p:spTgt>
                                        </p:tgtEl>
                                        <p:attrNameLst>
                                          <p:attrName>style.visibility</p:attrName>
                                        </p:attrNameLst>
                                      </p:cBhvr>
                                      <p:to>
                                        <p:strVal val="visible"/>
                                      </p:to>
                                    </p:set>
                                    <p:animEffect transition="in" filter="wipe(left)">
                                      <p:cBhvr>
                                        <p:cTn id="17" dur="500"/>
                                        <p:tgtEl>
                                          <p:spTgt spid="21507">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1507">
                                            <p:txEl>
                                              <p:pRg st="6" end="6"/>
                                            </p:txEl>
                                          </p:spTgt>
                                        </p:tgtEl>
                                        <p:attrNameLst>
                                          <p:attrName>style.visibility</p:attrName>
                                        </p:attrNameLst>
                                      </p:cBhvr>
                                      <p:to>
                                        <p:strVal val="visible"/>
                                      </p:to>
                                    </p:set>
                                    <p:animEffect transition="in" filter="wipe(left)">
                                      <p:cBhvr>
                                        <p:cTn id="22" dur="500"/>
                                        <p:tgtEl>
                                          <p:spTgt spid="215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09600" y="228600"/>
            <a:ext cx="7772400" cy="1143000"/>
          </a:xfrm>
        </p:spPr>
        <p:txBody>
          <a:bodyPr/>
          <a:lstStyle/>
          <a:p>
            <a:r>
              <a:rPr lang="en-GB" altLang="en-US" sz="2400" dirty="0" smtClean="0">
                <a:solidFill>
                  <a:srgbClr val="3333CC"/>
                </a:solidFill>
              </a:rPr>
              <a:t>Collecting Qualitative Information</a:t>
            </a:r>
            <a:endParaRPr lang="en-GB" altLang="en-US" sz="2400" dirty="0">
              <a:solidFill>
                <a:srgbClr val="3333CC"/>
              </a:solidFill>
            </a:endParaRPr>
          </a:p>
        </p:txBody>
      </p:sp>
      <p:sp>
        <p:nvSpPr>
          <p:cNvPr id="20483" name="Rectangle 3"/>
          <p:cNvSpPr>
            <a:spLocks noGrp="1" noChangeArrowheads="1"/>
          </p:cNvSpPr>
          <p:nvPr>
            <p:ph type="body" idx="1"/>
          </p:nvPr>
        </p:nvSpPr>
        <p:spPr>
          <a:xfrm>
            <a:off x="609600" y="1295400"/>
            <a:ext cx="7772400" cy="5301952"/>
          </a:xfrm>
        </p:spPr>
        <p:txBody>
          <a:bodyPr>
            <a:normAutofit/>
          </a:bodyPr>
          <a:lstStyle/>
          <a:p>
            <a:pPr marL="0" indent="0" algn="just">
              <a:buNone/>
            </a:pPr>
            <a:endParaRPr lang="en-GB" altLang="en-US" sz="1800" dirty="0">
              <a:solidFill>
                <a:srgbClr val="FF0000"/>
              </a:solidFill>
            </a:endParaRPr>
          </a:p>
          <a:p>
            <a:pPr algn="just">
              <a:buFontTx/>
              <a:buNone/>
            </a:pPr>
            <a:r>
              <a:rPr lang="en-GB" altLang="en-US" sz="1800" b="1" dirty="0">
                <a:solidFill>
                  <a:srgbClr val="FF0000"/>
                </a:solidFill>
              </a:rPr>
              <a:t>Interview: </a:t>
            </a:r>
            <a:r>
              <a:rPr lang="en-GB" altLang="en-US" sz="1800" dirty="0"/>
              <a:t>A conversation between one or more interviewers and interviewees 	</a:t>
            </a:r>
            <a:r>
              <a:rPr lang="en-GB" altLang="en-US" sz="1800" dirty="0" smtClean="0"/>
              <a:t>  with </a:t>
            </a:r>
            <a:r>
              <a:rPr lang="en-GB" altLang="en-US" sz="1800" dirty="0"/>
              <a:t>the purpose of eliciting or obtaining certain information. </a:t>
            </a:r>
            <a:endParaRPr lang="en-GB" altLang="en-US" sz="1800" b="1" dirty="0"/>
          </a:p>
          <a:p>
            <a:pPr algn="just"/>
            <a:endParaRPr lang="en-GB" altLang="en-US" sz="1800" dirty="0">
              <a:solidFill>
                <a:srgbClr val="FF0000"/>
              </a:solidFill>
            </a:endParaRPr>
          </a:p>
          <a:p>
            <a:pPr algn="just">
              <a:buFontTx/>
              <a:buNone/>
            </a:pPr>
            <a:r>
              <a:rPr lang="en-GB" altLang="en-US" sz="1800" b="1" dirty="0">
                <a:solidFill>
                  <a:srgbClr val="FF0000"/>
                </a:solidFill>
              </a:rPr>
              <a:t>Unstructured Interview: </a:t>
            </a:r>
            <a:r>
              <a:rPr lang="en-GB" altLang="en-US" sz="1800" dirty="0"/>
              <a:t>An interview in which there may be no </a:t>
            </a:r>
            <a:r>
              <a:rPr lang="en-GB" altLang="en-US" sz="1800" dirty="0" err="1"/>
              <a:t>preplanned</a:t>
            </a:r>
            <a:r>
              <a:rPr lang="en-GB" altLang="en-US" sz="1800" dirty="0"/>
              <a:t> questions or fixed agenda. The dialogue is usually recorded in a transcript or </a:t>
            </a:r>
            <a:r>
              <a:rPr lang="en-GB" altLang="en-US" sz="1800" b="1" dirty="0"/>
              <a:t>field notes</a:t>
            </a:r>
            <a:r>
              <a:rPr lang="en-GB" altLang="en-US" sz="1800" dirty="0"/>
              <a:t>, which are subsequently analysed.</a:t>
            </a:r>
            <a:endParaRPr lang="en-GB" altLang="en-US" sz="1800" b="1" dirty="0"/>
          </a:p>
          <a:p>
            <a:pPr algn="just"/>
            <a:endParaRPr lang="en-GB" altLang="en-US" sz="1800" dirty="0">
              <a:solidFill>
                <a:srgbClr val="FF0000"/>
              </a:solidFill>
            </a:endParaRPr>
          </a:p>
          <a:p>
            <a:pPr algn="just">
              <a:buFontTx/>
              <a:buNone/>
            </a:pPr>
            <a:r>
              <a:rPr lang="en-GB" altLang="en-US" sz="1800" b="1" dirty="0">
                <a:solidFill>
                  <a:srgbClr val="FF0000"/>
                </a:solidFill>
              </a:rPr>
              <a:t>Participant Observation: </a:t>
            </a:r>
            <a:r>
              <a:rPr lang="en-GB" altLang="en-US" sz="1800" dirty="0"/>
              <a:t>Where the researcher studies the behaviour of a group by actively participating in the group’s activities and situation</a:t>
            </a:r>
            <a:r>
              <a:rPr lang="en-GB" altLang="en-US" sz="1800" dirty="0" smtClean="0"/>
              <a:t>.</a:t>
            </a:r>
          </a:p>
          <a:p>
            <a:pPr algn="just">
              <a:buFontTx/>
              <a:buNone/>
            </a:pPr>
            <a:r>
              <a:rPr lang="en-GB" altLang="en-US" sz="1800" dirty="0" smtClean="0"/>
              <a:t>Also</a:t>
            </a:r>
            <a:endParaRPr lang="en-GB" altLang="en-US" sz="1800" dirty="0"/>
          </a:p>
          <a:p>
            <a:pPr algn="just">
              <a:buFontTx/>
              <a:buNone/>
            </a:pPr>
            <a:r>
              <a:rPr lang="en-GB" altLang="en-US" sz="1800" dirty="0" smtClean="0">
                <a:solidFill>
                  <a:srgbClr val="FF0000"/>
                </a:solidFill>
              </a:rPr>
              <a:t>Open ended questionnaire questions</a:t>
            </a:r>
          </a:p>
          <a:p>
            <a:pPr algn="just">
              <a:buFontTx/>
              <a:buNone/>
            </a:pPr>
            <a:r>
              <a:rPr lang="en-GB" altLang="en-US" sz="1800" dirty="0" smtClean="0">
                <a:solidFill>
                  <a:srgbClr val="FF0000"/>
                </a:solidFill>
              </a:rPr>
              <a:t>Logs and journals</a:t>
            </a:r>
          </a:p>
          <a:p>
            <a:pPr algn="just">
              <a:buFontTx/>
              <a:buNone/>
            </a:pPr>
            <a:r>
              <a:rPr lang="en-GB" altLang="en-US" sz="1800" dirty="0" smtClean="0">
                <a:solidFill>
                  <a:srgbClr val="FF0000"/>
                </a:solidFill>
              </a:rPr>
              <a:t>Stories</a:t>
            </a:r>
          </a:p>
          <a:p>
            <a:pPr algn="just">
              <a:buFontTx/>
              <a:buNone/>
            </a:pPr>
            <a:r>
              <a:rPr lang="en-GB" altLang="en-US" sz="1800" dirty="0" smtClean="0">
                <a:solidFill>
                  <a:srgbClr val="FF0000"/>
                </a:solidFill>
              </a:rPr>
              <a:t>Case studies</a:t>
            </a:r>
            <a:endParaRPr lang="en-GB" altLang="en-US" sz="1800" dirty="0">
              <a:solidFill>
                <a:srgbClr val="FF0000"/>
              </a:solidFill>
            </a:endParaRPr>
          </a:p>
          <a:p>
            <a:endParaRPr lang="en-GB" altLang="en-US" sz="1800" dirty="0"/>
          </a:p>
        </p:txBody>
      </p:sp>
    </p:spTree>
    <p:extLst>
      <p:ext uri="{BB962C8B-B14F-4D97-AF65-F5344CB8AC3E}">
        <p14:creationId xmlns:p14="http://schemas.microsoft.com/office/powerpoint/2010/main" val="42756492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0483">
                                            <p:txEl>
                                              <p:pRg st="1" end="1"/>
                                            </p:txEl>
                                          </p:spTgt>
                                        </p:tgtEl>
                                        <p:attrNameLst>
                                          <p:attrName>style.visibility</p:attrName>
                                        </p:attrNameLst>
                                      </p:cBhvr>
                                      <p:to>
                                        <p:strVal val="visible"/>
                                      </p:to>
                                    </p:set>
                                    <p:animEffect transition="in" filter="wipe(left)">
                                      <p:cBhvr>
                                        <p:cTn id="7" dur="500"/>
                                        <p:tgtEl>
                                          <p:spTgt spid="2048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0483">
                                            <p:txEl>
                                              <p:pRg st="3" end="3"/>
                                            </p:txEl>
                                          </p:spTgt>
                                        </p:tgtEl>
                                        <p:attrNameLst>
                                          <p:attrName>style.visibility</p:attrName>
                                        </p:attrNameLst>
                                      </p:cBhvr>
                                      <p:to>
                                        <p:strVal val="visible"/>
                                      </p:to>
                                    </p:set>
                                    <p:animEffect transition="in" filter="wipe(left)">
                                      <p:cBhvr>
                                        <p:cTn id="12" dur="500"/>
                                        <p:tgtEl>
                                          <p:spTgt spid="20483">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0483">
                                            <p:txEl>
                                              <p:pRg st="5" end="5"/>
                                            </p:txEl>
                                          </p:spTgt>
                                        </p:tgtEl>
                                        <p:attrNameLst>
                                          <p:attrName>style.visibility</p:attrName>
                                        </p:attrNameLst>
                                      </p:cBhvr>
                                      <p:to>
                                        <p:strVal val="visible"/>
                                      </p:to>
                                    </p:set>
                                    <p:animEffect transition="in" filter="wipe(left)">
                                      <p:cBhvr>
                                        <p:cTn id="17" dur="500"/>
                                        <p:tgtEl>
                                          <p:spTgt spid="2048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0483">
                                            <p:txEl>
                                              <p:pRg st="6" end="6"/>
                                            </p:txEl>
                                          </p:spTgt>
                                        </p:tgtEl>
                                        <p:attrNameLst>
                                          <p:attrName>style.visibility</p:attrName>
                                        </p:attrNameLst>
                                      </p:cBhvr>
                                      <p:to>
                                        <p:strVal val="visible"/>
                                      </p:to>
                                    </p:set>
                                    <p:animEffect transition="in" filter="wipe(left)">
                                      <p:cBhvr>
                                        <p:cTn id="22" dur="500"/>
                                        <p:tgtEl>
                                          <p:spTgt spid="2048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0483">
                                            <p:txEl>
                                              <p:pRg st="7" end="7"/>
                                            </p:txEl>
                                          </p:spTgt>
                                        </p:tgtEl>
                                        <p:attrNameLst>
                                          <p:attrName>style.visibility</p:attrName>
                                        </p:attrNameLst>
                                      </p:cBhvr>
                                      <p:to>
                                        <p:strVal val="visible"/>
                                      </p:to>
                                    </p:set>
                                    <p:animEffect transition="in" filter="wipe(left)">
                                      <p:cBhvr>
                                        <p:cTn id="27" dur="500"/>
                                        <p:tgtEl>
                                          <p:spTgt spid="2048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0483">
                                            <p:txEl>
                                              <p:pRg st="8" end="8"/>
                                            </p:txEl>
                                          </p:spTgt>
                                        </p:tgtEl>
                                        <p:attrNameLst>
                                          <p:attrName>style.visibility</p:attrName>
                                        </p:attrNameLst>
                                      </p:cBhvr>
                                      <p:to>
                                        <p:strVal val="visible"/>
                                      </p:to>
                                    </p:set>
                                    <p:animEffect transition="in" filter="wipe(left)">
                                      <p:cBhvr>
                                        <p:cTn id="32" dur="500"/>
                                        <p:tgtEl>
                                          <p:spTgt spid="2048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0483">
                                            <p:txEl>
                                              <p:pRg st="9" end="9"/>
                                            </p:txEl>
                                          </p:spTgt>
                                        </p:tgtEl>
                                        <p:attrNameLst>
                                          <p:attrName>style.visibility</p:attrName>
                                        </p:attrNameLst>
                                      </p:cBhvr>
                                      <p:to>
                                        <p:strVal val="visible"/>
                                      </p:to>
                                    </p:set>
                                    <p:animEffect transition="in" filter="wipe(left)">
                                      <p:cBhvr>
                                        <p:cTn id="37" dur="500"/>
                                        <p:tgtEl>
                                          <p:spTgt spid="2048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0483">
                                            <p:txEl>
                                              <p:pRg st="10" end="10"/>
                                            </p:txEl>
                                          </p:spTgt>
                                        </p:tgtEl>
                                        <p:attrNameLst>
                                          <p:attrName>style.visibility</p:attrName>
                                        </p:attrNameLst>
                                      </p:cBhvr>
                                      <p:to>
                                        <p:strVal val="visible"/>
                                      </p:to>
                                    </p:set>
                                    <p:animEffect transition="in" filter="wipe(left)">
                                      <p:cBhvr>
                                        <p:cTn id="42" dur="500"/>
                                        <p:tgtEl>
                                          <p:spTgt spid="2048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r>
              <a:rPr lang="en-GB" altLang="en-US" sz="3600" b="1" dirty="0" smtClean="0"/>
              <a:t>Qualitative Data Analysis: </a:t>
            </a:r>
            <a:endParaRPr lang="en-GB" altLang="en-US" dirty="0"/>
          </a:p>
        </p:txBody>
      </p:sp>
      <p:sp>
        <p:nvSpPr>
          <p:cNvPr id="28675" name="Rectangle 3"/>
          <p:cNvSpPr>
            <a:spLocks noGrp="1" noChangeArrowheads="1"/>
          </p:cNvSpPr>
          <p:nvPr>
            <p:ph type="body" idx="1"/>
          </p:nvPr>
        </p:nvSpPr>
        <p:spPr/>
        <p:txBody>
          <a:bodyPr>
            <a:normAutofit/>
          </a:bodyPr>
          <a:lstStyle/>
          <a:p>
            <a:r>
              <a:rPr lang="en-GB" altLang="en-US" dirty="0"/>
              <a:t>Categorisation</a:t>
            </a:r>
          </a:p>
          <a:p>
            <a:r>
              <a:rPr lang="en-GB" altLang="en-US" dirty="0"/>
              <a:t>Unitising </a:t>
            </a:r>
            <a:r>
              <a:rPr lang="en-GB" altLang="en-US" dirty="0" smtClean="0"/>
              <a:t>data using coding</a:t>
            </a:r>
            <a:endParaRPr lang="en-GB" altLang="en-US" dirty="0"/>
          </a:p>
          <a:p>
            <a:r>
              <a:rPr lang="en-GB" altLang="en-US" dirty="0"/>
              <a:t>Recognising relationships and developing the categories you are using to facilitate this</a:t>
            </a:r>
          </a:p>
          <a:p>
            <a:r>
              <a:rPr lang="en-GB" altLang="en-US" dirty="0"/>
              <a:t>Developing and testing hypotheses to reach </a:t>
            </a:r>
            <a:r>
              <a:rPr lang="en-GB" altLang="en-US" dirty="0" smtClean="0"/>
              <a:t>conclusion</a:t>
            </a:r>
          </a:p>
          <a:p>
            <a:endParaRPr lang="en-GB" altLang="en-US" dirty="0"/>
          </a:p>
          <a:p>
            <a:pPr marL="0" indent="0" algn="ctr">
              <a:buNone/>
            </a:pPr>
            <a:r>
              <a:rPr lang="en-GB" altLang="en-US" dirty="0" smtClean="0">
                <a:solidFill>
                  <a:srgbClr val="FF0000"/>
                </a:solidFill>
              </a:rPr>
              <a:t>Use of NVIVO – Thematic data analysis software</a:t>
            </a:r>
            <a:endParaRPr lang="en-GB" altLang="en-US" dirty="0">
              <a:solidFill>
                <a:srgbClr val="FF0000"/>
              </a:solidFill>
            </a:endParaRPr>
          </a:p>
        </p:txBody>
      </p:sp>
      <p:sp>
        <p:nvSpPr>
          <p:cNvPr id="2" name="Down Arrow 1"/>
          <p:cNvSpPr/>
          <p:nvPr/>
        </p:nvSpPr>
        <p:spPr>
          <a:xfrm>
            <a:off x="4211960" y="4797152"/>
            <a:ext cx="720080" cy="7200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55576" y="6165304"/>
            <a:ext cx="7344816" cy="369332"/>
          </a:xfrm>
          <a:prstGeom prst="rect">
            <a:avLst/>
          </a:prstGeom>
          <a:noFill/>
        </p:spPr>
        <p:txBody>
          <a:bodyPr wrap="square" rtlCol="0">
            <a:spAutoFit/>
          </a:bodyPr>
          <a:lstStyle/>
          <a:p>
            <a:pPr algn="ctr"/>
            <a:r>
              <a:rPr lang="en-GB" dirty="0" smtClean="0"/>
              <a:t>Onlineqda.hud.ac.uk/Introduction/</a:t>
            </a:r>
            <a:r>
              <a:rPr lang="en-GB" dirty="0" err="1" smtClean="0"/>
              <a:t>index.php</a:t>
            </a:r>
            <a:endParaRPr lang="en-GB" dirty="0"/>
          </a:p>
        </p:txBody>
      </p:sp>
    </p:spTree>
    <p:extLst>
      <p:ext uri="{BB962C8B-B14F-4D97-AF65-F5344CB8AC3E}">
        <p14:creationId xmlns:p14="http://schemas.microsoft.com/office/powerpoint/2010/main" val="16380551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r>
              <a:rPr lang="en-GB" altLang="en-US"/>
              <a:t>Interactive Nature of the Qualitative Process</a:t>
            </a:r>
          </a:p>
        </p:txBody>
      </p:sp>
      <p:sp>
        <p:nvSpPr>
          <p:cNvPr id="29699" name="Rectangle 3"/>
          <p:cNvSpPr>
            <a:spLocks noGrp="1" noChangeArrowheads="1"/>
          </p:cNvSpPr>
          <p:nvPr>
            <p:ph type="body" idx="1"/>
          </p:nvPr>
        </p:nvSpPr>
        <p:spPr/>
        <p:txBody>
          <a:bodyPr>
            <a:normAutofit fontScale="77500" lnSpcReduction="20000"/>
          </a:bodyPr>
          <a:lstStyle/>
          <a:p>
            <a:r>
              <a:rPr lang="en-GB" altLang="en-US" sz="2800" dirty="0"/>
              <a:t>Data collection, data analysis and the development and verification of relationships and conclusion are all interrelated and interactive set of </a:t>
            </a:r>
            <a:r>
              <a:rPr lang="en-GB" altLang="en-US" sz="2800" dirty="0" smtClean="0"/>
              <a:t>processes.</a:t>
            </a:r>
          </a:p>
          <a:p>
            <a:pPr marL="0" indent="0" algn="ctr">
              <a:buNone/>
            </a:pPr>
            <a:r>
              <a:rPr lang="en-GB" altLang="en-US" sz="2800" dirty="0" smtClean="0">
                <a:solidFill>
                  <a:srgbClr val="FF0000"/>
                </a:solidFill>
              </a:rPr>
              <a:t>As such transcribing information, though time consuming is a vital part of the qualitative researcher’s duties.</a:t>
            </a:r>
          </a:p>
          <a:p>
            <a:pPr marL="0" indent="0">
              <a:buNone/>
            </a:pPr>
            <a:endParaRPr lang="en-GB" altLang="en-US" sz="2800" dirty="0"/>
          </a:p>
          <a:p>
            <a:pPr marL="514350" indent="-514350">
              <a:buFont typeface="+mj-lt"/>
              <a:buAutoNum type="arabicPeriod"/>
            </a:pPr>
            <a:r>
              <a:rPr lang="en-GB" altLang="en-US" sz="2800" dirty="0"/>
              <a:t>Allows researcher to recognise important themes, patterns and relationships as you collect </a:t>
            </a:r>
            <a:r>
              <a:rPr lang="en-GB" altLang="en-US" sz="2800" dirty="0" smtClean="0"/>
              <a:t>data.</a:t>
            </a:r>
          </a:p>
          <a:p>
            <a:pPr marL="514350" indent="-514350">
              <a:buFont typeface="+mj-lt"/>
              <a:buAutoNum type="arabicPeriod"/>
            </a:pPr>
            <a:endParaRPr lang="en-GB" altLang="en-US" sz="2800" dirty="0"/>
          </a:p>
          <a:p>
            <a:pPr marL="514350" indent="-514350">
              <a:buFont typeface="+mj-lt"/>
              <a:buAutoNum type="arabicPeriod"/>
            </a:pPr>
            <a:r>
              <a:rPr lang="en-GB" altLang="en-US" sz="2800" dirty="0"/>
              <a:t>Allows you to re-categorise existing data to see whether themes and patterns and relationships exist in the data already </a:t>
            </a:r>
            <a:r>
              <a:rPr lang="en-GB" altLang="en-US" sz="2800" dirty="0" smtClean="0"/>
              <a:t>collected.</a:t>
            </a:r>
          </a:p>
          <a:p>
            <a:pPr marL="514350" indent="-514350">
              <a:buFont typeface="+mj-lt"/>
              <a:buAutoNum type="arabicPeriod"/>
            </a:pPr>
            <a:endParaRPr lang="en-GB" altLang="en-US" sz="2800" dirty="0"/>
          </a:p>
          <a:p>
            <a:pPr marL="514350" indent="-514350">
              <a:buFont typeface="+mj-lt"/>
              <a:buAutoNum type="arabicPeriod"/>
            </a:pPr>
            <a:r>
              <a:rPr lang="en-GB" altLang="en-US" sz="2800" dirty="0"/>
              <a:t>Allows you to adjust your future data collection approach to see whether they exist in other cases</a:t>
            </a:r>
          </a:p>
        </p:txBody>
      </p:sp>
      <p:sp>
        <p:nvSpPr>
          <p:cNvPr id="2" name="Down Arrow 1"/>
          <p:cNvSpPr/>
          <p:nvPr/>
        </p:nvSpPr>
        <p:spPr>
          <a:xfrm>
            <a:off x="4355976" y="3068960"/>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ross 2"/>
          <p:cNvSpPr/>
          <p:nvPr/>
        </p:nvSpPr>
        <p:spPr>
          <a:xfrm>
            <a:off x="4319972" y="4077072"/>
            <a:ext cx="252028" cy="216024"/>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ross 5"/>
          <p:cNvSpPr/>
          <p:nvPr/>
        </p:nvSpPr>
        <p:spPr>
          <a:xfrm>
            <a:off x="4375211" y="5013176"/>
            <a:ext cx="252028" cy="216024"/>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54956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Good or Not so Good Qualitative Research?</a:t>
            </a:r>
            <a:endParaRPr lang="en-GB" dirty="0"/>
          </a:p>
        </p:txBody>
      </p:sp>
      <p:sp>
        <p:nvSpPr>
          <p:cNvPr id="3" name="Content Placeholder 2"/>
          <p:cNvSpPr>
            <a:spLocks noGrp="1"/>
          </p:cNvSpPr>
          <p:nvPr>
            <p:ph idx="1"/>
          </p:nvPr>
        </p:nvSpPr>
        <p:spPr>
          <a:xfrm>
            <a:off x="457200" y="1600201"/>
            <a:ext cx="8229600" cy="4133056"/>
          </a:xfrm>
        </p:spPr>
        <p:txBody>
          <a:bodyPr/>
          <a:lstStyle/>
          <a:p>
            <a:pPr algn="ctr">
              <a:lnSpc>
                <a:spcPct val="90000"/>
              </a:lnSpc>
              <a:buFontTx/>
              <a:buNone/>
            </a:pPr>
            <a:r>
              <a:rPr lang="en-GB" altLang="en-US" dirty="0">
                <a:solidFill>
                  <a:srgbClr val="FF0000"/>
                </a:solidFill>
              </a:rPr>
              <a:t>Evaluation of qualitative research is generally</a:t>
            </a:r>
          </a:p>
          <a:p>
            <a:pPr algn="ctr">
              <a:lnSpc>
                <a:spcPct val="90000"/>
              </a:lnSpc>
              <a:buFontTx/>
              <a:buNone/>
            </a:pPr>
            <a:r>
              <a:rPr lang="en-GB" altLang="en-US" dirty="0">
                <a:solidFill>
                  <a:srgbClr val="FF0000"/>
                </a:solidFill>
              </a:rPr>
              <a:t>aimed at establishing: </a:t>
            </a:r>
            <a:endParaRPr lang="en-GB" altLang="en-US" dirty="0" smtClean="0">
              <a:solidFill>
                <a:srgbClr val="FF0000"/>
              </a:solidFill>
            </a:endParaRPr>
          </a:p>
          <a:p>
            <a:pPr>
              <a:lnSpc>
                <a:spcPct val="90000"/>
              </a:lnSpc>
              <a:buFontTx/>
              <a:buNone/>
            </a:pPr>
            <a:endParaRPr lang="en-GB" altLang="en-US" dirty="0">
              <a:solidFill>
                <a:srgbClr val="FF0000"/>
              </a:solidFill>
            </a:endParaRPr>
          </a:p>
          <a:p>
            <a:pPr>
              <a:lnSpc>
                <a:spcPct val="90000"/>
              </a:lnSpc>
            </a:pPr>
            <a:r>
              <a:rPr lang="en-GB" altLang="en-US" dirty="0"/>
              <a:t>Trustworthiness</a:t>
            </a:r>
            <a:r>
              <a:rPr lang="en-GB" altLang="en-US" sz="2000" dirty="0"/>
              <a:t> – a judgement of the authenticity and accuracy if the information presented.</a:t>
            </a:r>
            <a:r>
              <a:rPr lang="en-GB" altLang="en-US" dirty="0"/>
              <a:t> </a:t>
            </a:r>
          </a:p>
          <a:p>
            <a:pPr>
              <a:lnSpc>
                <a:spcPct val="90000"/>
              </a:lnSpc>
            </a:pPr>
            <a:r>
              <a:rPr lang="en-GB" altLang="en-US" dirty="0"/>
              <a:t>Rigour </a:t>
            </a:r>
            <a:r>
              <a:rPr lang="en-GB" altLang="en-US" sz="2400" dirty="0"/>
              <a:t>– the extent to which the researcher has sought to attain high standards</a:t>
            </a:r>
            <a:endParaRPr lang="en-GB" altLang="en-US" dirty="0"/>
          </a:p>
          <a:p>
            <a:pPr>
              <a:lnSpc>
                <a:spcPct val="90000"/>
              </a:lnSpc>
            </a:pPr>
            <a:r>
              <a:rPr lang="en-GB" altLang="en-US" dirty="0"/>
              <a:t>an established “decision trail”</a:t>
            </a:r>
            <a:r>
              <a:rPr lang="en-GB" altLang="en-US" sz="2000" dirty="0"/>
              <a:t>- auditability</a:t>
            </a:r>
            <a:endParaRPr lang="en-GB" altLang="en-US" sz="3600" dirty="0"/>
          </a:p>
          <a:p>
            <a:endParaRPr lang="en-GB" dirty="0"/>
          </a:p>
        </p:txBody>
      </p:sp>
      <p:sp>
        <p:nvSpPr>
          <p:cNvPr id="4" name="TextBox 3"/>
          <p:cNvSpPr txBox="1"/>
          <p:nvPr/>
        </p:nvSpPr>
        <p:spPr>
          <a:xfrm>
            <a:off x="755576" y="5949280"/>
            <a:ext cx="7200800" cy="923330"/>
          </a:xfrm>
          <a:prstGeom prst="rect">
            <a:avLst/>
          </a:prstGeom>
          <a:noFill/>
        </p:spPr>
        <p:txBody>
          <a:bodyPr wrap="square" rtlCol="0">
            <a:spAutoFit/>
          </a:bodyPr>
          <a:lstStyle/>
          <a:p>
            <a:pPr algn="ctr"/>
            <a:r>
              <a:rPr lang="en-GB" dirty="0" smtClean="0">
                <a:solidFill>
                  <a:srgbClr val="FF0000"/>
                </a:solidFill>
              </a:rPr>
              <a:t>Critically evaluating the method will inform you are to the validity of the information collection and therefor the worth and usefulness of the findings</a:t>
            </a:r>
            <a:endParaRPr lang="en-GB" dirty="0">
              <a:solidFill>
                <a:srgbClr val="FF0000"/>
              </a:solidFill>
            </a:endParaRPr>
          </a:p>
        </p:txBody>
      </p:sp>
    </p:spTree>
    <p:extLst>
      <p:ext uri="{BB962C8B-B14F-4D97-AF65-F5344CB8AC3E}">
        <p14:creationId xmlns:p14="http://schemas.microsoft.com/office/powerpoint/2010/main" val="34223627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Interpreting Qualitative Information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Avoid generalisation.</a:t>
            </a:r>
          </a:p>
          <a:p>
            <a:endParaRPr lang="en-GB" dirty="0" smtClean="0"/>
          </a:p>
          <a:p>
            <a:r>
              <a:rPr lang="en-GB" dirty="0" smtClean="0"/>
              <a:t>Do not use quotes and information out of context get </a:t>
            </a:r>
            <a:r>
              <a:rPr lang="en-GB" dirty="0"/>
              <a:t>specific informed </a:t>
            </a:r>
            <a:r>
              <a:rPr lang="en-GB" dirty="0" smtClean="0"/>
              <a:t>permission.</a:t>
            </a:r>
          </a:p>
          <a:p>
            <a:endParaRPr lang="en-GB" dirty="0" smtClean="0"/>
          </a:p>
          <a:p>
            <a:r>
              <a:rPr lang="en-GB" dirty="0" smtClean="0"/>
              <a:t>Make sure of confidentiality and anonymity.</a:t>
            </a:r>
          </a:p>
          <a:p>
            <a:endParaRPr lang="en-GB" dirty="0"/>
          </a:p>
          <a:p>
            <a:r>
              <a:rPr lang="en-GB" dirty="0" smtClean="0"/>
              <a:t>Use other people to triangulate source information and your deductions.</a:t>
            </a:r>
          </a:p>
          <a:p>
            <a:endParaRPr lang="en-GB" dirty="0"/>
          </a:p>
          <a:p>
            <a:r>
              <a:rPr lang="en-GB" dirty="0" smtClean="0"/>
              <a:t>Do not just present the supporting view. </a:t>
            </a:r>
          </a:p>
          <a:p>
            <a:pPr marL="0" indent="0">
              <a:buNone/>
            </a:pPr>
            <a:endParaRPr lang="en-GB" dirty="0"/>
          </a:p>
        </p:txBody>
      </p:sp>
    </p:spTree>
    <p:extLst>
      <p:ext uri="{BB962C8B-B14F-4D97-AF65-F5344CB8AC3E}">
        <p14:creationId xmlns:p14="http://schemas.microsoft.com/office/powerpoint/2010/main" val="376107108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smtClean="0"/>
              <a:t>Methodology</a:t>
            </a:r>
            <a:endParaRPr lang="en-GB" dirty="0"/>
          </a:p>
        </p:txBody>
      </p:sp>
      <p:sp>
        <p:nvSpPr>
          <p:cNvPr id="3" name="Content Placeholder 2"/>
          <p:cNvSpPr>
            <a:spLocks noGrp="1"/>
          </p:cNvSpPr>
          <p:nvPr>
            <p:ph idx="1"/>
          </p:nvPr>
        </p:nvSpPr>
        <p:spPr>
          <a:xfrm>
            <a:off x="298624" y="1340768"/>
            <a:ext cx="8363272" cy="4525963"/>
          </a:xfrm>
        </p:spPr>
        <p:txBody>
          <a:bodyPr>
            <a:noAutofit/>
          </a:bodyPr>
          <a:lstStyle/>
          <a:p>
            <a:pPr marL="0" indent="0">
              <a:spcBef>
                <a:spcPts val="0"/>
              </a:spcBef>
              <a:spcAft>
                <a:spcPts val="600"/>
              </a:spcAft>
              <a:buNone/>
            </a:pPr>
            <a:r>
              <a:rPr lang="en-GB" sz="2000" dirty="0" smtClean="0"/>
              <a:t>Epistemology and ontology will have implications for your methodology</a:t>
            </a:r>
            <a:r>
              <a:rPr lang="en-GB" sz="2000" dirty="0" smtClean="0"/>
              <a:t>.</a:t>
            </a:r>
          </a:p>
          <a:p>
            <a:pPr marL="0" indent="0">
              <a:spcBef>
                <a:spcPts val="0"/>
              </a:spcBef>
              <a:spcAft>
                <a:spcPts val="600"/>
              </a:spcAft>
              <a:buNone/>
            </a:pPr>
            <a:endParaRPr lang="en-GB" sz="2000" dirty="0" smtClean="0"/>
          </a:p>
          <a:p>
            <a:pPr marL="0" indent="0">
              <a:spcBef>
                <a:spcPts val="0"/>
              </a:spcBef>
              <a:spcAft>
                <a:spcPts val="600"/>
              </a:spcAft>
              <a:buNone/>
            </a:pPr>
            <a:r>
              <a:rPr lang="en-GB" sz="2000" dirty="0" smtClean="0"/>
              <a:t>Realists </a:t>
            </a:r>
            <a:r>
              <a:rPr lang="en-GB" sz="2000" dirty="0" smtClean="0"/>
              <a:t>generally</a:t>
            </a:r>
            <a:r>
              <a:rPr lang="en-GB" sz="2000" dirty="0" smtClean="0"/>
              <a:t> have a </a:t>
            </a:r>
            <a:r>
              <a:rPr lang="en-GB" sz="2000" dirty="0" smtClean="0"/>
              <a:t>positivist </a:t>
            </a:r>
            <a:r>
              <a:rPr lang="en-GB" sz="2000" dirty="0" smtClean="0"/>
              <a:t>approach</a:t>
            </a:r>
            <a:r>
              <a:rPr lang="en-GB" sz="2000" dirty="0"/>
              <a:t> </a:t>
            </a:r>
            <a:r>
              <a:rPr lang="en-GB" sz="2000" dirty="0" smtClean="0"/>
              <a:t>and</a:t>
            </a:r>
            <a:r>
              <a:rPr lang="en-GB" sz="2000" dirty="0" smtClean="0">
                <a:sym typeface="Wingdings" panose="05000000000000000000" pitchFamily="2" charset="2"/>
              </a:rPr>
              <a:t> </a:t>
            </a:r>
            <a:r>
              <a:rPr lang="en-GB" sz="2000" dirty="0" smtClean="0">
                <a:sym typeface="Wingdings" panose="05000000000000000000" pitchFamily="2" charset="2"/>
              </a:rPr>
              <a:t>tend to gather quantitative sources of </a:t>
            </a:r>
            <a:r>
              <a:rPr lang="en-GB" sz="2000" dirty="0" smtClean="0">
                <a:sym typeface="Wingdings" panose="05000000000000000000" pitchFamily="2" charset="2"/>
              </a:rPr>
              <a:t>data.</a:t>
            </a:r>
          </a:p>
          <a:p>
            <a:pPr marL="0" indent="0">
              <a:spcBef>
                <a:spcPts val="0"/>
              </a:spcBef>
              <a:spcAft>
                <a:spcPts val="600"/>
              </a:spcAft>
              <a:buNone/>
            </a:pPr>
            <a:endParaRPr lang="en-GB" sz="2000" dirty="0" smtClean="0"/>
          </a:p>
          <a:p>
            <a:pPr marL="0" indent="0">
              <a:spcBef>
                <a:spcPts val="0"/>
              </a:spcBef>
              <a:spcAft>
                <a:spcPts val="600"/>
              </a:spcAft>
              <a:buNone/>
            </a:pPr>
            <a:r>
              <a:rPr lang="en-GB" sz="2000" dirty="0" smtClean="0"/>
              <a:t>Relativists </a:t>
            </a:r>
            <a:r>
              <a:rPr lang="en-GB" sz="2000" dirty="0" smtClean="0"/>
              <a:t>generally </a:t>
            </a:r>
            <a:r>
              <a:rPr lang="en-GB" sz="2000" dirty="0" smtClean="0"/>
              <a:t>have </a:t>
            </a:r>
            <a:r>
              <a:rPr lang="en-GB" sz="2000" dirty="0" smtClean="0"/>
              <a:t>a social constructionist </a:t>
            </a:r>
            <a:r>
              <a:rPr lang="en-GB" sz="2000" dirty="0" smtClean="0"/>
              <a:t>approach </a:t>
            </a:r>
            <a:r>
              <a:rPr lang="en-GB" sz="2000" dirty="0" smtClean="0"/>
              <a:t>and</a:t>
            </a:r>
            <a:r>
              <a:rPr lang="en-GB" sz="2000" dirty="0" smtClean="0">
                <a:sym typeface="Wingdings" panose="05000000000000000000" pitchFamily="2" charset="2"/>
              </a:rPr>
              <a:t> </a:t>
            </a:r>
            <a:r>
              <a:rPr lang="en-GB" sz="2000" dirty="0" smtClean="0">
                <a:sym typeface="Wingdings" panose="05000000000000000000" pitchFamily="2" charset="2"/>
              </a:rPr>
              <a:t>tend to gather qualitative sources of </a:t>
            </a:r>
            <a:r>
              <a:rPr lang="en-GB" sz="2000" dirty="0" smtClean="0">
                <a:sym typeface="Wingdings" panose="05000000000000000000" pitchFamily="2" charset="2"/>
              </a:rPr>
              <a:t>data.</a:t>
            </a:r>
          </a:p>
          <a:p>
            <a:pPr marL="0" indent="0">
              <a:spcBef>
                <a:spcPts val="0"/>
              </a:spcBef>
              <a:spcAft>
                <a:spcPts val="600"/>
              </a:spcAft>
              <a:buNone/>
            </a:pPr>
            <a:endParaRPr lang="en-GB" sz="2000" dirty="0" smtClean="0">
              <a:sym typeface="Wingdings" panose="05000000000000000000" pitchFamily="2" charset="2"/>
            </a:endParaRPr>
          </a:p>
          <a:p>
            <a:pPr marL="0" indent="0">
              <a:spcBef>
                <a:spcPts val="0"/>
              </a:spcBef>
              <a:spcAft>
                <a:spcPts val="600"/>
              </a:spcAft>
              <a:buNone/>
            </a:pPr>
            <a:r>
              <a:rPr lang="en-GB" sz="2000" dirty="0" smtClean="0">
                <a:sym typeface="Wingdings" panose="05000000000000000000" pitchFamily="2" charset="2"/>
              </a:rPr>
              <a:t>Remember these are not absolutes! People tend to work on a </a:t>
            </a:r>
            <a:r>
              <a:rPr lang="en-GB" sz="2000" dirty="0" smtClean="0">
                <a:sym typeface="Wingdings" panose="05000000000000000000" pitchFamily="2" charset="2"/>
              </a:rPr>
              <a:t>continuum and often taker a </a:t>
            </a:r>
            <a:r>
              <a:rPr lang="en-GB" sz="2000" dirty="0" smtClean="0">
                <a:sym typeface="Wingdings" panose="05000000000000000000" pitchFamily="2" charset="2"/>
              </a:rPr>
              <a:t>mixed methods </a:t>
            </a:r>
            <a:r>
              <a:rPr lang="en-GB" sz="2000" dirty="0" smtClean="0">
                <a:sym typeface="Wingdings" panose="05000000000000000000" pitchFamily="2" charset="2"/>
              </a:rPr>
              <a:t>approach.</a:t>
            </a:r>
          </a:p>
          <a:p>
            <a:pPr marL="0" indent="0">
              <a:spcBef>
                <a:spcPts val="0"/>
              </a:spcBef>
              <a:spcAft>
                <a:spcPts val="600"/>
              </a:spcAft>
              <a:buNone/>
            </a:pPr>
            <a:endParaRPr lang="en-GB" sz="2000" dirty="0" smtClean="0">
              <a:sym typeface="Wingdings" panose="05000000000000000000" pitchFamily="2" charset="2"/>
            </a:endParaRPr>
          </a:p>
          <a:p>
            <a:pPr marL="0" indent="0">
              <a:spcBef>
                <a:spcPts val="0"/>
              </a:spcBef>
              <a:spcAft>
                <a:spcPts val="600"/>
              </a:spcAft>
              <a:buNone/>
            </a:pPr>
            <a:r>
              <a:rPr lang="en-GB" sz="2000" dirty="0" smtClean="0">
                <a:sym typeface="Wingdings" panose="05000000000000000000" pitchFamily="2" charset="2"/>
              </a:rPr>
              <a:t>Also consider the role of the researcher*: internal/external; involved or detached?</a:t>
            </a:r>
            <a:endParaRPr lang="en-GB" sz="2000" dirty="0"/>
          </a:p>
        </p:txBody>
      </p:sp>
    </p:spTree>
    <p:extLst>
      <p:ext uri="{BB962C8B-B14F-4D97-AF65-F5344CB8AC3E}">
        <p14:creationId xmlns:p14="http://schemas.microsoft.com/office/powerpoint/2010/main" val="20392321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Study </a:t>
            </a:r>
            <a:r>
              <a:rPr lang="en-GB" dirty="0" smtClean="0"/>
              <a:t>Method</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smtClean="0"/>
              <a:t>Explain in sufficient detail so the read could replicate your study</a:t>
            </a:r>
            <a:endParaRPr lang="en-GB" dirty="0" smtClean="0"/>
          </a:p>
          <a:p>
            <a:pPr marL="0" indent="0">
              <a:buNone/>
            </a:pPr>
            <a:endParaRPr lang="en-GB" b="1" dirty="0"/>
          </a:p>
          <a:p>
            <a:pPr marL="0" indent="0">
              <a:buNone/>
            </a:pPr>
            <a:r>
              <a:rPr lang="en-GB" b="1" dirty="0" smtClean="0"/>
              <a:t>Study Design</a:t>
            </a:r>
          </a:p>
          <a:p>
            <a:pPr marL="0" indent="0">
              <a:buNone/>
            </a:pPr>
            <a:endParaRPr lang="en-GB" b="1" dirty="0"/>
          </a:p>
          <a:p>
            <a:pPr marL="0" indent="0">
              <a:buNone/>
            </a:pPr>
            <a:r>
              <a:rPr lang="en-GB" b="1" dirty="0" smtClean="0"/>
              <a:t>Study Populations</a:t>
            </a:r>
          </a:p>
          <a:p>
            <a:pPr marL="0" indent="0">
              <a:buNone/>
            </a:pPr>
            <a:endParaRPr lang="en-GB" b="1" dirty="0"/>
          </a:p>
          <a:p>
            <a:pPr marL="0" indent="0">
              <a:buNone/>
            </a:pPr>
            <a:r>
              <a:rPr lang="en-GB" b="1" dirty="0" smtClean="0"/>
              <a:t>Procedures and Protocols</a:t>
            </a:r>
          </a:p>
          <a:p>
            <a:pPr marL="0" indent="0">
              <a:buNone/>
            </a:pPr>
            <a:endParaRPr lang="en-GB" b="1" dirty="0"/>
          </a:p>
          <a:p>
            <a:pPr marL="0" indent="0">
              <a:buNone/>
            </a:pPr>
            <a:r>
              <a:rPr lang="en-GB" b="1" dirty="0" smtClean="0"/>
              <a:t>Data and Statistical Analysis</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1765437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 Design</a:t>
            </a:r>
            <a:endParaRPr lang="en-GB" dirty="0"/>
          </a:p>
        </p:txBody>
      </p:sp>
      <p:sp>
        <p:nvSpPr>
          <p:cNvPr id="3" name="Content Placeholder 2"/>
          <p:cNvSpPr>
            <a:spLocks noGrp="1"/>
          </p:cNvSpPr>
          <p:nvPr>
            <p:ph idx="1"/>
          </p:nvPr>
        </p:nvSpPr>
        <p:spPr>
          <a:xfrm>
            <a:off x="457200" y="1600200"/>
            <a:ext cx="8229600" cy="5357192"/>
          </a:xfrm>
        </p:spPr>
        <p:txBody>
          <a:bodyPr>
            <a:normAutofit fontScale="92500" lnSpcReduction="10000"/>
          </a:bodyPr>
          <a:lstStyle/>
          <a:p>
            <a:pPr marL="0" indent="0">
              <a:buNone/>
            </a:pPr>
            <a:r>
              <a:rPr lang="en-GB" dirty="0" smtClean="0"/>
              <a:t>The overarching nature of the study approach</a:t>
            </a:r>
          </a:p>
          <a:p>
            <a:pPr marL="0" indent="0">
              <a:buNone/>
            </a:pPr>
            <a:endParaRPr lang="en-GB" dirty="0"/>
          </a:p>
          <a:p>
            <a:pPr marL="0" indent="0">
              <a:buNone/>
            </a:pPr>
            <a:r>
              <a:rPr lang="en-GB" dirty="0" smtClean="0"/>
              <a:t>	</a:t>
            </a:r>
            <a:r>
              <a:rPr lang="en-GB" sz="2800" dirty="0" smtClean="0">
                <a:solidFill>
                  <a:srgbClr val="FF0000"/>
                </a:solidFill>
              </a:rPr>
              <a:t>Qualitative v Quantitative v Mixed Methods</a:t>
            </a:r>
          </a:p>
          <a:p>
            <a:pPr marL="0" indent="0">
              <a:buNone/>
            </a:pPr>
            <a:endParaRPr lang="en-GB" sz="2800" dirty="0">
              <a:solidFill>
                <a:srgbClr val="FF0000"/>
              </a:solidFill>
            </a:endParaRPr>
          </a:p>
          <a:p>
            <a:pPr marL="0" indent="0" algn="ctr">
              <a:buNone/>
            </a:pPr>
            <a:r>
              <a:rPr lang="en-GB" sz="2800" dirty="0" smtClean="0">
                <a:solidFill>
                  <a:srgbClr val="FF0000"/>
                </a:solidFill>
              </a:rPr>
              <a:t>Test / retest / convenience sampling </a:t>
            </a:r>
            <a:r>
              <a:rPr lang="en-GB" sz="2800" dirty="0" err="1" smtClean="0">
                <a:solidFill>
                  <a:srgbClr val="FF0000"/>
                </a:solidFill>
              </a:rPr>
              <a:t>etc</a:t>
            </a:r>
            <a:endParaRPr lang="en-GB" sz="2800" dirty="0" smtClean="0">
              <a:solidFill>
                <a:srgbClr val="FF0000"/>
              </a:solidFill>
            </a:endParaRPr>
          </a:p>
          <a:p>
            <a:pPr marL="0" indent="0" algn="ctr">
              <a:buNone/>
            </a:pPr>
            <a:endParaRPr lang="en-GB" sz="2800" dirty="0">
              <a:solidFill>
                <a:srgbClr val="FF0000"/>
              </a:solidFill>
            </a:endParaRPr>
          </a:p>
          <a:p>
            <a:pPr marL="0" indent="0" algn="ctr">
              <a:buNone/>
            </a:pPr>
            <a:r>
              <a:rPr lang="en-GB" sz="2800" dirty="0" smtClean="0">
                <a:solidFill>
                  <a:srgbClr val="FF0000"/>
                </a:solidFill>
              </a:rPr>
              <a:t>Dates of assessment</a:t>
            </a:r>
          </a:p>
          <a:p>
            <a:pPr marL="0" indent="0" algn="ctr">
              <a:buNone/>
            </a:pPr>
            <a:endParaRPr lang="en-GB" sz="2800" dirty="0">
              <a:solidFill>
                <a:srgbClr val="FF0000"/>
              </a:solidFill>
            </a:endParaRPr>
          </a:p>
          <a:p>
            <a:pPr marL="0" indent="0" algn="ctr">
              <a:buNone/>
            </a:pPr>
            <a:r>
              <a:rPr lang="en-GB" sz="2800" dirty="0" smtClean="0">
                <a:solidFill>
                  <a:srgbClr val="FF0000"/>
                </a:solidFill>
              </a:rPr>
              <a:t>Locations of assessment</a:t>
            </a:r>
          </a:p>
          <a:p>
            <a:pPr marL="0" indent="0" algn="ctr">
              <a:buNone/>
            </a:pPr>
            <a:endParaRPr lang="en-GB" sz="2800" dirty="0">
              <a:solidFill>
                <a:srgbClr val="FF0000"/>
              </a:solidFill>
            </a:endParaRPr>
          </a:p>
          <a:p>
            <a:pPr marL="0" indent="0" algn="ctr">
              <a:buNone/>
            </a:pPr>
            <a:r>
              <a:rPr lang="en-GB" sz="2800" dirty="0" smtClean="0">
                <a:solidFill>
                  <a:srgbClr val="FF0000"/>
                </a:solidFill>
              </a:rPr>
              <a:t>Ethical approval statement</a:t>
            </a:r>
            <a:endParaRPr lang="en-GB" sz="2800" dirty="0">
              <a:solidFill>
                <a:srgbClr val="FF0000"/>
              </a:solidFill>
            </a:endParaRPr>
          </a:p>
        </p:txBody>
      </p:sp>
    </p:spTree>
    <p:extLst>
      <p:ext uri="{BB962C8B-B14F-4D97-AF65-F5344CB8AC3E}">
        <p14:creationId xmlns:p14="http://schemas.microsoft.com/office/powerpoint/2010/main" val="21040146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340768"/>
            <a:ext cx="8064896" cy="5078313"/>
          </a:xfrm>
          <a:prstGeom prst="rect">
            <a:avLst/>
          </a:prstGeom>
        </p:spPr>
        <p:txBody>
          <a:bodyPr wrap="square">
            <a:spAutoFit/>
          </a:bodyPr>
          <a:lstStyle/>
          <a:p>
            <a:r>
              <a:rPr lang="en-GB" dirty="0"/>
              <a:t>This was a cross-sectional design that used a convenience sample of participants in a nationally disseminated, evidence-informed, community-based strength-training program, the </a:t>
            </a:r>
            <a:r>
              <a:rPr lang="en-GB" dirty="0" smtClean="0"/>
              <a:t>Strong Women </a:t>
            </a:r>
            <a:r>
              <a:rPr lang="en-GB" dirty="0"/>
              <a:t>Program (SWP; Seguin et al., 2008). The primary hypothesis for this study stated that adherence (≥4 months of strength training) would be associated with personal factors (income, education, exercise experience, ethnicity, health status, and perceived support) and program characteristics (leader characteristics and </a:t>
            </a:r>
            <a:r>
              <a:rPr lang="en-GB" dirty="0" err="1"/>
              <a:t>behavior</a:t>
            </a:r>
            <a:r>
              <a:rPr lang="en-GB" dirty="0"/>
              <a:t> </a:t>
            </a:r>
            <a:r>
              <a:rPr lang="en-GB" dirty="0" err="1"/>
              <a:t>modeling</a:t>
            </a:r>
            <a:r>
              <a:rPr lang="en-GB" dirty="0"/>
              <a:t>). The SWP was developed and disseminated to enable women age 40 or older to maintain their strength, function, and independence. Although the SWP is targeted to and largely attended by women, some program leaders allow men to join the program, as well. Therefore, male participants were included in this research. Program leaders are trained at the </a:t>
            </a:r>
            <a:r>
              <a:rPr lang="en-GB" dirty="0" smtClean="0"/>
              <a:t>Strong Women </a:t>
            </a:r>
            <a:r>
              <a:rPr lang="en-GB" dirty="0"/>
              <a:t>Workshop and provided a training manual, The </a:t>
            </a:r>
            <a:r>
              <a:rPr lang="en-GB" dirty="0" smtClean="0"/>
              <a:t>Strong Women </a:t>
            </a:r>
            <a:r>
              <a:rPr lang="en-GB" dirty="0"/>
              <a:t>Tool Kit. SWP participants are recruited through local community agencies such as senior </a:t>
            </a:r>
            <a:r>
              <a:rPr lang="en-GB" dirty="0" err="1"/>
              <a:t>centers</a:t>
            </a:r>
            <a:r>
              <a:rPr lang="en-GB" dirty="0"/>
              <a:t> and county cooperative extension offices, and classes typically meet twice weekly for 12 weeks. An extensive review of the SWP—including the training workshop, curriculum, and programmatic details—has been previously published (Seguin et al., 2008). Figure 1 shows the socioecological framework of variables for this research (Bronfenbrenner, 1979).</a:t>
            </a:r>
          </a:p>
        </p:txBody>
      </p:sp>
      <p:sp>
        <p:nvSpPr>
          <p:cNvPr id="7" name="TextBox 6"/>
          <p:cNvSpPr txBox="1"/>
          <p:nvPr/>
        </p:nvSpPr>
        <p:spPr>
          <a:xfrm>
            <a:off x="755576" y="620688"/>
            <a:ext cx="7632848" cy="461665"/>
          </a:xfrm>
          <a:prstGeom prst="rect">
            <a:avLst/>
          </a:prstGeom>
          <a:noFill/>
        </p:spPr>
        <p:txBody>
          <a:bodyPr wrap="square" rtlCol="0">
            <a:spAutoFit/>
          </a:bodyPr>
          <a:lstStyle/>
          <a:p>
            <a:pPr algn="ctr"/>
            <a:r>
              <a:rPr lang="en-GB" sz="2400" b="1" dirty="0" smtClean="0">
                <a:solidFill>
                  <a:srgbClr val="7030A0"/>
                </a:solidFill>
              </a:rPr>
              <a:t>Study </a:t>
            </a:r>
            <a:r>
              <a:rPr lang="en-GB" sz="2400" b="1" dirty="0" smtClean="0">
                <a:solidFill>
                  <a:srgbClr val="7030A0"/>
                </a:solidFill>
              </a:rPr>
              <a:t>Design</a:t>
            </a:r>
            <a:endParaRPr lang="en-GB" sz="2400" b="1" dirty="0">
              <a:solidFill>
                <a:srgbClr val="7030A0"/>
              </a:solidFill>
            </a:endParaRPr>
          </a:p>
        </p:txBody>
      </p:sp>
    </p:spTree>
    <p:extLst>
      <p:ext uri="{BB962C8B-B14F-4D97-AF65-F5344CB8AC3E}">
        <p14:creationId xmlns:p14="http://schemas.microsoft.com/office/powerpoint/2010/main" val="2171782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Participants</a:t>
            </a:r>
            <a:endParaRPr lang="en-GB" dirty="0"/>
          </a:p>
        </p:txBody>
      </p:sp>
      <p:sp>
        <p:nvSpPr>
          <p:cNvPr id="3" name="Content Placeholder 2"/>
          <p:cNvSpPr>
            <a:spLocks noGrp="1"/>
          </p:cNvSpPr>
          <p:nvPr>
            <p:ph idx="1"/>
          </p:nvPr>
        </p:nvSpPr>
        <p:spPr/>
        <p:txBody>
          <a:bodyPr/>
          <a:lstStyle/>
          <a:p>
            <a:pPr marL="0" indent="0">
              <a:buNone/>
            </a:pPr>
            <a:r>
              <a:rPr lang="en-GB" dirty="0" smtClean="0"/>
              <a:t>Number of participants</a:t>
            </a:r>
          </a:p>
          <a:p>
            <a:pPr marL="0" indent="0">
              <a:buNone/>
            </a:pPr>
            <a:r>
              <a:rPr lang="en-GB" dirty="0" smtClean="0"/>
              <a:t>Genders</a:t>
            </a:r>
          </a:p>
          <a:p>
            <a:pPr marL="0" indent="0">
              <a:buNone/>
            </a:pPr>
            <a:r>
              <a:rPr lang="en-GB" dirty="0" smtClean="0"/>
              <a:t>Age range</a:t>
            </a:r>
          </a:p>
          <a:p>
            <a:pPr marL="0" indent="0">
              <a:buNone/>
            </a:pPr>
            <a:r>
              <a:rPr lang="en-GB" dirty="0" smtClean="0"/>
              <a:t>Ethnicity, or other defining characteristics</a:t>
            </a:r>
          </a:p>
          <a:p>
            <a:pPr marL="0" indent="0">
              <a:buNone/>
            </a:pPr>
            <a:r>
              <a:rPr lang="en-GB" dirty="0" smtClean="0"/>
              <a:t>Recruitment process</a:t>
            </a:r>
          </a:p>
          <a:p>
            <a:pPr marL="0" indent="0">
              <a:buNone/>
            </a:pPr>
            <a:r>
              <a:rPr lang="en-GB" dirty="0" smtClean="0"/>
              <a:t>Inclusion / exclusion criteria / screening</a:t>
            </a:r>
          </a:p>
          <a:p>
            <a:pPr marL="0" indent="0">
              <a:buNone/>
            </a:pPr>
            <a:r>
              <a:rPr lang="en-GB" dirty="0" smtClean="0"/>
              <a:t>Consent process / requirements</a:t>
            </a:r>
          </a:p>
          <a:p>
            <a:pPr marL="0" indent="0">
              <a:buNone/>
            </a:pPr>
            <a:endParaRPr lang="en-GB" dirty="0"/>
          </a:p>
        </p:txBody>
      </p:sp>
    </p:spTree>
    <p:extLst>
      <p:ext uri="{BB962C8B-B14F-4D97-AF65-F5344CB8AC3E}">
        <p14:creationId xmlns:p14="http://schemas.microsoft.com/office/powerpoint/2010/main" val="12115517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4699" y="1556792"/>
            <a:ext cx="8352928" cy="2308324"/>
          </a:xfrm>
          <a:prstGeom prst="rect">
            <a:avLst/>
          </a:prstGeom>
        </p:spPr>
        <p:txBody>
          <a:bodyPr wrap="square">
            <a:spAutoFit/>
          </a:bodyPr>
          <a:lstStyle/>
          <a:p>
            <a:r>
              <a:rPr lang="en-GB" dirty="0"/>
              <a:t>Recruitment was done via online notice board advertising and community posters. Inclusion criteria mandated that female participants be 50–70years old and engaged in full-time employment (minimum of 30 h per week). We chose women who were employed full-time because the workplace is a key setting for prolonged bouts of sedentary time (Parry and </a:t>
            </a:r>
            <a:r>
              <a:rPr lang="en-GB" dirty="0" err="1"/>
              <a:t>Straker</a:t>
            </a:r>
            <a:r>
              <a:rPr lang="en-GB" dirty="0"/>
              <a:t> 2013). Participants were screened for contraindications and were excluded if they had any unstable health condition, acute neurological or musculoskeletal injury, or physical limitation that precluded them from completing the testing.</a:t>
            </a:r>
          </a:p>
        </p:txBody>
      </p:sp>
      <p:sp>
        <p:nvSpPr>
          <p:cNvPr id="5" name="TextBox 4"/>
          <p:cNvSpPr txBox="1"/>
          <p:nvPr/>
        </p:nvSpPr>
        <p:spPr>
          <a:xfrm>
            <a:off x="467544" y="620688"/>
            <a:ext cx="2520280" cy="369332"/>
          </a:xfrm>
          <a:prstGeom prst="rect">
            <a:avLst/>
          </a:prstGeom>
          <a:noFill/>
        </p:spPr>
        <p:txBody>
          <a:bodyPr wrap="square" rtlCol="0">
            <a:spAutoFit/>
          </a:bodyPr>
          <a:lstStyle/>
          <a:p>
            <a:r>
              <a:rPr lang="en-GB" b="1" dirty="0" smtClean="0"/>
              <a:t>Participants</a:t>
            </a:r>
            <a:endParaRPr lang="en-GB" b="1" dirty="0"/>
          </a:p>
        </p:txBody>
      </p:sp>
    </p:spTree>
    <p:extLst>
      <p:ext uri="{BB962C8B-B14F-4D97-AF65-F5344CB8AC3E}">
        <p14:creationId xmlns:p14="http://schemas.microsoft.com/office/powerpoint/2010/main" val="33722374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Procedures, Measures and Protocols</a:t>
            </a:r>
            <a:endParaRPr lang="en-GB" dirty="0"/>
          </a:p>
        </p:txBody>
      </p:sp>
      <p:sp>
        <p:nvSpPr>
          <p:cNvPr id="3" name="Content Placeholder 2"/>
          <p:cNvSpPr>
            <a:spLocks noGrp="1"/>
          </p:cNvSpPr>
          <p:nvPr>
            <p:ph idx="1"/>
          </p:nvPr>
        </p:nvSpPr>
        <p:spPr>
          <a:xfrm>
            <a:off x="457200" y="1340768"/>
            <a:ext cx="8229600" cy="5328592"/>
          </a:xfrm>
        </p:spPr>
        <p:txBody>
          <a:bodyPr>
            <a:normAutofit fontScale="77500" lnSpcReduction="20000"/>
          </a:bodyPr>
          <a:lstStyle/>
          <a:p>
            <a:pPr marL="0" indent="0">
              <a:buNone/>
            </a:pPr>
            <a:r>
              <a:rPr lang="en-GB" dirty="0" smtClean="0">
                <a:solidFill>
                  <a:srgbClr val="FF0000"/>
                </a:solidFill>
              </a:rPr>
              <a:t>Procedures</a:t>
            </a:r>
          </a:p>
          <a:p>
            <a:pPr marL="0" indent="0">
              <a:buNone/>
            </a:pPr>
            <a:endParaRPr lang="en-GB" dirty="0" smtClean="0"/>
          </a:p>
          <a:p>
            <a:pPr marL="0" indent="0">
              <a:buNone/>
            </a:pPr>
            <a:r>
              <a:rPr lang="en-GB" dirty="0" smtClean="0"/>
              <a:t>Overarching data collection process.</a:t>
            </a:r>
          </a:p>
          <a:p>
            <a:pPr marL="0" indent="0">
              <a:buNone/>
            </a:pPr>
            <a:endParaRPr lang="en-GB" dirty="0"/>
          </a:p>
          <a:p>
            <a:pPr marL="0" indent="0">
              <a:buNone/>
            </a:pPr>
            <a:r>
              <a:rPr lang="en-GB" dirty="0" smtClean="0">
                <a:solidFill>
                  <a:srgbClr val="FF0000"/>
                </a:solidFill>
              </a:rPr>
              <a:t>Measures</a:t>
            </a:r>
          </a:p>
          <a:p>
            <a:pPr marL="0" indent="0">
              <a:buNone/>
            </a:pPr>
            <a:endParaRPr lang="en-GB" dirty="0" smtClean="0"/>
          </a:p>
          <a:p>
            <a:pPr marL="0" indent="0">
              <a:buNone/>
            </a:pPr>
            <a:r>
              <a:rPr lang="en-GB" dirty="0" smtClean="0"/>
              <a:t>Use of data collection techniques that do not required direct measurement i.e. questionnaires</a:t>
            </a:r>
          </a:p>
          <a:p>
            <a:pPr marL="0" indent="0">
              <a:buNone/>
            </a:pPr>
            <a:endParaRPr lang="en-GB" dirty="0"/>
          </a:p>
          <a:p>
            <a:pPr marL="0" indent="0">
              <a:buNone/>
            </a:pPr>
            <a:r>
              <a:rPr lang="en-GB" dirty="0" smtClean="0">
                <a:solidFill>
                  <a:srgbClr val="FF0000"/>
                </a:solidFill>
              </a:rPr>
              <a:t>Protocols</a:t>
            </a:r>
          </a:p>
          <a:p>
            <a:pPr marL="0" indent="0">
              <a:buNone/>
            </a:pPr>
            <a:endParaRPr lang="en-GB" dirty="0"/>
          </a:p>
          <a:p>
            <a:pPr marL="0" indent="0">
              <a:buNone/>
            </a:pPr>
            <a:r>
              <a:rPr lang="en-GB" dirty="0" smtClean="0"/>
              <a:t>Ways in which you collect the information – make reference to other studies that have describe that protocol or describe it yourself.</a:t>
            </a:r>
            <a:endParaRPr lang="en-GB" dirty="0"/>
          </a:p>
        </p:txBody>
      </p:sp>
    </p:spTree>
    <p:extLst>
      <p:ext uri="{BB962C8B-B14F-4D97-AF65-F5344CB8AC3E}">
        <p14:creationId xmlns:p14="http://schemas.microsoft.com/office/powerpoint/2010/main" val="42261730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9552" y="1772816"/>
            <a:ext cx="8136904" cy="2585323"/>
          </a:xfrm>
          <a:prstGeom prst="rect">
            <a:avLst/>
          </a:prstGeom>
        </p:spPr>
        <p:txBody>
          <a:bodyPr wrap="square">
            <a:spAutoFit/>
          </a:bodyPr>
          <a:lstStyle/>
          <a:p>
            <a:r>
              <a:rPr lang="en-GB" dirty="0"/>
              <a:t>Recruitment was done via online notice board advertising and community posters. Inclusion criteria mandated that female participants be 50–70years old and engaged in full-time employment (minimum of 30 h per week). We chose women who were employed full-time because the workplace is a key setting for prolonged bouts of sedentary time (Parry and </a:t>
            </a:r>
            <a:r>
              <a:rPr lang="en-GB" dirty="0" err="1"/>
              <a:t>Straker</a:t>
            </a:r>
            <a:r>
              <a:rPr lang="en-GB" dirty="0"/>
              <a:t> 2013). Participants were screened for contraindications and were excluded if they had any unstable health condition, acute neurological or musculoskeletal injury, or physical limitation that precluded them from completing the testing.</a:t>
            </a:r>
          </a:p>
          <a:p>
            <a:endParaRPr lang="en-GB" dirty="0"/>
          </a:p>
        </p:txBody>
      </p:sp>
      <p:sp>
        <p:nvSpPr>
          <p:cNvPr id="5" name="TextBox 4"/>
          <p:cNvSpPr txBox="1"/>
          <p:nvPr/>
        </p:nvSpPr>
        <p:spPr>
          <a:xfrm>
            <a:off x="611560" y="836712"/>
            <a:ext cx="4248472" cy="369332"/>
          </a:xfrm>
          <a:prstGeom prst="rect">
            <a:avLst/>
          </a:prstGeom>
          <a:noFill/>
        </p:spPr>
        <p:txBody>
          <a:bodyPr wrap="square" rtlCol="0">
            <a:spAutoFit/>
          </a:bodyPr>
          <a:lstStyle/>
          <a:p>
            <a:r>
              <a:rPr lang="en-GB" b="1" dirty="0" smtClean="0"/>
              <a:t>Procedures</a:t>
            </a:r>
            <a:endParaRPr lang="en-GB" b="1" dirty="0"/>
          </a:p>
        </p:txBody>
      </p:sp>
    </p:spTree>
    <p:extLst>
      <p:ext uri="{BB962C8B-B14F-4D97-AF65-F5344CB8AC3E}">
        <p14:creationId xmlns:p14="http://schemas.microsoft.com/office/powerpoint/2010/main" val="37218947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83568" y="1916832"/>
            <a:ext cx="7992888" cy="3416320"/>
          </a:xfrm>
          <a:prstGeom prst="rect">
            <a:avLst/>
          </a:prstGeom>
        </p:spPr>
        <p:txBody>
          <a:bodyPr wrap="square">
            <a:spAutoFit/>
          </a:bodyPr>
          <a:lstStyle/>
          <a:p>
            <a:r>
              <a:rPr lang="en-GB" dirty="0"/>
              <a:t>Each participant completed a familiarization trial and a strength assessment on 2 separate occasions (i.e., familiarization occurred during the initial visit, and the strength assessment occurred at follow-up) approximately 7 to 10 days apart; data from follow-up were used in the analysis. Peak torque of the dominant knee extensors and ﬂexors was assessed using the </a:t>
            </a:r>
            <a:r>
              <a:rPr lang="en-GB" dirty="0" err="1"/>
              <a:t>Humac</a:t>
            </a:r>
            <a:r>
              <a:rPr lang="en-GB" dirty="0"/>
              <a:t> NORM dynamometer (CSMI Inc., Stoughton, Mass., USA) at 60°/s. Leg dominance was deﬁned as the lower limb preferentially used for voluntary motor tasks (</a:t>
            </a:r>
            <a:r>
              <a:rPr lang="en-GB" dirty="0" err="1"/>
              <a:t>Sadeghi</a:t>
            </a:r>
            <a:r>
              <a:rPr lang="en-GB" dirty="0"/>
              <a:t> et al. 2000) and was identiﬁed by </a:t>
            </a:r>
            <a:r>
              <a:rPr lang="en-GB" dirty="0" smtClean="0"/>
              <a:t>asking each participant which leg they would choose to kick a ball </a:t>
            </a:r>
            <a:r>
              <a:rPr lang="en-GB" dirty="0"/>
              <a:t>with. Following a 5-min warm-up on a cycle ergometer, participants completed 1 trial set of 5 repetitions followed by a 60-s rest and a set of 5 test repetitions. Repetitions were continuous, wherein the participant was directed to extend and then ﬂex forcefully without pause.</a:t>
            </a:r>
          </a:p>
        </p:txBody>
      </p:sp>
      <p:sp>
        <p:nvSpPr>
          <p:cNvPr id="6" name="TextBox 5"/>
          <p:cNvSpPr txBox="1"/>
          <p:nvPr/>
        </p:nvSpPr>
        <p:spPr>
          <a:xfrm>
            <a:off x="755576" y="836712"/>
            <a:ext cx="3240360" cy="369332"/>
          </a:xfrm>
          <a:prstGeom prst="rect">
            <a:avLst/>
          </a:prstGeom>
          <a:noFill/>
        </p:spPr>
        <p:txBody>
          <a:bodyPr wrap="square" rtlCol="0">
            <a:spAutoFit/>
          </a:bodyPr>
          <a:lstStyle/>
          <a:p>
            <a:r>
              <a:rPr lang="en-GB" b="1" dirty="0" smtClean="0"/>
              <a:t>Protocols</a:t>
            </a:r>
            <a:endParaRPr lang="en-GB" b="1" dirty="0"/>
          </a:p>
        </p:txBody>
      </p:sp>
    </p:spTree>
    <p:extLst>
      <p:ext uri="{BB962C8B-B14F-4D97-AF65-F5344CB8AC3E}">
        <p14:creationId xmlns:p14="http://schemas.microsoft.com/office/powerpoint/2010/main" val="41895710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Data Analysis</a:t>
            </a:r>
            <a:endParaRPr lang="en-GB" dirty="0">
              <a:solidFill>
                <a:srgbClr val="7030A0"/>
              </a:solidFill>
            </a:endParaRPr>
          </a:p>
        </p:txBody>
      </p:sp>
      <p:sp>
        <p:nvSpPr>
          <p:cNvPr id="3" name="Content Placeholder 2"/>
          <p:cNvSpPr>
            <a:spLocks noGrp="1"/>
          </p:cNvSpPr>
          <p:nvPr>
            <p:ph idx="1"/>
          </p:nvPr>
        </p:nvSpPr>
        <p:spPr/>
        <p:txBody>
          <a:bodyPr/>
          <a:lstStyle/>
          <a:p>
            <a:pPr marL="0" indent="0">
              <a:buNone/>
            </a:pPr>
            <a:r>
              <a:rPr lang="en-GB" dirty="0" smtClean="0"/>
              <a:t>Manipulation of raw data into a useable format</a:t>
            </a:r>
          </a:p>
          <a:p>
            <a:pPr marL="0" indent="0">
              <a:buNone/>
            </a:pPr>
            <a:endParaRPr lang="en-GB" dirty="0"/>
          </a:p>
          <a:p>
            <a:pPr marL="0" indent="0" algn="ctr">
              <a:buNone/>
            </a:pPr>
            <a:r>
              <a:rPr lang="en-GB" sz="2400" dirty="0" smtClean="0">
                <a:solidFill>
                  <a:srgbClr val="FF0000"/>
                </a:solidFill>
              </a:rPr>
              <a:t>Conversion of measures of </a:t>
            </a:r>
            <a:r>
              <a:rPr lang="en-GB" sz="2400" dirty="0" err="1" smtClean="0">
                <a:solidFill>
                  <a:srgbClr val="FF0000"/>
                </a:solidFill>
              </a:rPr>
              <a:t>Wt</a:t>
            </a:r>
            <a:r>
              <a:rPr lang="en-GB" sz="2400" dirty="0" smtClean="0">
                <a:solidFill>
                  <a:srgbClr val="FF0000"/>
                </a:solidFill>
              </a:rPr>
              <a:t> and </a:t>
            </a:r>
            <a:r>
              <a:rPr lang="en-GB" sz="2400" dirty="0" err="1" smtClean="0">
                <a:solidFill>
                  <a:srgbClr val="FF0000"/>
                </a:solidFill>
              </a:rPr>
              <a:t>Ht</a:t>
            </a:r>
            <a:r>
              <a:rPr lang="en-GB" sz="2400" dirty="0" smtClean="0">
                <a:solidFill>
                  <a:srgbClr val="FF0000"/>
                </a:solidFill>
              </a:rPr>
              <a:t> into BMI</a:t>
            </a:r>
          </a:p>
          <a:p>
            <a:pPr marL="0" indent="0" algn="ctr">
              <a:buNone/>
            </a:pPr>
            <a:r>
              <a:rPr lang="en-GB" sz="2400" dirty="0" smtClean="0">
                <a:solidFill>
                  <a:srgbClr val="FF0000"/>
                </a:solidFill>
              </a:rPr>
              <a:t>Questionnaire data to a singular or dimensional outcome</a:t>
            </a:r>
          </a:p>
          <a:p>
            <a:pPr marL="0" indent="0" algn="ctr">
              <a:buNone/>
            </a:pPr>
            <a:r>
              <a:rPr lang="en-GB" sz="2400" dirty="0" smtClean="0">
                <a:solidFill>
                  <a:srgbClr val="FF0000"/>
                </a:solidFill>
              </a:rPr>
              <a:t>Division of data into nominal categories</a:t>
            </a:r>
          </a:p>
          <a:p>
            <a:pPr marL="0" indent="0" algn="ctr">
              <a:buNone/>
            </a:pPr>
            <a:endParaRPr lang="en-GB" sz="2400" dirty="0">
              <a:solidFill>
                <a:srgbClr val="FF0000"/>
              </a:solidFill>
            </a:endParaRPr>
          </a:p>
          <a:p>
            <a:pPr marL="0" indent="0">
              <a:buNone/>
            </a:pPr>
            <a:r>
              <a:rPr lang="en-GB" dirty="0" smtClean="0"/>
              <a:t>Thematic identification</a:t>
            </a:r>
          </a:p>
          <a:p>
            <a:pPr marL="0" indent="0" algn="ctr">
              <a:buNone/>
            </a:pPr>
            <a:endParaRPr lang="en-GB" sz="2400" dirty="0" smtClean="0">
              <a:solidFill>
                <a:srgbClr val="FF0000"/>
              </a:solidFill>
            </a:endParaRPr>
          </a:p>
          <a:p>
            <a:pPr marL="0" indent="0" algn="ctr">
              <a:buNone/>
            </a:pPr>
            <a:endParaRPr lang="en-GB" sz="2400" dirty="0">
              <a:solidFill>
                <a:srgbClr val="FF0000"/>
              </a:solidFill>
            </a:endParaRPr>
          </a:p>
        </p:txBody>
      </p:sp>
    </p:spTree>
    <p:extLst>
      <p:ext uri="{BB962C8B-B14F-4D97-AF65-F5344CB8AC3E}">
        <p14:creationId xmlns:p14="http://schemas.microsoft.com/office/powerpoint/2010/main" val="36486943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7584" y="764704"/>
            <a:ext cx="7560840" cy="6186309"/>
          </a:xfrm>
          <a:prstGeom prst="rect">
            <a:avLst/>
          </a:prstGeom>
        </p:spPr>
        <p:txBody>
          <a:bodyPr wrap="square">
            <a:spAutoFit/>
          </a:bodyPr>
          <a:lstStyle/>
          <a:p>
            <a:r>
              <a:rPr lang="en-GB" dirty="0"/>
              <a:t>Strength-Training Adherence—The dichotomous variable (adherence) was defined a priori as having completed at least 16 weeks of twice-weekly strength training. To be classified as an adherer, individuals must have answered yes to currently strength training regularly (regardless of specifics, i.e., location/venue, individually or with a group) and reported 4 months or longer of regularly strength training twice weekly.</a:t>
            </a:r>
          </a:p>
          <a:p>
            <a:r>
              <a:rPr lang="en-GB" dirty="0"/>
              <a:t>All survey respondents were asked their frequency of strength training (times per week, with 0 to 7 as the choices) and the duration that strength-training practice had been regularly maintained (e.g., 6 months)—whether as part of a formal program or classes or on their own at home or in a fitness </a:t>
            </a:r>
            <a:r>
              <a:rPr lang="en-GB" dirty="0" err="1"/>
              <a:t>center</a:t>
            </a:r>
            <a:r>
              <a:rPr lang="en-GB" dirty="0"/>
              <a:t>. Thus, a “yes” response to participation in the SWP or to strength training elsewhere qualified that respondent as an adherer if he or she reported at least 16 weeks of strength training. Adherence was the primary outcome of interest and the dependent variable (0 = no, </a:t>
            </a:r>
            <a:r>
              <a:rPr lang="en-GB" dirty="0" err="1"/>
              <a:t>nonadherer</a:t>
            </a:r>
            <a:r>
              <a:rPr lang="en-GB" dirty="0"/>
              <a:t>; 1 = yes, adherer) for the logistic-regression analysis</a:t>
            </a:r>
            <a:r>
              <a:rPr lang="en-GB" dirty="0" smtClean="0"/>
              <a:t>.</a:t>
            </a:r>
          </a:p>
          <a:p>
            <a:endParaRPr lang="en-GB" dirty="0"/>
          </a:p>
          <a:p>
            <a:r>
              <a:rPr lang="en-GB" dirty="0"/>
              <a:t>Socioeconomic Factors—Socioeconomic characteristics included the following: age, sex, race, marital status, educational attainment (e.g., bachelor level), income, and work status. Questions were adapted from the U.S. Census Bureau American Community Survey and the </a:t>
            </a:r>
            <a:r>
              <a:rPr lang="en-GB" dirty="0" err="1"/>
              <a:t>Behavioral</a:t>
            </a:r>
            <a:r>
              <a:rPr lang="en-GB" dirty="0"/>
              <a:t> Risk Factor Surveillance System Survey Questionnaire (U.S. Census Bureau, 2004; </a:t>
            </a:r>
            <a:r>
              <a:rPr lang="en-GB" dirty="0" err="1"/>
              <a:t>Centers</a:t>
            </a:r>
            <a:r>
              <a:rPr lang="en-GB" dirty="0"/>
              <a:t> for Disease Control and Prevention, 2006).</a:t>
            </a:r>
          </a:p>
        </p:txBody>
      </p:sp>
      <p:sp>
        <p:nvSpPr>
          <p:cNvPr id="5" name="TextBox 4"/>
          <p:cNvSpPr txBox="1"/>
          <p:nvPr/>
        </p:nvSpPr>
        <p:spPr>
          <a:xfrm>
            <a:off x="2969822" y="168544"/>
            <a:ext cx="3276364" cy="584775"/>
          </a:xfrm>
          <a:prstGeom prst="rect">
            <a:avLst/>
          </a:prstGeom>
          <a:noFill/>
        </p:spPr>
        <p:txBody>
          <a:bodyPr wrap="square" rtlCol="0">
            <a:spAutoFit/>
          </a:bodyPr>
          <a:lstStyle/>
          <a:p>
            <a:pPr algn="ctr"/>
            <a:r>
              <a:rPr lang="en-GB" sz="3200" b="1" dirty="0" smtClean="0">
                <a:solidFill>
                  <a:srgbClr val="7030A0"/>
                </a:solidFill>
              </a:rPr>
              <a:t>Thematic Analysis</a:t>
            </a:r>
            <a:endParaRPr lang="en-GB" sz="3200" b="1" dirty="0">
              <a:solidFill>
                <a:srgbClr val="7030A0"/>
              </a:solidFill>
            </a:endParaRPr>
          </a:p>
        </p:txBody>
      </p:sp>
    </p:spTree>
    <p:extLst>
      <p:ext uri="{BB962C8B-B14F-4D97-AF65-F5344CB8AC3E}">
        <p14:creationId xmlns:p14="http://schemas.microsoft.com/office/powerpoint/2010/main" val="42211178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Statistical Analysis</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solidFill>
                  <a:srgbClr val="FF0000"/>
                </a:solidFill>
              </a:rPr>
              <a:t>Descriptive</a:t>
            </a:r>
          </a:p>
          <a:p>
            <a:pPr marL="0" indent="0">
              <a:buNone/>
            </a:pPr>
            <a:endParaRPr lang="en-GB" dirty="0"/>
          </a:p>
          <a:p>
            <a:pPr marL="0" indent="0">
              <a:buNone/>
            </a:pPr>
            <a:r>
              <a:rPr lang="en-GB" dirty="0" smtClean="0"/>
              <a:t>Means and SD  / median / mode </a:t>
            </a:r>
          </a:p>
          <a:p>
            <a:pPr marL="0" indent="0">
              <a:buNone/>
            </a:pPr>
            <a:r>
              <a:rPr lang="en-GB" dirty="0" smtClean="0"/>
              <a:t>Confidence intervals</a:t>
            </a:r>
          </a:p>
          <a:p>
            <a:pPr marL="0" indent="0">
              <a:buNone/>
            </a:pPr>
            <a:r>
              <a:rPr lang="en-GB" dirty="0"/>
              <a:t>Testing for normalcy of data</a:t>
            </a:r>
          </a:p>
          <a:p>
            <a:pPr marL="0" indent="0">
              <a:buNone/>
            </a:pPr>
            <a:endParaRPr lang="en-GB" dirty="0" smtClean="0"/>
          </a:p>
          <a:p>
            <a:pPr marL="0" indent="0">
              <a:buNone/>
            </a:pPr>
            <a:r>
              <a:rPr lang="en-GB" dirty="0" smtClean="0">
                <a:solidFill>
                  <a:srgbClr val="FF0000"/>
                </a:solidFill>
              </a:rPr>
              <a:t>Inferential</a:t>
            </a:r>
          </a:p>
          <a:p>
            <a:pPr marL="0" indent="0">
              <a:buNone/>
            </a:pPr>
            <a:endParaRPr lang="en-GB" dirty="0"/>
          </a:p>
          <a:p>
            <a:pPr marL="0" indent="0">
              <a:buNone/>
            </a:pPr>
            <a:r>
              <a:rPr lang="en-GB" dirty="0" smtClean="0"/>
              <a:t>Use of SPSS to analyse the information</a:t>
            </a:r>
            <a:endParaRPr lang="en-GB" dirty="0"/>
          </a:p>
          <a:p>
            <a:pPr marL="0" indent="0">
              <a:buNone/>
            </a:pPr>
            <a:r>
              <a:rPr lang="en-GB" dirty="0" smtClean="0"/>
              <a:t>Which measures are to be analyses</a:t>
            </a:r>
          </a:p>
          <a:p>
            <a:pPr marL="0" indent="0">
              <a:buNone/>
            </a:pPr>
            <a:r>
              <a:rPr lang="en-GB" dirty="0" smtClean="0"/>
              <a:t>Level of statistical significance</a:t>
            </a:r>
          </a:p>
          <a:p>
            <a:pPr marL="0" indent="0">
              <a:buNone/>
            </a:pPr>
            <a:r>
              <a:rPr lang="en-GB" dirty="0" smtClean="0"/>
              <a:t>Specific statistical tests used for each measure.</a:t>
            </a:r>
          </a:p>
          <a:p>
            <a:pPr marL="0" indent="0">
              <a:buNone/>
            </a:pPr>
            <a:endParaRPr lang="en-GB" dirty="0"/>
          </a:p>
        </p:txBody>
      </p:sp>
    </p:spTree>
    <p:extLst>
      <p:ext uri="{BB962C8B-B14F-4D97-AF65-F5344CB8AC3E}">
        <p14:creationId xmlns:p14="http://schemas.microsoft.com/office/powerpoint/2010/main" val="33487231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9632" y="1916832"/>
            <a:ext cx="6696744" cy="2585323"/>
          </a:xfrm>
          <a:prstGeom prst="rect">
            <a:avLst/>
          </a:prstGeom>
        </p:spPr>
        <p:txBody>
          <a:bodyPr wrap="square">
            <a:spAutoFit/>
          </a:bodyPr>
          <a:lstStyle/>
          <a:p>
            <a:r>
              <a:rPr lang="en-GB" dirty="0"/>
              <a:t>The study population was divided into three groups based on whether they fell zero, one, or two or more times during the one-year follow-up (No-Fall group, One-Fall group and Recurrent-Falls group, respectively). Baseline characteristics of these groups were compared using one-way analysis of variance (ANOVA). Predictive values of the absolute cut-offs of baseline measures of maximum step length and gait speed for one or more future falls and recurrent (&gt;1) falls were calculated as the areas under the curve (AUCs) of the receiver operating characteristic curves.</a:t>
            </a:r>
          </a:p>
        </p:txBody>
      </p:sp>
      <p:sp>
        <p:nvSpPr>
          <p:cNvPr id="5" name="TextBox 4"/>
          <p:cNvSpPr txBox="1"/>
          <p:nvPr/>
        </p:nvSpPr>
        <p:spPr>
          <a:xfrm>
            <a:off x="2987824" y="692696"/>
            <a:ext cx="4032448" cy="523220"/>
          </a:xfrm>
          <a:prstGeom prst="rect">
            <a:avLst/>
          </a:prstGeom>
          <a:noFill/>
        </p:spPr>
        <p:txBody>
          <a:bodyPr wrap="square" rtlCol="0">
            <a:spAutoFit/>
          </a:bodyPr>
          <a:lstStyle/>
          <a:p>
            <a:r>
              <a:rPr lang="en-GB" sz="2800" dirty="0" smtClean="0">
                <a:solidFill>
                  <a:srgbClr val="7030A0"/>
                </a:solidFill>
              </a:rPr>
              <a:t>Data </a:t>
            </a:r>
            <a:r>
              <a:rPr lang="en-GB" sz="2800" dirty="0" smtClean="0">
                <a:solidFill>
                  <a:srgbClr val="7030A0"/>
                </a:solidFill>
              </a:rPr>
              <a:t>Management</a:t>
            </a:r>
            <a:endParaRPr lang="en-GB" sz="2800" dirty="0">
              <a:solidFill>
                <a:srgbClr val="7030A0"/>
              </a:solidFill>
            </a:endParaRPr>
          </a:p>
        </p:txBody>
      </p:sp>
    </p:spTree>
    <p:extLst>
      <p:ext uri="{BB962C8B-B14F-4D97-AF65-F5344CB8AC3E}">
        <p14:creationId xmlns:p14="http://schemas.microsoft.com/office/powerpoint/2010/main" val="20231928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7016" y="828675"/>
            <a:ext cx="8856984" cy="6001643"/>
          </a:xfrm>
          <a:prstGeom prst="rect">
            <a:avLst/>
          </a:prstGeom>
        </p:spPr>
        <p:txBody>
          <a:bodyPr wrap="square">
            <a:spAutoFit/>
          </a:bodyPr>
          <a:lstStyle/>
          <a:p>
            <a:r>
              <a:rPr lang="en-GB" sz="1600" dirty="0"/>
              <a:t>The statistical analyses were carried out using SPSS (Version 22, SPSS Inc., Chicago, IL, USA). To determine </a:t>
            </a:r>
            <a:r>
              <a:rPr lang="en-GB" sz="1600" dirty="0" err="1"/>
              <a:t>parametricity</a:t>
            </a:r>
            <a:r>
              <a:rPr lang="en-GB" sz="1600" dirty="0"/>
              <a:t> (for adiposity, BMI, FMI, bone health), the Kolmogorov–Smirnov (whole sample n &gt; 50) or the Shapiro–Wilk (if sub-sample n &lt; 50) tests were utilized to determine if the sample was normally distributed. The </a:t>
            </a:r>
            <a:r>
              <a:rPr lang="en-GB" sz="1600" dirty="0" err="1"/>
              <a:t>Levene’s</a:t>
            </a:r>
            <a:r>
              <a:rPr lang="en-GB" sz="1600" dirty="0"/>
              <a:t> test was used to determine homogeneity of variance between groups. If parametric assumptions were met, between-group differences were examined by independent t-tests (for adiposity and bone health) or one-way ANOVA (for BMI and FMI) with post hoc pairwise comparisons conducted using the </a:t>
            </a:r>
            <a:r>
              <a:rPr lang="en-GB" sz="1600" dirty="0" err="1"/>
              <a:t>Bonferroni</a:t>
            </a:r>
            <a:r>
              <a:rPr lang="en-GB" sz="1600" dirty="0"/>
              <a:t> correction. However, if parametric assumptions were breached, between-group differences were examined by the Mann–Whitney U test (for adiposity) or a </a:t>
            </a:r>
            <a:r>
              <a:rPr lang="en-GB" sz="1600" dirty="0" err="1"/>
              <a:t>Kruskal</a:t>
            </a:r>
            <a:r>
              <a:rPr lang="en-GB" sz="1600" dirty="0"/>
              <a:t>–Wallis non-parametric ANOVA (for BMI and FMI) with post hoc pairwise </a:t>
            </a:r>
            <a:r>
              <a:rPr lang="en-GB" sz="1600" dirty="0" smtClean="0"/>
              <a:t>comparisons </a:t>
            </a:r>
            <a:r>
              <a:rPr lang="en-GB" sz="1600" dirty="0" err="1" smtClean="0"/>
              <a:t>beingexamined</a:t>
            </a:r>
            <a:r>
              <a:rPr lang="en-GB" sz="1600" dirty="0" smtClean="0"/>
              <a:t> by Dunn correction</a:t>
            </a:r>
            <a:r>
              <a:rPr lang="en-GB" sz="1600" dirty="0"/>
              <a:t>. </a:t>
            </a:r>
            <a:r>
              <a:rPr lang="en-GB" sz="1600" dirty="0" smtClean="0"/>
              <a:t>Pearson(o Spearman rank order for non-parametric </a:t>
            </a:r>
            <a:r>
              <a:rPr lang="en-GB" sz="1600" dirty="0"/>
              <a:t>data sets) bivariate correlations were used to deﬁne any associations between bone vs. age, PA scores, adiposity, BMI and nutritional variables, as well as serum cytokine concentration vs. bone health. Overall synthesis, including the radar graphs (Microsoft Excel, Version 2013 Washington, DC, USA</a:t>
            </a:r>
            <a:r>
              <a:rPr lang="en-GB" sz="1600" dirty="0" smtClean="0"/>
              <a:t>), of </a:t>
            </a:r>
            <a:r>
              <a:rPr lang="en-GB" sz="1600" dirty="0"/>
              <a:t>participants habitual diet, participant characteristics and endocrine proﬁle categorized by bone health (normal range vs. osteopenia) was computed through Z-scores (i.e., [mean of group – mean of sample population]÷standard deviation of sample population). Comparisons between Z-scores of the grouping variables were conducted by converting Z-scores into percentages using a Z-score comparison table. The calculation of unit-weighted Z-scores including the direction for habitual nutritional intake was done for all nutrients of interest. The unit-weighted Z-scores for participant characteristics including direction were calculated through positive signs for PA characteristics and lean mass, versus negative signs for age, BMI, body fat% and fat mass. Finally, unit-weighted Z-scores including direction were calculated for participants’ endocrine proﬁles using negative signs for IL-1β, IL-6, TNF-α, G-CSF, </a:t>
            </a:r>
            <a:r>
              <a:rPr lang="en-GB" sz="1600" dirty="0" err="1"/>
              <a:t>IFNg</a:t>
            </a:r>
            <a:r>
              <a:rPr lang="en-GB" sz="1600" dirty="0"/>
              <a:t>, IL-8, MCP-1, MIP-1α, MIP-1β and RANTES, versus positive signs for IL-10, TGF-β1, β2 and β3. Data are reported as mean (SD) and statistical signiﬁcance was accepted when p≤0.05. </a:t>
            </a:r>
          </a:p>
        </p:txBody>
      </p:sp>
      <p:sp>
        <p:nvSpPr>
          <p:cNvPr id="5" name="TextBox 4"/>
          <p:cNvSpPr txBox="1"/>
          <p:nvPr/>
        </p:nvSpPr>
        <p:spPr>
          <a:xfrm>
            <a:off x="2411760" y="260648"/>
            <a:ext cx="3384376" cy="523220"/>
          </a:xfrm>
          <a:prstGeom prst="rect">
            <a:avLst/>
          </a:prstGeom>
          <a:noFill/>
        </p:spPr>
        <p:txBody>
          <a:bodyPr wrap="square" rtlCol="0">
            <a:spAutoFit/>
          </a:bodyPr>
          <a:lstStyle/>
          <a:p>
            <a:pPr algn="ctr"/>
            <a:r>
              <a:rPr lang="en-GB" sz="2800" dirty="0" smtClean="0">
                <a:solidFill>
                  <a:srgbClr val="7030A0"/>
                </a:solidFill>
              </a:rPr>
              <a:t>Statistical Analysis</a:t>
            </a:r>
            <a:endParaRPr lang="en-GB" sz="2800" dirty="0">
              <a:solidFill>
                <a:srgbClr val="7030A0"/>
              </a:solidFill>
            </a:endParaRPr>
          </a:p>
        </p:txBody>
      </p:sp>
    </p:spTree>
    <p:extLst>
      <p:ext uri="{BB962C8B-B14F-4D97-AF65-F5344CB8AC3E}">
        <p14:creationId xmlns:p14="http://schemas.microsoft.com/office/powerpoint/2010/main" val="37173436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Collecting </a:t>
            </a:r>
            <a:r>
              <a:rPr lang="en-GB" dirty="0"/>
              <a:t>G</a:t>
            </a:r>
            <a:r>
              <a:rPr lang="en-GB" dirty="0" smtClean="0"/>
              <a:t>ood Data</a:t>
            </a:r>
            <a:endParaRPr lang="en-GB" dirty="0"/>
          </a:p>
        </p:txBody>
      </p:sp>
      <p:sp>
        <p:nvSpPr>
          <p:cNvPr id="3" name="Content Placeholder 2"/>
          <p:cNvSpPr>
            <a:spLocks noGrp="1"/>
          </p:cNvSpPr>
          <p:nvPr>
            <p:ph idx="1"/>
          </p:nvPr>
        </p:nvSpPr>
        <p:spPr>
          <a:xfrm>
            <a:off x="457200" y="1417638"/>
            <a:ext cx="8229600" cy="4708525"/>
          </a:xfrm>
        </p:spPr>
        <p:txBody>
          <a:bodyPr>
            <a:normAutofit lnSpcReduction="10000"/>
          </a:bodyPr>
          <a:lstStyle/>
          <a:p>
            <a:pPr marL="0" indent="0">
              <a:buNone/>
            </a:pPr>
            <a:r>
              <a:rPr lang="en-GB" dirty="0" smtClean="0"/>
              <a:t>Be exact and specific with information relating to study design and all protocol, participants recruitment </a:t>
            </a:r>
            <a:r>
              <a:rPr lang="en-GB" dirty="0" err="1" smtClean="0"/>
              <a:t>etc</a:t>
            </a:r>
            <a:r>
              <a:rPr lang="en-GB" dirty="0"/>
              <a:t> </a:t>
            </a:r>
            <a:r>
              <a:rPr lang="en-GB" dirty="0" smtClean="0"/>
              <a:t>– </a:t>
            </a:r>
            <a:r>
              <a:rPr lang="en-GB" dirty="0" smtClean="0">
                <a:solidFill>
                  <a:srgbClr val="7030A0"/>
                </a:solidFill>
              </a:rPr>
              <a:t>the details</a:t>
            </a:r>
          </a:p>
          <a:p>
            <a:pPr marL="0" indent="0">
              <a:buNone/>
            </a:pPr>
            <a:endParaRPr lang="en-GB" dirty="0"/>
          </a:p>
          <a:p>
            <a:pPr marL="0" indent="0">
              <a:buNone/>
            </a:pPr>
            <a:r>
              <a:rPr lang="en-GB" dirty="0" smtClean="0"/>
              <a:t>Be sure and specific in how you are going to analysis the information you collect.</a:t>
            </a:r>
          </a:p>
          <a:p>
            <a:pPr marL="0" indent="0">
              <a:buNone/>
            </a:pPr>
            <a:endParaRPr lang="en-GB" dirty="0"/>
          </a:p>
          <a:p>
            <a:pPr marL="0" indent="0">
              <a:buNone/>
            </a:pPr>
            <a:r>
              <a:rPr lang="en-GB" dirty="0" smtClean="0"/>
              <a:t>Minimise measurement error and bias by practice and using pilot and reliability studies. </a:t>
            </a:r>
            <a:endParaRPr lang="en-GB" dirty="0"/>
          </a:p>
        </p:txBody>
      </p:sp>
    </p:spTree>
    <p:extLst>
      <p:ext uri="{BB962C8B-B14F-4D97-AF65-F5344CB8AC3E}">
        <p14:creationId xmlns:p14="http://schemas.microsoft.com/office/powerpoint/2010/main" val="1067829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941</TotalTime>
  <Words>3591</Words>
  <Application>Microsoft Office PowerPoint</Application>
  <PresentationFormat>On-screen Show (4:3)</PresentationFormat>
  <Paragraphs>400</Paragraphs>
  <Slides>41</Slides>
  <Notes>5</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50" baseType="lpstr">
      <vt:lpstr>ＭＳ Ｐゴシック</vt:lpstr>
      <vt:lpstr>ＭＳ Ｐゴシック</vt:lpstr>
      <vt:lpstr>Arial</vt:lpstr>
      <vt:lpstr>Calibri</vt:lpstr>
      <vt:lpstr>Times New Roman</vt:lpstr>
      <vt:lpstr>Wingdings</vt:lpstr>
      <vt:lpstr>Wingdings 2</vt:lpstr>
      <vt:lpstr>Office Theme</vt:lpstr>
      <vt:lpstr>Document</vt:lpstr>
      <vt:lpstr>Research Process</vt:lpstr>
      <vt:lpstr>We are all Researchers</vt:lpstr>
      <vt:lpstr>Praxis</vt:lpstr>
      <vt:lpstr>Research Paradigm</vt:lpstr>
      <vt:lpstr>PowerPoint Presentation</vt:lpstr>
      <vt:lpstr>Quantitative approaches</vt:lpstr>
      <vt:lpstr>Quantitative data</vt:lpstr>
      <vt:lpstr>Qualitative approaches</vt:lpstr>
      <vt:lpstr>Qualitative Data Collection Techniques</vt:lpstr>
      <vt:lpstr>Quantitative      v       Qualitative </vt:lpstr>
      <vt:lpstr>Information Collection Strategies?</vt:lpstr>
      <vt:lpstr>Introduction to Qualitative Research  How does qualitative research differ from quantitative?</vt:lpstr>
      <vt:lpstr>Types of Data Collected</vt:lpstr>
      <vt:lpstr>Criticisms of  Quantitative and Qualitative methodologies</vt:lpstr>
      <vt:lpstr> Decisions Decisions??</vt:lpstr>
      <vt:lpstr> QUALITATIVE RESEARCH METHOD </vt:lpstr>
      <vt:lpstr>Qualitative Research</vt:lpstr>
      <vt:lpstr>The Qualitative Research Paradigms</vt:lpstr>
      <vt:lpstr> Deductive Theoretical Approach </vt:lpstr>
      <vt:lpstr>Inductive Approach</vt:lpstr>
      <vt:lpstr>Collecting Qualitative Information</vt:lpstr>
      <vt:lpstr>Collecting Qualitative Information</vt:lpstr>
      <vt:lpstr>Qualitative Data Analysis: </vt:lpstr>
      <vt:lpstr>Interactive Nature of the Qualitative Process</vt:lpstr>
      <vt:lpstr>Good or Not so Good Qualitative Research?</vt:lpstr>
      <vt:lpstr>Interpreting Qualitative Information</vt:lpstr>
      <vt:lpstr>Methodology</vt:lpstr>
      <vt:lpstr>The Study Method</vt:lpstr>
      <vt:lpstr>Study Design</vt:lpstr>
      <vt:lpstr>PowerPoint Presentation</vt:lpstr>
      <vt:lpstr>Participants</vt:lpstr>
      <vt:lpstr>PowerPoint Presentation</vt:lpstr>
      <vt:lpstr>Procedures, Measures and Protocols</vt:lpstr>
      <vt:lpstr>PowerPoint Presentation</vt:lpstr>
      <vt:lpstr>PowerPoint Presentation</vt:lpstr>
      <vt:lpstr>Data Analysis</vt:lpstr>
      <vt:lpstr>PowerPoint Presentation</vt:lpstr>
      <vt:lpstr>Statistical Analysis</vt:lpstr>
      <vt:lpstr>PowerPoint Presentation</vt:lpstr>
      <vt:lpstr>PowerPoint Presentation</vt:lpstr>
      <vt:lpstr>Collecting Good Data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Praxis</dc:title>
  <dc:creator>Administrator</dc:creator>
  <cp:lastModifiedBy>David Gardner</cp:lastModifiedBy>
  <cp:revision>25</cp:revision>
  <dcterms:created xsi:type="dcterms:W3CDTF">2018-09-27T18:24:06Z</dcterms:created>
  <dcterms:modified xsi:type="dcterms:W3CDTF">2020-10-22T19:07:42Z</dcterms:modified>
</cp:coreProperties>
</file>