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35"/>
    <p:restoredTop sz="94194"/>
  </p:normalViewPr>
  <p:slideViewPr>
    <p:cSldViewPr snapToGrid="0" snapToObjects="1">
      <p:cViewPr varScale="1">
        <p:scale>
          <a:sx n="75" d="100"/>
          <a:sy n="75" d="100"/>
        </p:scale>
        <p:origin x="16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145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55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51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15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149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48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891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860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90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44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951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AF36-4D65-934B-B82A-C34319494B6A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0B35B-0677-784D-A606-FF28C02F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220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010" y="1386350"/>
            <a:ext cx="1167204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Following your professional teaching experience, provide a reflective response, which shows your development during your professional teaching experience (PTE) to illustrate how you are critically reflecting on your progress.</a:t>
            </a:r>
          </a:p>
          <a:p>
            <a:pPr>
              <a:spcAft>
                <a:spcPts val="600"/>
              </a:spcAft>
            </a:pPr>
            <a:endParaRPr lang="en-GB" sz="1600" dirty="0">
              <a:latin typeface="Arial" charset="0"/>
              <a:ea typeface="Arial" charset="0"/>
              <a:cs typeface="Arial" charset="0"/>
            </a:endParaRPr>
          </a:p>
          <a:p>
            <a:pPr>
              <a:spcAft>
                <a:spcPts val="600"/>
              </a:spcAft>
            </a:pPr>
            <a:endParaRPr lang="en-GB" sz="1600" dirty="0" smtClean="0">
              <a:effectLst/>
              <a:latin typeface="Arial" charset="0"/>
              <a:ea typeface="Arial" charset="0"/>
              <a:cs typeface="Arial" charset="0"/>
            </a:endParaRPr>
          </a:p>
          <a:p>
            <a:pPr>
              <a:spcAft>
                <a:spcPts val="600"/>
              </a:spcAft>
            </a:pP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 </a:t>
            </a:r>
          </a:p>
          <a:p>
            <a:pPr>
              <a:spcAft>
                <a:spcPts val="600"/>
              </a:spcAft>
            </a:pPr>
            <a:r>
              <a:rPr lang="en-GB" sz="1600" b="1" dirty="0" smtClean="0">
                <a:effectLst/>
                <a:latin typeface="Arial" charset="0"/>
                <a:ea typeface="Arial" charset="0"/>
                <a:cs typeface="Arial" charset="0"/>
              </a:rPr>
              <a:t> </a:t>
            </a:r>
            <a:endParaRPr lang="en-GB" sz="1600" dirty="0" smtClean="0">
              <a:effectLst/>
              <a:latin typeface="Arial" charset="0"/>
              <a:ea typeface="Arial" charset="0"/>
              <a:cs typeface="Arial" charset="0"/>
            </a:endParaRPr>
          </a:p>
          <a:p>
            <a:pPr>
              <a:spcAft>
                <a:spcPts val="0"/>
              </a:spcAft>
            </a:pPr>
            <a:r>
              <a:rPr lang="en-GB" sz="1600" b="1" dirty="0" smtClean="0">
                <a:effectLst/>
                <a:latin typeface="Arial" charset="0"/>
                <a:ea typeface="Arial" charset="0"/>
                <a:cs typeface="Arial" charset="0"/>
              </a:rPr>
              <a:t>SUBMISSION DETAILS/ MANYLION CYFLWYNO:  </a:t>
            </a:r>
            <a:endParaRPr lang="en-GB" sz="1600" dirty="0" smtClean="0">
              <a:effectLst/>
              <a:latin typeface="Arial" charset="0"/>
              <a:ea typeface="Arial" charset="0"/>
              <a:cs typeface="Arial" charset="0"/>
            </a:endParaRPr>
          </a:p>
          <a:p>
            <a:pPr>
              <a:spcAft>
                <a:spcPts val="0"/>
              </a:spcAft>
            </a:pPr>
            <a:r>
              <a:rPr lang="en-GB" sz="1600" b="1" dirty="0" smtClean="0">
                <a:effectLst/>
                <a:latin typeface="Arial" charset="0"/>
                <a:ea typeface="Arial" charset="0"/>
                <a:cs typeface="Arial" charset="0"/>
              </a:rPr>
              <a:t>  </a:t>
            </a:r>
            <a:endParaRPr lang="en-GB" sz="1600" dirty="0" smtClean="0">
              <a:effectLst/>
              <a:latin typeface="Arial" charset="0"/>
              <a:ea typeface="Arial" charset="0"/>
              <a:cs typeface="Arial" charset="0"/>
            </a:endParaRPr>
          </a:p>
          <a:p>
            <a:pPr>
              <a:spcAft>
                <a:spcPts val="0"/>
              </a:spcAft>
            </a:pP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An individual reflective response to the Professional Teaching Experience (1500 words)</a:t>
            </a:r>
          </a:p>
          <a:p>
            <a:pPr>
              <a:spcAft>
                <a:spcPts val="0"/>
              </a:spcAft>
            </a:pPr>
            <a:r>
              <a:rPr lang="en-GB" sz="1600" dirty="0" err="1" smtClean="0">
                <a:effectLst/>
                <a:latin typeface="Arial" charset="0"/>
                <a:ea typeface="Arial" charset="0"/>
                <a:cs typeface="Arial" charset="0"/>
              </a:rPr>
              <a:t>Ymateb</a:t>
            </a: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dirty="0" err="1" smtClean="0">
                <a:effectLst/>
                <a:latin typeface="Arial" charset="0"/>
                <a:ea typeface="Arial" charset="0"/>
                <a:cs typeface="Arial" charset="0"/>
              </a:rPr>
              <a:t>myfyriol</a:t>
            </a: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dirty="0" err="1" smtClean="0">
                <a:effectLst/>
                <a:latin typeface="Arial" charset="0"/>
                <a:ea typeface="Arial" charset="0"/>
                <a:cs typeface="Arial" charset="0"/>
              </a:rPr>
              <a:t>unigol</a:t>
            </a: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dirty="0" err="1" smtClean="0">
                <a:effectLst/>
                <a:latin typeface="Arial" charset="0"/>
                <a:ea typeface="Arial" charset="0"/>
                <a:cs typeface="Arial" charset="0"/>
              </a:rPr>
              <a:t>i'r</a:t>
            </a: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dirty="0" err="1" smtClean="0">
                <a:effectLst/>
                <a:latin typeface="Arial" charset="0"/>
                <a:ea typeface="Arial" charset="0"/>
                <a:cs typeface="Arial" charset="0"/>
              </a:rPr>
              <a:t>Profiad</a:t>
            </a: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dirty="0" err="1" smtClean="0">
                <a:effectLst/>
                <a:latin typeface="Arial" charset="0"/>
                <a:ea typeface="Arial" charset="0"/>
                <a:cs typeface="Arial" charset="0"/>
              </a:rPr>
              <a:t>Addysgu</a:t>
            </a: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dirty="0" err="1" smtClean="0">
                <a:effectLst/>
                <a:latin typeface="Arial" charset="0"/>
                <a:ea typeface="Arial" charset="0"/>
                <a:cs typeface="Arial" charset="0"/>
              </a:rPr>
              <a:t>Proffesiynol</a:t>
            </a: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 (1500 o </a:t>
            </a:r>
            <a:r>
              <a:rPr lang="en-GB" sz="1600" dirty="0" err="1" smtClean="0">
                <a:effectLst/>
                <a:latin typeface="Arial" charset="0"/>
                <a:ea typeface="Arial" charset="0"/>
                <a:cs typeface="Arial" charset="0"/>
              </a:rPr>
              <a:t>eiriau</a:t>
            </a: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)</a:t>
            </a:r>
          </a:p>
          <a:p>
            <a:pPr>
              <a:spcAft>
                <a:spcPts val="600"/>
              </a:spcAft>
            </a:pP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 </a:t>
            </a:r>
          </a:p>
          <a:p>
            <a:pPr>
              <a:spcAft>
                <a:spcPts val="600"/>
              </a:spcAft>
            </a:pPr>
            <a:r>
              <a:rPr lang="en-GB" sz="1600" dirty="0" smtClean="0">
                <a:effectLst/>
                <a:latin typeface="Arial" charset="0"/>
                <a:ea typeface="Arial" charset="0"/>
                <a:cs typeface="Arial" charset="0"/>
              </a:rPr>
              <a:t>(Students can use lesson plans, observational notes and ARC reflection used on placement to support the response)</a:t>
            </a:r>
          </a:p>
          <a:p>
            <a:pPr>
              <a:spcAft>
                <a:spcPts val="600"/>
              </a:spcAft>
            </a:pP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(Gall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myfyrwyr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ddefnyddio'r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cynlluniau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gwersi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nodiadau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arsylwi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a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gwerthusiadau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BWA a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ddefnyddir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ar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leoliad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i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gefnogi'r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1600" b="1" dirty="0" err="1" smtClean="0">
                <a:latin typeface="Arial" charset="0"/>
                <a:ea typeface="Arial" charset="0"/>
                <a:cs typeface="Arial" charset="0"/>
              </a:rPr>
              <a:t>ymateb</a:t>
            </a:r>
            <a:r>
              <a:rPr lang="en-GB" sz="1600" b="1" dirty="0" smtClean="0">
                <a:latin typeface="Arial" charset="0"/>
                <a:ea typeface="Arial" charset="0"/>
                <a:cs typeface="Arial" charset="0"/>
              </a:rPr>
              <a:t>)</a:t>
            </a:r>
            <a:endParaRPr lang="en-GB" sz="1600" dirty="0" smtClean="0">
              <a:latin typeface="Arial" charset="0"/>
              <a:ea typeface="Arial" charset="0"/>
              <a:cs typeface="Arial" charset="0"/>
            </a:endParaRPr>
          </a:p>
          <a:p>
            <a:pPr>
              <a:spcAft>
                <a:spcPts val="600"/>
              </a:spcAft>
            </a:pPr>
            <a:endParaRPr lang="en-GB" sz="1600" dirty="0">
              <a:effectLst/>
              <a:latin typeface="Times New Roman" charset="0"/>
              <a:ea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92187" y="612889"/>
            <a:ext cx="6642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u="sng" dirty="0" smtClean="0"/>
              <a:t>ECAD4001/C </a:t>
            </a:r>
            <a:r>
              <a:rPr lang="mr-IN" sz="2400" b="1" u="sng" dirty="0" smtClean="0"/>
              <a:t>–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Cyflwyniad</a:t>
            </a:r>
            <a:r>
              <a:rPr lang="en-US" sz="2400" b="1" u="sng" dirty="0" smtClean="0"/>
              <a:t> - Submission ( 27-04-18)</a:t>
            </a:r>
            <a:endParaRPr lang="en-US" sz="2400" b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251010" y="2009942"/>
            <a:ext cx="117616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 smtClean="0"/>
          </a:p>
          <a:p>
            <a:r>
              <a:rPr lang="en-GB" b="1" dirty="0" err="1" smtClean="0"/>
              <a:t>Yn</a:t>
            </a:r>
            <a:r>
              <a:rPr lang="en-GB" b="1" dirty="0" smtClean="0"/>
              <a:t> </a:t>
            </a:r>
            <a:r>
              <a:rPr lang="en-GB" b="1" dirty="0" err="1"/>
              <a:t>dilyn</a:t>
            </a:r>
            <a:r>
              <a:rPr lang="en-GB" b="1" dirty="0"/>
              <a:t> </a:t>
            </a:r>
            <a:r>
              <a:rPr lang="en-GB" b="1" dirty="0" err="1"/>
              <a:t>eich</a:t>
            </a:r>
            <a:r>
              <a:rPr lang="en-GB" b="1" dirty="0"/>
              <a:t> </a:t>
            </a:r>
            <a:r>
              <a:rPr lang="en-GB" b="1" dirty="0" err="1"/>
              <a:t>profiad</a:t>
            </a:r>
            <a:r>
              <a:rPr lang="en-GB" b="1" dirty="0"/>
              <a:t> </a:t>
            </a:r>
            <a:r>
              <a:rPr lang="en-GB" b="1" dirty="0" err="1"/>
              <a:t>addysgu</a:t>
            </a:r>
            <a:r>
              <a:rPr lang="en-GB" b="1" dirty="0"/>
              <a:t> </a:t>
            </a:r>
            <a:r>
              <a:rPr lang="en-GB" b="1" dirty="0" err="1"/>
              <a:t>proffesiynol</a:t>
            </a:r>
            <a:r>
              <a:rPr lang="en-GB" b="1" dirty="0"/>
              <a:t> </a:t>
            </a:r>
            <a:r>
              <a:rPr lang="en-GB" b="1" dirty="0" err="1" smtClean="0"/>
              <a:t>cyfwynwch</a:t>
            </a:r>
            <a:r>
              <a:rPr lang="en-GB" b="1" dirty="0" smtClean="0"/>
              <a:t> </a:t>
            </a:r>
            <a:r>
              <a:rPr lang="en-GB" b="1" dirty="0" err="1" smtClean="0"/>
              <a:t>ymateb</a:t>
            </a:r>
            <a:r>
              <a:rPr lang="en-GB" b="1" dirty="0" smtClean="0"/>
              <a:t> </a:t>
            </a:r>
            <a:r>
              <a:rPr lang="en-GB" b="1" dirty="0" err="1"/>
              <a:t>adfyfyriol</a:t>
            </a:r>
            <a:r>
              <a:rPr lang="en-GB" b="1" dirty="0"/>
              <a:t>, </a:t>
            </a:r>
            <a:r>
              <a:rPr lang="en-GB" b="1" dirty="0" err="1"/>
              <a:t>sy'n</a:t>
            </a:r>
            <a:r>
              <a:rPr lang="en-GB" b="1" dirty="0"/>
              <a:t> </a:t>
            </a:r>
            <a:r>
              <a:rPr lang="en-GB" b="1" dirty="0" err="1"/>
              <a:t>dangos</a:t>
            </a:r>
            <a:r>
              <a:rPr lang="en-GB" b="1" dirty="0"/>
              <a:t> </a:t>
            </a:r>
            <a:r>
              <a:rPr lang="en-GB" b="1" dirty="0" err="1"/>
              <a:t>datblygiad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ystod</a:t>
            </a:r>
            <a:r>
              <a:rPr lang="en-GB" b="1" dirty="0"/>
              <a:t> y </a:t>
            </a:r>
            <a:r>
              <a:rPr lang="en-GB" b="1" dirty="0" err="1"/>
              <a:t>profiad</a:t>
            </a:r>
            <a:r>
              <a:rPr lang="en-GB" b="1" dirty="0"/>
              <a:t> </a:t>
            </a:r>
            <a:r>
              <a:rPr lang="en-GB" b="1" dirty="0" err="1" smtClean="0"/>
              <a:t>addysgu</a:t>
            </a:r>
            <a:r>
              <a:rPr lang="en-GB" b="1" dirty="0" smtClean="0"/>
              <a:t> </a:t>
            </a:r>
            <a:r>
              <a:rPr lang="en-GB" b="1" dirty="0" err="1"/>
              <a:t>proffesiynol</a:t>
            </a:r>
            <a:r>
              <a:rPr lang="en-GB" b="1" dirty="0"/>
              <a:t> (PAP) </a:t>
            </a:r>
            <a:r>
              <a:rPr lang="en-GB" b="1" dirty="0" err="1"/>
              <a:t>sydd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dangos</a:t>
            </a:r>
            <a:r>
              <a:rPr lang="en-GB" b="1" dirty="0"/>
              <a:t> </a:t>
            </a:r>
            <a:r>
              <a:rPr lang="en-GB" b="1" dirty="0" err="1" smtClean="0"/>
              <a:t>sut</a:t>
            </a:r>
            <a:r>
              <a:rPr lang="en-GB" b="1" dirty="0" smtClean="0"/>
              <a:t> </a:t>
            </a:r>
            <a:r>
              <a:rPr lang="en-GB" b="1" dirty="0" err="1" smtClean="0"/>
              <a:t>ydych</a:t>
            </a:r>
            <a:r>
              <a:rPr lang="en-GB" b="1" dirty="0" smtClean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adfyfyrio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</a:t>
            </a:r>
            <a:r>
              <a:rPr lang="en-GB" b="1" dirty="0" err="1"/>
              <a:t>feirniadol</a:t>
            </a:r>
            <a:r>
              <a:rPr lang="en-GB" b="1" dirty="0"/>
              <a:t> </a:t>
            </a:r>
            <a:r>
              <a:rPr lang="en-GB" b="1" dirty="0" err="1"/>
              <a:t>ar</a:t>
            </a:r>
            <a:r>
              <a:rPr lang="en-GB" b="1" dirty="0"/>
              <a:t> </a:t>
            </a:r>
            <a:r>
              <a:rPr lang="en-GB" b="1" dirty="0" err="1" smtClean="0"/>
              <a:t>eich</a:t>
            </a:r>
            <a:r>
              <a:rPr lang="en-GB" b="1" dirty="0" smtClean="0"/>
              <a:t> </a:t>
            </a:r>
            <a:r>
              <a:rPr lang="en-GB" b="1" dirty="0" err="1"/>
              <a:t>cynnydd</a:t>
            </a:r>
            <a:r>
              <a:rPr lang="en-GB" b="1" dirty="0"/>
              <a:t> </a:t>
            </a:r>
            <a:r>
              <a:rPr lang="en-GB" b="1" dirty="0" err="1"/>
              <a:t>personol</a:t>
            </a:r>
            <a:r>
              <a:rPr lang="en-GB" b="1" dirty="0"/>
              <a:t>.</a:t>
            </a:r>
            <a:endParaRPr lang="en-GB" dirty="0"/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0709" y="5470701"/>
            <a:ext cx="4571998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30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Manylion</a:t>
            </a:r>
            <a:r>
              <a:rPr lang="en-US" b="1" dirty="0" smtClean="0"/>
              <a:t> </a:t>
            </a:r>
            <a:r>
              <a:rPr lang="en-US" b="1" dirty="0" err="1" smtClean="0"/>
              <a:t>Ychwanegol</a:t>
            </a:r>
            <a:r>
              <a:rPr lang="en-US" b="1" dirty="0" smtClean="0"/>
              <a:t> </a:t>
            </a:r>
            <a:r>
              <a:rPr lang="mr-IN" b="1" dirty="0" smtClean="0"/>
              <a:t>–</a:t>
            </a:r>
            <a:r>
              <a:rPr lang="en-US" b="1" dirty="0" smtClean="0"/>
              <a:t> Further Guidance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0105" y="1690687"/>
            <a:ext cx="5150223" cy="4708981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You can write in the first person as it is a reflective response.</a:t>
            </a:r>
          </a:p>
          <a:p>
            <a:r>
              <a:rPr lang="en-US" dirty="0" smtClean="0"/>
              <a:t>Make some reference to some learning theory and QTS standards</a:t>
            </a:r>
          </a:p>
          <a:p>
            <a:r>
              <a:rPr lang="en-US" dirty="0" smtClean="0"/>
              <a:t>You can use the ARC format for this submission,  or/and you can include your current ARC reflections as supporting evidence in an appendix.</a:t>
            </a:r>
          </a:p>
          <a:p>
            <a:r>
              <a:rPr lang="en-US" dirty="0" smtClean="0"/>
              <a:t>Remember not to use any names of individuals or the name of the school in your responses.</a:t>
            </a:r>
          </a:p>
          <a:p>
            <a:r>
              <a:rPr lang="en-US" dirty="0" smtClean="0"/>
              <a:t>You may find focusing on one area, e.g. </a:t>
            </a:r>
            <a:r>
              <a:rPr lang="en-US" dirty="0" err="1"/>
              <a:t>b</a:t>
            </a:r>
            <a:r>
              <a:rPr lang="en-US" dirty="0" err="1" smtClean="0"/>
              <a:t>ehaviour</a:t>
            </a:r>
            <a:r>
              <a:rPr lang="en-US" dirty="0" smtClean="0"/>
              <a:t> management,  it is easier for you to show your progress. </a:t>
            </a:r>
          </a:p>
          <a:p>
            <a:r>
              <a:rPr lang="en-US" dirty="0" smtClean="0"/>
              <a:t>Create a simple action plan for the second phase of placement ( </a:t>
            </a:r>
            <a:r>
              <a:rPr lang="en-US" dirty="0" smtClean="0"/>
              <a:t>C20)</a:t>
            </a: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40658" y="1690688"/>
            <a:ext cx="557604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000" dirty="0" err="1" smtClean="0"/>
              <a:t>Gallwch</a:t>
            </a:r>
            <a:r>
              <a:rPr lang="en-US" sz="2000" dirty="0" smtClean="0"/>
              <a:t> </a:t>
            </a:r>
            <a:r>
              <a:rPr lang="en-US" sz="2000" dirty="0" err="1" smtClean="0"/>
              <a:t>ysgrifennu</a:t>
            </a:r>
            <a:r>
              <a:rPr lang="en-US" sz="2000" dirty="0" smtClean="0"/>
              <a:t> </a:t>
            </a:r>
            <a:r>
              <a:rPr lang="en-US" sz="2000" dirty="0" err="1" smtClean="0"/>
              <a:t>yn</a:t>
            </a:r>
            <a:r>
              <a:rPr lang="en-US" sz="2000" dirty="0" smtClean="0"/>
              <a:t> y person </a:t>
            </a:r>
            <a:r>
              <a:rPr lang="en-US" sz="2000" dirty="0" err="1" smtClean="0"/>
              <a:t>cyntaf</a:t>
            </a:r>
            <a:r>
              <a:rPr lang="en-US" sz="2000" dirty="0" smtClean="0"/>
              <a:t> </a:t>
            </a:r>
            <a:r>
              <a:rPr lang="en-US" sz="2000" dirty="0" err="1" smtClean="0"/>
              <a:t>oherwydd</a:t>
            </a:r>
            <a:r>
              <a:rPr lang="en-US" sz="2000" dirty="0" smtClean="0"/>
              <a:t> </a:t>
            </a:r>
            <a:r>
              <a:rPr lang="en-US" sz="2000" dirty="0" err="1" smtClean="0"/>
              <a:t>mae'n</a:t>
            </a:r>
            <a:r>
              <a:rPr lang="en-US" sz="2000" dirty="0" smtClean="0"/>
              <a:t> </a:t>
            </a:r>
            <a:r>
              <a:rPr lang="en-US" sz="2000" dirty="0" err="1" smtClean="0"/>
              <a:t>ymateb</a:t>
            </a:r>
            <a:r>
              <a:rPr lang="en-US" sz="2000" dirty="0" smtClean="0"/>
              <a:t> </a:t>
            </a:r>
            <a:r>
              <a:rPr lang="en-US" sz="2000" dirty="0" err="1" smtClean="0"/>
              <a:t>myfyriol</a:t>
            </a:r>
            <a:r>
              <a:rPr lang="en-US" sz="2000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err="1" smtClean="0"/>
              <a:t>Gwnewch</a:t>
            </a:r>
            <a:r>
              <a:rPr lang="en-US" sz="2000" dirty="0" smtClean="0"/>
              <a:t> </a:t>
            </a:r>
            <a:r>
              <a:rPr lang="en-US" sz="2000" dirty="0" err="1" smtClean="0"/>
              <a:t>gyfeiriad</a:t>
            </a:r>
            <a:r>
              <a:rPr lang="en-US" sz="2000" dirty="0" smtClean="0"/>
              <a:t> at rai </a:t>
            </a:r>
            <a:r>
              <a:rPr lang="en-US" sz="2000" dirty="0" err="1" smtClean="0"/>
              <a:t>theoriau</a:t>
            </a:r>
            <a:r>
              <a:rPr lang="en-US" sz="2000" dirty="0" smtClean="0"/>
              <a:t> </a:t>
            </a:r>
            <a:r>
              <a:rPr lang="en-US" sz="2000" dirty="0" err="1" smtClean="0"/>
              <a:t>dysgu</a:t>
            </a:r>
            <a:r>
              <a:rPr lang="en-US" sz="2000" dirty="0" smtClean="0"/>
              <a:t> a </a:t>
            </a:r>
            <a:r>
              <a:rPr lang="en-US" sz="2000" dirty="0" err="1" smtClean="0"/>
              <a:t>safonau</a:t>
            </a:r>
            <a:r>
              <a:rPr lang="en-US" sz="2000" dirty="0" smtClean="0"/>
              <a:t> SAC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err="1" smtClean="0"/>
              <a:t>Gallwch</a:t>
            </a:r>
            <a:r>
              <a:rPr lang="en-US" sz="2000" dirty="0" smtClean="0"/>
              <a:t> </a:t>
            </a:r>
            <a:r>
              <a:rPr lang="en-US" sz="2000" dirty="0" err="1" smtClean="0"/>
              <a:t>ddefnyddio'r</a:t>
            </a:r>
            <a:r>
              <a:rPr lang="en-US" sz="2000" dirty="0" smtClean="0"/>
              <a:t> </a:t>
            </a:r>
            <a:r>
              <a:rPr lang="en-US" sz="2000" dirty="0" err="1" smtClean="0"/>
              <a:t>fformat</a:t>
            </a:r>
            <a:r>
              <a:rPr lang="en-US" sz="2000" dirty="0" smtClean="0"/>
              <a:t> BWA </a:t>
            </a:r>
            <a:r>
              <a:rPr lang="en-US" sz="2000" dirty="0" err="1" smtClean="0"/>
              <a:t>ar</a:t>
            </a:r>
            <a:r>
              <a:rPr lang="en-US" sz="2000" dirty="0" smtClean="0"/>
              <a:t> </a:t>
            </a:r>
            <a:r>
              <a:rPr lang="en-US" sz="2000" dirty="0" err="1" smtClean="0"/>
              <a:t>gyfer</a:t>
            </a:r>
            <a:r>
              <a:rPr lang="en-US" sz="2000" dirty="0" smtClean="0"/>
              <a:t> y </a:t>
            </a:r>
            <a:r>
              <a:rPr lang="en-US" sz="2000" dirty="0" err="1" smtClean="0"/>
              <a:t>cyflwyniad</a:t>
            </a:r>
            <a:r>
              <a:rPr lang="en-US" sz="2000" dirty="0" smtClean="0"/>
              <a:t> </a:t>
            </a:r>
            <a:r>
              <a:rPr lang="en-US" sz="2000" dirty="0" err="1" smtClean="0"/>
              <a:t>yma</a:t>
            </a:r>
            <a:r>
              <a:rPr lang="en-US" sz="2000" dirty="0" smtClean="0"/>
              <a:t>, </a:t>
            </a:r>
            <a:r>
              <a:rPr lang="en-US" sz="2000" dirty="0" err="1" smtClean="0"/>
              <a:t>neu</a:t>
            </a:r>
            <a:r>
              <a:rPr lang="en-US" sz="2000" dirty="0" smtClean="0"/>
              <a:t> </a:t>
            </a:r>
            <a:r>
              <a:rPr lang="en-US" sz="2000" dirty="0" err="1" smtClean="0"/>
              <a:t>gallwch</a:t>
            </a:r>
            <a:r>
              <a:rPr lang="en-US" sz="2000" dirty="0" smtClean="0"/>
              <a:t> </a:t>
            </a:r>
            <a:r>
              <a:rPr lang="en-US" sz="2000" dirty="0" err="1" smtClean="0"/>
              <a:t>gynnwys</a:t>
            </a:r>
            <a:r>
              <a:rPr lang="en-US" sz="2000" dirty="0" smtClean="0"/>
              <a:t> </a:t>
            </a:r>
            <a:r>
              <a:rPr lang="en-US" sz="2000" dirty="0" err="1" smtClean="0"/>
              <a:t>eich</a:t>
            </a:r>
            <a:r>
              <a:rPr lang="en-US" sz="2000" dirty="0" smtClean="0"/>
              <a:t> </a:t>
            </a:r>
            <a:r>
              <a:rPr lang="en-US" sz="2000" dirty="0" err="1" smtClean="0"/>
              <a:t>adlewyrchiadau</a:t>
            </a:r>
            <a:r>
              <a:rPr lang="en-US" sz="2000" dirty="0" smtClean="0"/>
              <a:t> BWA </a:t>
            </a:r>
            <a:r>
              <a:rPr lang="en-US" sz="2000" dirty="0" err="1" smtClean="0"/>
              <a:t>cyfredol</a:t>
            </a:r>
            <a:r>
              <a:rPr lang="en-US" sz="2000" dirty="0" smtClean="0"/>
              <a:t> </a:t>
            </a:r>
            <a:r>
              <a:rPr lang="en-US" sz="2000" dirty="0" err="1" smtClean="0"/>
              <a:t>fel</a:t>
            </a:r>
            <a:r>
              <a:rPr lang="en-US" sz="2000" dirty="0" smtClean="0"/>
              <a:t> </a:t>
            </a:r>
            <a:r>
              <a:rPr lang="en-US" sz="2000" dirty="0" err="1" smtClean="0"/>
              <a:t>tystiolaeth</a:t>
            </a:r>
            <a:r>
              <a:rPr lang="en-US" sz="2000" dirty="0" smtClean="0"/>
              <a:t> </a:t>
            </a:r>
            <a:r>
              <a:rPr lang="en-US" sz="2000" dirty="0" err="1" smtClean="0"/>
              <a:t>ategol</a:t>
            </a:r>
            <a:r>
              <a:rPr lang="en-US" sz="2000" dirty="0" smtClean="0"/>
              <a:t> </a:t>
            </a:r>
            <a:r>
              <a:rPr lang="en-US" sz="2000" dirty="0" err="1" smtClean="0"/>
              <a:t>mewn</a:t>
            </a:r>
            <a:r>
              <a:rPr lang="en-US" sz="2000" dirty="0" smtClean="0"/>
              <a:t> </a:t>
            </a:r>
            <a:r>
              <a:rPr lang="en-US" sz="2000" dirty="0" err="1" smtClean="0"/>
              <a:t>atodiad</a:t>
            </a:r>
            <a:r>
              <a:rPr lang="en-US" sz="2000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err="1" smtClean="0"/>
              <a:t>Cofiwch</a:t>
            </a:r>
            <a:r>
              <a:rPr lang="en-US" sz="2000" dirty="0" smtClean="0"/>
              <a:t> </a:t>
            </a:r>
            <a:r>
              <a:rPr lang="en-US" sz="2000" dirty="0" err="1" smtClean="0"/>
              <a:t>beidio</a:t>
            </a:r>
            <a:r>
              <a:rPr lang="en-US" sz="2000" dirty="0" smtClean="0"/>
              <a:t> </a:t>
            </a:r>
            <a:r>
              <a:rPr lang="en-US" sz="2000" dirty="0" err="1" smtClean="0"/>
              <a:t>â</a:t>
            </a:r>
            <a:r>
              <a:rPr lang="en-US" sz="2000" dirty="0" smtClean="0"/>
              <a:t> </a:t>
            </a:r>
            <a:r>
              <a:rPr lang="en-US" sz="2000" dirty="0" err="1" smtClean="0"/>
              <a:t>defnyddio</a:t>
            </a:r>
            <a:r>
              <a:rPr lang="en-US" sz="2000" dirty="0" smtClean="0"/>
              <a:t> </a:t>
            </a:r>
            <a:r>
              <a:rPr lang="en-US" sz="2000" dirty="0" err="1" smtClean="0"/>
              <a:t>unrhyw</a:t>
            </a:r>
            <a:r>
              <a:rPr lang="en-US" sz="2000" dirty="0" smtClean="0"/>
              <a:t> </a:t>
            </a:r>
            <a:r>
              <a:rPr lang="en-US" sz="2000" dirty="0" err="1" smtClean="0"/>
              <a:t>enwau</a:t>
            </a:r>
            <a:r>
              <a:rPr lang="en-US" sz="2000" dirty="0" smtClean="0"/>
              <a:t> </a:t>
            </a:r>
            <a:r>
              <a:rPr lang="en-US" sz="2000" dirty="0" err="1" smtClean="0"/>
              <a:t>unigolion</a:t>
            </a:r>
            <a:r>
              <a:rPr lang="en-US" sz="2000" dirty="0" smtClean="0"/>
              <a:t> </a:t>
            </a:r>
            <a:r>
              <a:rPr lang="en-US" sz="2000" dirty="0" err="1" smtClean="0"/>
              <a:t>neu</a:t>
            </a:r>
            <a:r>
              <a:rPr lang="en-US" sz="2000" dirty="0" smtClean="0"/>
              <a:t> </a:t>
            </a:r>
            <a:r>
              <a:rPr lang="en-US" sz="2000" dirty="0" err="1" smtClean="0"/>
              <a:t>enw'r</a:t>
            </a:r>
            <a:r>
              <a:rPr lang="en-US" sz="2000" dirty="0" smtClean="0"/>
              <a:t> </a:t>
            </a:r>
            <a:r>
              <a:rPr lang="en-US" sz="2000" dirty="0" err="1" smtClean="0"/>
              <a:t>ysgol</a:t>
            </a:r>
            <a:r>
              <a:rPr lang="en-US" sz="2000" dirty="0" smtClean="0"/>
              <a:t> </a:t>
            </a:r>
            <a:r>
              <a:rPr lang="en-US" sz="2000" dirty="0" err="1" smtClean="0"/>
              <a:t>yn</a:t>
            </a:r>
            <a:r>
              <a:rPr lang="en-US" sz="2000" dirty="0" smtClean="0"/>
              <a:t> </a:t>
            </a:r>
            <a:r>
              <a:rPr lang="en-US" sz="2000" dirty="0" err="1" smtClean="0"/>
              <a:t>eich</a:t>
            </a:r>
            <a:r>
              <a:rPr lang="en-US" sz="2000" dirty="0" smtClean="0"/>
              <a:t> </a:t>
            </a:r>
            <a:r>
              <a:rPr lang="en-US" sz="2000" dirty="0" err="1" smtClean="0"/>
              <a:t>ymatebion</a:t>
            </a:r>
            <a:r>
              <a:rPr lang="en-US" sz="2000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err="1" smtClean="0"/>
              <a:t>Gallwch</a:t>
            </a:r>
            <a:r>
              <a:rPr lang="en-US" sz="2000" dirty="0" smtClean="0"/>
              <a:t> </a:t>
            </a:r>
            <a:r>
              <a:rPr lang="en-US" sz="2000" dirty="0" err="1" smtClean="0"/>
              <a:t>ddewis</a:t>
            </a:r>
            <a:r>
              <a:rPr lang="en-US" sz="2000" dirty="0" smtClean="0"/>
              <a:t> </a:t>
            </a:r>
            <a:r>
              <a:rPr lang="en-US" sz="2000" dirty="0" err="1" smtClean="0"/>
              <a:t>i</a:t>
            </a:r>
            <a:r>
              <a:rPr lang="en-US" sz="2000" dirty="0" smtClean="0"/>
              <a:t> </a:t>
            </a:r>
            <a:r>
              <a:rPr lang="en-US" sz="2000" dirty="0" err="1" smtClean="0"/>
              <a:t>roi</a:t>
            </a:r>
            <a:r>
              <a:rPr lang="en-US" sz="2000" dirty="0" smtClean="0"/>
              <a:t> </a:t>
            </a:r>
            <a:r>
              <a:rPr lang="en-US" sz="2000" dirty="0" err="1" smtClean="0"/>
              <a:t>ffocws</a:t>
            </a:r>
            <a:r>
              <a:rPr lang="en-US" sz="2000" dirty="0" smtClean="0"/>
              <a:t> </a:t>
            </a:r>
            <a:r>
              <a:rPr lang="en-US" sz="2000" dirty="0" err="1" smtClean="0"/>
              <a:t>ar</a:t>
            </a:r>
            <a:r>
              <a:rPr lang="en-US" sz="2000" dirty="0" smtClean="0"/>
              <a:t> un </a:t>
            </a:r>
            <a:r>
              <a:rPr lang="en-US" sz="2000" dirty="0" err="1" smtClean="0"/>
              <a:t>maes</a:t>
            </a:r>
            <a:r>
              <a:rPr lang="en-US" sz="2000" dirty="0" smtClean="0"/>
              <a:t>, </a:t>
            </a:r>
            <a:r>
              <a:rPr lang="en-US" sz="2000" dirty="0" err="1" smtClean="0"/>
              <a:t>e.e</a:t>
            </a:r>
            <a:r>
              <a:rPr lang="en-US" sz="2000" dirty="0" smtClean="0"/>
              <a:t>. </a:t>
            </a:r>
            <a:r>
              <a:rPr lang="en-US" sz="2000" dirty="0" err="1" smtClean="0"/>
              <a:t>rheoli</a:t>
            </a:r>
            <a:r>
              <a:rPr lang="en-US" sz="2000" dirty="0" smtClean="0"/>
              <a:t> </a:t>
            </a:r>
            <a:r>
              <a:rPr lang="en-US" sz="2000" dirty="0" err="1" smtClean="0"/>
              <a:t>ymddygiad</a:t>
            </a:r>
            <a:r>
              <a:rPr lang="en-US" sz="2000" dirty="0" smtClean="0"/>
              <a:t>, </a:t>
            </a:r>
            <a:r>
              <a:rPr lang="en-US" sz="2000" dirty="0" err="1" smtClean="0"/>
              <a:t>mae'n</a:t>
            </a:r>
            <a:r>
              <a:rPr lang="en-US" sz="2000" dirty="0" smtClean="0"/>
              <a:t> </a:t>
            </a:r>
            <a:r>
              <a:rPr lang="en-US" sz="2000" dirty="0" err="1" smtClean="0"/>
              <a:t>gallu</a:t>
            </a:r>
            <a:r>
              <a:rPr lang="en-US" sz="2000" dirty="0" smtClean="0"/>
              <a:t> bod </a:t>
            </a:r>
            <a:r>
              <a:rPr lang="en-US" sz="2000" dirty="0" err="1" smtClean="0"/>
              <a:t>yn</a:t>
            </a:r>
            <a:r>
              <a:rPr lang="en-US" sz="2000" dirty="0" smtClean="0"/>
              <a:t> </a:t>
            </a:r>
            <a:r>
              <a:rPr lang="en-US" sz="2000" dirty="0" err="1" smtClean="0"/>
              <a:t>rhwyddach</a:t>
            </a:r>
            <a:r>
              <a:rPr lang="en-US" sz="2000" dirty="0" smtClean="0"/>
              <a:t> </a:t>
            </a:r>
            <a:r>
              <a:rPr lang="en-US" sz="2000" dirty="0" err="1" smtClean="0"/>
              <a:t>i</a:t>
            </a:r>
            <a:r>
              <a:rPr lang="en-US" sz="2000" dirty="0" smtClean="0"/>
              <a:t> chi </a:t>
            </a:r>
            <a:r>
              <a:rPr lang="en-US" sz="2000" dirty="0" err="1" smtClean="0"/>
              <a:t>ddangos</a:t>
            </a:r>
            <a:r>
              <a:rPr lang="en-US" sz="2000" dirty="0" smtClean="0"/>
              <a:t> </a:t>
            </a:r>
            <a:r>
              <a:rPr lang="en-US" sz="2000" dirty="0" err="1" smtClean="0"/>
              <a:t>eich</a:t>
            </a:r>
            <a:r>
              <a:rPr lang="en-US" sz="2000" dirty="0" smtClean="0"/>
              <a:t> </a:t>
            </a:r>
            <a:r>
              <a:rPr lang="en-US" sz="2000" dirty="0" err="1" smtClean="0"/>
              <a:t>cynnydd</a:t>
            </a:r>
            <a:r>
              <a:rPr lang="en-US" sz="2000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000" dirty="0" err="1" smtClean="0"/>
              <a:t>Creu</a:t>
            </a:r>
            <a:r>
              <a:rPr lang="en-US" sz="2000" dirty="0" smtClean="0"/>
              <a:t> </a:t>
            </a:r>
            <a:r>
              <a:rPr lang="en-US" sz="2000" dirty="0" err="1" smtClean="0"/>
              <a:t>cynllun</a:t>
            </a:r>
            <a:r>
              <a:rPr lang="en-US" sz="2000" dirty="0" smtClean="0"/>
              <a:t> </a:t>
            </a:r>
            <a:r>
              <a:rPr lang="en-US" sz="2000" dirty="0" err="1" smtClean="0"/>
              <a:t>gweithredu</a:t>
            </a:r>
            <a:r>
              <a:rPr lang="en-US" sz="2000" dirty="0" smtClean="0"/>
              <a:t> </a:t>
            </a:r>
            <a:r>
              <a:rPr lang="en-US" sz="2000" dirty="0" err="1" smtClean="0"/>
              <a:t>syml</a:t>
            </a:r>
            <a:r>
              <a:rPr lang="en-US" sz="2000" dirty="0" smtClean="0"/>
              <a:t> </a:t>
            </a:r>
            <a:r>
              <a:rPr lang="en-US" sz="2000" dirty="0" err="1" smtClean="0"/>
              <a:t>ar</a:t>
            </a:r>
            <a:r>
              <a:rPr lang="en-US" sz="2000" dirty="0" smtClean="0"/>
              <a:t> </a:t>
            </a:r>
            <a:r>
              <a:rPr lang="en-US" sz="2000" dirty="0" err="1" smtClean="0"/>
              <a:t>gyfer</a:t>
            </a:r>
            <a:r>
              <a:rPr lang="en-US" sz="2000" dirty="0" smtClean="0"/>
              <a:t> ail </a:t>
            </a:r>
            <a:r>
              <a:rPr lang="en-US" sz="2000" dirty="0" err="1" smtClean="0"/>
              <a:t>gyfnod</a:t>
            </a:r>
            <a:r>
              <a:rPr lang="en-US" sz="2000" dirty="0" smtClean="0"/>
              <a:t> PAP (</a:t>
            </a:r>
            <a:r>
              <a:rPr lang="en-US" sz="2000" dirty="0" smtClean="0"/>
              <a:t>C20)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485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282</Words>
  <Application>Microsoft Macintosh PowerPoint</Application>
  <PresentationFormat>Widescreen</PresentationFormat>
  <Paragraphs>28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Calibri</vt:lpstr>
      <vt:lpstr>Calibri Light</vt:lpstr>
      <vt:lpstr>Mangal</vt:lpstr>
      <vt:lpstr>Times New Roman</vt:lpstr>
      <vt:lpstr>Arial</vt:lpstr>
      <vt:lpstr>Office Theme</vt:lpstr>
      <vt:lpstr>PowerPoint Presentation</vt:lpstr>
      <vt:lpstr>Manylion Ychwanegol – Further Guidance</vt:lpstr>
    </vt:vector>
  </TitlesOfParts>
  <Company/>
  <LinksUpToDate>false</LinksUpToDate>
  <SharedDoc>false</SharedDoc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Jones, Mathew</dc:creator>
  <cp:lastModifiedBy>Jones, Mathew</cp:lastModifiedBy>
  <cp:revision>5</cp:revision>
  <dcterms:created xsi:type="dcterms:W3CDTF">2018-03-19T13:13:10Z</dcterms:created>
  <dcterms:modified xsi:type="dcterms:W3CDTF">2018-03-19T14:12:47Z</dcterms:modified>
</cp:coreProperties>
</file>