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7" r:id="rId2"/>
    <p:sldId id="266" r:id="rId3"/>
    <p:sldId id="263" r:id="rId4"/>
    <p:sldId id="265" r:id="rId5"/>
    <p:sldId id="261" r:id="rId6"/>
    <p:sldId id="260"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82" d="100"/>
          <a:sy n="82" d="100"/>
        </p:scale>
        <p:origin x="5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5A8C42-18C7-4323-946F-B87FCE5F699B}" type="datetimeFigureOut">
              <a:rPr lang="en-GB" smtClean="0"/>
              <a:t>27/04/2019</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C4662AB6-4191-42EB-8207-BD09FE1830DA}"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8081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5A8C42-18C7-4323-946F-B87FCE5F699B}" type="datetimeFigureOut">
              <a:rPr lang="en-GB" smtClean="0"/>
              <a:t>27/04/2019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662AB6-4191-42EB-8207-BD09FE1830DA}"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93161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5A8C42-18C7-4323-946F-B87FCE5F699B}" type="datetimeFigureOut">
              <a:rPr lang="en-GB" smtClean="0"/>
              <a:t>27/04/2019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662AB6-4191-42EB-8207-BD09FE1830DA}"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17498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5A8C42-18C7-4323-946F-B87FCE5F699B}" type="datetimeFigureOut">
              <a:rPr lang="en-GB" smtClean="0"/>
              <a:t>27/04/2019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662AB6-4191-42EB-8207-BD09FE1830DA}"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0555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5A8C42-18C7-4323-946F-B87FCE5F699B}" type="datetimeFigureOut">
              <a:rPr lang="en-GB" smtClean="0"/>
              <a:t>27/04/2019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662AB6-4191-42EB-8207-BD09FE1830DA}"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60715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A8C42-18C7-4323-946F-B87FCE5F699B}" type="datetimeFigureOut">
              <a:rPr lang="en-GB" smtClean="0"/>
              <a:t>27/04/2019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662AB6-4191-42EB-8207-BD09FE1830DA}"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328255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5A8C42-18C7-4323-946F-B87FCE5F699B}" type="datetimeFigureOut">
              <a:rPr lang="en-GB" smtClean="0"/>
              <a:t>27/04/2019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662AB6-4191-42EB-8207-BD09FE1830DA}" type="slidenum">
              <a:rPr lang="en-GB" smtClean="0"/>
              <a:t>‹#›</a:t>
            </a:fld>
            <a:endParaRPr lang="en-GB"/>
          </a:p>
        </p:txBody>
      </p:sp>
    </p:spTree>
    <p:extLst>
      <p:ext uri="{BB962C8B-B14F-4D97-AF65-F5344CB8AC3E}">
        <p14:creationId xmlns:p14="http://schemas.microsoft.com/office/powerpoint/2010/main" val="699910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5A8C42-18C7-4323-946F-B87FCE5F699B}" type="datetimeFigureOut">
              <a:rPr lang="en-GB" smtClean="0"/>
              <a:t>27/04/2019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662AB6-4191-42EB-8207-BD09FE1830DA}"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8679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05A8C42-18C7-4323-946F-B87FCE5F699B}" type="datetimeFigureOut">
              <a:rPr lang="en-GB" smtClean="0"/>
              <a:t>27/04/2019</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C4662AB6-4191-42EB-8207-BD09FE1830DA}"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58702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5A8C42-18C7-4323-946F-B87FCE5F699B}" type="datetimeFigureOut">
              <a:rPr lang="en-GB" smtClean="0"/>
              <a:t>27/04/2019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662AB6-4191-42EB-8207-BD09FE1830DA}"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58539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5A8C42-18C7-4323-946F-B87FCE5F699B}" type="datetimeFigureOut">
              <a:rPr lang="en-GB" smtClean="0"/>
              <a:t>27/04/2019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662AB6-4191-42EB-8207-BD09FE1830DA}"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1484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05A8C42-18C7-4323-946F-B87FCE5F699B}" type="datetimeFigureOut">
              <a:rPr lang="en-GB" smtClean="0"/>
              <a:t>27/04/2019</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4662AB6-4191-42EB-8207-BD09FE1830DA}"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0487881"/>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allaboutphilosophy.org/what-is-marxism-faq.htm"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google.co.uk/url?sa=t&amp;rct=j&amp;q=&amp;esrc=s&amp;source=web&amp;cd=13&amp;cad=rja&amp;uact=8&amp;ved=2ahUKEwjyrr_rqvDhAhWnUhUIHariB-0QFjAMegQIAhAB&amp;url=https%3A%2F%2Fwww.notablebiographies.com%2FMa-Mo%2FMarx-Karl.html&amp;usg=AOvVaw0Mbr4In8ce9FGYv-xd78bM&amp;cshid=1556370256437151"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s://www.google.co.uk/url?sa=t&amp;rct=j&amp;q=&amp;esrc=s&amp;source=web&amp;cd=9&amp;cad=rja&amp;uact=8&amp;ved=2ahUKEwjp5vSKpfDhAhVZUBUIHaEWCr0QFjAIegQIARAB&amp;url=https%3A%2F%2Fwww.britannica.com%2Ftopic%2FMarxism&amp;usg=AOvVaw2dOAsjZtqPHu6XrVZhqRrA"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hyperlink" Target="https://www.google.co.uk/url?sa=t&amp;rct=j&amp;q=&amp;esrc=s&amp;source=web&amp;cd=1&amp;cad=rja&amp;uact=8&amp;ved=2ahUKEwihkbqaoPDhAhUlpHEKHR7yAwMQFjAAegQIAhAB&amp;url=https%3A%2F%2Fwww.britannica.com%2Ftopic%2Fcommunism&amp;usg=AOvVaw3ei7eqYMw5C1Rntd00B1Az" TargetMode="Externa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www.google.co.uk/url?sa=t&amp;rct=j&amp;q=&amp;esrc=s&amp;source=web&amp;cd=9&amp;cad=rja&amp;uact=8&amp;ved=2ahUKEwjp5vSKpfDhAhVZUBUIHaEWCr0QFjAIegQIARAB&amp;url=https%3A%2F%2Fwww.britannica.com%2Ftopic%2FMarxism&amp;usg=AOvVaw2dOAsjZtqPHu6XrVZhqRrA" TargetMode="External"/><Relationship Id="rId2" Type="http://schemas.openxmlformats.org/officeDocument/2006/relationships/hyperlink" Target="http://www.philosophypages.com/hy/5o.htm" TargetMode="External"/><Relationship Id="rId1" Type="http://schemas.openxmlformats.org/officeDocument/2006/relationships/slideLayout" Target="../slideLayouts/slideLayout1.xml"/><Relationship Id="rId6" Type="http://schemas.openxmlformats.org/officeDocument/2006/relationships/hyperlink" Target="https://www.google.co.uk/url?sa=t&amp;rct=j&amp;q=&amp;esrc=s&amp;source=web&amp;cd=11&amp;ved=2ahUKEwjD29_i-NHhAhWoRhUIHe62DjsQFjAKegQIEBAZ&amp;url=https%3A%2F%2Fwww.history.com%2Ftopics%2Fgermany%2Fkarl-marx&amp;usg=AOvVaw0zV02x9aHq2dsSV4lhg-b7" TargetMode="External"/><Relationship Id="rId5" Type="http://schemas.openxmlformats.org/officeDocument/2006/relationships/hyperlink" Target="https://www.allaboutphilosophy.org/what-is-marxism-faq.htm" TargetMode="External"/><Relationship Id="rId4" Type="http://schemas.openxmlformats.org/officeDocument/2006/relationships/hyperlink" Target="https://www.google.co.uk/url?sa=t&amp;rct=j&amp;q=&amp;esrc=s&amp;source=web&amp;cd=20&amp;cad=rja&amp;uact=8&amp;ved=2ahUKEwigrMS7qPDhAhXeRhUIHa2HCGUQFjATegQIABAB&amp;url=http%3A%2F%2Fwww.bbc.co.uk%2Fhistory%2Fhistoric_figures%2Fmarx_karl.shtml&amp;usg=AOvVaw1SUW1gU097qouS8yZQCFF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E81D6-CB28-402B-881F-475E952E06EA}"/>
              </a:ext>
            </a:extLst>
          </p:cNvPr>
          <p:cNvSpPr>
            <a:spLocks noGrp="1"/>
          </p:cNvSpPr>
          <p:nvPr>
            <p:ph type="ctrTitle"/>
          </p:nvPr>
        </p:nvSpPr>
        <p:spPr>
          <a:xfrm>
            <a:off x="2091207" y="-279918"/>
            <a:ext cx="8637073" cy="2475982"/>
          </a:xfrm>
        </p:spPr>
        <p:txBody>
          <a:bodyPr/>
          <a:lstStyle/>
          <a:p>
            <a:r>
              <a:rPr lang="en-GB" dirty="0"/>
              <a:t>Marxism</a:t>
            </a:r>
          </a:p>
        </p:txBody>
      </p:sp>
      <p:sp>
        <p:nvSpPr>
          <p:cNvPr id="3" name="Subtitle 2">
            <a:extLst>
              <a:ext uri="{FF2B5EF4-FFF2-40B4-BE49-F238E27FC236}">
                <a16:creationId xmlns:a16="http://schemas.microsoft.com/office/drawing/2014/main" id="{4091CBF6-B229-4B4A-BF7F-FD89635857A3}"/>
              </a:ext>
            </a:extLst>
          </p:cNvPr>
          <p:cNvSpPr>
            <a:spLocks noGrp="1"/>
          </p:cNvSpPr>
          <p:nvPr>
            <p:ph type="subTitle" idx="1"/>
          </p:nvPr>
        </p:nvSpPr>
        <p:spPr>
          <a:xfrm>
            <a:off x="2221837" y="3251286"/>
            <a:ext cx="8637072" cy="977621"/>
          </a:xfrm>
        </p:spPr>
        <p:txBody>
          <a:bodyPr>
            <a:normAutofit fontScale="25000" lnSpcReduction="20000"/>
          </a:bodyPr>
          <a:lstStyle/>
          <a:p>
            <a:pPr marL="342900" indent="-342900">
              <a:buFontTx/>
              <a:buChar char="-"/>
            </a:pPr>
            <a:r>
              <a:rPr lang="en-GB" dirty="0"/>
              <a:t>- </a:t>
            </a:r>
            <a:endParaRPr lang="en-GB" sz="4800" b="1" u="sng" dirty="0">
              <a:latin typeface="Times New Roman" panose="02020603050405020304" pitchFamily="18" charset="0"/>
              <a:cs typeface="Times New Roman" panose="02020603050405020304" pitchFamily="18" charset="0"/>
            </a:endParaRPr>
          </a:p>
          <a:p>
            <a:pPr marL="342900" indent="-342900">
              <a:buFontTx/>
              <a:buChar char="-"/>
            </a:pPr>
            <a:r>
              <a:rPr lang="en-GB" sz="4800" dirty="0">
                <a:latin typeface="Times New Roman" panose="02020603050405020304" pitchFamily="18" charset="0"/>
                <a:cs typeface="Times New Roman" panose="02020603050405020304" pitchFamily="18" charset="0"/>
              </a:rPr>
              <a:t>A definition of Marxism is a type of economic system proposed by Karl Marx in which there are no classes. The government would control all resources and means of production to, in theory, ensure equality. </a:t>
            </a:r>
          </a:p>
          <a:p>
            <a:pPr marL="342900" indent="-342900">
              <a:buFontTx/>
              <a:buChar char="-"/>
            </a:pPr>
            <a:r>
              <a:rPr lang="en-GB" sz="4800" dirty="0">
                <a:latin typeface="Times New Roman" panose="02020603050405020304" pitchFamily="18" charset="0"/>
                <a:cs typeface="Times New Roman" panose="02020603050405020304" pitchFamily="18" charset="0"/>
              </a:rPr>
              <a:t>- Karl Marx’s most popular theory was ‘materialism’. He believed that religion, morality, social structures and other things are all rooted in economics. In his later life he was more tolerant of religion. </a:t>
            </a:r>
          </a:p>
          <a:p>
            <a:pPr marL="685800" indent="-685800">
              <a:buFontTx/>
              <a:buChar char="-"/>
            </a:pPr>
            <a:r>
              <a:rPr lang="en-GB" sz="4800" dirty="0">
                <a:latin typeface="Times New Roman" panose="02020603050405020304" pitchFamily="18" charset="0"/>
                <a:cs typeface="Times New Roman" panose="02020603050405020304" pitchFamily="18" charset="0"/>
              </a:rPr>
              <a:t>Fascism is, at his core, the opposite of Marxism, capitalism (or liberalism) is, in it’s structure, the opposite of Marxism. </a:t>
            </a:r>
          </a:p>
          <a:p>
            <a:r>
              <a:rPr lang="en-GB" sz="4400" dirty="0">
                <a:hlinkClick r:id="rId2"/>
              </a:rPr>
              <a:t>(What is Marxism - AllAboutPhilosophy.org, https://www.allaboutphilosophy.org/what-is-marxism-faq.htm, </a:t>
            </a:r>
            <a:r>
              <a:rPr lang="en-GB" sz="4400" dirty="0" err="1">
                <a:hlinkClick r:id="rId2"/>
              </a:rPr>
              <a:t>n.d</a:t>
            </a:r>
            <a:r>
              <a:rPr lang="en-GB" sz="4400" dirty="0">
                <a:hlinkClick r:id="rId2"/>
              </a:rPr>
              <a:t>)</a:t>
            </a:r>
          </a:p>
          <a:p>
            <a:pPr marL="342900" indent="-342900">
              <a:buFontTx/>
              <a:buChar char="-"/>
            </a:pPr>
            <a:endParaRPr lang="en-GB" sz="4400" dirty="0">
              <a:latin typeface="Times New Roman" panose="02020603050405020304" pitchFamily="18" charset="0"/>
              <a:cs typeface="Times New Roman" panose="02020603050405020304" pitchFamily="18" charset="0"/>
            </a:endParaRPr>
          </a:p>
          <a:p>
            <a:pPr marL="342900" indent="-342900">
              <a:buFontTx/>
              <a:buChar char="-"/>
            </a:pPr>
            <a:endParaRPr lang="en-GB" sz="4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0441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3E976-DB4D-40FE-AE4A-8CC926590FD0}"/>
              </a:ext>
            </a:extLst>
          </p:cNvPr>
          <p:cNvSpPr>
            <a:spLocks noGrp="1"/>
          </p:cNvSpPr>
          <p:nvPr>
            <p:ph type="ctrTitle"/>
          </p:nvPr>
        </p:nvSpPr>
        <p:spPr/>
        <p:txBody>
          <a:bodyPr/>
          <a:lstStyle/>
          <a:p>
            <a:r>
              <a:rPr lang="en-GB" dirty="0"/>
              <a:t>Who was </a:t>
            </a:r>
            <a:r>
              <a:rPr lang="en-GB" dirty="0" err="1"/>
              <a:t>karl</a:t>
            </a:r>
            <a:r>
              <a:rPr lang="en-GB" dirty="0"/>
              <a:t> </a:t>
            </a:r>
            <a:r>
              <a:rPr lang="en-GB" dirty="0" err="1"/>
              <a:t>marx</a:t>
            </a:r>
            <a:r>
              <a:rPr lang="en-GB" dirty="0"/>
              <a:t>?</a:t>
            </a:r>
          </a:p>
        </p:txBody>
      </p:sp>
      <p:sp>
        <p:nvSpPr>
          <p:cNvPr id="3" name="Subtitle 2">
            <a:extLst>
              <a:ext uri="{FF2B5EF4-FFF2-40B4-BE49-F238E27FC236}">
                <a16:creationId xmlns:a16="http://schemas.microsoft.com/office/drawing/2014/main" id="{E8BEBFC2-1E8A-4C72-823F-D17E68B7B77C}"/>
              </a:ext>
            </a:extLst>
          </p:cNvPr>
          <p:cNvSpPr>
            <a:spLocks noGrp="1"/>
          </p:cNvSpPr>
          <p:nvPr>
            <p:ph type="subTitle" idx="1"/>
          </p:nvPr>
        </p:nvSpPr>
        <p:spPr/>
        <p:txBody>
          <a:bodyPr>
            <a:normAutofit fontScale="32500" lnSpcReduction="20000"/>
          </a:bodyPr>
          <a:lstStyle/>
          <a:p>
            <a:pPr marL="285750" indent="-285750">
              <a:buFontTx/>
              <a:buChar char="-"/>
            </a:pPr>
            <a:r>
              <a:rPr lang="en-GB" dirty="0"/>
              <a:t>Karl </a:t>
            </a:r>
            <a:r>
              <a:rPr lang="en-GB" dirty="0" err="1"/>
              <a:t>marx</a:t>
            </a:r>
            <a:r>
              <a:rPr lang="en-GB" dirty="0"/>
              <a:t> was a </a:t>
            </a:r>
            <a:r>
              <a:rPr lang="en-GB" dirty="0" err="1"/>
              <a:t>german</a:t>
            </a:r>
            <a:r>
              <a:rPr lang="en-GB" dirty="0"/>
              <a:t> philosopher, economist, historian </a:t>
            </a:r>
            <a:r>
              <a:rPr lang="en-GB" dirty="0" err="1"/>
              <a:t>sociologist,political</a:t>
            </a:r>
            <a:r>
              <a:rPr lang="en-GB" dirty="0"/>
              <a:t> theorist and journalist.</a:t>
            </a:r>
          </a:p>
          <a:p>
            <a:pPr marL="285750" indent="-285750">
              <a:buFontTx/>
              <a:buChar char="-"/>
            </a:pPr>
            <a:r>
              <a:rPr lang="en-GB" dirty="0"/>
              <a:t>Born 5</a:t>
            </a:r>
            <a:r>
              <a:rPr lang="en-GB" baseline="30000" dirty="0"/>
              <a:t>th</a:t>
            </a:r>
            <a:r>
              <a:rPr lang="en-GB" dirty="0"/>
              <a:t> of may 1818 in trier, Germany</a:t>
            </a:r>
          </a:p>
          <a:p>
            <a:pPr marL="285750" indent="-285750">
              <a:buFontTx/>
              <a:buChar char="-"/>
            </a:pPr>
            <a:r>
              <a:rPr lang="en-GB" dirty="0"/>
              <a:t>died 14</a:t>
            </a:r>
            <a:r>
              <a:rPr lang="en-GB" baseline="30000" dirty="0"/>
              <a:t>th</a:t>
            </a:r>
            <a:r>
              <a:rPr lang="en-GB" dirty="0"/>
              <a:t> of march 1883 in London</a:t>
            </a:r>
          </a:p>
          <a:p>
            <a:pPr marL="285750" indent="-285750">
              <a:buFontTx/>
              <a:buChar char="-"/>
            </a:pPr>
            <a:r>
              <a:rPr lang="en-GB" dirty="0"/>
              <a:t>He married jenny von  </a:t>
            </a:r>
            <a:r>
              <a:rPr lang="en-GB" dirty="0" err="1"/>
              <a:t>westphalen</a:t>
            </a:r>
            <a:r>
              <a:rPr lang="en-GB" dirty="0"/>
              <a:t> in 1843</a:t>
            </a:r>
          </a:p>
        </p:txBody>
      </p:sp>
      <p:sp>
        <p:nvSpPr>
          <p:cNvPr id="4" name="Rectangle 3">
            <a:extLst>
              <a:ext uri="{FF2B5EF4-FFF2-40B4-BE49-F238E27FC236}">
                <a16:creationId xmlns:a16="http://schemas.microsoft.com/office/drawing/2014/main" id="{C2943B74-B209-478C-9DCD-EF68C1B0E4F6}"/>
              </a:ext>
            </a:extLst>
          </p:cNvPr>
          <p:cNvSpPr/>
          <p:nvPr/>
        </p:nvSpPr>
        <p:spPr>
          <a:xfrm>
            <a:off x="2702767" y="4379177"/>
            <a:ext cx="6096000" cy="646331"/>
          </a:xfrm>
          <a:prstGeom prst="rect">
            <a:avLst/>
          </a:prstGeom>
        </p:spPr>
        <p:txBody>
          <a:bodyPr>
            <a:spAutoFit/>
          </a:bodyPr>
          <a:lstStyle/>
          <a:p>
            <a:r>
              <a:rPr lang="en-GB" sz="1200" u="sng" dirty="0">
                <a:solidFill>
                  <a:srgbClr val="1A0DAB"/>
                </a:solidFill>
                <a:latin typeface="Times New Roman" panose="02020603050405020304" pitchFamily="18" charset="0"/>
                <a:cs typeface="Times New Roman" panose="02020603050405020304" pitchFamily="18" charset="0"/>
                <a:hlinkClick r:id="rId2"/>
              </a:rPr>
              <a:t>Karl Marx Biography - life, childhood, children, history, school, young ...</a:t>
            </a:r>
          </a:p>
          <a:p>
            <a:br>
              <a:rPr lang="en-GB" sz="1200" u="sng" dirty="0">
                <a:solidFill>
                  <a:srgbClr val="1A0DAB"/>
                </a:solidFill>
                <a:latin typeface="Times New Roman" panose="02020603050405020304" pitchFamily="18" charset="0"/>
                <a:cs typeface="Times New Roman" panose="02020603050405020304" pitchFamily="18" charset="0"/>
                <a:hlinkClick r:id="rId2"/>
              </a:rPr>
            </a:br>
            <a:r>
              <a:rPr lang="en-GB" sz="1200" u="sng" dirty="0">
                <a:solidFill>
                  <a:srgbClr val="006621"/>
                </a:solidFill>
                <a:latin typeface="Times New Roman" panose="02020603050405020304" pitchFamily="18" charset="0"/>
                <a:cs typeface="Times New Roman" panose="02020603050405020304" pitchFamily="18" charset="0"/>
                <a:hlinkClick r:id="rId2"/>
              </a:rPr>
              <a:t>https://www.notablebiographies.com/Ma-Mo/Marx-Karl.html</a:t>
            </a:r>
            <a:endParaRPr lang="en-GB" sz="1200" b="0" i="0" u="sng" dirty="0">
              <a:solidFill>
                <a:srgbClr val="1A0DAB"/>
              </a:solidFill>
              <a:effectLst/>
              <a:latin typeface="Times New Roman" panose="02020603050405020304" pitchFamily="18" charset="0"/>
              <a:cs typeface="Times New Roman" panose="02020603050405020304" pitchFamily="18" charset="0"/>
              <a:hlinkClick r:id="rId2"/>
            </a:endParaRPr>
          </a:p>
        </p:txBody>
      </p:sp>
    </p:spTree>
    <p:extLst>
      <p:ext uri="{BB962C8B-B14F-4D97-AF65-F5344CB8AC3E}">
        <p14:creationId xmlns:p14="http://schemas.microsoft.com/office/powerpoint/2010/main" val="3914588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03F4D-2D36-4A5A-BB89-E095B01E29CB}"/>
              </a:ext>
            </a:extLst>
          </p:cNvPr>
          <p:cNvSpPr>
            <a:spLocks noGrp="1"/>
          </p:cNvSpPr>
          <p:nvPr>
            <p:ph type="ctrTitle"/>
          </p:nvPr>
        </p:nvSpPr>
        <p:spPr/>
        <p:txBody>
          <a:bodyPr>
            <a:normAutofit fontScale="90000"/>
          </a:bodyPr>
          <a:lstStyle/>
          <a:p>
            <a:r>
              <a:rPr lang="en-GB" dirty="0"/>
              <a:t>How does Karl Marx link to Marxism?</a:t>
            </a:r>
          </a:p>
        </p:txBody>
      </p:sp>
      <p:sp>
        <p:nvSpPr>
          <p:cNvPr id="3" name="Subtitle 2">
            <a:extLst>
              <a:ext uri="{FF2B5EF4-FFF2-40B4-BE49-F238E27FC236}">
                <a16:creationId xmlns:a16="http://schemas.microsoft.com/office/drawing/2014/main" id="{F1CA9F33-0018-411E-9576-66E5ADFB0A4B}"/>
              </a:ext>
            </a:extLst>
          </p:cNvPr>
          <p:cNvSpPr>
            <a:spLocks noGrp="1"/>
          </p:cNvSpPr>
          <p:nvPr>
            <p:ph type="subTitle" idx="1"/>
          </p:nvPr>
        </p:nvSpPr>
        <p:spPr/>
        <p:txBody>
          <a:bodyPr>
            <a:normAutofit fontScale="25000" lnSpcReduction="20000"/>
          </a:bodyPr>
          <a:lstStyle/>
          <a:p>
            <a:pPr marL="342900" indent="-342900">
              <a:buFontTx/>
              <a:buChar char="-"/>
            </a:pPr>
            <a:r>
              <a:rPr lang="en-GB" sz="4800" dirty="0">
                <a:latin typeface="Times New Roman" panose="02020603050405020304" pitchFamily="18" charset="0"/>
                <a:cs typeface="Times New Roman" panose="02020603050405020304" pitchFamily="18" charset="0"/>
              </a:rPr>
              <a:t>Karl Marx published “The Communist Manifesto” and “Das Kapital” which in the books explains the basis of Marxism. </a:t>
            </a:r>
          </a:p>
          <a:p>
            <a:r>
              <a:rPr lang="en-GB" sz="4800" dirty="0">
                <a:latin typeface="Times New Roman" panose="02020603050405020304" pitchFamily="18" charset="0"/>
                <a:cs typeface="Times New Roman" panose="02020603050405020304" pitchFamily="18" charset="0"/>
              </a:rPr>
              <a:t>Karl’s most popular theory was his ‘materialism’. He believed that religion, morality, social structures and other things related in economics. Later in life he was more tolerant in religion.</a:t>
            </a:r>
            <a:r>
              <a:rPr lang="en-GB" u="sng" dirty="0">
                <a:hlinkClick r:id="rId2"/>
              </a:rPr>
              <a:t> {</a:t>
            </a:r>
            <a:r>
              <a:rPr lang="en-GB" sz="4800" u="sng" dirty="0">
                <a:hlinkClick r:id="rId2"/>
              </a:rPr>
              <a:t>Marxism | History, Ideology, &amp; Examples | Britannica.com,, https://www.britannica.com/topic/Marxism, </a:t>
            </a:r>
            <a:r>
              <a:rPr lang="en-GB" sz="4800" u="sng" dirty="0" err="1">
                <a:hlinkClick r:id="rId2"/>
              </a:rPr>
              <a:t>n.d</a:t>
            </a:r>
            <a:r>
              <a:rPr lang="en-GB" sz="4800" u="sng" dirty="0">
                <a:hlinkClick r:id="rId2"/>
              </a:rPr>
              <a:t>)</a:t>
            </a:r>
          </a:p>
          <a:p>
            <a:pPr marL="342900" indent="-342900">
              <a:buFontTx/>
              <a:buChar char="-"/>
            </a:pPr>
            <a:endParaRPr lang="en-GB" sz="4800" dirty="0">
              <a:latin typeface="Times New Roman" panose="02020603050405020304" pitchFamily="18" charset="0"/>
              <a:cs typeface="Times New Roman" panose="02020603050405020304" pitchFamily="18" charset="0"/>
            </a:endParaRPr>
          </a:p>
          <a:p>
            <a:pPr marL="342900" indent="-342900">
              <a:buFontTx/>
              <a:buChar char="-"/>
            </a:pPr>
            <a:endParaRPr lang="en-GB" sz="4800" dirty="0">
              <a:latin typeface="Times New Roman" panose="02020603050405020304" pitchFamily="18" charset="0"/>
              <a:cs typeface="Times New Roman" panose="02020603050405020304" pitchFamily="18" charset="0"/>
            </a:endParaRPr>
          </a:p>
          <a:p>
            <a:pPr marL="342900" indent="-342900">
              <a:buFontTx/>
              <a:buChar char="-"/>
            </a:pPr>
            <a:r>
              <a:rPr lang="en-GB" dirty="0"/>
              <a:t>(</a:t>
            </a:r>
          </a:p>
        </p:txBody>
      </p:sp>
    </p:spTree>
    <p:extLst>
      <p:ext uri="{BB962C8B-B14F-4D97-AF65-F5344CB8AC3E}">
        <p14:creationId xmlns:p14="http://schemas.microsoft.com/office/powerpoint/2010/main" val="3373639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3C2B6-2C40-4957-8E21-97D63F0A3214}"/>
              </a:ext>
            </a:extLst>
          </p:cNvPr>
          <p:cNvSpPr>
            <a:spLocks noGrp="1"/>
          </p:cNvSpPr>
          <p:nvPr>
            <p:ph type="ctrTitle"/>
          </p:nvPr>
        </p:nvSpPr>
        <p:spPr>
          <a:xfrm>
            <a:off x="2417779" y="785365"/>
            <a:ext cx="8637073" cy="2541431"/>
          </a:xfrm>
        </p:spPr>
        <p:txBody>
          <a:bodyPr>
            <a:normAutofit fontScale="90000"/>
          </a:bodyPr>
          <a:lstStyle/>
          <a:p>
            <a:r>
              <a:rPr lang="en-GB" dirty="0"/>
              <a:t>What is Karl </a:t>
            </a:r>
            <a:r>
              <a:rPr lang="en-GB" dirty="0" err="1"/>
              <a:t>marx’s</a:t>
            </a:r>
            <a:r>
              <a:rPr lang="en-GB" dirty="0"/>
              <a:t> definition of communism?</a:t>
            </a:r>
          </a:p>
        </p:txBody>
      </p:sp>
      <p:sp>
        <p:nvSpPr>
          <p:cNvPr id="3" name="Subtitle 2">
            <a:extLst>
              <a:ext uri="{FF2B5EF4-FFF2-40B4-BE49-F238E27FC236}">
                <a16:creationId xmlns:a16="http://schemas.microsoft.com/office/drawing/2014/main" id="{A60B0C77-0F68-4D92-991F-A59C89E89B65}"/>
              </a:ext>
            </a:extLst>
          </p:cNvPr>
          <p:cNvSpPr>
            <a:spLocks noGrp="1"/>
          </p:cNvSpPr>
          <p:nvPr>
            <p:ph type="subTitle" idx="1"/>
          </p:nvPr>
        </p:nvSpPr>
        <p:spPr/>
        <p:txBody>
          <a:bodyPr>
            <a:normAutofit/>
          </a:bodyPr>
          <a:lstStyle/>
          <a:p>
            <a:pPr marL="285750" indent="-285750">
              <a:buFontTx/>
              <a:buChar char="-"/>
            </a:pPr>
            <a:r>
              <a:rPr lang="en-GB" sz="1200" dirty="0">
                <a:latin typeface="Times New Roman" panose="02020603050405020304" pitchFamily="18" charset="0"/>
                <a:cs typeface="Times New Roman" panose="02020603050405020304" pitchFamily="18" charset="0"/>
              </a:rPr>
              <a:t>Equality through the elimination of private property</a:t>
            </a:r>
          </a:p>
          <a:p>
            <a:pPr marL="285750" indent="-285750">
              <a:buFontTx/>
              <a:buChar char="-"/>
            </a:pPr>
            <a:r>
              <a:rPr lang="en-GB" sz="1200" dirty="0">
                <a:latin typeface="Times New Roman" panose="02020603050405020304" pitchFamily="18" charset="0"/>
                <a:cs typeface="Times New Roman" panose="02020603050405020304" pitchFamily="18" charset="0"/>
              </a:rPr>
              <a:t>Karl </a:t>
            </a:r>
            <a:r>
              <a:rPr lang="en-GB" sz="1200" dirty="0" err="1">
                <a:latin typeface="Times New Roman" panose="02020603050405020304" pitchFamily="18" charset="0"/>
                <a:cs typeface="Times New Roman" panose="02020603050405020304" pitchFamily="18" charset="0"/>
              </a:rPr>
              <a:t>marx</a:t>
            </a:r>
            <a:r>
              <a:rPr lang="en-GB" sz="1200" dirty="0">
                <a:latin typeface="Times New Roman" panose="02020603050405020304" pitchFamily="18" charset="0"/>
                <a:cs typeface="Times New Roman" panose="02020603050405020304" pitchFamily="18" charset="0"/>
              </a:rPr>
              <a:t> believes that inequality and suffering come from capitalism</a:t>
            </a:r>
          </a:p>
          <a:p>
            <a:pPr marL="285750" indent="-285750">
              <a:buFontTx/>
              <a:buChar char="-"/>
            </a:pPr>
            <a:endParaRPr lang="en-GB" dirty="0"/>
          </a:p>
        </p:txBody>
      </p:sp>
      <p:sp>
        <p:nvSpPr>
          <p:cNvPr id="4" name="Rectangle 3">
            <a:extLst>
              <a:ext uri="{FF2B5EF4-FFF2-40B4-BE49-F238E27FC236}">
                <a16:creationId xmlns:a16="http://schemas.microsoft.com/office/drawing/2014/main" id="{F6E34C58-FFDB-4199-853D-13D6618A35E6}"/>
              </a:ext>
            </a:extLst>
          </p:cNvPr>
          <p:cNvSpPr/>
          <p:nvPr/>
        </p:nvSpPr>
        <p:spPr>
          <a:xfrm>
            <a:off x="2646784" y="4394919"/>
            <a:ext cx="6096000" cy="1200329"/>
          </a:xfrm>
          <a:prstGeom prst="rect">
            <a:avLst/>
          </a:prstGeom>
        </p:spPr>
        <p:txBody>
          <a:bodyPr>
            <a:spAutoFit/>
          </a:bodyPr>
          <a:lstStyle/>
          <a:p>
            <a:r>
              <a:rPr lang="en-GB" u="sng" dirty="0">
                <a:solidFill>
                  <a:srgbClr val="1A0DAB"/>
                </a:solidFill>
                <a:latin typeface="arial" panose="020B0604020202020204" pitchFamily="34" charset="0"/>
                <a:hlinkClick r:id="rId2"/>
              </a:rPr>
              <a:t>(Communism, ideology, </a:t>
            </a:r>
            <a:r>
              <a:rPr lang="en-GB" u="sng" dirty="0" err="1">
                <a:solidFill>
                  <a:srgbClr val="1A0DAB"/>
                </a:solidFill>
                <a:latin typeface="arial" panose="020B0604020202020204" pitchFamily="34" charset="0"/>
                <a:hlinkClick r:id="rId2"/>
              </a:rPr>
              <a:t>n.d,communism</a:t>
            </a:r>
            <a:r>
              <a:rPr lang="en-GB" u="sng" dirty="0">
                <a:solidFill>
                  <a:srgbClr val="1A0DAB"/>
                </a:solidFill>
                <a:latin typeface="arial" panose="020B0604020202020204" pitchFamily="34" charset="0"/>
                <a:hlinkClick r:id="rId2"/>
              </a:rPr>
              <a:t> | Definition, Facts, &amp; History | Britannica.com)</a:t>
            </a:r>
          </a:p>
          <a:p>
            <a:br>
              <a:rPr lang="en-GB" u="sng" dirty="0">
                <a:solidFill>
                  <a:srgbClr val="1A0DAB"/>
                </a:solidFill>
                <a:latin typeface="arial" panose="020B0604020202020204" pitchFamily="34" charset="0"/>
                <a:hlinkClick r:id="rId2"/>
              </a:rPr>
            </a:br>
            <a:r>
              <a:rPr lang="en-GB" u="sng" dirty="0">
                <a:solidFill>
                  <a:srgbClr val="006621"/>
                </a:solidFill>
                <a:latin typeface="arial" panose="020B0604020202020204" pitchFamily="34" charset="0"/>
                <a:hlinkClick r:id="rId2"/>
              </a:rPr>
              <a:t>https://www.britannica.com/topic/communism</a:t>
            </a:r>
            <a:endParaRPr lang="en-GB" b="0" i="0" u="sng" dirty="0">
              <a:solidFill>
                <a:srgbClr val="1A0DAB"/>
              </a:solidFill>
              <a:effectLst/>
              <a:latin typeface="arial" panose="020B0604020202020204" pitchFamily="34" charset="0"/>
              <a:hlinkClick r:id="rId2"/>
            </a:endParaRPr>
          </a:p>
        </p:txBody>
      </p:sp>
    </p:spTree>
    <p:extLst>
      <p:ext uri="{BB962C8B-B14F-4D97-AF65-F5344CB8AC3E}">
        <p14:creationId xmlns:p14="http://schemas.microsoft.com/office/powerpoint/2010/main" val="5357189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5C3D9-48FD-4041-A066-427BED416A6D}"/>
              </a:ext>
            </a:extLst>
          </p:cNvPr>
          <p:cNvSpPr>
            <a:spLocks noGrp="1"/>
          </p:cNvSpPr>
          <p:nvPr>
            <p:ph type="ctrTitle"/>
          </p:nvPr>
        </p:nvSpPr>
        <p:spPr/>
        <p:txBody>
          <a:bodyPr>
            <a:normAutofit fontScale="90000"/>
          </a:bodyPr>
          <a:lstStyle/>
          <a:p>
            <a:r>
              <a:rPr lang="en-GB" dirty="0"/>
              <a:t>How does Marxism and Karl Marx link up, and his connection with </a:t>
            </a:r>
            <a:r>
              <a:rPr lang="en-GB" dirty="0" err="1"/>
              <a:t>friedrick</a:t>
            </a:r>
            <a:r>
              <a:rPr lang="en-GB" dirty="0"/>
              <a:t> </a:t>
            </a:r>
            <a:r>
              <a:rPr lang="en-GB" dirty="0" err="1"/>
              <a:t>engels</a:t>
            </a:r>
            <a:r>
              <a:rPr lang="en-GB" dirty="0"/>
              <a:t>?</a:t>
            </a:r>
          </a:p>
        </p:txBody>
      </p:sp>
      <p:sp>
        <p:nvSpPr>
          <p:cNvPr id="3" name="Subtitle 2">
            <a:extLst>
              <a:ext uri="{FF2B5EF4-FFF2-40B4-BE49-F238E27FC236}">
                <a16:creationId xmlns:a16="http://schemas.microsoft.com/office/drawing/2014/main" id="{1C0C0EBC-BEE6-4CB0-B3C8-7EDCAD519FF0}"/>
              </a:ext>
            </a:extLst>
          </p:cNvPr>
          <p:cNvSpPr>
            <a:spLocks noGrp="1"/>
          </p:cNvSpPr>
          <p:nvPr>
            <p:ph type="subTitle" idx="1"/>
          </p:nvPr>
        </p:nvSpPr>
        <p:spPr/>
        <p:txBody>
          <a:bodyPr>
            <a:normAutofit fontScale="25000" lnSpcReduction="20000"/>
          </a:bodyPr>
          <a:lstStyle/>
          <a:p>
            <a:pPr marL="171450" indent="-171450">
              <a:buFontTx/>
              <a:buChar char="-"/>
            </a:pPr>
            <a:r>
              <a:rPr lang="en-GB" sz="4400" dirty="0">
                <a:latin typeface="Times New Roman" panose="02020603050405020304" pitchFamily="18" charset="0"/>
                <a:cs typeface="Times New Roman" panose="02020603050405020304" pitchFamily="18" charset="0"/>
              </a:rPr>
              <a:t>Marxism was found by Karl Marx and Frederick Engels (a </a:t>
            </a:r>
            <a:r>
              <a:rPr lang="en-GB" sz="4400" dirty="0" err="1">
                <a:latin typeface="Times New Roman" panose="02020603050405020304" pitchFamily="18" charset="0"/>
                <a:cs typeface="Times New Roman" panose="02020603050405020304" pitchFamily="18" charset="0"/>
              </a:rPr>
              <a:t>german</a:t>
            </a:r>
            <a:r>
              <a:rPr lang="en-GB" sz="4400" dirty="0">
                <a:latin typeface="Times New Roman" panose="02020603050405020304" pitchFamily="18" charset="0"/>
                <a:cs typeface="Times New Roman" panose="02020603050405020304" pitchFamily="18" charset="0"/>
              </a:rPr>
              <a:t> thinker)  in the 19</a:t>
            </a:r>
            <a:r>
              <a:rPr lang="en-GB" sz="4400" baseline="30000" dirty="0">
                <a:latin typeface="Times New Roman" panose="02020603050405020304" pitchFamily="18" charset="0"/>
                <a:cs typeface="Times New Roman" panose="02020603050405020304" pitchFamily="18" charset="0"/>
              </a:rPr>
              <a:t>th</a:t>
            </a:r>
            <a:r>
              <a:rPr lang="en-GB" sz="4400" dirty="0">
                <a:latin typeface="Times New Roman" panose="02020603050405020304" pitchFamily="18" charset="0"/>
                <a:cs typeface="Times New Roman" panose="02020603050405020304" pitchFamily="18" charset="0"/>
              </a:rPr>
              <a:t> century which fights for equality of the working class. </a:t>
            </a:r>
          </a:p>
          <a:p>
            <a:pPr marL="171450" indent="-171450">
              <a:buFontTx/>
              <a:buChar char="-"/>
            </a:pPr>
            <a:r>
              <a:rPr lang="en-GB" sz="4400" dirty="0">
                <a:latin typeface="Times New Roman" panose="02020603050405020304" pitchFamily="18" charset="0"/>
                <a:cs typeface="Times New Roman" panose="02020603050405020304" pitchFamily="18" charset="0"/>
              </a:rPr>
              <a:t>Karl </a:t>
            </a:r>
            <a:r>
              <a:rPr lang="en-GB" sz="4400" dirty="0" err="1">
                <a:latin typeface="Times New Roman" panose="02020603050405020304" pitchFamily="18" charset="0"/>
                <a:cs typeface="Times New Roman" panose="02020603050405020304" pitchFamily="18" charset="0"/>
              </a:rPr>
              <a:t>marx</a:t>
            </a:r>
            <a:r>
              <a:rPr lang="en-GB" sz="4400" dirty="0">
                <a:latin typeface="Times New Roman" panose="02020603050405020304" pitchFamily="18" charset="0"/>
                <a:cs typeface="Times New Roman" panose="02020603050405020304" pitchFamily="18" charset="0"/>
              </a:rPr>
              <a:t> and Frederick </a:t>
            </a:r>
            <a:r>
              <a:rPr lang="en-GB" sz="4400" dirty="0" err="1">
                <a:latin typeface="Times New Roman" panose="02020603050405020304" pitchFamily="18" charset="0"/>
                <a:cs typeface="Times New Roman" panose="02020603050405020304" pitchFamily="18" charset="0"/>
              </a:rPr>
              <a:t>engels</a:t>
            </a:r>
            <a:r>
              <a:rPr lang="en-GB" sz="4400" dirty="0">
                <a:latin typeface="Times New Roman" panose="02020603050405020304" pitchFamily="18" charset="0"/>
                <a:cs typeface="Times New Roman" panose="02020603050405020304" pitchFamily="18" charset="0"/>
              </a:rPr>
              <a:t> created The communist manifesto book  in 1848, and together formulated a way forward for equality in social classes. In this book they explain the concept of socialism.</a:t>
            </a:r>
          </a:p>
          <a:p>
            <a:pPr marL="171450" indent="-171450">
              <a:buFontTx/>
              <a:buChar char="-"/>
            </a:pPr>
            <a:r>
              <a:rPr lang="en-GB" sz="4400" dirty="0">
                <a:latin typeface="Times New Roman" panose="02020603050405020304" pitchFamily="18" charset="0"/>
                <a:cs typeface="Times New Roman" panose="02020603050405020304" pitchFamily="18" charset="0"/>
              </a:rPr>
              <a:t>(Marx and </a:t>
            </a:r>
            <a:r>
              <a:rPr lang="en-GB" sz="4400" dirty="0" err="1">
                <a:latin typeface="Times New Roman" panose="02020603050405020304" pitchFamily="18" charset="0"/>
                <a:cs typeface="Times New Roman" panose="02020603050405020304" pitchFamily="18" charset="0"/>
              </a:rPr>
              <a:t>engels:communism</a:t>
            </a:r>
            <a:r>
              <a:rPr lang="en-GB" sz="4400" dirty="0">
                <a:latin typeface="Times New Roman" panose="02020603050405020304" pitchFamily="18" charset="0"/>
                <a:cs typeface="Times New Roman" panose="02020603050405020304" pitchFamily="18" charset="0"/>
              </a:rPr>
              <a:t>, last modified 12</a:t>
            </a:r>
            <a:r>
              <a:rPr lang="en-GB" sz="4400" baseline="30000" dirty="0">
                <a:latin typeface="Times New Roman" panose="02020603050405020304" pitchFamily="18" charset="0"/>
                <a:cs typeface="Times New Roman" panose="02020603050405020304" pitchFamily="18" charset="0"/>
              </a:rPr>
              <a:t>th</a:t>
            </a:r>
            <a:r>
              <a:rPr lang="en-GB" sz="4400" dirty="0">
                <a:latin typeface="Times New Roman" panose="02020603050405020304" pitchFamily="18" charset="0"/>
                <a:cs typeface="Times New Roman" panose="02020603050405020304" pitchFamily="18" charset="0"/>
              </a:rPr>
              <a:t> of November 2011, www.philosophypages.com/hy/5o.htm)</a:t>
            </a:r>
          </a:p>
          <a:p>
            <a:pPr marL="171450" indent="-171450">
              <a:buFontTx/>
              <a:buChar char="-"/>
            </a:pPr>
            <a:endParaRPr lang="en-GB" sz="4400" dirty="0">
              <a:latin typeface="Times New Roman" panose="02020603050405020304" pitchFamily="18" charset="0"/>
              <a:cs typeface="Times New Roman" panose="02020603050405020304" pitchFamily="18" charset="0"/>
            </a:endParaRPr>
          </a:p>
          <a:p>
            <a:pPr marL="171450" indent="-171450">
              <a:buFontTx/>
              <a:buChar char="-"/>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4255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CD915-D3EA-4053-93D9-E49804B34B60}"/>
              </a:ext>
            </a:extLst>
          </p:cNvPr>
          <p:cNvSpPr>
            <a:spLocks noGrp="1"/>
          </p:cNvSpPr>
          <p:nvPr>
            <p:ph type="ctrTitle"/>
          </p:nvPr>
        </p:nvSpPr>
        <p:spPr/>
        <p:txBody>
          <a:bodyPr>
            <a:normAutofit fontScale="90000"/>
          </a:bodyPr>
          <a:lstStyle/>
          <a:p>
            <a:r>
              <a:rPr lang="en-GB" dirty="0"/>
              <a:t>Empowerment, Agency and Anti-oppressive</a:t>
            </a:r>
          </a:p>
        </p:txBody>
      </p:sp>
      <p:sp>
        <p:nvSpPr>
          <p:cNvPr id="3" name="Subtitle 2">
            <a:extLst>
              <a:ext uri="{FF2B5EF4-FFF2-40B4-BE49-F238E27FC236}">
                <a16:creationId xmlns:a16="http://schemas.microsoft.com/office/drawing/2014/main" id="{154F2A07-8B77-4279-89A9-46725D52BBAF}"/>
              </a:ext>
            </a:extLst>
          </p:cNvPr>
          <p:cNvSpPr>
            <a:spLocks noGrp="1"/>
          </p:cNvSpPr>
          <p:nvPr>
            <p:ph type="subTitle" idx="1"/>
          </p:nvPr>
        </p:nvSpPr>
        <p:spPr/>
        <p:txBody>
          <a:bodyPr>
            <a:normAutofit fontScale="25000" lnSpcReduction="20000"/>
          </a:bodyPr>
          <a:lstStyle/>
          <a:p>
            <a:r>
              <a:rPr lang="en-GB" dirty="0"/>
              <a:t>-_            </a:t>
            </a:r>
            <a:r>
              <a:rPr lang="en-GB" sz="4800" b="1" dirty="0">
                <a:latin typeface="Times New Roman" panose="02020603050405020304" pitchFamily="18" charset="0"/>
                <a:cs typeface="Times New Roman" panose="02020603050405020304" pitchFamily="18" charset="0"/>
              </a:rPr>
              <a:t>Empowerment</a:t>
            </a:r>
            <a:r>
              <a:rPr lang="en-GB" sz="4800" dirty="0">
                <a:latin typeface="Times New Roman" panose="02020603050405020304" pitchFamily="18" charset="0"/>
                <a:cs typeface="Times New Roman" panose="02020603050405020304" pitchFamily="18" charset="0"/>
              </a:rPr>
              <a:t>-  encourages employers to give employees, motivation, opportunity, skills and    resources as well as giving them independence for the outcomes of their own actions and in future builds their own satisfaction.</a:t>
            </a:r>
          </a:p>
          <a:p>
            <a:r>
              <a:rPr lang="en-GB" sz="4800" b="1" dirty="0">
                <a:latin typeface="Times New Roman" panose="02020603050405020304" pitchFamily="18" charset="0"/>
                <a:cs typeface="Times New Roman" panose="02020603050405020304" pitchFamily="18" charset="0"/>
              </a:rPr>
              <a:t>-       Agency</a:t>
            </a:r>
            <a:r>
              <a:rPr lang="en-GB" sz="4800" dirty="0">
                <a:latin typeface="Times New Roman" panose="02020603050405020304" pitchFamily="18" charset="0"/>
                <a:cs typeface="Times New Roman" panose="02020603050405020304" pitchFamily="18" charset="0"/>
              </a:rPr>
              <a:t> –  is the power to make a free choice and allowing our views and wishes to be heard. Individuals might feel empowered due to their own personal status, such as where they are from, ability, age, gender or religion.</a:t>
            </a:r>
          </a:p>
          <a:p>
            <a:pPr marL="342900" indent="-342900">
              <a:buFontTx/>
              <a:buChar char="-"/>
            </a:pPr>
            <a:r>
              <a:rPr lang="en-GB" sz="4800" b="1" dirty="0">
                <a:latin typeface="Times New Roman" panose="02020603050405020304" pitchFamily="18" charset="0"/>
                <a:cs typeface="Times New Roman" panose="02020603050405020304" pitchFamily="18" charset="0"/>
              </a:rPr>
              <a:t>oppression</a:t>
            </a:r>
            <a:r>
              <a:rPr lang="en-GB" sz="4800" dirty="0">
                <a:latin typeface="Times New Roman" panose="02020603050405020304" pitchFamily="18" charset="0"/>
                <a:cs typeface="Times New Roman" panose="02020603050405020304" pitchFamily="18" charset="0"/>
              </a:rPr>
              <a:t> – where individuals feel out of control due to government or other political organisations which effects their social groups</a:t>
            </a:r>
          </a:p>
          <a:p>
            <a:pPr marL="342900" indent="-342900">
              <a:buFontTx/>
              <a:buChar char="-"/>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41855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8716D-3DB5-40C6-829E-F0040056EA4F}"/>
              </a:ext>
            </a:extLst>
          </p:cNvPr>
          <p:cNvSpPr>
            <a:spLocks noGrp="1"/>
          </p:cNvSpPr>
          <p:nvPr>
            <p:ph type="ctrTitle"/>
          </p:nvPr>
        </p:nvSpPr>
        <p:spPr>
          <a:xfrm>
            <a:off x="2417779" y="802299"/>
            <a:ext cx="8637073" cy="839890"/>
          </a:xfrm>
        </p:spPr>
        <p:txBody>
          <a:bodyPr>
            <a:normAutofit fontScale="90000"/>
          </a:bodyPr>
          <a:lstStyle/>
          <a:p>
            <a:r>
              <a:rPr lang="en-GB" dirty="0"/>
              <a:t>References</a:t>
            </a:r>
          </a:p>
        </p:txBody>
      </p:sp>
      <p:sp>
        <p:nvSpPr>
          <p:cNvPr id="3" name="Subtitle 2">
            <a:extLst>
              <a:ext uri="{FF2B5EF4-FFF2-40B4-BE49-F238E27FC236}">
                <a16:creationId xmlns:a16="http://schemas.microsoft.com/office/drawing/2014/main" id="{1DB9AC9F-CEB9-45C0-AFFB-9DA22117FE71}"/>
              </a:ext>
            </a:extLst>
          </p:cNvPr>
          <p:cNvSpPr>
            <a:spLocks noGrp="1"/>
          </p:cNvSpPr>
          <p:nvPr>
            <p:ph type="subTitle" idx="1"/>
          </p:nvPr>
        </p:nvSpPr>
        <p:spPr>
          <a:xfrm>
            <a:off x="2417780" y="1642190"/>
            <a:ext cx="8637072" cy="2866636"/>
          </a:xfrm>
        </p:spPr>
        <p:txBody>
          <a:bodyPr>
            <a:normAutofit fontScale="25000" lnSpcReduction="20000"/>
          </a:bodyPr>
          <a:lstStyle/>
          <a:p>
            <a:endParaRPr lang="en-GB" sz="1200" dirty="0">
              <a:latin typeface="Times New Roman" panose="02020603050405020304" pitchFamily="18" charset="0"/>
              <a:cs typeface="Times New Roman" panose="02020603050405020304" pitchFamily="18" charset="0"/>
            </a:endParaRPr>
          </a:p>
          <a:p>
            <a:r>
              <a:rPr lang="en-GB" sz="4800" dirty="0">
                <a:latin typeface="Times New Roman" panose="02020603050405020304" pitchFamily="18" charset="0"/>
                <a:cs typeface="Times New Roman" panose="02020603050405020304" pitchFamily="18" charset="0"/>
              </a:rPr>
              <a:t>- </a:t>
            </a:r>
            <a:r>
              <a:rPr lang="en-GB" sz="3600" dirty="0">
                <a:latin typeface="Times New Roman" panose="02020603050405020304" pitchFamily="18" charset="0"/>
                <a:cs typeface="Times New Roman" panose="02020603050405020304" pitchFamily="18" charset="0"/>
              </a:rPr>
              <a:t>(Marx and </a:t>
            </a:r>
            <a:r>
              <a:rPr lang="en-GB" sz="3600" dirty="0" err="1">
                <a:latin typeface="Times New Roman" panose="02020603050405020304" pitchFamily="18" charset="0"/>
                <a:cs typeface="Times New Roman" panose="02020603050405020304" pitchFamily="18" charset="0"/>
              </a:rPr>
              <a:t>engels:communism</a:t>
            </a:r>
            <a:r>
              <a:rPr lang="en-GB" sz="3600" dirty="0">
                <a:latin typeface="Times New Roman" panose="02020603050405020304" pitchFamily="18" charset="0"/>
                <a:cs typeface="Times New Roman" panose="02020603050405020304" pitchFamily="18" charset="0"/>
              </a:rPr>
              <a:t>, last modified 12</a:t>
            </a:r>
            <a:r>
              <a:rPr lang="en-GB" sz="3600" baseline="30000" dirty="0">
                <a:latin typeface="Times New Roman" panose="02020603050405020304" pitchFamily="18" charset="0"/>
                <a:cs typeface="Times New Roman" panose="02020603050405020304" pitchFamily="18" charset="0"/>
              </a:rPr>
              <a:t>th</a:t>
            </a:r>
            <a:r>
              <a:rPr lang="en-GB" sz="3600" dirty="0">
                <a:latin typeface="Times New Roman" panose="02020603050405020304" pitchFamily="18" charset="0"/>
                <a:cs typeface="Times New Roman" panose="02020603050405020304" pitchFamily="18" charset="0"/>
              </a:rPr>
              <a:t> of November 2011, </a:t>
            </a:r>
            <a:r>
              <a:rPr lang="en-GB" sz="3600" dirty="0">
                <a:latin typeface="Times New Roman" panose="02020603050405020304" pitchFamily="18" charset="0"/>
                <a:cs typeface="Times New Roman" panose="02020603050405020304" pitchFamily="18" charset="0"/>
                <a:hlinkClick r:id="rId2"/>
              </a:rPr>
              <a:t>www.philosophypages.com/hy/5o.htm</a:t>
            </a:r>
            <a:r>
              <a:rPr lang="en-GB" sz="3600" dirty="0">
                <a:latin typeface="Times New Roman" panose="02020603050405020304" pitchFamily="18" charset="0"/>
                <a:cs typeface="Times New Roman" panose="02020603050405020304" pitchFamily="18" charset="0"/>
              </a:rPr>
              <a:t>)</a:t>
            </a:r>
          </a:p>
          <a:p>
            <a:r>
              <a:rPr lang="en-GB" sz="3600" u="sng" dirty="0">
                <a:solidFill>
                  <a:srgbClr val="1A0DAB"/>
                </a:solidFill>
                <a:latin typeface="Times New Roman" panose="02020603050405020304" pitchFamily="18" charset="0"/>
                <a:cs typeface="Times New Roman" panose="02020603050405020304" pitchFamily="18" charset="0"/>
              </a:rPr>
              <a:t> - (Communism, ideology, </a:t>
            </a:r>
            <a:r>
              <a:rPr lang="en-GB" sz="3600" u="sng" dirty="0" err="1">
                <a:solidFill>
                  <a:srgbClr val="1A0DAB"/>
                </a:solidFill>
                <a:latin typeface="Times New Roman" panose="02020603050405020304" pitchFamily="18" charset="0"/>
                <a:cs typeface="Times New Roman" panose="02020603050405020304" pitchFamily="18" charset="0"/>
              </a:rPr>
              <a:t>n.d,communism</a:t>
            </a:r>
            <a:r>
              <a:rPr lang="en-GB" sz="3600" u="sng" dirty="0">
                <a:solidFill>
                  <a:srgbClr val="1A0DAB"/>
                </a:solidFill>
                <a:latin typeface="Times New Roman" panose="02020603050405020304" pitchFamily="18" charset="0"/>
                <a:cs typeface="Times New Roman" panose="02020603050405020304" pitchFamily="18" charset="0"/>
              </a:rPr>
              <a:t> | Definition, Facts, &amp; History | Britannica.com), </a:t>
            </a:r>
            <a:r>
              <a:rPr lang="en-GB" sz="3600" u="sng" dirty="0">
                <a:solidFill>
                  <a:srgbClr val="006621"/>
                </a:solidFill>
                <a:latin typeface="Times New Roman" panose="02020603050405020304" pitchFamily="18" charset="0"/>
                <a:cs typeface="Times New Roman" panose="02020603050405020304" pitchFamily="18" charset="0"/>
              </a:rPr>
              <a:t>https://www.britannica.com/topic/communism</a:t>
            </a:r>
            <a:endParaRPr lang="en-GB" sz="3600" dirty="0">
              <a:latin typeface="Times New Roman" panose="02020603050405020304" pitchFamily="18" charset="0"/>
              <a:cs typeface="Times New Roman" panose="02020603050405020304" pitchFamily="18" charset="0"/>
            </a:endParaRPr>
          </a:p>
          <a:p>
            <a:pPr marL="171450" indent="-171450">
              <a:buFontTx/>
              <a:buChar char="-"/>
            </a:pPr>
            <a:r>
              <a:rPr lang="en-GB" sz="3600" u="sng" dirty="0">
                <a:hlinkClick r:id="rId3"/>
              </a:rPr>
              <a:t>Marxism | History, Ideology, &amp; Examples | Britannica.com,, https://www.britannica.com/topic/Marxism, </a:t>
            </a:r>
            <a:r>
              <a:rPr lang="en-GB" sz="3600" u="sng" dirty="0" err="1">
                <a:hlinkClick r:id="rId3"/>
              </a:rPr>
              <a:t>n.d</a:t>
            </a:r>
            <a:endParaRPr lang="en-GB" sz="3600" u="sng" dirty="0">
              <a:hlinkClick r:id="rId3"/>
            </a:endParaRPr>
          </a:p>
          <a:p>
            <a:r>
              <a:rPr lang="en-GB" sz="3600" u="sng" dirty="0">
                <a:solidFill>
                  <a:srgbClr val="1A0DAB"/>
                </a:solidFill>
                <a:latin typeface="Times New Roman" panose="02020603050405020304" pitchFamily="18" charset="0"/>
                <a:cs typeface="Times New Roman" panose="02020603050405020304" pitchFamily="18" charset="0"/>
                <a:hlinkClick r:id="rId4"/>
              </a:rPr>
              <a:t>-  BBC - History - Historic Figures: Karl Marx (1818 - 1883), </a:t>
            </a:r>
            <a:r>
              <a:rPr lang="en-GB" sz="3600" u="sng" dirty="0">
                <a:solidFill>
                  <a:srgbClr val="006621"/>
                </a:solidFill>
                <a:latin typeface="Times New Roman" panose="02020603050405020304" pitchFamily="18" charset="0"/>
                <a:cs typeface="Times New Roman" panose="02020603050405020304" pitchFamily="18" charset="0"/>
                <a:hlinkClick r:id="rId4"/>
              </a:rPr>
              <a:t>www.bbc.co.uk/history/historic_figures/marx_karl.shtm</a:t>
            </a:r>
            <a:endParaRPr lang="en-GB" sz="3600" u="sng" dirty="0">
              <a:solidFill>
                <a:srgbClr val="006621"/>
              </a:solidFill>
              <a:latin typeface="Times New Roman" panose="02020603050405020304" pitchFamily="18" charset="0"/>
              <a:cs typeface="Times New Roman" panose="02020603050405020304" pitchFamily="18" charset="0"/>
            </a:endParaRPr>
          </a:p>
          <a:p>
            <a:pPr marL="571500" indent="-571500">
              <a:buFontTx/>
              <a:buChar char="-"/>
            </a:pPr>
            <a:r>
              <a:rPr lang="en-GB" sz="3600" u="sng" dirty="0">
                <a:solidFill>
                  <a:srgbClr val="1A0DAB"/>
                </a:solidFill>
                <a:latin typeface="Times New Roman" panose="02020603050405020304" pitchFamily="18" charset="0"/>
                <a:cs typeface="Times New Roman" panose="02020603050405020304" pitchFamily="18" charset="0"/>
              </a:rPr>
              <a:t>Karl Marx Biography - life, childhood, children, history, school, young, </a:t>
            </a:r>
            <a:r>
              <a:rPr lang="en-GB" sz="3600" u="sng" dirty="0">
                <a:solidFill>
                  <a:srgbClr val="006621"/>
                </a:solidFill>
                <a:latin typeface="Times New Roman" panose="02020603050405020304" pitchFamily="18" charset="0"/>
                <a:cs typeface="Times New Roman" panose="02020603050405020304" pitchFamily="18" charset="0"/>
              </a:rPr>
              <a:t>https://www.notablebiographies.com/Ma-Mo/Marx-Karl.html</a:t>
            </a:r>
            <a:r>
              <a:rPr lang="en-GB" sz="3600" u="sng" dirty="0">
                <a:solidFill>
                  <a:srgbClr val="006621"/>
                </a:solidFill>
                <a:latin typeface="Times New Roman" panose="02020603050405020304" pitchFamily="18" charset="0"/>
                <a:cs typeface="Times New Roman" panose="02020603050405020304" pitchFamily="18" charset="0"/>
                <a:hlinkClick r:id="rId4"/>
              </a:rPr>
              <a:t>, n.d.</a:t>
            </a:r>
            <a:endParaRPr lang="en-GB" sz="3600" u="sng" dirty="0">
              <a:solidFill>
                <a:srgbClr val="006621"/>
              </a:solidFill>
              <a:latin typeface="Times New Roman" panose="02020603050405020304" pitchFamily="18" charset="0"/>
              <a:cs typeface="Times New Roman" panose="02020603050405020304" pitchFamily="18" charset="0"/>
            </a:endParaRPr>
          </a:p>
          <a:p>
            <a:pPr marL="571500" indent="-571500">
              <a:buFontTx/>
              <a:buChar char="-"/>
            </a:pPr>
            <a:r>
              <a:rPr lang="en-GB" sz="3600" dirty="0">
                <a:hlinkClick r:id="rId5"/>
              </a:rPr>
              <a:t> (What is Marxism - AllAboutPhilosophy.org, https://www.allaboutphilosophy.org/what-is-marxism-faq.htm, </a:t>
            </a:r>
            <a:r>
              <a:rPr lang="en-GB" sz="3600" dirty="0" err="1">
                <a:hlinkClick r:id="rId5"/>
              </a:rPr>
              <a:t>n.d</a:t>
            </a:r>
            <a:r>
              <a:rPr lang="en-GB" sz="3600" dirty="0">
                <a:hlinkClick r:id="rId5"/>
              </a:rPr>
              <a:t>)</a:t>
            </a:r>
          </a:p>
          <a:p>
            <a:endParaRPr lang="en-GB" sz="3600" u="sng" dirty="0">
              <a:solidFill>
                <a:srgbClr val="006621"/>
              </a:solidFill>
              <a:latin typeface="Times New Roman" panose="02020603050405020304" pitchFamily="18" charset="0"/>
              <a:cs typeface="Times New Roman" panose="02020603050405020304" pitchFamily="18" charset="0"/>
              <a:hlinkClick r:id="rId4"/>
            </a:endParaRPr>
          </a:p>
          <a:p>
            <a:pPr marL="685800" indent="-685800">
              <a:buFontTx/>
              <a:buChar char="-"/>
            </a:pPr>
            <a:endParaRPr lang="en-GB" sz="4800" u="sng" dirty="0">
              <a:solidFill>
                <a:srgbClr val="1A0DAB"/>
              </a:solidFill>
              <a:latin typeface="Times New Roman" panose="02020603050405020304" pitchFamily="18" charset="0"/>
              <a:cs typeface="Times New Roman" panose="02020603050405020304" pitchFamily="18" charset="0"/>
              <a:hlinkClick r:id="rId4"/>
            </a:endParaRPr>
          </a:p>
          <a:p>
            <a:pPr marL="171450" indent="-171450">
              <a:buFontTx/>
              <a:buChar char="-"/>
            </a:pPr>
            <a:endParaRPr lang="en-GB" sz="4800" dirty="0">
              <a:latin typeface="Times New Roman" panose="02020603050405020304" pitchFamily="18" charset="0"/>
              <a:cs typeface="Times New Roman" panose="02020603050405020304" pitchFamily="18" charset="0"/>
            </a:endParaRPr>
          </a:p>
          <a:p>
            <a:pPr marL="342900" lvl="0" indent="-342900">
              <a:buFontTx/>
              <a:buChar char="-"/>
            </a:pPr>
            <a:endParaRPr lang="sv-SE" sz="1200" u="sng" dirty="0">
              <a:solidFill>
                <a:srgbClr val="006621"/>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endParaRPr>
          </a:p>
          <a:p>
            <a:pPr marL="342900" lvl="0" indent="-342900">
              <a:buFontTx/>
              <a:buChar char="-"/>
            </a:pPr>
            <a:endParaRPr lang="sv-SE" sz="1200" u="sng" dirty="0">
              <a:solidFill>
                <a:srgbClr val="1A0DAB"/>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339850582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1329</TotalTime>
  <Words>735</Words>
  <Application>Microsoft Office PowerPoint</Application>
  <PresentationFormat>Widescreen</PresentationFormat>
  <Paragraphs>43</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Arial</vt:lpstr>
      <vt:lpstr>Gill Sans MT</vt:lpstr>
      <vt:lpstr>Times New Roman</vt:lpstr>
      <vt:lpstr>Gallery</vt:lpstr>
      <vt:lpstr>Marxism</vt:lpstr>
      <vt:lpstr>Who was karl marx?</vt:lpstr>
      <vt:lpstr>How does Karl Marx link to Marxism?</vt:lpstr>
      <vt:lpstr>What is Karl marx’s definition of communism?</vt:lpstr>
      <vt:lpstr>How does Marxism and Karl Marx link up, and his connection with friedrick engels?</vt:lpstr>
      <vt:lpstr>Empowerment, Agency and Anti-oppressive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Marxism</dc:title>
  <dc:creator>craig sims</dc:creator>
  <cp:lastModifiedBy>craig sims</cp:lastModifiedBy>
  <cp:revision>30</cp:revision>
  <dcterms:created xsi:type="dcterms:W3CDTF">2019-04-02T10:49:32Z</dcterms:created>
  <dcterms:modified xsi:type="dcterms:W3CDTF">2019-04-27T13:16:13Z</dcterms:modified>
</cp:coreProperties>
</file>