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sldIdLst>
    <p:sldId id="257" r:id="rId2"/>
    <p:sldId id="258" r:id="rId3"/>
  </p:sldIdLst>
  <p:sldSz cx="6858000" cy="12192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242A"/>
    <a:srgbClr val="A02319"/>
    <a:srgbClr val="8690D6"/>
    <a:srgbClr val="E2D8BD"/>
    <a:srgbClr val="E2D8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100" d="100"/>
          <a:sy n="100" d="100"/>
        </p:scale>
        <p:origin x="1176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249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9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573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389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475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602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661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136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568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379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422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74000">
              <a:schemeClr val="accent5">
                <a:lumMod val="60000"/>
                <a:lumOff val="40000"/>
              </a:schemeClr>
            </a:gs>
            <a:gs pos="83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7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53DEBB-FD7F-4F74-9394-83B89A08B9F4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619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hotel.uk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292C0CB-1712-4601-B2A5-860C2277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-258872" y="-283997"/>
            <a:ext cx="7375744" cy="1248367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0FFCA01-82C0-460C-A916-CD473B08EE4B}"/>
              </a:ext>
            </a:extLst>
          </p:cNvPr>
          <p:cNvSpPr/>
          <p:nvPr/>
        </p:nvSpPr>
        <p:spPr>
          <a:xfrm>
            <a:off x="548640" y="113677"/>
            <a:ext cx="5760720" cy="96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r>
              <a:rPr lang="en-US" sz="7200" b="1" spc="65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Forte" panose="03060902040502070203" pitchFamily="66" charset="0"/>
                <a:cs typeface="Times New Roman"/>
              </a:rPr>
              <a:t>Tough Chef</a:t>
            </a:r>
            <a:endParaRPr lang="en-US" sz="66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7F5827-7899-4985-9A30-CC5A70C2354C}"/>
              </a:ext>
            </a:extLst>
          </p:cNvPr>
          <p:cNvSpPr/>
          <p:nvPr/>
        </p:nvSpPr>
        <p:spPr>
          <a:xfrm>
            <a:off x="501074" y="1385605"/>
            <a:ext cx="5760720" cy="304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spc="65" dirty="0">
                <a:solidFill>
                  <a:srgbClr val="1F242A"/>
                </a:solidFill>
                <a:latin typeface="Giddyup Std" panose="03050402040302040404" pitchFamily="66" charset="0"/>
                <a:cs typeface="Times New Roman"/>
              </a:rPr>
              <a:t>144 Kingston Drive, London</a:t>
            </a:r>
            <a:endParaRPr lang="en-US" sz="28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FA6827-C435-4F22-BB4B-8665A6904EF9}"/>
              </a:ext>
            </a:extLst>
          </p:cNvPr>
          <p:cNvSpPr/>
          <p:nvPr/>
        </p:nvSpPr>
        <p:spPr>
          <a:xfrm>
            <a:off x="3771901" y="2202637"/>
            <a:ext cx="2537460" cy="3155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rgbClr val="1F242A"/>
                </a:solidFill>
                <a:latin typeface="Rage Italic" panose="030705020405070703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www.toughchef.uk</a:t>
            </a:r>
            <a:endParaRPr lang="en-US" sz="2500" b="1" dirty="0">
              <a:solidFill>
                <a:srgbClr val="1F242A"/>
              </a:solidFill>
              <a:latin typeface="Rage Italic" panose="030705020405070703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8CB6B6-6899-4502-9DAB-B614ACACDF4B}"/>
              </a:ext>
            </a:extLst>
          </p:cNvPr>
          <p:cNvSpPr/>
          <p:nvPr/>
        </p:nvSpPr>
        <p:spPr>
          <a:xfrm>
            <a:off x="403860" y="2232660"/>
            <a:ext cx="2929890" cy="2248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chemeClr val="tx1"/>
                </a:solidFill>
                <a:latin typeface="Bauhaus 93" panose="04030905020B02020C02" pitchFamily="82" charset="0"/>
              </a:rPr>
              <a:t>Phone</a:t>
            </a:r>
            <a:r>
              <a:rPr lang="en-US" sz="2500" b="1" dirty="0">
                <a:solidFill>
                  <a:schemeClr val="tx1"/>
                </a:solidFill>
              </a:rPr>
              <a:t>: +</a:t>
            </a:r>
            <a:r>
              <a:rPr lang="en-US" sz="2500" b="1" dirty="0">
                <a:solidFill>
                  <a:schemeClr val="tx1"/>
                </a:solidFill>
                <a:latin typeface="Old English Text MT" panose="03040902040508030806" pitchFamily="66" charset="0"/>
              </a:rPr>
              <a:t>123456789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31CB30-21E5-4C08-82F1-A4D9173B9EEC}"/>
              </a:ext>
            </a:extLst>
          </p:cNvPr>
          <p:cNvSpPr/>
          <p:nvPr/>
        </p:nvSpPr>
        <p:spPr>
          <a:xfrm>
            <a:off x="682816" y="2611814"/>
            <a:ext cx="5669849" cy="45128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3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Entrée</a:t>
            </a:r>
            <a:endParaRPr lang="en-US" sz="11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  <a:p>
            <a:pPr algn="ctr"/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Rage Italic" panose="03070502040507070304" pitchFamily="66" charset="0"/>
              </a:rPr>
              <a:t>(All day served)</a:t>
            </a:r>
          </a:p>
          <a:p>
            <a:r>
              <a:rPr lang="en-US" sz="1100" spc="60" dirty="0">
                <a:solidFill>
                  <a:srgbClr val="1F242A"/>
                </a:solidFill>
                <a:latin typeface="Times New Roman"/>
                <a:cs typeface="Times New Roman"/>
              </a:rPr>
              <a:t>The food comes from the chef and made from scratch. Every food item comes with a glass of red wine (Chef’s Choice). </a:t>
            </a:r>
          </a:p>
        </p:txBody>
      </p:sp>
      <p:sp>
        <p:nvSpPr>
          <p:cNvPr id="13" name="object 18">
            <a:extLst>
              <a:ext uri="{FF2B5EF4-FFF2-40B4-BE49-F238E27FC236}">
                <a16:creationId xmlns:a16="http://schemas.microsoft.com/office/drawing/2014/main" id="{1BF28BE4-2AEF-4BAC-AF40-A68E339075A7}"/>
              </a:ext>
            </a:extLst>
          </p:cNvPr>
          <p:cNvSpPr txBox="1"/>
          <p:nvPr/>
        </p:nvSpPr>
        <p:spPr>
          <a:xfrm>
            <a:off x="740602" y="3874099"/>
            <a:ext cx="5521192" cy="317516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23495">
              <a:lnSpc>
                <a:spcPct val="101200"/>
              </a:lnSpc>
              <a:spcBef>
                <a:spcPts val="8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Turkey</a:t>
            </a:r>
            <a:r>
              <a:rPr sz="2000" spc="-204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lang="en-US"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Fully </a:t>
            </a:r>
            <a:r>
              <a:rPr sz="1200" spc="65" dirty="0" err="1">
                <a:solidFill>
                  <a:srgbClr val="1F242A"/>
                </a:solidFill>
                <a:latin typeface="Times New Roman"/>
                <a:cs typeface="Times New Roman"/>
              </a:rPr>
              <a:t>rosted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lang="en-US"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turkey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,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grilled</a:t>
            </a:r>
            <a:r>
              <a:rPr lang="en-US"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 mozzarella</a:t>
            </a:r>
            <a:r>
              <a:rPr sz="1200" spc="-10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cheese,  </a:t>
            </a:r>
            <a:r>
              <a:rPr lang="en-US"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minced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red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onion</a:t>
            </a:r>
            <a:r>
              <a:rPr lang="en-US"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 with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mild poblano</a:t>
            </a:r>
            <a:r>
              <a:rPr lang="en-US"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. Choice of one side. </a:t>
            </a:r>
            <a:r>
              <a:rPr lang="en-US" sz="1200" b="1" spc="-40" dirty="0">
                <a:solidFill>
                  <a:srgbClr val="1F242A"/>
                </a:solidFill>
                <a:latin typeface="Times New Roman"/>
                <a:cs typeface="Times New Roman"/>
              </a:rPr>
              <a:t>15</a:t>
            </a:r>
            <a:endParaRPr sz="1200" b="1" dirty="0">
              <a:latin typeface="Times New Roman"/>
              <a:cs typeface="Times New Roman"/>
            </a:endParaRPr>
          </a:p>
          <a:p>
            <a:pPr marL="12700" marR="38735" indent="-635">
              <a:lnSpc>
                <a:spcPct val="101200"/>
              </a:lnSpc>
              <a:spcBef>
                <a:spcPts val="68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Shrimp</a:t>
            </a:r>
            <a:r>
              <a:rPr sz="2000" spc="-95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lang="en-US" sz="1200" spc="80" dirty="0">
                <a:solidFill>
                  <a:srgbClr val="1F242A"/>
                </a:solidFill>
                <a:latin typeface="Times New Roman"/>
                <a:cs typeface="Times New Roman"/>
              </a:rPr>
              <a:t>Four shrimp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tacos </a:t>
            </a:r>
            <a:r>
              <a:rPr lang="en-US"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comes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with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queso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cotija</a:t>
            </a:r>
            <a:r>
              <a:rPr sz="1200" spc="-9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 </a:t>
            </a:r>
            <a:r>
              <a:rPr lang="en-US"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cheese, cooked with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cilantro</a:t>
            </a:r>
            <a:r>
              <a:rPr sz="1200" spc="23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lang="en-US" sz="1200" b="1" spc="-40" dirty="0">
                <a:solidFill>
                  <a:srgbClr val="1F242A"/>
                </a:solidFill>
                <a:latin typeface="Times New Roman"/>
                <a:cs typeface="Times New Roman"/>
              </a:rPr>
              <a:t>15</a:t>
            </a:r>
            <a:endParaRPr sz="1200" b="1" dirty="0">
              <a:latin typeface="Times New Roman"/>
              <a:cs typeface="Times New Roman"/>
            </a:endParaRPr>
          </a:p>
          <a:p>
            <a:pPr marL="12700" marR="5080">
              <a:lnSpc>
                <a:spcPct val="104800"/>
              </a:lnSpc>
              <a:spcBef>
                <a:spcPts val="62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Sizzling Chicken</a:t>
            </a:r>
            <a:r>
              <a:rPr sz="2000" spc="-175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sz="2000" spc="-170" dirty="0">
                <a:solidFill>
                  <a:srgbClr val="1F242A"/>
                </a:solidFill>
                <a:latin typeface="Arial"/>
                <a:cs typeface="Arial"/>
              </a:rPr>
              <a:t>(</a:t>
            </a: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spicy</a:t>
            </a:r>
            <a:r>
              <a:rPr sz="2000" spc="-170" dirty="0">
                <a:solidFill>
                  <a:srgbClr val="1F242A"/>
                </a:solidFill>
                <a:latin typeface="Arial"/>
                <a:cs typeface="Arial"/>
              </a:rPr>
              <a:t>) </a:t>
            </a:r>
            <a:r>
              <a:rPr lang="en-US" sz="1200" spc="80" dirty="0">
                <a:solidFill>
                  <a:srgbClr val="1F242A"/>
                </a:solidFill>
                <a:latin typeface="Times New Roman"/>
                <a:cs typeface="Times New Roman"/>
              </a:rPr>
              <a:t>One oven baked sizzling chicken with lots of spices. You will feel the heat. Order this to take the challenge!!</a:t>
            </a:r>
            <a:r>
              <a:rPr sz="1200" spc="210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b="1" spc="-40" dirty="0">
                <a:solidFill>
                  <a:srgbClr val="1F242A"/>
                </a:solidFill>
                <a:latin typeface="Times New Roman"/>
                <a:cs typeface="Times New Roman"/>
              </a:rPr>
              <a:t>1</a:t>
            </a:r>
            <a:r>
              <a:rPr lang="en-US" sz="1200" b="1" spc="-40" dirty="0">
                <a:solidFill>
                  <a:srgbClr val="1F242A"/>
                </a:solidFill>
                <a:latin typeface="Times New Roman"/>
                <a:cs typeface="Times New Roman"/>
              </a:rPr>
              <a:t>5</a:t>
            </a:r>
            <a:endParaRPr sz="1200" b="1" dirty="0">
              <a:latin typeface="Times New Roman"/>
              <a:cs typeface="Times New Roman"/>
            </a:endParaRPr>
          </a:p>
          <a:p>
            <a:pPr marL="12700" marR="115570">
              <a:lnSpc>
                <a:spcPct val="104800"/>
              </a:lnSpc>
              <a:spcBef>
                <a:spcPts val="615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Fresh Catch with Cheese </a:t>
            </a:r>
            <a:r>
              <a:rPr lang="en-US"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any two fresh catch from the river (ask the server) and baked with cheese by the Chef for you only. Enjoy the deliciousness of freshness. </a:t>
            </a:r>
            <a:r>
              <a:rPr lang="en-US" sz="1200" b="1" spc="-20" dirty="0">
                <a:solidFill>
                  <a:srgbClr val="1F242A"/>
                </a:solidFill>
                <a:latin typeface="Times New Roman"/>
                <a:cs typeface="Times New Roman"/>
              </a:rPr>
              <a:t>30</a:t>
            </a:r>
            <a:endParaRPr sz="1200" b="1" dirty="0">
              <a:latin typeface="Times New Roman"/>
              <a:cs typeface="Times New Roman"/>
            </a:endParaRPr>
          </a:p>
          <a:p>
            <a:pPr marL="12700" marR="59055">
              <a:lnSpc>
                <a:spcPct val="101200"/>
              </a:lnSpc>
              <a:spcBef>
                <a:spcPts val="68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Tacos and Tortillas</a:t>
            </a:r>
            <a:r>
              <a:rPr sz="2000" spc="-75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lang="en-US" sz="1200" spc="80" dirty="0">
                <a:solidFill>
                  <a:srgbClr val="1F242A"/>
                </a:solidFill>
                <a:latin typeface="Times New Roman"/>
                <a:cs typeface="Times New Roman"/>
              </a:rPr>
              <a:t>Two spicy tacos in Mexican style with three tortillas. You can choose the tacos spiciness as per your requirements. Comes with a choice of your side. </a:t>
            </a:r>
            <a:r>
              <a:rPr lang="en-US" sz="1200" b="1" spc="-20" dirty="0">
                <a:solidFill>
                  <a:srgbClr val="1F242A"/>
                </a:solidFill>
                <a:latin typeface="Times New Roman"/>
                <a:cs typeface="Times New Roman"/>
              </a:rPr>
              <a:t>25</a:t>
            </a:r>
            <a:endParaRPr sz="1200" b="1" dirty="0">
              <a:latin typeface="Times New Roman"/>
              <a:cs typeface="Times New Roman"/>
            </a:endParaRPr>
          </a:p>
        </p:txBody>
      </p:sp>
      <p:sp>
        <p:nvSpPr>
          <p:cNvPr id="16" name="object 16">
            <a:extLst>
              <a:ext uri="{FF2B5EF4-FFF2-40B4-BE49-F238E27FC236}">
                <a16:creationId xmlns:a16="http://schemas.microsoft.com/office/drawing/2014/main" id="{399B3AB7-60FD-4218-BFE4-99096DA9BFF8}"/>
              </a:ext>
            </a:extLst>
          </p:cNvPr>
          <p:cNvSpPr txBox="1"/>
          <p:nvPr/>
        </p:nvSpPr>
        <p:spPr>
          <a:xfrm>
            <a:off x="548640" y="7376700"/>
            <a:ext cx="2241359" cy="51809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Drinks</a:t>
            </a:r>
          </a:p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$1.99</a:t>
            </a:r>
          </a:p>
        </p:txBody>
      </p:sp>
      <p:graphicFrame>
        <p:nvGraphicFramePr>
          <p:cNvPr id="21" name="Table 9">
            <a:extLst>
              <a:ext uri="{FF2B5EF4-FFF2-40B4-BE49-F238E27FC236}">
                <a16:creationId xmlns:a16="http://schemas.microsoft.com/office/drawing/2014/main" id="{489B9ED3-14DD-4A17-9D32-7D43821AC1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8774328"/>
              </p:ext>
            </p:extLst>
          </p:nvPr>
        </p:nvGraphicFramePr>
        <p:xfrm>
          <a:off x="414592" y="8058150"/>
          <a:ext cx="2509454" cy="26579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4726">
                  <a:extLst>
                    <a:ext uri="{9D8B030D-6E8A-4147-A177-3AD203B41FA5}">
                      <a16:colId xmlns:a16="http://schemas.microsoft.com/office/drawing/2014/main" val="1309892740"/>
                    </a:ext>
                  </a:extLst>
                </a:gridCol>
                <a:gridCol w="1254728">
                  <a:extLst>
                    <a:ext uri="{9D8B030D-6E8A-4147-A177-3AD203B41FA5}">
                      <a16:colId xmlns:a16="http://schemas.microsoft.com/office/drawing/2014/main" val="2969675434"/>
                    </a:ext>
                  </a:extLst>
                </a:gridCol>
              </a:tblGrid>
              <a:tr h="2657946">
                <a:tc>
                  <a:txBody>
                    <a:bodyPr/>
                    <a:lstStyle/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Sprite 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Coca-Cola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Orange Bang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Pepsi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Diet Pepsi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7 Up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Lemonade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Ginger Tea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Kombucha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Milkshakes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Mexican Cola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9842987"/>
                  </a:ext>
                </a:extLst>
              </a:tr>
            </a:tbl>
          </a:graphicData>
        </a:graphic>
      </p:graphicFrame>
      <p:sp>
        <p:nvSpPr>
          <p:cNvPr id="22" name="object 17">
            <a:extLst>
              <a:ext uri="{FF2B5EF4-FFF2-40B4-BE49-F238E27FC236}">
                <a16:creationId xmlns:a16="http://schemas.microsoft.com/office/drawing/2014/main" id="{FE713813-C1BC-4849-AD65-E82F45BD22F1}"/>
              </a:ext>
            </a:extLst>
          </p:cNvPr>
          <p:cNvSpPr txBox="1"/>
          <p:nvPr/>
        </p:nvSpPr>
        <p:spPr>
          <a:xfrm>
            <a:off x="1102360" y="11354533"/>
            <a:ext cx="4043679" cy="520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 defTabSz="914400">
              <a:lnSpc>
                <a:spcPct val="108300"/>
              </a:lnSpc>
              <a:spcBef>
                <a:spcPts val="100"/>
              </a:spcBef>
            </a:pPr>
            <a:r>
              <a:rPr sz="1000" spc="-10" dirty="0">
                <a:solidFill>
                  <a:srgbClr val="1F242A"/>
                </a:solidFill>
                <a:latin typeface="Georgia"/>
                <a:cs typeface="Georgia"/>
              </a:rPr>
              <a:t>*These items </a:t>
            </a:r>
            <a:r>
              <a:rPr sz="1000" spc="-5" dirty="0">
                <a:solidFill>
                  <a:srgbClr val="1F242A"/>
                </a:solidFill>
                <a:latin typeface="Georgia"/>
                <a:cs typeface="Georgia"/>
              </a:rPr>
              <a:t>are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cooked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to </a:t>
            </a:r>
            <a:r>
              <a:rPr sz="1000" spc="-35" dirty="0">
                <a:solidFill>
                  <a:srgbClr val="1F242A"/>
                </a:solidFill>
                <a:latin typeface="Georgia"/>
                <a:cs typeface="Georgia"/>
              </a:rPr>
              <a:t>order.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Consuming </a:t>
            </a:r>
            <a:r>
              <a:rPr sz="1000" spc="5" dirty="0">
                <a:solidFill>
                  <a:srgbClr val="1F242A"/>
                </a:solidFill>
                <a:latin typeface="Georgia"/>
                <a:cs typeface="Georgia"/>
              </a:rPr>
              <a:t>raw </a:t>
            </a:r>
            <a:r>
              <a:rPr sz="1000" spc="-25" dirty="0">
                <a:solidFill>
                  <a:srgbClr val="1F242A"/>
                </a:solidFill>
                <a:latin typeface="Georgia"/>
                <a:cs typeface="Georgia"/>
              </a:rPr>
              <a:t>or undercooked </a:t>
            </a:r>
            <a:r>
              <a:rPr sz="1000" spc="-10" dirty="0">
                <a:solidFill>
                  <a:srgbClr val="1F242A"/>
                </a:solidFill>
                <a:latin typeface="Georgia"/>
                <a:cs typeface="Georgia"/>
              </a:rPr>
              <a:t>meats, 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poultry,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seafood, </a:t>
            </a:r>
            <a:r>
              <a:rPr sz="1000" spc="-25" dirty="0">
                <a:solidFill>
                  <a:srgbClr val="1F242A"/>
                </a:solidFill>
                <a:latin typeface="Georgia"/>
                <a:cs typeface="Georgia"/>
              </a:rPr>
              <a:t>or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eggs </a:t>
            </a:r>
            <a:r>
              <a:rPr sz="1000" spc="-25" dirty="0">
                <a:solidFill>
                  <a:srgbClr val="1F242A"/>
                </a:solidFill>
                <a:latin typeface="Georgia"/>
                <a:cs typeface="Georgia"/>
              </a:rPr>
              <a:t>may </a:t>
            </a:r>
            <a:r>
              <a:rPr sz="1000" spc="-5" dirty="0">
                <a:solidFill>
                  <a:srgbClr val="1F242A"/>
                </a:solidFill>
                <a:latin typeface="Georgia"/>
                <a:cs typeface="Georgia"/>
              </a:rPr>
              <a:t>increase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your </a:t>
            </a:r>
            <a:r>
              <a:rPr sz="1000" spc="5" dirty="0">
                <a:solidFill>
                  <a:srgbClr val="1F242A"/>
                </a:solidFill>
                <a:latin typeface="Georgia"/>
                <a:cs typeface="Georgia"/>
              </a:rPr>
              <a:t>risk </a:t>
            </a:r>
            <a:r>
              <a:rPr sz="1000" spc="-50" dirty="0">
                <a:solidFill>
                  <a:srgbClr val="1F242A"/>
                </a:solidFill>
                <a:latin typeface="Georgia"/>
                <a:cs typeface="Georgia"/>
              </a:rPr>
              <a:t>of food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borne </a:t>
            </a:r>
            <a:r>
              <a:rPr sz="1000" spc="-10" dirty="0">
                <a:solidFill>
                  <a:srgbClr val="1F242A"/>
                </a:solidFill>
                <a:latin typeface="Georgia"/>
                <a:cs typeface="Georgia"/>
              </a:rPr>
              <a:t>illness,  </a:t>
            </a:r>
            <a:r>
              <a:rPr sz="1000" spc="-5" dirty="0">
                <a:solidFill>
                  <a:srgbClr val="1F242A"/>
                </a:solidFill>
                <a:latin typeface="Georgia"/>
                <a:cs typeface="Georgia"/>
              </a:rPr>
              <a:t>especially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if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you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have </a:t>
            </a:r>
            <a:r>
              <a:rPr sz="1000" dirty="0">
                <a:solidFill>
                  <a:srgbClr val="1F242A"/>
                </a:solidFill>
                <a:latin typeface="Georgia"/>
                <a:cs typeface="Georgia"/>
              </a:rPr>
              <a:t>certain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medical</a:t>
            </a:r>
            <a:r>
              <a:rPr sz="1000" dirty="0">
                <a:solidFill>
                  <a:srgbClr val="1F242A"/>
                </a:solidFill>
                <a:latin typeface="Georgia"/>
                <a:cs typeface="Georgia"/>
              </a:rPr>
              <a:t>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conditions.</a:t>
            </a:r>
            <a:endParaRPr sz="1000" dirty="0">
              <a:solidFill>
                <a:prstClr val="black"/>
              </a:solidFill>
              <a:latin typeface="Georgia"/>
              <a:cs typeface="Georgia"/>
            </a:endParaRPr>
          </a:p>
        </p:txBody>
      </p:sp>
      <p:sp>
        <p:nvSpPr>
          <p:cNvPr id="23" name="object 14">
            <a:extLst>
              <a:ext uri="{FF2B5EF4-FFF2-40B4-BE49-F238E27FC236}">
                <a16:creationId xmlns:a16="http://schemas.microsoft.com/office/drawing/2014/main" id="{C1CF1261-20F9-42D6-8FA8-039F6326D9B0}"/>
              </a:ext>
            </a:extLst>
          </p:cNvPr>
          <p:cNvSpPr txBox="1"/>
          <p:nvPr/>
        </p:nvSpPr>
        <p:spPr>
          <a:xfrm>
            <a:off x="3124200" y="7894791"/>
            <a:ext cx="3638550" cy="34165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14935">
              <a:lnSpc>
                <a:spcPct val="106000"/>
              </a:lnSpc>
            </a:pPr>
            <a:r>
              <a:rPr lang="en-US" sz="1600" b="1" spc="65" dirty="0" err="1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Vivido</a:t>
            </a: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 Porky </a:t>
            </a:r>
            <a:r>
              <a:rPr lang="en-US" sz="1000" spc="30" dirty="0">
                <a:solidFill>
                  <a:srgbClr val="231F20"/>
                </a:solidFill>
                <a:latin typeface="Times New Roman"/>
                <a:cs typeface="Times New Roman"/>
              </a:rPr>
              <a:t>Soft pork, grilled with perfection. Spice limit is chosen by the Chef. Choose with one of your main entrées.</a:t>
            </a:r>
            <a:r>
              <a:rPr sz="1000" spc="10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b="1" spc="-20" dirty="0">
                <a:solidFill>
                  <a:srgbClr val="1F242A"/>
                </a:solidFill>
                <a:latin typeface="Times New Roman"/>
                <a:cs typeface="Times New Roman"/>
              </a:rPr>
              <a:t>25</a:t>
            </a:r>
            <a:endParaRPr sz="1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8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Moisture Vegetables</a:t>
            </a:r>
            <a:endParaRPr sz="16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lang="en-US" sz="1000" spc="50" dirty="0">
                <a:solidFill>
                  <a:srgbClr val="231F20"/>
                </a:solidFill>
                <a:latin typeface="Times New Roman"/>
                <a:cs typeface="Times New Roman"/>
              </a:rPr>
              <a:t>Carrots, cabbage, spinach and cucumber. A healthy salad combo discovered by our chef for your grumbling stomach!!! </a:t>
            </a:r>
            <a:r>
              <a:rPr lang="en-US" sz="1000" b="1" spc="-20" dirty="0">
                <a:solidFill>
                  <a:srgbClr val="1F242A"/>
                </a:solidFill>
                <a:latin typeface="Times New Roman"/>
                <a:cs typeface="Times New Roman"/>
              </a:rPr>
              <a:t>19</a:t>
            </a:r>
            <a:endParaRPr lang="en-US" sz="1000" spc="-15" dirty="0">
              <a:solidFill>
                <a:srgbClr val="231F20"/>
              </a:solidFill>
              <a:latin typeface="Times New Roman"/>
              <a:cs typeface="Times New Roman"/>
            </a:endParaRPr>
          </a:p>
          <a:p>
            <a:pPr marL="12700" marR="321945">
              <a:lnSpc>
                <a:spcPct val="108300"/>
              </a:lnSpc>
            </a:pPr>
            <a:endParaRPr lang="en-US" sz="1000" spc="-15" dirty="0">
              <a:solidFill>
                <a:srgbClr val="231F20"/>
              </a:solidFill>
              <a:latin typeface="Times New Roman"/>
              <a:cs typeface="Times New Roman"/>
            </a:endParaRPr>
          </a:p>
          <a:p>
            <a:pPr marL="12700">
              <a:spcBef>
                <a:spcPts val="98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Mexican Stu and Bull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lang="en-US"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One steak with mashed potatoes and rice, texture and meat preparation as well done. Taste the </a:t>
            </a:r>
            <a:r>
              <a:rPr lang="en-US" sz="1000" spc="65" dirty="0" err="1">
                <a:solidFill>
                  <a:srgbClr val="231F20"/>
                </a:solidFill>
                <a:latin typeface="Times New Roman"/>
                <a:cs typeface="Times New Roman"/>
              </a:rPr>
              <a:t>Mexicanaaa</a:t>
            </a:r>
            <a:r>
              <a:rPr lang="en-US"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!!! Yum Yum!!! </a:t>
            </a:r>
            <a:r>
              <a:rPr lang="en-US" sz="1000" b="1" spc="-20" dirty="0">
                <a:solidFill>
                  <a:srgbClr val="1F242A"/>
                </a:solidFill>
                <a:latin typeface="Times New Roman"/>
                <a:cs typeface="Times New Roman"/>
              </a:rPr>
              <a:t>39</a:t>
            </a:r>
            <a:endParaRPr lang="en-US" sz="1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8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Fresh Fish with Chips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lang="en-US" sz="1000" spc="40" dirty="0">
                <a:solidFill>
                  <a:srgbClr val="231F20"/>
                </a:solidFill>
                <a:latin typeface="Times New Roman"/>
                <a:cs typeface="Times New Roman"/>
              </a:rPr>
              <a:t>One salmon, one whiting and one yellow porched roasted and served. Enjoy the secret sauce over the food for your taste bud. Oh! Don’t forget the chips. </a:t>
            </a:r>
            <a:r>
              <a:rPr lang="en-US" sz="1000" b="1" spc="-20" dirty="0">
                <a:solidFill>
                  <a:srgbClr val="1F242A"/>
                </a:solidFill>
                <a:latin typeface="Times New Roman"/>
                <a:cs typeface="Times New Roman"/>
              </a:rPr>
              <a:t>40</a:t>
            </a:r>
            <a:endParaRPr lang="en-US" sz="1000" dirty="0">
              <a:latin typeface="Times New Roman"/>
              <a:cs typeface="Times New Roman"/>
            </a:endParaRPr>
          </a:p>
          <a:p>
            <a:pPr marL="12700" marR="321945">
              <a:lnSpc>
                <a:spcPct val="108300"/>
              </a:lnSpc>
            </a:pPr>
            <a:endParaRPr sz="1000" dirty="0">
              <a:latin typeface="Times New Roman"/>
              <a:cs typeface="Times New Roman"/>
            </a:endParaRPr>
          </a:p>
        </p:txBody>
      </p:sp>
      <p:sp>
        <p:nvSpPr>
          <p:cNvPr id="24" name="object 16">
            <a:extLst>
              <a:ext uri="{FF2B5EF4-FFF2-40B4-BE49-F238E27FC236}">
                <a16:creationId xmlns:a16="http://schemas.microsoft.com/office/drawing/2014/main" id="{66D9A1E3-E4D1-483E-8DD8-EAA92DB4FF47}"/>
              </a:ext>
            </a:extLst>
          </p:cNvPr>
          <p:cNvSpPr txBox="1"/>
          <p:nvPr/>
        </p:nvSpPr>
        <p:spPr>
          <a:xfrm>
            <a:off x="3572317" y="7376700"/>
            <a:ext cx="2241359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28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Side Dishes</a:t>
            </a:r>
            <a:endParaRPr lang="en-US" sz="16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18184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292C0CB-1712-4601-B2A5-860C2277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-258872" y="-291676"/>
            <a:ext cx="7375744" cy="12483676"/>
          </a:xfrm>
          <a:prstGeom prst="rect">
            <a:avLst/>
          </a:prstGeom>
        </p:spPr>
      </p:pic>
      <p:sp>
        <p:nvSpPr>
          <p:cNvPr id="22" name="object 17">
            <a:extLst>
              <a:ext uri="{FF2B5EF4-FFF2-40B4-BE49-F238E27FC236}">
                <a16:creationId xmlns:a16="http://schemas.microsoft.com/office/drawing/2014/main" id="{FE713813-C1BC-4849-AD65-E82F45BD22F1}"/>
              </a:ext>
            </a:extLst>
          </p:cNvPr>
          <p:cNvSpPr txBox="1"/>
          <p:nvPr/>
        </p:nvSpPr>
        <p:spPr>
          <a:xfrm>
            <a:off x="591945" y="1582882"/>
            <a:ext cx="5760720" cy="63396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Vrinda" panose="020B0502040204020203" pitchFamily="34" charset="0"/>
              </a:rPr>
              <a:t>References</a:t>
            </a:r>
          </a:p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Alice, J., 2003.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Culture and Food | Nutrition.gov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&lt;https://www.nutrition.gov/topics/culture-and-food&gt; [Accessed 2022].</a:t>
            </a:r>
          </a:p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Beruin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</a:t>
            </a:r>
            <a:r>
              <a:rPr lang="en-US" sz="1200" dirty="0">
                <a:solidFill>
                  <a:srgbClr val="000000"/>
                </a:solidFill>
                <a:latin typeface="Open Sans" panose="020B0606030504020204" pitchFamily="34" charset="0"/>
              </a:rPr>
              <a:t>T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., 2013.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Food and Culture - JSTOR Daily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&lt;https://daily.jstor.org/food-and-culture/&gt; [Accessed 2022].</a:t>
            </a:r>
          </a:p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Dilson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P., 2010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Food Is Culture | Columbia University Press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&lt;https://cup.columbia.edu/book/food-is-culture/9780231137904&gt; [Accessed 2022].</a:t>
            </a:r>
          </a:p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fr-FR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Fox, D., 2000. </a:t>
            </a:r>
            <a:r>
              <a:rPr lang="fr-FR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L'</a:t>
            </a:r>
            <a:r>
              <a:rPr lang="fr-FR" sz="12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Hôtel</a:t>
            </a:r>
            <a:r>
              <a:rPr lang="fr-FR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restaurent</a:t>
            </a:r>
            <a:r>
              <a:rPr lang="fr-FR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</a:t>
            </a:r>
            <a:r>
              <a:rPr lang="fr-FR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Montréal</a:t>
            </a:r>
            <a:r>
              <a:rPr lang="fr-FR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: Hurtubise.</a:t>
            </a:r>
          </a:p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Jong, J., 2003.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Selected bar, club &amp; restaurant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Seoul: </a:t>
            </a:r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CAPress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</a:t>
            </a:r>
            <a:endParaRPr lang="fr-FR" sz="120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Liong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V., 2016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Measuring Food Safety Culture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&lt;https://www.food-safety.com/articles/6731-measuring-food-safety-culture&gt; [Accessed 2022].</a:t>
            </a:r>
          </a:p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Metti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M., 2008.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Hotel, </a:t>
            </a:r>
            <a:r>
              <a:rPr lang="en-US" sz="12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restaurent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[i.e. restaurant] and travel law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New Delhi, India: Anmol Publications.</a:t>
            </a:r>
            <a:endParaRPr lang="en-US" sz="120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Verdeni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B., 2015.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What Food Tells Us About Culture – Freely Magazine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&lt;https://freelymagazine.com/2017/01/07/what-food-tells-us-about-culture/&gt; [Accessed 2022].</a:t>
            </a:r>
            <a:endParaRPr lang="en-US" sz="1200" b="1" kern="0" dirty="0">
              <a:solidFill>
                <a:srgbClr val="000000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Vrinda" panose="020B0502040204020203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8BB8D9-ADE9-758A-7BE2-9E5ECA924A94}"/>
              </a:ext>
            </a:extLst>
          </p:cNvPr>
          <p:cNvSpPr/>
          <p:nvPr/>
        </p:nvSpPr>
        <p:spPr>
          <a:xfrm>
            <a:off x="548640" y="113677"/>
            <a:ext cx="5760720" cy="96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r>
              <a:rPr lang="en-US" sz="7200" b="1" spc="65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Forte" panose="03060902040502070203" pitchFamily="66" charset="0"/>
                <a:cs typeface="Times New Roman"/>
              </a:rPr>
              <a:t>Tough Chef</a:t>
            </a:r>
            <a:endParaRPr lang="en-US" sz="66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12601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597</Words>
  <Application>Microsoft Office PowerPoint</Application>
  <PresentationFormat>Widescreen</PresentationFormat>
  <Paragraphs>45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4" baseType="lpstr">
      <vt:lpstr>Arial</vt:lpstr>
      <vt:lpstr>Bauhaus 93</vt:lpstr>
      <vt:lpstr>Calibri</vt:lpstr>
      <vt:lpstr>Calibri Light</vt:lpstr>
      <vt:lpstr>Forte</vt:lpstr>
      <vt:lpstr>Georgia</vt:lpstr>
      <vt:lpstr>Giddyup Std</vt:lpstr>
      <vt:lpstr>Old English Text MT</vt:lpstr>
      <vt:lpstr>Open Sans</vt:lpstr>
      <vt:lpstr>Rage Italic</vt:lpstr>
      <vt:lpstr>Times New Roman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2021-10-31T17:44:57Z</dcterms:created>
  <dcterms:modified xsi:type="dcterms:W3CDTF">2022-06-21T19:26:55Z</dcterms:modified>
</cp:coreProperties>
</file>