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B0F8E0-58F4-DA97-84F3-78C4DAE8F075}" v="48" dt="2026-07-12T20:08:27.272"/>
    <p1510:client id="{78CED32E-62F1-1528-B9CB-50310F545B1D}" v="2" dt="2026-07-12T19:49:50.8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nait woldetsadik" userId="a8bdceff32f3aeaa" providerId="LiveId" clId="{B1F51246-7EF2-47D2-9A06-4C2E39FFEDF8}"/>
    <pc:docChg chg="modSld sldOrd">
      <pc:chgData name="senait woldetsadik" userId="a8bdceff32f3aeaa" providerId="LiveId" clId="{B1F51246-7EF2-47D2-9A06-4C2E39FFEDF8}" dt="2026-07-13T09:44:29.239" v="97"/>
      <pc:docMkLst>
        <pc:docMk/>
      </pc:docMkLst>
      <pc:sldChg chg="ord">
        <pc:chgData name="senait woldetsadik" userId="a8bdceff32f3aeaa" providerId="LiveId" clId="{B1F51246-7EF2-47D2-9A06-4C2E39FFEDF8}" dt="2026-07-13T09:44:25.590" v="95"/>
        <pc:sldMkLst>
          <pc:docMk/>
          <pc:sldMk cId="109857222" sldId="256"/>
        </pc:sldMkLst>
      </pc:sldChg>
      <pc:sldChg chg="modSp mod ord">
        <pc:chgData name="senait woldetsadik" userId="a8bdceff32f3aeaa" providerId="LiveId" clId="{B1F51246-7EF2-47D2-9A06-4C2E39FFEDF8}" dt="2026-07-13T09:44:29.239" v="97"/>
        <pc:sldMkLst>
          <pc:docMk/>
          <pc:sldMk cId="2465510357" sldId="268"/>
        </pc:sldMkLst>
        <pc:spChg chg="mod">
          <ac:chgData name="senait woldetsadik" userId="a8bdceff32f3aeaa" providerId="LiveId" clId="{B1F51246-7EF2-47D2-9A06-4C2E39FFEDF8}" dt="2026-07-13T09:43:27.402" v="93" actId="14100"/>
          <ac:spMkLst>
            <pc:docMk/>
            <pc:sldMk cId="2465510357" sldId="268"/>
            <ac:spMk id="3" creationId="{8FC115E9-2559-9124-E2DA-727C7D7E63C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371241"/>
            <a:ext cx="8539079" cy="967524"/>
          </a:xfrm>
        </p:spPr>
        <p:txBody>
          <a:bodyPr>
            <a:normAutofit fontScale="90000"/>
          </a:bodyPr>
          <a:lstStyle/>
          <a:p>
            <a:pPr algn="l"/>
            <a:br>
              <a:rPr lang="en-GB" sz="650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200" dirty="0">
                <a:latin typeface="Arial"/>
                <a:cs typeface="Arial"/>
              </a:rPr>
              <a:t>Student name  Senait Woldetsadik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/>
                <a:cs typeface="Arial"/>
              </a:rPr>
              <a:t>Student number 2517215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/>
                <a:cs typeface="Arial"/>
              </a:rPr>
              <a:t>Lecturer’s name Sam Parker </a:t>
            </a:r>
            <a:br>
              <a:rPr lang="en-GB" sz="1100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3519237"/>
            <a:ext cx="11313763" cy="1665412"/>
          </a:xfrm>
        </p:spPr>
        <p:txBody>
          <a:bodyPr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tools to source images and check my spellings for proofreading this work  I confirm that I have not presented any AI generated materials as my own work.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454781"/>
            <a:ext cx="5034240" cy="2128738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l"/>
            <a:r>
              <a:rPr lang="en-US" sz="4400"/>
              <a:t>Supporting Isaac's early development using John Bowlby's Theory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45B75F-4437-03E9-92A2-2DD941AAAB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9"/>
          <a:stretch>
            <a:fillRect/>
          </a:stretch>
        </p:blipFill>
        <p:spPr>
          <a:xfrm>
            <a:off x="5807968" y="923052"/>
            <a:ext cx="5740565" cy="5011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>
            <a:extLst>
              <a:ext uri="{FF2B5EF4-FFF2-40B4-BE49-F238E27FC236}">
                <a16:creationId xmlns:a16="http://schemas.microsoft.com/office/drawing/2014/main" id="{D037D2C3-5F61-1E74-3278-0295796B4F2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728" r="9091" b="2673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4" name="Rectangle 11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0F332-2B41-5008-FAD1-61DB22BB4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               Case summary</a:t>
            </a:r>
            <a:endParaRPr lang="en-US"/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EFEB79B6-D28E-0208-5294-BDE681488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600"/>
              <a:t>Isaac</a:t>
            </a:r>
          </a:p>
          <a:p>
            <a:r>
              <a:rPr lang="en-GB" sz="2600">
                <a:ea typeface="+mn-lt"/>
                <a:cs typeface="+mn-lt"/>
              </a:rPr>
              <a:t>4 years old  </a:t>
            </a:r>
            <a:endParaRPr lang="en-GB" sz="2600"/>
          </a:p>
          <a:p>
            <a:r>
              <a:rPr lang="en-GB" sz="2600">
                <a:ea typeface="+mn-lt"/>
                <a:cs typeface="+mn-lt"/>
              </a:rPr>
              <a:t>a single parent experiencing post-natal depression </a:t>
            </a:r>
            <a:endParaRPr lang="en-GB" sz="2600"/>
          </a:p>
          <a:p>
            <a:r>
              <a:rPr lang="en-GB" sz="2600">
                <a:ea typeface="+mn-lt"/>
                <a:cs typeface="+mn-lt"/>
              </a:rPr>
              <a:t>Recently moved to London </a:t>
            </a:r>
          </a:p>
          <a:p>
            <a:r>
              <a:rPr lang="en-GB" sz="2600">
                <a:ea typeface="+mn-lt"/>
                <a:cs typeface="+mn-lt"/>
              </a:rPr>
              <a:t>Childcare disruption A few observations</a:t>
            </a:r>
            <a:endParaRPr lang="en-GB" sz="2600"/>
          </a:p>
          <a:p>
            <a:r>
              <a:rPr lang="en-GB" sz="2600">
                <a:ea typeface="+mn-lt"/>
                <a:cs typeface="+mn-lt"/>
              </a:rPr>
              <a:t>Withdrawn and silent</a:t>
            </a:r>
            <a:endParaRPr lang="en-GB" sz="2600"/>
          </a:p>
          <a:p>
            <a:r>
              <a:rPr lang="en-GB" sz="2600">
                <a:ea typeface="+mn-lt"/>
                <a:cs typeface="+mn-lt"/>
              </a:rPr>
              <a:t>Feeling upset when separated </a:t>
            </a:r>
          </a:p>
          <a:p>
            <a:r>
              <a:rPr lang="en-GB" sz="2600">
                <a:ea typeface="+mn-lt"/>
                <a:cs typeface="+mn-lt"/>
              </a:rPr>
              <a:t>shows delays in language development .</a:t>
            </a:r>
          </a:p>
          <a:p>
            <a:r>
              <a:rPr lang="en-GB" sz="2600">
                <a:ea typeface="+mn-lt"/>
                <a:cs typeface="+mn-lt"/>
              </a:rPr>
              <a:t>struggles to join group activities </a:t>
            </a:r>
          </a:p>
        </p:txBody>
      </p:sp>
    </p:spTree>
    <p:extLst>
      <p:ext uri="{BB962C8B-B14F-4D97-AF65-F5344CB8AC3E}">
        <p14:creationId xmlns:p14="http://schemas.microsoft.com/office/powerpoint/2010/main" val="1828423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Freeform: Shape 6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112A25-40F0-F9DA-2FE2-72AACD530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            Bowlby's Attachment Theory</a:t>
            </a:r>
            <a:endParaRPr lang="en-US"/>
          </a:p>
        </p:txBody>
      </p:sp>
      <p:sp>
        <p:nvSpPr>
          <p:cNvPr id="61" name="Content Placeholder 2">
            <a:extLst>
              <a:ext uri="{FF2B5EF4-FFF2-40B4-BE49-F238E27FC236}">
                <a16:creationId xmlns:a16="http://schemas.microsoft.com/office/drawing/2014/main" id="{45E0516F-3BD6-542F-9290-D86F4A051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John Bowlby</a:t>
            </a:r>
          </a:p>
          <a:p>
            <a:r>
              <a:rPr lang="en-GB" sz="2000">
                <a:ea typeface="+mn-lt"/>
                <a:cs typeface="+mn-lt"/>
              </a:rPr>
              <a:t>proposed that: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Children and their primary carer must have a stable emotional attachment. 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Early attachment has an impact on social, emotional, and cognitive development. 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Anxiety, disengagement, and emotional challenges might result from insecure attachment.</a:t>
            </a:r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B689D8-4C81-FDAD-65E4-EAD86D0B95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40" r="7604" b="-1"/>
          <a:stretch>
            <a:fillRect/>
          </a:stretch>
        </p:blipFill>
        <p:spPr>
          <a:xfrm>
            <a:off x="6719367" y="2364774"/>
            <a:ext cx="4788505" cy="3396195"/>
          </a:xfrm>
          <a:prstGeom prst="rect">
            <a:avLst/>
          </a:prstGeom>
        </p:spPr>
      </p:pic>
      <p:sp>
        <p:nvSpPr>
          <p:cNvPr id="84" name="Freeform: Shape 6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391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E418AD-185F-02F3-4216-EE8179EF2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  Why Bowlby's Theory Fits Isaac</a:t>
            </a:r>
            <a:endParaRPr lang="en-US" sz="4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EF54DF-BDA5-76B5-CB59-0E6AE38213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397" r="4646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60" name="Content Placeholder 59">
            <a:extLst>
              <a:ext uri="{FF2B5EF4-FFF2-40B4-BE49-F238E27FC236}">
                <a16:creationId xmlns:a16="http://schemas.microsoft.com/office/drawing/2014/main" id="{1FC0A175-AA5A-A312-3067-994A4DE1C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5" y="1825625"/>
            <a:ext cx="5675085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Isaac shows several signs associated with insecure attachment.</a:t>
            </a:r>
            <a:endParaRPr lang="en-US" sz="24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Evidence includes:</a:t>
            </a:r>
            <a:endParaRPr lang="en-US" sz="24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Separation related emotional distress</a:t>
            </a:r>
            <a:endParaRPr lang="en-US" sz="24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Clinginess </a:t>
            </a:r>
            <a:endParaRPr lang="en-US" sz="24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Limited social interaction with peers</a:t>
            </a:r>
            <a:endParaRPr lang="en-US" sz="24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Reduced willingness to explore alone</a:t>
            </a:r>
            <a:endParaRPr lang="en-US" sz="24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Low confidence </a:t>
            </a:r>
            <a:endParaRPr lang="en-US" sz="24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His mother's depression may have reduced her emotional availability during infancy.</a:t>
            </a:r>
            <a:endParaRPr lang="en-US" sz="24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solidFill>
                  <a:srgbClr val="444444"/>
                </a:solidFill>
                <a:latin typeface="Calibri"/>
                <a:ea typeface="Calibri"/>
                <a:cs typeface="Calibri"/>
              </a:rPr>
              <a:t>Disrupted childcare may also have interrupted consistent relationships.</a:t>
            </a:r>
            <a:endParaRPr lang="en-US" sz="240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923484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F07533-544A-D7FD-6DCA-78BE761071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6"/>
          <a:stretch>
            <a:fillRect/>
          </a:stretch>
        </p:blipFill>
        <p:spPr>
          <a:xfrm>
            <a:off x="6419441" y="1328066"/>
            <a:ext cx="5772557" cy="519610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1FCF5-946F-A4FB-7D5B-D991CA615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6989" cy="970998"/>
          </a:xfrm>
        </p:spPr>
        <p:txBody>
          <a:bodyPr>
            <a:normAutofit fontScale="90000"/>
          </a:bodyPr>
          <a:lstStyle/>
          <a:p>
            <a:r>
              <a:rPr lang="en-GB" sz="4000">
                <a:ea typeface="+mj-lt"/>
                <a:cs typeface="+mj-lt"/>
              </a:rPr>
              <a:t>                 Applying the Theory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230F3-C266-F67A-889D-C4F525946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686" y="1331116"/>
            <a:ext cx="5926760" cy="517241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The psychological wellbe</a:t>
            </a:r>
            <a:r>
              <a:rPr lang="en-GB" sz="2400">
                <a:ea typeface="+mn-lt"/>
                <a:cs typeface="+mn-lt"/>
              </a:rPr>
              <a:t>ing</a:t>
            </a:r>
            <a:r>
              <a:rPr lang="en-GB" sz="2400"/>
              <a:t> </a:t>
            </a:r>
            <a:r>
              <a:rPr lang="en-GB" sz="2400">
                <a:ea typeface="+mn-lt"/>
                <a:cs typeface="+mn-lt"/>
              </a:rPr>
              <a:t>of the mother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Reduced emotional reactivity.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Greater attachment insecurity. </a:t>
            </a:r>
            <a:endParaRPr lang="en-GB" sz="2400"/>
          </a:p>
          <a:p>
            <a:r>
              <a:rPr lang="en-GB" sz="2400"/>
              <a:t>Disrupted Childcare</a:t>
            </a:r>
          </a:p>
          <a:p>
            <a:r>
              <a:rPr lang="en-GB" sz="2400">
                <a:ea typeface="+mn-lt"/>
                <a:cs typeface="+mn-lt"/>
              </a:rPr>
              <a:t>Loss of trusted adults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Difficulty trusting new carers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Increased anxiety</a:t>
            </a:r>
            <a:endParaRPr lang="en-GB" sz="2400"/>
          </a:p>
          <a:p>
            <a:r>
              <a:rPr lang="en-GB" sz="2400"/>
              <a:t>Social Withdrawal</a:t>
            </a:r>
          </a:p>
          <a:p>
            <a:r>
              <a:rPr lang="en-GB" sz="2400"/>
              <a:t>Language Delay</a:t>
            </a:r>
          </a:p>
          <a:p>
            <a:r>
              <a:rPr lang="en-GB" sz="2400">
                <a:ea typeface="+mn-lt"/>
                <a:cs typeface="+mn-lt"/>
              </a:rPr>
              <a:t>Limited interaction reduces opportunities for communication and language development.</a:t>
            </a:r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587590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CAF05-E5A1-54B4-76B6-65F276FAB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444538"/>
            <a:ext cx="9233417" cy="898807"/>
          </a:xfrm>
        </p:spPr>
        <p:txBody>
          <a:bodyPr anchor="ctr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                Nature and Nurture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CE36F-573C-0807-09F8-64D9F4DE7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830" y="2481942"/>
            <a:ext cx="6889362" cy="390343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/>
              <a:t>Nature</a:t>
            </a:r>
          </a:p>
          <a:p>
            <a:r>
              <a:rPr lang="en-GB" sz="2400">
                <a:ea typeface="+mn-lt"/>
                <a:cs typeface="+mn-lt"/>
              </a:rPr>
              <a:t>Individual  differences </a:t>
            </a:r>
            <a:endParaRPr lang="en-GB" sz="2400"/>
          </a:p>
          <a:p>
            <a:r>
              <a:rPr lang="en-GB" sz="2400"/>
              <a:t>Nurture</a:t>
            </a:r>
          </a:p>
          <a:p>
            <a:r>
              <a:rPr lang="en-GB" sz="2400">
                <a:ea typeface="+mn-lt"/>
                <a:cs typeface="+mn-lt"/>
              </a:rPr>
              <a:t>Supportive caregiving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Family connection 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Social interaction  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Nursery environment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Consistence routines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Overall Development results from both biological and environmental influences.</a:t>
            </a:r>
            <a:endParaRPr lang="en-GB" sz="2400"/>
          </a:p>
          <a:p>
            <a:endParaRPr lang="en-GB" sz="2400"/>
          </a:p>
          <a:p>
            <a:endParaRPr lang="en-GB" sz="1000"/>
          </a:p>
          <a:p>
            <a:r>
              <a:rPr lang="en-GB" sz="1000"/>
              <a:t>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E0A28E-31DF-9F1D-3739-CC1D8BEF24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33" r="23944"/>
          <a:stretch>
            <a:fillRect/>
          </a:stretch>
        </p:blipFill>
        <p:spPr>
          <a:xfrm>
            <a:off x="8077200" y="2300515"/>
            <a:ext cx="3853111" cy="3759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011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D6855-431F-65CA-C49B-F2F7FB36A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297"/>
            <a:ext cx="10515600" cy="1289277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                 Practical Support Plan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7C28111-83F0-C08C-AAEC-AB5AEA9B4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Attachment-focused approach </a:t>
            </a:r>
          </a:p>
          <a:p>
            <a:r>
              <a:rPr lang="en-GB" sz="2400">
                <a:ea typeface="+mn-lt"/>
                <a:cs typeface="+mn-lt"/>
              </a:rPr>
              <a:t>Consistent care giver 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Regular schedules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Kind and  responsive interactions </a:t>
            </a:r>
            <a:endParaRPr lang="en-GB" sz="2400"/>
          </a:p>
          <a:p>
            <a:r>
              <a:rPr lang="en-GB" sz="2400"/>
              <a:t>Regulating emotions </a:t>
            </a:r>
          </a:p>
          <a:p>
            <a:r>
              <a:rPr lang="en-GB" sz="2400">
                <a:ea typeface="+mn-lt"/>
                <a:cs typeface="+mn-lt"/>
              </a:rPr>
              <a:t>Calm and safe space to relax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Language and communication skills 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Role play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Child centred activities</a:t>
            </a:r>
            <a:endParaRPr lang="en-GB" sz="2400"/>
          </a:p>
          <a:p>
            <a:endParaRPr lang="en-GB" sz="2400"/>
          </a:p>
          <a:p>
            <a:endParaRPr lang="en-GB"/>
          </a:p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19C711-353A-06B9-E430-B8226310C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824" y="1647370"/>
            <a:ext cx="4737493" cy="4412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725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7C497-AE55-6A96-0FAF-4BD33FCD1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2897"/>
            <a:ext cx="10515600" cy="1086077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           Supporting Isaac's Mother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59EE3-4A8D-F0DD-BA18-2365AC3F5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825"/>
            <a:ext cx="10515600" cy="4663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Family involvement  is equally important.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Useful Strategies: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Parenting support programmes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Encourage positive parent-child play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Connect with mental health services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Introduce Home learning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Strength parental confidence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Assign Speech and Language Therapist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Provide Family support worker</a:t>
            </a:r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4F0EEB-C32A-3142-F9F6-E021FA0BC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7410305" y="1523999"/>
            <a:ext cx="4447106" cy="4680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401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8C8B5-E3C1-6BBE-2718-BA4C52B32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988"/>
            <a:ext cx="10515600" cy="1093334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             Strengths and Limitations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0AF36-EDF7-B9CB-E98A-51477907C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72" y="1070882"/>
            <a:ext cx="11945255" cy="655025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ea typeface="+mn-lt"/>
                <a:cs typeface="+mn-lt"/>
              </a:rPr>
              <a:t>explains </a:t>
            </a:r>
            <a:r>
              <a:rPr lang="en-GB" sz="2400" err="1">
                <a:ea typeface="+mn-lt"/>
                <a:cs typeface="+mn-lt"/>
              </a:rPr>
              <a:t>childrens</a:t>
            </a:r>
            <a:r>
              <a:rPr lang="en-GB" sz="2400">
                <a:ea typeface="+mn-lt"/>
                <a:cs typeface="+mn-lt"/>
              </a:rPr>
              <a:t> emotional development 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Supported by strong research evidence 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 Widely used in early years practice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 Encourages early intervention</a:t>
            </a:r>
            <a:endParaRPr lang="en-GB" sz="2400"/>
          </a:p>
          <a:p>
            <a:r>
              <a:rPr lang="en-GB" sz="2400"/>
              <a:t>Challenges </a:t>
            </a:r>
          </a:p>
          <a:p>
            <a:r>
              <a:rPr lang="en-GB" sz="2400">
                <a:ea typeface="+mn-lt"/>
                <a:cs typeface="+mn-lt"/>
              </a:rPr>
              <a:t>Gives more attention to the mother role than others 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Children's resilience and coping </a:t>
            </a: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skills are different from child to child </a:t>
            </a:r>
          </a:p>
          <a:p>
            <a:r>
              <a:rPr lang="en-GB" sz="2400"/>
              <a:t>London pers</a:t>
            </a:r>
            <a:r>
              <a:rPr lang="en-GB" sz="2400">
                <a:ea typeface="+mn-lt"/>
                <a:cs typeface="+mn-lt"/>
              </a:rPr>
              <a:t>pective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Many families face moving between counties </a:t>
            </a:r>
            <a:endParaRPr lang="en-GB" sz="2400"/>
          </a:p>
          <a:p>
            <a:r>
              <a:rPr lang="en-GB" sz="2400"/>
              <a:t>Luck of permanent residential situations </a:t>
            </a:r>
          </a:p>
          <a:p>
            <a:r>
              <a:rPr lang="en-GB" sz="2400">
                <a:ea typeface="+mn-lt"/>
                <a:cs typeface="+mn-lt"/>
              </a:rPr>
              <a:t> Diverse cultural background </a:t>
            </a:r>
            <a:endParaRPr lang="en-GB" sz="2400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32874B-4907-0D27-B73B-14B34A0F42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8429" y="1299029"/>
            <a:ext cx="4511027" cy="498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105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20914-4360-6987-1EA3-3599499AB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ea typeface="+mj-lt"/>
                <a:cs typeface="+mj-lt"/>
              </a:rPr>
              <a:t>                               Conclusion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64AEB-1E8A-F374-0900-1B58270A0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804" y="2338252"/>
            <a:ext cx="5648497" cy="331287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>
                <a:ea typeface="+mn-lt"/>
                <a:cs typeface="+mn-lt"/>
              </a:rPr>
              <a:t>Bowlby's attachment  theory provide explain in to  Isaac's behaviour.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Children Early relationships influence their emotional development 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Stable caregiving promotes secure attachment. </a:t>
            </a:r>
          </a:p>
          <a:p>
            <a:r>
              <a:rPr lang="en-GB" sz="2400">
                <a:ea typeface="+mn-lt"/>
                <a:cs typeface="+mn-lt"/>
              </a:rPr>
              <a:t>Early intervention and support  can lead to </a:t>
            </a:r>
            <a:r>
              <a:rPr lang="en-GB" sz="2400" err="1">
                <a:ea typeface="+mn-lt"/>
                <a:cs typeface="+mn-lt"/>
              </a:rPr>
              <a:t>possitive</a:t>
            </a:r>
            <a:r>
              <a:rPr lang="en-GB" sz="2400">
                <a:ea typeface="+mn-lt"/>
                <a:cs typeface="+mn-lt"/>
              </a:rPr>
              <a:t> effect . 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Different approach involving professionals can benefits both Isaac and his mother.</a:t>
            </a:r>
            <a:endParaRPr lang="en-GB" sz="2400"/>
          </a:p>
          <a:p>
            <a:endParaRPr lang="en-GB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A3081A-01B4-D801-54D2-4280014E3C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76" r="3" b="3"/>
          <a:stretch>
            <a:fillRect/>
          </a:stretch>
        </p:blipFill>
        <p:spPr>
          <a:xfrm>
            <a:off x="6092961" y="2019797"/>
            <a:ext cx="5150277" cy="359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5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E2CD9-2E8C-645C-6F1C-F6AEFD4AC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                 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A1D5C-D083-0438-CD50-36E7C39E0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829" y="1462768"/>
            <a:ext cx="10638971" cy="538910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400">
                <a:ea typeface="+mn-lt"/>
                <a:cs typeface="+mn-lt"/>
              </a:rPr>
              <a:t>John Bowlby(1969) </a:t>
            </a:r>
            <a:r>
              <a:rPr lang="en-GB" sz="2400" i="1">
                <a:ea typeface="+mn-lt"/>
                <a:cs typeface="+mn-lt"/>
              </a:rPr>
              <a:t>Attachment and Loss: Volume 1. Attachment</a:t>
            </a:r>
            <a:r>
              <a:rPr lang="en-GB" sz="2400">
                <a:ea typeface="+mn-lt"/>
                <a:cs typeface="+mn-lt"/>
              </a:rPr>
              <a:t>. London: Penguin Books.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Bowlby, J. (1988). </a:t>
            </a:r>
            <a:r>
              <a:rPr lang="en-GB" sz="2400" i="1">
                <a:ea typeface="+mn-lt"/>
                <a:cs typeface="+mn-lt"/>
              </a:rPr>
              <a:t>A Secure Base: Parent-Child Attachment and Healthy Human Development.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Mary Ainsworth, </a:t>
            </a:r>
            <a:r>
              <a:rPr lang="en-GB" sz="2400" err="1">
                <a:ea typeface="+mn-lt"/>
                <a:cs typeface="+mn-lt"/>
              </a:rPr>
              <a:t>Blehar</a:t>
            </a:r>
            <a:r>
              <a:rPr lang="en-GB" sz="2400">
                <a:ea typeface="+mn-lt"/>
                <a:cs typeface="+mn-lt"/>
              </a:rPr>
              <a:t>, M.C., Waters, E. and Wall, S. (1978) </a:t>
            </a:r>
            <a:r>
              <a:rPr lang="en-GB" sz="2400" i="1">
                <a:ea typeface="+mn-lt"/>
                <a:cs typeface="+mn-lt"/>
              </a:rPr>
              <a:t>Patterns of Attachment: A Psychological Study of the Strange Situation</a:t>
            </a:r>
            <a:r>
              <a:rPr lang="en-GB" sz="2400">
                <a:ea typeface="+mn-lt"/>
                <a:cs typeface="+mn-lt"/>
              </a:rPr>
              <a:t>. Hillsdale, NJ: Lawrence Erlbaum Associates.</a:t>
            </a:r>
            <a:endParaRPr lang="en-GB"/>
          </a:p>
          <a:p>
            <a:r>
              <a:rPr lang="en-GB" sz="2400">
                <a:ea typeface="+mn-lt"/>
                <a:cs typeface="+mn-lt"/>
              </a:rPr>
              <a:t>Lev Vygotsky (1978) </a:t>
            </a:r>
            <a:r>
              <a:rPr lang="en-GB" sz="2400" i="1">
                <a:ea typeface="+mn-lt"/>
                <a:cs typeface="+mn-lt"/>
              </a:rPr>
              <a:t>Mind in Society: The Development of Higher Psychological Processes</a:t>
            </a:r>
            <a:r>
              <a:rPr lang="en-GB" sz="2400">
                <a:ea typeface="+mn-lt"/>
                <a:cs typeface="+mn-lt"/>
              </a:rPr>
              <a:t>. Cambridge, MA: Harvard University Press.</a:t>
            </a:r>
            <a:endParaRPr lang="en-GB"/>
          </a:p>
          <a:p>
            <a:r>
              <a:rPr lang="en-GB" sz="2400">
                <a:ea typeface="+mn-lt"/>
                <a:cs typeface="+mn-lt"/>
              </a:rPr>
              <a:t>Jean Piaget (1952) </a:t>
            </a:r>
            <a:r>
              <a:rPr lang="en-GB" sz="2400" i="1">
                <a:ea typeface="+mn-lt"/>
                <a:cs typeface="+mn-lt"/>
              </a:rPr>
              <a:t>The Origins of Intelligence in Children</a:t>
            </a:r>
            <a:r>
              <a:rPr lang="en-GB" sz="2400">
                <a:ea typeface="+mn-lt"/>
                <a:cs typeface="+mn-lt"/>
              </a:rPr>
              <a:t>. New York: International Universities Press.</a:t>
            </a:r>
            <a:endParaRPr lang="en-GB"/>
          </a:p>
          <a:p>
            <a:r>
              <a:rPr lang="en-GB" sz="2400">
                <a:ea typeface="+mn-lt"/>
                <a:cs typeface="+mn-lt"/>
              </a:rPr>
              <a:t>Erik Erikson (1963) </a:t>
            </a:r>
            <a:r>
              <a:rPr lang="en-GB" sz="2400" i="1">
                <a:ea typeface="+mn-lt"/>
                <a:cs typeface="+mn-lt"/>
              </a:rPr>
              <a:t>Childhood and Society</a:t>
            </a:r>
            <a:r>
              <a:rPr lang="en-GB" sz="2400">
                <a:ea typeface="+mn-lt"/>
                <a:cs typeface="+mn-lt"/>
              </a:rPr>
              <a:t>. 2nd </a:t>
            </a:r>
            <a:r>
              <a:rPr lang="en-GB" sz="2400" err="1">
                <a:ea typeface="+mn-lt"/>
                <a:cs typeface="+mn-lt"/>
              </a:rPr>
              <a:t>edn</a:t>
            </a:r>
            <a:r>
              <a:rPr lang="en-GB" sz="2400">
                <a:ea typeface="+mn-lt"/>
                <a:cs typeface="+mn-lt"/>
              </a:rPr>
              <a:t>. New York: W.W. Norton.</a:t>
            </a:r>
            <a:endParaRPr lang="en-GB"/>
          </a:p>
          <a:p>
            <a:r>
              <a:rPr lang="en-GB" sz="2400">
                <a:ea typeface="+mn-lt"/>
                <a:cs typeface="+mn-lt"/>
              </a:rPr>
              <a:t>Department for Education (2024) </a:t>
            </a:r>
            <a:r>
              <a:rPr lang="en-GB" sz="2400" i="1">
                <a:ea typeface="+mn-lt"/>
                <a:cs typeface="+mn-lt"/>
              </a:rPr>
              <a:t>Statutory Framework for the Early Years Foundation Stage</a:t>
            </a:r>
            <a:r>
              <a:rPr lang="en-GB" sz="2400">
                <a:ea typeface="+mn-lt"/>
                <a:cs typeface="+mn-lt"/>
              </a:rPr>
              <a:t>. London: Department for Education.</a:t>
            </a:r>
            <a:endParaRPr lang="en-GB"/>
          </a:p>
          <a:p>
            <a:r>
              <a:rPr lang="en-GB" sz="2400">
                <a:ea typeface="+mn-lt"/>
                <a:cs typeface="+mn-lt"/>
              </a:rPr>
              <a:t>Public health England (2021) </a:t>
            </a:r>
            <a:r>
              <a:rPr lang="en-GB" sz="2400" i="1">
                <a:ea typeface="+mn-lt"/>
                <a:cs typeface="+mn-lt"/>
              </a:rPr>
              <a:t>Best Start in Life and Beyond: Improving Public Health Outcomes for Children, Young People and Families</a:t>
            </a:r>
            <a:r>
              <a:rPr lang="en-GB" sz="2400">
                <a:ea typeface="+mn-lt"/>
                <a:cs typeface="+mn-lt"/>
              </a:rPr>
              <a:t>. London: Public Health England</a:t>
            </a:r>
            <a:endParaRPr lang="en-GB" sz="2400"/>
          </a:p>
          <a:p>
            <a:endParaRPr lang="en-GB" sz="2400"/>
          </a:p>
          <a:p>
            <a:endParaRPr lang="en-GB" sz="2400"/>
          </a:p>
          <a:p>
            <a:endParaRPr lang="en-GB" sz="2400">
              <a:solidFill>
                <a:srgbClr val="000000"/>
              </a:solidFill>
              <a:latin typeface="Aptos" panose="020B0004020202020204"/>
              <a:cs typeface="Segoe UI Variable Text"/>
            </a:endParaRPr>
          </a:p>
          <a:p>
            <a:endParaRPr lang="en-GB" sz="2400">
              <a:solidFill>
                <a:srgbClr val="000000"/>
              </a:solidFill>
              <a:latin typeface="Aptos" panose="020B0004020202020204"/>
              <a:cs typeface="Segoe UI Variable Text"/>
            </a:endParaRPr>
          </a:p>
          <a:p>
            <a:endParaRPr lang="en-GB" sz="2400">
              <a:solidFill>
                <a:srgbClr val="000000"/>
              </a:solidFill>
              <a:latin typeface="Aptos" panose="020B0004020202020204"/>
              <a:cs typeface="Segoe UI Variable Text"/>
            </a:endParaRPr>
          </a:p>
          <a:p>
            <a:endParaRPr lang="en-GB" sz="1300">
              <a:solidFill>
                <a:srgbClr val="0D0D0D"/>
              </a:solidFill>
              <a:highlight>
                <a:srgbClr val="FFFFFF"/>
              </a:highlight>
              <a:latin typeface="Segoe UI Variable Text"/>
              <a:cs typeface="Segoe UI Variable Text"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77959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</TotalTime>
  <Words>685</Words>
  <Application>Microsoft Office PowerPoint</Application>
  <PresentationFormat>Widescreen</PresentationFormat>
  <Paragraphs>111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Segoe UI Variable Text</vt:lpstr>
      <vt:lpstr>office theme</vt:lpstr>
      <vt:lpstr>  Student name  Senait Woldetsadik Student number 2517215 Lecturer’s name Sam Parker  </vt:lpstr>
      <vt:lpstr>Supporting Isaac's early development using John Bowlby's Theory</vt:lpstr>
      <vt:lpstr>               Case summary</vt:lpstr>
      <vt:lpstr>            Bowlby's Attachment Theory</vt:lpstr>
      <vt:lpstr>  Why Bowlby's Theory Fits Isaac</vt:lpstr>
      <vt:lpstr>                 Applying the Theory</vt:lpstr>
      <vt:lpstr>                Nature and Nurture</vt:lpstr>
      <vt:lpstr>                 Practical Support Plan</vt:lpstr>
      <vt:lpstr>           Supporting Isaac's Mother</vt:lpstr>
      <vt:lpstr>             Strengths and Limitations</vt:lpstr>
      <vt:lpstr>                               Conclusion</vt:lpstr>
      <vt:lpstr>                 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senait woldetsadik</cp:lastModifiedBy>
  <cp:revision>4</cp:revision>
  <dcterms:created xsi:type="dcterms:W3CDTF">2026-07-06T16:09:04Z</dcterms:created>
  <dcterms:modified xsi:type="dcterms:W3CDTF">2026-07-13T09:44:36Z</dcterms:modified>
</cp:coreProperties>
</file>