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0"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xmlns="" r:id="rId28" roundtripDataSignature="AMtx7mglxQPHnaf3x+RhdqB6un46mOWzQQ=="/>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371F89-2666-4E2B-3A3D-34ADA91F77BD}" v="26" dt="2026-02-14T16:27:32.984"/>
    <p1510:client id="{1DFC224D-1695-20D3-807D-6F752B99F861}" v="16" dt="2026-02-14T16:16:13.895"/>
    <p1510:client id="{46C8D683-04B0-37C4-6ADF-52A12A21548C}" v="82" dt="2026-02-14T15:08:40.425"/>
    <p1510:client id="{AECAD7D4-2DE4-62EB-BCD1-A803B3D5D48F}" v="2" dt="2026-02-14T16:10:24.262"/>
    <p1510:client id="{BB4105DA-1DF5-E681-E9EE-38E3C022D26A}" v="1" dt="2026-02-14T16:23:37.392"/>
  </p1510:revLst>
</p1510:revInfo>
</file>

<file path=ppt/tableStyles.xml><?xml version="1.0" encoding="utf-8"?>
<a:tblStyleLst xmlns:a="http://schemas.openxmlformats.org/drawingml/2006/main" def="{2C9D45D1-BB3A-48B7-BC17-8B8C8C43BA45}">
  <a:tblStyle styleId="{2C9D45D1-BB3A-48B7-BC17-8B8C8C43BA45}"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BF5"/>
          </a:solidFill>
        </a:fill>
      </a:tcStyle>
    </a:wholeTbl>
    <a:band1H>
      <a:tcTxStyle/>
      <a:tcStyle>
        <a:tcBdr/>
        <a:fill>
          <a:solidFill>
            <a:srgbClr val="CDD4EA"/>
          </a:solidFill>
        </a:fill>
      </a:tcStyle>
    </a:band1H>
    <a:band2H>
      <a:tcTxStyle/>
      <a:tcStyle>
        <a:tcBdr/>
      </a:tcStyle>
    </a:band2H>
    <a:band1V>
      <a:tcTxStyle/>
      <a:tcStyle>
        <a:tcBdr/>
        <a:fill>
          <a:solidFill>
            <a:srgbClr val="CDD4EA"/>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customschemas.google.com/relationships/presentationmetadata" Target="NUL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30"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iana Platon (2437585)" userId="S::2437585@student.uwtsd.ac.uk::dafa7ddf-3b4d-40dc-8209-48796035ffe3" providerId="AD" clId="Web-{1DFC224D-1695-20D3-807D-6F752B99F861}"/>
    <pc:docChg chg="modSld">
      <pc:chgData name="Liliana Platon (2437585)" userId="S::2437585@student.uwtsd.ac.uk::dafa7ddf-3b4d-40dc-8209-48796035ffe3" providerId="AD" clId="Web-{1DFC224D-1695-20D3-807D-6F752B99F861}" dt="2026-02-14T16:16:13.895" v="17" actId="20577"/>
      <pc:docMkLst>
        <pc:docMk/>
      </pc:docMkLst>
      <pc:sldChg chg="modSp">
        <pc:chgData name="Liliana Platon (2437585)" userId="S::2437585@student.uwtsd.ac.uk::dafa7ddf-3b4d-40dc-8209-48796035ffe3" providerId="AD" clId="Web-{1DFC224D-1695-20D3-807D-6F752B99F861}" dt="2026-02-14T16:16:13.895" v="17" actId="20577"/>
        <pc:sldMkLst>
          <pc:docMk/>
          <pc:sldMk cId="2252163343" sldId="274"/>
        </pc:sldMkLst>
        <pc:spChg chg="mod">
          <ac:chgData name="Liliana Platon (2437585)" userId="S::2437585@student.uwtsd.ac.uk::dafa7ddf-3b4d-40dc-8209-48796035ffe3" providerId="AD" clId="Web-{1DFC224D-1695-20D3-807D-6F752B99F861}" dt="2026-02-14T16:16:13.895" v="17" actId="20577"/>
          <ac:spMkLst>
            <pc:docMk/>
            <pc:sldMk cId="2252163343" sldId="274"/>
            <ac:spMk id="2" creationId="{FCBB029C-1018-1C6A-D5E3-80452BDDA445}"/>
          </ac:spMkLst>
        </pc:spChg>
      </pc:sldChg>
    </pc:docChg>
  </pc:docChgLst>
  <pc:docChgLst>
    <pc:chgData name="Liliana Platon (2437585)" userId="S::2437585@student.uwtsd.ac.uk::dafa7ddf-3b4d-40dc-8209-48796035ffe3" providerId="AD" clId="Web-{1B371F89-2666-4E2B-3A3D-34ADA91F77BD}"/>
    <pc:docChg chg="modSld">
      <pc:chgData name="Liliana Platon (2437585)" userId="S::2437585@student.uwtsd.ac.uk::dafa7ddf-3b4d-40dc-8209-48796035ffe3" providerId="AD" clId="Web-{1B371F89-2666-4E2B-3A3D-34ADA91F77BD}" dt="2026-02-14T16:27:32.984" v="25" actId="20577"/>
      <pc:docMkLst>
        <pc:docMk/>
      </pc:docMkLst>
      <pc:sldChg chg="modSp">
        <pc:chgData name="Liliana Platon (2437585)" userId="S::2437585@student.uwtsd.ac.uk::dafa7ddf-3b4d-40dc-8209-48796035ffe3" providerId="AD" clId="Web-{1B371F89-2666-4E2B-3A3D-34ADA91F77BD}" dt="2026-02-14T16:27:32.984" v="25" actId="20577"/>
        <pc:sldMkLst>
          <pc:docMk/>
          <pc:sldMk cId="2252163343" sldId="274"/>
        </pc:sldMkLst>
        <pc:spChg chg="mod">
          <ac:chgData name="Liliana Platon (2437585)" userId="S::2437585@student.uwtsd.ac.uk::dafa7ddf-3b4d-40dc-8209-48796035ffe3" providerId="AD" clId="Web-{1B371F89-2666-4E2B-3A3D-34ADA91F77BD}" dt="2026-02-14T16:27:32.984" v="25" actId="20577"/>
          <ac:spMkLst>
            <pc:docMk/>
            <pc:sldMk cId="2252163343" sldId="274"/>
            <ac:spMk id="2" creationId="{FCBB029C-1018-1C6A-D5E3-80452BDDA445}"/>
          </ac:spMkLst>
        </pc:spChg>
      </pc:sldChg>
    </pc:docChg>
  </pc:docChgLst>
  <pc:docChgLst>
    <pc:chgData name="Liliana Platon (2437585)" userId="S::2437585@student.uwtsd.ac.uk::dafa7ddf-3b4d-40dc-8209-48796035ffe3" providerId="AD" clId="Web-{46C8D683-04B0-37C4-6ADF-52A12A21548C}"/>
    <pc:docChg chg="modSld">
      <pc:chgData name="Liliana Platon (2437585)" userId="S::2437585@student.uwtsd.ac.uk::dafa7ddf-3b4d-40dc-8209-48796035ffe3" providerId="AD" clId="Web-{46C8D683-04B0-37C4-6ADF-52A12A21548C}" dt="2026-02-14T15:08:40.425" v="69" actId="20577"/>
      <pc:docMkLst>
        <pc:docMk/>
      </pc:docMkLst>
      <pc:sldChg chg="modSp">
        <pc:chgData name="Liliana Platon (2437585)" userId="S::2437585@student.uwtsd.ac.uk::dafa7ddf-3b4d-40dc-8209-48796035ffe3" providerId="AD" clId="Web-{46C8D683-04B0-37C4-6ADF-52A12A21548C}" dt="2026-02-14T15:07:18.592" v="8" actId="20577"/>
        <pc:sldMkLst>
          <pc:docMk/>
          <pc:sldMk cId="0" sldId="258"/>
        </pc:sldMkLst>
        <pc:spChg chg="mod">
          <ac:chgData name="Liliana Platon (2437585)" userId="S::2437585@student.uwtsd.ac.uk::dafa7ddf-3b4d-40dc-8209-48796035ffe3" providerId="AD" clId="Web-{46C8D683-04B0-37C4-6ADF-52A12A21548C}" dt="2026-02-14T15:07:18.592" v="8" actId="20577"/>
          <ac:spMkLst>
            <pc:docMk/>
            <pc:sldMk cId="0" sldId="258"/>
            <ac:spMk id="98" creationId="{00000000-0000-0000-0000-000000000000}"/>
          </ac:spMkLst>
        </pc:spChg>
      </pc:sldChg>
      <pc:sldChg chg="modSp">
        <pc:chgData name="Liliana Platon (2437585)" userId="S::2437585@student.uwtsd.ac.uk::dafa7ddf-3b4d-40dc-8209-48796035ffe3" providerId="AD" clId="Web-{46C8D683-04B0-37C4-6ADF-52A12A21548C}" dt="2026-02-14T15:07:35.515" v="20" actId="20577"/>
        <pc:sldMkLst>
          <pc:docMk/>
          <pc:sldMk cId="0" sldId="260"/>
        </pc:sldMkLst>
        <pc:spChg chg="mod">
          <ac:chgData name="Liliana Platon (2437585)" userId="S::2437585@student.uwtsd.ac.uk::dafa7ddf-3b4d-40dc-8209-48796035ffe3" providerId="AD" clId="Web-{46C8D683-04B0-37C4-6ADF-52A12A21548C}" dt="2026-02-14T15:07:35.515" v="20" actId="20577"/>
          <ac:spMkLst>
            <pc:docMk/>
            <pc:sldMk cId="0" sldId="260"/>
            <ac:spMk id="104" creationId="{00000000-0000-0000-0000-000000000000}"/>
          </ac:spMkLst>
        </pc:spChg>
      </pc:sldChg>
      <pc:sldChg chg="modSp">
        <pc:chgData name="Liliana Platon (2437585)" userId="S::2437585@student.uwtsd.ac.uk::dafa7ddf-3b4d-40dc-8209-48796035ffe3" providerId="AD" clId="Web-{46C8D683-04B0-37C4-6ADF-52A12A21548C}" dt="2026-02-14T15:07:45.797" v="27" actId="20577"/>
        <pc:sldMkLst>
          <pc:docMk/>
          <pc:sldMk cId="0" sldId="263"/>
        </pc:sldMkLst>
        <pc:spChg chg="mod">
          <ac:chgData name="Liliana Platon (2437585)" userId="S::2437585@student.uwtsd.ac.uk::dafa7ddf-3b4d-40dc-8209-48796035ffe3" providerId="AD" clId="Web-{46C8D683-04B0-37C4-6ADF-52A12A21548C}" dt="2026-02-14T15:07:45.797" v="27" actId="20577"/>
          <ac:spMkLst>
            <pc:docMk/>
            <pc:sldMk cId="0" sldId="263"/>
            <ac:spMk id="118" creationId="{00000000-0000-0000-0000-000000000000}"/>
          </ac:spMkLst>
        </pc:spChg>
      </pc:sldChg>
      <pc:sldChg chg="modSp">
        <pc:chgData name="Liliana Platon (2437585)" userId="S::2437585@student.uwtsd.ac.uk::dafa7ddf-3b4d-40dc-8209-48796035ffe3" providerId="AD" clId="Web-{46C8D683-04B0-37C4-6ADF-52A12A21548C}" dt="2026-02-14T15:08:02.782" v="34" actId="20577"/>
        <pc:sldMkLst>
          <pc:docMk/>
          <pc:sldMk cId="0" sldId="265"/>
        </pc:sldMkLst>
        <pc:spChg chg="mod">
          <ac:chgData name="Liliana Platon (2437585)" userId="S::2437585@student.uwtsd.ac.uk::dafa7ddf-3b4d-40dc-8209-48796035ffe3" providerId="AD" clId="Web-{46C8D683-04B0-37C4-6ADF-52A12A21548C}" dt="2026-02-14T15:08:02.782" v="34" actId="20577"/>
          <ac:spMkLst>
            <pc:docMk/>
            <pc:sldMk cId="0" sldId="265"/>
            <ac:spMk id="125" creationId="{00000000-0000-0000-0000-000000000000}"/>
          </ac:spMkLst>
        </pc:spChg>
      </pc:sldChg>
      <pc:sldChg chg="modSp">
        <pc:chgData name="Liliana Platon (2437585)" userId="S::2437585@student.uwtsd.ac.uk::dafa7ddf-3b4d-40dc-8209-48796035ffe3" providerId="AD" clId="Web-{46C8D683-04B0-37C4-6ADF-52A12A21548C}" dt="2026-02-14T15:08:13.486" v="48" actId="20577"/>
        <pc:sldMkLst>
          <pc:docMk/>
          <pc:sldMk cId="0" sldId="267"/>
        </pc:sldMkLst>
        <pc:spChg chg="mod">
          <ac:chgData name="Liliana Platon (2437585)" userId="S::2437585@student.uwtsd.ac.uk::dafa7ddf-3b4d-40dc-8209-48796035ffe3" providerId="AD" clId="Web-{46C8D683-04B0-37C4-6ADF-52A12A21548C}" dt="2026-02-14T15:08:13.486" v="48" actId="20577"/>
          <ac:spMkLst>
            <pc:docMk/>
            <pc:sldMk cId="0" sldId="267"/>
            <ac:spMk id="132" creationId="{00000000-0000-0000-0000-000000000000}"/>
          </ac:spMkLst>
        </pc:spChg>
      </pc:sldChg>
      <pc:sldChg chg="modSp">
        <pc:chgData name="Liliana Platon (2437585)" userId="S::2437585@student.uwtsd.ac.uk::dafa7ddf-3b4d-40dc-8209-48796035ffe3" providerId="AD" clId="Web-{46C8D683-04B0-37C4-6ADF-52A12A21548C}" dt="2026-02-14T15:08:26.784" v="57" actId="20577"/>
        <pc:sldMkLst>
          <pc:docMk/>
          <pc:sldMk cId="0" sldId="269"/>
        </pc:sldMkLst>
        <pc:spChg chg="mod">
          <ac:chgData name="Liliana Platon (2437585)" userId="S::2437585@student.uwtsd.ac.uk::dafa7ddf-3b4d-40dc-8209-48796035ffe3" providerId="AD" clId="Web-{46C8D683-04B0-37C4-6ADF-52A12A21548C}" dt="2026-02-14T15:08:26.784" v="57" actId="20577"/>
          <ac:spMkLst>
            <pc:docMk/>
            <pc:sldMk cId="0" sldId="269"/>
            <ac:spMk id="166" creationId="{00000000-0000-0000-0000-000000000000}"/>
          </ac:spMkLst>
        </pc:spChg>
      </pc:sldChg>
      <pc:sldChg chg="modSp">
        <pc:chgData name="Liliana Platon (2437585)" userId="S::2437585@student.uwtsd.ac.uk::dafa7ddf-3b4d-40dc-8209-48796035ffe3" providerId="AD" clId="Web-{46C8D683-04B0-37C4-6ADF-52A12A21548C}" dt="2026-02-14T15:08:40.425" v="69" actId="20577"/>
        <pc:sldMkLst>
          <pc:docMk/>
          <pc:sldMk cId="0" sldId="271"/>
        </pc:sldMkLst>
        <pc:spChg chg="mod">
          <ac:chgData name="Liliana Platon (2437585)" userId="S::2437585@student.uwtsd.ac.uk::dafa7ddf-3b4d-40dc-8209-48796035ffe3" providerId="AD" clId="Web-{46C8D683-04B0-37C4-6ADF-52A12A21548C}" dt="2026-02-14T15:08:40.425" v="69" actId="20577"/>
          <ac:spMkLst>
            <pc:docMk/>
            <pc:sldMk cId="0" sldId="271"/>
            <ac:spMk id="172" creationId="{00000000-0000-0000-0000-000000000000}"/>
          </ac:spMkLst>
        </pc:spChg>
      </pc:sldChg>
    </pc:docChg>
  </pc:docChgLst>
  <pc:docChgLst>
    <pc:chgData clId="Web-{46C8D683-04B0-37C4-6ADF-52A12A21548C}"/>
    <pc:docChg chg="modSld">
      <pc:chgData name="" userId="" providerId="" clId="Web-{46C8D683-04B0-37C4-6ADF-52A12A21548C}" dt="2026-02-14T15:07:13.280" v="3" actId="20577"/>
      <pc:docMkLst>
        <pc:docMk/>
      </pc:docMkLst>
      <pc:sldChg chg="modSp">
        <pc:chgData name="" userId="" providerId="" clId="Web-{46C8D683-04B0-37C4-6ADF-52A12A21548C}" dt="2026-02-14T15:07:13.280" v="3" actId="20577"/>
        <pc:sldMkLst>
          <pc:docMk/>
          <pc:sldMk cId="0" sldId="258"/>
        </pc:sldMkLst>
        <pc:spChg chg="mod">
          <ac:chgData name="" userId="" providerId="" clId="Web-{46C8D683-04B0-37C4-6ADF-52A12A21548C}" dt="2026-02-14T15:07:13.280" v="3" actId="20577"/>
          <ac:spMkLst>
            <pc:docMk/>
            <pc:sldMk cId="0" sldId="258"/>
            <ac:spMk id="98" creationId="{00000000-0000-0000-0000-000000000000}"/>
          </ac:spMkLst>
        </pc:spChg>
      </pc:sldChg>
    </pc:docChg>
  </pc:docChgLst>
  <pc:docChgLst>
    <pc:chgData clId="Web-{BB4105DA-1DF5-E681-E9EE-38E3C022D26A}"/>
    <pc:docChg chg="modSld">
      <pc:chgData name="" userId="" providerId="" clId="Web-{BB4105DA-1DF5-E681-E9EE-38E3C022D26A}" dt="2026-02-14T16:23:37.392" v="0" actId="20577"/>
      <pc:docMkLst>
        <pc:docMk/>
      </pc:docMkLst>
      <pc:sldChg chg="modSp">
        <pc:chgData name="" userId="" providerId="" clId="Web-{BB4105DA-1DF5-E681-E9EE-38E3C022D26A}" dt="2026-02-14T16:23:37.392" v="0" actId="20577"/>
        <pc:sldMkLst>
          <pc:docMk/>
          <pc:sldMk cId="2252163343" sldId="274"/>
        </pc:sldMkLst>
        <pc:spChg chg="mod">
          <ac:chgData name="" userId="" providerId="" clId="Web-{BB4105DA-1DF5-E681-E9EE-38E3C022D26A}" dt="2026-02-14T16:23:37.392" v="0" actId="20577"/>
          <ac:spMkLst>
            <pc:docMk/>
            <pc:sldMk cId="2252163343" sldId="274"/>
            <ac:spMk id="2" creationId="{FCBB029C-1018-1C6A-D5E3-80452BDDA445}"/>
          </ac:spMkLst>
        </pc:spChg>
      </pc:sldChg>
    </pc:docChg>
  </pc:docChgLst>
  <pc:docChgLst>
    <pc:chgData name="Liliana Platon (2437585)" userId="S::2437585@student.uwtsd.ac.uk::dafa7ddf-3b4d-40dc-8209-48796035ffe3" providerId="AD" clId="Web-{AECAD7D4-2DE4-62EB-BCD1-A803B3D5D48F}"/>
    <pc:docChg chg="modSld">
      <pc:chgData name="Liliana Platon (2437585)" userId="S::2437585@student.uwtsd.ac.uk::dafa7ddf-3b4d-40dc-8209-48796035ffe3" providerId="AD" clId="Web-{AECAD7D4-2DE4-62EB-BCD1-A803B3D5D48F}" dt="2026-02-14T16:10:24.262" v="1" actId="20577"/>
      <pc:docMkLst>
        <pc:docMk/>
      </pc:docMkLst>
      <pc:sldChg chg="modSp">
        <pc:chgData name="Liliana Platon (2437585)" userId="S::2437585@student.uwtsd.ac.uk::dafa7ddf-3b4d-40dc-8209-48796035ffe3" providerId="AD" clId="Web-{AECAD7D4-2DE4-62EB-BCD1-A803B3D5D48F}" dt="2026-02-14T16:10:24.262" v="1" actId="20577"/>
        <pc:sldMkLst>
          <pc:docMk/>
          <pc:sldMk cId="2252163343" sldId="274"/>
        </pc:sldMkLst>
        <pc:spChg chg="mod">
          <ac:chgData name="Liliana Platon (2437585)" userId="S::2437585@student.uwtsd.ac.uk::dafa7ddf-3b4d-40dc-8209-48796035ffe3" providerId="AD" clId="Web-{AECAD7D4-2DE4-62EB-BCD1-A803B3D5D48F}" dt="2026-02-14T16:10:24.262" v="1" actId="20577"/>
          <ac:spMkLst>
            <pc:docMk/>
            <pc:sldMk cId="2252163343" sldId="274"/>
            <ac:spMk id="2" creationId="{FCBB029C-1018-1C6A-D5E3-80452BDDA44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numCol="1"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p1:notes"/>
          <p:cNvSpPr txBox="1">
            <a:spLocks noGrp="1"/>
          </p:cNvSpPr>
          <p:nvPr>
            <p:ph type="body" idx="1"/>
          </p:nvPr>
        </p:nvSpPr>
        <p:spPr>
          <a:xfrm>
            <a:off x="685800" y="4343400"/>
            <a:ext cx="5486400" cy="4114800"/>
          </a:xfrm>
          <a:prstGeom prst="rect">
            <a:avLst/>
          </a:prstGeom>
        </p:spPr>
        <p:txBody>
          <a:bodyPr spcFirstLastPara="1" wrap="square" lIns="91425" tIns="91425" rIns="91425" bIns="91425" numCol="1" anchor="t" anchorCtr="0">
            <a:noAutofit/>
          </a:bodyPr>
          <a:lstStyle/>
          <a:p>
            <a:pPr marL="0" lvl="0" indent="0" algn="l" rtl="0">
              <a:spcBef>
                <a:spcPts val="0"/>
              </a:spcBef>
              <a:spcAft>
                <a:spcPts val="0"/>
              </a:spcAft>
              <a:buNone/>
            </a:pPr>
            <a:endParaRPr/>
          </a:p>
        </p:txBody>
      </p:sp>
      <p:sp>
        <p:nvSpPr>
          <p:cNvPr id="85" name="Google Shape;85;p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2:notes"/>
          <p:cNvSpPr txBox="1">
            <a:spLocks noGrp="1"/>
          </p:cNvSpPr>
          <p:nvPr>
            <p:ph type="body" idx="1"/>
          </p:nvPr>
        </p:nvSpPr>
        <p:spPr>
          <a:xfrm>
            <a:off x="685800" y="4343400"/>
            <a:ext cx="5486400" cy="4114800"/>
          </a:xfrm>
          <a:prstGeom prst="rect">
            <a:avLst/>
          </a:prstGeom>
        </p:spPr>
        <p:txBody>
          <a:bodyPr spcFirstLastPara="1" wrap="square" lIns="91425" tIns="91425" rIns="91425" bIns="91425" numCol="1" anchor="t" anchorCtr="0">
            <a:noAutofit/>
          </a:bodyPr>
          <a:lstStyle/>
          <a:p>
            <a:pPr marL="0" lvl="0" indent="0" algn="l" rtl="0">
              <a:spcBef>
                <a:spcPts val="0"/>
              </a:spcBef>
              <a:spcAft>
                <a:spcPts val="0"/>
              </a:spcAft>
              <a:buNone/>
            </a:pPr>
            <a:endParaRPr/>
          </a:p>
        </p:txBody>
      </p:sp>
      <p:sp>
        <p:nvSpPr>
          <p:cNvPr id="90" name="Google Shape;90;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3:notes"/>
          <p:cNvSpPr txBox="1">
            <a:spLocks noGrp="1"/>
          </p:cNvSpPr>
          <p:nvPr>
            <p:ph type="body" idx="1"/>
          </p:nvPr>
        </p:nvSpPr>
        <p:spPr>
          <a:xfrm>
            <a:off x="685800" y="4343400"/>
            <a:ext cx="5486400" cy="4114800"/>
          </a:xfrm>
          <a:prstGeom prst="rect">
            <a:avLst/>
          </a:prstGeom>
        </p:spPr>
        <p:txBody>
          <a:bodyPr spcFirstLastPara="1" wrap="square" lIns="91425" tIns="91425" rIns="91425" bIns="91425" numCol="1" anchor="t" anchorCtr="0">
            <a:noAutofit/>
          </a:bodyPr>
          <a:lstStyle/>
          <a:p>
            <a:pPr marL="0" lvl="0" indent="0" algn="l" rtl="0">
              <a:spcBef>
                <a:spcPts val="0"/>
              </a:spcBef>
              <a:spcAft>
                <a:spcPts val="0"/>
              </a:spcAft>
              <a:buNone/>
            </a:pPr>
            <a:endParaRPr/>
          </a:p>
        </p:txBody>
      </p:sp>
      <p:sp>
        <p:nvSpPr>
          <p:cNvPr id="96" name="Google Shape;96;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4:notes"/>
          <p:cNvSpPr txBox="1">
            <a:spLocks noGrp="1"/>
          </p:cNvSpPr>
          <p:nvPr>
            <p:ph type="body" idx="1"/>
          </p:nvPr>
        </p:nvSpPr>
        <p:spPr>
          <a:xfrm>
            <a:off x="685800" y="4343400"/>
            <a:ext cx="5486400" cy="4114800"/>
          </a:xfrm>
          <a:prstGeom prst="rect">
            <a:avLst/>
          </a:prstGeom>
        </p:spPr>
        <p:txBody>
          <a:bodyPr spcFirstLastPara="1" wrap="square" lIns="91425" tIns="91425" rIns="91425" bIns="91425" numCol="1" anchor="t" anchorCtr="0">
            <a:noAutofit/>
          </a:bodyPr>
          <a:lstStyle/>
          <a:p>
            <a:pPr marL="0" lvl="0" indent="0" algn="l" rtl="0">
              <a:spcBef>
                <a:spcPts val="0"/>
              </a:spcBef>
              <a:spcAft>
                <a:spcPts val="0"/>
              </a:spcAft>
              <a:buNone/>
            </a:pPr>
            <a:endParaRPr/>
          </a:p>
        </p:txBody>
      </p:sp>
      <p:sp>
        <p:nvSpPr>
          <p:cNvPr id="102" name="Google Shape;102;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5:notes"/>
          <p:cNvSpPr txBox="1">
            <a:spLocks noGrp="1"/>
          </p:cNvSpPr>
          <p:nvPr>
            <p:ph type="body" idx="1"/>
          </p:nvPr>
        </p:nvSpPr>
        <p:spPr>
          <a:xfrm>
            <a:off x="685800" y="4343400"/>
            <a:ext cx="5486400" cy="4114800"/>
          </a:xfrm>
          <a:prstGeom prst="rect">
            <a:avLst/>
          </a:prstGeom>
        </p:spPr>
        <p:txBody>
          <a:bodyPr spcFirstLastPara="1" wrap="square" lIns="91425" tIns="91425" rIns="91425" bIns="91425" numCol="1" anchor="t" anchorCtr="0">
            <a:noAutofit/>
          </a:bodyPr>
          <a:lstStyle/>
          <a:p>
            <a:pPr marL="0" lvl="0" indent="0" algn="l" rtl="0">
              <a:spcBef>
                <a:spcPts val="0"/>
              </a:spcBef>
              <a:spcAft>
                <a:spcPts val="0"/>
              </a:spcAft>
              <a:buNone/>
            </a:pPr>
            <a:endParaRPr/>
          </a:p>
        </p:txBody>
      </p:sp>
      <p:sp>
        <p:nvSpPr>
          <p:cNvPr id="108" name="Google Shape;108;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6:notes"/>
          <p:cNvSpPr txBox="1">
            <a:spLocks noGrp="1"/>
          </p:cNvSpPr>
          <p:nvPr>
            <p:ph type="body" idx="1"/>
          </p:nvPr>
        </p:nvSpPr>
        <p:spPr>
          <a:xfrm>
            <a:off x="685800" y="4343400"/>
            <a:ext cx="5486400" cy="4114800"/>
          </a:xfrm>
          <a:prstGeom prst="rect">
            <a:avLst/>
          </a:prstGeom>
        </p:spPr>
        <p:txBody>
          <a:bodyPr spcFirstLastPara="1" wrap="square" lIns="91425" tIns="91425" rIns="91425" bIns="91425" numCol="1" anchor="t" anchorCtr="0">
            <a:noAutofit/>
          </a:bodyPr>
          <a:lstStyle/>
          <a:p>
            <a:pPr marL="0" lvl="0" indent="0" algn="l" rtl="0">
              <a:spcBef>
                <a:spcPts val="0"/>
              </a:spcBef>
              <a:spcAft>
                <a:spcPts val="0"/>
              </a:spcAft>
              <a:buNone/>
            </a:pPr>
            <a:endParaRPr/>
          </a:p>
        </p:txBody>
      </p:sp>
      <p:sp>
        <p:nvSpPr>
          <p:cNvPr id="116" name="Google Shape;116;p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7:notes"/>
          <p:cNvSpPr txBox="1">
            <a:spLocks noGrp="1"/>
          </p:cNvSpPr>
          <p:nvPr>
            <p:ph type="body" idx="1"/>
          </p:nvPr>
        </p:nvSpPr>
        <p:spPr>
          <a:xfrm>
            <a:off x="685800" y="4343400"/>
            <a:ext cx="5486400" cy="4114800"/>
          </a:xfrm>
          <a:prstGeom prst="rect">
            <a:avLst/>
          </a:prstGeom>
        </p:spPr>
        <p:txBody>
          <a:bodyPr spcFirstLastPara="1" wrap="square" lIns="91425" tIns="91425" rIns="91425" bIns="91425" numCol="1" anchor="t" anchorCtr="0">
            <a:noAutofit/>
          </a:bodyPr>
          <a:lstStyle/>
          <a:p>
            <a:pPr marL="0" lvl="0" indent="0" algn="l" rtl="0">
              <a:spcBef>
                <a:spcPts val="0"/>
              </a:spcBef>
              <a:spcAft>
                <a:spcPts val="0"/>
              </a:spcAft>
              <a:buNone/>
            </a:pPr>
            <a:endParaRPr/>
          </a:p>
        </p:txBody>
      </p:sp>
      <p:sp>
        <p:nvSpPr>
          <p:cNvPr id="123" name="Google Shape;123;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8:notes"/>
          <p:cNvSpPr txBox="1">
            <a:spLocks noGrp="1"/>
          </p:cNvSpPr>
          <p:nvPr>
            <p:ph type="body" idx="1"/>
          </p:nvPr>
        </p:nvSpPr>
        <p:spPr>
          <a:xfrm>
            <a:off x="685800" y="4343400"/>
            <a:ext cx="5486400" cy="4114800"/>
          </a:xfrm>
          <a:prstGeom prst="rect">
            <a:avLst/>
          </a:prstGeom>
        </p:spPr>
        <p:txBody>
          <a:bodyPr spcFirstLastPara="1" wrap="square" lIns="91425" tIns="91425" rIns="91425" bIns="91425" numCol="1" anchor="t" anchorCtr="0">
            <a:noAutofit/>
          </a:bodyPr>
          <a:lstStyle/>
          <a:p>
            <a:pPr marL="0" lvl="0" indent="0" algn="l" rtl="0">
              <a:spcBef>
                <a:spcPts val="0"/>
              </a:spcBef>
              <a:spcAft>
                <a:spcPts val="0"/>
              </a:spcAft>
              <a:buNone/>
            </a:pPr>
            <a:endParaRPr/>
          </a:p>
        </p:txBody>
      </p:sp>
      <p:sp>
        <p:nvSpPr>
          <p:cNvPr id="130" name="Google Shape;130;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9:notes"/>
          <p:cNvSpPr txBox="1">
            <a:spLocks noGrp="1"/>
          </p:cNvSpPr>
          <p:nvPr>
            <p:ph type="body" idx="1"/>
          </p:nvPr>
        </p:nvSpPr>
        <p:spPr>
          <a:xfrm>
            <a:off x="685800" y="4343400"/>
            <a:ext cx="5486400" cy="4114800"/>
          </a:xfrm>
          <a:prstGeom prst="rect">
            <a:avLst/>
          </a:prstGeom>
        </p:spPr>
        <p:txBody>
          <a:bodyPr spcFirstLastPara="1" wrap="square" lIns="91425" tIns="91425" rIns="91425" bIns="91425" numCol="1" anchor="t" anchorCtr="0">
            <a:noAutofit/>
          </a:bodyPr>
          <a:lstStyle/>
          <a:p>
            <a:pPr marL="0" lvl="0" indent="0" algn="l" rtl="0">
              <a:spcBef>
                <a:spcPts val="0"/>
              </a:spcBef>
              <a:spcAft>
                <a:spcPts val="0"/>
              </a:spcAft>
              <a:buNone/>
            </a:pPr>
            <a:endParaRPr/>
          </a:p>
        </p:txBody>
      </p:sp>
      <p:sp>
        <p:nvSpPr>
          <p:cNvPr id="137" name="Google Shape;137;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numCol="1" anchor="t" anchorCtr="0">
            <a:noAutofit/>
          </a:bodyPr>
          <a:lstStyle/>
          <a:p>
            <a:pPr marL="0" lvl="0" indent="0" algn="l" rtl="0">
              <a:spcBef>
                <a:spcPts val="0"/>
              </a:spcBef>
              <a:spcAft>
                <a:spcPts val="0"/>
              </a:spcAft>
              <a:buNone/>
            </a:pPr>
            <a:endParaRPr/>
          </a:p>
        </p:txBody>
      </p:sp>
      <p:sp>
        <p:nvSpPr>
          <p:cNvPr id="170" name="Google Shape;170;p1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numCol="1" anchor="t" anchorCtr="0">
            <a:noAutofit/>
          </a:bodyPr>
          <a:lstStyle/>
          <a:p>
            <a:pPr marL="0" lvl="0" indent="0" algn="l" rtl="0">
              <a:spcBef>
                <a:spcPts val="0"/>
              </a:spcBef>
              <a:spcAft>
                <a:spcPts val="0"/>
              </a:spcAft>
              <a:buNone/>
            </a:pPr>
            <a:endParaRPr/>
          </a:p>
        </p:txBody>
      </p:sp>
      <p:sp>
        <p:nvSpPr>
          <p:cNvPr id="176" name="Google Shape;176;p1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numCol="1" anchor="t" anchorCtr="0">
            <a:noAutofit/>
          </a:bodyPr>
          <a:lstStyle/>
          <a:p>
            <a:pPr marL="0" lvl="0" indent="0" algn="l" rtl="0">
              <a:spcBef>
                <a:spcPts val="0"/>
              </a:spcBef>
              <a:spcAft>
                <a:spcPts val="0"/>
              </a:spcAft>
              <a:buNone/>
            </a:pPr>
            <a:endParaRPr/>
          </a:p>
        </p:txBody>
      </p:sp>
      <p:sp>
        <p:nvSpPr>
          <p:cNvPr id="182" name="Google Shape;182;p1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numCol="1" anchor="t" anchorCtr="0">
            <a:noAutofit/>
          </a:bodyPr>
          <a:lstStyle/>
          <a:p>
            <a:pPr marL="0" lvl="0" indent="0" algn="l" rtl="0">
              <a:spcBef>
                <a:spcPts val="0"/>
              </a:spcBef>
              <a:spcAft>
                <a:spcPts val="0"/>
              </a:spcAft>
              <a:buNone/>
            </a:pPr>
            <a:endParaRPr/>
          </a:p>
        </p:txBody>
      </p:sp>
      <p:sp>
        <p:nvSpPr>
          <p:cNvPr id="188" name="Google Shape;188;p1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1"/>
        <p:cNvGrpSpPr/>
        <p:nvPr/>
      </p:nvGrpSpPr>
      <p:grpSpPr>
        <a:xfrm>
          <a:off x="0" y="0"/>
          <a:ext cx="0" cy="0"/>
          <a:chOff x="0" y="0"/>
          <a:chExt cx="0" cy="0"/>
        </a:xfrm>
      </p:grpSpPr>
      <p:sp>
        <p:nvSpPr>
          <p:cNvPr id="12" name="Google Shape;12;p1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numCol="1"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15"/>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numCol="1"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4" name="Google Shape;14;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numCol="1"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 name="Google Shape;15;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numCol="1"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numCol="1"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lt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logo mono_image bckgrnd 2">
  <p:cSld name="logo mono_image bckgrnd 2">
    <p:spTree>
      <p:nvGrpSpPr>
        <p:cNvPr id="1" name="Shape 17"/>
        <p:cNvGrpSpPr/>
        <p:nvPr/>
      </p:nvGrpSpPr>
      <p:grpSpPr>
        <a:xfrm>
          <a:off x="0" y="0"/>
          <a:ext cx="0" cy="0"/>
          <a:chOff x="0" y="0"/>
          <a:chExt cx="0" cy="0"/>
        </a:xfrm>
      </p:grpSpPr>
      <p:sp>
        <p:nvSpPr>
          <p:cNvPr id="18" name="Google Shape;18;p16"/>
          <p:cNvSpPr>
            <a:spLocks noGrp="1"/>
          </p:cNvSpPr>
          <p:nvPr>
            <p:ph type="pic" idx="2"/>
          </p:nvPr>
        </p:nvSpPr>
        <p:spPr>
          <a:xfrm>
            <a:off x="0" y="0"/>
            <a:ext cx="12192000" cy="6858000"/>
          </a:xfrm>
          <a:prstGeom prst="rect">
            <a:avLst/>
          </a:prstGeom>
          <a:noFill/>
          <a:ln>
            <a:noFill/>
          </a:ln>
        </p:spPr>
      </p:sp>
      <p:pic>
        <p:nvPicPr>
          <p:cNvPr id="19" name="Google Shape;19;p16" descr="A picture containing screenshot, white, design  Description automatically generated"/>
          <p:cNvPicPr preferRelativeResize="0"/>
          <p:nvPr/>
        </p:nvPicPr>
        <p:blipFill rotWithShape="1">
          <a:blip r:embed="rId2">
            <a:alphaModFix/>
          </a:blip>
          <a:srcRect/>
          <a:stretch/>
        </p:blipFill>
        <p:spPr>
          <a:xfrm>
            <a:off x="0" y="0"/>
            <a:ext cx="12192000" cy="6858000"/>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0"/>
        <p:cNvGrpSpPr/>
        <p:nvPr/>
      </p:nvGrpSpPr>
      <p:grpSpPr>
        <a:xfrm>
          <a:off x="0" y="0"/>
          <a:ext cx="0" cy="0"/>
          <a:chOff x="0" y="0"/>
          <a:chExt cx="0" cy="0"/>
        </a:xfrm>
      </p:grpSpPr>
      <p:sp>
        <p:nvSpPr>
          <p:cNvPr id="21" name="Google Shape;21;p17"/>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numCol="1"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17"/>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numCol="1"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3" name="Google Shape;23;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numCol="1"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numCol="1"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numCol="1"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lt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6"/>
        <p:cNvGrpSpPr/>
        <p:nvPr/>
      </p:nvGrpSpPr>
      <p:grpSpPr>
        <a:xfrm>
          <a:off x="0" y="0"/>
          <a:ext cx="0" cy="0"/>
          <a:chOff x="0" y="0"/>
          <a:chExt cx="0" cy="0"/>
        </a:xfrm>
      </p:grpSpPr>
      <p:sp>
        <p:nvSpPr>
          <p:cNvPr id="27" name="Google Shape;27;p18"/>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numCol="1"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 name="Google Shape;28;p18"/>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numCol="1"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29" name="Google Shape;29;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numCol="1"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numCol="1"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numCol="1"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lt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2"/>
        <p:cNvGrpSpPr/>
        <p:nvPr/>
      </p:nvGrpSpPr>
      <p:grpSpPr>
        <a:xfrm>
          <a:off x="0" y="0"/>
          <a:ext cx="0" cy="0"/>
          <a:chOff x="0" y="0"/>
          <a:chExt cx="0" cy="0"/>
        </a:xfrm>
      </p:grpSpPr>
      <p:sp>
        <p:nvSpPr>
          <p:cNvPr id="33" name="Google Shape;33;p1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numCol="1"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4" name="Google Shape;34;p19"/>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numCol="1"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5" name="Google Shape;35;p19"/>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numCol="1"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numCol="1"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numCol="1"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numCol="1"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lt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9"/>
        <p:cNvGrpSpPr/>
        <p:nvPr/>
      </p:nvGrpSpPr>
      <p:grpSpPr>
        <a:xfrm>
          <a:off x="0" y="0"/>
          <a:ext cx="0" cy="0"/>
          <a:chOff x="0" y="0"/>
          <a:chExt cx="0" cy="0"/>
        </a:xfrm>
      </p:grpSpPr>
      <p:sp>
        <p:nvSpPr>
          <p:cNvPr id="40" name="Google Shape;40;p20"/>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numCol="1"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1" name="Google Shape;41;p20"/>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numCol="1"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2" name="Google Shape;42;p20"/>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numCol="1"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3" name="Google Shape;43;p20"/>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numCol="1"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4" name="Google Shape;44;p20"/>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numCol="1"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5" name="Google Shape;45;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numCol="1"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numCol="1"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numCol="1"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lt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8"/>
        <p:cNvGrpSpPr/>
        <p:nvPr/>
      </p:nvGrpSpPr>
      <p:grpSpPr>
        <a:xfrm>
          <a:off x="0" y="0"/>
          <a:ext cx="0" cy="0"/>
          <a:chOff x="0" y="0"/>
          <a:chExt cx="0" cy="0"/>
        </a:xfrm>
      </p:grpSpPr>
      <p:sp>
        <p:nvSpPr>
          <p:cNvPr id="49" name="Google Shape;49;p2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numCol="1"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0" name="Google Shape;50;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numCol="1"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numCol="1"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numCol="1"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lt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numCol="1"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numCol="1"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numCol="1"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lt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7"/>
        <p:cNvGrpSpPr/>
        <p:nvPr/>
      </p:nvGrpSpPr>
      <p:grpSpPr>
        <a:xfrm>
          <a:off x="0" y="0"/>
          <a:ext cx="0" cy="0"/>
          <a:chOff x="0" y="0"/>
          <a:chExt cx="0" cy="0"/>
        </a:xfrm>
      </p:grpSpPr>
      <p:sp>
        <p:nvSpPr>
          <p:cNvPr id="58" name="Google Shape;58;p23"/>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numCol="1"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 name="Google Shape;59;p23"/>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numCol="1"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0" name="Google Shape;60;p23"/>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numCol="1"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1" name="Google Shape;61;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numCol="1"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numCol="1"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numCol="1"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lt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4"/>
        <p:cNvGrpSpPr/>
        <p:nvPr/>
      </p:nvGrpSpPr>
      <p:grpSpPr>
        <a:xfrm>
          <a:off x="0" y="0"/>
          <a:ext cx="0" cy="0"/>
          <a:chOff x="0" y="0"/>
          <a:chExt cx="0" cy="0"/>
        </a:xfrm>
      </p:grpSpPr>
      <p:sp>
        <p:nvSpPr>
          <p:cNvPr id="65" name="Google Shape;65;p24"/>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numCol="1"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6" name="Google Shape;66;p24"/>
          <p:cNvSpPr>
            <a:spLocks noGrp="1"/>
          </p:cNvSpPr>
          <p:nvPr>
            <p:ph type="pic" idx="2"/>
          </p:nvPr>
        </p:nvSpPr>
        <p:spPr>
          <a:xfrm>
            <a:off x="5183188" y="987425"/>
            <a:ext cx="6172200" cy="4873625"/>
          </a:xfrm>
          <a:prstGeom prst="rect">
            <a:avLst/>
          </a:prstGeom>
          <a:noFill/>
          <a:ln>
            <a:noFill/>
          </a:ln>
        </p:spPr>
      </p:sp>
      <p:sp>
        <p:nvSpPr>
          <p:cNvPr id="67" name="Google Shape;67;p24"/>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numCol="1"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8" name="Google Shape;68;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numCol="1"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numCol="1"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numCol="1"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lt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1"/>
        <p:cNvGrpSpPr/>
        <p:nvPr/>
      </p:nvGrpSpPr>
      <p:grpSpPr>
        <a:xfrm>
          <a:off x="0" y="0"/>
          <a:ext cx="0" cy="0"/>
          <a:chOff x="0" y="0"/>
          <a:chExt cx="0" cy="0"/>
        </a:xfrm>
      </p:grpSpPr>
      <p:sp>
        <p:nvSpPr>
          <p:cNvPr id="72" name="Google Shape;72;p2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numCol="1"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 name="Google Shape;73;p25"/>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numCol="1"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4" name="Google Shape;74;p2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numCol="1"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2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numCol="1"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numCol="1"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lt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7"/>
        <p:cNvGrpSpPr/>
        <p:nvPr/>
      </p:nvGrpSpPr>
      <p:grpSpPr>
        <a:xfrm>
          <a:off x="0" y="0"/>
          <a:ext cx="0" cy="0"/>
          <a:chOff x="0" y="0"/>
          <a:chExt cx="0" cy="0"/>
        </a:xfrm>
      </p:grpSpPr>
      <p:sp>
        <p:nvSpPr>
          <p:cNvPr id="78" name="Google Shape;78;p26"/>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numCol="1"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9" name="Google Shape;79;p26"/>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numCol="1"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0" name="Google Shape;80;p2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numCol="1"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2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numCol="1"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numCol="1"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lt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numCol="1"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numCol="1"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numCol="1"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numCol="1"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numCol="1"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lt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hyperlink" Target="https://gocardless.com/guides/posts/what-is-a-pestel-analysi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hyperlink" Target="https://leanscape.io/what-is-a-cause-and-effect-diagram-fishbone-or-ishikawa"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hyperlink" Target="https://leanscape.io/what-is-a-cause-and-effect-diagram-fishbone-or-ishikawa" TargetMode="External"/><Relationship Id="rId2" Type="http://schemas.openxmlformats.org/officeDocument/2006/relationships/hyperlink" Target="https://gocardless.com/guides/posts/what-is-a-pestel-analysis/" TargetMode="External"/><Relationship Id="rId1" Type="http://schemas.openxmlformats.org/officeDocument/2006/relationships/slideLayout" Target="../slideLayouts/slideLayout2.xml"/><Relationship Id="rId5" Type="http://schemas.openxmlformats.org/officeDocument/2006/relationships/hyperlink" Target="https://www.freshproduce.com/siteassets/files/floral/2025-floral-consumer-trends-mid-year-update.pdf(Accessed" TargetMode="External"/><Relationship Id="rId4" Type="http://schemas.openxmlformats.org/officeDocument/2006/relationships/hyperlink" Target="https://www.freshproduce.com/resources/floral/2025-floral-industry-trends/"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
          <p:cNvSpPr txBox="1"/>
          <p:nvPr/>
        </p:nvSpPr>
        <p:spPr>
          <a:xfrm>
            <a:off x="708804" y="862642"/>
            <a:ext cx="10774392" cy="4893647"/>
          </a:xfrm>
          <a:prstGeom prst="rect">
            <a:avLst/>
          </a:prstGeom>
          <a:noFill/>
          <a:ln>
            <a:noFill/>
          </a:ln>
        </p:spPr>
        <p:txBody>
          <a:bodyPr spcFirstLastPara="1" wrap="square" lIns="91425" tIns="45700" rIns="91425" bIns="45700" numCol="1" anchor="t" anchorCtr="0">
            <a:spAutoFit/>
          </a:bodyPr>
          <a:lstStyle/>
          <a:p>
            <a:pPr marL="0" marR="0" lvl="0" indent="0" algn="l" rtl="0">
              <a:spcBef>
                <a:spcPts val="0"/>
              </a:spcBef>
              <a:spcAft>
                <a:spcPts val="0"/>
              </a:spcAft>
              <a:buNone/>
            </a:pPr>
            <a:r>
              <a:rPr lang="en-GB" altLang="en-GB" sz="3200" b="1" i="0" u="none" strike="noStrike" cap="none">
                <a:solidFill>
                  <a:schemeClr val="dk1"/>
                </a:solidFill>
                <a:latin typeface="Arial"/>
                <a:ea typeface="Arial"/>
                <a:cs typeface="Arial"/>
                <a:sym typeface="Arial"/>
              </a:rPr>
              <a:t>Student Name:	Liliana Platon</a:t>
            </a:r>
            <a:endParaRPr/>
          </a:p>
          <a:p>
            <a:pPr marL="0" marR="0" lvl="0" indent="0" algn="l" rtl="0">
              <a:spcBef>
                <a:spcPts val="0"/>
              </a:spcBef>
              <a:spcAft>
                <a:spcPts val="0"/>
              </a:spcAft>
              <a:buNone/>
            </a:pPr>
            <a:endParaRPr sz="1600">
              <a:solidFill>
                <a:schemeClr val="dk1"/>
              </a:solidFill>
              <a:latin typeface="Arial"/>
              <a:ea typeface="Arial"/>
              <a:cs typeface="Arial"/>
              <a:sym typeface="Arial"/>
            </a:endParaRPr>
          </a:p>
          <a:p>
            <a:pPr marL="0" marR="0" lvl="0" indent="0" algn="l" rtl="0">
              <a:spcBef>
                <a:spcPts val="0"/>
              </a:spcBef>
              <a:spcAft>
                <a:spcPts val="0"/>
              </a:spcAft>
              <a:buNone/>
            </a:pPr>
            <a:r>
              <a:rPr lang="en-GB" altLang="en-GB" sz="3200" b="1">
                <a:solidFill>
                  <a:schemeClr val="dk1"/>
                </a:solidFill>
                <a:latin typeface="Arial"/>
                <a:ea typeface="Arial"/>
                <a:cs typeface="Arial"/>
                <a:sym typeface="Arial"/>
              </a:rPr>
              <a:t>Student ID:		</a:t>
            </a:r>
            <a:r>
              <a:rPr lang="en-GB" altLang="en-GB" sz="3200">
                <a:solidFill>
                  <a:schemeClr val="dk1"/>
                </a:solidFill>
                <a:latin typeface="Arial"/>
                <a:ea typeface="Arial"/>
                <a:cs typeface="Arial"/>
                <a:sym typeface="Arial"/>
              </a:rPr>
              <a:t>2437585</a:t>
            </a:r>
            <a:endParaRPr/>
          </a:p>
          <a:p>
            <a:pPr marL="0" marR="0" lvl="0" indent="0" algn="l" rtl="0">
              <a:spcBef>
                <a:spcPts val="0"/>
              </a:spcBef>
              <a:spcAft>
                <a:spcPts val="0"/>
              </a:spcAft>
              <a:buNone/>
            </a:pPr>
            <a:endParaRPr sz="1600">
              <a:solidFill>
                <a:schemeClr val="dk1"/>
              </a:solidFill>
              <a:latin typeface="Arial"/>
              <a:ea typeface="Arial"/>
              <a:cs typeface="Arial"/>
              <a:sym typeface="Arial"/>
            </a:endParaRPr>
          </a:p>
          <a:p>
            <a:pPr marL="0" marR="0" lvl="0" indent="0" algn="l" rtl="0">
              <a:spcBef>
                <a:spcPts val="0"/>
              </a:spcBef>
              <a:spcAft>
                <a:spcPts val="0"/>
              </a:spcAft>
              <a:buNone/>
            </a:pPr>
            <a:r>
              <a:rPr lang="en-GB" altLang="en-GB" sz="3200" b="1">
                <a:solidFill>
                  <a:schemeClr val="dk1"/>
                </a:solidFill>
                <a:latin typeface="Arial"/>
                <a:ea typeface="Arial"/>
                <a:cs typeface="Arial"/>
                <a:sym typeface="Arial"/>
              </a:rPr>
              <a:t>Lecturer’s Name: Chijioke Uba</a:t>
            </a:r>
            <a:endParaRPr/>
          </a:p>
          <a:p>
            <a:pPr marL="0" marR="0" lvl="0" indent="0" algn="l" rtl="0">
              <a:spcBef>
                <a:spcPts val="0"/>
              </a:spcBef>
              <a:spcAft>
                <a:spcPts val="0"/>
              </a:spcAft>
              <a:buNone/>
            </a:pPr>
            <a:endParaRPr sz="3200">
              <a:solidFill>
                <a:schemeClr val="dk1"/>
              </a:solidFill>
              <a:latin typeface="Arial"/>
              <a:ea typeface="Arial"/>
              <a:cs typeface="Arial"/>
              <a:sym typeface="Arial"/>
            </a:endParaRPr>
          </a:p>
          <a:p>
            <a:pPr marL="0" marR="0" lvl="0" indent="0" algn="l" rtl="0">
              <a:spcBef>
                <a:spcPts val="0"/>
              </a:spcBef>
              <a:spcAft>
                <a:spcPts val="0"/>
              </a:spcAft>
              <a:buNone/>
            </a:pPr>
            <a:r>
              <a:rPr lang="en-GB" altLang="en-GB" sz="3200" b="1">
                <a:solidFill>
                  <a:schemeClr val="dk1"/>
                </a:solidFill>
                <a:latin typeface="Arial"/>
                <a:ea typeface="Arial"/>
                <a:cs typeface="Arial"/>
                <a:sym typeface="Arial"/>
              </a:rPr>
              <a:t>Module Code: </a:t>
            </a:r>
            <a:r>
              <a:rPr lang="en-GB" altLang="en-GB" sz="2800" b="1">
                <a:solidFill>
                  <a:schemeClr val="dk1"/>
                </a:solidFill>
                <a:latin typeface="Arial"/>
                <a:ea typeface="Arial"/>
                <a:cs typeface="Arial"/>
                <a:sym typeface="Arial"/>
              </a:rPr>
              <a:t>	</a:t>
            </a:r>
            <a:r>
              <a:rPr lang="en-GB" altLang="en-GB" sz="2800">
                <a:solidFill>
                  <a:schemeClr val="dk1"/>
                </a:solidFill>
                <a:latin typeface="Arial"/>
                <a:ea typeface="Arial"/>
                <a:cs typeface="Arial"/>
                <a:sym typeface="Arial"/>
              </a:rPr>
              <a:t>LCLM 4004</a:t>
            </a:r>
            <a:endParaRPr/>
          </a:p>
          <a:p>
            <a:pPr marL="0" marR="0" lvl="0" indent="0" algn="l" rtl="0">
              <a:spcBef>
                <a:spcPts val="0"/>
              </a:spcBef>
              <a:spcAft>
                <a:spcPts val="0"/>
              </a:spcAft>
              <a:buNone/>
            </a:pPr>
            <a:endParaRPr sz="2800">
              <a:solidFill>
                <a:schemeClr val="dk1"/>
              </a:solidFill>
              <a:latin typeface="Arial"/>
              <a:ea typeface="Arial"/>
              <a:cs typeface="Arial"/>
              <a:sym typeface="Arial"/>
            </a:endParaRPr>
          </a:p>
          <a:p>
            <a:pPr marL="0" marR="0" lvl="0" indent="0" algn="l" rtl="0">
              <a:spcBef>
                <a:spcPts val="0"/>
              </a:spcBef>
              <a:spcAft>
                <a:spcPts val="0"/>
              </a:spcAft>
              <a:buNone/>
            </a:pPr>
            <a:r>
              <a:rPr lang="en-GB" altLang="en-GB" sz="3200" b="1">
                <a:solidFill>
                  <a:schemeClr val="dk1"/>
                </a:solidFill>
                <a:latin typeface="Arial"/>
                <a:ea typeface="Arial"/>
                <a:cs typeface="Arial"/>
                <a:sym typeface="Arial"/>
              </a:rPr>
              <a:t>Module Name: </a:t>
            </a:r>
            <a:r>
              <a:rPr lang="en-GB" altLang="en-GB" sz="2800" b="1">
                <a:solidFill>
                  <a:schemeClr val="dk1"/>
                </a:solidFill>
                <a:latin typeface="Arial"/>
                <a:ea typeface="Arial"/>
                <a:cs typeface="Arial"/>
                <a:sym typeface="Arial"/>
              </a:rPr>
              <a:t>	</a:t>
            </a:r>
            <a:r>
              <a:rPr lang="en-GB" altLang="en-GB" sz="2800">
                <a:solidFill>
                  <a:schemeClr val="dk1"/>
                </a:solidFill>
                <a:latin typeface="Arial"/>
                <a:ea typeface="Arial"/>
                <a:cs typeface="Arial"/>
                <a:sym typeface="Arial"/>
              </a:rPr>
              <a:t>Problem Solving and Decision-Making</a:t>
            </a:r>
            <a:endParaRPr/>
          </a:p>
          <a:p>
            <a:pPr marL="0" marR="0" lvl="0" indent="0" algn="l" rtl="0">
              <a:spcBef>
                <a:spcPts val="0"/>
              </a:spcBef>
              <a:spcAft>
                <a:spcPts val="0"/>
              </a:spcAft>
              <a:buNone/>
            </a:pPr>
            <a:endParaRPr sz="2800">
              <a:solidFill>
                <a:schemeClr val="dk1"/>
              </a:solidFill>
              <a:latin typeface="Arial"/>
              <a:ea typeface="Arial"/>
              <a:cs typeface="Arial"/>
              <a:sym typeface="Arial"/>
            </a:endParaRPr>
          </a:p>
          <a:p>
            <a:pPr marL="0" marR="0" lvl="0" indent="0" algn="l" rtl="0">
              <a:spcBef>
                <a:spcPts val="0"/>
              </a:spcBef>
              <a:spcAft>
                <a:spcPts val="0"/>
              </a:spcAft>
              <a:buNone/>
            </a:pPr>
            <a:r>
              <a:rPr lang="en-GB" altLang="en-GB" sz="3200" b="1">
                <a:solidFill>
                  <a:schemeClr val="dk1"/>
                </a:solidFill>
                <a:latin typeface="Arial"/>
                <a:ea typeface="Arial"/>
                <a:cs typeface="Arial"/>
                <a:sym typeface="Arial"/>
              </a:rPr>
              <a:t>Component 1: </a:t>
            </a:r>
            <a:r>
              <a:rPr lang="en-GB" altLang="en-GB" sz="2800" b="1">
                <a:solidFill>
                  <a:schemeClr val="dk1"/>
                </a:solidFill>
                <a:latin typeface="Arial"/>
                <a:ea typeface="Arial"/>
                <a:cs typeface="Arial"/>
                <a:sym typeface="Arial"/>
              </a:rPr>
              <a:t>	</a:t>
            </a:r>
            <a:r>
              <a:rPr lang="en-GB" altLang="en-GB" sz="2800">
                <a:solidFill>
                  <a:schemeClr val="dk1"/>
                </a:solidFill>
                <a:latin typeface="Arial"/>
                <a:ea typeface="Arial"/>
                <a:cs typeface="Arial"/>
                <a:sym typeface="Arial"/>
              </a:rPr>
              <a:t>Green Haven Florists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2"/>
          <p:cNvSpPr txBox="1">
            <a:spLocks noGrp="1"/>
          </p:cNvSpPr>
          <p:nvPr>
            <p:ph type="title"/>
          </p:nvPr>
        </p:nvSpPr>
        <p:spPr>
          <a:xfrm>
            <a:off x="526211" y="227104"/>
            <a:ext cx="11326483" cy="747682"/>
          </a:xfrm>
          <a:prstGeom prst="rect">
            <a:avLst/>
          </a:prstGeom>
          <a:noFill/>
          <a:ln>
            <a:noFill/>
          </a:ln>
        </p:spPr>
        <p:txBody>
          <a:bodyPr spcFirstLastPara="1" wrap="square" lIns="91425" tIns="45700" rIns="91425" bIns="45700" numCol="1" anchor="ctr" anchorCtr="0">
            <a:normAutofit/>
          </a:bodyPr>
          <a:lstStyle/>
          <a:p>
            <a:pPr marL="0" lvl="0" indent="0" algn="l" rtl="0">
              <a:lnSpc>
                <a:spcPct val="90000"/>
              </a:lnSpc>
              <a:spcBef>
                <a:spcPts val="0"/>
              </a:spcBef>
              <a:spcAft>
                <a:spcPts val="0"/>
              </a:spcAft>
              <a:buClr>
                <a:schemeClr val="dk1"/>
              </a:buClr>
              <a:buSzPct val="100000"/>
              <a:buFont typeface="Arial"/>
              <a:buNone/>
            </a:pPr>
            <a:r>
              <a:rPr lang="en-GB" altLang="en-GB" sz="3200" b="1" u="sng">
                <a:latin typeface="Arial"/>
                <a:ea typeface="Arial"/>
                <a:cs typeface="Arial"/>
                <a:sym typeface="Arial"/>
              </a:rPr>
              <a:t> Overview of the presentation </a:t>
            </a:r>
            <a:endParaRPr/>
          </a:p>
        </p:txBody>
      </p:sp>
      <p:sp>
        <p:nvSpPr>
          <p:cNvPr id="93" name="Google Shape;93;p2"/>
          <p:cNvSpPr txBox="1">
            <a:spLocks noGrp="1"/>
          </p:cNvSpPr>
          <p:nvPr>
            <p:ph type="body" idx="1"/>
          </p:nvPr>
        </p:nvSpPr>
        <p:spPr>
          <a:xfrm>
            <a:off x="526211" y="1161751"/>
            <a:ext cx="11102197" cy="5451893"/>
          </a:xfrm>
          <a:prstGeom prst="rect">
            <a:avLst/>
          </a:prstGeom>
          <a:noFill/>
          <a:ln>
            <a:noFill/>
          </a:ln>
        </p:spPr>
        <p:txBody>
          <a:bodyPr spcFirstLastPara="1" wrap="square" lIns="91425" tIns="45700" rIns="91425" bIns="45700" numCol="1" anchor="t" anchorCtr="0">
            <a:normAutofit/>
          </a:bodyPr>
          <a:lstStyle/>
          <a:p>
            <a:pPr marL="228600" lvl="0" indent="-50800" algn="l" rtl="0">
              <a:lnSpc>
                <a:spcPct val="90000"/>
              </a:lnSpc>
              <a:spcBef>
                <a:spcPts val="0"/>
              </a:spcBef>
              <a:spcAft>
                <a:spcPts val="0"/>
              </a:spcAft>
              <a:buClr>
                <a:schemeClr val="dk1"/>
              </a:buClr>
              <a:buSzPts val="2800"/>
              <a:buNone/>
            </a:pPr>
            <a:endParaRPr sz="2800">
              <a:solidFill>
                <a:schemeClr val="dk1"/>
              </a:solidFill>
              <a:latin typeface="Calibri"/>
              <a:ea typeface="Calibri"/>
              <a:cs typeface="Calibri"/>
              <a:sym typeface="Calibri"/>
            </a:endParaRPr>
          </a:p>
          <a:p>
            <a:pPr marL="228600" lvl="0" indent="-228600" algn="l" rtl="0">
              <a:lnSpc>
                <a:spcPct val="120000"/>
              </a:lnSpc>
              <a:spcBef>
                <a:spcPts val="1000"/>
              </a:spcBef>
              <a:spcAft>
                <a:spcPts val="0"/>
              </a:spcAft>
              <a:buClr>
                <a:schemeClr val="dk1"/>
              </a:buClr>
              <a:buSzPts val="2800"/>
              <a:buChar char="•"/>
            </a:pPr>
            <a:r>
              <a:rPr lang="en-GB" altLang="en-GB">
                <a:latin typeface="Arial"/>
                <a:ea typeface="Arial"/>
                <a:cs typeface="Arial"/>
                <a:sym typeface="Arial"/>
              </a:rPr>
              <a:t>The presentation  will:</a:t>
            </a:r>
            <a:endParaRPr/>
          </a:p>
          <a:p>
            <a:pPr marL="685800" lvl="1" indent="-228600" algn="l" rtl="0">
              <a:lnSpc>
                <a:spcPct val="120000"/>
              </a:lnSpc>
              <a:spcBef>
                <a:spcPts val="500"/>
              </a:spcBef>
              <a:spcAft>
                <a:spcPts val="0"/>
              </a:spcAft>
              <a:buClr>
                <a:schemeClr val="dk1"/>
              </a:buClr>
              <a:buSzPts val="2400"/>
              <a:buChar char="•"/>
            </a:pPr>
            <a:r>
              <a:rPr lang="en-GB" altLang="en-GB">
                <a:latin typeface="Arial"/>
                <a:ea typeface="Arial"/>
                <a:cs typeface="Arial"/>
                <a:sym typeface="Arial"/>
              </a:rPr>
              <a:t>Provide an overview Green Havan Florists and the nature and scope of the problems they are encountering.</a:t>
            </a:r>
            <a:endParaRPr/>
          </a:p>
          <a:p>
            <a:pPr marL="685800" lvl="1" indent="-228600" algn="l" rtl="0">
              <a:lnSpc>
                <a:spcPct val="120000"/>
              </a:lnSpc>
              <a:spcBef>
                <a:spcPts val="500"/>
              </a:spcBef>
              <a:spcAft>
                <a:spcPts val="0"/>
              </a:spcAft>
              <a:buClr>
                <a:schemeClr val="dk1"/>
              </a:buClr>
              <a:buSzPts val="2400"/>
              <a:buChar char="•"/>
            </a:pPr>
            <a:r>
              <a:rPr lang="en-GB" altLang="en-GB">
                <a:latin typeface="Arial"/>
                <a:ea typeface="Arial"/>
                <a:cs typeface="Arial"/>
                <a:sym typeface="Arial"/>
              </a:rPr>
              <a:t>Provide an application of the 5W2H model that summarises these issues.</a:t>
            </a:r>
            <a:endParaRPr/>
          </a:p>
          <a:p>
            <a:pPr marL="685800" lvl="1" indent="-228600" algn="l" rtl="0">
              <a:lnSpc>
                <a:spcPct val="120000"/>
              </a:lnSpc>
              <a:spcBef>
                <a:spcPts val="500"/>
              </a:spcBef>
              <a:spcAft>
                <a:spcPts val="0"/>
              </a:spcAft>
              <a:buClr>
                <a:schemeClr val="dk1"/>
              </a:buClr>
              <a:buSzPts val="2400"/>
              <a:buChar char="•"/>
            </a:pPr>
            <a:r>
              <a:rPr lang="en-GB" altLang="en-GB">
                <a:latin typeface="Arial"/>
                <a:ea typeface="Arial"/>
                <a:cs typeface="Arial"/>
                <a:sym typeface="Arial"/>
              </a:rPr>
              <a:t>Provide a critique and application of the PESTEL framework to the Garden Haven case.</a:t>
            </a:r>
            <a:endParaRPr/>
          </a:p>
          <a:p>
            <a:pPr marL="685800" lvl="1" indent="-228600" algn="l" rtl="0">
              <a:lnSpc>
                <a:spcPct val="120000"/>
              </a:lnSpc>
              <a:spcBef>
                <a:spcPts val="500"/>
              </a:spcBef>
              <a:spcAft>
                <a:spcPts val="0"/>
              </a:spcAft>
              <a:buClr>
                <a:schemeClr val="dk1"/>
              </a:buClr>
              <a:buSzPts val="2400"/>
              <a:buChar char="•"/>
            </a:pPr>
            <a:r>
              <a:rPr lang="en-GB" altLang="en-GB">
                <a:latin typeface="Arial"/>
                <a:ea typeface="Arial"/>
                <a:cs typeface="Arial"/>
                <a:sym typeface="Arial"/>
              </a:rPr>
              <a:t>Provide a critique and application of the Cause-and-Effect model.</a:t>
            </a:r>
            <a:endParaRPr/>
          </a:p>
          <a:p>
            <a:pPr marL="685800" lvl="1" indent="-228600" algn="l" rtl="0">
              <a:lnSpc>
                <a:spcPct val="120000"/>
              </a:lnSpc>
              <a:spcBef>
                <a:spcPts val="500"/>
              </a:spcBef>
              <a:spcAft>
                <a:spcPts val="0"/>
              </a:spcAft>
              <a:buClr>
                <a:schemeClr val="dk1"/>
              </a:buClr>
              <a:buSzPts val="2400"/>
              <a:buChar char="•"/>
            </a:pPr>
            <a:r>
              <a:rPr lang="en-GB" altLang="en-GB">
                <a:latin typeface="Arial"/>
                <a:ea typeface="Arial"/>
                <a:cs typeface="Arial"/>
                <a:sym typeface="Arial"/>
              </a:rPr>
              <a:t>And, finally, provide a summary of the key findings.</a:t>
            </a:r>
            <a:endParaRPr/>
          </a:p>
          <a:p>
            <a:pPr marL="228600" lvl="0" indent="-50800" algn="l" rtl="0">
              <a:lnSpc>
                <a:spcPct val="90000"/>
              </a:lnSpc>
              <a:spcBef>
                <a:spcPts val="1000"/>
              </a:spcBef>
              <a:spcAft>
                <a:spcPts val="0"/>
              </a:spcAft>
              <a:buClr>
                <a:schemeClr val="dk1"/>
              </a:buClr>
              <a:buSzPts val="2800"/>
              <a:buNone/>
            </a:pPr>
            <a:endParaRPr>
              <a:latin typeface="Arial"/>
              <a:ea typeface="Arial"/>
              <a:cs typeface="Arial"/>
              <a:sym typeface="Arial"/>
            </a:endParaRPr>
          </a:p>
          <a:p>
            <a:pPr marL="228600" lvl="0" indent="-50800" algn="l" rtl="0">
              <a:lnSpc>
                <a:spcPct val="90000"/>
              </a:lnSpc>
              <a:spcBef>
                <a:spcPts val="1000"/>
              </a:spcBef>
              <a:spcAft>
                <a:spcPts val="0"/>
              </a:spcAft>
              <a:buClr>
                <a:schemeClr val="dk1"/>
              </a:buClr>
              <a:buSzPts val="2800"/>
              <a:buNone/>
            </a:pPr>
            <a:endParaRPr>
              <a:latin typeface="Arial"/>
              <a:ea typeface="Arial"/>
              <a:cs typeface="Arial"/>
              <a:sym typeface="Arial"/>
            </a:endParaRPr>
          </a:p>
          <a:p>
            <a:pPr marL="228600" lvl="0" indent="-50800" algn="l" rtl="0">
              <a:lnSpc>
                <a:spcPct val="90000"/>
              </a:lnSpc>
              <a:spcBef>
                <a:spcPts val="1000"/>
              </a:spcBef>
              <a:spcAft>
                <a:spcPts val="0"/>
              </a:spcAft>
              <a:buClr>
                <a:schemeClr val="dk1"/>
              </a:buClr>
              <a:buSzPts val="2800"/>
              <a:buNone/>
            </a:pPr>
            <a:endParaRPr/>
          </a:p>
          <a:p>
            <a:pPr marL="228600" lvl="0" indent="-50800" algn="l" rtl="0">
              <a:lnSpc>
                <a:spcPct val="90000"/>
              </a:lnSpc>
              <a:spcBef>
                <a:spcPts val="1000"/>
              </a:spcBef>
              <a:spcAft>
                <a:spcPts val="0"/>
              </a:spcAft>
              <a:buClr>
                <a:schemeClr val="dk1"/>
              </a:buClr>
              <a:buSzPts val="2800"/>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3"/>
          <p:cNvSpPr txBox="1">
            <a:spLocks noGrp="1"/>
          </p:cNvSpPr>
          <p:nvPr>
            <p:ph type="title"/>
          </p:nvPr>
        </p:nvSpPr>
        <p:spPr>
          <a:xfrm>
            <a:off x="491706" y="408257"/>
            <a:ext cx="11179834" cy="1325563"/>
          </a:xfrm>
          <a:prstGeom prst="rect">
            <a:avLst/>
          </a:prstGeom>
          <a:noFill/>
          <a:ln>
            <a:noFill/>
          </a:ln>
        </p:spPr>
        <p:txBody>
          <a:bodyPr spcFirstLastPara="1" wrap="square" lIns="91425" tIns="45700" rIns="91425" bIns="45700" numCol="1" anchor="ctr" anchorCtr="0">
            <a:normAutofit/>
          </a:bodyPr>
          <a:lstStyle/>
          <a:p>
            <a:pPr>
              <a:buSzPts val="3200"/>
            </a:pPr>
            <a:r>
              <a:rPr lang="en-GB" altLang="en-GB" sz="3200" b="1" u="sng">
                <a:latin typeface="Arial"/>
                <a:ea typeface="Arial"/>
                <a:cs typeface="Arial"/>
                <a:sym typeface="Arial"/>
              </a:rPr>
              <a:t>Provide an overview of Green Havan Florists </a:t>
            </a:r>
            <a:br>
              <a:rPr lang="en-GB" altLang="en-GB" sz="3200" b="1" u="sng">
                <a:latin typeface="Arial"/>
                <a:ea typeface="Arial"/>
                <a:cs typeface="Arial"/>
                <a:sym typeface="Arial"/>
              </a:rPr>
            </a:br>
            <a:endParaRPr lang="en-GB" altLang="en-GB" sz="3200" b="1" u="sng">
              <a:latin typeface="Arial"/>
              <a:cs typeface="Arial"/>
            </a:endParaRPr>
          </a:p>
        </p:txBody>
      </p:sp>
      <p:sp>
        <p:nvSpPr>
          <p:cNvPr id="99" name="Google Shape;99;p3"/>
          <p:cNvSpPr txBox="1">
            <a:spLocks noGrp="1"/>
          </p:cNvSpPr>
          <p:nvPr>
            <p:ph type="body" idx="1"/>
          </p:nvPr>
        </p:nvSpPr>
        <p:spPr>
          <a:xfrm>
            <a:off x="838200" y="1989527"/>
            <a:ext cx="10515600" cy="3531379"/>
          </a:xfrm>
          <a:prstGeom prst="rect">
            <a:avLst/>
          </a:prstGeom>
          <a:noFill/>
          <a:ln>
            <a:noFill/>
          </a:ln>
        </p:spPr>
        <p:txBody>
          <a:bodyPr spcFirstLastPara="1" wrap="square" lIns="91425" tIns="45700" rIns="91425" bIns="45700" numCol="1" anchor="t" anchorCtr="0">
            <a:normAutofit/>
          </a:bodyPr>
          <a:lstStyle/>
          <a:p>
            <a:pPr marL="228600" lvl="0" indent="-228600" algn="l" rtl="0">
              <a:lnSpc>
                <a:spcPct val="90000"/>
              </a:lnSpc>
              <a:spcBef>
                <a:spcPts val="0"/>
              </a:spcBef>
              <a:spcAft>
                <a:spcPts val="0"/>
              </a:spcAft>
              <a:buClr>
                <a:schemeClr val="dk1"/>
              </a:buClr>
              <a:buSzPts val="2800"/>
              <a:buChar char="•"/>
            </a:pPr>
            <a:r>
              <a:rPr lang="en-GB" altLang="en-GB">
                <a:latin typeface="Arial"/>
                <a:ea typeface="Arial"/>
                <a:cs typeface="Arial"/>
                <a:sym typeface="Arial"/>
              </a:rPr>
              <a:t>Assume that the audience does not know anything about Green </a:t>
            </a:r>
            <a:r>
              <a:rPr lang="en-GB" altLang="en-GB" err="1">
                <a:latin typeface="Arial"/>
                <a:ea typeface="Arial"/>
                <a:cs typeface="Arial"/>
                <a:sym typeface="Arial"/>
              </a:rPr>
              <a:t>Havan</a:t>
            </a:r>
            <a:r>
              <a:rPr lang="en-GB" altLang="en-GB">
                <a:latin typeface="Arial"/>
                <a:ea typeface="Arial"/>
                <a:cs typeface="Arial"/>
                <a:sym typeface="Arial"/>
              </a:rPr>
              <a:t> Florists and has not read the assignment brief.</a:t>
            </a:r>
            <a:endParaRPr/>
          </a:p>
          <a:p>
            <a:pPr marL="228600" lvl="0" indent="-50800" algn="l" rtl="0">
              <a:lnSpc>
                <a:spcPct val="90000"/>
              </a:lnSpc>
              <a:spcBef>
                <a:spcPts val="1000"/>
              </a:spcBef>
              <a:spcAft>
                <a:spcPts val="0"/>
              </a:spcAft>
              <a:buClr>
                <a:schemeClr val="dk1"/>
              </a:buClr>
              <a:buSzPts val="2800"/>
              <a:buNone/>
            </a:pPr>
            <a:endParaRPr>
              <a:latin typeface="Arial"/>
              <a:ea typeface="Arial"/>
              <a:cs typeface="Arial"/>
              <a:sym typeface="Arial"/>
            </a:endParaRPr>
          </a:p>
          <a:p>
            <a:pPr marL="228600" lvl="0" indent="-228600" algn="l" rtl="0">
              <a:lnSpc>
                <a:spcPct val="90000"/>
              </a:lnSpc>
              <a:spcBef>
                <a:spcPts val="1000"/>
              </a:spcBef>
              <a:spcAft>
                <a:spcPts val="0"/>
              </a:spcAft>
              <a:buClr>
                <a:schemeClr val="dk1"/>
              </a:buClr>
              <a:buSzPts val="2800"/>
              <a:buChar char="•"/>
            </a:pPr>
            <a:r>
              <a:rPr lang="en-GB" altLang="en-GB">
                <a:latin typeface="Arial"/>
                <a:ea typeface="Arial"/>
                <a:cs typeface="Arial"/>
                <a:sym typeface="Arial"/>
              </a:rPr>
              <a:t>Provide a general overview of the Green </a:t>
            </a:r>
            <a:r>
              <a:rPr lang="en-GB" altLang="en-GB" err="1">
                <a:latin typeface="Arial"/>
                <a:ea typeface="Arial"/>
                <a:cs typeface="Arial"/>
                <a:sym typeface="Arial"/>
              </a:rPr>
              <a:t>Havan</a:t>
            </a:r>
            <a:r>
              <a:rPr lang="en-GB" altLang="en-GB">
                <a:latin typeface="Arial"/>
                <a:ea typeface="Arial"/>
                <a:cs typeface="Arial"/>
                <a:sym typeface="Arial"/>
              </a:rPr>
              <a:t> Florists so that the audience is now familiar with the case-study.</a:t>
            </a:r>
            <a:endParaRPr/>
          </a:p>
          <a:p>
            <a:pPr marL="0" lvl="0" indent="0" algn="l" rtl="0">
              <a:lnSpc>
                <a:spcPct val="90000"/>
              </a:lnSpc>
              <a:spcBef>
                <a:spcPts val="1000"/>
              </a:spcBef>
              <a:spcAft>
                <a:spcPts val="0"/>
              </a:spcAft>
              <a:buClr>
                <a:schemeClr val="dk1"/>
              </a:buClr>
              <a:buSzPts val="2800"/>
              <a:buNone/>
            </a:pPr>
            <a:endParaRPr lang="en-GB" altLang="en-GB">
              <a:latin typeface="Arial"/>
              <a:ea typeface="Arial"/>
              <a:cs typeface="Arial"/>
              <a:sym typeface="Arial"/>
            </a:endParaRPr>
          </a:p>
          <a:p>
            <a:pPr marL="0" lvl="0" indent="0" algn="l" rtl="0">
              <a:lnSpc>
                <a:spcPct val="90000"/>
              </a:lnSpc>
              <a:spcBef>
                <a:spcPts val="1000"/>
              </a:spcBef>
              <a:spcAft>
                <a:spcPts val="0"/>
              </a:spcAft>
              <a:buClr>
                <a:schemeClr val="dk1"/>
              </a:buClr>
              <a:buSzPts val="2800"/>
              <a:buNone/>
            </a:pPr>
            <a:endParaRPr lang="en-GB" altLang="en-GB">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383FEAD2-4651-041C-E0E1-EB4968CF5FF8}"/>
              </a:ext>
            </a:extLst>
          </p:cNvPr>
          <p:cNvSpPr>
            <a:spLocks noGrp="1"/>
          </p:cNvSpPr>
          <p:nvPr>
            <p:ph type="pic" idx="2"/>
          </p:nvPr>
        </p:nvSpPr>
        <p:spPr>
          <a:xfrm>
            <a:off x="0" y="304800"/>
            <a:ext cx="12192000" cy="6858000"/>
          </a:xfrm>
        </p:spPr>
        <p:txBody>
          <a:bodyPr numCol="1"/>
          <a:lstStyle/>
          <a:p>
            <a:endParaRPr lang="en-US"/>
          </a:p>
          <a:p>
            <a:r>
              <a:rPr lang="en-US" sz="2800"/>
              <a:t>Green Haven Florists is a independent, small flower shop which is located in Norwich, in UK. It was founded by partners Priya and Liam Patel in 2016. The business has a great reputation for eco friendly packaging, floral arrangements and close ties to the local community. This small independent business serves corporate clients and weddings, but also walk in customers. Green Haven Florists initially thrived because of their great values and personal service, but now is facing rising costs, declining in-store sales and increasing competition from national and online flower retailers.</a:t>
            </a:r>
          </a:p>
        </p:txBody>
      </p:sp>
    </p:spTree>
    <p:extLst>
      <p:ext uri="{BB962C8B-B14F-4D97-AF65-F5344CB8AC3E}">
        <p14:creationId xmlns:p14="http://schemas.microsoft.com/office/powerpoint/2010/main" val="2856412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4"/>
          <p:cNvSpPr txBox="1">
            <a:spLocks noGrp="1"/>
          </p:cNvSpPr>
          <p:nvPr>
            <p:ph type="title"/>
          </p:nvPr>
        </p:nvSpPr>
        <p:spPr>
          <a:xfrm>
            <a:off x="491706" y="104833"/>
            <a:ext cx="11179834" cy="1325563"/>
          </a:xfrm>
          <a:prstGeom prst="rect">
            <a:avLst/>
          </a:prstGeom>
          <a:noFill/>
          <a:ln>
            <a:noFill/>
          </a:ln>
        </p:spPr>
        <p:txBody>
          <a:bodyPr spcFirstLastPara="1" wrap="square" lIns="91425" tIns="45700" rIns="91425" bIns="45700" numCol="1" anchor="ctr" anchorCtr="0">
            <a:normAutofit/>
          </a:bodyPr>
          <a:lstStyle/>
          <a:p>
            <a:pPr marL="0" lvl="0" indent="0" algn="l" rtl="0">
              <a:lnSpc>
                <a:spcPct val="90000"/>
              </a:lnSpc>
              <a:spcBef>
                <a:spcPts val="0"/>
              </a:spcBef>
              <a:spcAft>
                <a:spcPts val="0"/>
              </a:spcAft>
              <a:buClr>
                <a:schemeClr val="dk1"/>
              </a:buClr>
              <a:buSzPts val="3200"/>
              <a:buFont typeface="Arial"/>
              <a:buNone/>
            </a:pPr>
            <a:r>
              <a:rPr lang="en-GB" altLang="en-GB" sz="3200" b="1" u="sng">
                <a:latin typeface="Arial"/>
                <a:ea typeface="Arial"/>
                <a:cs typeface="Arial"/>
                <a:sym typeface="Arial"/>
              </a:rPr>
              <a:t>Provide an insight into the problems Green Haven Florists are facing </a:t>
            </a:r>
            <a:endParaRPr sz="3200" u="sng"/>
          </a:p>
        </p:txBody>
      </p:sp>
      <p:sp>
        <p:nvSpPr>
          <p:cNvPr id="105" name="Google Shape;105;p4"/>
          <p:cNvSpPr txBox="1">
            <a:spLocks noGrp="1"/>
          </p:cNvSpPr>
          <p:nvPr>
            <p:ph type="body" idx="1"/>
          </p:nvPr>
        </p:nvSpPr>
        <p:spPr>
          <a:xfrm>
            <a:off x="823823" y="1430396"/>
            <a:ext cx="10515600" cy="4976215"/>
          </a:xfrm>
          <a:prstGeom prst="rect">
            <a:avLst/>
          </a:prstGeom>
          <a:noFill/>
          <a:ln>
            <a:noFill/>
          </a:ln>
        </p:spPr>
        <p:txBody>
          <a:bodyPr spcFirstLastPara="1" wrap="square" lIns="91425" tIns="45700" rIns="91425" bIns="45700" numCol="1" anchor="t" anchorCtr="0">
            <a:normAutofit fontScale="92500" lnSpcReduction="20000"/>
          </a:bodyPr>
          <a:lstStyle/>
          <a:p>
            <a:pPr marL="228600" lvl="0" indent="-228600" algn="l" rtl="0">
              <a:lnSpc>
                <a:spcPct val="120000"/>
              </a:lnSpc>
              <a:spcBef>
                <a:spcPts val="0"/>
              </a:spcBef>
              <a:spcAft>
                <a:spcPts val="0"/>
              </a:spcAft>
              <a:buClr>
                <a:schemeClr val="dk1"/>
              </a:buClr>
              <a:buSzPct val="100000"/>
              <a:buChar char="•"/>
            </a:pPr>
            <a:r>
              <a:rPr lang="en-GB" altLang="en-GB">
                <a:latin typeface="Arial"/>
                <a:ea typeface="Arial"/>
                <a:cs typeface="Arial"/>
                <a:sym typeface="Arial"/>
              </a:rPr>
              <a:t>Identify and discuss Green Haven Florists root problem (e.g. the 30% decline in in-store sales).</a:t>
            </a:r>
            <a:endParaRPr/>
          </a:p>
          <a:p>
            <a:pPr marL="228600" lvl="0" indent="-175768" algn="l" rtl="0">
              <a:lnSpc>
                <a:spcPct val="90000"/>
              </a:lnSpc>
              <a:spcBef>
                <a:spcPts val="1000"/>
              </a:spcBef>
              <a:spcAft>
                <a:spcPts val="0"/>
              </a:spcAft>
              <a:buClr>
                <a:schemeClr val="dk1"/>
              </a:buClr>
              <a:buSzPct val="100000"/>
              <a:buNone/>
            </a:pPr>
            <a:endParaRPr sz="900">
              <a:latin typeface="Arial"/>
              <a:ea typeface="Arial"/>
              <a:cs typeface="Arial"/>
              <a:sym typeface="Arial"/>
            </a:endParaRPr>
          </a:p>
          <a:p>
            <a:pPr marL="228600" lvl="0" indent="-228600" algn="l" rtl="0">
              <a:lnSpc>
                <a:spcPct val="120000"/>
              </a:lnSpc>
              <a:spcBef>
                <a:spcPts val="1000"/>
              </a:spcBef>
              <a:spcAft>
                <a:spcPts val="0"/>
              </a:spcAft>
              <a:buClr>
                <a:schemeClr val="dk1"/>
              </a:buClr>
              <a:buSzPct val="100000"/>
              <a:buChar char="•"/>
            </a:pPr>
            <a:r>
              <a:rPr lang="en-GB" altLang="en-GB">
                <a:latin typeface="Arial"/>
                <a:ea typeface="Arial"/>
                <a:cs typeface="Arial"/>
                <a:sym typeface="Arial"/>
              </a:rPr>
              <a:t>Breakdown the case-study and identify the reasons that are contributing to this decline in sales.</a:t>
            </a:r>
            <a:endParaRPr/>
          </a:p>
          <a:p>
            <a:pPr marL="228600" lvl="0" indent="-175768" algn="l" rtl="0">
              <a:lnSpc>
                <a:spcPct val="90000"/>
              </a:lnSpc>
              <a:spcBef>
                <a:spcPts val="1000"/>
              </a:spcBef>
              <a:spcAft>
                <a:spcPts val="0"/>
              </a:spcAft>
              <a:buClr>
                <a:schemeClr val="dk1"/>
              </a:buClr>
              <a:buSzPct val="100000"/>
              <a:buNone/>
            </a:pPr>
            <a:endParaRPr sz="900">
              <a:latin typeface="Arial"/>
              <a:ea typeface="Arial"/>
              <a:cs typeface="Arial"/>
              <a:sym typeface="Arial"/>
            </a:endParaRPr>
          </a:p>
          <a:p>
            <a:pPr marL="228600" lvl="0" indent="-228600" algn="l" rtl="0">
              <a:lnSpc>
                <a:spcPct val="90000"/>
              </a:lnSpc>
              <a:spcBef>
                <a:spcPts val="1000"/>
              </a:spcBef>
              <a:spcAft>
                <a:spcPts val="0"/>
              </a:spcAft>
              <a:buClr>
                <a:schemeClr val="dk1"/>
              </a:buClr>
              <a:buSzPct val="100000"/>
              <a:buChar char="•"/>
            </a:pPr>
            <a:r>
              <a:rPr lang="en-GB" altLang="en-GB">
                <a:latin typeface="Arial"/>
                <a:ea typeface="Arial"/>
                <a:cs typeface="Arial"/>
                <a:sym typeface="Arial"/>
              </a:rPr>
              <a:t>Evaluate the nature and scope of these problems.</a:t>
            </a:r>
            <a:endParaRPr/>
          </a:p>
          <a:p>
            <a:pPr marL="1143000" lvl="2" indent="-228600" algn="l" rtl="0">
              <a:lnSpc>
                <a:spcPct val="120000"/>
              </a:lnSpc>
              <a:spcBef>
                <a:spcPts val="500"/>
              </a:spcBef>
              <a:spcAft>
                <a:spcPts val="0"/>
              </a:spcAft>
              <a:buClr>
                <a:schemeClr val="dk1"/>
              </a:buClr>
              <a:buSzPct val="100000"/>
              <a:buChar char="•"/>
            </a:pPr>
            <a:r>
              <a:rPr lang="en-GB" altLang="en-GB" sz="2600">
                <a:latin typeface="Arial"/>
                <a:ea typeface="Arial"/>
                <a:cs typeface="Arial"/>
                <a:sym typeface="Arial"/>
              </a:rPr>
              <a:t>For example: </a:t>
            </a:r>
            <a:endParaRPr/>
          </a:p>
          <a:p>
            <a:pPr marL="1600200" lvl="3" indent="-228600" algn="l" rtl="0">
              <a:lnSpc>
                <a:spcPct val="120000"/>
              </a:lnSpc>
              <a:spcBef>
                <a:spcPts val="500"/>
              </a:spcBef>
              <a:spcAft>
                <a:spcPts val="0"/>
              </a:spcAft>
              <a:buClr>
                <a:schemeClr val="dk1"/>
              </a:buClr>
              <a:buSzPct val="100000"/>
              <a:buChar char="•"/>
            </a:pPr>
            <a:r>
              <a:rPr lang="en-GB" altLang="en-GB" sz="2600">
                <a:latin typeface="Arial"/>
                <a:ea typeface="Arial"/>
                <a:cs typeface="Arial"/>
                <a:sym typeface="Arial"/>
              </a:rPr>
              <a:t>Identify which problems are ‘internal’ or ‘external’.</a:t>
            </a:r>
            <a:endParaRPr/>
          </a:p>
          <a:p>
            <a:pPr marL="1600200" lvl="3" indent="-228600" algn="l" rtl="0">
              <a:lnSpc>
                <a:spcPct val="120000"/>
              </a:lnSpc>
              <a:spcBef>
                <a:spcPts val="500"/>
              </a:spcBef>
              <a:spcAft>
                <a:spcPts val="0"/>
              </a:spcAft>
              <a:buClr>
                <a:schemeClr val="dk1"/>
              </a:buClr>
              <a:buSzPct val="100000"/>
              <a:buChar char="•"/>
            </a:pPr>
            <a:r>
              <a:rPr lang="en-GB" altLang="en-GB" sz="2600">
                <a:latin typeface="Arial"/>
                <a:ea typeface="Arial"/>
                <a:cs typeface="Arial"/>
                <a:sym typeface="Arial"/>
              </a:rPr>
              <a:t>Discuss how much ‘control’ Green Haven have over these problems.</a:t>
            </a:r>
            <a:endParaRPr/>
          </a:p>
          <a:p>
            <a:pPr marL="1371600" lvl="3" indent="0" algn="l" rtl="0">
              <a:lnSpc>
                <a:spcPct val="90000"/>
              </a:lnSpc>
              <a:spcBef>
                <a:spcPts val="500"/>
              </a:spcBef>
              <a:spcAft>
                <a:spcPts val="0"/>
              </a:spcAft>
              <a:buClr>
                <a:schemeClr val="dk1"/>
              </a:buClr>
              <a:buSzPct val="100000"/>
              <a:buNone/>
            </a:pPr>
            <a:endParaRPr sz="2600">
              <a:latin typeface="Arial"/>
              <a:ea typeface="Arial"/>
              <a:cs typeface="Arial"/>
              <a:sym typeface="Arial"/>
            </a:endParaRPr>
          </a:p>
          <a:p>
            <a:pPr marL="1600200" lvl="3" indent="-228600" algn="l" rtl="0">
              <a:lnSpc>
                <a:spcPct val="90000"/>
              </a:lnSpc>
              <a:spcBef>
                <a:spcPts val="500"/>
              </a:spcBef>
              <a:spcAft>
                <a:spcPts val="0"/>
              </a:spcAft>
              <a:buClr>
                <a:schemeClr val="dk1"/>
              </a:buClr>
              <a:buSzPct val="100000"/>
              <a:buChar char="•"/>
            </a:pPr>
            <a:r>
              <a:rPr lang="en-GB" altLang="en-GB" sz="2600" b="1">
                <a:latin typeface="Arial"/>
                <a:ea typeface="Arial"/>
                <a:cs typeface="Arial"/>
                <a:sym typeface="Arial"/>
              </a:rPr>
              <a:t>NOTE: </a:t>
            </a:r>
            <a:r>
              <a:rPr lang="en-GB" altLang="en-GB" sz="2600">
                <a:latin typeface="Arial"/>
                <a:ea typeface="Arial"/>
                <a:cs typeface="Arial"/>
                <a:sym typeface="Arial"/>
              </a:rPr>
              <a:t>Keep focused on the problems…</a:t>
            </a:r>
            <a:r>
              <a:rPr lang="en-GB" altLang="en-GB" sz="2600" b="1" u="sng">
                <a:latin typeface="Arial"/>
                <a:ea typeface="Arial"/>
                <a:cs typeface="Arial"/>
                <a:sym typeface="Arial"/>
              </a:rPr>
              <a:t>NOT</a:t>
            </a:r>
            <a:r>
              <a:rPr lang="en-GB" altLang="en-GB" sz="2600">
                <a:latin typeface="Arial"/>
                <a:ea typeface="Arial"/>
                <a:cs typeface="Arial"/>
                <a:sym typeface="Arial"/>
              </a:rPr>
              <a:t> the solutions.</a:t>
            </a:r>
            <a:endParaRPr/>
          </a:p>
          <a:p>
            <a:pPr marL="228600" lvl="0" indent="-64135" algn="l" rtl="0">
              <a:lnSpc>
                <a:spcPct val="90000"/>
              </a:lnSpc>
              <a:spcBef>
                <a:spcPts val="1000"/>
              </a:spcBef>
              <a:spcAft>
                <a:spcPts val="0"/>
              </a:spcAft>
              <a:buClr>
                <a:schemeClr val="dk1"/>
              </a:buClr>
              <a:buSzPct val="100000"/>
              <a:buNone/>
            </a:pPr>
            <a:endParaRPr>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8BE698F0-6B91-47D7-975F-657980B8AC84}"/>
              </a:ext>
            </a:extLst>
          </p:cNvPr>
          <p:cNvSpPr>
            <a:spLocks noGrp="1"/>
          </p:cNvSpPr>
          <p:nvPr>
            <p:ph type="pic" idx="2"/>
          </p:nvPr>
        </p:nvSpPr>
        <p:spPr/>
        <p:txBody>
          <a:bodyPr numCol="1"/>
          <a:lstStyle/>
          <a:p>
            <a:r>
              <a:rPr lang="en-GB" altLang="en-GB" sz="1800" kern="100">
                <a:effectLst/>
                <a:latin typeface="Aptos" panose="020B0004020202020204" pitchFamily="34" charset="0"/>
                <a:ea typeface="Aptos" panose="020B0004020202020204" pitchFamily="34" charset="0"/>
                <a:cs typeface="Times New Roman" panose="02020603050405020304" pitchFamily="18" charset="0"/>
              </a:rPr>
              <a:t> </a:t>
            </a:r>
          </a:p>
          <a:p>
            <a:r>
              <a:rPr lang="en-US"/>
              <a:t>Green Haven Florists’ root problem is the 30% decline in in-store sales over the past 12 months, this has crucially impacted the company’s profitability and the revenue. the decline was the result of a combination of external and internal factors, which many are interconnected. From the external perspective, customers </a:t>
            </a:r>
            <a:r>
              <a:rPr lang="en-US" err="1"/>
              <a:t>behaviour</a:t>
            </a:r>
            <a:r>
              <a:rPr lang="en-US"/>
              <a:t> has strongly shifted toward online shopping, as many consumers are now prioritizing speed, convenience and lower prices. National chains and large online flowers retailers intensified competition as they were providing frequent discounts, same day delivery which has reduced the appeal of visiting a store physical. Also, Green Haven’s high street location suffered reduced footfall because of the closer business closures, which limited spontaneous walk-in sales. Rising flower import costs, caused by supply chain disruption and inflation, have increased further pressure on margins. All these external factors are largely outside Green Haven Florist’s direct control. From the internal perspective, diverse issues are contributing to the decline of sales, because the shop’s website is outdated and is hard to navigate, which has weakened the ability to convert interest into purchases. There are limited efforts of digital marketing, and the business is just relying on occasional social media posts and word of mouth, this reduces brand visibility compared to their competitors. Green Havens Florist’s commitment to sustainability is a crucial key strength, also it increases operating costs and limiting price competitiveness. Internal challenges are within the owner’s control, but haven’t yet been addressed effectively. </a:t>
            </a:r>
          </a:p>
        </p:txBody>
      </p:sp>
    </p:spTree>
    <p:extLst>
      <p:ext uri="{BB962C8B-B14F-4D97-AF65-F5344CB8AC3E}">
        <p14:creationId xmlns:p14="http://schemas.microsoft.com/office/powerpoint/2010/main" val="1491193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graphicFrame>
        <p:nvGraphicFramePr>
          <p:cNvPr id="111" name="Google Shape;111;p5"/>
          <p:cNvGraphicFramePr/>
          <p:nvPr>
            <p:extLst>
              <p:ext uri="{D42A27DB-BD31-4B8C-83A1-F6EECF244321}">
                <p14:modId xmlns:p14="http://schemas.microsoft.com/office/powerpoint/2010/main" val="918577350"/>
              </p:ext>
            </p:extLst>
          </p:nvPr>
        </p:nvGraphicFramePr>
        <p:xfrm>
          <a:off x="2" y="1"/>
          <a:ext cx="12191998" cy="6588368"/>
        </p:xfrm>
        <a:graphic>
          <a:graphicData uri="http://schemas.openxmlformats.org/drawingml/2006/table">
            <a:tbl>
              <a:tblPr firstRow="1" bandRow="1">
                <a:noFill/>
                <a:tableStyleId>{2C9D45D1-BB3A-48B7-BC17-8B8C8C43BA45}</a:tableStyleId>
              </a:tblPr>
              <a:tblGrid>
                <a:gridCol w="1741714">
                  <a:extLst>
                    <a:ext uri="{9D8B030D-6E8A-4147-A177-3AD203B41FA5}">
                      <a16:colId xmlns:a16="http://schemas.microsoft.com/office/drawing/2014/main" val="20000"/>
                    </a:ext>
                  </a:extLst>
                </a:gridCol>
                <a:gridCol w="1741714">
                  <a:extLst>
                    <a:ext uri="{9D8B030D-6E8A-4147-A177-3AD203B41FA5}">
                      <a16:colId xmlns:a16="http://schemas.microsoft.com/office/drawing/2014/main" val="20001"/>
                    </a:ext>
                  </a:extLst>
                </a:gridCol>
                <a:gridCol w="1741714">
                  <a:extLst>
                    <a:ext uri="{9D8B030D-6E8A-4147-A177-3AD203B41FA5}">
                      <a16:colId xmlns:a16="http://schemas.microsoft.com/office/drawing/2014/main" val="20002"/>
                    </a:ext>
                  </a:extLst>
                </a:gridCol>
                <a:gridCol w="1741714">
                  <a:extLst>
                    <a:ext uri="{9D8B030D-6E8A-4147-A177-3AD203B41FA5}">
                      <a16:colId xmlns:a16="http://schemas.microsoft.com/office/drawing/2014/main" val="20003"/>
                    </a:ext>
                  </a:extLst>
                </a:gridCol>
                <a:gridCol w="1741714">
                  <a:extLst>
                    <a:ext uri="{9D8B030D-6E8A-4147-A177-3AD203B41FA5}">
                      <a16:colId xmlns:a16="http://schemas.microsoft.com/office/drawing/2014/main" val="20004"/>
                    </a:ext>
                  </a:extLst>
                </a:gridCol>
                <a:gridCol w="1741714">
                  <a:extLst>
                    <a:ext uri="{9D8B030D-6E8A-4147-A177-3AD203B41FA5}">
                      <a16:colId xmlns:a16="http://schemas.microsoft.com/office/drawing/2014/main" val="20005"/>
                    </a:ext>
                  </a:extLst>
                </a:gridCol>
                <a:gridCol w="1741714">
                  <a:extLst>
                    <a:ext uri="{9D8B030D-6E8A-4147-A177-3AD203B41FA5}">
                      <a16:colId xmlns:a16="http://schemas.microsoft.com/office/drawing/2014/main" val="20006"/>
                    </a:ext>
                  </a:extLst>
                </a:gridCol>
              </a:tblGrid>
              <a:tr h="467994">
                <a:tc gridSpan="7">
                  <a:txBody>
                    <a:bodyPr/>
                    <a:lstStyle/>
                    <a:p>
                      <a:pPr marL="0" marR="0" lvl="0" indent="0" algn="ctr" rtl="0">
                        <a:spcBef>
                          <a:spcPts val="0"/>
                        </a:spcBef>
                        <a:spcAft>
                          <a:spcPts val="0"/>
                        </a:spcAft>
                        <a:buNone/>
                      </a:pPr>
                      <a:r>
                        <a:rPr lang="en-GB" altLang="en-GB" sz="2400" u="none" strike="noStrike" cap="none">
                          <a:solidFill>
                            <a:schemeClr val="dk1"/>
                          </a:solidFill>
                        </a:rPr>
                        <a:t>Identify the Root Problem</a:t>
                      </a:r>
                      <a:endParaRPr/>
                    </a:p>
                  </a:txBody>
                  <a:tcPr marL="91450" marR="91450" marT="45725" marB="45725">
                    <a:solidFill>
                      <a:schemeClr val="lt2"/>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467994">
                <a:tc>
                  <a:txBody>
                    <a:bodyPr/>
                    <a:lstStyle/>
                    <a:p>
                      <a:pPr marL="0" marR="0" lvl="0" indent="0" algn="ctr" rtl="0">
                        <a:spcBef>
                          <a:spcPts val="0"/>
                        </a:spcBef>
                        <a:spcAft>
                          <a:spcPts val="0"/>
                        </a:spcAft>
                        <a:buNone/>
                      </a:pPr>
                      <a:r>
                        <a:rPr lang="en-GB" altLang="en-GB" sz="2400" u="none" strike="noStrike" cap="none">
                          <a:solidFill>
                            <a:schemeClr val="dk1"/>
                          </a:solidFill>
                        </a:rPr>
                        <a:t>What?</a:t>
                      </a:r>
                      <a:endParaRPr/>
                    </a:p>
                  </a:txBody>
                  <a:tcPr marL="91450" marR="91450" marT="45725" marB="45725">
                    <a:solidFill>
                      <a:srgbClr val="FF0000"/>
                    </a:solidFill>
                  </a:tcPr>
                </a:tc>
                <a:tc>
                  <a:txBody>
                    <a:bodyPr/>
                    <a:lstStyle/>
                    <a:p>
                      <a:pPr marL="0" marR="0" lvl="0" indent="0" algn="ctr" rtl="0">
                        <a:spcBef>
                          <a:spcPts val="0"/>
                        </a:spcBef>
                        <a:spcAft>
                          <a:spcPts val="0"/>
                        </a:spcAft>
                        <a:buNone/>
                      </a:pPr>
                      <a:r>
                        <a:rPr lang="en-GB" altLang="en-GB" sz="2400" u="none" strike="noStrike" cap="none">
                          <a:solidFill>
                            <a:schemeClr val="dk1"/>
                          </a:solidFill>
                        </a:rPr>
                        <a:t>Where? </a:t>
                      </a:r>
                      <a:endParaRPr/>
                    </a:p>
                  </a:txBody>
                  <a:tcPr marL="91450" marR="91450" marT="45725" marB="45725">
                    <a:solidFill>
                      <a:srgbClr val="FFC000"/>
                    </a:solidFill>
                  </a:tcPr>
                </a:tc>
                <a:tc>
                  <a:txBody>
                    <a:bodyPr/>
                    <a:lstStyle/>
                    <a:p>
                      <a:pPr marL="0" marR="0" lvl="0" indent="0" algn="ctr" rtl="0">
                        <a:spcBef>
                          <a:spcPts val="0"/>
                        </a:spcBef>
                        <a:spcAft>
                          <a:spcPts val="0"/>
                        </a:spcAft>
                        <a:buNone/>
                      </a:pPr>
                      <a:r>
                        <a:rPr lang="en-GB" altLang="en-GB" sz="2400" u="none" strike="noStrike" cap="none">
                          <a:solidFill>
                            <a:schemeClr val="dk1"/>
                          </a:solidFill>
                        </a:rPr>
                        <a:t>When?</a:t>
                      </a:r>
                      <a:endParaRPr/>
                    </a:p>
                  </a:txBody>
                  <a:tcPr marL="91450" marR="91450" marT="45725" marB="45725">
                    <a:solidFill>
                      <a:srgbClr val="FFFF00"/>
                    </a:solidFill>
                  </a:tcPr>
                </a:tc>
                <a:tc>
                  <a:txBody>
                    <a:bodyPr/>
                    <a:lstStyle/>
                    <a:p>
                      <a:pPr marL="0" marR="0" lvl="0" indent="0" algn="ctr" rtl="0">
                        <a:spcBef>
                          <a:spcPts val="0"/>
                        </a:spcBef>
                        <a:spcAft>
                          <a:spcPts val="0"/>
                        </a:spcAft>
                        <a:buNone/>
                      </a:pPr>
                      <a:r>
                        <a:rPr lang="en-GB" altLang="en-GB" sz="2400" u="none" strike="noStrike" cap="none">
                          <a:solidFill>
                            <a:schemeClr val="dk1"/>
                          </a:solidFill>
                        </a:rPr>
                        <a:t>Who?</a:t>
                      </a:r>
                      <a:endParaRPr/>
                    </a:p>
                  </a:txBody>
                  <a:tcPr marL="91450" marR="91450" marT="45725" marB="45725">
                    <a:solidFill>
                      <a:srgbClr val="92D050"/>
                    </a:solidFill>
                  </a:tcPr>
                </a:tc>
                <a:tc>
                  <a:txBody>
                    <a:bodyPr/>
                    <a:lstStyle/>
                    <a:p>
                      <a:pPr marL="0" marR="0" lvl="0" indent="0" algn="ctr" rtl="0">
                        <a:spcBef>
                          <a:spcPts val="0"/>
                        </a:spcBef>
                        <a:spcAft>
                          <a:spcPts val="0"/>
                        </a:spcAft>
                        <a:buNone/>
                      </a:pPr>
                      <a:r>
                        <a:rPr lang="en-GB" altLang="en-GB" sz="2400" u="none" strike="noStrike" cap="none">
                          <a:solidFill>
                            <a:schemeClr val="dk1"/>
                          </a:solidFill>
                        </a:rPr>
                        <a:t>Why?</a:t>
                      </a:r>
                      <a:endParaRPr/>
                    </a:p>
                  </a:txBody>
                  <a:tcPr marL="91450" marR="91450" marT="45725" marB="45725">
                    <a:solidFill>
                      <a:srgbClr val="00B0F0"/>
                    </a:solidFill>
                  </a:tcPr>
                </a:tc>
                <a:tc>
                  <a:txBody>
                    <a:bodyPr/>
                    <a:lstStyle/>
                    <a:p>
                      <a:pPr marL="0" marR="0" lvl="0" indent="0" algn="ctr" rtl="0">
                        <a:spcBef>
                          <a:spcPts val="0"/>
                        </a:spcBef>
                        <a:spcAft>
                          <a:spcPts val="0"/>
                        </a:spcAft>
                        <a:buNone/>
                      </a:pPr>
                      <a:r>
                        <a:rPr lang="en-GB" altLang="en-GB" sz="2400" u="none" strike="noStrike" cap="none">
                          <a:solidFill>
                            <a:schemeClr val="dk1"/>
                          </a:solidFill>
                        </a:rPr>
                        <a:t>How?</a:t>
                      </a:r>
                      <a:endParaRPr/>
                    </a:p>
                  </a:txBody>
                  <a:tcPr marL="91450" marR="91450" marT="45725" marB="45725">
                    <a:solidFill>
                      <a:srgbClr val="0070C0"/>
                    </a:solidFill>
                  </a:tcPr>
                </a:tc>
                <a:tc>
                  <a:txBody>
                    <a:bodyPr/>
                    <a:lstStyle/>
                    <a:p>
                      <a:pPr marL="0" marR="0" lvl="0" indent="0" algn="ctr" rtl="0">
                        <a:spcBef>
                          <a:spcPts val="0"/>
                        </a:spcBef>
                        <a:spcAft>
                          <a:spcPts val="0"/>
                        </a:spcAft>
                        <a:buNone/>
                      </a:pPr>
                      <a:r>
                        <a:rPr lang="en-GB" altLang="en-GB" sz="2400" u="none" strike="noStrike" cap="none">
                          <a:solidFill>
                            <a:schemeClr val="dk1"/>
                          </a:solidFill>
                        </a:rPr>
                        <a:t>How much?</a:t>
                      </a:r>
                      <a:endParaRPr/>
                    </a:p>
                  </a:txBody>
                  <a:tcPr marL="91450" marR="91450" marT="45725" marB="45725">
                    <a:solidFill>
                      <a:srgbClr val="7030A0"/>
                    </a:solidFill>
                  </a:tcPr>
                </a:tc>
                <a:extLst>
                  <a:ext uri="{0D108BD9-81ED-4DB2-BD59-A6C34878D82A}">
                    <a16:rowId xmlns:a16="http://schemas.microsoft.com/office/drawing/2014/main" val="10001"/>
                  </a:ext>
                </a:extLst>
              </a:tr>
              <a:tr h="935978">
                <a:tc>
                  <a:txBody>
                    <a:bodyPr/>
                    <a:lstStyle/>
                    <a:p>
                      <a:pPr marL="0" marR="0" lvl="0" indent="0" algn="l" rtl="0">
                        <a:spcBef>
                          <a:spcPts val="0"/>
                        </a:spcBef>
                        <a:spcAft>
                          <a:spcPts val="0"/>
                        </a:spcAft>
                        <a:buNone/>
                      </a:pPr>
                      <a:r>
                        <a:rPr lang="en-GB" altLang="en-GB" sz="2400" u="none" strike="noStrike" cap="none"/>
                        <a:t>What effect is it having?</a:t>
                      </a:r>
                      <a:endParaRPr sz="1800"/>
                    </a:p>
                  </a:txBody>
                  <a:tcPr marL="91450" marR="91450" marT="45725" marB="45725">
                    <a:solidFill>
                      <a:srgbClr val="FF0000"/>
                    </a:solidFill>
                  </a:tcPr>
                </a:tc>
                <a:tc>
                  <a:txBody>
                    <a:bodyPr/>
                    <a:lstStyle/>
                    <a:p>
                      <a:pPr marL="0" marR="0" lvl="0" indent="0" algn="l" rtl="0">
                        <a:spcBef>
                          <a:spcPts val="0"/>
                        </a:spcBef>
                        <a:spcAft>
                          <a:spcPts val="0"/>
                        </a:spcAft>
                        <a:buNone/>
                      </a:pPr>
                      <a:r>
                        <a:rPr lang="en-GB" altLang="en-GB" sz="1800"/>
                        <a:t>Where is the problem occurring?</a:t>
                      </a:r>
                      <a:endParaRPr sz="1400"/>
                    </a:p>
                  </a:txBody>
                  <a:tcPr marL="91450" marR="91450" marT="45725" marB="45725">
                    <a:solidFill>
                      <a:srgbClr val="FFC000"/>
                    </a:solidFill>
                  </a:tcPr>
                </a:tc>
                <a:tc>
                  <a:txBody>
                    <a:bodyPr/>
                    <a:lstStyle/>
                    <a:p>
                      <a:pPr marL="0" marR="0" lvl="0" indent="0" algn="l" rtl="0">
                        <a:spcBef>
                          <a:spcPts val="0"/>
                        </a:spcBef>
                        <a:spcAft>
                          <a:spcPts val="0"/>
                        </a:spcAft>
                        <a:buNone/>
                      </a:pPr>
                      <a:r>
                        <a:rPr lang="en-GB" altLang="en-GB" sz="1800"/>
                        <a:t>When was the problem first noticed?</a:t>
                      </a:r>
                      <a:endParaRPr sz="1400"/>
                    </a:p>
                  </a:txBody>
                  <a:tcPr marL="91450" marR="91450" marT="45725" marB="45725">
                    <a:solidFill>
                      <a:srgbClr val="FFFF00"/>
                    </a:solidFill>
                  </a:tcPr>
                </a:tc>
                <a:tc>
                  <a:txBody>
                    <a:bodyPr/>
                    <a:lstStyle/>
                    <a:p>
                      <a:pPr marL="0" marR="0" lvl="0" indent="0" algn="l" rtl="0">
                        <a:spcBef>
                          <a:spcPts val="0"/>
                        </a:spcBef>
                        <a:spcAft>
                          <a:spcPts val="0"/>
                        </a:spcAft>
                        <a:buNone/>
                      </a:pPr>
                      <a:r>
                        <a:rPr lang="en-GB" altLang="en-GB" sz="1800"/>
                        <a:t>Who is impacted by the problem?</a:t>
                      </a:r>
                      <a:endParaRPr sz="1400"/>
                    </a:p>
                  </a:txBody>
                  <a:tcPr marL="91450" marR="91450" marT="45725" marB="45725">
                    <a:solidFill>
                      <a:srgbClr val="92D050"/>
                    </a:solidFill>
                  </a:tcPr>
                </a:tc>
                <a:tc>
                  <a:txBody>
                    <a:bodyPr/>
                    <a:lstStyle/>
                    <a:p>
                      <a:pPr marL="0" marR="0" lvl="0" indent="0" algn="l" rtl="0">
                        <a:spcBef>
                          <a:spcPts val="0"/>
                        </a:spcBef>
                        <a:spcAft>
                          <a:spcPts val="0"/>
                        </a:spcAft>
                        <a:buNone/>
                      </a:pPr>
                      <a:r>
                        <a:rPr lang="en-GB" altLang="en-GB" sz="1600"/>
                        <a:t>Why is the problem happening?</a:t>
                      </a:r>
                      <a:endParaRPr sz="1200"/>
                    </a:p>
                  </a:txBody>
                  <a:tcPr marL="91450" marR="91450" marT="45725" marB="45725">
                    <a:solidFill>
                      <a:srgbClr val="00B0F0"/>
                    </a:solidFill>
                  </a:tcPr>
                </a:tc>
                <a:tc>
                  <a:txBody>
                    <a:bodyPr/>
                    <a:lstStyle/>
                    <a:p>
                      <a:pPr marL="0" marR="0" lvl="0" indent="0" algn="l" rtl="0">
                        <a:spcBef>
                          <a:spcPts val="0"/>
                        </a:spcBef>
                        <a:spcAft>
                          <a:spcPts val="0"/>
                        </a:spcAft>
                        <a:buNone/>
                      </a:pPr>
                      <a:r>
                        <a:rPr lang="en-GB" altLang="en-GB" sz="2000"/>
                        <a:t>How serious is the problem?</a:t>
                      </a:r>
                      <a:endParaRPr sz="1600"/>
                    </a:p>
                  </a:txBody>
                  <a:tcPr marL="91450" marR="91450" marT="45725" marB="45725">
                    <a:solidFill>
                      <a:srgbClr val="0070C0"/>
                    </a:solidFill>
                  </a:tcPr>
                </a:tc>
                <a:tc>
                  <a:txBody>
                    <a:bodyPr/>
                    <a:lstStyle/>
                    <a:p>
                      <a:pPr marL="0" marR="0" lvl="0" indent="0" algn="l" rtl="0">
                        <a:spcBef>
                          <a:spcPts val="0"/>
                        </a:spcBef>
                        <a:spcAft>
                          <a:spcPts val="0"/>
                        </a:spcAft>
                        <a:buNone/>
                      </a:pPr>
                      <a:r>
                        <a:rPr lang="en-GB" altLang="en-GB" sz="1800"/>
                        <a:t>How much money is being lost?</a:t>
                      </a:r>
                      <a:endParaRPr sz="1400"/>
                    </a:p>
                  </a:txBody>
                  <a:tcPr marL="91450" marR="91450" marT="45725" marB="45725">
                    <a:solidFill>
                      <a:srgbClr val="7030A0"/>
                    </a:solidFill>
                  </a:tcPr>
                </a:tc>
                <a:extLst>
                  <a:ext uri="{0D108BD9-81ED-4DB2-BD59-A6C34878D82A}">
                    <a16:rowId xmlns:a16="http://schemas.microsoft.com/office/drawing/2014/main" val="10002"/>
                  </a:ext>
                </a:extLst>
              </a:tr>
              <a:tr h="4040272">
                <a:tc>
                  <a:txBody>
                    <a:bodyPr/>
                    <a:lstStyle/>
                    <a:p>
                      <a:pPr marL="285750" marR="0" lvl="0" indent="-285750" algn="l" rtl="0">
                        <a:spcBef>
                          <a:spcPts val="0"/>
                        </a:spcBef>
                        <a:spcAft>
                          <a:spcPts val="0"/>
                        </a:spcAft>
                        <a:buClr>
                          <a:schemeClr val="dk1"/>
                        </a:buClr>
                        <a:buSzPts val="1800"/>
                        <a:buFont typeface="Arial"/>
                        <a:buChar char="•"/>
                      </a:pPr>
                      <a:r>
                        <a:rPr lang="en-GB" altLang="en-GB" sz="1100" kern="100">
                          <a:effectLst/>
                          <a:latin typeface="Aptos" panose="020B0004020202020204" pitchFamily="34" charset="0"/>
                          <a:ea typeface="Aptos" panose="020B0004020202020204" pitchFamily="34" charset="0"/>
                          <a:cs typeface="Times New Roman" panose="02020603050405020304" pitchFamily="18" charset="0"/>
                        </a:rPr>
                        <a:t>The decline has placed financial strain on the business, reduced competitiveness, and increased pressure on Liam and Priya to reassess how the business operates in a changing retail environment.</a:t>
                      </a:r>
                      <a:endParaRPr sz="1100"/>
                    </a:p>
                  </a:txBody>
                  <a:tcPr marL="91450" marR="91450" marT="45725" marB="45725">
                    <a:solidFill>
                      <a:srgbClr val="FF0000"/>
                    </a:solidFill>
                  </a:tcPr>
                </a:tc>
                <a:tc>
                  <a:txBody>
                    <a:bodyPr/>
                    <a:lstStyle/>
                    <a:p>
                      <a:pPr marL="285750" marR="0" lvl="0" indent="-285750" algn="l" defTabSz="914400" rtl="0" eaLnBrk="1" latinLnBrk="0" hangingPunct="1">
                        <a:lnSpc>
                          <a:spcPct val="100000"/>
                        </a:lnSpc>
                        <a:spcBef>
                          <a:spcPts val="0"/>
                        </a:spcBef>
                        <a:spcAft>
                          <a:spcPts val="0"/>
                        </a:spcAft>
                        <a:buClr>
                          <a:schemeClr val="dk1"/>
                        </a:buClr>
                        <a:buSzPts val="1800"/>
                        <a:buFont typeface="Arial"/>
                        <a:buChar char="•"/>
                        <a:tabLst/>
                        <a:defRPr/>
                      </a:pPr>
                      <a:r>
                        <a:rPr lang="en-GB" altLang="en-GB" sz="1100" kern="100">
                          <a:effectLst/>
                          <a:latin typeface="Aptos" panose="020B0004020202020204" pitchFamily="34" charset="0"/>
                          <a:ea typeface="Aptos" panose="020B0004020202020204" pitchFamily="34" charset="0"/>
                          <a:cs typeface="Times New Roman" panose="02020603050405020304" pitchFamily="18" charset="0"/>
                        </a:rPr>
                        <a:t>Primarily in Green Haven Florists’ physical store on the Norwich high street, where foot traffic has fallen significantly.</a:t>
                      </a:r>
                    </a:p>
                    <a:p>
                      <a:pPr marL="285750" marR="0" lvl="0" indent="-285750" algn="l" rtl="0">
                        <a:spcBef>
                          <a:spcPts val="0"/>
                        </a:spcBef>
                        <a:spcAft>
                          <a:spcPts val="0"/>
                        </a:spcAft>
                        <a:buClr>
                          <a:schemeClr val="dk1"/>
                        </a:buClr>
                        <a:buSzPts val="1800"/>
                        <a:buFont typeface="Arial"/>
                        <a:buChar char="•"/>
                      </a:pPr>
                      <a:endParaRPr sz="1100"/>
                    </a:p>
                  </a:txBody>
                  <a:tcPr marL="91450" marR="91450" marT="45725" marB="45725">
                    <a:solidFill>
                      <a:srgbClr val="FFC000"/>
                    </a:solidFill>
                  </a:tcPr>
                </a:tc>
                <a:tc>
                  <a:txBody>
                    <a:bodyPr/>
                    <a:lstStyle/>
                    <a:p>
                      <a:pPr marL="285750" marR="0" lvl="0" indent="-285750" algn="l" defTabSz="914400" rtl="0" eaLnBrk="1" latinLnBrk="0" hangingPunct="1">
                        <a:lnSpc>
                          <a:spcPct val="100000"/>
                        </a:lnSpc>
                        <a:spcBef>
                          <a:spcPts val="0"/>
                        </a:spcBef>
                        <a:spcAft>
                          <a:spcPts val="0"/>
                        </a:spcAft>
                        <a:buClr>
                          <a:schemeClr val="dk1"/>
                        </a:buClr>
                        <a:buSzPts val="1800"/>
                        <a:buFont typeface="Arial"/>
                        <a:buChar char="•"/>
                        <a:tabLst/>
                        <a:defRPr/>
                      </a:pPr>
                      <a:r>
                        <a:rPr lang="en-GB" altLang="en-GB" sz="1100" kern="100">
                          <a:effectLst/>
                          <a:latin typeface="Aptos" panose="020B0004020202020204" pitchFamily="34" charset="0"/>
                          <a:ea typeface="Aptos" panose="020B0004020202020204" pitchFamily="34" charset="0"/>
                          <a:cs typeface="Times New Roman" panose="02020603050405020304" pitchFamily="18" charset="0"/>
                        </a:rPr>
                        <a:t>The decline has become evident over the last year, coinciding with increased online shopping and local business closures.</a:t>
                      </a:r>
                    </a:p>
                    <a:p>
                      <a:pPr marL="285750" marR="0" lvl="0" indent="-285750" algn="l" rtl="0">
                        <a:spcBef>
                          <a:spcPts val="0"/>
                        </a:spcBef>
                        <a:spcAft>
                          <a:spcPts val="0"/>
                        </a:spcAft>
                        <a:buClr>
                          <a:schemeClr val="dk1"/>
                        </a:buClr>
                        <a:buSzPts val="1800"/>
                        <a:buFont typeface="Arial"/>
                        <a:buChar char="•"/>
                      </a:pPr>
                      <a:endParaRPr sz="1100"/>
                    </a:p>
                  </a:txBody>
                  <a:tcPr marL="91450" marR="91450" marT="45725" marB="45725">
                    <a:solidFill>
                      <a:srgbClr val="FFFF00"/>
                    </a:solidFill>
                  </a:tcPr>
                </a:tc>
                <a:tc>
                  <a:txBody>
                    <a:bodyPr/>
                    <a:lstStyle/>
                    <a:p>
                      <a:pPr marL="285750" marR="0" lvl="0" indent="-285750" algn="l" defTabSz="914400" rtl="0" eaLnBrk="1" latinLnBrk="0" hangingPunct="1">
                        <a:lnSpc>
                          <a:spcPct val="100000"/>
                        </a:lnSpc>
                        <a:spcBef>
                          <a:spcPts val="0"/>
                        </a:spcBef>
                        <a:spcAft>
                          <a:spcPts val="0"/>
                        </a:spcAft>
                        <a:buClr>
                          <a:schemeClr val="dk1"/>
                        </a:buClr>
                        <a:buSzPts val="1800"/>
                        <a:buFont typeface="Arial"/>
                        <a:buChar char="•"/>
                        <a:tabLst/>
                        <a:defRPr/>
                      </a:pPr>
                      <a:r>
                        <a:rPr lang="en-GB" altLang="en-GB" sz="1100" kern="100">
                          <a:effectLst/>
                          <a:latin typeface="Aptos" panose="020B0004020202020204" pitchFamily="34" charset="0"/>
                          <a:ea typeface="Aptos" panose="020B0004020202020204" pitchFamily="34" charset="0"/>
                          <a:cs typeface="Times New Roman" panose="02020603050405020304" pitchFamily="18" charset="0"/>
                        </a:rPr>
                        <a:t>The business owners, Liam and Priya, are directly affected through reduced income. Employees, suppliers, and loyal customers are also impacted due to potential service limitations and long-term business risk.</a:t>
                      </a:r>
                    </a:p>
                    <a:p>
                      <a:pPr marL="285750" marR="0" lvl="0" indent="-285750" algn="l" rtl="0">
                        <a:spcBef>
                          <a:spcPts val="0"/>
                        </a:spcBef>
                        <a:spcAft>
                          <a:spcPts val="0"/>
                        </a:spcAft>
                        <a:buClr>
                          <a:schemeClr val="dk1"/>
                        </a:buClr>
                        <a:buSzPts val="1800"/>
                        <a:buFont typeface="Arial"/>
                        <a:buChar char="•"/>
                      </a:pPr>
                      <a:endParaRPr sz="1100"/>
                    </a:p>
                  </a:txBody>
                  <a:tcPr marL="91450" marR="91450" marT="45725" marB="45725">
                    <a:solidFill>
                      <a:srgbClr val="92D050"/>
                    </a:solidFill>
                  </a:tcPr>
                </a:tc>
                <a:tc>
                  <a:txBody>
                    <a:bodyPr/>
                    <a:lstStyle/>
                    <a:p>
                      <a:pPr marL="285750" marR="0" lvl="0" indent="-285750" algn="l" defTabSz="914400" rtl="0" eaLnBrk="1" latinLnBrk="0" hangingPunct="1">
                        <a:lnSpc>
                          <a:spcPct val="100000"/>
                        </a:lnSpc>
                        <a:spcBef>
                          <a:spcPts val="0"/>
                        </a:spcBef>
                        <a:spcAft>
                          <a:spcPts val="0"/>
                        </a:spcAft>
                        <a:buClr>
                          <a:schemeClr val="dk1"/>
                        </a:buClr>
                        <a:buSzPts val="1800"/>
                        <a:buFont typeface="Arial"/>
                        <a:buChar char="•"/>
                        <a:tabLst/>
                        <a:defRPr/>
                      </a:pPr>
                      <a:r>
                        <a:rPr lang="en-GB" altLang="en-GB" sz="1100" kern="100">
                          <a:effectLst/>
                          <a:latin typeface="Aptos" panose="020B0004020202020204" pitchFamily="34" charset="0"/>
                          <a:ea typeface="Aptos" panose="020B0004020202020204" pitchFamily="34" charset="0"/>
                          <a:cs typeface="Times New Roman" panose="02020603050405020304" pitchFamily="18" charset="0"/>
                        </a:rPr>
                        <a:t>Externally, customers are shifting towards online flower retailers that offer convenience, lower prices, and fast delivery. Competition has intensified with the arrival of a national chain and a digitally savvy boutique florist. Internally, Green Haven’s outdated website, limited digital marketing, and higher sustainability-related costs have reduced competitiveness.</a:t>
                      </a:r>
                    </a:p>
                    <a:p>
                      <a:pPr marL="285750" marR="0" lvl="0" indent="-285750" algn="l" rtl="0">
                        <a:spcBef>
                          <a:spcPts val="0"/>
                        </a:spcBef>
                        <a:spcAft>
                          <a:spcPts val="0"/>
                        </a:spcAft>
                        <a:buClr>
                          <a:schemeClr val="dk1"/>
                        </a:buClr>
                        <a:buSzPts val="1800"/>
                        <a:buFont typeface="Arial"/>
                        <a:buChar char="•"/>
                      </a:pPr>
                      <a:endParaRPr sz="1100"/>
                    </a:p>
                  </a:txBody>
                  <a:tcPr marL="91450" marR="91450" marT="45725" marB="45725">
                    <a:solidFill>
                      <a:srgbClr val="00B0F0"/>
                    </a:solidFill>
                  </a:tcPr>
                </a:tc>
                <a:tc>
                  <a:txBody>
                    <a:bodyPr/>
                    <a:lstStyle/>
                    <a:p>
                      <a:pPr marL="285750" marR="0" lvl="0" indent="-285750" algn="l" defTabSz="914400" rtl="0" eaLnBrk="1" latinLnBrk="0" hangingPunct="1">
                        <a:lnSpc>
                          <a:spcPct val="100000"/>
                        </a:lnSpc>
                        <a:spcBef>
                          <a:spcPts val="0"/>
                        </a:spcBef>
                        <a:spcAft>
                          <a:spcPts val="0"/>
                        </a:spcAft>
                        <a:buClr>
                          <a:schemeClr val="dk1"/>
                        </a:buClr>
                        <a:buSzPts val="1800"/>
                        <a:buFont typeface="Arial"/>
                        <a:buChar char="•"/>
                        <a:tabLst/>
                        <a:defRPr/>
                      </a:pPr>
                      <a:r>
                        <a:rPr lang="en-GB" altLang="en-GB" sz="1100" kern="100">
                          <a:effectLst/>
                          <a:latin typeface="Aptos" panose="020B0004020202020204" pitchFamily="34" charset="0"/>
                          <a:ea typeface="Aptos" panose="020B0004020202020204" pitchFamily="34" charset="0"/>
                          <a:cs typeface="Times New Roman" panose="02020603050405020304" pitchFamily="18" charset="0"/>
                        </a:rPr>
                        <a:t>The problem is high risk. A sustained 30% decline threatens long-term viability if the business cannot stabilise revenue.</a:t>
                      </a:r>
                    </a:p>
                    <a:p>
                      <a:pPr marL="285750" marR="0" lvl="0" indent="-285750" algn="l" rtl="0">
                        <a:spcBef>
                          <a:spcPts val="0"/>
                        </a:spcBef>
                        <a:spcAft>
                          <a:spcPts val="0"/>
                        </a:spcAft>
                        <a:buClr>
                          <a:schemeClr val="dk1"/>
                        </a:buClr>
                        <a:buSzPts val="1800"/>
                        <a:buFont typeface="Arial"/>
                        <a:buChar char="•"/>
                      </a:pPr>
                      <a:endParaRPr sz="1100"/>
                    </a:p>
                  </a:txBody>
                  <a:tcPr marL="91450" marR="91450" marT="45725" marB="45725">
                    <a:solidFill>
                      <a:srgbClr val="0070C0"/>
                    </a:solidFill>
                  </a:tcPr>
                </a:tc>
                <a:tc>
                  <a:txBody>
                    <a:bodyPr/>
                    <a:lstStyle/>
                    <a:p>
                      <a:pPr marL="285750" marR="0" lvl="0" indent="-285750" algn="l" defTabSz="914400" rtl="0" eaLnBrk="1" latinLnBrk="0" hangingPunct="1">
                        <a:lnSpc>
                          <a:spcPct val="100000"/>
                        </a:lnSpc>
                        <a:spcBef>
                          <a:spcPts val="0"/>
                        </a:spcBef>
                        <a:spcAft>
                          <a:spcPts val="0"/>
                        </a:spcAft>
                        <a:buClr>
                          <a:schemeClr val="dk1"/>
                        </a:buClr>
                        <a:buSzPts val="1800"/>
                        <a:buFont typeface="Arial"/>
                        <a:buChar char="•"/>
                        <a:tabLst/>
                        <a:defRPr/>
                      </a:pPr>
                      <a:r>
                        <a:rPr lang="en-GB" altLang="en-GB" sz="1100" kern="100">
                          <a:effectLst/>
                          <a:latin typeface="Aptos" panose="020B0004020202020204" pitchFamily="34" charset="0"/>
                          <a:ea typeface="Aptos" panose="020B0004020202020204" pitchFamily="34" charset="0"/>
                          <a:cs typeface="Times New Roman" panose="02020603050405020304" pitchFamily="18" charset="0"/>
                        </a:rPr>
                        <a:t>While exact figures are not provided, a 30% reduction in in-store sales represents a substantial loss of income, especially for a small independent business with rising operating costs.</a:t>
                      </a:r>
                    </a:p>
                    <a:p>
                      <a:pPr marL="285750" marR="0" lvl="0" indent="-285750" algn="l" rtl="0">
                        <a:spcBef>
                          <a:spcPts val="0"/>
                        </a:spcBef>
                        <a:spcAft>
                          <a:spcPts val="0"/>
                        </a:spcAft>
                        <a:buClr>
                          <a:schemeClr val="dk1"/>
                        </a:buClr>
                        <a:buSzPts val="1800"/>
                        <a:buFont typeface="Arial"/>
                        <a:buChar char="•"/>
                      </a:pPr>
                      <a:endParaRPr sz="1100"/>
                    </a:p>
                  </a:txBody>
                  <a:tcPr marL="91450" marR="91450" marT="45725" marB="45725">
                    <a:solidFill>
                      <a:srgbClr val="7030A0"/>
                    </a:solidFill>
                  </a:tcPr>
                </a:tc>
                <a:extLst>
                  <a:ext uri="{0D108BD9-81ED-4DB2-BD59-A6C34878D82A}">
                    <a16:rowId xmlns:a16="http://schemas.microsoft.com/office/drawing/2014/main" val="10003"/>
                  </a:ext>
                </a:extLst>
              </a:tr>
              <a:tr h="364130">
                <a:tc>
                  <a:txBody>
                    <a:bodyPr/>
                    <a:lstStyle/>
                    <a:p>
                      <a:pPr marL="285750" marR="0" lvl="0" indent="-285750" algn="l" rtl="0">
                        <a:spcBef>
                          <a:spcPts val="0"/>
                        </a:spcBef>
                        <a:spcAft>
                          <a:spcPts val="0"/>
                        </a:spcAft>
                        <a:buClr>
                          <a:schemeClr val="dk1"/>
                        </a:buClr>
                        <a:buSzPts val="1800"/>
                        <a:buFont typeface="Arial"/>
                        <a:buChar char="•"/>
                      </a:pPr>
                      <a:endParaRPr/>
                    </a:p>
                  </a:txBody>
                  <a:tcPr marL="91450" marR="91450" marT="45725" marB="45725">
                    <a:solidFill>
                      <a:srgbClr val="FF0000"/>
                    </a:solidFill>
                  </a:tcPr>
                </a:tc>
                <a:tc>
                  <a:txBody>
                    <a:bodyPr/>
                    <a:lstStyle/>
                    <a:p>
                      <a:pPr marL="285750" marR="0" lvl="0" indent="-285750" algn="l" rtl="0">
                        <a:spcBef>
                          <a:spcPts val="0"/>
                        </a:spcBef>
                        <a:spcAft>
                          <a:spcPts val="0"/>
                        </a:spcAft>
                        <a:buClr>
                          <a:schemeClr val="dk1"/>
                        </a:buClr>
                        <a:buSzPts val="1800"/>
                        <a:buFont typeface="Arial"/>
                        <a:buChar char="•"/>
                      </a:pPr>
                      <a:endParaRPr/>
                    </a:p>
                  </a:txBody>
                  <a:tcPr marL="91450" marR="91450" marT="45725" marB="45725">
                    <a:solidFill>
                      <a:srgbClr val="FFC000"/>
                    </a:solidFill>
                  </a:tcPr>
                </a:tc>
                <a:tc>
                  <a:txBody>
                    <a:bodyPr/>
                    <a:lstStyle/>
                    <a:p>
                      <a:pPr marL="285750" marR="0" lvl="0" indent="-285750" algn="l" rtl="0">
                        <a:spcBef>
                          <a:spcPts val="0"/>
                        </a:spcBef>
                        <a:spcAft>
                          <a:spcPts val="0"/>
                        </a:spcAft>
                        <a:buClr>
                          <a:schemeClr val="dk1"/>
                        </a:buClr>
                        <a:buSzPts val="1800"/>
                        <a:buFont typeface="Arial"/>
                        <a:buChar char="•"/>
                      </a:pPr>
                      <a:endParaRPr/>
                    </a:p>
                  </a:txBody>
                  <a:tcPr marL="91450" marR="91450" marT="45725" marB="45725">
                    <a:solidFill>
                      <a:srgbClr val="FFFF00"/>
                    </a:solidFill>
                  </a:tcPr>
                </a:tc>
                <a:tc>
                  <a:txBody>
                    <a:bodyPr/>
                    <a:lstStyle/>
                    <a:p>
                      <a:pPr marL="285750" marR="0" lvl="0" indent="-285750" algn="l" rtl="0">
                        <a:spcBef>
                          <a:spcPts val="0"/>
                        </a:spcBef>
                        <a:spcAft>
                          <a:spcPts val="0"/>
                        </a:spcAft>
                        <a:buClr>
                          <a:schemeClr val="dk1"/>
                        </a:buClr>
                        <a:buSzPts val="1800"/>
                        <a:buFont typeface="Arial"/>
                        <a:buChar char="•"/>
                      </a:pPr>
                      <a:endParaRPr/>
                    </a:p>
                  </a:txBody>
                  <a:tcPr marL="91450" marR="91450" marT="45725" marB="45725">
                    <a:solidFill>
                      <a:srgbClr val="92D050"/>
                    </a:solidFill>
                  </a:tcPr>
                </a:tc>
                <a:tc>
                  <a:txBody>
                    <a:bodyPr/>
                    <a:lstStyle/>
                    <a:p>
                      <a:pPr marL="285750" marR="0" lvl="0" indent="-285750" algn="l" rtl="0">
                        <a:spcBef>
                          <a:spcPts val="0"/>
                        </a:spcBef>
                        <a:spcAft>
                          <a:spcPts val="0"/>
                        </a:spcAft>
                        <a:buClr>
                          <a:schemeClr val="dk1"/>
                        </a:buClr>
                        <a:buSzPts val="1800"/>
                        <a:buFont typeface="Arial"/>
                        <a:buChar char="•"/>
                      </a:pPr>
                      <a:endParaRPr/>
                    </a:p>
                  </a:txBody>
                  <a:tcPr marL="91450" marR="91450" marT="45725" marB="45725">
                    <a:solidFill>
                      <a:srgbClr val="00B0F0"/>
                    </a:solidFill>
                  </a:tcPr>
                </a:tc>
                <a:tc>
                  <a:txBody>
                    <a:bodyPr/>
                    <a:lstStyle/>
                    <a:p>
                      <a:pPr marL="285750" marR="0" lvl="0" indent="-285750" algn="l" rtl="0">
                        <a:spcBef>
                          <a:spcPts val="0"/>
                        </a:spcBef>
                        <a:spcAft>
                          <a:spcPts val="0"/>
                        </a:spcAft>
                        <a:buClr>
                          <a:schemeClr val="dk1"/>
                        </a:buClr>
                        <a:buSzPts val="1800"/>
                        <a:buFont typeface="Arial"/>
                        <a:buChar char="•"/>
                      </a:pPr>
                      <a:endParaRPr/>
                    </a:p>
                  </a:txBody>
                  <a:tcPr marL="91450" marR="91450" marT="45725" marB="45725">
                    <a:solidFill>
                      <a:srgbClr val="0070C0"/>
                    </a:solidFill>
                  </a:tcPr>
                </a:tc>
                <a:tc>
                  <a:txBody>
                    <a:bodyPr/>
                    <a:lstStyle/>
                    <a:p>
                      <a:pPr marL="285750" marR="0" lvl="0" indent="-285750" algn="l" rtl="0">
                        <a:spcBef>
                          <a:spcPts val="0"/>
                        </a:spcBef>
                        <a:spcAft>
                          <a:spcPts val="0"/>
                        </a:spcAft>
                        <a:buClr>
                          <a:schemeClr val="dk1"/>
                        </a:buClr>
                        <a:buSzPts val="1800"/>
                        <a:buFont typeface="Arial"/>
                        <a:buChar char="•"/>
                      </a:pPr>
                      <a:endParaRPr/>
                    </a:p>
                  </a:txBody>
                  <a:tcPr marL="91450" marR="91450" marT="45725" marB="45725">
                    <a:solidFill>
                      <a:srgbClr val="7030A0"/>
                    </a:solidFill>
                  </a:tcPr>
                </a:tc>
                <a:extLst>
                  <a:ext uri="{0D108BD9-81ED-4DB2-BD59-A6C34878D82A}">
                    <a16:rowId xmlns:a16="http://schemas.microsoft.com/office/drawing/2014/main" val="10004"/>
                  </a:ext>
                </a:extLst>
              </a:tr>
              <a:tr h="312000">
                <a:tc>
                  <a:txBody>
                    <a:bodyPr/>
                    <a:lstStyle/>
                    <a:p>
                      <a:pPr marL="285750" marR="0" lvl="0" indent="-285750" algn="l" rtl="0">
                        <a:spcBef>
                          <a:spcPts val="0"/>
                        </a:spcBef>
                        <a:spcAft>
                          <a:spcPts val="0"/>
                        </a:spcAft>
                        <a:buClr>
                          <a:schemeClr val="dk1"/>
                        </a:buClr>
                        <a:buSzPts val="1800"/>
                        <a:buFont typeface="Arial"/>
                        <a:buChar char="•"/>
                      </a:pPr>
                      <a:endParaRPr/>
                    </a:p>
                  </a:txBody>
                  <a:tcPr marL="91450" marR="91450" marT="45725" marB="45725">
                    <a:solidFill>
                      <a:srgbClr val="FF0000"/>
                    </a:solidFill>
                  </a:tcPr>
                </a:tc>
                <a:tc>
                  <a:txBody>
                    <a:bodyPr/>
                    <a:lstStyle/>
                    <a:p>
                      <a:pPr marL="285750" marR="0" lvl="0" indent="-285750" algn="l" rtl="0">
                        <a:spcBef>
                          <a:spcPts val="0"/>
                        </a:spcBef>
                        <a:spcAft>
                          <a:spcPts val="0"/>
                        </a:spcAft>
                        <a:buClr>
                          <a:schemeClr val="dk1"/>
                        </a:buClr>
                        <a:buSzPts val="1800"/>
                        <a:buFont typeface="Arial"/>
                        <a:buChar char="•"/>
                      </a:pPr>
                      <a:endParaRPr/>
                    </a:p>
                  </a:txBody>
                  <a:tcPr marL="91450" marR="91450" marT="45725" marB="45725">
                    <a:solidFill>
                      <a:srgbClr val="FFC000"/>
                    </a:solidFill>
                  </a:tcPr>
                </a:tc>
                <a:tc>
                  <a:txBody>
                    <a:bodyPr/>
                    <a:lstStyle/>
                    <a:p>
                      <a:pPr marL="285750" marR="0" lvl="0" indent="-285750" algn="l" rtl="0">
                        <a:spcBef>
                          <a:spcPts val="0"/>
                        </a:spcBef>
                        <a:spcAft>
                          <a:spcPts val="0"/>
                        </a:spcAft>
                        <a:buClr>
                          <a:schemeClr val="dk1"/>
                        </a:buClr>
                        <a:buSzPts val="1800"/>
                        <a:buFont typeface="Arial"/>
                        <a:buChar char="•"/>
                      </a:pPr>
                      <a:endParaRPr/>
                    </a:p>
                  </a:txBody>
                  <a:tcPr marL="91450" marR="91450" marT="45725" marB="45725">
                    <a:solidFill>
                      <a:srgbClr val="FFFF00"/>
                    </a:solidFill>
                  </a:tcPr>
                </a:tc>
                <a:tc>
                  <a:txBody>
                    <a:bodyPr/>
                    <a:lstStyle/>
                    <a:p>
                      <a:pPr marL="285750" marR="0" lvl="0" indent="-285750" algn="l" rtl="0">
                        <a:spcBef>
                          <a:spcPts val="0"/>
                        </a:spcBef>
                        <a:spcAft>
                          <a:spcPts val="0"/>
                        </a:spcAft>
                        <a:buClr>
                          <a:schemeClr val="dk1"/>
                        </a:buClr>
                        <a:buSzPts val="1800"/>
                        <a:buFont typeface="Arial"/>
                        <a:buChar char="•"/>
                      </a:pPr>
                      <a:endParaRPr/>
                    </a:p>
                  </a:txBody>
                  <a:tcPr marL="91450" marR="91450" marT="45725" marB="45725">
                    <a:solidFill>
                      <a:srgbClr val="92D050"/>
                    </a:solidFill>
                  </a:tcPr>
                </a:tc>
                <a:tc>
                  <a:txBody>
                    <a:bodyPr/>
                    <a:lstStyle/>
                    <a:p>
                      <a:pPr marL="285750" marR="0" lvl="0" indent="-285750" algn="l" rtl="0">
                        <a:spcBef>
                          <a:spcPts val="0"/>
                        </a:spcBef>
                        <a:spcAft>
                          <a:spcPts val="0"/>
                        </a:spcAft>
                        <a:buClr>
                          <a:schemeClr val="dk1"/>
                        </a:buClr>
                        <a:buSzPts val="1800"/>
                        <a:buFont typeface="Arial"/>
                        <a:buChar char="•"/>
                      </a:pPr>
                      <a:endParaRPr/>
                    </a:p>
                  </a:txBody>
                  <a:tcPr marL="91450" marR="91450" marT="45725" marB="45725">
                    <a:solidFill>
                      <a:srgbClr val="00B0F0"/>
                    </a:solidFill>
                  </a:tcPr>
                </a:tc>
                <a:tc>
                  <a:txBody>
                    <a:bodyPr/>
                    <a:lstStyle/>
                    <a:p>
                      <a:pPr marL="285750" marR="0" lvl="0" indent="-285750" algn="l" rtl="0">
                        <a:spcBef>
                          <a:spcPts val="0"/>
                        </a:spcBef>
                        <a:spcAft>
                          <a:spcPts val="0"/>
                        </a:spcAft>
                        <a:buClr>
                          <a:schemeClr val="dk1"/>
                        </a:buClr>
                        <a:buSzPts val="1800"/>
                        <a:buFont typeface="Arial"/>
                        <a:buChar char="•"/>
                      </a:pPr>
                      <a:endParaRPr/>
                    </a:p>
                  </a:txBody>
                  <a:tcPr marL="91450" marR="91450" marT="45725" marB="45725">
                    <a:solidFill>
                      <a:srgbClr val="0070C0"/>
                    </a:solidFill>
                  </a:tcPr>
                </a:tc>
                <a:tc>
                  <a:txBody>
                    <a:bodyPr/>
                    <a:lstStyle/>
                    <a:p>
                      <a:pPr marL="285750" marR="0" lvl="0" indent="-285750" algn="l" rtl="0">
                        <a:spcBef>
                          <a:spcPts val="0"/>
                        </a:spcBef>
                        <a:spcAft>
                          <a:spcPts val="0"/>
                        </a:spcAft>
                        <a:buClr>
                          <a:schemeClr val="dk1"/>
                        </a:buClr>
                        <a:buSzPts val="1800"/>
                        <a:buFont typeface="Arial"/>
                        <a:buChar char="•"/>
                      </a:pPr>
                      <a:endParaRPr/>
                    </a:p>
                  </a:txBody>
                  <a:tcPr marL="91450" marR="91450" marT="45725" marB="45725">
                    <a:solidFill>
                      <a:srgbClr val="7030A0"/>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6"/>
          <p:cNvSpPr txBox="1">
            <a:spLocks noGrp="1"/>
          </p:cNvSpPr>
          <p:nvPr>
            <p:ph type="title"/>
          </p:nvPr>
        </p:nvSpPr>
        <p:spPr>
          <a:xfrm>
            <a:off x="838200" y="244355"/>
            <a:ext cx="10515600" cy="1325563"/>
          </a:xfrm>
          <a:prstGeom prst="rect">
            <a:avLst/>
          </a:prstGeom>
          <a:noFill/>
          <a:ln>
            <a:noFill/>
          </a:ln>
        </p:spPr>
        <p:txBody>
          <a:bodyPr spcFirstLastPara="1" wrap="square" lIns="91425" tIns="45700" rIns="91425" bIns="45700" numCol="1" anchor="ctr" anchorCtr="0">
            <a:normAutofit/>
          </a:bodyPr>
          <a:lstStyle/>
          <a:p>
            <a:pPr marL="0" lvl="0" indent="0" algn="l" rtl="0">
              <a:lnSpc>
                <a:spcPct val="90000"/>
              </a:lnSpc>
              <a:spcBef>
                <a:spcPts val="0"/>
              </a:spcBef>
              <a:spcAft>
                <a:spcPts val="0"/>
              </a:spcAft>
              <a:buClr>
                <a:schemeClr val="dk1"/>
              </a:buClr>
              <a:buSzPts val="3200"/>
              <a:buFont typeface="Arial"/>
              <a:buNone/>
            </a:pPr>
            <a:r>
              <a:rPr lang="en-GB" altLang="en-GB" sz="3200" b="1" u="sng">
                <a:latin typeface="Arial"/>
                <a:ea typeface="Arial"/>
                <a:cs typeface="Arial"/>
                <a:sym typeface="Arial"/>
              </a:rPr>
              <a:t>Provide a critique of the PESTEL Framework </a:t>
            </a:r>
            <a:endParaRPr lang="en-GB" altLang="en-GB" sz="3200" b="1" u="sng">
              <a:latin typeface="Arial"/>
              <a:cs typeface="Arial"/>
            </a:endParaRPr>
          </a:p>
        </p:txBody>
      </p:sp>
      <p:sp>
        <p:nvSpPr>
          <p:cNvPr id="119" name="Google Shape;119;p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numCol="1" anchor="t" anchorCtr="0">
            <a:normAutofit/>
          </a:bodyPr>
          <a:lstStyle/>
          <a:p>
            <a:pPr marL="228600" lvl="0" indent="-228600" algn="l" rtl="0">
              <a:lnSpc>
                <a:spcPct val="100000"/>
              </a:lnSpc>
              <a:spcBef>
                <a:spcPts val="0"/>
              </a:spcBef>
              <a:spcAft>
                <a:spcPts val="0"/>
              </a:spcAft>
              <a:buClr>
                <a:schemeClr val="dk1"/>
              </a:buClr>
              <a:buSzPts val="2800"/>
              <a:buChar char="•"/>
            </a:pPr>
            <a:r>
              <a:rPr lang="en-GB" altLang="en-GB">
                <a:latin typeface="Arial"/>
                <a:ea typeface="Arial"/>
                <a:cs typeface="Arial"/>
                <a:sym typeface="Arial"/>
              </a:rPr>
              <a:t>For example:</a:t>
            </a:r>
            <a:endParaRPr/>
          </a:p>
          <a:p>
            <a:pPr marL="685800" lvl="1" indent="-228600" algn="l" rtl="0">
              <a:lnSpc>
                <a:spcPct val="100000"/>
              </a:lnSpc>
              <a:spcBef>
                <a:spcPts val="500"/>
              </a:spcBef>
              <a:spcAft>
                <a:spcPts val="0"/>
              </a:spcAft>
              <a:buClr>
                <a:schemeClr val="dk1"/>
              </a:buClr>
              <a:buSzPts val="2800"/>
              <a:buChar char="•"/>
            </a:pPr>
            <a:r>
              <a:rPr lang="en-GB" altLang="en-GB" sz="2800">
                <a:latin typeface="Arial"/>
                <a:ea typeface="Arial"/>
                <a:cs typeface="Arial"/>
                <a:sym typeface="Arial"/>
              </a:rPr>
              <a:t>Explain what a PESTEL Framework is.</a:t>
            </a:r>
            <a:endParaRPr/>
          </a:p>
          <a:p>
            <a:pPr marL="685800" lvl="1" indent="-228600" algn="l" rtl="0">
              <a:lnSpc>
                <a:spcPct val="100000"/>
              </a:lnSpc>
              <a:spcBef>
                <a:spcPts val="500"/>
              </a:spcBef>
              <a:spcAft>
                <a:spcPts val="0"/>
              </a:spcAft>
              <a:buClr>
                <a:schemeClr val="dk1"/>
              </a:buClr>
              <a:buSzPts val="2800"/>
              <a:buChar char="•"/>
            </a:pPr>
            <a:r>
              <a:rPr lang="en-GB" altLang="en-GB" sz="2800">
                <a:latin typeface="Arial"/>
                <a:ea typeface="Arial"/>
                <a:cs typeface="Arial"/>
                <a:sym typeface="Arial"/>
              </a:rPr>
              <a:t>Why is it used?</a:t>
            </a:r>
            <a:endParaRPr/>
          </a:p>
          <a:p>
            <a:pPr marL="685800" lvl="1" indent="-228600" algn="l" rtl="0">
              <a:lnSpc>
                <a:spcPct val="100000"/>
              </a:lnSpc>
              <a:spcBef>
                <a:spcPts val="500"/>
              </a:spcBef>
              <a:spcAft>
                <a:spcPts val="0"/>
              </a:spcAft>
              <a:buClr>
                <a:schemeClr val="dk1"/>
              </a:buClr>
              <a:buSzPts val="2800"/>
              <a:buChar char="•"/>
            </a:pPr>
            <a:r>
              <a:rPr lang="en-GB" altLang="en-GB" sz="2800">
                <a:latin typeface="Arial"/>
                <a:ea typeface="Arial"/>
                <a:cs typeface="Arial"/>
                <a:sym typeface="Arial"/>
              </a:rPr>
              <a:t>Where/how is it used?</a:t>
            </a:r>
            <a:endParaRPr/>
          </a:p>
          <a:p>
            <a:pPr marL="685800" lvl="1" indent="-228600" algn="l" rtl="0">
              <a:lnSpc>
                <a:spcPct val="100000"/>
              </a:lnSpc>
              <a:spcBef>
                <a:spcPts val="500"/>
              </a:spcBef>
              <a:spcAft>
                <a:spcPts val="0"/>
              </a:spcAft>
              <a:buClr>
                <a:schemeClr val="dk1"/>
              </a:buClr>
              <a:buSzPts val="2800"/>
              <a:buChar char="•"/>
            </a:pPr>
            <a:r>
              <a:rPr lang="en-GB" altLang="en-GB" sz="2800">
                <a:latin typeface="Arial"/>
                <a:ea typeface="Arial"/>
                <a:cs typeface="Arial"/>
                <a:sym typeface="Arial"/>
              </a:rPr>
              <a:t>What are the benefits of this framework?</a:t>
            </a:r>
            <a:endParaRPr/>
          </a:p>
          <a:p>
            <a:pPr marL="685800" lvl="1" indent="-228600" algn="l" rtl="0">
              <a:lnSpc>
                <a:spcPct val="100000"/>
              </a:lnSpc>
              <a:spcBef>
                <a:spcPts val="500"/>
              </a:spcBef>
              <a:spcAft>
                <a:spcPts val="0"/>
              </a:spcAft>
              <a:buClr>
                <a:schemeClr val="dk1"/>
              </a:buClr>
              <a:buSzPts val="2800"/>
              <a:buChar char="•"/>
            </a:pPr>
            <a:r>
              <a:rPr lang="en-GB" altLang="en-GB" sz="2800">
                <a:latin typeface="Arial"/>
                <a:ea typeface="Arial"/>
                <a:cs typeface="Arial"/>
                <a:sym typeface="Arial"/>
              </a:rPr>
              <a:t>What are the criticisms of this framework?</a:t>
            </a:r>
            <a:endParaRPr/>
          </a:p>
          <a:p>
            <a:pPr marL="685800" lvl="1" indent="-228600" algn="l" rtl="0">
              <a:lnSpc>
                <a:spcPct val="100000"/>
              </a:lnSpc>
              <a:spcBef>
                <a:spcPts val="500"/>
              </a:spcBef>
              <a:spcAft>
                <a:spcPts val="0"/>
              </a:spcAft>
              <a:buClr>
                <a:schemeClr val="dk1"/>
              </a:buClr>
              <a:buSzPts val="2800"/>
              <a:buChar char="•"/>
            </a:pPr>
            <a:r>
              <a:rPr lang="en-GB" altLang="en-GB" sz="2800">
                <a:latin typeface="Arial"/>
                <a:ea typeface="Arial"/>
                <a:cs typeface="Arial"/>
                <a:sym typeface="Arial"/>
              </a:rPr>
              <a:t>Ensure that you reference all the sources you have used in this discussion on the slide/s.</a:t>
            </a:r>
            <a:endParaRPr/>
          </a:p>
        </p:txBody>
      </p:sp>
      <p:sp>
        <p:nvSpPr>
          <p:cNvPr id="120" name="Google Shape;120;p6"/>
          <p:cNvSpPr txBox="1"/>
          <p:nvPr/>
        </p:nvSpPr>
        <p:spPr>
          <a:xfrm>
            <a:off x="838200" y="5853797"/>
            <a:ext cx="10169106" cy="369332"/>
          </a:xfrm>
          <a:prstGeom prst="rect">
            <a:avLst/>
          </a:prstGeom>
          <a:noFill/>
          <a:ln>
            <a:noFill/>
          </a:ln>
        </p:spPr>
        <p:txBody>
          <a:bodyPr spcFirstLastPara="1" wrap="square" lIns="91425" tIns="45700" rIns="91425" bIns="45700" numCol="1" anchor="t" anchorCtr="0">
            <a:spAutoFit/>
          </a:bodyPr>
          <a:lstStyle/>
          <a:p>
            <a:pPr marL="285750" marR="0" lvl="0" indent="-285750" algn="l" rtl="0">
              <a:spcBef>
                <a:spcPts val="0"/>
              </a:spcBef>
              <a:spcAft>
                <a:spcPts val="0"/>
              </a:spcAft>
              <a:buClr>
                <a:srgbClr val="FF0000"/>
              </a:buClr>
              <a:buSzPts val="1800"/>
              <a:buFont typeface="Arial"/>
              <a:buChar char="•"/>
            </a:pPr>
            <a:r>
              <a:rPr lang="en-GB" altLang="en-GB" sz="1800" b="1">
                <a:solidFill>
                  <a:srgbClr val="FF0000"/>
                </a:solidFill>
                <a:latin typeface="Arial"/>
                <a:ea typeface="Arial"/>
                <a:cs typeface="Arial"/>
                <a:sym typeface="Arial"/>
              </a:rPr>
              <a:t>Ensure that you reference all the sources you have used in this discussion on this slide.</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E5235294-6EF2-44C4-0C72-6990EF15C64D}"/>
              </a:ext>
            </a:extLst>
          </p:cNvPr>
          <p:cNvSpPr>
            <a:spLocks noGrp="1"/>
          </p:cNvSpPr>
          <p:nvPr>
            <p:ph type="pic" idx="2"/>
          </p:nvPr>
        </p:nvSpPr>
        <p:spPr/>
        <p:txBody>
          <a:bodyPr numCol="1">
            <a:normAutofit/>
          </a:bodyPr>
          <a:lstStyle/>
          <a:p>
            <a:r>
              <a:rPr lang="en-GB" altLang="en-GB" sz="1800" kern="100">
                <a:effectLst/>
                <a:latin typeface="Aptos" panose="020B0004020202020204" pitchFamily="34" charset="0"/>
                <a:ea typeface="Aptos" panose="020B0004020202020204" pitchFamily="34" charset="0"/>
                <a:cs typeface="Times New Roman" panose="02020603050405020304" pitchFamily="18" charset="0"/>
              </a:rPr>
              <a:t> </a:t>
            </a:r>
          </a:p>
          <a:p>
            <a:r>
              <a:rPr lang="en-GB" altLang="en-GB" sz="2400" kern="100">
                <a:effectLst/>
                <a:latin typeface="Aptos" panose="020B0004020202020204" pitchFamily="34" charset="0"/>
                <a:ea typeface="Aptos" panose="020B0004020202020204" pitchFamily="34" charset="0"/>
                <a:cs typeface="Times New Roman" panose="02020603050405020304" pitchFamily="18" charset="0"/>
              </a:rPr>
              <a:t> </a:t>
            </a:r>
            <a:endParaRPr lang="en-GB" altLang="en-GB" sz="2000" kern="100">
              <a:effectLst/>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US" sz="2000"/>
              <a:t>The Pestel framework is a strategic planning tool to </a:t>
            </a:r>
            <a:r>
              <a:rPr lang="en-US" sz="2000" err="1"/>
              <a:t>analyse</a:t>
            </a:r>
            <a:r>
              <a:rPr lang="en-US" sz="2000"/>
              <a:t> the external macro environmental factors which can have an impact on a business. The framework look at economic, political, social, legal, environmental and technological influences which are largely outside a organization’s control. </a:t>
            </a:r>
          </a:p>
          <a:p>
            <a:pPr marL="285750" indent="-285750">
              <a:buFont typeface="Arial" panose="020B0604020202020204" pitchFamily="34" charset="0"/>
              <a:buChar char="•"/>
            </a:pPr>
            <a:r>
              <a:rPr lang="en-US" sz="2000"/>
              <a:t>The framework is used by the businesses to understand opportunities and external risks, especially when making strategic choices like adapting business models, new markets or responding to environmental change. </a:t>
            </a:r>
          </a:p>
          <a:p>
            <a:pPr marL="285750" indent="-285750">
              <a:buFont typeface="Arial" panose="020B0604020202020204" pitchFamily="34" charset="0"/>
              <a:buChar char="•"/>
            </a:pPr>
            <a:r>
              <a:rPr lang="en-US" sz="2000"/>
              <a:t>This framework is well used during strategic planning, along with tools such as SWOT analysis. </a:t>
            </a:r>
          </a:p>
          <a:p>
            <a:pPr marL="285750" indent="-285750">
              <a:buFont typeface="Arial" panose="020B0604020202020204" pitchFamily="34" charset="0"/>
              <a:buChar char="•"/>
            </a:pPr>
            <a:r>
              <a:rPr lang="en-US" sz="2000"/>
              <a:t>One benefit of this framework is that it offers a comprehensive and structured overview of the larger business environment. It does encourage </a:t>
            </a:r>
            <a:r>
              <a:rPr lang="en-GB" altLang="en-GB" sz="2000" kern="100">
                <a:effectLst/>
                <a:latin typeface="Aptos" panose="020B0004020202020204" pitchFamily="34" charset="0"/>
                <a:ea typeface="Aptos" panose="020B0004020202020204" pitchFamily="34" charset="0"/>
                <a:cs typeface="Times New Roman" panose="02020603050405020304" pitchFamily="18" charset="0"/>
              </a:rPr>
              <a:t>organisations</a:t>
            </a:r>
            <a:r>
              <a:rPr lang="en-US" sz="2000"/>
              <a:t> tot think past internal operations and anticipate any external changes, like new legislations or economic shifts, that might affect performance. </a:t>
            </a:r>
          </a:p>
          <a:p>
            <a:pPr marL="285750" indent="-285750">
              <a:buFont typeface="Arial" panose="020B0604020202020204" pitchFamily="34" charset="0"/>
              <a:buChar char="•"/>
            </a:pPr>
            <a:r>
              <a:rPr lang="en-US" sz="2000"/>
              <a:t>The criticism of this framework is that it can be overly descriptive and broad which offers little guidance on how factors must be acted upon or </a:t>
            </a:r>
            <a:r>
              <a:rPr lang="en-US" sz="2000" err="1"/>
              <a:t>prioritised</a:t>
            </a:r>
            <a:r>
              <a:rPr lang="en-US" sz="2000"/>
              <a:t>. This analysis is also time sensitive, which means that findings could quickly become outdated in fast changing markets. Also, Pestel doesn’t consider internal capabilities or industry competition, it should be used alongside other planning tools to be effective.</a:t>
            </a:r>
          </a:p>
          <a:p>
            <a:pPr marL="285750" indent="-285750">
              <a:buFont typeface="Arial" panose="020B0604020202020204" pitchFamily="34" charset="0"/>
              <a:buChar char="•"/>
            </a:pPr>
            <a:endParaRPr lang="en-US" sz="2000"/>
          </a:p>
          <a:p>
            <a:pPr algn="l"/>
            <a:r>
              <a:rPr lang="en-GB" altLang="en-GB" sz="2000" b="0" i="0" u="none" strike="noStrike">
                <a:solidFill>
                  <a:srgbClr val="000000"/>
                </a:solidFill>
                <a:effectLst/>
                <a:latin typeface="Calibri" panose="020F0502020204030204" pitchFamily="34" charset="0"/>
              </a:rPr>
              <a:t>GoCardless (2021). </a:t>
            </a:r>
            <a:r>
              <a:rPr lang="en-GB" altLang="en-GB" sz="2000" b="0" i="1" u="none" strike="noStrike">
                <a:solidFill>
                  <a:srgbClr val="000000"/>
                </a:solidFill>
                <a:effectLst/>
                <a:latin typeface="Calibri" panose="020F0502020204030204" pitchFamily="34" charset="0"/>
              </a:rPr>
              <a:t>What Is a PESTEL Analysis?</a:t>
            </a:r>
            <a:r>
              <a:rPr lang="en-GB" altLang="en-GB" sz="2000" b="0" i="0" u="none" strike="noStrike">
                <a:solidFill>
                  <a:srgbClr val="000000"/>
                </a:solidFill>
                <a:effectLst/>
                <a:latin typeface="Calibri" panose="020F0502020204030204" pitchFamily="34" charset="0"/>
              </a:rPr>
              <a:t> [online] </a:t>
            </a:r>
            <a:r>
              <a:rPr lang="en-GB" altLang="en-GB" sz="2000" b="0" i="0" u="none" strike="noStrike" err="1">
                <a:solidFill>
                  <a:srgbClr val="000000"/>
                </a:solidFill>
                <a:effectLst/>
                <a:latin typeface="Calibri" panose="020F0502020204030204" pitchFamily="34" charset="0"/>
              </a:rPr>
              <a:t>gocardless.com</a:t>
            </a:r>
            <a:r>
              <a:rPr lang="en-GB" altLang="en-GB" sz="2000" b="0" i="0" u="none" strike="noStrike">
                <a:solidFill>
                  <a:srgbClr val="000000"/>
                </a:solidFill>
                <a:effectLst/>
                <a:latin typeface="Calibri" panose="020F0502020204030204" pitchFamily="34" charset="0"/>
              </a:rPr>
              <a:t>. Available at: </a:t>
            </a:r>
            <a:r>
              <a:rPr lang="en-GB" altLang="en-GB" sz="2000" b="0" i="0" u="none" strike="noStrike">
                <a:solidFill>
                  <a:srgbClr val="000000"/>
                </a:solidFill>
                <a:effectLst/>
                <a:latin typeface="Calibri" panose="020F0502020204030204" pitchFamily="34" charset="0"/>
                <a:hlinkClick r:id="rId2"/>
              </a:rPr>
              <a:t>https://gocardless.com/guides/posts/what-is-a-pestel-analysis/</a:t>
            </a:r>
            <a:r>
              <a:rPr lang="en-GB" altLang="en-GB" sz="2000" b="0" i="0" u="none" strike="noStrike">
                <a:solidFill>
                  <a:srgbClr val="000000"/>
                </a:solidFill>
                <a:effectLst/>
                <a:latin typeface="Calibri" panose="020F0502020204030204" pitchFamily="34" charset="0"/>
              </a:rPr>
              <a:t>. </a:t>
            </a:r>
          </a:p>
          <a:p>
            <a:pPr algn="l"/>
            <a:r>
              <a:rPr lang="en-GB" altLang="en-GB" sz="2000" b="0" i="0" u="none" strike="noStrike">
                <a:solidFill>
                  <a:srgbClr val="000000"/>
                </a:solidFill>
                <a:effectLst/>
                <a:latin typeface="Calibri" panose="020F0502020204030204" pitchFamily="34" charset="0"/>
              </a:rPr>
              <a:t>‌</a:t>
            </a:r>
          </a:p>
          <a:p>
            <a:r>
              <a:rPr lang="en-US" sz="2000"/>
              <a:t> </a:t>
            </a:r>
          </a:p>
        </p:txBody>
      </p:sp>
    </p:spTree>
    <p:extLst>
      <p:ext uri="{BB962C8B-B14F-4D97-AF65-F5344CB8AC3E}">
        <p14:creationId xmlns:p14="http://schemas.microsoft.com/office/powerpoint/2010/main" val="526685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7"/>
          <p:cNvSpPr txBox="1">
            <a:spLocks noGrp="1"/>
          </p:cNvSpPr>
          <p:nvPr>
            <p:ph type="title"/>
          </p:nvPr>
        </p:nvSpPr>
        <p:spPr>
          <a:xfrm>
            <a:off x="838200" y="489116"/>
            <a:ext cx="10515600" cy="1179002"/>
          </a:xfrm>
          <a:prstGeom prst="rect">
            <a:avLst/>
          </a:prstGeom>
          <a:noFill/>
          <a:ln>
            <a:noFill/>
          </a:ln>
        </p:spPr>
        <p:txBody>
          <a:bodyPr spcFirstLastPara="1" wrap="square" lIns="91425" tIns="45700" rIns="91425" bIns="45700" numCol="1" anchor="ctr" anchorCtr="0">
            <a:normAutofit fontScale="90000"/>
          </a:bodyPr>
          <a:lstStyle/>
          <a:p>
            <a:pPr>
              <a:buSzPct val="100000"/>
            </a:pPr>
            <a:br>
              <a:rPr lang="en-GB" altLang="en-GB" b="1" u="sng">
                <a:latin typeface="Arial"/>
                <a:ea typeface="Arial"/>
                <a:cs typeface="Arial"/>
                <a:sym typeface="Arial"/>
              </a:rPr>
            </a:br>
            <a:br>
              <a:rPr lang="en-GB" altLang="en-GB" b="1" u="sng">
                <a:latin typeface="Arial"/>
                <a:ea typeface="Arial"/>
                <a:cs typeface="Arial"/>
                <a:sym typeface="Arial"/>
              </a:rPr>
            </a:br>
            <a:r>
              <a:rPr lang="en-GB" altLang="en-GB" sz="3600" b="1" u="sng">
                <a:latin typeface="Arial"/>
                <a:ea typeface="Arial"/>
                <a:cs typeface="Arial"/>
                <a:sym typeface="Arial"/>
              </a:rPr>
              <a:t>Provide an application and discuss the information provided in your PESTEL Framework </a:t>
            </a:r>
            <a:br>
              <a:rPr lang="en-GB" altLang="en-GB" sz="3600" b="1" u="sng">
                <a:latin typeface="Arial"/>
                <a:cs typeface="Arial"/>
              </a:rPr>
            </a:br>
            <a:br>
              <a:rPr lang="en-GB" altLang="en-GB" b="1" u="sng"/>
            </a:br>
            <a:br>
              <a:rPr lang="en-GB" altLang="en-GB" b="1">
                <a:latin typeface="Arial"/>
                <a:cs typeface="Arial"/>
              </a:rPr>
            </a:br>
            <a:endParaRPr/>
          </a:p>
        </p:txBody>
      </p:sp>
      <p:sp>
        <p:nvSpPr>
          <p:cNvPr id="126" name="Google Shape;126;p7"/>
          <p:cNvSpPr txBox="1">
            <a:spLocks noGrp="1"/>
          </p:cNvSpPr>
          <p:nvPr>
            <p:ph type="body" idx="1"/>
          </p:nvPr>
        </p:nvSpPr>
        <p:spPr>
          <a:xfrm>
            <a:off x="682304" y="1763353"/>
            <a:ext cx="10671496" cy="4974328"/>
          </a:xfrm>
          <a:prstGeom prst="rect">
            <a:avLst/>
          </a:prstGeom>
          <a:noFill/>
          <a:ln>
            <a:noFill/>
          </a:ln>
        </p:spPr>
        <p:txBody>
          <a:bodyPr spcFirstLastPara="1" wrap="square" lIns="91425" tIns="45700" rIns="91425" bIns="45700" numCol="1" anchor="t" anchorCtr="0">
            <a:normAutofit/>
          </a:bodyPr>
          <a:lstStyle/>
          <a:p>
            <a:pPr marL="228600" lvl="0" indent="-50800" algn="l" rtl="0">
              <a:lnSpc>
                <a:spcPct val="90000"/>
              </a:lnSpc>
              <a:spcBef>
                <a:spcPts val="0"/>
              </a:spcBef>
              <a:spcAft>
                <a:spcPts val="0"/>
              </a:spcAft>
              <a:buClr>
                <a:schemeClr val="dk1"/>
              </a:buClr>
              <a:buSzPts val="2800"/>
              <a:buNone/>
            </a:pPr>
            <a:endParaRPr>
              <a:latin typeface="Arial"/>
              <a:ea typeface="Arial"/>
              <a:cs typeface="Arial"/>
              <a:sym typeface="Arial"/>
            </a:endParaRPr>
          </a:p>
          <a:p>
            <a:pPr marL="228600" lvl="0" indent="-228600" algn="l" rtl="0">
              <a:lnSpc>
                <a:spcPct val="90000"/>
              </a:lnSpc>
              <a:spcBef>
                <a:spcPts val="1000"/>
              </a:spcBef>
              <a:spcAft>
                <a:spcPts val="0"/>
              </a:spcAft>
              <a:buClr>
                <a:schemeClr val="dk1"/>
              </a:buClr>
              <a:buSzPts val="2800"/>
              <a:buChar char="•"/>
            </a:pPr>
            <a:r>
              <a:rPr lang="en-GB" altLang="en-GB">
                <a:latin typeface="Arial"/>
                <a:ea typeface="Arial"/>
                <a:cs typeface="Arial"/>
                <a:sym typeface="Arial"/>
              </a:rPr>
              <a:t>Here is the tabular PESTLE analysis of </a:t>
            </a:r>
            <a:r>
              <a:rPr lang="en-GB" altLang="en-GB" sz="2800" b="1">
                <a:latin typeface="Arial"/>
                <a:ea typeface="Arial"/>
                <a:cs typeface="Arial"/>
                <a:sym typeface="Arial"/>
              </a:rPr>
              <a:t>Olive Tree Bistro.</a:t>
            </a:r>
            <a:endParaRPr>
              <a:latin typeface="Arial"/>
              <a:ea typeface="Arial"/>
              <a:cs typeface="Arial"/>
              <a:sym typeface="Arial"/>
            </a:endParaRPr>
          </a:p>
          <a:p>
            <a:pPr marL="228600" lvl="0" indent="-50800" algn="l" rtl="0">
              <a:lnSpc>
                <a:spcPct val="90000"/>
              </a:lnSpc>
              <a:spcBef>
                <a:spcPts val="1000"/>
              </a:spcBef>
              <a:spcAft>
                <a:spcPts val="0"/>
              </a:spcAft>
              <a:buClr>
                <a:schemeClr val="dk1"/>
              </a:buClr>
              <a:buSzPts val="2800"/>
              <a:buNone/>
            </a:pPr>
            <a:endParaRPr>
              <a:latin typeface="Arial"/>
              <a:ea typeface="Arial"/>
              <a:cs typeface="Arial"/>
              <a:sym typeface="Arial"/>
            </a:endParaRPr>
          </a:p>
          <a:p>
            <a:pPr marL="228600" lvl="0" indent="-50800" algn="l" rtl="0">
              <a:lnSpc>
                <a:spcPct val="90000"/>
              </a:lnSpc>
              <a:spcBef>
                <a:spcPts val="1000"/>
              </a:spcBef>
              <a:spcAft>
                <a:spcPts val="0"/>
              </a:spcAft>
              <a:buClr>
                <a:schemeClr val="dk1"/>
              </a:buClr>
              <a:buSzPts val="2800"/>
              <a:buNone/>
            </a:pPr>
            <a:endParaRPr>
              <a:latin typeface="Arial"/>
              <a:ea typeface="Arial"/>
              <a:cs typeface="Arial"/>
              <a:sym typeface="Arial"/>
            </a:endParaRPr>
          </a:p>
          <a:p>
            <a:pPr marL="228600" lvl="0" indent="-50800" algn="l" rtl="0">
              <a:lnSpc>
                <a:spcPct val="90000"/>
              </a:lnSpc>
              <a:spcBef>
                <a:spcPts val="1000"/>
              </a:spcBef>
              <a:spcAft>
                <a:spcPts val="0"/>
              </a:spcAft>
              <a:buClr>
                <a:schemeClr val="dk1"/>
              </a:buClr>
              <a:buSzPts val="2800"/>
              <a:buNone/>
            </a:pPr>
            <a:endParaRPr>
              <a:latin typeface="Arial"/>
              <a:ea typeface="Arial"/>
              <a:cs typeface="Arial"/>
              <a:sym typeface="Arial"/>
            </a:endParaRPr>
          </a:p>
          <a:p>
            <a:pPr marL="228600" lvl="0" indent="-50800" algn="l" rtl="0">
              <a:lnSpc>
                <a:spcPct val="90000"/>
              </a:lnSpc>
              <a:spcBef>
                <a:spcPts val="1000"/>
              </a:spcBef>
              <a:spcAft>
                <a:spcPts val="0"/>
              </a:spcAft>
              <a:buClr>
                <a:schemeClr val="dk1"/>
              </a:buClr>
              <a:buSzPts val="2800"/>
              <a:buNone/>
            </a:pPr>
            <a:endParaRPr>
              <a:latin typeface="Arial"/>
              <a:ea typeface="Arial"/>
              <a:cs typeface="Arial"/>
              <a:sym typeface="Arial"/>
            </a:endParaRPr>
          </a:p>
          <a:p>
            <a:pPr marL="228600" lvl="0" indent="-50800" algn="l" rtl="0">
              <a:lnSpc>
                <a:spcPct val="90000"/>
              </a:lnSpc>
              <a:spcBef>
                <a:spcPts val="1000"/>
              </a:spcBef>
              <a:spcAft>
                <a:spcPts val="0"/>
              </a:spcAft>
              <a:buClr>
                <a:schemeClr val="dk1"/>
              </a:buClr>
              <a:buSzPts val="2800"/>
              <a:buNone/>
            </a:pPr>
            <a:endParaRPr>
              <a:latin typeface="Arial"/>
              <a:ea typeface="Arial"/>
              <a:cs typeface="Arial"/>
              <a:sym typeface="Arial"/>
            </a:endParaRPr>
          </a:p>
          <a:p>
            <a:pPr marL="228600" lvl="0" indent="-228600" algn="l" rtl="0">
              <a:lnSpc>
                <a:spcPct val="90000"/>
              </a:lnSpc>
              <a:spcBef>
                <a:spcPts val="1000"/>
              </a:spcBef>
              <a:spcAft>
                <a:spcPts val="0"/>
              </a:spcAft>
              <a:buClr>
                <a:srgbClr val="FF0000"/>
              </a:buClr>
              <a:buSzPts val="1800"/>
              <a:buChar char="•"/>
            </a:pPr>
            <a:r>
              <a:rPr lang="en-GB" altLang="en-GB" sz="1800" b="1">
                <a:solidFill>
                  <a:srgbClr val="FF0000"/>
                </a:solidFill>
                <a:latin typeface="Arial"/>
                <a:ea typeface="Arial"/>
                <a:cs typeface="Arial"/>
                <a:sym typeface="Arial"/>
              </a:rPr>
              <a:t>Ensure that you reference all the sources you have used in this discussion on this slide.</a:t>
            </a:r>
            <a:endParaRPr/>
          </a:p>
          <a:p>
            <a:pPr marL="228600" lvl="0" indent="-50800" algn="l" rtl="0">
              <a:lnSpc>
                <a:spcPct val="90000"/>
              </a:lnSpc>
              <a:spcBef>
                <a:spcPts val="1000"/>
              </a:spcBef>
              <a:spcAft>
                <a:spcPts val="0"/>
              </a:spcAft>
              <a:buClr>
                <a:schemeClr val="dk1"/>
              </a:buClr>
              <a:buSzPts val="2800"/>
              <a:buNone/>
            </a:pPr>
            <a:endParaRPr>
              <a:latin typeface="Arial"/>
              <a:ea typeface="Arial"/>
              <a:cs typeface="Arial"/>
              <a:sym typeface="Arial"/>
            </a:endParaRPr>
          </a:p>
          <a:p>
            <a:pPr marL="228600" lvl="0" indent="-50800" algn="l" rtl="0">
              <a:lnSpc>
                <a:spcPct val="90000"/>
              </a:lnSpc>
              <a:spcBef>
                <a:spcPts val="1000"/>
              </a:spcBef>
              <a:spcAft>
                <a:spcPts val="0"/>
              </a:spcAft>
              <a:buClr>
                <a:schemeClr val="dk1"/>
              </a:buClr>
              <a:buSzPts val="2800"/>
              <a:buNone/>
            </a:pPr>
            <a:endParaRPr>
              <a:latin typeface="Arial"/>
              <a:ea typeface="Arial"/>
              <a:cs typeface="Arial"/>
              <a:sym typeface="Arial"/>
            </a:endParaRPr>
          </a:p>
          <a:p>
            <a:pPr marL="0" lvl="0" indent="0" algn="l" rtl="0">
              <a:lnSpc>
                <a:spcPct val="90000"/>
              </a:lnSpc>
              <a:spcBef>
                <a:spcPts val="1000"/>
              </a:spcBef>
              <a:spcAft>
                <a:spcPts val="0"/>
              </a:spcAft>
              <a:buClr>
                <a:schemeClr val="dk1"/>
              </a:buClr>
              <a:buSzPts val="2800"/>
              <a:buNone/>
            </a:pPr>
            <a:endParaRPr>
              <a:latin typeface="Arial"/>
              <a:ea typeface="Arial"/>
              <a:cs typeface="Arial"/>
              <a:sym typeface="Arial"/>
            </a:endParaRPr>
          </a:p>
          <a:p>
            <a:pPr marL="228600" lvl="0" indent="-50800" algn="l" rtl="0">
              <a:lnSpc>
                <a:spcPct val="90000"/>
              </a:lnSpc>
              <a:spcBef>
                <a:spcPts val="1000"/>
              </a:spcBef>
              <a:spcAft>
                <a:spcPts val="0"/>
              </a:spcAft>
              <a:buClr>
                <a:schemeClr val="dk1"/>
              </a:buClr>
              <a:buSzPts val="2800"/>
              <a:buNone/>
            </a:pPr>
            <a:endParaRPr>
              <a:latin typeface="Arial"/>
              <a:ea typeface="Arial"/>
              <a:cs typeface="Arial"/>
              <a:sym typeface="Arial"/>
            </a:endParaRPr>
          </a:p>
          <a:p>
            <a:pPr marL="228600" lvl="0" indent="-50800" algn="l" rtl="0">
              <a:lnSpc>
                <a:spcPct val="90000"/>
              </a:lnSpc>
              <a:spcBef>
                <a:spcPts val="1000"/>
              </a:spcBef>
              <a:spcAft>
                <a:spcPts val="0"/>
              </a:spcAft>
              <a:buClr>
                <a:schemeClr val="dk1"/>
              </a:buClr>
              <a:buSzPts val="2800"/>
              <a:buNone/>
            </a:pPr>
            <a:endParaRPr>
              <a:latin typeface="Arial"/>
              <a:ea typeface="Arial"/>
              <a:cs typeface="Arial"/>
              <a:sym typeface="Arial"/>
            </a:endParaRPr>
          </a:p>
          <a:p>
            <a:pPr marL="228600" lvl="0" indent="-50800" algn="l" rtl="0">
              <a:lnSpc>
                <a:spcPct val="90000"/>
              </a:lnSpc>
              <a:spcBef>
                <a:spcPts val="1000"/>
              </a:spcBef>
              <a:spcAft>
                <a:spcPts val="0"/>
              </a:spcAft>
              <a:buClr>
                <a:schemeClr val="dk1"/>
              </a:buClr>
              <a:buSzPts val="2800"/>
              <a:buNone/>
            </a:pPr>
            <a:endParaRPr>
              <a:latin typeface="Arial"/>
              <a:ea typeface="Arial"/>
              <a:cs typeface="Arial"/>
              <a:sym typeface="Arial"/>
            </a:endParaRPr>
          </a:p>
          <a:p>
            <a:pPr marL="228600" lvl="0" indent="-50800" algn="l" rtl="0">
              <a:lnSpc>
                <a:spcPct val="90000"/>
              </a:lnSpc>
              <a:spcBef>
                <a:spcPts val="1000"/>
              </a:spcBef>
              <a:spcAft>
                <a:spcPts val="0"/>
              </a:spcAft>
              <a:buClr>
                <a:schemeClr val="dk1"/>
              </a:buClr>
              <a:buSzPts val="2800"/>
              <a:buNone/>
            </a:pPr>
            <a:endParaRPr/>
          </a:p>
        </p:txBody>
      </p:sp>
      <p:graphicFrame>
        <p:nvGraphicFramePr>
          <p:cNvPr id="127" name="Google Shape;127;p7"/>
          <p:cNvGraphicFramePr/>
          <p:nvPr/>
        </p:nvGraphicFramePr>
        <p:xfrm>
          <a:off x="948904" y="2123386"/>
          <a:ext cx="9782350" cy="2980025"/>
        </p:xfrm>
        <a:graphic>
          <a:graphicData uri="http://schemas.openxmlformats.org/drawingml/2006/table">
            <a:tbl>
              <a:tblPr firstRow="1" bandRow="1">
                <a:noFill/>
                <a:tableStyleId>{2C9D45D1-BB3A-48B7-BC17-8B8C8C43BA45}</a:tableStyleId>
              </a:tblPr>
              <a:tblGrid>
                <a:gridCol w="1594825">
                  <a:extLst>
                    <a:ext uri="{9D8B030D-6E8A-4147-A177-3AD203B41FA5}">
                      <a16:colId xmlns:a16="http://schemas.microsoft.com/office/drawing/2014/main" val="20000"/>
                    </a:ext>
                  </a:extLst>
                </a:gridCol>
                <a:gridCol w="1674475">
                  <a:extLst>
                    <a:ext uri="{9D8B030D-6E8A-4147-A177-3AD203B41FA5}">
                      <a16:colId xmlns:a16="http://schemas.microsoft.com/office/drawing/2014/main" val="20001"/>
                    </a:ext>
                  </a:extLst>
                </a:gridCol>
                <a:gridCol w="1661075">
                  <a:extLst>
                    <a:ext uri="{9D8B030D-6E8A-4147-A177-3AD203B41FA5}">
                      <a16:colId xmlns:a16="http://schemas.microsoft.com/office/drawing/2014/main" val="20002"/>
                    </a:ext>
                  </a:extLst>
                </a:gridCol>
                <a:gridCol w="1663775">
                  <a:extLst>
                    <a:ext uri="{9D8B030D-6E8A-4147-A177-3AD203B41FA5}">
                      <a16:colId xmlns:a16="http://schemas.microsoft.com/office/drawing/2014/main" val="20003"/>
                    </a:ext>
                  </a:extLst>
                </a:gridCol>
                <a:gridCol w="1376650">
                  <a:extLst>
                    <a:ext uri="{9D8B030D-6E8A-4147-A177-3AD203B41FA5}">
                      <a16:colId xmlns:a16="http://schemas.microsoft.com/office/drawing/2014/main" val="20004"/>
                    </a:ext>
                  </a:extLst>
                </a:gridCol>
                <a:gridCol w="1811550">
                  <a:extLst>
                    <a:ext uri="{9D8B030D-6E8A-4147-A177-3AD203B41FA5}">
                      <a16:colId xmlns:a16="http://schemas.microsoft.com/office/drawing/2014/main" val="20005"/>
                    </a:ext>
                  </a:extLst>
                </a:gridCol>
              </a:tblGrid>
              <a:tr h="1237850">
                <a:tc>
                  <a:txBody>
                    <a:bodyPr/>
                    <a:lstStyle/>
                    <a:p>
                      <a:pPr marL="0" marR="0" lvl="0" indent="0" algn="l" rtl="0">
                        <a:spcBef>
                          <a:spcPts val="0"/>
                        </a:spcBef>
                        <a:spcAft>
                          <a:spcPts val="0"/>
                        </a:spcAft>
                        <a:buNone/>
                      </a:pPr>
                      <a:endParaRPr sz="1600"/>
                    </a:p>
                    <a:p>
                      <a:pPr marL="0" marR="0" lvl="0" indent="0" algn="ctr" rtl="0">
                        <a:spcBef>
                          <a:spcPts val="0"/>
                        </a:spcBef>
                        <a:spcAft>
                          <a:spcPts val="0"/>
                        </a:spcAft>
                        <a:buNone/>
                      </a:pPr>
                      <a:r>
                        <a:rPr lang="en-GB" altLang="en-GB" sz="2400">
                          <a:solidFill>
                            <a:schemeClr val="dk1"/>
                          </a:solidFill>
                        </a:rPr>
                        <a:t>Political  Factors</a:t>
                      </a:r>
                      <a:endParaRPr/>
                    </a:p>
                  </a:txBody>
                  <a:tcPr marL="91450" marR="91450" marT="45725" marB="45725">
                    <a:solidFill>
                      <a:schemeClr val="lt1"/>
                    </a:solidFill>
                  </a:tcPr>
                </a:tc>
                <a:tc>
                  <a:txBody>
                    <a:bodyPr/>
                    <a:lstStyle/>
                    <a:p>
                      <a:pPr marL="0" marR="0" lvl="0" indent="0" algn="l" rtl="0">
                        <a:spcBef>
                          <a:spcPts val="0"/>
                        </a:spcBef>
                        <a:spcAft>
                          <a:spcPts val="0"/>
                        </a:spcAft>
                        <a:buNone/>
                      </a:pPr>
                      <a:endParaRPr sz="1600"/>
                    </a:p>
                    <a:p>
                      <a:pPr marL="0" marR="0" lvl="0" indent="0" algn="ctr" rtl="0">
                        <a:spcBef>
                          <a:spcPts val="0"/>
                        </a:spcBef>
                        <a:spcAft>
                          <a:spcPts val="0"/>
                        </a:spcAft>
                        <a:buNone/>
                      </a:pPr>
                      <a:r>
                        <a:rPr lang="en-GB" altLang="en-GB" sz="2400">
                          <a:solidFill>
                            <a:schemeClr val="dk1"/>
                          </a:solidFill>
                        </a:rPr>
                        <a:t>Economic Factors</a:t>
                      </a:r>
                      <a:endParaRPr/>
                    </a:p>
                  </a:txBody>
                  <a:tcPr marL="91450" marR="91450" marT="45725" marB="45725">
                    <a:solidFill>
                      <a:schemeClr val="lt1"/>
                    </a:solidFill>
                  </a:tcPr>
                </a:tc>
                <a:tc>
                  <a:txBody>
                    <a:bodyPr/>
                    <a:lstStyle/>
                    <a:p>
                      <a:pPr marL="0" marR="0" lvl="0" indent="0" algn="l" rtl="0">
                        <a:spcBef>
                          <a:spcPts val="0"/>
                        </a:spcBef>
                        <a:spcAft>
                          <a:spcPts val="0"/>
                        </a:spcAft>
                        <a:buNone/>
                      </a:pPr>
                      <a:endParaRPr sz="1600"/>
                    </a:p>
                    <a:p>
                      <a:pPr marL="0" marR="0" lvl="0" indent="0" algn="ctr" rtl="0">
                        <a:spcBef>
                          <a:spcPts val="0"/>
                        </a:spcBef>
                        <a:spcAft>
                          <a:spcPts val="0"/>
                        </a:spcAft>
                        <a:buNone/>
                      </a:pPr>
                      <a:r>
                        <a:rPr lang="en-GB" altLang="en-GB" sz="2400">
                          <a:solidFill>
                            <a:schemeClr val="dk1"/>
                          </a:solidFill>
                        </a:rPr>
                        <a:t>Social Factors</a:t>
                      </a:r>
                      <a:endParaRPr/>
                    </a:p>
                  </a:txBody>
                  <a:tcPr marL="91450" marR="91450" marT="45725" marB="45725">
                    <a:solidFill>
                      <a:schemeClr val="lt1"/>
                    </a:solidFill>
                  </a:tcPr>
                </a:tc>
                <a:tc>
                  <a:txBody>
                    <a:bodyPr/>
                    <a:lstStyle/>
                    <a:p>
                      <a:pPr marL="0" marR="0" lvl="0" indent="0" algn="l" rtl="0">
                        <a:spcBef>
                          <a:spcPts val="0"/>
                        </a:spcBef>
                        <a:spcAft>
                          <a:spcPts val="0"/>
                        </a:spcAft>
                        <a:buNone/>
                      </a:pPr>
                      <a:endParaRPr sz="1600"/>
                    </a:p>
                    <a:p>
                      <a:pPr marL="0" marR="0" lvl="0" indent="0" algn="ctr" rtl="0">
                        <a:spcBef>
                          <a:spcPts val="0"/>
                        </a:spcBef>
                        <a:spcAft>
                          <a:spcPts val="0"/>
                        </a:spcAft>
                        <a:buNone/>
                      </a:pPr>
                      <a:r>
                        <a:rPr lang="en-GB" altLang="en-GB" sz="2000">
                          <a:solidFill>
                            <a:schemeClr val="dk1"/>
                          </a:solidFill>
                        </a:rPr>
                        <a:t>Technological </a:t>
                      </a:r>
                      <a:endParaRPr/>
                    </a:p>
                    <a:p>
                      <a:pPr marL="0" marR="0" lvl="0" indent="0" algn="ctr" rtl="0">
                        <a:spcBef>
                          <a:spcPts val="0"/>
                        </a:spcBef>
                        <a:spcAft>
                          <a:spcPts val="0"/>
                        </a:spcAft>
                        <a:buNone/>
                      </a:pPr>
                      <a:r>
                        <a:rPr lang="en-GB" altLang="en-GB" sz="2000">
                          <a:solidFill>
                            <a:schemeClr val="dk1"/>
                          </a:solidFill>
                        </a:rPr>
                        <a:t>Factors</a:t>
                      </a:r>
                      <a:endParaRPr/>
                    </a:p>
                  </a:txBody>
                  <a:tcPr marL="91450" marR="91450" marT="45725" marB="45725">
                    <a:solidFill>
                      <a:schemeClr val="lt1"/>
                    </a:solidFill>
                  </a:tcPr>
                </a:tc>
                <a:tc>
                  <a:txBody>
                    <a:bodyPr/>
                    <a:lstStyle/>
                    <a:p>
                      <a:pPr marL="0" marR="0" lvl="0" indent="0" algn="l" rtl="0">
                        <a:spcBef>
                          <a:spcPts val="0"/>
                        </a:spcBef>
                        <a:spcAft>
                          <a:spcPts val="0"/>
                        </a:spcAft>
                        <a:buNone/>
                      </a:pPr>
                      <a:endParaRPr sz="1600"/>
                    </a:p>
                    <a:p>
                      <a:pPr marL="0" marR="0" lvl="0" indent="0" algn="ctr" rtl="0">
                        <a:spcBef>
                          <a:spcPts val="0"/>
                        </a:spcBef>
                        <a:spcAft>
                          <a:spcPts val="0"/>
                        </a:spcAft>
                        <a:buNone/>
                      </a:pPr>
                      <a:r>
                        <a:rPr lang="en-GB" altLang="en-GB" sz="2400">
                          <a:solidFill>
                            <a:schemeClr val="dk1"/>
                          </a:solidFill>
                        </a:rPr>
                        <a:t>Legal Factors</a:t>
                      </a:r>
                      <a:endParaRPr/>
                    </a:p>
                  </a:txBody>
                  <a:tcPr marL="91450" marR="91450" marT="45725" marB="45725">
                    <a:solidFill>
                      <a:schemeClr val="lt1"/>
                    </a:solidFill>
                  </a:tcPr>
                </a:tc>
                <a:tc>
                  <a:txBody>
                    <a:bodyPr/>
                    <a:lstStyle/>
                    <a:p>
                      <a:pPr marL="0" marR="0" lvl="0" indent="0" algn="l" rtl="0">
                        <a:spcBef>
                          <a:spcPts val="0"/>
                        </a:spcBef>
                        <a:spcAft>
                          <a:spcPts val="0"/>
                        </a:spcAft>
                        <a:buNone/>
                      </a:pPr>
                      <a:endParaRPr sz="1600"/>
                    </a:p>
                    <a:p>
                      <a:pPr marL="0" marR="0" lvl="0" indent="0" algn="ctr" rtl="0">
                        <a:spcBef>
                          <a:spcPts val="0"/>
                        </a:spcBef>
                        <a:spcAft>
                          <a:spcPts val="0"/>
                        </a:spcAft>
                        <a:buNone/>
                      </a:pPr>
                      <a:r>
                        <a:rPr lang="en-GB" altLang="en-GB" sz="2000">
                          <a:solidFill>
                            <a:schemeClr val="dk1"/>
                          </a:solidFill>
                        </a:rPr>
                        <a:t>Environmental Factors</a:t>
                      </a:r>
                      <a:endParaRPr/>
                    </a:p>
                  </a:txBody>
                  <a:tcPr marL="91450" marR="91450" marT="45725" marB="45725">
                    <a:solidFill>
                      <a:schemeClr val="lt1"/>
                    </a:solidFill>
                  </a:tcPr>
                </a:tc>
                <a:extLst>
                  <a:ext uri="{0D108BD9-81ED-4DB2-BD59-A6C34878D82A}">
                    <a16:rowId xmlns:a16="http://schemas.microsoft.com/office/drawing/2014/main" val="10000"/>
                  </a:ext>
                </a:extLst>
              </a:tr>
              <a:tr h="1742175">
                <a:tc>
                  <a:txBody>
                    <a:bodyPr/>
                    <a:lstStyle/>
                    <a:p>
                      <a:pPr marL="285750" marR="0" lvl="0" indent="-285750" algn="l" rtl="0">
                        <a:spcBef>
                          <a:spcPts val="0"/>
                        </a:spcBef>
                        <a:spcAft>
                          <a:spcPts val="0"/>
                        </a:spcAft>
                        <a:buClr>
                          <a:schemeClr val="dk1"/>
                        </a:buClr>
                        <a:buSzPts val="1400"/>
                        <a:buFont typeface="Noto Sans Symbols"/>
                        <a:buChar char="▪"/>
                      </a:pPr>
                      <a:r>
                        <a:rPr lang="en-GB" altLang="en-GB" sz="1400" b="1"/>
                        <a:t>Sub factor 1</a:t>
                      </a:r>
                      <a:endParaRPr/>
                    </a:p>
                    <a:p>
                      <a:pPr marL="285750" marR="0" lvl="0" indent="-285750" algn="l" rtl="0">
                        <a:spcBef>
                          <a:spcPts val="0"/>
                        </a:spcBef>
                        <a:spcAft>
                          <a:spcPts val="0"/>
                        </a:spcAft>
                        <a:buClr>
                          <a:schemeClr val="dk1"/>
                        </a:buClr>
                        <a:buSzPts val="1400"/>
                        <a:buFont typeface="Noto Sans Symbols"/>
                        <a:buChar char="▪"/>
                      </a:pPr>
                      <a:r>
                        <a:rPr lang="en-GB" altLang="en-GB" sz="1400" b="1"/>
                        <a:t>Sub factor 2</a:t>
                      </a:r>
                      <a:endParaRPr/>
                    </a:p>
                  </a:txBody>
                  <a:tcPr marL="91450" marR="91450" marT="45725" marB="45725">
                    <a:solidFill>
                      <a:schemeClr val="lt1"/>
                    </a:solidFill>
                  </a:tcPr>
                </a:tc>
                <a:tc>
                  <a:txBody>
                    <a:bodyPr/>
                    <a:lstStyle/>
                    <a:p>
                      <a:pPr marL="285750" marR="0" lvl="0" indent="-285750" algn="l" rtl="0">
                        <a:spcBef>
                          <a:spcPts val="0"/>
                        </a:spcBef>
                        <a:spcAft>
                          <a:spcPts val="0"/>
                        </a:spcAft>
                        <a:buClr>
                          <a:schemeClr val="dk1"/>
                        </a:buClr>
                        <a:buSzPts val="1400"/>
                        <a:buFont typeface="Noto Sans Symbols"/>
                        <a:buChar char="▪"/>
                      </a:pPr>
                      <a:r>
                        <a:rPr lang="en-GB" altLang="en-GB" sz="1400" b="1"/>
                        <a:t>Sub factor 1</a:t>
                      </a:r>
                      <a:endParaRPr/>
                    </a:p>
                    <a:p>
                      <a:pPr marL="285750" marR="0" lvl="0" indent="-285750" algn="l" rtl="0">
                        <a:spcBef>
                          <a:spcPts val="0"/>
                        </a:spcBef>
                        <a:spcAft>
                          <a:spcPts val="0"/>
                        </a:spcAft>
                        <a:buClr>
                          <a:schemeClr val="dk1"/>
                        </a:buClr>
                        <a:buSzPts val="1400"/>
                        <a:buFont typeface="Noto Sans Symbols"/>
                        <a:buChar char="▪"/>
                      </a:pPr>
                      <a:r>
                        <a:rPr lang="en-GB" altLang="en-GB" sz="1400" b="1"/>
                        <a:t>Sub factor 2</a:t>
                      </a:r>
                      <a:endParaRPr/>
                    </a:p>
                    <a:p>
                      <a:pPr marL="0" marR="0" lvl="0" indent="0" algn="l" rtl="0">
                        <a:spcBef>
                          <a:spcPts val="0"/>
                        </a:spcBef>
                        <a:spcAft>
                          <a:spcPts val="0"/>
                        </a:spcAft>
                        <a:buNone/>
                      </a:pPr>
                      <a:endParaRPr sz="1400" b="1"/>
                    </a:p>
                  </a:txBody>
                  <a:tcPr marL="91450" marR="91450" marT="45725" marB="45725">
                    <a:solidFill>
                      <a:schemeClr val="lt1"/>
                    </a:solidFill>
                  </a:tcPr>
                </a:tc>
                <a:tc>
                  <a:txBody>
                    <a:bodyPr/>
                    <a:lstStyle/>
                    <a:p>
                      <a:pPr marL="285750" marR="0" lvl="0" indent="-285750" algn="l" rtl="0">
                        <a:spcBef>
                          <a:spcPts val="0"/>
                        </a:spcBef>
                        <a:spcAft>
                          <a:spcPts val="0"/>
                        </a:spcAft>
                        <a:buClr>
                          <a:schemeClr val="dk1"/>
                        </a:buClr>
                        <a:buSzPts val="1400"/>
                        <a:buFont typeface="Noto Sans Symbols"/>
                        <a:buChar char="▪"/>
                      </a:pPr>
                      <a:r>
                        <a:rPr lang="en-GB" altLang="en-GB" sz="1400" b="1"/>
                        <a:t>Sub factor 1</a:t>
                      </a:r>
                      <a:endParaRPr/>
                    </a:p>
                    <a:p>
                      <a:pPr marL="285750" marR="0" lvl="0" indent="-285750" algn="l" rtl="0">
                        <a:spcBef>
                          <a:spcPts val="0"/>
                        </a:spcBef>
                        <a:spcAft>
                          <a:spcPts val="0"/>
                        </a:spcAft>
                        <a:buClr>
                          <a:schemeClr val="dk1"/>
                        </a:buClr>
                        <a:buSzPts val="1400"/>
                        <a:buFont typeface="Noto Sans Symbols"/>
                        <a:buChar char="▪"/>
                      </a:pPr>
                      <a:r>
                        <a:rPr lang="en-GB" altLang="en-GB" sz="1400" b="1"/>
                        <a:t>Sub factor 2</a:t>
                      </a:r>
                      <a:endParaRPr/>
                    </a:p>
                    <a:p>
                      <a:pPr marL="0" marR="0" lvl="0" indent="0" algn="l" rtl="0">
                        <a:spcBef>
                          <a:spcPts val="0"/>
                        </a:spcBef>
                        <a:spcAft>
                          <a:spcPts val="0"/>
                        </a:spcAft>
                        <a:buNone/>
                      </a:pPr>
                      <a:endParaRPr sz="1400" b="1"/>
                    </a:p>
                  </a:txBody>
                  <a:tcPr marL="91450" marR="91450" marT="45725" marB="45725">
                    <a:solidFill>
                      <a:schemeClr val="lt1"/>
                    </a:solidFill>
                  </a:tcPr>
                </a:tc>
                <a:tc>
                  <a:txBody>
                    <a:bodyPr/>
                    <a:lstStyle/>
                    <a:p>
                      <a:pPr marL="285750" marR="0" lvl="0" indent="-285750" algn="l" rtl="0">
                        <a:spcBef>
                          <a:spcPts val="0"/>
                        </a:spcBef>
                        <a:spcAft>
                          <a:spcPts val="0"/>
                        </a:spcAft>
                        <a:buClr>
                          <a:schemeClr val="dk1"/>
                        </a:buClr>
                        <a:buSzPts val="1400"/>
                        <a:buFont typeface="Noto Sans Symbols"/>
                        <a:buChar char="▪"/>
                      </a:pPr>
                      <a:r>
                        <a:rPr lang="en-GB" altLang="en-GB" sz="1400" b="1"/>
                        <a:t>Sub factor 1</a:t>
                      </a:r>
                      <a:endParaRPr/>
                    </a:p>
                    <a:p>
                      <a:pPr marL="285750" marR="0" lvl="0" indent="-285750" algn="l" rtl="0">
                        <a:spcBef>
                          <a:spcPts val="0"/>
                        </a:spcBef>
                        <a:spcAft>
                          <a:spcPts val="0"/>
                        </a:spcAft>
                        <a:buClr>
                          <a:schemeClr val="dk1"/>
                        </a:buClr>
                        <a:buSzPts val="1400"/>
                        <a:buFont typeface="Noto Sans Symbols"/>
                        <a:buChar char="▪"/>
                      </a:pPr>
                      <a:r>
                        <a:rPr lang="en-GB" altLang="en-GB" sz="1400" b="1"/>
                        <a:t>Sub factor 2</a:t>
                      </a:r>
                      <a:endParaRPr/>
                    </a:p>
                    <a:p>
                      <a:pPr marL="0" marR="0" lvl="0" indent="0" algn="l" rtl="0">
                        <a:spcBef>
                          <a:spcPts val="0"/>
                        </a:spcBef>
                        <a:spcAft>
                          <a:spcPts val="0"/>
                        </a:spcAft>
                        <a:buNone/>
                      </a:pPr>
                      <a:endParaRPr sz="1400" b="1"/>
                    </a:p>
                  </a:txBody>
                  <a:tcPr marL="91450" marR="91450" marT="45725" marB="45725">
                    <a:solidFill>
                      <a:schemeClr val="lt1"/>
                    </a:solidFill>
                  </a:tcPr>
                </a:tc>
                <a:tc>
                  <a:txBody>
                    <a:bodyPr/>
                    <a:lstStyle/>
                    <a:p>
                      <a:pPr marL="285750" marR="0" lvl="0" indent="-285750" algn="l" rtl="0">
                        <a:spcBef>
                          <a:spcPts val="0"/>
                        </a:spcBef>
                        <a:spcAft>
                          <a:spcPts val="0"/>
                        </a:spcAft>
                        <a:buClr>
                          <a:schemeClr val="dk1"/>
                        </a:buClr>
                        <a:buSzPts val="1400"/>
                        <a:buFont typeface="Noto Sans Symbols"/>
                        <a:buChar char="▪"/>
                      </a:pPr>
                      <a:r>
                        <a:rPr lang="en-GB" altLang="en-GB" sz="1400" b="1"/>
                        <a:t>Sub factor 1</a:t>
                      </a:r>
                      <a:endParaRPr/>
                    </a:p>
                    <a:p>
                      <a:pPr marL="285750" marR="0" lvl="0" indent="-285750" algn="l" rtl="0">
                        <a:spcBef>
                          <a:spcPts val="0"/>
                        </a:spcBef>
                        <a:spcAft>
                          <a:spcPts val="0"/>
                        </a:spcAft>
                        <a:buClr>
                          <a:schemeClr val="dk1"/>
                        </a:buClr>
                        <a:buSzPts val="1400"/>
                        <a:buFont typeface="Noto Sans Symbols"/>
                        <a:buChar char="▪"/>
                      </a:pPr>
                      <a:r>
                        <a:rPr lang="en-GB" altLang="en-GB" sz="1400" b="1"/>
                        <a:t>Sub factor 2</a:t>
                      </a:r>
                      <a:endParaRPr/>
                    </a:p>
                    <a:p>
                      <a:pPr marL="0" marR="0" lvl="0" indent="0" algn="l" rtl="0">
                        <a:spcBef>
                          <a:spcPts val="0"/>
                        </a:spcBef>
                        <a:spcAft>
                          <a:spcPts val="0"/>
                        </a:spcAft>
                        <a:buNone/>
                      </a:pPr>
                      <a:endParaRPr sz="1400" b="1"/>
                    </a:p>
                  </a:txBody>
                  <a:tcPr marL="91450" marR="91450" marT="45725" marB="45725">
                    <a:solidFill>
                      <a:schemeClr val="lt1"/>
                    </a:solidFill>
                  </a:tcPr>
                </a:tc>
                <a:tc>
                  <a:txBody>
                    <a:bodyPr/>
                    <a:lstStyle/>
                    <a:p>
                      <a:pPr marL="285750" marR="0" lvl="0" indent="-285750" algn="l" rtl="0">
                        <a:spcBef>
                          <a:spcPts val="0"/>
                        </a:spcBef>
                        <a:spcAft>
                          <a:spcPts val="0"/>
                        </a:spcAft>
                        <a:buClr>
                          <a:schemeClr val="dk1"/>
                        </a:buClr>
                        <a:buSzPts val="1400"/>
                        <a:buFont typeface="Noto Sans Symbols"/>
                        <a:buChar char="▪"/>
                      </a:pPr>
                      <a:r>
                        <a:rPr lang="en-GB" altLang="en-GB" sz="1400" b="1"/>
                        <a:t>Sub factor 1</a:t>
                      </a:r>
                      <a:endParaRPr/>
                    </a:p>
                    <a:p>
                      <a:pPr marL="285750" marR="0" lvl="0" indent="-285750" algn="l" rtl="0">
                        <a:spcBef>
                          <a:spcPts val="0"/>
                        </a:spcBef>
                        <a:spcAft>
                          <a:spcPts val="0"/>
                        </a:spcAft>
                        <a:buClr>
                          <a:schemeClr val="dk1"/>
                        </a:buClr>
                        <a:buSzPts val="1400"/>
                        <a:buFont typeface="Noto Sans Symbols"/>
                        <a:buChar char="▪"/>
                      </a:pPr>
                      <a:r>
                        <a:rPr lang="en-GB" altLang="en-GB" sz="1400" b="1"/>
                        <a:t>Sub factor 2</a:t>
                      </a:r>
                      <a:endParaRPr/>
                    </a:p>
                    <a:p>
                      <a:pPr marL="0" marR="0" lvl="0" indent="0" algn="l" rtl="0">
                        <a:spcBef>
                          <a:spcPts val="0"/>
                        </a:spcBef>
                        <a:spcAft>
                          <a:spcPts val="0"/>
                        </a:spcAft>
                        <a:buNone/>
                      </a:pPr>
                      <a:endParaRPr sz="1400" b="1"/>
                    </a:p>
                  </a:txBody>
                  <a:tcPr marL="91450" marR="91450" marT="45725" marB="45725">
                    <a:solidFill>
                      <a:schemeClr val="lt1"/>
                    </a:solid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CF4916AC-8FC5-F204-374D-BF79B8CD7B6C}"/>
              </a:ext>
            </a:extLst>
          </p:cNvPr>
          <p:cNvSpPr>
            <a:spLocks noGrp="1"/>
          </p:cNvSpPr>
          <p:nvPr>
            <p:ph type="pic" idx="2"/>
          </p:nvPr>
        </p:nvSpPr>
        <p:spPr/>
        <p:txBody>
          <a:bodyPr numCol="1">
            <a:normAutofit/>
          </a:bodyPr>
          <a:lstStyle/>
          <a:p>
            <a:endParaRPr lang="en-US" sz="2400"/>
          </a:p>
          <a:p>
            <a:r>
              <a:rPr lang="en-US" sz="1600"/>
              <a:t>One sub factor, under political factors is government employment policies, like increase in the National Living Wage, that will increase staffing costs for the business. Another sub factor is trade and import regulations, that influences the cost and availability of imported flowers following supply chain disruptions.</a:t>
            </a:r>
          </a:p>
          <a:p>
            <a:endParaRPr lang="en-US" sz="1600"/>
          </a:p>
          <a:p>
            <a:r>
              <a:rPr lang="en-US" sz="1600"/>
              <a:t>Regarding economic factors, a key sub factor is inflation which will raise the cost of fresh flowers, rent and utilities. Reduced consumer spending is another sub factor, because customers which face higher living costs will be less likely to purchase non-essential things, like premium flowers arrangements. </a:t>
            </a:r>
          </a:p>
          <a:p>
            <a:endParaRPr lang="en-US" sz="1600"/>
          </a:p>
          <a:p>
            <a:r>
              <a:rPr lang="en-US" sz="1600"/>
              <a:t>Regarding social factors, a sub factor is growing environmental awareness, as it aligns with Green Haven Florist’s sustainable ethos and also it increases customer expectations. Another sub factor is changing customer </a:t>
            </a:r>
            <a:r>
              <a:rPr lang="en-US" sz="1600" err="1"/>
              <a:t>behaviour</a:t>
            </a:r>
            <a:r>
              <a:rPr lang="en-US" sz="1600"/>
              <a:t>, with customers increasingly home delivery and online shopping. </a:t>
            </a:r>
          </a:p>
          <a:p>
            <a:endParaRPr lang="en-US" sz="1600"/>
          </a:p>
          <a:p>
            <a:r>
              <a:rPr lang="en-US" sz="1600"/>
              <a:t>A sub factor of technological factors is the growth of online retail platforms, that has increased competition from massive online florists. Another sub factor is Green Haven Florist’s outdated website, that limits customer engagement and online sales. </a:t>
            </a:r>
          </a:p>
          <a:p>
            <a:endParaRPr lang="en-US" sz="1600"/>
          </a:p>
          <a:p>
            <a:r>
              <a:rPr lang="en-US" sz="1600"/>
              <a:t>Regarding legal factors, health and safety and consumer protection laws needs ongoing compliance which increases operational responsibilities. Another sub factor is employment legislation which influences scheduling and staffing flexibility. </a:t>
            </a:r>
          </a:p>
          <a:p>
            <a:endParaRPr lang="en-US" sz="1600"/>
          </a:p>
          <a:p>
            <a:r>
              <a:rPr lang="en-US" sz="1600"/>
              <a:t>Environmental factors which include the rising costs of sustainable materials, like biodegradable packaging and supply chain pressures linked to climate and transport issues, which affects the availability of flowers. As a summary, the PESTEL analysis shows how external pressures have crucially impacted Green Haven Florist’s competitiveness and performance. </a:t>
            </a:r>
          </a:p>
          <a:p>
            <a:endParaRPr lang="en-US" sz="1600"/>
          </a:p>
          <a:p>
            <a:pPr algn="l"/>
            <a:r>
              <a:rPr lang="en-GB" altLang="en-GB" sz="1600" u="none" strike="noStrike">
                <a:solidFill>
                  <a:srgbClr val="000000"/>
                </a:solidFill>
                <a:effectLst/>
                <a:latin typeface="+mn-lt"/>
              </a:rPr>
              <a:t>Institute of Leadership &amp; Management (2013) Solving Problems and Making Decisions, 5th </a:t>
            </a:r>
            <a:r>
              <a:rPr lang="en-GB" altLang="en-GB" sz="1600" u="none" strike="noStrike" err="1">
                <a:solidFill>
                  <a:srgbClr val="000000"/>
                </a:solidFill>
                <a:effectLst/>
                <a:latin typeface="+mn-lt"/>
              </a:rPr>
              <a:t>edn</a:t>
            </a:r>
            <a:r>
              <a:rPr lang="en-GB" altLang="en-GB" sz="1600" u="none" strike="noStrike">
                <a:solidFill>
                  <a:srgbClr val="000000"/>
                </a:solidFill>
                <a:effectLst/>
                <a:latin typeface="+mn-lt"/>
              </a:rPr>
              <a:t>., Routledge, Abingdon, pp. 56–57.</a:t>
            </a:r>
          </a:p>
          <a:p>
            <a:endParaRPr lang="en-US" sz="1600"/>
          </a:p>
        </p:txBody>
      </p:sp>
    </p:spTree>
    <p:extLst>
      <p:ext uri="{BB962C8B-B14F-4D97-AF65-F5344CB8AC3E}">
        <p14:creationId xmlns:p14="http://schemas.microsoft.com/office/powerpoint/2010/main" val="6423686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8"/>
          <p:cNvSpPr txBox="1">
            <a:spLocks noGrp="1"/>
          </p:cNvSpPr>
          <p:nvPr>
            <p:ph type="title"/>
          </p:nvPr>
        </p:nvSpPr>
        <p:spPr>
          <a:xfrm>
            <a:off x="838200" y="218476"/>
            <a:ext cx="10515600" cy="1325563"/>
          </a:xfrm>
          <a:prstGeom prst="rect">
            <a:avLst/>
          </a:prstGeom>
          <a:noFill/>
          <a:ln>
            <a:noFill/>
          </a:ln>
        </p:spPr>
        <p:txBody>
          <a:bodyPr spcFirstLastPara="1" wrap="square" lIns="91425" tIns="45700" rIns="91425" bIns="45700" numCol="1" anchor="ctr" anchorCtr="0">
            <a:normAutofit/>
          </a:bodyPr>
          <a:lstStyle/>
          <a:p>
            <a:pPr marL="0" lvl="0" indent="0" algn="l" rtl="0">
              <a:lnSpc>
                <a:spcPct val="90000"/>
              </a:lnSpc>
              <a:spcBef>
                <a:spcPts val="0"/>
              </a:spcBef>
              <a:spcAft>
                <a:spcPts val="0"/>
              </a:spcAft>
              <a:buClr>
                <a:schemeClr val="dk1"/>
              </a:buClr>
              <a:buSzPts val="3200"/>
              <a:buFont typeface="Arial"/>
              <a:buNone/>
            </a:pPr>
            <a:r>
              <a:rPr lang="en-GB" altLang="en-GB" sz="3200" b="1" u="sng">
                <a:latin typeface="Arial"/>
                <a:ea typeface="Arial"/>
                <a:cs typeface="Arial"/>
                <a:sym typeface="Arial"/>
              </a:rPr>
              <a:t>Provide a critique of the Cause-and-Effect model </a:t>
            </a:r>
            <a:endParaRPr lang="en-GB" altLang="en-GB" sz="3200" b="1" u="sng">
              <a:latin typeface="Arial"/>
              <a:cs typeface="Arial"/>
            </a:endParaRPr>
          </a:p>
        </p:txBody>
      </p:sp>
      <p:sp>
        <p:nvSpPr>
          <p:cNvPr id="133" name="Google Shape;133;p8"/>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numCol="1" anchor="t" anchorCtr="0">
            <a:normAutofit/>
          </a:bodyPr>
          <a:lstStyle/>
          <a:p>
            <a:pPr marL="228600" lvl="0" indent="-228600" algn="l" rtl="0">
              <a:lnSpc>
                <a:spcPct val="100000"/>
              </a:lnSpc>
              <a:spcBef>
                <a:spcPts val="0"/>
              </a:spcBef>
              <a:spcAft>
                <a:spcPts val="0"/>
              </a:spcAft>
              <a:buClr>
                <a:schemeClr val="dk1"/>
              </a:buClr>
              <a:buSzPts val="2800"/>
              <a:buChar char="•"/>
            </a:pPr>
            <a:r>
              <a:rPr lang="en-GB" altLang="en-GB">
                <a:latin typeface="Arial"/>
                <a:ea typeface="Arial"/>
                <a:cs typeface="Arial"/>
                <a:sym typeface="Arial"/>
              </a:rPr>
              <a:t>For example, discuss:</a:t>
            </a:r>
            <a:endParaRPr/>
          </a:p>
          <a:p>
            <a:pPr marL="685800" lvl="1" indent="-228600" algn="l" rtl="0">
              <a:lnSpc>
                <a:spcPct val="100000"/>
              </a:lnSpc>
              <a:spcBef>
                <a:spcPts val="500"/>
              </a:spcBef>
              <a:spcAft>
                <a:spcPts val="0"/>
              </a:spcAft>
              <a:buClr>
                <a:schemeClr val="dk1"/>
              </a:buClr>
              <a:buSzPts val="2800"/>
              <a:buChar char="•"/>
            </a:pPr>
            <a:r>
              <a:rPr lang="en-GB" altLang="en-GB" sz="2800">
                <a:latin typeface="Arial"/>
                <a:ea typeface="Arial"/>
                <a:cs typeface="Arial"/>
                <a:sym typeface="Arial"/>
              </a:rPr>
              <a:t>Explain what the Cause-and-Effect Model is.</a:t>
            </a:r>
            <a:endParaRPr/>
          </a:p>
          <a:p>
            <a:pPr marL="685800" lvl="1" indent="-228600" algn="l" rtl="0">
              <a:lnSpc>
                <a:spcPct val="100000"/>
              </a:lnSpc>
              <a:spcBef>
                <a:spcPts val="500"/>
              </a:spcBef>
              <a:spcAft>
                <a:spcPts val="0"/>
              </a:spcAft>
              <a:buClr>
                <a:schemeClr val="dk1"/>
              </a:buClr>
              <a:buSzPts val="2800"/>
              <a:buChar char="•"/>
            </a:pPr>
            <a:r>
              <a:rPr lang="en-GB" altLang="en-GB" sz="2800">
                <a:latin typeface="Arial"/>
                <a:ea typeface="Arial"/>
                <a:cs typeface="Arial"/>
                <a:sym typeface="Arial"/>
              </a:rPr>
              <a:t>Why is it used?</a:t>
            </a:r>
            <a:endParaRPr/>
          </a:p>
          <a:p>
            <a:pPr marL="685800" lvl="1" indent="-228600" algn="l" rtl="0">
              <a:lnSpc>
                <a:spcPct val="100000"/>
              </a:lnSpc>
              <a:spcBef>
                <a:spcPts val="500"/>
              </a:spcBef>
              <a:spcAft>
                <a:spcPts val="0"/>
              </a:spcAft>
              <a:buClr>
                <a:schemeClr val="dk1"/>
              </a:buClr>
              <a:buSzPts val="2800"/>
              <a:buChar char="•"/>
            </a:pPr>
            <a:r>
              <a:rPr lang="en-GB" altLang="en-GB" sz="2800">
                <a:latin typeface="Arial"/>
                <a:ea typeface="Arial"/>
                <a:cs typeface="Arial"/>
                <a:sym typeface="Arial"/>
              </a:rPr>
              <a:t>Where/how is it used?</a:t>
            </a:r>
            <a:endParaRPr/>
          </a:p>
          <a:p>
            <a:pPr marL="685800" lvl="1" indent="-228600" algn="l" rtl="0">
              <a:lnSpc>
                <a:spcPct val="100000"/>
              </a:lnSpc>
              <a:spcBef>
                <a:spcPts val="500"/>
              </a:spcBef>
              <a:spcAft>
                <a:spcPts val="0"/>
              </a:spcAft>
              <a:buClr>
                <a:schemeClr val="dk1"/>
              </a:buClr>
              <a:buSzPts val="2800"/>
              <a:buChar char="•"/>
            </a:pPr>
            <a:r>
              <a:rPr lang="en-GB" altLang="en-GB" sz="2800">
                <a:latin typeface="Arial"/>
                <a:ea typeface="Arial"/>
                <a:cs typeface="Arial"/>
                <a:sym typeface="Arial"/>
              </a:rPr>
              <a:t>What are the benefits of this model?</a:t>
            </a:r>
            <a:endParaRPr/>
          </a:p>
          <a:p>
            <a:pPr marL="685800" lvl="1" indent="-228600" algn="l" rtl="0">
              <a:lnSpc>
                <a:spcPct val="100000"/>
              </a:lnSpc>
              <a:spcBef>
                <a:spcPts val="500"/>
              </a:spcBef>
              <a:spcAft>
                <a:spcPts val="0"/>
              </a:spcAft>
              <a:buClr>
                <a:schemeClr val="dk1"/>
              </a:buClr>
              <a:buSzPts val="2800"/>
              <a:buChar char="•"/>
            </a:pPr>
            <a:r>
              <a:rPr lang="en-GB" altLang="en-GB" sz="2800">
                <a:latin typeface="Arial"/>
                <a:ea typeface="Arial"/>
                <a:cs typeface="Arial"/>
                <a:sym typeface="Arial"/>
              </a:rPr>
              <a:t>What are the criticisms of this model?</a:t>
            </a:r>
            <a:endParaRPr/>
          </a:p>
          <a:p>
            <a:pPr marL="685800" lvl="1" indent="-228600" algn="l" rtl="0">
              <a:lnSpc>
                <a:spcPct val="100000"/>
              </a:lnSpc>
              <a:spcBef>
                <a:spcPts val="500"/>
              </a:spcBef>
              <a:spcAft>
                <a:spcPts val="0"/>
              </a:spcAft>
              <a:buClr>
                <a:schemeClr val="dk1"/>
              </a:buClr>
              <a:buSzPts val="2800"/>
              <a:buChar char="•"/>
            </a:pPr>
            <a:r>
              <a:rPr lang="en-GB" altLang="en-GB" sz="2800">
                <a:latin typeface="Arial"/>
                <a:ea typeface="Arial"/>
                <a:cs typeface="Arial"/>
                <a:sym typeface="Arial"/>
              </a:rPr>
              <a:t>Ensure that you reference all the sources you have used in this discussion on the slide/s.</a:t>
            </a:r>
            <a:endParaRPr/>
          </a:p>
        </p:txBody>
      </p:sp>
      <p:sp>
        <p:nvSpPr>
          <p:cNvPr id="134" name="Google Shape;134;p8"/>
          <p:cNvSpPr txBox="1"/>
          <p:nvPr/>
        </p:nvSpPr>
        <p:spPr>
          <a:xfrm>
            <a:off x="942435" y="5812218"/>
            <a:ext cx="10177013" cy="369332"/>
          </a:xfrm>
          <a:prstGeom prst="rect">
            <a:avLst/>
          </a:prstGeom>
          <a:noFill/>
          <a:ln>
            <a:noFill/>
          </a:ln>
        </p:spPr>
        <p:txBody>
          <a:bodyPr spcFirstLastPara="1" wrap="square" lIns="91425" tIns="45700" rIns="91425" bIns="45700" numCol="1" anchor="t" anchorCtr="0">
            <a:spAutoFit/>
          </a:bodyPr>
          <a:lstStyle/>
          <a:p>
            <a:pPr marL="285750" marR="0" lvl="0" indent="-285750" algn="l" rtl="0">
              <a:spcBef>
                <a:spcPts val="0"/>
              </a:spcBef>
              <a:spcAft>
                <a:spcPts val="0"/>
              </a:spcAft>
              <a:buClr>
                <a:srgbClr val="FF0000"/>
              </a:buClr>
              <a:buSzPts val="1800"/>
              <a:buFont typeface="Arial"/>
              <a:buChar char="•"/>
            </a:pPr>
            <a:r>
              <a:rPr lang="en-GB" altLang="en-GB" sz="1800" b="1">
                <a:solidFill>
                  <a:srgbClr val="FF0000"/>
                </a:solidFill>
                <a:latin typeface="Arial"/>
                <a:ea typeface="Arial"/>
                <a:cs typeface="Arial"/>
                <a:sym typeface="Arial"/>
              </a:rPr>
              <a:t>Ensure that you reference all the sources you have used in this discussion on this slide.</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E632321B-C532-4DDA-A422-C34FBA55D2E9}"/>
              </a:ext>
            </a:extLst>
          </p:cNvPr>
          <p:cNvSpPr>
            <a:spLocks noGrp="1"/>
          </p:cNvSpPr>
          <p:nvPr>
            <p:ph type="pic" idx="2"/>
          </p:nvPr>
        </p:nvSpPr>
        <p:spPr/>
        <p:txBody>
          <a:bodyPr numCol="1"/>
          <a:lstStyle/>
          <a:p>
            <a:r>
              <a:rPr lang="en-GB" altLang="en-GB" sz="1800" kern="100">
                <a:effectLst/>
                <a:latin typeface="Aptos" panose="020B0004020202020204" pitchFamily="34" charset="0"/>
                <a:ea typeface="Aptos" panose="020B0004020202020204" pitchFamily="34" charset="0"/>
                <a:cs typeface="Times New Roman" panose="02020603050405020304" pitchFamily="18" charset="0"/>
              </a:rPr>
              <a:t> </a:t>
            </a:r>
          </a:p>
          <a:p>
            <a:r>
              <a:rPr lang="en-US" sz="2000"/>
              <a:t>The Cause and Effect model is known also as the Fishbone or Ishikawa diagram, it is a problem solving tool which is used to find he root causes of an issue. This visually maps out causes that might possible contribute to an observed effect, like reduced customers satisfaction or declining sales. This model is to help company’s to obtain a structured understanding of why the problem is occurring and to move beyond surface levels symptoms. It is very often used in quality management, business improvement initiatives and operations. Usually this model is used in workshops and team discussions, where specific causes are grouped into different categories, like technology, people, processes and environment. This will encourage systematic analysis and collaborative thinking. A key benefit of this model is that it offers a visual and clear presentation of complex problems, which makes it easier to understand and talk. Also, it helps to prevent assumptions when encouraging evidence-based analysis. But, the model also has limitations, because it can become overly simplistic, because it doesn’t indicate what causes are the most crucial. Also, the quality of the output depends heavily on the judgement and knowledge of participants, that can add bias. Furthermore, it focuses on identifying causes rather than offering solutions which means is required further analysis. </a:t>
            </a:r>
          </a:p>
          <a:p>
            <a:endParaRPr lang="en-US" sz="2000"/>
          </a:p>
          <a:p>
            <a:pPr algn="l"/>
            <a:r>
              <a:rPr lang="en-GB" altLang="en-GB" sz="2000" b="0" i="0" u="none" strike="noStrike" err="1">
                <a:solidFill>
                  <a:srgbClr val="000000"/>
                </a:solidFill>
                <a:effectLst/>
                <a:latin typeface="Calibri" panose="020F0502020204030204" pitchFamily="34" charset="0"/>
              </a:rPr>
              <a:t>Leanscape</a:t>
            </a:r>
            <a:r>
              <a:rPr lang="en-GB" altLang="en-GB" sz="2000" b="0" i="0" u="none" strike="noStrike">
                <a:solidFill>
                  <a:srgbClr val="000000"/>
                </a:solidFill>
                <a:effectLst/>
                <a:latin typeface="Calibri" panose="020F0502020204030204" pitchFamily="34" charset="0"/>
              </a:rPr>
              <a:t> (2026). </a:t>
            </a:r>
            <a:r>
              <a:rPr lang="en-GB" altLang="en-GB" sz="2000" b="0" i="1" u="none" strike="noStrike" err="1">
                <a:solidFill>
                  <a:srgbClr val="000000"/>
                </a:solidFill>
                <a:effectLst/>
                <a:latin typeface="Calibri" panose="020F0502020204030204" pitchFamily="34" charset="0"/>
              </a:rPr>
              <a:t>Leanscape</a:t>
            </a:r>
            <a:r>
              <a:rPr lang="en-GB" altLang="en-GB" sz="2000" b="0" i="1" u="none" strike="noStrike">
                <a:solidFill>
                  <a:srgbClr val="000000"/>
                </a:solidFill>
                <a:effectLst/>
                <a:latin typeface="Calibri" panose="020F0502020204030204" pitchFamily="34" charset="0"/>
              </a:rPr>
              <a:t> | Business Transformation &amp; Operational Excellence</a:t>
            </a:r>
            <a:r>
              <a:rPr lang="en-GB" altLang="en-GB" sz="2000" b="0" i="0" u="none" strike="noStrike">
                <a:solidFill>
                  <a:srgbClr val="000000"/>
                </a:solidFill>
                <a:effectLst/>
                <a:latin typeface="Calibri" panose="020F0502020204030204" pitchFamily="34" charset="0"/>
              </a:rPr>
              <a:t>. [online] </a:t>
            </a:r>
            <a:r>
              <a:rPr lang="en-GB" altLang="en-GB" sz="2000" b="0" i="0" u="none" strike="noStrike" err="1">
                <a:solidFill>
                  <a:srgbClr val="000000"/>
                </a:solidFill>
                <a:effectLst/>
                <a:latin typeface="Calibri" panose="020F0502020204030204" pitchFamily="34" charset="0"/>
              </a:rPr>
              <a:t>Leanscape.io</a:t>
            </a:r>
            <a:r>
              <a:rPr lang="en-GB" altLang="en-GB" sz="2000" b="0" i="0" u="none" strike="noStrike">
                <a:solidFill>
                  <a:srgbClr val="000000"/>
                </a:solidFill>
                <a:effectLst/>
                <a:latin typeface="Calibri" panose="020F0502020204030204" pitchFamily="34" charset="0"/>
              </a:rPr>
              <a:t>. Available at: </a:t>
            </a:r>
            <a:r>
              <a:rPr lang="en-GB" altLang="en-GB" sz="2000" b="0" i="0" u="none" strike="noStrike">
                <a:solidFill>
                  <a:srgbClr val="000000"/>
                </a:solidFill>
                <a:effectLst/>
                <a:latin typeface="Calibri" panose="020F0502020204030204" pitchFamily="34" charset="0"/>
                <a:hlinkClick r:id="rId2"/>
              </a:rPr>
              <a:t>https://leanscape.io/what-is-a-cause-and-effect-diagram-fishbone-or-ishikawa</a:t>
            </a:r>
            <a:r>
              <a:rPr lang="en-GB" altLang="en-GB" sz="2000" b="0" i="0" u="none" strike="noStrike">
                <a:solidFill>
                  <a:srgbClr val="000000"/>
                </a:solidFill>
                <a:effectLst/>
                <a:latin typeface="Calibri" panose="020F0502020204030204" pitchFamily="34" charset="0"/>
              </a:rPr>
              <a:t>  [Accessed 12 Feb. 2026].</a:t>
            </a:r>
          </a:p>
          <a:p>
            <a:pPr algn="l"/>
            <a:r>
              <a:rPr lang="en-GB" altLang="en-GB" sz="2000" b="0" i="0" u="none" strike="noStrike">
                <a:solidFill>
                  <a:srgbClr val="000000"/>
                </a:solidFill>
                <a:effectLst/>
                <a:latin typeface="Calibri" panose="020F0502020204030204" pitchFamily="34" charset="0"/>
              </a:rPr>
              <a:t>‌</a:t>
            </a:r>
          </a:p>
          <a:p>
            <a:endParaRPr lang="en-US" sz="2000"/>
          </a:p>
        </p:txBody>
      </p:sp>
    </p:spTree>
    <p:extLst>
      <p:ext uri="{BB962C8B-B14F-4D97-AF65-F5344CB8AC3E}">
        <p14:creationId xmlns:p14="http://schemas.microsoft.com/office/powerpoint/2010/main" val="12165428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9"/>
          <p:cNvSpPr>
            <a:spLocks noGrp="1"/>
          </p:cNvSpPr>
          <p:nvPr>
            <p:ph type="pic" idx="2"/>
          </p:nvPr>
        </p:nvSpPr>
        <p:spPr>
          <a:xfrm>
            <a:off x="413111" y="1048612"/>
            <a:ext cx="11585447" cy="4496781"/>
          </a:xfrm>
          <a:prstGeom prst="rect">
            <a:avLst/>
          </a:prstGeom>
          <a:noFill/>
          <a:ln w="38100" cap="flat" cmpd="sng">
            <a:solidFill>
              <a:schemeClr val="dk1"/>
            </a:solidFill>
            <a:prstDash val="solid"/>
            <a:round/>
            <a:headEnd type="none" w="sm" len="sm"/>
            <a:tailEnd type="none" w="sm" len="sm"/>
          </a:ln>
        </p:spPr>
        <p:txBody>
          <a:bodyPr numCol="1"/>
          <a:lstStyle/>
          <a:p>
            <a:endParaRPr lang="en-US"/>
          </a:p>
        </p:txBody>
      </p:sp>
      <p:cxnSp>
        <p:nvCxnSpPr>
          <p:cNvPr id="140" name="Google Shape;140;p9"/>
          <p:cNvCxnSpPr/>
          <p:nvPr/>
        </p:nvCxnSpPr>
        <p:spPr>
          <a:xfrm>
            <a:off x="701977" y="3417569"/>
            <a:ext cx="8615759" cy="22861"/>
          </a:xfrm>
          <a:prstGeom prst="straightConnector1">
            <a:avLst/>
          </a:prstGeom>
          <a:noFill/>
          <a:ln w="57150" cap="flat" cmpd="sng">
            <a:solidFill>
              <a:schemeClr val="dk1"/>
            </a:solidFill>
            <a:prstDash val="solid"/>
            <a:miter lim="800000"/>
            <a:headEnd type="none" w="sm" len="sm"/>
            <a:tailEnd type="none" w="sm" len="sm"/>
          </a:ln>
        </p:spPr>
      </p:cxnSp>
      <p:cxnSp>
        <p:nvCxnSpPr>
          <p:cNvPr id="141" name="Google Shape;141;p9"/>
          <p:cNvCxnSpPr/>
          <p:nvPr/>
        </p:nvCxnSpPr>
        <p:spPr>
          <a:xfrm rot="10800000">
            <a:off x="1744458" y="1936353"/>
            <a:ext cx="1466092" cy="1453896"/>
          </a:xfrm>
          <a:prstGeom prst="straightConnector1">
            <a:avLst/>
          </a:prstGeom>
          <a:noFill/>
          <a:ln w="57150" cap="flat" cmpd="sng">
            <a:solidFill>
              <a:srgbClr val="FFC000"/>
            </a:solidFill>
            <a:prstDash val="solid"/>
            <a:miter lim="800000"/>
            <a:headEnd type="none" w="sm" len="sm"/>
            <a:tailEnd type="none" w="sm" len="sm"/>
          </a:ln>
        </p:spPr>
      </p:cxnSp>
      <p:cxnSp>
        <p:nvCxnSpPr>
          <p:cNvPr id="142" name="Google Shape;142;p9"/>
          <p:cNvCxnSpPr/>
          <p:nvPr/>
        </p:nvCxnSpPr>
        <p:spPr>
          <a:xfrm flipH="1">
            <a:off x="1736841" y="3456320"/>
            <a:ext cx="1481326" cy="1460754"/>
          </a:xfrm>
          <a:prstGeom prst="straightConnector1">
            <a:avLst/>
          </a:prstGeom>
          <a:noFill/>
          <a:ln w="57150" cap="flat" cmpd="sng">
            <a:solidFill>
              <a:srgbClr val="7030A0"/>
            </a:solidFill>
            <a:prstDash val="solid"/>
            <a:miter lim="800000"/>
            <a:headEnd type="none" w="sm" len="sm"/>
            <a:tailEnd type="none" w="sm" len="sm"/>
          </a:ln>
        </p:spPr>
      </p:cxnSp>
      <p:cxnSp>
        <p:nvCxnSpPr>
          <p:cNvPr id="143" name="Google Shape;143;p9"/>
          <p:cNvCxnSpPr/>
          <p:nvPr/>
        </p:nvCxnSpPr>
        <p:spPr>
          <a:xfrm rot="10800000">
            <a:off x="4610100" y="1967102"/>
            <a:ext cx="1485900" cy="1442466"/>
          </a:xfrm>
          <a:prstGeom prst="straightConnector1">
            <a:avLst/>
          </a:prstGeom>
          <a:noFill/>
          <a:ln w="57150" cap="flat" cmpd="sng">
            <a:solidFill>
              <a:srgbClr val="FF0000"/>
            </a:solidFill>
            <a:prstDash val="solid"/>
            <a:miter lim="800000"/>
            <a:headEnd type="none" w="sm" len="sm"/>
            <a:tailEnd type="none" w="sm" len="sm"/>
          </a:ln>
        </p:spPr>
      </p:cxnSp>
      <p:cxnSp>
        <p:nvCxnSpPr>
          <p:cNvPr id="144" name="Google Shape;144;p9"/>
          <p:cNvCxnSpPr/>
          <p:nvPr/>
        </p:nvCxnSpPr>
        <p:spPr>
          <a:xfrm flipH="1">
            <a:off x="4578912" y="3445002"/>
            <a:ext cx="1485900" cy="1440180"/>
          </a:xfrm>
          <a:prstGeom prst="straightConnector1">
            <a:avLst/>
          </a:prstGeom>
          <a:noFill/>
          <a:ln w="57150" cap="flat" cmpd="sng">
            <a:solidFill>
              <a:srgbClr val="00B0F0"/>
            </a:solidFill>
            <a:prstDash val="solid"/>
            <a:miter lim="800000"/>
            <a:headEnd type="none" w="sm" len="sm"/>
            <a:tailEnd type="none" w="sm" len="sm"/>
          </a:ln>
        </p:spPr>
      </p:cxnSp>
      <p:cxnSp>
        <p:nvCxnSpPr>
          <p:cNvPr id="145" name="Google Shape;145;p9"/>
          <p:cNvCxnSpPr>
            <a:endCxn id="146" idx="2"/>
          </p:cNvCxnSpPr>
          <p:nvPr/>
        </p:nvCxnSpPr>
        <p:spPr>
          <a:xfrm rot="10800000">
            <a:off x="7481250" y="1976409"/>
            <a:ext cx="1524300" cy="1441200"/>
          </a:xfrm>
          <a:prstGeom prst="straightConnector1">
            <a:avLst/>
          </a:prstGeom>
          <a:noFill/>
          <a:ln w="57150" cap="flat" cmpd="sng">
            <a:solidFill>
              <a:srgbClr val="C00000"/>
            </a:solidFill>
            <a:prstDash val="solid"/>
            <a:miter lim="800000"/>
            <a:headEnd type="none" w="sm" len="sm"/>
            <a:tailEnd type="none" w="sm" len="sm"/>
          </a:ln>
        </p:spPr>
      </p:cxnSp>
      <p:cxnSp>
        <p:nvCxnSpPr>
          <p:cNvPr id="147" name="Google Shape;147;p9"/>
          <p:cNvCxnSpPr/>
          <p:nvPr/>
        </p:nvCxnSpPr>
        <p:spPr>
          <a:xfrm flipH="1">
            <a:off x="7481251" y="3458662"/>
            <a:ext cx="1501135" cy="1440180"/>
          </a:xfrm>
          <a:prstGeom prst="straightConnector1">
            <a:avLst/>
          </a:prstGeom>
          <a:noFill/>
          <a:ln w="57150" cap="flat" cmpd="sng">
            <a:solidFill>
              <a:srgbClr val="00B050"/>
            </a:solidFill>
            <a:prstDash val="solid"/>
            <a:miter lim="800000"/>
            <a:headEnd type="none" w="sm" len="sm"/>
            <a:tailEnd type="none" w="sm" len="sm"/>
          </a:ln>
        </p:spPr>
      </p:cxnSp>
      <p:sp>
        <p:nvSpPr>
          <p:cNvPr id="148" name="Google Shape;148;p9"/>
          <p:cNvSpPr txBox="1"/>
          <p:nvPr/>
        </p:nvSpPr>
        <p:spPr>
          <a:xfrm>
            <a:off x="608512" y="1484101"/>
            <a:ext cx="2129680" cy="461665"/>
          </a:xfrm>
          <a:prstGeom prst="rect">
            <a:avLst/>
          </a:prstGeom>
          <a:noFill/>
          <a:ln w="57150" cap="flat" cmpd="sng">
            <a:solidFill>
              <a:srgbClr val="FFC000"/>
            </a:solidFill>
            <a:prstDash val="solid"/>
            <a:round/>
            <a:headEnd type="none" w="sm" len="sm"/>
            <a:tailEnd type="none" w="sm" len="sm"/>
          </a:ln>
        </p:spPr>
        <p:txBody>
          <a:bodyPr spcFirstLastPara="1" wrap="square" lIns="91425" tIns="45700" rIns="91425" bIns="45700" numCol="1" anchor="t" anchorCtr="0">
            <a:spAutoFit/>
          </a:bodyPr>
          <a:lstStyle/>
          <a:p>
            <a:pPr marL="0" marR="0" lvl="0" indent="0" algn="ctr" rtl="0">
              <a:spcBef>
                <a:spcPts val="0"/>
              </a:spcBef>
              <a:spcAft>
                <a:spcPts val="0"/>
              </a:spcAft>
              <a:buNone/>
            </a:pPr>
            <a:r>
              <a:rPr lang="en-GB" altLang="en-GB" sz="2400" b="1">
                <a:solidFill>
                  <a:srgbClr val="FFC000"/>
                </a:solidFill>
                <a:latin typeface="Arial"/>
                <a:ea typeface="Arial"/>
                <a:cs typeface="Arial"/>
                <a:sym typeface="Arial"/>
              </a:rPr>
              <a:t>Methods</a:t>
            </a:r>
            <a:endParaRPr/>
          </a:p>
        </p:txBody>
      </p:sp>
      <p:sp>
        <p:nvSpPr>
          <p:cNvPr id="149" name="Google Shape;149;p9"/>
          <p:cNvSpPr txBox="1"/>
          <p:nvPr/>
        </p:nvSpPr>
        <p:spPr>
          <a:xfrm>
            <a:off x="3545260" y="1505437"/>
            <a:ext cx="2129680" cy="461665"/>
          </a:xfrm>
          <a:prstGeom prst="rect">
            <a:avLst/>
          </a:prstGeom>
          <a:noFill/>
          <a:ln w="57150" cap="flat" cmpd="sng">
            <a:solidFill>
              <a:srgbClr val="FF0000"/>
            </a:solidFill>
            <a:prstDash val="solid"/>
            <a:round/>
            <a:headEnd type="none" w="sm" len="sm"/>
            <a:tailEnd type="none" w="sm" len="sm"/>
          </a:ln>
        </p:spPr>
        <p:txBody>
          <a:bodyPr spcFirstLastPara="1" wrap="square" lIns="91425" tIns="45700" rIns="91425" bIns="45700" numCol="1" anchor="t" anchorCtr="0">
            <a:spAutoFit/>
          </a:bodyPr>
          <a:lstStyle/>
          <a:p>
            <a:pPr marL="0" marR="0" lvl="0" indent="0" algn="ctr" rtl="0">
              <a:spcBef>
                <a:spcPts val="0"/>
              </a:spcBef>
              <a:spcAft>
                <a:spcPts val="0"/>
              </a:spcAft>
              <a:buNone/>
            </a:pPr>
            <a:r>
              <a:rPr lang="en-GB" altLang="en-GB" sz="2400" b="1">
                <a:solidFill>
                  <a:srgbClr val="FF0000"/>
                </a:solidFill>
                <a:latin typeface="Arial"/>
                <a:ea typeface="Arial"/>
                <a:cs typeface="Arial"/>
                <a:sym typeface="Arial"/>
              </a:rPr>
              <a:t>Machines</a:t>
            </a:r>
            <a:endParaRPr/>
          </a:p>
        </p:txBody>
      </p:sp>
      <p:sp>
        <p:nvSpPr>
          <p:cNvPr id="146" name="Google Shape;146;p9"/>
          <p:cNvSpPr txBox="1"/>
          <p:nvPr/>
        </p:nvSpPr>
        <p:spPr>
          <a:xfrm>
            <a:off x="6405359" y="1514744"/>
            <a:ext cx="2151782" cy="461665"/>
          </a:xfrm>
          <a:prstGeom prst="rect">
            <a:avLst/>
          </a:prstGeom>
          <a:noFill/>
          <a:ln w="57150" cap="flat" cmpd="sng">
            <a:solidFill>
              <a:srgbClr val="C00000"/>
            </a:solidFill>
            <a:prstDash val="solid"/>
            <a:round/>
            <a:headEnd type="none" w="sm" len="sm"/>
            <a:tailEnd type="none" w="sm" len="sm"/>
          </a:ln>
        </p:spPr>
        <p:txBody>
          <a:bodyPr spcFirstLastPara="1" wrap="square" lIns="91425" tIns="45700" rIns="91425" bIns="45700" numCol="1" anchor="t" anchorCtr="0">
            <a:spAutoFit/>
          </a:bodyPr>
          <a:lstStyle/>
          <a:p>
            <a:pPr marL="0" marR="0" lvl="0" indent="0" algn="ctr" rtl="0">
              <a:spcBef>
                <a:spcPts val="0"/>
              </a:spcBef>
              <a:spcAft>
                <a:spcPts val="0"/>
              </a:spcAft>
              <a:buNone/>
            </a:pPr>
            <a:r>
              <a:rPr lang="en-GB" altLang="en-GB" sz="2400" b="1">
                <a:solidFill>
                  <a:srgbClr val="C00000"/>
                </a:solidFill>
                <a:latin typeface="Arial"/>
                <a:ea typeface="Arial"/>
                <a:cs typeface="Arial"/>
                <a:sym typeface="Arial"/>
              </a:rPr>
              <a:t>People</a:t>
            </a:r>
            <a:endParaRPr/>
          </a:p>
        </p:txBody>
      </p:sp>
      <p:sp>
        <p:nvSpPr>
          <p:cNvPr id="150" name="Google Shape;150;p9"/>
          <p:cNvSpPr txBox="1"/>
          <p:nvPr/>
        </p:nvSpPr>
        <p:spPr>
          <a:xfrm>
            <a:off x="587172" y="4912234"/>
            <a:ext cx="2151020" cy="461665"/>
          </a:xfrm>
          <a:prstGeom prst="rect">
            <a:avLst/>
          </a:prstGeom>
          <a:noFill/>
          <a:ln w="57150" cap="flat" cmpd="sng">
            <a:solidFill>
              <a:srgbClr val="7030A0"/>
            </a:solidFill>
            <a:prstDash val="solid"/>
            <a:round/>
            <a:headEnd type="none" w="sm" len="sm"/>
            <a:tailEnd type="none" w="sm" len="sm"/>
          </a:ln>
        </p:spPr>
        <p:txBody>
          <a:bodyPr spcFirstLastPara="1" wrap="square" lIns="91425" tIns="45700" rIns="91425" bIns="45700" numCol="1" anchor="t" anchorCtr="0">
            <a:spAutoFit/>
          </a:bodyPr>
          <a:lstStyle/>
          <a:p>
            <a:pPr marL="0" marR="0" lvl="0" indent="0" algn="ctr" rtl="0">
              <a:spcBef>
                <a:spcPts val="0"/>
              </a:spcBef>
              <a:spcAft>
                <a:spcPts val="0"/>
              </a:spcAft>
              <a:buNone/>
            </a:pPr>
            <a:r>
              <a:rPr lang="en-GB" altLang="en-GB" sz="2400" b="1">
                <a:solidFill>
                  <a:srgbClr val="7030A0"/>
                </a:solidFill>
                <a:latin typeface="Arial"/>
                <a:ea typeface="Arial"/>
                <a:cs typeface="Arial"/>
                <a:sym typeface="Arial"/>
              </a:rPr>
              <a:t>Materials</a:t>
            </a:r>
            <a:endParaRPr/>
          </a:p>
        </p:txBody>
      </p:sp>
      <p:sp>
        <p:nvSpPr>
          <p:cNvPr id="151" name="Google Shape;151;p9"/>
          <p:cNvSpPr txBox="1"/>
          <p:nvPr/>
        </p:nvSpPr>
        <p:spPr>
          <a:xfrm>
            <a:off x="3503402" y="4921646"/>
            <a:ext cx="2151020" cy="461665"/>
          </a:xfrm>
          <a:prstGeom prst="rect">
            <a:avLst/>
          </a:prstGeom>
          <a:noFill/>
          <a:ln w="57150" cap="flat" cmpd="sng">
            <a:solidFill>
              <a:srgbClr val="00B0F0"/>
            </a:solidFill>
            <a:prstDash val="solid"/>
            <a:round/>
            <a:headEnd type="none" w="sm" len="sm"/>
            <a:tailEnd type="none" w="sm" len="sm"/>
          </a:ln>
        </p:spPr>
        <p:txBody>
          <a:bodyPr spcFirstLastPara="1" wrap="square" lIns="91425" tIns="45700" rIns="91425" bIns="45700" numCol="1" anchor="t" anchorCtr="0">
            <a:spAutoFit/>
          </a:bodyPr>
          <a:lstStyle/>
          <a:p>
            <a:pPr marL="0" marR="0" lvl="0" indent="0" algn="ctr" rtl="0">
              <a:spcBef>
                <a:spcPts val="0"/>
              </a:spcBef>
              <a:spcAft>
                <a:spcPts val="0"/>
              </a:spcAft>
              <a:buNone/>
            </a:pPr>
            <a:r>
              <a:rPr lang="en-GB" altLang="en-GB" sz="2400" b="1">
                <a:solidFill>
                  <a:srgbClr val="00B0F0"/>
                </a:solidFill>
                <a:latin typeface="Arial"/>
                <a:ea typeface="Arial"/>
                <a:cs typeface="Arial"/>
                <a:sym typeface="Arial"/>
              </a:rPr>
              <a:t>Measurement</a:t>
            </a:r>
            <a:endParaRPr/>
          </a:p>
        </p:txBody>
      </p:sp>
      <p:sp>
        <p:nvSpPr>
          <p:cNvPr id="152" name="Google Shape;152;p9"/>
          <p:cNvSpPr txBox="1"/>
          <p:nvPr/>
        </p:nvSpPr>
        <p:spPr>
          <a:xfrm>
            <a:off x="6385494" y="4917074"/>
            <a:ext cx="2191513" cy="461665"/>
          </a:xfrm>
          <a:prstGeom prst="rect">
            <a:avLst/>
          </a:prstGeom>
          <a:noFill/>
          <a:ln w="57150" cap="flat" cmpd="sng">
            <a:solidFill>
              <a:srgbClr val="00B050"/>
            </a:solidFill>
            <a:prstDash val="solid"/>
            <a:round/>
            <a:headEnd type="none" w="sm" len="sm"/>
            <a:tailEnd type="none" w="sm" len="sm"/>
          </a:ln>
        </p:spPr>
        <p:txBody>
          <a:bodyPr spcFirstLastPara="1" wrap="square" lIns="91425" tIns="45700" rIns="91425" bIns="45700" numCol="1" anchor="t" anchorCtr="0">
            <a:spAutoFit/>
          </a:bodyPr>
          <a:lstStyle/>
          <a:p>
            <a:pPr marL="0" marR="0" lvl="0" indent="0" algn="ctr" rtl="0">
              <a:spcBef>
                <a:spcPts val="0"/>
              </a:spcBef>
              <a:spcAft>
                <a:spcPts val="0"/>
              </a:spcAft>
              <a:buNone/>
            </a:pPr>
            <a:r>
              <a:rPr lang="en-GB" altLang="en-GB" sz="2400" b="1">
                <a:solidFill>
                  <a:srgbClr val="00B050"/>
                </a:solidFill>
                <a:latin typeface="Arial"/>
                <a:ea typeface="Arial"/>
                <a:cs typeface="Arial"/>
                <a:sym typeface="Arial"/>
              </a:rPr>
              <a:t>Environment</a:t>
            </a:r>
            <a:endParaRPr/>
          </a:p>
        </p:txBody>
      </p:sp>
      <p:sp>
        <p:nvSpPr>
          <p:cNvPr id="153" name="Google Shape;153;p9"/>
          <p:cNvSpPr txBox="1"/>
          <p:nvPr/>
        </p:nvSpPr>
        <p:spPr>
          <a:xfrm>
            <a:off x="9424002" y="3186737"/>
            <a:ext cx="2167128" cy="276999"/>
          </a:xfrm>
          <a:prstGeom prst="rect">
            <a:avLst/>
          </a:prstGeom>
          <a:noFill/>
          <a:ln w="57150" cap="flat" cmpd="sng">
            <a:solidFill>
              <a:schemeClr val="dk1"/>
            </a:solidFill>
            <a:prstDash val="solid"/>
            <a:round/>
            <a:headEnd type="none" w="sm" len="sm"/>
            <a:tailEnd type="none" w="sm" len="sm"/>
          </a:ln>
        </p:spPr>
        <p:txBody>
          <a:bodyPr spcFirstLastPara="1" wrap="square" lIns="91425" tIns="45700" rIns="91425" bIns="45700" numCol="1" anchor="t" anchorCtr="0">
            <a:spAutoFit/>
          </a:bodyPr>
          <a:lstStyle/>
          <a:p>
            <a:pPr marL="0" marR="0" lvl="0" indent="0" algn="l" rtl="0">
              <a:spcBef>
                <a:spcPts val="0"/>
              </a:spcBef>
              <a:spcAft>
                <a:spcPts val="0"/>
              </a:spcAft>
              <a:buNone/>
            </a:pPr>
            <a:r>
              <a:rPr lang="en-GB" altLang="en-GB" sz="1200" b="1">
                <a:solidFill>
                  <a:schemeClr val="dk1"/>
                </a:solidFill>
                <a:latin typeface="Arial"/>
                <a:ea typeface="Arial"/>
                <a:cs typeface="Arial"/>
                <a:sym typeface="Arial"/>
              </a:rPr>
              <a:t>Root Problem</a:t>
            </a:r>
            <a:endParaRPr/>
          </a:p>
        </p:txBody>
      </p:sp>
      <p:sp>
        <p:nvSpPr>
          <p:cNvPr id="154" name="Google Shape;154;p9"/>
          <p:cNvSpPr txBox="1"/>
          <p:nvPr/>
        </p:nvSpPr>
        <p:spPr>
          <a:xfrm>
            <a:off x="6369413" y="4416742"/>
            <a:ext cx="2207594" cy="307736"/>
          </a:xfrm>
          <a:prstGeom prst="rect">
            <a:avLst/>
          </a:prstGeom>
          <a:noFill/>
          <a:ln w="12700" cap="flat" cmpd="sng">
            <a:solidFill>
              <a:schemeClr val="dk1"/>
            </a:solidFill>
            <a:prstDash val="solid"/>
            <a:round/>
            <a:headEnd type="none" w="sm" len="sm"/>
            <a:tailEnd type="none" w="sm" len="sm"/>
          </a:ln>
        </p:spPr>
        <p:txBody>
          <a:bodyPr spcFirstLastPara="1" wrap="square" lIns="91425" tIns="45700" rIns="91425" bIns="45700" numCol="1" anchor="t" anchorCtr="0">
            <a:spAutoFit/>
          </a:bodyPr>
          <a:lstStyle/>
          <a:p>
            <a:pPr marL="0" marR="0" lvl="0" indent="0" algn="l" rtl="0">
              <a:spcBef>
                <a:spcPts val="0"/>
              </a:spcBef>
              <a:spcAft>
                <a:spcPts val="0"/>
              </a:spcAft>
              <a:buNone/>
            </a:pPr>
            <a:r>
              <a:rPr lang="en-US" kern="100">
                <a:latin typeface="Aptos" panose="020B0004020202020204" pitchFamily="34" charset="0"/>
                <a:ea typeface="Aptos" panose="020B0004020202020204" pitchFamily="34" charset="0"/>
                <a:cs typeface="Calibri" panose="020F0502020204030204" pitchFamily="34" charset="0"/>
              </a:rPr>
              <a:t>N</a:t>
            </a:r>
            <a:r>
              <a:rPr lang="en-US" sz="1400" kern="100">
                <a:latin typeface="Aptos" panose="020B0004020202020204" pitchFamily="34" charset="0"/>
                <a:ea typeface="Aptos" panose="020B0004020202020204" pitchFamily="34" charset="0"/>
                <a:cs typeface="Calibri" panose="020F0502020204030204" pitchFamily="34" charset="0"/>
              </a:rPr>
              <a:t>ational chai</a:t>
            </a:r>
            <a:r>
              <a:rPr lang="en-GB" altLang="en-GB" sz="1200" kern="100">
                <a:solidFill>
                  <a:schemeClr val="dk1"/>
                </a:solidFill>
                <a:ea typeface="Aptos" panose="020B0004020202020204" pitchFamily="34" charset="0"/>
              </a:rPr>
              <a:t>n</a:t>
            </a:r>
            <a:endParaRPr/>
          </a:p>
        </p:txBody>
      </p:sp>
      <p:sp>
        <p:nvSpPr>
          <p:cNvPr id="155" name="Google Shape;155;p9"/>
          <p:cNvSpPr txBox="1"/>
          <p:nvPr/>
        </p:nvSpPr>
        <p:spPr>
          <a:xfrm>
            <a:off x="6377453" y="3799203"/>
            <a:ext cx="2207594" cy="307736"/>
          </a:xfrm>
          <a:prstGeom prst="rect">
            <a:avLst/>
          </a:prstGeom>
          <a:noFill/>
          <a:ln w="12700" cap="flat" cmpd="sng">
            <a:solidFill>
              <a:schemeClr val="dk1"/>
            </a:solidFill>
            <a:prstDash val="solid"/>
            <a:round/>
            <a:headEnd type="none" w="sm" len="sm"/>
            <a:tailEnd type="none" w="sm" len="sm"/>
          </a:ln>
        </p:spPr>
        <p:txBody>
          <a:bodyPr spcFirstLastPara="1" wrap="square" lIns="91425" tIns="45700" rIns="91425" bIns="45700" numCol="1" anchor="t" anchorCtr="0">
            <a:spAutoFit/>
          </a:bodyPr>
          <a:lstStyle/>
          <a:p>
            <a:pPr marL="0" marR="0" lvl="0" indent="0" algn="l" rtl="0">
              <a:spcBef>
                <a:spcPts val="0"/>
              </a:spcBef>
              <a:spcAft>
                <a:spcPts val="0"/>
              </a:spcAft>
              <a:buNone/>
            </a:pPr>
            <a:r>
              <a:rPr lang="en-US" kern="100">
                <a:latin typeface="Aptos" panose="020B0004020202020204" pitchFamily="34" charset="0"/>
                <a:ea typeface="Aptos" panose="020B0004020202020204" pitchFamily="34" charset="0"/>
                <a:cs typeface="Calibri" panose="020F0502020204030204" pitchFamily="34" charset="0"/>
              </a:rPr>
              <a:t>I</a:t>
            </a:r>
            <a:r>
              <a:rPr lang="en-US" sz="1400" kern="100">
                <a:latin typeface="Aptos" panose="020B0004020202020204" pitchFamily="34" charset="0"/>
                <a:ea typeface="Aptos" panose="020B0004020202020204" pitchFamily="34" charset="0"/>
                <a:cs typeface="Calibri" panose="020F0502020204030204" pitchFamily="34" charset="0"/>
              </a:rPr>
              <a:t>ncreased competition</a:t>
            </a:r>
            <a:endParaRPr/>
          </a:p>
        </p:txBody>
      </p:sp>
      <p:sp>
        <p:nvSpPr>
          <p:cNvPr id="156" name="Google Shape;156;p9"/>
          <p:cNvSpPr txBox="1"/>
          <p:nvPr/>
        </p:nvSpPr>
        <p:spPr>
          <a:xfrm>
            <a:off x="6405359" y="2241614"/>
            <a:ext cx="2207594" cy="307736"/>
          </a:xfrm>
          <a:prstGeom prst="rect">
            <a:avLst/>
          </a:prstGeom>
          <a:noFill/>
          <a:ln w="12700" cap="flat" cmpd="sng">
            <a:solidFill>
              <a:schemeClr val="dk1"/>
            </a:solidFill>
            <a:prstDash val="solid"/>
            <a:round/>
            <a:headEnd type="none" w="sm" len="sm"/>
            <a:tailEnd type="none" w="sm" len="sm"/>
          </a:ln>
        </p:spPr>
        <p:txBody>
          <a:bodyPr spcFirstLastPara="1" wrap="square" lIns="91425" tIns="45700" rIns="91425" bIns="45700" numCol="1" anchor="t" anchorCtr="0">
            <a:spAutoFit/>
          </a:bodyPr>
          <a:lstStyle/>
          <a:p>
            <a:pPr marL="0" marR="0" lvl="0" indent="0" algn="l" rtl="0">
              <a:spcBef>
                <a:spcPts val="0"/>
              </a:spcBef>
              <a:spcAft>
                <a:spcPts val="0"/>
              </a:spcAft>
              <a:buNone/>
            </a:pPr>
            <a:r>
              <a:rPr lang="en-US" kern="100">
                <a:latin typeface="Aptos" panose="020B0004020202020204" pitchFamily="34" charset="0"/>
                <a:ea typeface="Aptos" panose="020B0004020202020204" pitchFamily="34" charset="0"/>
                <a:cs typeface="Calibri" panose="020F0502020204030204" pitchFamily="34" charset="0"/>
              </a:rPr>
              <a:t>L</a:t>
            </a:r>
            <a:r>
              <a:rPr lang="en-US" sz="1400" kern="100">
                <a:effectLst/>
                <a:latin typeface="Aptos" panose="020B0004020202020204" pitchFamily="34" charset="0"/>
                <a:ea typeface="Aptos" panose="020B0004020202020204" pitchFamily="34" charset="0"/>
                <a:cs typeface="Calibri" panose="020F0502020204030204" pitchFamily="34" charset="0"/>
              </a:rPr>
              <a:t>imited digital marketing</a:t>
            </a:r>
            <a:endParaRPr/>
          </a:p>
        </p:txBody>
      </p:sp>
      <p:sp>
        <p:nvSpPr>
          <p:cNvPr id="157" name="Google Shape;157;p9"/>
          <p:cNvSpPr txBox="1"/>
          <p:nvPr/>
        </p:nvSpPr>
        <p:spPr>
          <a:xfrm>
            <a:off x="6405359" y="2814221"/>
            <a:ext cx="2207594" cy="307736"/>
          </a:xfrm>
          <a:prstGeom prst="rect">
            <a:avLst/>
          </a:prstGeom>
          <a:noFill/>
          <a:ln w="12700" cap="flat" cmpd="sng">
            <a:solidFill>
              <a:schemeClr val="dk1"/>
            </a:solidFill>
            <a:prstDash val="solid"/>
            <a:round/>
            <a:headEnd type="none" w="sm" len="sm"/>
            <a:tailEnd type="none" w="sm" len="sm"/>
          </a:ln>
        </p:spPr>
        <p:txBody>
          <a:bodyPr spcFirstLastPara="1" wrap="square" lIns="91425" tIns="45700" rIns="91425" bIns="45700" numCol="1" anchor="t" anchorCtr="0">
            <a:spAutoFit/>
          </a:bodyPr>
          <a:lstStyle/>
          <a:p>
            <a:pPr marL="0" marR="0" lvl="0" indent="0" algn="l" rtl="0">
              <a:spcBef>
                <a:spcPts val="0"/>
              </a:spcBef>
              <a:spcAft>
                <a:spcPts val="0"/>
              </a:spcAft>
              <a:buNone/>
            </a:pPr>
            <a:r>
              <a:rPr lang="en-US" kern="100">
                <a:latin typeface="Aptos" panose="020B0004020202020204" pitchFamily="34" charset="0"/>
                <a:ea typeface="Aptos" panose="020B0004020202020204" pitchFamily="34" charset="0"/>
                <a:cs typeface="Calibri" panose="020F0502020204030204" pitchFamily="34" charset="0"/>
              </a:rPr>
              <a:t>T</a:t>
            </a:r>
            <a:r>
              <a:rPr lang="en-US" sz="1400" kern="100">
                <a:effectLst/>
                <a:latin typeface="Aptos" panose="020B0004020202020204" pitchFamily="34" charset="0"/>
                <a:ea typeface="Aptos" panose="020B0004020202020204" pitchFamily="34" charset="0"/>
                <a:cs typeface="Calibri" panose="020F0502020204030204" pitchFamily="34" charset="0"/>
              </a:rPr>
              <a:t>ime constraints</a:t>
            </a:r>
            <a:endParaRPr/>
          </a:p>
        </p:txBody>
      </p:sp>
      <p:sp>
        <p:nvSpPr>
          <p:cNvPr id="158" name="Google Shape;158;p9"/>
          <p:cNvSpPr txBox="1"/>
          <p:nvPr/>
        </p:nvSpPr>
        <p:spPr>
          <a:xfrm>
            <a:off x="3506303" y="4416742"/>
            <a:ext cx="2207594" cy="307736"/>
          </a:xfrm>
          <a:prstGeom prst="rect">
            <a:avLst/>
          </a:prstGeom>
          <a:noFill/>
          <a:ln w="12700" cap="flat" cmpd="sng">
            <a:solidFill>
              <a:schemeClr val="dk1"/>
            </a:solidFill>
            <a:prstDash val="solid"/>
            <a:round/>
            <a:headEnd type="none" w="sm" len="sm"/>
            <a:tailEnd type="none" w="sm" len="sm"/>
          </a:ln>
        </p:spPr>
        <p:txBody>
          <a:bodyPr spcFirstLastPara="1" wrap="square" lIns="91425" tIns="45700" rIns="91425" bIns="45700" numCol="1" anchor="t" anchorCtr="0">
            <a:spAutoFit/>
          </a:bodyPr>
          <a:lstStyle/>
          <a:p>
            <a:pPr marL="0" marR="0" lvl="0" indent="0" algn="l" rtl="0">
              <a:spcBef>
                <a:spcPts val="0"/>
              </a:spcBef>
              <a:spcAft>
                <a:spcPts val="0"/>
              </a:spcAft>
              <a:buNone/>
            </a:pPr>
            <a:r>
              <a:rPr lang="en-US" kern="100">
                <a:latin typeface="Aptos" panose="020B0004020202020204" pitchFamily="34" charset="0"/>
                <a:ea typeface="Aptos" panose="020B0004020202020204" pitchFamily="34" charset="0"/>
                <a:cs typeface="Calibri" panose="020F0502020204030204" pitchFamily="34" charset="0"/>
              </a:rPr>
              <a:t>M</a:t>
            </a:r>
            <a:r>
              <a:rPr lang="en-US" sz="1400" kern="100">
                <a:effectLst/>
                <a:latin typeface="Aptos" panose="020B0004020202020204" pitchFamily="34" charset="0"/>
                <a:ea typeface="Aptos" panose="020B0004020202020204" pitchFamily="34" charset="0"/>
                <a:cs typeface="Calibri" panose="020F0502020204030204" pitchFamily="34" charset="0"/>
              </a:rPr>
              <a:t>arketing effectiveness</a:t>
            </a:r>
            <a:endParaRPr/>
          </a:p>
        </p:txBody>
      </p:sp>
      <p:sp>
        <p:nvSpPr>
          <p:cNvPr id="159" name="Google Shape;159;p9"/>
          <p:cNvSpPr txBox="1"/>
          <p:nvPr/>
        </p:nvSpPr>
        <p:spPr>
          <a:xfrm>
            <a:off x="3545260" y="3791588"/>
            <a:ext cx="2207594" cy="307736"/>
          </a:xfrm>
          <a:prstGeom prst="rect">
            <a:avLst/>
          </a:prstGeom>
          <a:noFill/>
          <a:ln w="12700" cap="flat" cmpd="sng">
            <a:solidFill>
              <a:schemeClr val="dk1"/>
            </a:solidFill>
            <a:prstDash val="solid"/>
            <a:round/>
            <a:headEnd type="none" w="sm" len="sm"/>
            <a:tailEnd type="none" w="sm" len="sm"/>
          </a:ln>
        </p:spPr>
        <p:txBody>
          <a:bodyPr spcFirstLastPara="1" wrap="square" lIns="91425" tIns="45700" rIns="91425" bIns="45700" numCol="1" anchor="t" anchorCtr="0">
            <a:spAutoFit/>
          </a:bodyPr>
          <a:lstStyle/>
          <a:p>
            <a:pPr marL="0" marR="0" lvl="0" indent="0" algn="l" rtl="0">
              <a:spcBef>
                <a:spcPts val="0"/>
              </a:spcBef>
              <a:spcAft>
                <a:spcPts val="0"/>
              </a:spcAft>
              <a:buNone/>
            </a:pPr>
            <a:r>
              <a:rPr lang="en-US" kern="100">
                <a:latin typeface="Aptos" panose="020B0004020202020204" pitchFamily="34" charset="0"/>
                <a:ea typeface="Aptos" panose="020B0004020202020204" pitchFamily="34" charset="0"/>
                <a:cs typeface="Calibri" panose="020F0502020204030204" pitchFamily="34" charset="0"/>
              </a:rPr>
              <a:t>W</a:t>
            </a:r>
            <a:r>
              <a:rPr lang="en-US" sz="1400" kern="100">
                <a:effectLst/>
                <a:latin typeface="Aptos" panose="020B0004020202020204" pitchFamily="34" charset="0"/>
                <a:ea typeface="Aptos" panose="020B0004020202020204" pitchFamily="34" charset="0"/>
                <a:cs typeface="Calibri" panose="020F0502020204030204" pitchFamily="34" charset="0"/>
              </a:rPr>
              <a:t>ebsite traffic</a:t>
            </a:r>
            <a:endParaRPr/>
          </a:p>
        </p:txBody>
      </p:sp>
      <p:sp>
        <p:nvSpPr>
          <p:cNvPr id="160" name="Google Shape;160;p9"/>
          <p:cNvSpPr txBox="1"/>
          <p:nvPr/>
        </p:nvSpPr>
        <p:spPr>
          <a:xfrm>
            <a:off x="614996" y="4389626"/>
            <a:ext cx="2207594" cy="307736"/>
          </a:xfrm>
          <a:prstGeom prst="rect">
            <a:avLst/>
          </a:prstGeom>
          <a:noFill/>
          <a:ln w="12700" cap="flat" cmpd="sng">
            <a:solidFill>
              <a:schemeClr val="dk1"/>
            </a:solidFill>
            <a:prstDash val="solid"/>
            <a:round/>
            <a:headEnd type="none" w="sm" len="sm"/>
            <a:tailEnd type="none" w="sm" len="sm"/>
          </a:ln>
        </p:spPr>
        <p:txBody>
          <a:bodyPr spcFirstLastPara="1" wrap="square" lIns="91425" tIns="45700" rIns="91425" bIns="45700" numCol="1" anchor="t" anchorCtr="0">
            <a:spAutoFit/>
          </a:bodyPr>
          <a:lstStyle/>
          <a:p>
            <a:pPr marL="0" marR="0" lvl="0" indent="0" algn="l" rtl="0">
              <a:spcBef>
                <a:spcPts val="0"/>
              </a:spcBef>
              <a:spcAft>
                <a:spcPts val="0"/>
              </a:spcAft>
              <a:buNone/>
            </a:pPr>
            <a:r>
              <a:rPr lang="en-US" kern="100">
                <a:latin typeface="Aptos" panose="020B0004020202020204" pitchFamily="34" charset="0"/>
                <a:ea typeface="Aptos" panose="020B0004020202020204" pitchFamily="34" charset="0"/>
                <a:cs typeface="Calibri" panose="020F0502020204030204" pitchFamily="34" charset="0"/>
              </a:rPr>
              <a:t>P</a:t>
            </a:r>
            <a:r>
              <a:rPr lang="en-US" sz="1400" kern="100">
                <a:latin typeface="Aptos" panose="020B0004020202020204" pitchFamily="34" charset="0"/>
                <a:ea typeface="Aptos" panose="020B0004020202020204" pitchFamily="34" charset="0"/>
                <a:cs typeface="Calibri" panose="020F0502020204030204" pitchFamily="34" charset="0"/>
              </a:rPr>
              <a:t>rice of fresh flowers</a:t>
            </a:r>
            <a:endParaRPr/>
          </a:p>
        </p:txBody>
      </p:sp>
      <p:sp>
        <p:nvSpPr>
          <p:cNvPr id="161" name="Google Shape;161;p9"/>
          <p:cNvSpPr txBox="1"/>
          <p:nvPr/>
        </p:nvSpPr>
        <p:spPr>
          <a:xfrm>
            <a:off x="614996" y="3799203"/>
            <a:ext cx="2207594" cy="523180"/>
          </a:xfrm>
          <a:prstGeom prst="rect">
            <a:avLst/>
          </a:prstGeom>
          <a:noFill/>
          <a:ln w="12700" cap="flat" cmpd="sng">
            <a:solidFill>
              <a:schemeClr val="dk1"/>
            </a:solidFill>
            <a:prstDash val="solid"/>
            <a:round/>
            <a:headEnd type="none" w="sm" len="sm"/>
            <a:tailEnd type="none" w="sm" len="sm"/>
          </a:ln>
        </p:spPr>
        <p:txBody>
          <a:bodyPr spcFirstLastPara="1" wrap="square" lIns="91425" tIns="45700" rIns="91425" bIns="45700" numCol="1" anchor="t" anchorCtr="0">
            <a:spAutoFit/>
          </a:bodyPr>
          <a:lstStyle/>
          <a:p>
            <a:pPr marL="0" marR="0" lvl="0" indent="0" algn="l" rtl="0">
              <a:spcBef>
                <a:spcPts val="0"/>
              </a:spcBef>
              <a:spcAft>
                <a:spcPts val="0"/>
              </a:spcAft>
              <a:buNone/>
            </a:pPr>
            <a:r>
              <a:rPr lang="en-US" kern="100">
                <a:latin typeface="Aptos" panose="020B0004020202020204" pitchFamily="34" charset="0"/>
                <a:ea typeface="Aptos" panose="020B0004020202020204" pitchFamily="34" charset="0"/>
                <a:cs typeface="Calibri" panose="020F0502020204030204" pitchFamily="34" charset="0"/>
              </a:rPr>
              <a:t>S</a:t>
            </a:r>
            <a:r>
              <a:rPr lang="en-US" sz="1400" kern="100">
                <a:latin typeface="Aptos" panose="020B0004020202020204" pitchFamily="34" charset="0"/>
                <a:ea typeface="Aptos" panose="020B0004020202020204" pitchFamily="34" charset="0"/>
                <a:cs typeface="Calibri" panose="020F0502020204030204" pitchFamily="34" charset="0"/>
              </a:rPr>
              <a:t>ustainable packaging price</a:t>
            </a:r>
            <a:endParaRPr/>
          </a:p>
        </p:txBody>
      </p:sp>
      <p:sp>
        <p:nvSpPr>
          <p:cNvPr id="162" name="Google Shape;162;p9"/>
          <p:cNvSpPr txBox="1"/>
          <p:nvPr/>
        </p:nvSpPr>
        <p:spPr>
          <a:xfrm>
            <a:off x="3492003" y="2178258"/>
            <a:ext cx="2207594" cy="307736"/>
          </a:xfrm>
          <a:prstGeom prst="rect">
            <a:avLst/>
          </a:prstGeom>
          <a:noFill/>
          <a:ln w="12700" cap="flat" cmpd="sng">
            <a:solidFill>
              <a:schemeClr val="dk1"/>
            </a:solidFill>
            <a:prstDash val="solid"/>
            <a:round/>
            <a:headEnd type="none" w="sm" len="sm"/>
            <a:tailEnd type="none" w="sm" len="sm"/>
          </a:ln>
        </p:spPr>
        <p:txBody>
          <a:bodyPr spcFirstLastPara="1" wrap="square" lIns="91425" tIns="45700" rIns="91425" bIns="45700" numCol="1" anchor="t" anchorCtr="0">
            <a:spAutoFit/>
          </a:bodyPr>
          <a:lstStyle/>
          <a:p>
            <a:pPr marL="0" marR="0" lvl="0" indent="0" algn="l" rtl="0">
              <a:spcBef>
                <a:spcPts val="0"/>
              </a:spcBef>
              <a:spcAft>
                <a:spcPts val="0"/>
              </a:spcAft>
              <a:buNone/>
            </a:pPr>
            <a:r>
              <a:rPr lang="en-US">
                <a:latin typeface="Aptos" panose="020B0004020202020204" pitchFamily="34" charset="0"/>
                <a:cs typeface="Calibri" panose="020F0502020204030204" pitchFamily="34" charset="0"/>
              </a:rPr>
              <a:t>L</a:t>
            </a:r>
            <a:r>
              <a:rPr lang="en-US" sz="1400">
                <a:latin typeface="Aptos" panose="020B0004020202020204" pitchFamily="34" charset="0"/>
                <a:cs typeface="Calibri" panose="020F0502020204030204" pitchFamily="34" charset="0"/>
              </a:rPr>
              <a:t>imited online system</a:t>
            </a:r>
            <a:endParaRPr/>
          </a:p>
        </p:txBody>
      </p:sp>
      <p:sp>
        <p:nvSpPr>
          <p:cNvPr id="163" name="Google Shape;163;p9"/>
          <p:cNvSpPr txBox="1"/>
          <p:nvPr/>
        </p:nvSpPr>
        <p:spPr>
          <a:xfrm>
            <a:off x="3519909" y="2814220"/>
            <a:ext cx="2207594" cy="307736"/>
          </a:xfrm>
          <a:prstGeom prst="rect">
            <a:avLst/>
          </a:prstGeom>
          <a:noFill/>
          <a:ln w="12700" cap="flat" cmpd="sng">
            <a:solidFill>
              <a:schemeClr val="dk1"/>
            </a:solidFill>
            <a:prstDash val="solid"/>
            <a:round/>
            <a:headEnd type="none" w="sm" len="sm"/>
            <a:tailEnd type="none" w="sm" len="sm"/>
          </a:ln>
        </p:spPr>
        <p:txBody>
          <a:bodyPr spcFirstLastPara="1" wrap="square" lIns="91425" tIns="45700" rIns="91425" bIns="45700" numCol="1" anchor="t" anchorCtr="0">
            <a:spAutoFit/>
          </a:bodyPr>
          <a:lstStyle/>
          <a:p>
            <a:pPr marL="0" marR="0" lvl="0" indent="0" algn="l" rtl="0">
              <a:spcBef>
                <a:spcPts val="0"/>
              </a:spcBef>
              <a:spcAft>
                <a:spcPts val="0"/>
              </a:spcAft>
              <a:buNone/>
            </a:pPr>
            <a:r>
              <a:rPr lang="en-US">
                <a:latin typeface="Aptos" panose="020B0004020202020204" pitchFamily="34" charset="0"/>
                <a:cs typeface="Calibri" panose="020F0502020204030204" pitchFamily="34" charset="0"/>
              </a:rPr>
              <a:t>O</a:t>
            </a:r>
            <a:r>
              <a:rPr lang="en-US" sz="1400">
                <a:latin typeface="Aptos" panose="020B0004020202020204" pitchFamily="34" charset="0"/>
                <a:cs typeface="Calibri" panose="020F0502020204030204" pitchFamily="34" charset="0"/>
              </a:rPr>
              <a:t>utdated website</a:t>
            </a:r>
            <a:endParaRPr/>
          </a:p>
        </p:txBody>
      </p:sp>
      <p:sp>
        <p:nvSpPr>
          <p:cNvPr id="164" name="Google Shape;164;p9"/>
          <p:cNvSpPr txBox="1"/>
          <p:nvPr/>
        </p:nvSpPr>
        <p:spPr>
          <a:xfrm>
            <a:off x="569555" y="2177470"/>
            <a:ext cx="2207594" cy="461624"/>
          </a:xfrm>
          <a:prstGeom prst="rect">
            <a:avLst/>
          </a:prstGeom>
          <a:noFill/>
          <a:ln w="12700" cap="flat" cmpd="sng">
            <a:solidFill>
              <a:schemeClr val="dk1"/>
            </a:solidFill>
            <a:prstDash val="solid"/>
            <a:round/>
            <a:headEnd type="none" w="sm" len="sm"/>
            <a:tailEnd type="none" w="sm" len="sm"/>
          </a:ln>
        </p:spPr>
        <p:txBody>
          <a:bodyPr spcFirstLastPara="1" wrap="square" lIns="91425" tIns="45700" rIns="91425" bIns="45700" numCol="1" anchor="t" anchorCtr="0">
            <a:spAutoFit/>
          </a:bodyPr>
          <a:lstStyle/>
          <a:p>
            <a:pPr marL="0" marR="0" lvl="0" indent="0" algn="l" rtl="0">
              <a:spcBef>
                <a:spcPts val="0"/>
              </a:spcBef>
              <a:spcAft>
                <a:spcPts val="0"/>
              </a:spcAft>
              <a:buNone/>
            </a:pPr>
            <a:r>
              <a:rPr lang="en-US" sz="1200">
                <a:latin typeface="+mn-lt"/>
                <a:cs typeface="Calibri" panose="020F0502020204030204" pitchFamily="34" charset="0"/>
              </a:rPr>
              <a:t>Ineffective marketing techniques</a:t>
            </a:r>
            <a:endParaRPr>
              <a:latin typeface="+mn-lt"/>
            </a:endParaRPr>
          </a:p>
        </p:txBody>
      </p:sp>
      <p:sp>
        <p:nvSpPr>
          <p:cNvPr id="165" name="Google Shape;165;p9"/>
          <p:cNvSpPr txBox="1"/>
          <p:nvPr/>
        </p:nvSpPr>
        <p:spPr>
          <a:xfrm>
            <a:off x="606084" y="2797352"/>
            <a:ext cx="2207594" cy="461624"/>
          </a:xfrm>
          <a:prstGeom prst="rect">
            <a:avLst/>
          </a:prstGeom>
          <a:noFill/>
          <a:ln w="12700" cap="flat" cmpd="sng">
            <a:solidFill>
              <a:schemeClr val="dk1"/>
            </a:solidFill>
            <a:prstDash val="solid"/>
            <a:round/>
            <a:headEnd type="none" w="sm" len="sm"/>
            <a:tailEnd type="none" w="sm" len="sm"/>
          </a:ln>
        </p:spPr>
        <p:txBody>
          <a:bodyPr spcFirstLastPara="1" wrap="square" lIns="91425" tIns="45700" rIns="91425" bIns="45700" numCol="1" anchor="t" anchorCtr="0">
            <a:spAutoFit/>
          </a:bodyPr>
          <a:lstStyle/>
          <a:p>
            <a:pPr marL="0" marR="0" lvl="0" indent="0" algn="l" rtl="0">
              <a:spcBef>
                <a:spcPts val="0"/>
              </a:spcBef>
              <a:spcAft>
                <a:spcPts val="0"/>
              </a:spcAft>
              <a:buNone/>
            </a:pPr>
            <a:r>
              <a:rPr lang="en-US" sz="1200">
                <a:latin typeface="+mn-lt"/>
                <a:cs typeface="Calibri" panose="020F0502020204030204" pitchFamily="34" charset="0"/>
              </a:rPr>
              <a:t>Lack structured sales strategies</a:t>
            </a:r>
            <a:endParaRPr sz="1200">
              <a:latin typeface="+mn-lt"/>
            </a:endParaRPr>
          </a:p>
        </p:txBody>
      </p:sp>
      <p:sp>
        <p:nvSpPr>
          <p:cNvPr id="166" name="Google Shape;166;p9"/>
          <p:cNvSpPr txBox="1"/>
          <p:nvPr/>
        </p:nvSpPr>
        <p:spPr>
          <a:xfrm>
            <a:off x="292474" y="94505"/>
            <a:ext cx="10920760" cy="1384954"/>
          </a:xfrm>
          <a:prstGeom prst="rect">
            <a:avLst/>
          </a:prstGeom>
          <a:noFill/>
          <a:ln>
            <a:noFill/>
          </a:ln>
        </p:spPr>
        <p:txBody>
          <a:bodyPr spcFirstLastPara="1" wrap="square" lIns="91425" tIns="45700" rIns="91425" bIns="45700" numCol="1" anchor="t" anchorCtr="0">
            <a:spAutoFit/>
          </a:bodyPr>
          <a:lstStyle/>
          <a:p>
            <a:pPr marL="0" marR="0" lvl="0" indent="0" algn="l" rtl="0">
              <a:spcBef>
                <a:spcPts val="0"/>
              </a:spcBef>
              <a:spcAft>
                <a:spcPts val="0"/>
              </a:spcAft>
              <a:buNone/>
            </a:pPr>
            <a:r>
              <a:rPr lang="en-GB" altLang="en-GB" sz="2800" b="1">
                <a:solidFill>
                  <a:schemeClr val="dk1"/>
                </a:solidFill>
                <a:latin typeface="Calibri"/>
                <a:ea typeface="Calibri"/>
                <a:cs typeface="Calibri"/>
                <a:sym typeface="Calibri"/>
              </a:rPr>
              <a:t>Provide an application and discuss the information provided in your Cause-and-Effect diagram </a:t>
            </a:r>
          </a:p>
          <a:p>
            <a:endParaRPr lang="en-GB" altLang="en-GB" sz="2800" b="1">
              <a:solidFill>
                <a:schemeClr val="dk1"/>
              </a:solidFill>
              <a:latin typeface="Calibri"/>
              <a:ea typeface="Calibri"/>
              <a:cs typeface="Calibri"/>
            </a:endParaRPr>
          </a:p>
        </p:txBody>
      </p:sp>
      <p:sp>
        <p:nvSpPr>
          <p:cNvPr id="167" name="Google Shape;167;p9"/>
          <p:cNvSpPr txBox="1"/>
          <p:nvPr/>
        </p:nvSpPr>
        <p:spPr>
          <a:xfrm>
            <a:off x="1932318" y="5874927"/>
            <a:ext cx="10041596" cy="369332"/>
          </a:xfrm>
          <a:prstGeom prst="rect">
            <a:avLst/>
          </a:prstGeom>
          <a:noFill/>
          <a:ln>
            <a:noFill/>
          </a:ln>
        </p:spPr>
        <p:txBody>
          <a:bodyPr spcFirstLastPara="1" wrap="square" lIns="91425" tIns="45700" rIns="91425" bIns="45700" numCol="1" anchor="t" anchorCtr="0">
            <a:spAutoFit/>
          </a:bodyPr>
          <a:lstStyle/>
          <a:p>
            <a:pPr marL="285750" marR="0" lvl="0" indent="-285750" algn="l" rtl="0">
              <a:spcBef>
                <a:spcPts val="0"/>
              </a:spcBef>
              <a:spcAft>
                <a:spcPts val="0"/>
              </a:spcAft>
              <a:buClr>
                <a:srgbClr val="FF0000"/>
              </a:buClr>
              <a:buSzPts val="1800"/>
              <a:buFont typeface="Arial"/>
              <a:buChar char="•"/>
            </a:pPr>
            <a:r>
              <a:rPr lang="en-GB" altLang="en-GB" sz="1800" b="1">
                <a:solidFill>
                  <a:srgbClr val="FF0000"/>
                </a:solidFill>
                <a:latin typeface="Arial"/>
                <a:ea typeface="Arial"/>
                <a:cs typeface="Arial"/>
                <a:sym typeface="Arial"/>
              </a:rPr>
              <a:t>Ensure that you provide a reference source for the Cause-and-Effect model on this slide</a:t>
            </a:r>
            <a:endParaRPr sz="1800">
              <a:solidFill>
                <a:schemeClr val="dk1"/>
              </a:solidFill>
              <a:latin typeface="Arial"/>
              <a:ea typeface="Arial"/>
              <a:cs typeface="Arial"/>
              <a:sym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FF462350-10B7-E720-AF7F-A1365F6F70BB}"/>
              </a:ext>
            </a:extLst>
          </p:cNvPr>
          <p:cNvSpPr>
            <a:spLocks noGrp="1"/>
          </p:cNvSpPr>
          <p:nvPr>
            <p:ph type="pic" idx="2"/>
          </p:nvPr>
        </p:nvSpPr>
        <p:spPr/>
        <p:txBody>
          <a:bodyPr numCol="1">
            <a:normAutofit/>
          </a:bodyPr>
          <a:lstStyle/>
          <a:p>
            <a:r>
              <a:rPr lang="en-GB" altLang="en-GB" sz="2000" kern="100">
                <a:effectLst/>
                <a:latin typeface="Aptos" panose="020B0004020202020204" pitchFamily="34" charset="0"/>
                <a:ea typeface="Aptos" panose="020B0004020202020204" pitchFamily="34" charset="0"/>
                <a:cs typeface="Times New Roman" panose="02020603050405020304" pitchFamily="18" charset="0"/>
              </a:rPr>
              <a:t> </a:t>
            </a:r>
          </a:p>
          <a:p>
            <a:r>
              <a:rPr lang="en-GB" altLang="en-GB" sz="2000" kern="100">
                <a:latin typeface="Aptos" panose="020B0004020202020204" pitchFamily="34" charset="0"/>
                <a:ea typeface="Aptos" panose="020B0004020202020204" pitchFamily="34" charset="0"/>
                <a:cs typeface="Calibri" panose="020F0502020204030204" pitchFamily="34" charset="0"/>
              </a:rPr>
              <a:t>T</a:t>
            </a:r>
            <a:r>
              <a:rPr lang="en-GB" altLang="en-GB" sz="2000" kern="100">
                <a:effectLst/>
                <a:latin typeface="Aptos" panose="020B0004020202020204" pitchFamily="34" charset="0"/>
                <a:ea typeface="Aptos" panose="020B0004020202020204" pitchFamily="34" charset="0"/>
                <a:cs typeface="Calibri" panose="020F0502020204030204" pitchFamily="34" charset="0"/>
              </a:rPr>
              <a:t>he cause and effect diagram was used to identify the root causes of declining in-store sales at Green Haven Florists by grouping dividing factors into key categories. </a:t>
            </a:r>
          </a:p>
          <a:p>
            <a:r>
              <a:rPr lang="en-US" sz="2000">
                <a:latin typeface="Aptos" panose="020B0004020202020204" pitchFamily="34" charset="0"/>
                <a:cs typeface="Calibri" panose="020F0502020204030204" pitchFamily="34" charset="0"/>
              </a:rPr>
              <a:t>Under Methods, ineffective marketing techniques and a lack structured sales strategies have reduced customer footfall and awareness. The business depends heavily on word of mouth not on planned digital or promotional activity. </a:t>
            </a:r>
          </a:p>
          <a:p>
            <a:r>
              <a:rPr lang="en-US" sz="2000">
                <a:latin typeface="Aptos" panose="020B0004020202020204" pitchFamily="34" charset="0"/>
                <a:cs typeface="Calibri" panose="020F0502020204030204" pitchFamily="34" charset="0"/>
              </a:rPr>
              <a:t>Regarding Machines, the crucial issue is the limited online system and outdated website, which does restrict delivery options, online ordering and customer engagement compared to their competitors.</a:t>
            </a:r>
          </a:p>
          <a:p>
            <a:r>
              <a:rPr lang="en-US" sz="2000" kern="100">
                <a:effectLst/>
                <a:latin typeface="Aptos" panose="020B0004020202020204" pitchFamily="34" charset="0"/>
                <a:ea typeface="Aptos" panose="020B0004020202020204" pitchFamily="34" charset="0"/>
                <a:cs typeface="Calibri" panose="020F0502020204030204" pitchFamily="34" charset="0"/>
              </a:rPr>
              <a:t>Regarding People, limited digital marketing and time constraints faced by the owners made it hard to adapt to challenging consumer </a:t>
            </a:r>
            <a:r>
              <a:rPr lang="en-US" sz="2000" kern="100" err="1">
                <a:effectLst/>
                <a:latin typeface="Aptos" panose="020B0004020202020204" pitchFamily="34" charset="0"/>
                <a:ea typeface="Aptos" panose="020B0004020202020204" pitchFamily="34" charset="0"/>
                <a:cs typeface="Calibri" panose="020F0502020204030204" pitchFamily="34" charset="0"/>
              </a:rPr>
              <a:t>behaviour</a:t>
            </a:r>
            <a:r>
              <a:rPr lang="en-US" sz="2000" kern="100">
                <a:effectLst/>
                <a:latin typeface="Aptos" panose="020B0004020202020204" pitchFamily="34" charset="0"/>
                <a:ea typeface="Aptos" panose="020B0004020202020204" pitchFamily="34" charset="0"/>
                <a:cs typeface="Calibri" panose="020F0502020204030204" pitchFamily="34" charset="0"/>
              </a:rPr>
              <a:t> and to manage online growth effectively.</a:t>
            </a:r>
          </a:p>
          <a:p>
            <a:r>
              <a:rPr lang="en-US" sz="2000" kern="100">
                <a:latin typeface="Aptos" panose="020B0004020202020204" pitchFamily="34" charset="0"/>
                <a:ea typeface="Aptos" panose="020B0004020202020204" pitchFamily="34" charset="0"/>
                <a:cs typeface="Calibri" panose="020F0502020204030204" pitchFamily="34" charset="0"/>
              </a:rPr>
              <a:t>Under Materials, the sustainable packaging price and price of fresh flowers has increased which made Green Haven Florist less competitive compared to other larger online retailers.</a:t>
            </a:r>
          </a:p>
          <a:p>
            <a:r>
              <a:rPr lang="en-US" sz="2000" kern="100">
                <a:effectLst/>
                <a:latin typeface="Aptos" panose="020B0004020202020204" pitchFamily="34" charset="0"/>
                <a:ea typeface="Aptos" panose="020B0004020202020204" pitchFamily="34" charset="0"/>
                <a:cs typeface="Calibri" panose="020F0502020204030204" pitchFamily="34" charset="0"/>
              </a:rPr>
              <a:t>Under Measurements, there is limited use of performance data, like website traffic, tracking customer trends or marketing effectiveness, that reduces informed decision making. </a:t>
            </a:r>
          </a:p>
          <a:p>
            <a:r>
              <a:rPr lang="en-US" sz="2000" kern="100">
                <a:latin typeface="Aptos" panose="020B0004020202020204" pitchFamily="34" charset="0"/>
                <a:ea typeface="Aptos" panose="020B0004020202020204" pitchFamily="34" charset="0"/>
                <a:cs typeface="Calibri" panose="020F0502020204030204" pitchFamily="34" charset="0"/>
              </a:rPr>
              <a:t>Environmental factors involve increased competition from online florists and national chains and reduced high street footfall. </a:t>
            </a:r>
          </a:p>
          <a:p>
            <a:r>
              <a:rPr lang="en-US" sz="2000" kern="100">
                <a:effectLst/>
                <a:latin typeface="Aptos" panose="020B0004020202020204" pitchFamily="34" charset="0"/>
                <a:ea typeface="Aptos" panose="020B0004020202020204" pitchFamily="34" charset="0"/>
                <a:cs typeface="Calibri" panose="020F0502020204030204" pitchFamily="34" charset="0"/>
              </a:rPr>
              <a:t>As a result, the di</a:t>
            </a:r>
            <a:r>
              <a:rPr lang="en-US" sz="2000" kern="100">
                <a:latin typeface="Aptos" panose="020B0004020202020204" pitchFamily="34" charset="0"/>
                <a:ea typeface="Aptos" panose="020B0004020202020204" pitchFamily="34" charset="0"/>
                <a:cs typeface="Calibri" panose="020F0502020204030204" pitchFamily="34" charset="0"/>
              </a:rPr>
              <a:t>agram shows that the decline in sales was caused by technological, mix of operational and environmental factors, not only a single issue. </a:t>
            </a:r>
          </a:p>
          <a:p>
            <a:endParaRPr lang="en-US" sz="2000" kern="100">
              <a:effectLst/>
              <a:latin typeface="Aptos" panose="020B0004020202020204" pitchFamily="34" charset="0"/>
              <a:ea typeface="Aptos" panose="020B0004020202020204" pitchFamily="34" charset="0"/>
              <a:cs typeface="Calibri" panose="020F0502020204030204" pitchFamily="34" charset="0"/>
            </a:endParaRPr>
          </a:p>
          <a:p>
            <a:r>
              <a:rPr lang="en-GB" altLang="en-GB" sz="1200" i="0" u="none" strike="noStrike">
                <a:solidFill>
                  <a:srgbClr val="000000"/>
                </a:solidFill>
                <a:effectLst/>
                <a:latin typeface="+mn-lt"/>
              </a:rPr>
              <a:t>Institute of Leadership &amp; Management (2013) </a:t>
            </a:r>
            <a:r>
              <a:rPr lang="en-GB" altLang="en-GB" sz="1200" i="1" u="none" strike="noStrike">
                <a:solidFill>
                  <a:srgbClr val="000000"/>
                </a:solidFill>
                <a:effectLst/>
                <a:latin typeface="+mn-lt"/>
              </a:rPr>
              <a:t>Solving Problems and Making Decisions</a:t>
            </a:r>
            <a:r>
              <a:rPr lang="en-GB" altLang="en-GB" sz="1200" i="0" u="none" strike="noStrike">
                <a:solidFill>
                  <a:srgbClr val="000000"/>
                </a:solidFill>
                <a:effectLst/>
                <a:latin typeface="+mn-lt"/>
              </a:rPr>
              <a:t>, 5th </a:t>
            </a:r>
            <a:r>
              <a:rPr lang="en-GB" altLang="en-GB" sz="1200" i="0" u="none" strike="noStrike" err="1">
                <a:solidFill>
                  <a:srgbClr val="000000"/>
                </a:solidFill>
                <a:effectLst/>
                <a:latin typeface="+mn-lt"/>
              </a:rPr>
              <a:t>edn</a:t>
            </a:r>
            <a:r>
              <a:rPr lang="en-GB" altLang="en-GB" sz="1200" i="0" u="none" strike="noStrike">
                <a:solidFill>
                  <a:srgbClr val="000000"/>
                </a:solidFill>
                <a:effectLst/>
                <a:latin typeface="+mn-lt"/>
              </a:rPr>
              <a:t>., Routledge, Abingdon, Session C: Finding a Solution, pp. </a:t>
            </a:r>
            <a:r>
              <a:rPr lang="en-US" sz="1200" i="0" u="none" strike="noStrike" kern="100">
                <a:solidFill>
                  <a:srgbClr val="000000"/>
                </a:solidFill>
                <a:latin typeface="+mn-lt"/>
                <a:cs typeface="Calibri" panose="020F0502020204030204" pitchFamily="34" charset="0"/>
              </a:rPr>
              <a:t>47-53. </a:t>
            </a:r>
            <a:endParaRPr lang="en-US" sz="1200" kern="100">
              <a:effectLst/>
              <a:latin typeface="+mn-lt"/>
              <a:ea typeface="Aptos" panose="020B0004020202020204" pitchFamily="34" charset="0"/>
              <a:cs typeface="Calibri" panose="020F0502020204030204" pitchFamily="34" charset="0"/>
            </a:endParaRPr>
          </a:p>
        </p:txBody>
      </p:sp>
    </p:spTree>
    <p:extLst>
      <p:ext uri="{BB962C8B-B14F-4D97-AF65-F5344CB8AC3E}">
        <p14:creationId xmlns:p14="http://schemas.microsoft.com/office/powerpoint/2010/main" val="17926943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10"/>
          <p:cNvSpPr txBox="1">
            <a:spLocks noGrp="1"/>
          </p:cNvSpPr>
          <p:nvPr>
            <p:ph type="title"/>
          </p:nvPr>
        </p:nvSpPr>
        <p:spPr>
          <a:xfrm>
            <a:off x="838200" y="563533"/>
            <a:ext cx="10515600" cy="930275"/>
          </a:xfrm>
          <a:prstGeom prst="rect">
            <a:avLst/>
          </a:prstGeom>
          <a:noFill/>
          <a:ln>
            <a:noFill/>
          </a:ln>
        </p:spPr>
        <p:txBody>
          <a:bodyPr spcFirstLastPara="1" wrap="square" lIns="91425" tIns="45700" rIns="91425" bIns="45700" numCol="1" anchor="ctr" anchorCtr="0">
            <a:noAutofit/>
          </a:bodyPr>
          <a:lstStyle/>
          <a:p>
            <a:pPr>
              <a:buSzPts val="3200"/>
            </a:pPr>
            <a:r>
              <a:rPr lang="en-GB" altLang="en-GB" sz="3200" b="1" u="sng">
                <a:latin typeface="Arial"/>
                <a:ea typeface="Arial"/>
                <a:cs typeface="Arial"/>
                <a:sym typeface="Arial"/>
              </a:rPr>
              <a:t>Provide a summary of your Key Findings </a:t>
            </a:r>
            <a:br>
              <a:rPr lang="en-GB" altLang="en-GB" sz="3200" b="1" u="sng">
                <a:latin typeface="Arial"/>
                <a:ea typeface="Arial"/>
                <a:cs typeface="Arial"/>
                <a:sym typeface="Arial"/>
              </a:rPr>
            </a:br>
            <a:endParaRPr lang="en-GB" altLang="en-GB" sz="3200" b="1" u="sng">
              <a:latin typeface="Arial"/>
              <a:cs typeface="Arial"/>
            </a:endParaRPr>
          </a:p>
        </p:txBody>
      </p:sp>
      <p:sp>
        <p:nvSpPr>
          <p:cNvPr id="173" name="Google Shape;173;p10"/>
          <p:cNvSpPr txBox="1">
            <a:spLocks noGrp="1"/>
          </p:cNvSpPr>
          <p:nvPr>
            <p:ph type="body" idx="1"/>
          </p:nvPr>
        </p:nvSpPr>
        <p:spPr>
          <a:xfrm>
            <a:off x="838200" y="2141537"/>
            <a:ext cx="10515600" cy="4351338"/>
          </a:xfrm>
          <a:prstGeom prst="rect">
            <a:avLst/>
          </a:prstGeom>
          <a:noFill/>
          <a:ln>
            <a:noFill/>
          </a:ln>
        </p:spPr>
        <p:txBody>
          <a:bodyPr spcFirstLastPara="1" wrap="square" lIns="91425" tIns="45700" rIns="91425" bIns="45700" numCol="1" anchor="t" anchorCtr="0">
            <a:normAutofit/>
          </a:bodyPr>
          <a:lstStyle/>
          <a:p>
            <a:pPr marL="228600" lvl="0" indent="-228600" algn="l" rtl="0">
              <a:lnSpc>
                <a:spcPct val="90000"/>
              </a:lnSpc>
              <a:spcBef>
                <a:spcPts val="0"/>
              </a:spcBef>
              <a:spcAft>
                <a:spcPts val="0"/>
              </a:spcAft>
              <a:buClr>
                <a:schemeClr val="dk1"/>
              </a:buClr>
              <a:buSzPts val="2800"/>
              <a:buChar char="•"/>
            </a:pPr>
            <a:r>
              <a:rPr lang="en-GB" altLang="en-GB">
                <a:latin typeface="Arial"/>
                <a:ea typeface="Arial"/>
                <a:cs typeface="Arial"/>
                <a:sym typeface="Arial"/>
              </a:rPr>
              <a:t>Detail and discuss the key findings from your presentation:</a:t>
            </a:r>
            <a:endParaRPr/>
          </a:p>
          <a:p>
            <a:pPr marL="228600" lvl="0" indent="-165100" algn="l" rtl="0">
              <a:lnSpc>
                <a:spcPct val="90000"/>
              </a:lnSpc>
              <a:spcBef>
                <a:spcPts val="1000"/>
              </a:spcBef>
              <a:spcAft>
                <a:spcPts val="0"/>
              </a:spcAft>
              <a:buClr>
                <a:schemeClr val="dk1"/>
              </a:buClr>
              <a:buSzPts val="1000"/>
              <a:buNone/>
            </a:pPr>
            <a:endParaRPr sz="1000">
              <a:latin typeface="Arial"/>
              <a:ea typeface="Arial"/>
              <a:cs typeface="Arial"/>
              <a:sym typeface="Arial"/>
            </a:endParaRPr>
          </a:p>
          <a:p>
            <a:pPr marL="1143000" lvl="2" indent="-228600" algn="l" rtl="0">
              <a:lnSpc>
                <a:spcPct val="90000"/>
              </a:lnSpc>
              <a:spcBef>
                <a:spcPts val="500"/>
              </a:spcBef>
              <a:spcAft>
                <a:spcPts val="0"/>
              </a:spcAft>
              <a:buClr>
                <a:schemeClr val="dk1"/>
              </a:buClr>
              <a:buSzPts val="2400"/>
              <a:buChar char="•"/>
            </a:pPr>
            <a:r>
              <a:rPr lang="en-GB" altLang="en-GB" sz="2400" b="1">
                <a:latin typeface="Arial"/>
                <a:ea typeface="Arial"/>
                <a:cs typeface="Arial"/>
                <a:sym typeface="Arial"/>
              </a:rPr>
              <a:t>Key Finding 1</a:t>
            </a:r>
            <a:r>
              <a:rPr lang="en-GB" altLang="en-GB" sz="2400">
                <a:latin typeface="Arial"/>
                <a:ea typeface="Arial"/>
                <a:cs typeface="Arial"/>
                <a:sym typeface="Arial"/>
              </a:rPr>
              <a:t>: </a:t>
            </a:r>
            <a:endParaRPr/>
          </a:p>
          <a:p>
            <a:pPr marL="228600" lvl="0" indent="-50800" algn="l" rtl="0">
              <a:lnSpc>
                <a:spcPct val="90000"/>
              </a:lnSpc>
              <a:spcBef>
                <a:spcPts val="1000"/>
              </a:spcBef>
              <a:spcAft>
                <a:spcPts val="0"/>
              </a:spcAft>
              <a:buClr>
                <a:schemeClr val="dk1"/>
              </a:buClr>
              <a:buSzPts val="2800"/>
              <a:buNone/>
            </a:pPr>
            <a:endParaRPr>
              <a:latin typeface="Arial"/>
              <a:ea typeface="Arial"/>
              <a:cs typeface="Arial"/>
              <a:sym typeface="Arial"/>
            </a:endParaRPr>
          </a:p>
          <a:p>
            <a:pPr marL="1143000" lvl="2" indent="-228600" algn="l" rtl="0">
              <a:lnSpc>
                <a:spcPct val="90000"/>
              </a:lnSpc>
              <a:spcBef>
                <a:spcPts val="500"/>
              </a:spcBef>
              <a:spcAft>
                <a:spcPts val="0"/>
              </a:spcAft>
              <a:buClr>
                <a:schemeClr val="dk1"/>
              </a:buClr>
              <a:buSzPts val="2400"/>
              <a:buChar char="•"/>
            </a:pPr>
            <a:r>
              <a:rPr lang="en-GB" altLang="en-GB" sz="2400" b="1">
                <a:latin typeface="Arial"/>
                <a:ea typeface="Arial"/>
                <a:cs typeface="Arial"/>
                <a:sym typeface="Arial"/>
              </a:rPr>
              <a:t>Key Finding 2</a:t>
            </a:r>
            <a:r>
              <a:rPr lang="en-GB" altLang="en-GB" sz="2400">
                <a:latin typeface="Arial"/>
                <a:ea typeface="Arial"/>
                <a:cs typeface="Arial"/>
                <a:sym typeface="Arial"/>
              </a:rPr>
              <a:t>: </a:t>
            </a:r>
            <a:endParaRPr/>
          </a:p>
          <a:p>
            <a:pPr marL="228600" lvl="0" indent="-50800" algn="l" rtl="0">
              <a:lnSpc>
                <a:spcPct val="90000"/>
              </a:lnSpc>
              <a:spcBef>
                <a:spcPts val="1000"/>
              </a:spcBef>
              <a:spcAft>
                <a:spcPts val="0"/>
              </a:spcAft>
              <a:buClr>
                <a:schemeClr val="dk1"/>
              </a:buClr>
              <a:buSzPts val="2800"/>
              <a:buNone/>
            </a:pPr>
            <a:endParaRPr>
              <a:latin typeface="Arial"/>
              <a:ea typeface="Arial"/>
              <a:cs typeface="Arial"/>
              <a:sym typeface="Arial"/>
            </a:endParaRPr>
          </a:p>
          <a:p>
            <a:pPr marL="1143000" lvl="2" indent="-228600" algn="l" rtl="0">
              <a:lnSpc>
                <a:spcPct val="90000"/>
              </a:lnSpc>
              <a:spcBef>
                <a:spcPts val="500"/>
              </a:spcBef>
              <a:spcAft>
                <a:spcPts val="0"/>
              </a:spcAft>
              <a:buClr>
                <a:schemeClr val="dk1"/>
              </a:buClr>
              <a:buSzPts val="2400"/>
              <a:buChar char="•"/>
            </a:pPr>
            <a:r>
              <a:rPr lang="en-GB" altLang="en-GB" sz="2400" b="1">
                <a:latin typeface="Arial"/>
                <a:ea typeface="Arial"/>
                <a:cs typeface="Arial"/>
                <a:sym typeface="Arial"/>
              </a:rPr>
              <a:t>Key Finding 3</a:t>
            </a:r>
            <a:r>
              <a:rPr lang="en-GB" altLang="en-GB" sz="2400">
                <a:latin typeface="Arial"/>
                <a:ea typeface="Arial"/>
                <a:cs typeface="Arial"/>
                <a:sym typeface="Arial"/>
              </a:rPr>
              <a:t>: </a:t>
            </a:r>
            <a:endParaRPr/>
          </a:p>
          <a:p>
            <a:pPr marL="0" lvl="0" indent="0" algn="l" rtl="0">
              <a:lnSpc>
                <a:spcPct val="90000"/>
              </a:lnSpc>
              <a:spcBef>
                <a:spcPts val="1000"/>
              </a:spcBef>
              <a:spcAft>
                <a:spcPts val="0"/>
              </a:spcAft>
              <a:buClr>
                <a:schemeClr val="dk1"/>
              </a:buClr>
              <a:buSzPts val="2800"/>
              <a:buNone/>
            </a:pPr>
            <a:endParaRPr>
              <a:latin typeface="Arial"/>
              <a:ea typeface="Arial"/>
              <a:cs typeface="Arial"/>
              <a:sym typeface="Arial"/>
            </a:endParaRPr>
          </a:p>
          <a:p>
            <a:pPr marL="1143000" lvl="2" indent="-228600" algn="l" rtl="0">
              <a:lnSpc>
                <a:spcPct val="90000"/>
              </a:lnSpc>
              <a:spcBef>
                <a:spcPts val="500"/>
              </a:spcBef>
              <a:spcAft>
                <a:spcPts val="0"/>
              </a:spcAft>
              <a:buClr>
                <a:schemeClr val="dk1"/>
              </a:buClr>
              <a:buSzPts val="2400"/>
              <a:buChar char="•"/>
            </a:pPr>
            <a:r>
              <a:rPr lang="en-GB" altLang="en-GB" sz="2400" b="1">
                <a:latin typeface="Arial"/>
                <a:ea typeface="Arial"/>
                <a:cs typeface="Arial"/>
                <a:sym typeface="Arial"/>
              </a:rPr>
              <a:t>Key Finding 4</a:t>
            </a:r>
            <a:r>
              <a:rPr lang="en-GB" altLang="en-GB" sz="2400">
                <a:latin typeface="Arial"/>
                <a:ea typeface="Arial"/>
                <a:cs typeface="Arial"/>
                <a:sym typeface="Arial"/>
              </a:rPr>
              <a:t>: </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8D35D825-B02A-C1F0-4A53-34B4D33A7158}"/>
              </a:ext>
            </a:extLst>
          </p:cNvPr>
          <p:cNvSpPr>
            <a:spLocks noGrp="1"/>
          </p:cNvSpPr>
          <p:nvPr>
            <p:ph type="pic" idx="2"/>
          </p:nvPr>
        </p:nvSpPr>
        <p:spPr>
          <a:xfrm>
            <a:off x="0" y="304800"/>
            <a:ext cx="12192000" cy="6858000"/>
          </a:xfrm>
        </p:spPr>
        <p:txBody>
          <a:bodyPr numCol="1"/>
          <a:lstStyle/>
          <a:p>
            <a:endParaRPr lang="en-US" sz="2000"/>
          </a:p>
          <a:p>
            <a:r>
              <a:rPr lang="en-US" sz="2000"/>
              <a:t>Key finding 1: (Rising operational costs)– The price of sustainable materials and imported flowers has increased which has put pressure on profit margins which which is making it harder to keep the florist’s eco friendly practices. </a:t>
            </a:r>
          </a:p>
          <a:p>
            <a:endParaRPr lang="en-US" sz="2000"/>
          </a:p>
          <a:p>
            <a:r>
              <a:rPr lang="en-US" sz="2000"/>
              <a:t>Key finding 2: (Declining in store sales and foot traffic) – Green Haven Florist has faced a 30% drop in store because of the some shoppers visiting the higher street and growing a preference for better and convenient inline flower delivery services.</a:t>
            </a:r>
          </a:p>
          <a:p>
            <a:endParaRPr lang="en-US" sz="2000"/>
          </a:p>
          <a:p>
            <a:r>
              <a:rPr lang="en-US" sz="2000"/>
              <a:t>Key finding 3: (Changing customer expectations and higher competition) – online retailers and new local competitors provide lower prices, strong branding and flexible delivery. These days, customers will choose same day delivery, subscription services and easy online ordering, but Green Haven Florist is struggling to offer this. </a:t>
            </a:r>
          </a:p>
          <a:p>
            <a:endParaRPr lang="en-US" sz="2000"/>
          </a:p>
          <a:p>
            <a:r>
              <a:rPr lang="en-US" sz="2000"/>
              <a:t>Key finding 4: (Weak digital presence) – the website currently is outdated and their digital marketing is weak, this reduces the shop’s visibility, especially to customers which are young and online focused, while their competitors e-commerce and social media works effectively for them.</a:t>
            </a:r>
          </a:p>
          <a:p>
            <a:endParaRPr lang="en-US"/>
          </a:p>
          <a:p>
            <a:endParaRPr lang="en-US"/>
          </a:p>
        </p:txBody>
      </p:sp>
    </p:spTree>
    <p:extLst>
      <p:ext uri="{BB962C8B-B14F-4D97-AF65-F5344CB8AC3E}">
        <p14:creationId xmlns:p14="http://schemas.microsoft.com/office/powerpoint/2010/main" val="38432384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Google Shape;178;p11"/>
          <p:cNvSpPr txBox="1">
            <a:spLocks noGrp="1"/>
          </p:cNvSpPr>
          <p:nvPr>
            <p:ph type="title"/>
          </p:nvPr>
        </p:nvSpPr>
        <p:spPr>
          <a:xfrm>
            <a:off x="838200" y="365125"/>
            <a:ext cx="10515600" cy="796925"/>
          </a:xfrm>
          <a:prstGeom prst="rect">
            <a:avLst/>
          </a:prstGeom>
          <a:noFill/>
          <a:ln>
            <a:noFill/>
          </a:ln>
        </p:spPr>
        <p:txBody>
          <a:bodyPr spcFirstLastPara="1" wrap="square" lIns="91425" tIns="45700" rIns="91425" bIns="45700" numCol="1" anchor="ctr" anchorCtr="0">
            <a:normAutofit/>
          </a:bodyPr>
          <a:lstStyle/>
          <a:p>
            <a:pPr marL="0" lvl="0" indent="0" algn="l" rtl="0">
              <a:lnSpc>
                <a:spcPct val="90000"/>
              </a:lnSpc>
              <a:spcBef>
                <a:spcPts val="0"/>
              </a:spcBef>
              <a:spcAft>
                <a:spcPts val="0"/>
              </a:spcAft>
              <a:buClr>
                <a:schemeClr val="dk1"/>
              </a:buClr>
              <a:buSzPts val="4400"/>
              <a:buFont typeface="Arial"/>
              <a:buNone/>
            </a:pPr>
            <a:r>
              <a:rPr lang="en-GB" altLang="en-GB" b="1">
                <a:latin typeface="Arial"/>
                <a:ea typeface="Arial"/>
                <a:cs typeface="Arial"/>
                <a:sym typeface="Arial"/>
              </a:rPr>
              <a:t>Reference List:</a:t>
            </a:r>
            <a:endParaRPr/>
          </a:p>
        </p:txBody>
      </p:sp>
      <p:sp>
        <p:nvSpPr>
          <p:cNvPr id="179" name="Google Shape;179;p11"/>
          <p:cNvSpPr txBox="1">
            <a:spLocks noGrp="1"/>
          </p:cNvSpPr>
          <p:nvPr>
            <p:ph type="body" idx="1"/>
          </p:nvPr>
        </p:nvSpPr>
        <p:spPr>
          <a:xfrm>
            <a:off x="734683" y="1460365"/>
            <a:ext cx="10515600" cy="4351338"/>
          </a:xfrm>
          <a:prstGeom prst="rect">
            <a:avLst/>
          </a:prstGeom>
          <a:noFill/>
          <a:ln>
            <a:noFill/>
          </a:ln>
        </p:spPr>
        <p:txBody>
          <a:bodyPr spcFirstLastPara="1" wrap="square" lIns="91425" tIns="45700" rIns="91425" bIns="45700" numCol="1" anchor="t" anchorCtr="0">
            <a:normAutofit/>
          </a:bodyPr>
          <a:lstStyle/>
          <a:p>
            <a:pPr marL="228600" lvl="0" indent="-228600" algn="just" rtl="0">
              <a:lnSpc>
                <a:spcPct val="90000"/>
              </a:lnSpc>
              <a:spcBef>
                <a:spcPts val="0"/>
              </a:spcBef>
              <a:spcAft>
                <a:spcPts val="0"/>
              </a:spcAft>
              <a:buClr>
                <a:schemeClr val="dk1"/>
              </a:buClr>
              <a:buSzPts val="2800"/>
              <a:buChar char="•"/>
            </a:pPr>
            <a:r>
              <a:rPr lang="en-GB" altLang="en-GB">
                <a:latin typeface="Arial"/>
                <a:ea typeface="Arial"/>
                <a:cs typeface="Arial"/>
                <a:sym typeface="Arial"/>
              </a:rPr>
              <a:t>Provide a list of the sources you have used in this presentation.</a:t>
            </a:r>
            <a:endParaRPr/>
          </a:p>
          <a:p>
            <a:pPr marL="0" lvl="0" indent="0" algn="just" rtl="0">
              <a:lnSpc>
                <a:spcPct val="90000"/>
              </a:lnSpc>
              <a:spcBef>
                <a:spcPts val="1000"/>
              </a:spcBef>
              <a:spcAft>
                <a:spcPts val="0"/>
              </a:spcAft>
              <a:buClr>
                <a:schemeClr val="dk1"/>
              </a:buClr>
              <a:buSzPts val="2800"/>
              <a:buNone/>
            </a:pPr>
            <a:endParaRPr>
              <a:latin typeface="Arial"/>
              <a:ea typeface="Arial"/>
              <a:cs typeface="Arial"/>
              <a:sym typeface="Arial"/>
            </a:endParaRPr>
          </a:p>
          <a:p>
            <a:pPr marL="228600" lvl="0" indent="-228600" algn="just" rtl="0">
              <a:lnSpc>
                <a:spcPct val="90000"/>
              </a:lnSpc>
              <a:spcBef>
                <a:spcPts val="1000"/>
              </a:spcBef>
              <a:spcAft>
                <a:spcPts val="0"/>
              </a:spcAft>
              <a:buClr>
                <a:schemeClr val="dk1"/>
              </a:buClr>
              <a:buSzPts val="2800"/>
              <a:buChar char="•"/>
            </a:pPr>
            <a:r>
              <a:rPr lang="en-GB" altLang="en-GB">
                <a:latin typeface="Arial"/>
                <a:ea typeface="Arial"/>
                <a:cs typeface="Arial"/>
                <a:sym typeface="Arial"/>
              </a:rPr>
              <a:t>Note: You should not include any sources that have not been specifically cited in the previous slides.</a:t>
            </a:r>
            <a:endParaRPr/>
          </a:p>
          <a:p>
            <a:pPr marL="228600" lvl="0" indent="-50800" algn="just" rtl="0">
              <a:lnSpc>
                <a:spcPct val="90000"/>
              </a:lnSpc>
              <a:spcBef>
                <a:spcPts val="1000"/>
              </a:spcBef>
              <a:spcAft>
                <a:spcPts val="0"/>
              </a:spcAft>
              <a:buClr>
                <a:schemeClr val="dk1"/>
              </a:buClr>
              <a:buSzPts val="2800"/>
              <a:buNone/>
            </a:pPr>
            <a:endParaRPr>
              <a:latin typeface="Arial"/>
              <a:ea typeface="Arial"/>
              <a:cs typeface="Arial"/>
              <a:sym typeface="Arial"/>
            </a:endParaRPr>
          </a:p>
          <a:p>
            <a:pPr marL="228600" lvl="0" indent="-228600" algn="just" rtl="0">
              <a:lnSpc>
                <a:spcPct val="90000"/>
              </a:lnSpc>
              <a:spcBef>
                <a:spcPts val="1000"/>
              </a:spcBef>
              <a:spcAft>
                <a:spcPts val="0"/>
              </a:spcAft>
              <a:buClr>
                <a:schemeClr val="dk1"/>
              </a:buClr>
              <a:buSzPts val="2800"/>
              <a:buChar char="•"/>
            </a:pPr>
            <a:r>
              <a:rPr lang="en-GB" altLang="en-GB">
                <a:latin typeface="Arial"/>
                <a:ea typeface="Arial"/>
                <a:cs typeface="Arial"/>
                <a:sym typeface="Arial"/>
              </a:rPr>
              <a:t>Ensure this list is presented in the correct format. See the Harvard Reference Handbook for further clarification. </a:t>
            </a:r>
            <a:endParaRPr/>
          </a:p>
          <a:p>
            <a:pPr marL="0" lvl="0" indent="0" algn="just" rtl="0">
              <a:lnSpc>
                <a:spcPct val="90000"/>
              </a:lnSpc>
              <a:spcBef>
                <a:spcPts val="1000"/>
              </a:spcBef>
              <a:spcAft>
                <a:spcPts val="0"/>
              </a:spcAft>
              <a:buClr>
                <a:schemeClr val="dk1"/>
              </a:buClr>
              <a:buSzPts val="1600"/>
              <a:buNone/>
            </a:pPr>
            <a:endParaRPr sz="1600">
              <a:latin typeface="Arial"/>
              <a:ea typeface="Arial"/>
              <a:cs typeface="Arial"/>
              <a:sym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FCBB029C-1018-1C6A-D5E3-80452BDDA445}"/>
              </a:ext>
            </a:extLst>
          </p:cNvPr>
          <p:cNvSpPr>
            <a:spLocks noGrp="1"/>
          </p:cNvSpPr>
          <p:nvPr>
            <p:ph type="pic" idx="2"/>
          </p:nvPr>
        </p:nvSpPr>
        <p:spPr/>
        <p:txBody>
          <a:bodyPr numCol="1">
            <a:normAutofit fontScale="92500" lnSpcReduction="20000"/>
          </a:bodyPr>
          <a:lstStyle/>
          <a:p>
            <a:r>
              <a:rPr lang="en-US"/>
              <a:t>Reference list: </a:t>
            </a:r>
          </a:p>
          <a:p>
            <a:endParaRPr lang="en-US"/>
          </a:p>
          <a:p>
            <a:pPr algn="l"/>
            <a:r>
              <a:rPr lang="en-GB" altLang="en-GB" b="0" i="0" u="none" strike="noStrike">
                <a:solidFill>
                  <a:srgbClr val="000000"/>
                </a:solidFill>
                <a:effectLst/>
                <a:latin typeface="Calibri"/>
                <a:ea typeface="Calibri"/>
                <a:cs typeface="Calibri"/>
              </a:rPr>
              <a:t>GoCardless (2021). </a:t>
            </a:r>
            <a:r>
              <a:rPr lang="en-GB" altLang="en-GB" b="0" i="1" u="none" strike="noStrike">
                <a:solidFill>
                  <a:srgbClr val="000000"/>
                </a:solidFill>
                <a:effectLst/>
                <a:latin typeface="Calibri"/>
                <a:ea typeface="Calibri"/>
                <a:cs typeface="Calibri"/>
              </a:rPr>
              <a:t>What Is a PESTEL Analysis?</a:t>
            </a:r>
            <a:r>
              <a:rPr lang="en-GB" altLang="en-GB" b="0" i="0" u="none" strike="noStrike">
                <a:solidFill>
                  <a:srgbClr val="000000"/>
                </a:solidFill>
                <a:effectLst/>
                <a:latin typeface="Calibri"/>
                <a:ea typeface="Calibri"/>
                <a:cs typeface="Calibri"/>
              </a:rPr>
              <a:t> [online] </a:t>
            </a:r>
            <a:r>
              <a:rPr lang="en-GB" altLang="en-GB" b="0" i="0" u="none" strike="noStrike" err="1">
                <a:solidFill>
                  <a:srgbClr val="000000"/>
                </a:solidFill>
                <a:effectLst/>
                <a:latin typeface="Calibri"/>
                <a:ea typeface="Calibri"/>
                <a:cs typeface="Calibri"/>
              </a:rPr>
              <a:t>gocardless.com</a:t>
            </a:r>
            <a:r>
              <a:rPr lang="en-GB" altLang="en-GB" b="0" i="0" u="none" strike="noStrike">
                <a:solidFill>
                  <a:srgbClr val="000000"/>
                </a:solidFill>
                <a:effectLst/>
                <a:latin typeface="Calibri"/>
                <a:ea typeface="Calibri"/>
                <a:cs typeface="Calibri"/>
              </a:rPr>
              <a:t>. Available at: </a:t>
            </a:r>
            <a:r>
              <a:rPr lang="en-GB" altLang="en-GB" b="0" i="0" u="none" strike="noStrike">
                <a:solidFill>
                  <a:srgbClr val="000000"/>
                </a:solidFill>
                <a:effectLst/>
                <a:latin typeface="Calibri"/>
                <a:ea typeface="Calibri"/>
                <a:cs typeface="Calibri"/>
                <a:hlinkClick r:id="rId2"/>
              </a:rPr>
              <a:t>https://gocardless.com/guides/posts/what-is-a-pestel-analysis/</a:t>
            </a:r>
            <a:r>
              <a:rPr lang="en-GB" altLang="en-GB" b="0" i="0" u="none" strike="noStrike">
                <a:solidFill>
                  <a:srgbClr val="000000"/>
                </a:solidFill>
                <a:effectLst/>
                <a:latin typeface="Calibri"/>
                <a:ea typeface="Calibri"/>
                <a:cs typeface="Calibri"/>
              </a:rPr>
              <a:t>. </a:t>
            </a:r>
          </a:p>
          <a:p>
            <a:pPr algn="l"/>
            <a:endParaRPr lang="en-GB" altLang="en-GB">
              <a:solidFill>
                <a:srgbClr val="000000"/>
              </a:solidFill>
              <a:latin typeface="Calibri" panose="020F0502020204030204" pitchFamily="34" charset="0"/>
            </a:endParaRPr>
          </a:p>
          <a:p>
            <a:pPr algn="l"/>
            <a:r>
              <a:rPr lang="en-GB" altLang="en-GB" sz="1800" u="none" strike="noStrike">
                <a:solidFill>
                  <a:srgbClr val="000000"/>
                </a:solidFill>
                <a:effectLst/>
                <a:latin typeface="+mn-lt"/>
              </a:rPr>
              <a:t>Institute of Leadership &amp; Management (2013) Solving Problems and Making Decisions, 5th </a:t>
            </a:r>
            <a:r>
              <a:rPr lang="en-GB" altLang="en-GB" sz="1800" u="none" strike="noStrike" err="1">
                <a:solidFill>
                  <a:srgbClr val="000000"/>
                </a:solidFill>
                <a:effectLst/>
                <a:latin typeface="+mn-lt"/>
              </a:rPr>
              <a:t>edn</a:t>
            </a:r>
            <a:r>
              <a:rPr lang="en-GB" altLang="en-GB" sz="1800" u="none" strike="noStrike">
                <a:solidFill>
                  <a:srgbClr val="000000"/>
                </a:solidFill>
                <a:effectLst/>
                <a:latin typeface="+mn-lt"/>
              </a:rPr>
              <a:t>., Routledge, Abingdon, pp. 56–57.</a:t>
            </a:r>
          </a:p>
          <a:p>
            <a:pPr algn="l"/>
            <a:endParaRPr lang="en-GB" altLang="en-GB" b="0" i="0">
              <a:solidFill>
                <a:srgbClr val="000000"/>
              </a:solidFill>
              <a:latin typeface="+mn-lt"/>
            </a:endParaRPr>
          </a:p>
          <a:p>
            <a:pPr algn="l"/>
            <a:r>
              <a:rPr lang="en-GB" altLang="en-GB" sz="1800" i="0" u="none" strike="noStrike">
                <a:solidFill>
                  <a:srgbClr val="000000"/>
                </a:solidFill>
                <a:effectLst/>
                <a:latin typeface="+mn-lt"/>
              </a:rPr>
              <a:t>Institute of Leadership &amp; Management (2013) </a:t>
            </a:r>
            <a:r>
              <a:rPr lang="en-GB" altLang="en-GB" sz="1800" i="1" u="none" strike="noStrike">
                <a:solidFill>
                  <a:srgbClr val="000000"/>
                </a:solidFill>
                <a:effectLst/>
                <a:latin typeface="+mn-lt"/>
              </a:rPr>
              <a:t>Solving Problems and Making Decisions</a:t>
            </a:r>
            <a:r>
              <a:rPr lang="en-GB" altLang="en-GB" sz="1800" i="0" u="none" strike="noStrike">
                <a:solidFill>
                  <a:srgbClr val="000000"/>
                </a:solidFill>
                <a:effectLst/>
                <a:latin typeface="+mn-lt"/>
              </a:rPr>
              <a:t>, 5th </a:t>
            </a:r>
            <a:r>
              <a:rPr lang="en-GB" altLang="en-GB" sz="1800" i="0" u="none" strike="noStrike" err="1">
                <a:solidFill>
                  <a:srgbClr val="000000"/>
                </a:solidFill>
                <a:effectLst/>
                <a:latin typeface="+mn-lt"/>
              </a:rPr>
              <a:t>edn</a:t>
            </a:r>
            <a:r>
              <a:rPr lang="en-GB" altLang="en-GB" sz="1800" i="0" u="none" strike="noStrike">
                <a:solidFill>
                  <a:srgbClr val="000000"/>
                </a:solidFill>
                <a:effectLst/>
                <a:latin typeface="+mn-lt"/>
              </a:rPr>
              <a:t>., Routledge, Abingdon, Session C: Finding a Solution, pp. </a:t>
            </a:r>
            <a:r>
              <a:rPr lang="en-US" sz="1800" i="0" u="none" strike="noStrike" kern="100">
                <a:solidFill>
                  <a:srgbClr val="000000"/>
                </a:solidFill>
                <a:latin typeface="+mn-lt"/>
                <a:cs typeface="Calibri"/>
              </a:rPr>
              <a:t>47-53. </a:t>
            </a:r>
            <a:endParaRPr lang="en-GB" altLang="en-GB" b="0" i="0" u="none" strike="noStrike">
              <a:solidFill>
                <a:srgbClr val="000000"/>
              </a:solidFill>
              <a:effectLst/>
              <a:latin typeface="Calibri" panose="020F0502020204030204" pitchFamily="34" charset="0"/>
              <a:cs typeface="Calibri"/>
            </a:endParaRPr>
          </a:p>
          <a:p>
            <a:pPr algn="l"/>
            <a:endParaRPr lang="en-GB" altLang="en-GB">
              <a:solidFill>
                <a:srgbClr val="000000"/>
              </a:solidFill>
              <a:latin typeface="Calibri" panose="020F0502020204030204" pitchFamily="34" charset="0"/>
            </a:endParaRPr>
          </a:p>
          <a:p>
            <a:pPr algn="l"/>
            <a:r>
              <a:rPr lang="en-GB" altLang="en-GB" b="0" i="0" u="none" strike="noStrike" err="1">
                <a:solidFill>
                  <a:srgbClr val="000000"/>
                </a:solidFill>
                <a:effectLst/>
                <a:latin typeface="Calibri"/>
                <a:ea typeface="Calibri"/>
                <a:cs typeface="Calibri"/>
              </a:rPr>
              <a:t>Leanscape</a:t>
            </a:r>
            <a:r>
              <a:rPr lang="en-GB" altLang="en-GB" b="0" i="0" u="none" strike="noStrike">
                <a:solidFill>
                  <a:srgbClr val="000000"/>
                </a:solidFill>
                <a:effectLst/>
                <a:latin typeface="Calibri"/>
                <a:ea typeface="Calibri"/>
                <a:cs typeface="Calibri"/>
              </a:rPr>
              <a:t> (2026). </a:t>
            </a:r>
            <a:r>
              <a:rPr lang="en-GB" altLang="en-GB" b="0" i="1" u="none" strike="noStrike" err="1">
                <a:solidFill>
                  <a:srgbClr val="000000"/>
                </a:solidFill>
                <a:effectLst/>
                <a:latin typeface="Calibri"/>
                <a:ea typeface="Calibri"/>
                <a:cs typeface="Calibri"/>
              </a:rPr>
              <a:t>Leanscape</a:t>
            </a:r>
            <a:r>
              <a:rPr lang="en-GB" altLang="en-GB" b="0" i="1" u="none" strike="noStrike">
                <a:solidFill>
                  <a:srgbClr val="000000"/>
                </a:solidFill>
                <a:effectLst/>
                <a:latin typeface="Calibri"/>
                <a:ea typeface="Calibri"/>
                <a:cs typeface="Calibri"/>
              </a:rPr>
              <a:t> | Business Transformation &amp; Operational Excellence</a:t>
            </a:r>
            <a:r>
              <a:rPr lang="en-GB" altLang="en-GB" b="0" i="0" u="none" strike="noStrike">
                <a:solidFill>
                  <a:srgbClr val="000000"/>
                </a:solidFill>
                <a:effectLst/>
                <a:latin typeface="Calibri"/>
                <a:ea typeface="Calibri"/>
                <a:cs typeface="Calibri"/>
              </a:rPr>
              <a:t>. [online] </a:t>
            </a:r>
            <a:r>
              <a:rPr lang="en-GB" altLang="en-GB" b="0" i="0" u="none" strike="noStrike" err="1">
                <a:solidFill>
                  <a:srgbClr val="000000"/>
                </a:solidFill>
                <a:effectLst/>
                <a:latin typeface="Calibri"/>
                <a:ea typeface="Calibri"/>
                <a:cs typeface="Calibri"/>
              </a:rPr>
              <a:t>Leanscape.io</a:t>
            </a:r>
            <a:r>
              <a:rPr lang="en-GB" altLang="en-GB" b="0" i="0" u="none" strike="noStrike">
                <a:solidFill>
                  <a:srgbClr val="000000"/>
                </a:solidFill>
                <a:effectLst/>
                <a:latin typeface="Calibri"/>
                <a:ea typeface="Calibri"/>
                <a:cs typeface="Calibri"/>
              </a:rPr>
              <a:t>. Available at: </a:t>
            </a:r>
            <a:r>
              <a:rPr lang="en-GB" altLang="en-GB" b="0" i="0" u="none" strike="noStrike">
                <a:solidFill>
                  <a:srgbClr val="000000"/>
                </a:solidFill>
                <a:effectLst/>
                <a:latin typeface="Calibri"/>
                <a:ea typeface="Calibri"/>
                <a:cs typeface="Calibri"/>
                <a:hlinkClick r:id="rId3"/>
              </a:rPr>
              <a:t>https://leanscape.io/what-is-a-cause-and-effect-diagram-fishbone-or-ishikawa</a:t>
            </a:r>
            <a:r>
              <a:rPr lang="en-GB" altLang="en-GB" b="0" i="0" u="none" strike="noStrike">
                <a:solidFill>
                  <a:srgbClr val="000000"/>
                </a:solidFill>
                <a:effectLst/>
                <a:latin typeface="Calibri"/>
                <a:ea typeface="Calibri"/>
                <a:cs typeface="Calibri"/>
              </a:rPr>
              <a:t>  [Accessed 12 Feb. 2026].</a:t>
            </a:r>
          </a:p>
          <a:p>
            <a:pPr algn="l"/>
            <a:r>
              <a:rPr lang="en-GB" altLang="en-GB" b="0" i="0" u="none" strike="noStrike">
                <a:solidFill>
                  <a:srgbClr val="000000"/>
                </a:solidFill>
                <a:effectLst/>
                <a:latin typeface="Calibri" panose="020F0502020204030204" pitchFamily="34" charset="0"/>
              </a:rPr>
              <a:t>‌</a:t>
            </a:r>
          </a:p>
          <a:p>
            <a:pPr algn="l"/>
            <a:endParaRPr lang="en-GB" altLang="en-GB" b="0" i="0" u="none" strike="noStrike">
              <a:solidFill>
                <a:srgbClr val="000000"/>
              </a:solidFill>
              <a:effectLst/>
              <a:latin typeface="Calibri" panose="020F0502020204030204" pitchFamily="34" charset="0"/>
            </a:endParaRPr>
          </a:p>
          <a:p>
            <a:pPr algn="l"/>
            <a:r>
              <a:rPr lang="en-GB" altLang="en-GB" b="0" i="0" u="none" strike="noStrike">
                <a:solidFill>
                  <a:srgbClr val="000000"/>
                </a:solidFill>
                <a:effectLst/>
                <a:latin typeface="Calibri"/>
                <a:ea typeface="Calibri"/>
                <a:cs typeface="Calibri"/>
              </a:rPr>
              <a:t>‌</a:t>
            </a:r>
            <a:r>
              <a:rPr lang="en-GB" b="1">
                <a:solidFill>
                  <a:srgbClr val="434043"/>
                </a:solidFill>
                <a:highlight>
                  <a:srgbClr val="ADE0BC"/>
                </a:highlight>
                <a:latin typeface="Poppins"/>
                <a:cs typeface="Poppins"/>
              </a:rPr>
              <a:t>2025 Floral Industry Trends</a:t>
            </a:r>
          </a:p>
          <a:p>
            <a:pPr algn="l"/>
            <a:r>
              <a:rPr lang="en-GB" b="1">
                <a:solidFill>
                  <a:srgbClr val="434043"/>
                </a:solidFill>
                <a:latin typeface="Poppins"/>
                <a:cs typeface="Poppins"/>
              </a:rPr>
              <a:t>A Comprehensive Look Back &amp; Forward</a:t>
            </a:r>
            <a:endParaRPr lang="en-GB"/>
          </a:p>
          <a:p>
            <a:pPr algn="l"/>
            <a:endParaRPr lang="en-GB" altLang="en-GB" b="0" i="0" u="none" strike="noStrike">
              <a:solidFill>
                <a:srgbClr val="000000"/>
              </a:solidFill>
              <a:effectLst/>
              <a:latin typeface="Calibri" panose="020F0502020204030204" pitchFamily="34" charset="0"/>
              <a:ea typeface="Calibri"/>
              <a:cs typeface="Calibri"/>
            </a:endParaRPr>
          </a:p>
          <a:p>
            <a:endParaRPr lang="en-US"/>
          </a:p>
          <a:p>
            <a:r>
              <a:rPr lang="en-US">
                <a:hlinkClick r:id="rId4"/>
              </a:rPr>
              <a:t>https://www.freshproduce.com/resources/floral/2025-floral-industry-trends/</a:t>
            </a:r>
          </a:p>
          <a:p>
            <a:r>
              <a:rPr lang="en-US"/>
              <a:t> Accesses 14.02.2026</a:t>
            </a:r>
          </a:p>
          <a:p>
            <a:endParaRPr lang="en-US"/>
          </a:p>
          <a:p>
            <a:endParaRPr lang="en-US"/>
          </a:p>
          <a:p>
            <a:r>
              <a:rPr lang="en-US"/>
              <a:t>Floral Industry Trends Six months into 2025</a:t>
            </a:r>
          </a:p>
          <a:p>
            <a:endParaRPr lang="en-US"/>
          </a:p>
          <a:p>
            <a:r>
              <a:rPr lang="en-US">
                <a:hlinkClick r:id="rId5"/>
              </a:rPr>
              <a:t>https://www.freshproduce.com/siteassets/files/floral/2025-floral-consumer-trends-mid-year-update.pdf(Accessed</a:t>
            </a:r>
            <a:r>
              <a:rPr lang="en-US"/>
              <a:t> 14.02.2026).</a:t>
            </a:r>
          </a:p>
          <a:p>
            <a:endParaRPr lang="en-US"/>
          </a:p>
          <a:p>
            <a:endParaRPr lang="en-US"/>
          </a:p>
          <a:p>
            <a:endParaRPr lang="en-US"/>
          </a:p>
          <a:p>
            <a:endParaRPr lang="en-US"/>
          </a:p>
          <a:p>
            <a:endParaRPr lang="en-US"/>
          </a:p>
          <a:p>
            <a:r>
              <a:rPr lang="en-US"/>
              <a:t> ,</a:t>
            </a:r>
          </a:p>
        </p:txBody>
      </p:sp>
    </p:spTree>
    <p:extLst>
      <p:ext uri="{BB962C8B-B14F-4D97-AF65-F5344CB8AC3E}">
        <p14:creationId xmlns:p14="http://schemas.microsoft.com/office/powerpoint/2010/main" val="22521633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1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numCol="1" anchor="ctr" anchorCtr="0">
            <a:normAutofit/>
          </a:bodyPr>
          <a:lstStyle/>
          <a:p>
            <a:pPr marL="0" lvl="0" indent="0" algn="ctr" rtl="0">
              <a:lnSpc>
                <a:spcPct val="90000"/>
              </a:lnSpc>
              <a:spcBef>
                <a:spcPts val="0"/>
              </a:spcBef>
              <a:spcAft>
                <a:spcPts val="0"/>
              </a:spcAft>
              <a:buClr>
                <a:schemeClr val="dk1"/>
              </a:buClr>
              <a:buSzPts val="4400"/>
              <a:buFont typeface="Arial"/>
              <a:buNone/>
            </a:pPr>
            <a:br>
              <a:rPr lang="en-GB" altLang="en-GB" b="1">
                <a:latin typeface="Arial"/>
                <a:ea typeface="Arial"/>
                <a:cs typeface="Arial"/>
                <a:sym typeface="Arial"/>
              </a:rPr>
            </a:br>
            <a:endParaRPr b="1">
              <a:latin typeface="Arial"/>
              <a:ea typeface="Arial"/>
              <a:cs typeface="Arial"/>
              <a:sym typeface="Arial"/>
            </a:endParaRPr>
          </a:p>
        </p:txBody>
      </p:sp>
      <p:sp>
        <p:nvSpPr>
          <p:cNvPr id="185" name="Google Shape;185;p12"/>
          <p:cNvSpPr txBox="1">
            <a:spLocks noGrp="1"/>
          </p:cNvSpPr>
          <p:nvPr>
            <p:ph type="body" idx="1"/>
          </p:nvPr>
        </p:nvSpPr>
        <p:spPr>
          <a:xfrm>
            <a:off x="838200" y="2424023"/>
            <a:ext cx="10515600" cy="1570007"/>
          </a:xfrm>
          <a:prstGeom prst="rect">
            <a:avLst/>
          </a:prstGeom>
          <a:noFill/>
          <a:ln>
            <a:noFill/>
          </a:ln>
        </p:spPr>
        <p:txBody>
          <a:bodyPr spcFirstLastPara="1" wrap="square" lIns="91425" tIns="45700" rIns="91425" bIns="45700" numCol="1" anchor="t" anchorCtr="0">
            <a:normAutofit/>
          </a:bodyPr>
          <a:lstStyle/>
          <a:p>
            <a:pPr marL="228600" lvl="0" indent="-50800" algn="l" rtl="0">
              <a:lnSpc>
                <a:spcPct val="90000"/>
              </a:lnSpc>
              <a:spcBef>
                <a:spcPts val="0"/>
              </a:spcBef>
              <a:spcAft>
                <a:spcPts val="0"/>
              </a:spcAft>
              <a:buClr>
                <a:schemeClr val="dk1"/>
              </a:buClr>
              <a:buSzPts val="2800"/>
              <a:buNone/>
            </a:pPr>
            <a:endParaRPr>
              <a:latin typeface="Arial"/>
              <a:ea typeface="Arial"/>
              <a:cs typeface="Arial"/>
              <a:sym typeface="Arial"/>
            </a:endParaRPr>
          </a:p>
          <a:p>
            <a:pPr marL="0" lvl="0" indent="0" algn="ctr" rtl="0">
              <a:lnSpc>
                <a:spcPct val="90000"/>
              </a:lnSpc>
              <a:spcBef>
                <a:spcPts val="1000"/>
              </a:spcBef>
              <a:spcAft>
                <a:spcPts val="0"/>
              </a:spcAft>
              <a:buClr>
                <a:schemeClr val="dk1"/>
              </a:buClr>
              <a:buSzPts val="4800"/>
              <a:buNone/>
            </a:pPr>
            <a:r>
              <a:rPr lang="en-GB" altLang="en-GB" sz="4800" b="1">
                <a:latin typeface="Arial"/>
                <a:ea typeface="Arial"/>
                <a:cs typeface="Arial"/>
                <a:sym typeface="Arial"/>
              </a:rPr>
              <a:t>Thank you for listening</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13"/>
          <p:cNvSpPr txBox="1">
            <a:spLocks noGrp="1"/>
          </p:cNvSpPr>
          <p:nvPr>
            <p:ph type="body" idx="1"/>
          </p:nvPr>
        </p:nvSpPr>
        <p:spPr>
          <a:xfrm>
            <a:off x="769121" y="1495426"/>
            <a:ext cx="10584679" cy="4681537"/>
          </a:xfrm>
          <a:prstGeom prst="rect">
            <a:avLst/>
          </a:prstGeom>
          <a:noFill/>
          <a:ln>
            <a:noFill/>
          </a:ln>
        </p:spPr>
        <p:txBody>
          <a:bodyPr spcFirstLastPara="1" wrap="square" lIns="91425" tIns="45700" rIns="91425" bIns="45700" numCol="1" anchor="t" anchorCtr="0">
            <a:normAutofit/>
          </a:bodyPr>
          <a:lstStyle/>
          <a:p>
            <a:pPr marL="228600" lvl="0" indent="-50800" algn="l" rtl="0">
              <a:lnSpc>
                <a:spcPct val="90000"/>
              </a:lnSpc>
              <a:spcBef>
                <a:spcPts val="0"/>
              </a:spcBef>
              <a:spcAft>
                <a:spcPts val="0"/>
              </a:spcAft>
              <a:buClr>
                <a:schemeClr val="dk1"/>
              </a:buClr>
              <a:buSzPts val="2800"/>
              <a:buNone/>
            </a:pPr>
            <a:endParaRPr>
              <a:latin typeface="Arial"/>
              <a:ea typeface="Arial"/>
              <a:cs typeface="Arial"/>
              <a:sym typeface="Arial"/>
            </a:endParaRPr>
          </a:p>
          <a:p>
            <a:pPr marL="0" lvl="0" indent="0" algn="ctr" rtl="0">
              <a:lnSpc>
                <a:spcPct val="90000"/>
              </a:lnSpc>
              <a:spcBef>
                <a:spcPts val="1000"/>
              </a:spcBef>
              <a:spcAft>
                <a:spcPts val="0"/>
              </a:spcAft>
              <a:buClr>
                <a:schemeClr val="dk1"/>
              </a:buClr>
              <a:buSzPts val="4800"/>
              <a:buNone/>
            </a:pPr>
            <a:endParaRPr sz="4800">
              <a:latin typeface="Arial"/>
              <a:ea typeface="Arial"/>
              <a:cs typeface="Arial"/>
              <a:sym typeface="Arial"/>
            </a:endParaRPr>
          </a:p>
        </p:txBody>
      </p:sp>
      <p:pic>
        <p:nvPicPr>
          <p:cNvPr id="191" name="Google Shape;191;p13" descr="Questions &amp; Answers on Collaboration ..."/>
          <p:cNvPicPr preferRelativeResize="0"/>
          <p:nvPr/>
        </p:nvPicPr>
        <p:blipFill rotWithShape="1">
          <a:blip r:embed="rId3">
            <a:alphaModFix/>
          </a:blip>
          <a:srcRect/>
          <a:stretch/>
        </p:blipFill>
        <p:spPr>
          <a:xfrm>
            <a:off x="2885871" y="2087592"/>
            <a:ext cx="6551427" cy="2737628"/>
          </a:xfrm>
          <a:prstGeom prst="rect">
            <a:avLst/>
          </a:prstGeom>
          <a:noFill/>
          <a:ln w="57150" cap="flat" cmpd="sng">
            <a:solidFill>
              <a:schemeClr val="dk1"/>
            </a:solidFill>
            <a:prstDash val="solid"/>
            <a:round/>
            <a:headEnd type="none" w="sm" len="sm"/>
            <a:tailEnd type="none" w="sm" len="sm"/>
          </a:ln>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21</Slides>
  <Notes>13</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PowerPoint Presentation</vt:lpstr>
      <vt:lpstr> Overview of the presentation </vt:lpstr>
      <vt:lpstr>Provide an overview of Green Havan Florists  </vt:lpstr>
      <vt:lpstr>PowerPoint Presentation</vt:lpstr>
      <vt:lpstr>Provide an insight into the problems Green Haven Florists are facing </vt:lpstr>
      <vt:lpstr>PowerPoint Presentation</vt:lpstr>
      <vt:lpstr>PowerPoint Presentation</vt:lpstr>
      <vt:lpstr>Provide a critique of the PESTEL Framework </vt:lpstr>
      <vt:lpstr>PowerPoint Presentation</vt:lpstr>
      <vt:lpstr>  Provide an application and discuss the information provided in your PESTEL Framework    </vt:lpstr>
      <vt:lpstr>PowerPoint Presentation</vt:lpstr>
      <vt:lpstr>Provide a critique of the Cause-and-Effect model </vt:lpstr>
      <vt:lpstr>PowerPoint Presentation</vt:lpstr>
      <vt:lpstr>PowerPoint Presentation</vt:lpstr>
      <vt:lpstr>PowerPoint Presentation</vt:lpstr>
      <vt:lpstr>Provide a summary of your Key Findings  </vt:lpstr>
      <vt:lpstr>PowerPoint Presentation</vt:lpstr>
      <vt:lpstr>Reference List:</vt:lpstr>
      <vt:lpstr>PowerPoint Presentation</vt:lpstr>
      <vt:lpst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Olu Adegbite</dc:creator>
  <cp:revision>1</cp:revision>
  <dcterms:created xsi:type="dcterms:W3CDTF">2024-01-29T11:42:05Z</dcterms:created>
  <dcterms:modified xsi:type="dcterms:W3CDTF">2026-02-14T16:27:51Z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