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9" r:id="rId6"/>
    <p:sldId id="287" r:id="rId7"/>
    <p:sldId id="288" r:id="rId8"/>
    <p:sldId id="290" r:id="rId9"/>
    <p:sldId id="289" r:id="rId10"/>
    <p:sldId id="292" r:id="rId11"/>
    <p:sldId id="261" r:id="rId12"/>
    <p:sldId id="263" r:id="rId13"/>
    <p:sldId id="264" r:id="rId14"/>
    <p:sldId id="270" r:id="rId15"/>
    <p:sldId id="271" r:id="rId16"/>
    <p:sldId id="272" r:id="rId17"/>
    <p:sldId id="273" r:id="rId18"/>
    <p:sldId id="274" r:id="rId19"/>
    <p:sldId id="277" r:id="rId20"/>
    <p:sldId id="278" r:id="rId21"/>
    <p:sldId id="279" r:id="rId22"/>
    <p:sldId id="291" r:id="rId23"/>
    <p:sldId id="265"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BF84CB-AEF1-43D6-B603-85706333A55C}" v="3" dt="2021-01-27T12:32:27.7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7" d="100"/>
          <a:sy n="97" d="100"/>
        </p:scale>
        <p:origin x="968" y="6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9ba79fcb-d62b-4ed0-b66e-b4415e918fea" providerId="ADAL" clId="{57BF84CB-AEF1-43D6-B603-85706333A55C}"/>
    <pc:docChg chg="custSel addSld modSld">
      <pc:chgData name="Alison Murphy" userId="9ba79fcb-d62b-4ed0-b66e-b4415e918fea" providerId="ADAL" clId="{57BF84CB-AEF1-43D6-B603-85706333A55C}" dt="2021-01-27T12:35:57.796" v="56" actId="20577"/>
      <pc:docMkLst>
        <pc:docMk/>
      </pc:docMkLst>
      <pc:sldChg chg="modSp mod">
        <pc:chgData name="Alison Murphy" userId="9ba79fcb-d62b-4ed0-b66e-b4415e918fea" providerId="ADAL" clId="{57BF84CB-AEF1-43D6-B603-85706333A55C}" dt="2021-01-21T11:52:12.344" v="0" actId="20577"/>
        <pc:sldMkLst>
          <pc:docMk/>
          <pc:sldMk cId="933363915" sldId="263"/>
        </pc:sldMkLst>
        <pc:spChg chg="mod">
          <ac:chgData name="Alison Murphy" userId="9ba79fcb-d62b-4ed0-b66e-b4415e918fea" providerId="ADAL" clId="{57BF84CB-AEF1-43D6-B603-85706333A55C}" dt="2021-01-21T11:52:12.344" v="0" actId="20577"/>
          <ac:spMkLst>
            <pc:docMk/>
            <pc:sldMk cId="933363915" sldId="263"/>
            <ac:spMk id="4" creationId="{00000000-0000-0000-0000-000000000000}"/>
          </ac:spMkLst>
        </pc:spChg>
      </pc:sldChg>
      <pc:sldChg chg="modSp mod">
        <pc:chgData name="Alison Murphy" userId="9ba79fcb-d62b-4ed0-b66e-b4415e918fea" providerId="ADAL" clId="{57BF84CB-AEF1-43D6-B603-85706333A55C}" dt="2021-01-27T12:35:57.796" v="56" actId="20577"/>
        <pc:sldMkLst>
          <pc:docMk/>
          <pc:sldMk cId="952313830" sldId="291"/>
        </pc:sldMkLst>
        <pc:spChg chg="mod">
          <ac:chgData name="Alison Murphy" userId="9ba79fcb-d62b-4ed0-b66e-b4415e918fea" providerId="ADAL" clId="{57BF84CB-AEF1-43D6-B603-85706333A55C}" dt="2021-01-27T12:35:57.796" v="56" actId="20577"/>
          <ac:spMkLst>
            <pc:docMk/>
            <pc:sldMk cId="952313830" sldId="291"/>
            <ac:spMk id="4" creationId="{68E59ED4-E9B7-4513-8D3A-7A0C2F0FFEC4}"/>
          </ac:spMkLst>
        </pc:spChg>
      </pc:sldChg>
      <pc:sldChg chg="addSp delSp modSp new mod">
        <pc:chgData name="Alison Murphy" userId="9ba79fcb-d62b-4ed0-b66e-b4415e918fea" providerId="ADAL" clId="{57BF84CB-AEF1-43D6-B603-85706333A55C}" dt="2021-01-27T12:33:34.916" v="51" actId="255"/>
        <pc:sldMkLst>
          <pc:docMk/>
          <pc:sldMk cId="3955121391" sldId="292"/>
        </pc:sldMkLst>
        <pc:spChg chg="del">
          <ac:chgData name="Alison Murphy" userId="9ba79fcb-d62b-4ed0-b66e-b4415e918fea" providerId="ADAL" clId="{57BF84CB-AEF1-43D6-B603-85706333A55C}" dt="2021-01-27T12:28:07.911" v="2"/>
          <ac:spMkLst>
            <pc:docMk/>
            <pc:sldMk cId="3955121391" sldId="292"/>
            <ac:spMk id="2" creationId="{7CE5069E-D59C-496D-8608-90689970A357}"/>
          </ac:spMkLst>
        </pc:spChg>
        <pc:spChg chg="del">
          <ac:chgData name="Alison Murphy" userId="9ba79fcb-d62b-4ed0-b66e-b4415e918fea" providerId="ADAL" clId="{57BF84CB-AEF1-43D6-B603-85706333A55C}" dt="2021-01-27T12:28:07.911" v="2"/>
          <ac:spMkLst>
            <pc:docMk/>
            <pc:sldMk cId="3955121391" sldId="292"/>
            <ac:spMk id="3" creationId="{F20E741F-EB06-4789-B942-4EA678E1EB66}"/>
          </ac:spMkLst>
        </pc:spChg>
        <pc:spChg chg="del">
          <ac:chgData name="Alison Murphy" userId="9ba79fcb-d62b-4ed0-b66e-b4415e918fea" providerId="ADAL" clId="{57BF84CB-AEF1-43D6-B603-85706333A55C}" dt="2021-01-27T12:28:07.911" v="2"/>
          <ac:spMkLst>
            <pc:docMk/>
            <pc:sldMk cId="3955121391" sldId="292"/>
            <ac:spMk id="4" creationId="{B41D9B85-DBD7-45F0-8D56-EA5B6519AB5E}"/>
          </ac:spMkLst>
        </pc:spChg>
        <pc:spChg chg="add mod">
          <ac:chgData name="Alison Murphy" userId="9ba79fcb-d62b-4ed0-b66e-b4415e918fea" providerId="ADAL" clId="{57BF84CB-AEF1-43D6-B603-85706333A55C}" dt="2021-01-27T12:31:24.483" v="24" actId="20577"/>
          <ac:spMkLst>
            <pc:docMk/>
            <pc:sldMk cId="3955121391" sldId="292"/>
            <ac:spMk id="5" creationId="{929D1777-D36A-44B9-BB0E-6CF2553043A4}"/>
          </ac:spMkLst>
        </pc:spChg>
        <pc:spChg chg="add mod">
          <ac:chgData name="Alison Murphy" userId="9ba79fcb-d62b-4ed0-b66e-b4415e918fea" providerId="ADAL" clId="{57BF84CB-AEF1-43D6-B603-85706333A55C}" dt="2021-01-27T12:33:23.734" v="49" actId="27636"/>
          <ac:spMkLst>
            <pc:docMk/>
            <pc:sldMk cId="3955121391" sldId="292"/>
            <ac:spMk id="6" creationId="{43D63A93-962E-457C-9892-4CADB3295C54}"/>
          </ac:spMkLst>
        </pc:spChg>
        <pc:spChg chg="add mod">
          <ac:chgData name="Alison Murphy" userId="9ba79fcb-d62b-4ed0-b66e-b4415e918fea" providerId="ADAL" clId="{57BF84CB-AEF1-43D6-B603-85706333A55C}" dt="2021-01-27T12:33:34.916" v="51" actId="255"/>
          <ac:spMkLst>
            <pc:docMk/>
            <pc:sldMk cId="3955121391" sldId="292"/>
            <ac:spMk id="7" creationId="{2698990E-8833-4F15-8A52-A4DDB423737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Isosceles Triangle 6"/>
          <p:cNvSpPr/>
          <p:nvPr/>
        </p:nvSpPr>
        <p:spPr>
          <a:xfrm rot="16200000">
            <a:off x="7554353" y="5254283"/>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540544" y="776288"/>
            <a:ext cx="8062912" cy="1470025"/>
          </a:xfrm>
        </p:spPr>
        <p:txBody>
          <a:bodyPr anchor="b">
            <a:normAutofit/>
          </a:bodyPr>
          <a:lstStyle>
            <a:lvl1pPr algn="r">
              <a:defRPr sz="4400"/>
            </a:lvl1pPr>
          </a:lstStyle>
          <a:p>
            <a:r>
              <a:rPr kumimoji="0" lang="en-US"/>
              <a:t>Click to edit Master title style</a:t>
            </a:r>
          </a:p>
        </p:txBody>
      </p:sp>
      <p:sp>
        <p:nvSpPr>
          <p:cNvPr id="9" name="Subtitle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1371600" y="6012656"/>
            <a:ext cx="5791200" cy="365125"/>
          </a:xfrm>
        </p:spPr>
        <p:txBody>
          <a:bodyPr tIns="0" bIns="0" anchor="t"/>
          <a:lstStyle>
            <a:lvl1pPr algn="r">
              <a:defRPr sz="1000"/>
            </a:lvl1pPr>
          </a:lstStyle>
          <a:p>
            <a:fld id="{AEC8F4F1-6B2F-4754-A12C-B58E617D2499}" type="datetimeFigureOut">
              <a:rPr lang="en-GB" smtClean="0"/>
              <a:t>02/02/2021</a:t>
            </a:fld>
            <a:endParaRPr lang="en-GB"/>
          </a:p>
        </p:txBody>
      </p:sp>
      <p:sp>
        <p:nvSpPr>
          <p:cNvPr id="17" name="Footer Placeholder 16"/>
          <p:cNvSpPr>
            <a:spLocks noGrp="1"/>
          </p:cNvSpPr>
          <p:nvPr>
            <p:ph type="ftr" sz="quarter" idx="11"/>
          </p:nvPr>
        </p:nvSpPr>
        <p:spPr>
          <a:xfrm>
            <a:off x="1371600" y="5650704"/>
            <a:ext cx="5791200" cy="365125"/>
          </a:xfrm>
        </p:spPr>
        <p:txBody>
          <a:bodyPr tIns="0" bIns="0" anchor="b"/>
          <a:lstStyle>
            <a:lvl1pPr algn="r">
              <a:defRPr sz="1100"/>
            </a:lvl1pPr>
          </a:lstStyle>
          <a:p>
            <a:endParaRPr lang="en-GB"/>
          </a:p>
        </p:txBody>
      </p:sp>
      <p:sp>
        <p:nvSpPr>
          <p:cNvPr id="29" name="Slide Number Placeholder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E3E9EF4C-6BF1-4B9E-9DF4-AA0DEEA544FA}"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399032"/>
          </a:xfrm>
        </p:spPr>
        <p:txBody>
          <a:bodyPr/>
          <a:lstStyle/>
          <a:p>
            <a:r>
              <a:rPr kumimoji="0" lang="en-US"/>
              <a:t>Click to edit Master title style</a:t>
            </a:r>
          </a:p>
        </p:txBody>
      </p:sp>
      <p:sp>
        <p:nvSpPr>
          <p:cNvPr id="3" name="Content Placeholder 2"/>
          <p:cNvSpPr>
            <a:spLocks noGrp="1"/>
          </p:cNvSpPr>
          <p:nvPr>
            <p:ph idx="1"/>
          </p:nvPr>
        </p:nvSpPr>
        <p:spPr>
          <a:xfrm>
            <a:off x="457200" y="1882808"/>
            <a:ext cx="8229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91456" y="6480048"/>
            <a:ext cx="2133600" cy="301752"/>
          </a:xfrm>
        </p:spPr>
        <p:txBody>
          <a:bodyPr/>
          <a:lstStyle/>
          <a:p>
            <a:fld id="{AEC8F4F1-6B2F-4754-A12C-B58E617D2499}" type="datetimeFigureOut">
              <a:rPr lang="en-GB" smtClean="0"/>
              <a:t>02/02/2021</a:t>
            </a:fld>
            <a:endParaRPr lang="en-GB"/>
          </a:p>
        </p:txBody>
      </p:sp>
      <p:sp>
        <p:nvSpPr>
          <p:cNvPr id="5" name="Footer Placeholder 4"/>
          <p:cNvSpPr>
            <a:spLocks noGrp="1"/>
          </p:cNvSpPr>
          <p:nvPr>
            <p:ph type="ftr" sz="quarter" idx="11"/>
          </p:nvPr>
        </p:nvSpPr>
        <p:spPr>
          <a:xfrm>
            <a:off x="457200" y="6480969"/>
            <a:ext cx="4260056" cy="300831"/>
          </a:xfrm>
        </p:spPr>
        <p:txBody>
          <a:bodyPr/>
          <a:lstStyle/>
          <a:p>
            <a:endParaRPr lang="en-GB"/>
          </a:p>
        </p:txBody>
      </p:sp>
      <p:sp>
        <p:nvSpPr>
          <p:cNvPr id="6" name="Slide Number Placeholder 5"/>
          <p:cNvSpPr>
            <a:spLocks noGrp="1"/>
          </p:cNvSpPr>
          <p:nvPr>
            <p:ph type="sldNum" sz="quarter" idx="12"/>
          </p:nvPr>
        </p:nvSpPr>
        <p:spPr/>
        <p:txBody>
          <a:bodyPr/>
          <a:lstStyle/>
          <a:p>
            <a:fld id="{E3E9EF4C-6BF1-4B9E-9DF4-AA0DEEA544FA}"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ight Triangle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rtl="0" eaLnBrk="1" latinLnBrk="0" hangingPunct="1"/>
            <a:endParaRPr kumimoji="0" lang="en-US" sz="1800" kern="1200">
              <a:solidFill>
                <a:schemeClr val="lt1"/>
              </a:solidFill>
              <a:latin typeface="+mn-lt"/>
              <a:ea typeface="+mn-ea"/>
              <a:cs typeface="+mn-cs"/>
            </a:endParaRPr>
          </a:p>
        </p:txBody>
      </p:sp>
      <p:sp>
        <p:nvSpPr>
          <p:cNvPr id="8" name="Isosceles Triangle 7"/>
          <p:cNvSpPr/>
          <p:nvPr/>
        </p:nvSpPr>
        <p:spPr>
          <a:xfrm rot="5400000" flipV="1">
            <a:off x="7554353" y="309490"/>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 name="Date Placeholder 3"/>
          <p:cNvSpPr>
            <a:spLocks noGrp="1"/>
          </p:cNvSpPr>
          <p:nvPr>
            <p:ph type="dt" sz="half" idx="10"/>
          </p:nvPr>
        </p:nvSpPr>
        <p:spPr>
          <a:xfrm>
            <a:off x="6955632" y="6477000"/>
            <a:ext cx="2133600" cy="304800"/>
          </a:xfrm>
        </p:spPr>
        <p:txBody>
          <a:bodyPr/>
          <a:lstStyle/>
          <a:p>
            <a:fld id="{AEC8F4F1-6B2F-4754-A12C-B58E617D2499}" type="datetimeFigureOut">
              <a:rPr lang="en-GB" smtClean="0"/>
              <a:t>02/02/2021</a:t>
            </a:fld>
            <a:endParaRPr lang="en-GB"/>
          </a:p>
        </p:txBody>
      </p:sp>
      <p:sp>
        <p:nvSpPr>
          <p:cNvPr id="5" name="Footer Placeholder 4"/>
          <p:cNvSpPr>
            <a:spLocks noGrp="1"/>
          </p:cNvSpPr>
          <p:nvPr>
            <p:ph type="ftr" sz="quarter" idx="11"/>
          </p:nvPr>
        </p:nvSpPr>
        <p:spPr>
          <a:xfrm>
            <a:off x="2619376" y="6480969"/>
            <a:ext cx="4260056" cy="300831"/>
          </a:xfrm>
        </p:spPr>
        <p:txBody>
          <a:bodyPr/>
          <a:lstStyle/>
          <a:p>
            <a:endParaRPr lang="en-GB"/>
          </a:p>
        </p:txBody>
      </p:sp>
      <p:sp>
        <p:nvSpPr>
          <p:cNvPr id="6" name="Slide Number Placeholder 5"/>
          <p:cNvSpPr>
            <a:spLocks noGrp="1"/>
          </p:cNvSpPr>
          <p:nvPr>
            <p:ph type="sldNum" sz="quarter" idx="12"/>
          </p:nvPr>
        </p:nvSpPr>
        <p:spPr>
          <a:xfrm>
            <a:off x="8451056" y="809624"/>
            <a:ext cx="502920" cy="300831"/>
          </a:xfrm>
        </p:spPr>
        <p:txBody>
          <a:bodyPr/>
          <a:lstStyle/>
          <a:p>
            <a:fld id="{E3E9EF4C-6BF1-4B9E-9DF4-AA0DEEA544FA}" type="slidenum">
              <a:rPr lang="en-GB" smtClean="0"/>
              <a:t>‹#›</a:t>
            </a:fld>
            <a:endParaRPr lang="en-GB"/>
          </a:p>
        </p:txBody>
      </p:sp>
      <p:cxnSp>
        <p:nvCxnSpPr>
          <p:cNvPr id="11" name="Straight Connector 10"/>
          <p:cNvCxnSpPr/>
          <p:nvPr/>
        </p:nvCxnSpPr>
        <p:spPr>
          <a:xfrm rot="10800000">
            <a:off x="6468794" y="9381"/>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V="1">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381000" y="271464"/>
            <a:ext cx="7239000" cy="1362075"/>
          </a:xfrm>
        </p:spPr>
        <p:txBody>
          <a:bodyPr anchor="ctr"/>
          <a:lstStyle>
            <a:lvl1pPr marL="0" algn="l">
              <a:buNone/>
              <a:defRPr sz="3600" b="1" cap="none" baseline="0"/>
            </a:lvl1pPr>
          </a:lstStyle>
          <a:p>
            <a:r>
              <a:rPr kumimoji="0" lang="en-US"/>
              <a:t>Click to edit Master title style</a:t>
            </a:r>
          </a:p>
        </p:txBody>
      </p:sp>
      <p:sp>
        <p:nvSpPr>
          <p:cNvPr id="3" name="Text Placeholder 2"/>
          <p:cNvSpPr>
            <a:spLocks noGrp="1"/>
          </p:cNvSpPr>
          <p:nvPr>
            <p:ph type="body" idx="1"/>
          </p:nvPr>
        </p:nvSpPr>
        <p:spPr>
          <a:xfrm>
            <a:off x="381000" y="1633536"/>
            <a:ext cx="38862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kumimoji="0" lang="en-US"/>
              <a:t>Click to edit Master title style</a:t>
            </a:r>
          </a:p>
        </p:txBody>
      </p:sp>
      <p:sp>
        <p:nvSpPr>
          <p:cNvPr id="3" name="Content Placeholder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91456" y="6480969"/>
            <a:ext cx="2133600" cy="301752"/>
          </a:xfrm>
        </p:spPr>
        <p:txBody>
          <a:bodyPr/>
          <a:lstStyle/>
          <a:p>
            <a:fld id="{AEC8F4F1-6B2F-4754-A12C-B58E617D2499}" type="datetimeFigureOut">
              <a:rPr lang="en-GB" smtClean="0"/>
              <a:t>02/02/2021</a:t>
            </a:fld>
            <a:endParaRPr lang="en-GB"/>
          </a:p>
        </p:txBody>
      </p:sp>
      <p:sp>
        <p:nvSpPr>
          <p:cNvPr id="6" name="Footer Placeholder 5"/>
          <p:cNvSpPr>
            <a:spLocks noGrp="1"/>
          </p:cNvSpPr>
          <p:nvPr>
            <p:ph type="ftr" sz="quarter" idx="11"/>
          </p:nvPr>
        </p:nvSpPr>
        <p:spPr>
          <a:xfrm>
            <a:off x="457200" y="6480969"/>
            <a:ext cx="4260056" cy="301752"/>
          </a:xfrm>
        </p:spPr>
        <p:txBody>
          <a:bodyPr/>
          <a:lstStyle/>
          <a:p>
            <a:endParaRPr lang="en-GB"/>
          </a:p>
        </p:txBody>
      </p:sp>
      <p:sp>
        <p:nvSpPr>
          <p:cNvPr id="7" name="Slide Number Placeholder 6"/>
          <p:cNvSpPr>
            <a:spLocks noGrp="1"/>
          </p:cNvSpPr>
          <p:nvPr>
            <p:ph type="sldNum" sz="quarter" idx="12"/>
          </p:nvPr>
        </p:nvSpPr>
        <p:spPr>
          <a:xfrm>
            <a:off x="7589520" y="6480969"/>
            <a:ext cx="502920" cy="301752"/>
          </a:xfrm>
        </p:spPr>
        <p:txBody>
          <a:bodyPr/>
          <a:lstStyle/>
          <a:p>
            <a:fld id="{E3E9EF4C-6BF1-4B9E-9DF4-AA0DEEA544FA}"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kumimoji="0" lang="en-US"/>
              <a:t>Click to edit Master title style</a:t>
            </a:r>
          </a:p>
        </p:txBody>
      </p:sp>
      <p:sp>
        <p:nvSpPr>
          <p:cNvPr id="3" name="Text Placeholder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a:xfrm>
            <a:off x="4791456" y="6480969"/>
            <a:ext cx="2130552" cy="301752"/>
          </a:xfrm>
        </p:spPr>
        <p:txBody>
          <a:bodyPr/>
          <a:lstStyle/>
          <a:p>
            <a:fld id="{AEC8F4F1-6B2F-4754-A12C-B58E617D2499}" type="datetimeFigureOut">
              <a:rPr lang="en-GB" smtClean="0"/>
              <a:t>02/02/2021</a:t>
            </a:fld>
            <a:endParaRPr lang="en-GB"/>
          </a:p>
        </p:txBody>
      </p:sp>
      <p:sp>
        <p:nvSpPr>
          <p:cNvPr id="8" name="Footer Placeholder 7"/>
          <p:cNvSpPr>
            <a:spLocks noGrp="1"/>
          </p:cNvSpPr>
          <p:nvPr>
            <p:ph type="ftr" sz="quarter" idx="11"/>
          </p:nvPr>
        </p:nvSpPr>
        <p:spPr>
          <a:xfrm>
            <a:off x="457200" y="6480969"/>
            <a:ext cx="4261104" cy="301752"/>
          </a:xfrm>
        </p:spPr>
        <p:txBody>
          <a:bodyPr/>
          <a:lstStyle/>
          <a:p>
            <a:endParaRPr lang="en-GB"/>
          </a:p>
        </p:txBody>
      </p:sp>
      <p:sp>
        <p:nvSpPr>
          <p:cNvPr id="9" name="Slide Number Placeholder 8"/>
          <p:cNvSpPr>
            <a:spLocks noGrp="1"/>
          </p:cNvSpPr>
          <p:nvPr>
            <p:ph type="sldNum" sz="quarter" idx="12"/>
          </p:nvPr>
        </p:nvSpPr>
        <p:spPr>
          <a:xfrm>
            <a:off x="7589520" y="6483096"/>
            <a:ext cx="502920" cy="301752"/>
          </a:xfrm>
        </p:spPr>
        <p:txBody>
          <a:bodyPr/>
          <a:lstStyle>
            <a:lvl1pPr algn="ctr">
              <a:defRPr/>
            </a:lvl1pPr>
          </a:lstStyle>
          <a:p>
            <a:fld id="{E3E9EF4C-6BF1-4B9E-9DF4-AA0DEEA544FA}"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0"/>
            </a:lvl1pPr>
          </a:lstStyle>
          <a:p>
            <a:r>
              <a:rPr kumimoji="0" lang="en-US"/>
              <a:t>Click to edit Master title style</a:t>
            </a:r>
          </a:p>
        </p:txBody>
      </p:sp>
      <p:sp>
        <p:nvSpPr>
          <p:cNvPr id="3" name="Date Placeholder 2"/>
          <p:cNvSpPr>
            <a:spLocks noGrp="1"/>
          </p:cNvSpPr>
          <p:nvPr>
            <p:ph type="dt" sz="half" idx="10"/>
          </p:nvPr>
        </p:nvSpPr>
        <p:spPr/>
        <p:txBody>
          <a:bodyPr/>
          <a:lstStyle/>
          <a:p>
            <a:fld id="{AEC8F4F1-6B2F-4754-A12C-B58E617D2499}" type="datetimeFigureOut">
              <a:rPr lang="en-GB" smtClean="0"/>
              <a:t>02/02/2021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3E9EF4C-6BF1-4B9E-9DF4-AA0DEEA544FA}"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91456" y="6480969"/>
            <a:ext cx="2133600" cy="301752"/>
          </a:xfrm>
        </p:spPr>
        <p:txBody>
          <a:bodyPr/>
          <a:lstStyle/>
          <a:p>
            <a:fld id="{AEC8F4F1-6B2F-4754-A12C-B58E617D2499}" type="datetimeFigureOut">
              <a:rPr lang="en-GB" smtClean="0"/>
              <a:t>02/02/2021</a:t>
            </a:fld>
            <a:endParaRPr lang="en-GB"/>
          </a:p>
        </p:txBody>
      </p:sp>
      <p:sp>
        <p:nvSpPr>
          <p:cNvPr id="3" name="Footer Placeholder 2"/>
          <p:cNvSpPr>
            <a:spLocks noGrp="1"/>
          </p:cNvSpPr>
          <p:nvPr>
            <p:ph type="ftr" sz="quarter" idx="11"/>
          </p:nvPr>
        </p:nvSpPr>
        <p:spPr>
          <a:xfrm>
            <a:off x="457200" y="6481890"/>
            <a:ext cx="4260056" cy="300831"/>
          </a:xfrm>
        </p:spPr>
        <p:txBody>
          <a:bodyPr/>
          <a:lstStyle/>
          <a:p>
            <a:endParaRPr lang="en-GB"/>
          </a:p>
        </p:txBody>
      </p:sp>
      <p:sp>
        <p:nvSpPr>
          <p:cNvPr id="4" name="Slide Number Placeholder 3"/>
          <p:cNvSpPr>
            <a:spLocks noGrp="1"/>
          </p:cNvSpPr>
          <p:nvPr>
            <p:ph type="sldNum" sz="quarter" idx="12"/>
          </p:nvPr>
        </p:nvSpPr>
        <p:spPr>
          <a:xfrm>
            <a:off x="7589520" y="6480969"/>
            <a:ext cx="502920" cy="301752"/>
          </a:xfrm>
        </p:spPr>
        <p:txBody>
          <a:bodyPr/>
          <a:lstStyle/>
          <a:p>
            <a:fld id="{E3E9EF4C-6BF1-4B9E-9DF4-AA0DEEA544F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kumimoji="0" lang="en-US"/>
              <a:t>Click to edit Master title style</a:t>
            </a:r>
          </a:p>
        </p:txBody>
      </p:sp>
      <p:sp>
        <p:nvSpPr>
          <p:cNvPr id="3" name="Text Placeholder 2"/>
          <p:cNvSpPr>
            <a:spLocks noGrp="1"/>
          </p:cNvSpPr>
          <p:nvPr>
            <p:ph type="body" idx="2"/>
          </p:nvPr>
        </p:nvSpPr>
        <p:spPr>
          <a:xfrm>
            <a:off x="1135856" y="367664"/>
            <a:ext cx="24384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278976" y="6556248"/>
            <a:ext cx="2133600" cy="301752"/>
          </a:xfrm>
        </p:spPr>
        <p:txBody>
          <a:bodyPr/>
          <a:lstStyle>
            <a:lvl1pPr>
              <a:defRPr sz="900"/>
            </a:lvl1pPr>
          </a:lstStyle>
          <a:p>
            <a:fld id="{AEC8F4F1-6B2F-4754-A12C-B58E617D2499}" type="datetimeFigureOut">
              <a:rPr lang="en-GB" smtClean="0"/>
              <a:t>02/02/2021</a:t>
            </a:fld>
            <a:endParaRPr lang="en-GB"/>
          </a:p>
        </p:txBody>
      </p:sp>
      <p:sp>
        <p:nvSpPr>
          <p:cNvPr id="6" name="Footer Placeholder 5"/>
          <p:cNvSpPr>
            <a:spLocks noGrp="1"/>
          </p:cNvSpPr>
          <p:nvPr>
            <p:ph type="ftr" sz="quarter" idx="11"/>
          </p:nvPr>
        </p:nvSpPr>
        <p:spPr>
          <a:xfrm>
            <a:off x="1135856" y="6556248"/>
            <a:ext cx="5143120" cy="301752"/>
          </a:xfrm>
        </p:spPr>
        <p:txBody>
          <a:bodyPr/>
          <a:lstStyle>
            <a:lvl1pPr>
              <a:defRPr sz="900"/>
            </a:lvl1pPr>
          </a:lstStyle>
          <a:p>
            <a:endParaRPr lang="en-GB"/>
          </a:p>
        </p:txBody>
      </p:sp>
      <p:sp>
        <p:nvSpPr>
          <p:cNvPr id="7" name="Slide Number Placeholder 6"/>
          <p:cNvSpPr>
            <a:spLocks noGrp="1"/>
          </p:cNvSpPr>
          <p:nvPr>
            <p:ph type="sldNum" sz="quarter" idx="12"/>
          </p:nvPr>
        </p:nvSpPr>
        <p:spPr>
          <a:xfrm>
            <a:off x="8410576" y="6556248"/>
            <a:ext cx="502920" cy="301752"/>
          </a:xfrm>
        </p:spPr>
        <p:txBody>
          <a:bodyPr/>
          <a:lstStyle>
            <a:lvl1pPr>
              <a:defRPr sz="900"/>
            </a:lvl1pPr>
          </a:lstStyle>
          <a:p>
            <a:fld id="{E3E9EF4C-6BF1-4B9E-9DF4-AA0DEEA544FA}"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kumimoji="0" lang="en-US"/>
              <a:t>Click to edit Master title style</a:t>
            </a:r>
          </a:p>
        </p:txBody>
      </p:sp>
      <p:sp>
        <p:nvSpPr>
          <p:cNvPr id="3" name="Picture Placeholder 2"/>
          <p:cNvSpPr>
            <a:spLocks noGrp="1"/>
          </p:cNvSpPr>
          <p:nvPr>
            <p:ph type="pic" idx="1"/>
          </p:nvPr>
        </p:nvSpPr>
        <p:spPr>
          <a:xfrm>
            <a:off x="1138237" y="373966"/>
            <a:ext cx="7333488" cy="5486400"/>
          </a:xfrm>
          <a:solidFill>
            <a:schemeClr val="bg2">
              <a:shade val="50000"/>
            </a:schemeClr>
          </a:solidFill>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6108192" y="6556248"/>
            <a:ext cx="2103120" cy="301752"/>
          </a:xfrm>
        </p:spPr>
        <p:txBody>
          <a:bodyPr/>
          <a:lstStyle>
            <a:lvl1pPr>
              <a:defRPr sz="900"/>
            </a:lvl1pPr>
          </a:lstStyle>
          <a:p>
            <a:fld id="{AEC8F4F1-6B2F-4754-A12C-B58E617D2499}" type="datetimeFigureOut">
              <a:rPr lang="en-GB" smtClean="0"/>
              <a:t>02/02/2021</a:t>
            </a:fld>
            <a:endParaRPr lang="en-GB"/>
          </a:p>
        </p:txBody>
      </p:sp>
      <p:sp>
        <p:nvSpPr>
          <p:cNvPr id="6" name="Footer Placeholder 5"/>
          <p:cNvSpPr>
            <a:spLocks noGrp="1"/>
          </p:cNvSpPr>
          <p:nvPr>
            <p:ph type="ftr" sz="quarter" idx="11"/>
          </p:nvPr>
        </p:nvSpPr>
        <p:spPr>
          <a:xfrm>
            <a:off x="1170432" y="6557169"/>
            <a:ext cx="4948072" cy="301752"/>
          </a:xfrm>
        </p:spPr>
        <p:txBody>
          <a:bodyPr/>
          <a:lstStyle>
            <a:lvl1pPr>
              <a:defRPr sz="900"/>
            </a:lvl1pPr>
          </a:lstStyle>
          <a:p>
            <a:endParaRPr lang="en-GB"/>
          </a:p>
        </p:txBody>
      </p:sp>
      <p:sp>
        <p:nvSpPr>
          <p:cNvPr id="7" name="Slide Number Placeholder 6"/>
          <p:cNvSpPr>
            <a:spLocks noGrp="1"/>
          </p:cNvSpPr>
          <p:nvPr>
            <p:ph type="sldNum" sz="quarter" idx="12"/>
          </p:nvPr>
        </p:nvSpPr>
        <p:spPr>
          <a:xfrm>
            <a:off x="8217192" y="6556248"/>
            <a:ext cx="365760" cy="301752"/>
          </a:xfrm>
        </p:spPr>
        <p:txBody>
          <a:bodyPr/>
          <a:lstStyle>
            <a:lvl1pPr algn="ctr">
              <a:defRPr sz="900"/>
            </a:lvl1pPr>
          </a:lstStyle>
          <a:p>
            <a:fld id="{E3E9EF4C-6BF1-4B9E-9DF4-AA0DEEA544FA}"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EC8F4F1-6B2F-4754-A12C-B58E617D2499}" type="datetimeFigureOut">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E9EF4C-6BF1-4B9E-9DF4-AA0DEEA544F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381000"/>
            <a:ext cx="1905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81000"/>
            <a:ext cx="62484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EC8F4F1-6B2F-4754-A12C-B58E617D2499}" type="datetimeFigureOut">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E9EF4C-6BF1-4B9E-9DF4-AA0DEEA544FA}"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 name="Right Triangle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8" name="Straight Connector 7"/>
          <p:cNvCxnSpPr/>
          <p:nvPr/>
        </p:nvCxnSpPr>
        <p:spPr>
          <a:xfrm>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rot="10800000" flipV="1">
            <a:off x="6468794" y="4948410"/>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Title Placeholder 21"/>
          <p:cNvSpPr>
            <a:spLocks noGrp="1"/>
          </p:cNvSpPr>
          <p:nvPr>
            <p:ph type="title"/>
          </p:nvPr>
        </p:nvSpPr>
        <p:spPr>
          <a:xfrm>
            <a:off x="457200" y="267494"/>
            <a:ext cx="8229600" cy="1399032"/>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457200" y="1882808"/>
            <a:ext cx="8229600" cy="4572000"/>
          </a:xfrm>
          <a:prstGeom prst="rect">
            <a:avLst/>
          </a:prstGeom>
        </p:spPr>
        <p:txBody>
          <a:bodyPr vert="horz" anchor="t">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791456" y="6480969"/>
            <a:ext cx="2133600" cy="301752"/>
          </a:xfrm>
          <a:prstGeom prst="rect">
            <a:avLst/>
          </a:prstGeom>
        </p:spPr>
        <p:txBody>
          <a:bodyPr vert="horz" anchor="b"/>
          <a:lstStyle>
            <a:lvl1pPr algn="l" eaLnBrk="1" latinLnBrk="0" hangingPunct="1">
              <a:defRPr kumimoji="0" sz="1000" b="0">
                <a:solidFill>
                  <a:schemeClr val="tx1"/>
                </a:solidFill>
              </a:defRPr>
            </a:lvl1pPr>
          </a:lstStyle>
          <a:p>
            <a:fld id="{AEC8F4F1-6B2F-4754-A12C-B58E617D2499}" type="datetimeFigureOut">
              <a:rPr lang="en-GB" smtClean="0"/>
              <a:t>02/02/2021</a:t>
            </a:fld>
            <a:endParaRPr lang="en-GB"/>
          </a:p>
        </p:txBody>
      </p:sp>
      <p:sp>
        <p:nvSpPr>
          <p:cNvPr id="3" name="Footer Placeholder 2"/>
          <p:cNvSpPr>
            <a:spLocks noGrp="1"/>
          </p:cNvSpPr>
          <p:nvPr>
            <p:ph type="ftr" sz="quarter" idx="3"/>
          </p:nvPr>
        </p:nvSpPr>
        <p:spPr>
          <a:xfrm>
            <a:off x="457200" y="6481890"/>
            <a:ext cx="4260056" cy="300831"/>
          </a:xfrm>
          <a:prstGeom prst="rect">
            <a:avLst/>
          </a:prstGeom>
        </p:spPr>
        <p:txBody>
          <a:bodyPr vert="horz" anchor="b"/>
          <a:lstStyle>
            <a:lvl1pPr algn="r" eaLnBrk="1" latinLnBrk="0" hangingPunct="1">
              <a:defRPr kumimoji="0" sz="1000">
                <a:solidFill>
                  <a:schemeClr val="tx1"/>
                </a:solidFill>
              </a:defRPr>
            </a:lvl1pPr>
          </a:lstStyle>
          <a:p>
            <a:endParaRPr lang="en-GB"/>
          </a:p>
        </p:txBody>
      </p:sp>
      <p:sp>
        <p:nvSpPr>
          <p:cNvPr id="23" name="Slide Number Placeholder 22"/>
          <p:cNvSpPr>
            <a:spLocks noGrp="1"/>
          </p:cNvSpPr>
          <p:nvPr>
            <p:ph type="sldNum" sz="quarter" idx="4"/>
          </p:nvPr>
        </p:nvSpPr>
        <p:spPr>
          <a:xfrm>
            <a:off x="7589520" y="6480969"/>
            <a:ext cx="502920" cy="301752"/>
          </a:xfrm>
          <a:prstGeom prst="rect">
            <a:avLst/>
          </a:prstGeom>
        </p:spPr>
        <p:txBody>
          <a:bodyPr vert="horz" anchor="b"/>
          <a:lstStyle>
            <a:lvl1pPr algn="ctr" eaLnBrk="1" latinLnBrk="0" hangingPunct="1">
              <a:defRPr kumimoji="0" sz="1200">
                <a:solidFill>
                  <a:schemeClr val="tx1"/>
                </a:solidFill>
              </a:defRPr>
            </a:lvl1pPr>
          </a:lstStyle>
          <a:p>
            <a:fld id="{E3E9EF4C-6BF1-4B9E-9DF4-AA0DEEA544FA}"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hyperlink" Target="http://www.mindtools.com/pages/article/newTED_85.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676400"/>
            <a:ext cx="8062912" cy="1470025"/>
          </a:xfrm>
        </p:spPr>
        <p:txBody>
          <a:bodyPr>
            <a:normAutofit fontScale="90000"/>
          </a:bodyPr>
          <a:lstStyle/>
          <a:p>
            <a:r>
              <a:rPr lang="en-GB" dirty="0"/>
              <a:t>ECES6009/C</a:t>
            </a:r>
            <a:br>
              <a:rPr lang="en-GB" dirty="0"/>
            </a:br>
            <a:r>
              <a:rPr lang="en-GB" dirty="0"/>
              <a:t>Making a Difference/</a:t>
            </a:r>
            <a:br>
              <a:rPr lang="en-GB" dirty="0"/>
            </a:br>
            <a:r>
              <a:rPr lang="en-GB" dirty="0" err="1"/>
              <a:t>Gwneud</a:t>
            </a:r>
            <a:r>
              <a:rPr lang="en-GB" dirty="0"/>
              <a:t> </a:t>
            </a:r>
            <a:r>
              <a:rPr lang="en-GB" dirty="0" err="1"/>
              <a:t>Gwahaniaeth</a:t>
            </a:r>
            <a:r>
              <a:rPr lang="en-GB" dirty="0"/>
              <a:t> </a:t>
            </a:r>
          </a:p>
        </p:txBody>
      </p:sp>
      <p:sp>
        <p:nvSpPr>
          <p:cNvPr id="3" name="Subtitle 2"/>
          <p:cNvSpPr>
            <a:spLocks noGrp="1"/>
          </p:cNvSpPr>
          <p:nvPr>
            <p:ph type="subTitle" idx="1"/>
          </p:nvPr>
        </p:nvSpPr>
        <p:spPr>
          <a:xfrm>
            <a:off x="685800" y="3429000"/>
            <a:ext cx="8062912" cy="1752600"/>
          </a:xfrm>
        </p:spPr>
        <p:txBody>
          <a:bodyPr/>
          <a:lstStyle/>
          <a:p>
            <a:r>
              <a:rPr lang="en-GB" dirty="0" err="1"/>
              <a:t>Sesiwn</a:t>
            </a:r>
            <a:r>
              <a:rPr lang="en-GB" dirty="0"/>
              <a:t> 4a / </a:t>
            </a:r>
            <a:r>
              <a:rPr lang="en-GB" i="1" dirty="0"/>
              <a:t>Session 4a</a:t>
            </a:r>
          </a:p>
        </p:txBody>
      </p:sp>
    </p:spTree>
    <p:extLst>
      <p:ext uri="{BB962C8B-B14F-4D97-AF65-F5344CB8AC3E}">
        <p14:creationId xmlns:p14="http://schemas.microsoft.com/office/powerpoint/2010/main" val="24538187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r"/>
            <a:r>
              <a:rPr lang="en-GB" dirty="0" err="1">
                <a:latin typeface="Arial" panose="020B0604020202020204" pitchFamily="34" charset="0"/>
                <a:cs typeface="Arial" panose="020B0604020202020204" pitchFamily="34" charset="0"/>
              </a:rPr>
              <a:t>Gorolwg</a:t>
            </a:r>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Overview</a:t>
            </a:r>
          </a:p>
        </p:txBody>
      </p:sp>
      <p:sp>
        <p:nvSpPr>
          <p:cNvPr id="5" name="Content Placeholder 4"/>
          <p:cNvSpPr>
            <a:spLocks noGrp="1"/>
          </p:cNvSpPr>
          <p:nvPr>
            <p:ph sz="quarter" idx="4294967295"/>
          </p:nvPr>
        </p:nvSpPr>
        <p:spPr>
          <a:xfrm>
            <a:off x="676655" y="2514600"/>
            <a:ext cx="3822192" cy="3611880"/>
          </a:xfrm>
          <a:prstGeom prst="rect">
            <a:avLst/>
          </a:prstGeom>
        </p:spPr>
        <p:txBody>
          <a:bodyPr/>
          <a:lstStyle/>
          <a:p>
            <a:r>
              <a:rPr lang="en-GB" dirty="0" err="1"/>
              <a:t>Amlasiantaethau</a:t>
            </a:r>
            <a:endParaRPr lang="en-GB" dirty="0"/>
          </a:p>
          <a:p>
            <a:r>
              <a:rPr lang="en-GB" dirty="0" err="1"/>
              <a:t>Gwerthoedd</a:t>
            </a:r>
            <a:endParaRPr lang="en-GB" dirty="0"/>
          </a:p>
          <a:p>
            <a:r>
              <a:rPr lang="en-GB" dirty="0" err="1"/>
              <a:t>Modelau</a:t>
            </a:r>
            <a:r>
              <a:rPr lang="en-GB" dirty="0"/>
              <a:t> o </a:t>
            </a:r>
            <a:r>
              <a:rPr lang="en-GB" dirty="0" err="1"/>
              <a:t>weithio</a:t>
            </a:r>
            <a:r>
              <a:rPr lang="en-GB" dirty="0"/>
              <a:t> yn </a:t>
            </a:r>
            <a:r>
              <a:rPr lang="en-GB" dirty="0" err="1"/>
              <a:t>amlasiantaethol</a:t>
            </a:r>
            <a:endParaRPr lang="en-GB" dirty="0"/>
          </a:p>
        </p:txBody>
      </p:sp>
      <p:sp>
        <p:nvSpPr>
          <p:cNvPr id="6" name="Content Placeholder 5"/>
          <p:cNvSpPr>
            <a:spLocks noGrp="1"/>
          </p:cNvSpPr>
          <p:nvPr>
            <p:ph sz="quarter" idx="4294967295"/>
          </p:nvPr>
        </p:nvSpPr>
        <p:spPr>
          <a:xfrm>
            <a:off x="4645152" y="2514600"/>
            <a:ext cx="3822192" cy="3611880"/>
          </a:xfrm>
          <a:prstGeom prst="rect">
            <a:avLst/>
          </a:prstGeom>
        </p:spPr>
        <p:txBody>
          <a:bodyPr>
            <a:normAutofit/>
          </a:bodyPr>
          <a:lstStyle/>
          <a:p>
            <a:r>
              <a:rPr lang="en-GB" sz="3200" i="1" dirty="0">
                <a:latin typeface="Arial" panose="020B0604020202020204" pitchFamily="34" charset="0"/>
                <a:cs typeface="Arial" panose="020B0604020202020204" pitchFamily="34" charset="0"/>
              </a:rPr>
              <a:t>Multi-agencies</a:t>
            </a:r>
          </a:p>
          <a:p>
            <a:r>
              <a:rPr lang="en-GB" sz="3200" i="1" dirty="0">
                <a:latin typeface="Arial" panose="020B0604020202020204" pitchFamily="34" charset="0"/>
                <a:cs typeface="Arial" panose="020B0604020202020204" pitchFamily="34" charset="0"/>
              </a:rPr>
              <a:t>Values</a:t>
            </a:r>
          </a:p>
          <a:p>
            <a:r>
              <a:rPr lang="en-GB" sz="3200" i="1" dirty="0">
                <a:latin typeface="Arial" panose="020B0604020202020204" pitchFamily="34" charset="0"/>
                <a:cs typeface="Arial" panose="020B0604020202020204" pitchFamily="34" charset="0"/>
              </a:rPr>
              <a:t>Models of multi- agency work</a:t>
            </a:r>
          </a:p>
        </p:txBody>
      </p:sp>
    </p:spTree>
    <p:extLst>
      <p:ext uri="{BB962C8B-B14F-4D97-AF65-F5344CB8AC3E}">
        <p14:creationId xmlns:p14="http://schemas.microsoft.com/office/powerpoint/2010/main" val="7764682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a:r>
              <a:rPr lang="en-GB" dirty="0"/>
              <a:t>Beth </a:t>
            </a:r>
            <a:r>
              <a:rPr lang="en-GB" dirty="0" err="1"/>
              <a:t>yw</a:t>
            </a:r>
            <a:r>
              <a:rPr lang="en-GB" dirty="0"/>
              <a:t> </a:t>
            </a:r>
            <a:r>
              <a:rPr lang="en-GB" dirty="0" err="1"/>
              <a:t>amlasiantaethol</a:t>
            </a:r>
            <a:r>
              <a:rPr lang="en-GB" dirty="0"/>
              <a:t>? </a:t>
            </a:r>
            <a:br>
              <a:rPr lang="en-GB" dirty="0"/>
            </a:br>
            <a:r>
              <a:rPr lang="en-GB" dirty="0"/>
              <a:t>What does ‘multi-agency’ mean ?</a:t>
            </a:r>
            <a:endParaRPr lang="cy-GB" dirty="0"/>
          </a:p>
        </p:txBody>
      </p:sp>
      <p:sp>
        <p:nvSpPr>
          <p:cNvPr id="3" name="Content Placeholder 2"/>
          <p:cNvSpPr>
            <a:spLocks noGrp="1"/>
          </p:cNvSpPr>
          <p:nvPr>
            <p:ph sz="half" idx="1"/>
          </p:nvPr>
        </p:nvSpPr>
        <p:spPr/>
        <p:txBody>
          <a:bodyPr/>
          <a:lstStyle/>
          <a:p>
            <a:r>
              <a:rPr lang="en-GB" dirty="0" err="1"/>
              <a:t>Gweithwyr</a:t>
            </a:r>
            <a:r>
              <a:rPr lang="en-GB" dirty="0"/>
              <a:t> gwahanol o </a:t>
            </a:r>
            <a:r>
              <a:rPr lang="en-GB" dirty="0" err="1"/>
              <a:t>asiantaethau</a:t>
            </a:r>
            <a:r>
              <a:rPr lang="en-GB" dirty="0"/>
              <a:t> gwahanol yn </a:t>
            </a:r>
            <a:r>
              <a:rPr lang="en-GB" dirty="0" err="1"/>
              <a:t>ymuno</a:t>
            </a:r>
            <a:r>
              <a:rPr lang="en-GB" dirty="0"/>
              <a:t> </a:t>
            </a:r>
            <a:r>
              <a:rPr lang="en-GB" dirty="0" err="1"/>
              <a:t>gyda’i</a:t>
            </a:r>
            <a:r>
              <a:rPr lang="en-GB" dirty="0"/>
              <a:t> gilydd gyda’r </a:t>
            </a:r>
            <a:r>
              <a:rPr lang="en-GB" dirty="0" err="1"/>
              <a:t>amcan</a:t>
            </a:r>
            <a:r>
              <a:rPr lang="en-GB" dirty="0"/>
              <a:t> o </a:t>
            </a:r>
            <a:r>
              <a:rPr lang="en-GB" dirty="0" err="1"/>
              <a:t>ddeall</a:t>
            </a:r>
            <a:r>
              <a:rPr lang="en-GB" dirty="0"/>
              <a:t> a </a:t>
            </a:r>
            <a:r>
              <a:rPr lang="en-GB" dirty="0" err="1"/>
              <a:t>cheisio</a:t>
            </a:r>
            <a:r>
              <a:rPr lang="en-GB" dirty="0"/>
              <a:t> </a:t>
            </a:r>
            <a:r>
              <a:rPr lang="en-GB" dirty="0" err="1"/>
              <a:t>datrys</a:t>
            </a:r>
            <a:r>
              <a:rPr lang="en-GB" dirty="0"/>
              <a:t> neu </a:t>
            </a:r>
            <a:r>
              <a:rPr lang="en-GB" dirty="0" err="1"/>
              <a:t>lleihau</a:t>
            </a:r>
            <a:r>
              <a:rPr lang="en-GB" dirty="0"/>
              <a:t> problem</a:t>
            </a:r>
            <a:endParaRPr lang="cy-GB" dirty="0"/>
          </a:p>
        </p:txBody>
      </p:sp>
      <p:sp>
        <p:nvSpPr>
          <p:cNvPr id="4" name="Content Placeholder 3"/>
          <p:cNvSpPr>
            <a:spLocks noGrp="1"/>
          </p:cNvSpPr>
          <p:nvPr>
            <p:ph sz="half" idx="2"/>
          </p:nvPr>
        </p:nvSpPr>
        <p:spPr/>
        <p:txBody>
          <a:bodyPr/>
          <a:lstStyle/>
          <a:p>
            <a:r>
              <a:rPr lang="en-GB" i="1" dirty="0"/>
              <a:t>Different workers from different agencies joining together with a shared aim of understanding and the  trying to solve or alleviate a problem</a:t>
            </a:r>
            <a:endParaRPr lang="cy-GB" i="1" dirty="0"/>
          </a:p>
        </p:txBody>
      </p:sp>
    </p:spTree>
    <p:extLst>
      <p:ext uri="{BB962C8B-B14F-4D97-AF65-F5344CB8AC3E}">
        <p14:creationId xmlns:p14="http://schemas.microsoft.com/office/powerpoint/2010/main" val="36684617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990600"/>
            <a:ext cx="8229600" cy="1399032"/>
          </a:xfrm>
        </p:spPr>
        <p:txBody>
          <a:bodyPr/>
          <a:lstStyle/>
          <a:p>
            <a:pPr algn="r"/>
            <a:r>
              <a:rPr lang="en-GB" dirty="0" err="1"/>
              <a:t>Tasg</a:t>
            </a:r>
            <a:r>
              <a:rPr lang="en-GB" dirty="0"/>
              <a:t> 1: Pwy yw’r </a:t>
            </a:r>
            <a:r>
              <a:rPr lang="en-GB" dirty="0" err="1"/>
              <a:t>asiantaethau</a:t>
            </a:r>
            <a:r>
              <a:rPr lang="en-GB" dirty="0"/>
              <a:t>?</a:t>
            </a:r>
            <a:br>
              <a:rPr lang="en-GB" dirty="0"/>
            </a:br>
            <a:r>
              <a:rPr lang="en-GB" dirty="0"/>
              <a:t>Task 1: Who are the agencies?</a:t>
            </a:r>
            <a:endParaRPr lang="cy-GB" dirty="0"/>
          </a:p>
        </p:txBody>
      </p:sp>
      <p:pic>
        <p:nvPicPr>
          <p:cNvPr id="5" name="Content Placeholder 4" descr="Asking Defining Questions - Excelsior College OWL"/>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3048000" y="2971800"/>
            <a:ext cx="4114800" cy="2743200"/>
          </a:xfrm>
        </p:spPr>
      </p:pic>
    </p:spTree>
    <p:extLst>
      <p:ext uri="{BB962C8B-B14F-4D97-AF65-F5344CB8AC3E}">
        <p14:creationId xmlns:p14="http://schemas.microsoft.com/office/powerpoint/2010/main" val="14577611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err="1"/>
              <a:t>Pwy</a:t>
            </a:r>
            <a:r>
              <a:rPr lang="en-GB" dirty="0"/>
              <a:t> </a:t>
            </a:r>
            <a:r>
              <a:rPr lang="en-GB" dirty="0" err="1"/>
              <a:t>yw’r</a:t>
            </a:r>
            <a:r>
              <a:rPr lang="en-GB" dirty="0"/>
              <a:t> </a:t>
            </a:r>
            <a:r>
              <a:rPr lang="en-GB" dirty="0" err="1"/>
              <a:t>asiantaethau</a:t>
            </a:r>
            <a:r>
              <a:rPr lang="en-GB" dirty="0"/>
              <a:t>?</a:t>
            </a:r>
            <a:br>
              <a:rPr lang="en-GB" dirty="0"/>
            </a:br>
            <a:r>
              <a:rPr lang="en-GB" dirty="0"/>
              <a:t>Who are the agencies?</a:t>
            </a:r>
            <a:endParaRPr lang="cy-GB" dirty="0"/>
          </a:p>
        </p:txBody>
      </p:sp>
      <p:sp>
        <p:nvSpPr>
          <p:cNvPr id="3" name="Content Placeholder 2"/>
          <p:cNvSpPr>
            <a:spLocks noGrp="1"/>
          </p:cNvSpPr>
          <p:nvPr>
            <p:ph sz="half" idx="1"/>
          </p:nvPr>
        </p:nvSpPr>
        <p:spPr/>
        <p:txBody>
          <a:bodyPr>
            <a:normAutofit lnSpcReduction="10000"/>
          </a:bodyPr>
          <a:lstStyle/>
          <a:p>
            <a:pPr>
              <a:lnSpc>
                <a:spcPct val="120000"/>
              </a:lnSpc>
            </a:pPr>
            <a:r>
              <a:rPr lang="en-GB" sz="1800" b="1" dirty="0" err="1"/>
              <a:t>Addysg</a:t>
            </a:r>
            <a:r>
              <a:rPr lang="en-GB" sz="1800" dirty="0"/>
              <a:t>- </a:t>
            </a:r>
            <a:r>
              <a:rPr lang="en-GB" sz="1800" dirty="0" err="1"/>
              <a:t>gwasanaethau</a:t>
            </a:r>
            <a:r>
              <a:rPr lang="en-GB" sz="1800" dirty="0"/>
              <a:t> </a:t>
            </a:r>
            <a:r>
              <a:rPr lang="en-GB" sz="1800" dirty="0" err="1"/>
              <a:t>ysgolion</a:t>
            </a:r>
            <a:endParaRPr lang="en-GB" sz="1800" dirty="0"/>
          </a:p>
          <a:p>
            <a:pPr marL="64008" indent="0">
              <a:lnSpc>
                <a:spcPct val="120000"/>
              </a:lnSpc>
              <a:buNone/>
            </a:pPr>
            <a:endParaRPr lang="en-GB" sz="1800" dirty="0"/>
          </a:p>
          <a:p>
            <a:pPr>
              <a:lnSpc>
                <a:spcPct val="120000"/>
              </a:lnSpc>
            </a:pPr>
            <a:r>
              <a:rPr lang="en-GB" sz="1800" b="1" dirty="0" err="1"/>
              <a:t>Gwasnaethau</a:t>
            </a:r>
            <a:r>
              <a:rPr lang="en-GB" sz="1800" b="1" dirty="0"/>
              <a:t> </a:t>
            </a:r>
            <a:r>
              <a:rPr lang="en-GB" sz="1800" b="1" dirty="0" err="1"/>
              <a:t>Cymdeithasol</a:t>
            </a:r>
            <a:r>
              <a:rPr lang="en-GB" sz="1800" b="1" dirty="0"/>
              <a:t> </a:t>
            </a:r>
            <a:r>
              <a:rPr lang="en-GB" sz="1800" dirty="0"/>
              <a:t>- </a:t>
            </a:r>
            <a:r>
              <a:rPr lang="en-GB" sz="1800" dirty="0" err="1"/>
              <a:t>gweithwyr</a:t>
            </a:r>
            <a:r>
              <a:rPr lang="en-GB" sz="1800" dirty="0"/>
              <a:t> </a:t>
            </a:r>
            <a:r>
              <a:rPr lang="en-GB" sz="1800" dirty="0" err="1"/>
              <a:t>cymdeithasol</a:t>
            </a:r>
            <a:r>
              <a:rPr lang="en-GB" sz="1800" dirty="0"/>
              <a:t>, </a:t>
            </a:r>
            <a:r>
              <a:rPr lang="en-GB" sz="1800" dirty="0" err="1"/>
              <a:t>gwasnaethau</a:t>
            </a:r>
            <a:r>
              <a:rPr lang="en-GB" sz="1800" dirty="0"/>
              <a:t> </a:t>
            </a:r>
            <a:r>
              <a:rPr lang="en-GB" sz="1800" dirty="0" err="1"/>
              <a:t>cefnogol</a:t>
            </a:r>
            <a:r>
              <a:rPr lang="en-GB" sz="1800" dirty="0"/>
              <a:t> </a:t>
            </a:r>
            <a:r>
              <a:rPr lang="en-GB" sz="1800" dirty="0" err="1"/>
              <a:t>ar</a:t>
            </a:r>
            <a:r>
              <a:rPr lang="en-GB" sz="1800" dirty="0"/>
              <a:t> gyfer plant mewn angen ( </a:t>
            </a:r>
            <a:r>
              <a:rPr lang="en-GB" sz="1800" dirty="0" err="1"/>
              <a:t>e.e</a:t>
            </a:r>
            <a:r>
              <a:rPr lang="en-GB" sz="1800" dirty="0"/>
              <a:t>. </a:t>
            </a:r>
            <a:r>
              <a:rPr lang="en-GB" sz="1800" dirty="0" err="1"/>
              <a:t>pecynnau</a:t>
            </a:r>
            <a:r>
              <a:rPr lang="en-GB" sz="1800" dirty="0"/>
              <a:t> </a:t>
            </a:r>
            <a:r>
              <a:rPr lang="en-GB" sz="1800" dirty="0" err="1"/>
              <a:t>seibinat</a:t>
            </a:r>
            <a:r>
              <a:rPr lang="en-GB" sz="1800" dirty="0"/>
              <a:t>), </a:t>
            </a:r>
            <a:r>
              <a:rPr lang="en-GB" sz="1800" dirty="0" err="1"/>
              <a:t>amddiffyn</a:t>
            </a:r>
            <a:r>
              <a:rPr lang="en-GB" sz="1800" dirty="0"/>
              <a:t> plant, </a:t>
            </a:r>
            <a:r>
              <a:rPr lang="en-GB" sz="1800" dirty="0" err="1"/>
              <a:t>gweithwyr</a:t>
            </a:r>
            <a:r>
              <a:rPr lang="en-GB" sz="1800" dirty="0"/>
              <a:t> </a:t>
            </a:r>
            <a:r>
              <a:rPr lang="en-GB" sz="1800" dirty="0" err="1"/>
              <a:t>cynnal</a:t>
            </a:r>
            <a:r>
              <a:rPr lang="en-GB" sz="1800" dirty="0"/>
              <a:t> </a:t>
            </a:r>
            <a:r>
              <a:rPr lang="en-GB" sz="1800" dirty="0" err="1"/>
              <a:t>teulu</a:t>
            </a:r>
            <a:endParaRPr lang="en-GB" sz="1800" dirty="0"/>
          </a:p>
          <a:p>
            <a:pPr marL="64008" indent="0">
              <a:lnSpc>
                <a:spcPct val="120000"/>
              </a:lnSpc>
              <a:buNone/>
            </a:pPr>
            <a:endParaRPr lang="en-GB" sz="1800" dirty="0"/>
          </a:p>
          <a:p>
            <a:pPr>
              <a:lnSpc>
                <a:spcPct val="120000"/>
              </a:lnSpc>
            </a:pPr>
            <a:r>
              <a:rPr lang="en-GB" sz="1800" b="1" dirty="0" err="1"/>
              <a:t>Iechyd</a:t>
            </a:r>
            <a:r>
              <a:rPr lang="en-GB" sz="1800" dirty="0"/>
              <a:t> - </a:t>
            </a:r>
            <a:r>
              <a:rPr lang="en-GB" sz="1800" dirty="0" err="1"/>
              <a:t>bydwragedd</a:t>
            </a:r>
            <a:r>
              <a:rPr lang="en-GB" sz="1800" dirty="0"/>
              <a:t>, </a:t>
            </a:r>
            <a:r>
              <a:rPr lang="en-GB" sz="1800" dirty="0" err="1"/>
              <a:t>ymwelwyr</a:t>
            </a:r>
            <a:r>
              <a:rPr lang="en-GB" sz="1800" dirty="0"/>
              <a:t> </a:t>
            </a:r>
            <a:r>
              <a:rPr lang="en-GB" sz="1800" dirty="0" err="1"/>
              <a:t>iechyd</a:t>
            </a:r>
            <a:r>
              <a:rPr lang="en-GB" sz="1800" dirty="0"/>
              <a:t>, </a:t>
            </a:r>
            <a:r>
              <a:rPr lang="en-GB" sz="1800" dirty="0" err="1"/>
              <a:t>nyrsys</a:t>
            </a:r>
            <a:r>
              <a:rPr lang="en-GB" sz="1800" dirty="0"/>
              <a:t> ysgol, </a:t>
            </a:r>
            <a:r>
              <a:rPr lang="en-GB" sz="1800" dirty="0" err="1"/>
              <a:t>meddygon</a:t>
            </a:r>
            <a:r>
              <a:rPr lang="en-GB" sz="1800" dirty="0"/>
              <a:t> </a:t>
            </a:r>
            <a:r>
              <a:rPr lang="en-GB" sz="1800" dirty="0" err="1"/>
              <a:t>teulu</a:t>
            </a:r>
            <a:r>
              <a:rPr lang="en-GB" sz="1800" dirty="0"/>
              <a:t>, </a:t>
            </a:r>
            <a:r>
              <a:rPr lang="en-GB" sz="1800" dirty="0" err="1"/>
              <a:t>gweithwyr</a:t>
            </a:r>
            <a:r>
              <a:rPr lang="en-GB" sz="1800" dirty="0"/>
              <a:t> </a:t>
            </a:r>
            <a:r>
              <a:rPr lang="en-GB" sz="1800" dirty="0" err="1"/>
              <a:t>iechyd</a:t>
            </a:r>
            <a:r>
              <a:rPr lang="en-GB" sz="1800" dirty="0"/>
              <a:t> meddwl </a:t>
            </a:r>
            <a:r>
              <a:rPr lang="en-GB" sz="1800" dirty="0" err="1"/>
              <a:t>ar</a:t>
            </a:r>
            <a:r>
              <a:rPr lang="en-GB" sz="1800" dirty="0"/>
              <a:t> gyfer </a:t>
            </a:r>
            <a:r>
              <a:rPr lang="en-GB" sz="1800" dirty="0" err="1"/>
              <a:t>oedolion</a:t>
            </a:r>
            <a:r>
              <a:rPr lang="en-GB" sz="1800" dirty="0"/>
              <a:t>, CAMHS</a:t>
            </a:r>
          </a:p>
          <a:p>
            <a:endParaRPr lang="cy-GB" dirty="0"/>
          </a:p>
        </p:txBody>
      </p:sp>
      <p:sp>
        <p:nvSpPr>
          <p:cNvPr id="4" name="Content Placeholder 3"/>
          <p:cNvSpPr>
            <a:spLocks noGrp="1"/>
          </p:cNvSpPr>
          <p:nvPr>
            <p:ph sz="half" idx="2"/>
          </p:nvPr>
        </p:nvSpPr>
        <p:spPr>
          <a:xfrm>
            <a:off x="4648200" y="1722437"/>
            <a:ext cx="4038600" cy="5592763"/>
          </a:xfrm>
        </p:spPr>
        <p:txBody>
          <a:bodyPr>
            <a:normAutofit lnSpcReduction="10000"/>
          </a:bodyPr>
          <a:lstStyle/>
          <a:p>
            <a:r>
              <a:rPr lang="en-GB" sz="2000" b="1" i="1" dirty="0"/>
              <a:t>Education</a:t>
            </a:r>
            <a:r>
              <a:rPr lang="en-GB" sz="2000" i="1" dirty="0"/>
              <a:t> – schools services</a:t>
            </a:r>
          </a:p>
          <a:p>
            <a:pPr marL="64008" indent="0">
              <a:buNone/>
            </a:pPr>
            <a:endParaRPr lang="cy-GB" sz="2000" i="1" dirty="0"/>
          </a:p>
          <a:p>
            <a:r>
              <a:rPr lang="en-GB" sz="2000" b="1" i="1" dirty="0"/>
              <a:t>Social Services- </a:t>
            </a:r>
            <a:r>
              <a:rPr lang="en-GB" sz="2000" i="1" dirty="0"/>
              <a:t>social workers, support services for children in need ( e.g. respite packages,) protection of children, family support workers</a:t>
            </a:r>
          </a:p>
          <a:p>
            <a:pPr marL="64008" indent="0">
              <a:buNone/>
            </a:pPr>
            <a:endParaRPr lang="cy-GB" sz="2000" i="1" dirty="0"/>
          </a:p>
          <a:p>
            <a:r>
              <a:rPr lang="en-GB" sz="2000" b="1" i="1" dirty="0"/>
              <a:t>Health</a:t>
            </a:r>
            <a:r>
              <a:rPr lang="en-GB" sz="2000" i="1" dirty="0"/>
              <a:t>- midwives, health visitors, school nurses, GPs, mental health workers for adults, CAMHS</a:t>
            </a:r>
            <a:endParaRPr lang="cy-GB" sz="2000" i="1" dirty="0"/>
          </a:p>
        </p:txBody>
      </p:sp>
    </p:spTree>
    <p:extLst>
      <p:ext uri="{BB962C8B-B14F-4D97-AF65-F5344CB8AC3E}">
        <p14:creationId xmlns:p14="http://schemas.microsoft.com/office/powerpoint/2010/main" val="28741064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cy-GB"/>
          </a:p>
        </p:txBody>
      </p:sp>
      <p:sp>
        <p:nvSpPr>
          <p:cNvPr id="3" name="Content Placeholder 2"/>
          <p:cNvSpPr>
            <a:spLocks noGrp="1"/>
          </p:cNvSpPr>
          <p:nvPr>
            <p:ph sz="half" idx="1"/>
          </p:nvPr>
        </p:nvSpPr>
        <p:spPr/>
        <p:txBody>
          <a:bodyPr>
            <a:normAutofit fontScale="92500"/>
          </a:bodyPr>
          <a:lstStyle/>
          <a:p>
            <a:r>
              <a:rPr lang="en-GB" dirty="0" err="1"/>
              <a:t>Heddlu</a:t>
            </a:r>
            <a:endParaRPr lang="en-GB" dirty="0"/>
          </a:p>
          <a:p>
            <a:r>
              <a:rPr lang="en-GB" dirty="0"/>
              <a:t>Tim </a:t>
            </a:r>
            <a:r>
              <a:rPr lang="en-GB" dirty="0" err="1"/>
              <a:t>Troseddol</a:t>
            </a:r>
            <a:r>
              <a:rPr lang="en-GB" dirty="0"/>
              <a:t> </a:t>
            </a:r>
            <a:r>
              <a:rPr lang="en-GB" dirty="0" err="1"/>
              <a:t>Ieuenctid</a:t>
            </a:r>
            <a:endParaRPr lang="en-GB" dirty="0"/>
          </a:p>
          <a:p>
            <a:r>
              <a:rPr lang="en-GB" dirty="0" err="1"/>
              <a:t>Gwasanaeth</a:t>
            </a:r>
            <a:r>
              <a:rPr lang="en-GB" dirty="0"/>
              <a:t> </a:t>
            </a:r>
            <a:r>
              <a:rPr lang="en-GB" dirty="0" err="1"/>
              <a:t>Prawf</a:t>
            </a:r>
            <a:endParaRPr lang="en-GB" dirty="0"/>
          </a:p>
          <a:p>
            <a:r>
              <a:rPr lang="en-GB" dirty="0"/>
              <a:t>Tai</a:t>
            </a:r>
          </a:p>
          <a:p>
            <a:r>
              <a:rPr lang="en-GB" dirty="0"/>
              <a:t>Sector </a:t>
            </a:r>
            <a:r>
              <a:rPr lang="en-GB" dirty="0" err="1"/>
              <a:t>Wirfoddol</a:t>
            </a:r>
            <a:r>
              <a:rPr lang="en-GB" dirty="0"/>
              <a:t> </a:t>
            </a:r>
            <a:r>
              <a:rPr lang="en-GB" dirty="0" err="1"/>
              <a:t>neu</a:t>
            </a:r>
            <a:r>
              <a:rPr lang="en-GB" dirty="0"/>
              <a:t> </a:t>
            </a:r>
            <a:r>
              <a:rPr lang="en-GB" dirty="0" err="1"/>
              <a:t>Gymunedol</a:t>
            </a:r>
            <a:endParaRPr lang="en-GB" dirty="0"/>
          </a:p>
          <a:p>
            <a:r>
              <a:rPr lang="en-GB" dirty="0" err="1"/>
              <a:t>Rhieni</a:t>
            </a:r>
            <a:r>
              <a:rPr lang="en-GB" dirty="0"/>
              <a:t> neu </a:t>
            </a:r>
            <a:r>
              <a:rPr lang="en-GB" dirty="0" err="1"/>
              <a:t>ofalwyr</a:t>
            </a:r>
            <a:r>
              <a:rPr lang="en-GB" dirty="0"/>
              <a:t> - nid yn </a:t>
            </a:r>
            <a:r>
              <a:rPr lang="en-GB" dirty="0" err="1"/>
              <a:t>asiantaeth</a:t>
            </a:r>
            <a:r>
              <a:rPr lang="en-GB" dirty="0"/>
              <a:t> </a:t>
            </a:r>
            <a:r>
              <a:rPr lang="en-GB" dirty="0" err="1"/>
              <a:t>ffurfiol</a:t>
            </a:r>
            <a:r>
              <a:rPr lang="en-GB" dirty="0"/>
              <a:t> ond yn </a:t>
            </a:r>
            <a:r>
              <a:rPr lang="en-GB" dirty="0" err="1"/>
              <a:t>hanfodol</a:t>
            </a:r>
            <a:r>
              <a:rPr lang="en-GB" dirty="0"/>
              <a:t> </a:t>
            </a:r>
            <a:r>
              <a:rPr lang="en-GB" dirty="0" err="1"/>
              <a:t>i</a:t>
            </a:r>
            <a:r>
              <a:rPr lang="en-GB" dirty="0"/>
              <a:t> </a:t>
            </a:r>
            <a:r>
              <a:rPr lang="en-GB" dirty="0" err="1"/>
              <a:t>beidio</a:t>
            </a:r>
            <a:r>
              <a:rPr lang="en-GB" dirty="0"/>
              <a:t>  </a:t>
            </a:r>
            <a:r>
              <a:rPr lang="en-GB" dirty="0" err="1"/>
              <a:t>anwybyddu</a:t>
            </a:r>
            <a:r>
              <a:rPr lang="en-GB" dirty="0"/>
              <a:t> </a:t>
            </a:r>
            <a:r>
              <a:rPr lang="en-GB" dirty="0" err="1"/>
              <a:t>r</a:t>
            </a:r>
            <a:r>
              <a:rPr lang="en-GB" dirty="0" err="1">
                <a:cs typeface="Times New Roman" panose="02020603050405020304" pitchFamily="18" charset="0"/>
              </a:rPr>
              <a:t>ôl</a:t>
            </a:r>
            <a:r>
              <a:rPr lang="en-GB" dirty="0">
                <a:cs typeface="Times New Roman" panose="02020603050405020304" pitchFamily="18" charset="0"/>
              </a:rPr>
              <a:t> y </a:t>
            </a:r>
            <a:r>
              <a:rPr lang="en-GB" dirty="0" err="1">
                <a:cs typeface="Times New Roman" panose="02020603050405020304" pitchFamily="18" charset="0"/>
              </a:rPr>
              <a:t>rhieni</a:t>
            </a:r>
            <a:endParaRPr lang="en-GB" dirty="0"/>
          </a:p>
          <a:p>
            <a:endParaRPr lang="en-GB" dirty="0"/>
          </a:p>
          <a:p>
            <a:endParaRPr lang="cy-GB" dirty="0"/>
          </a:p>
        </p:txBody>
      </p:sp>
      <p:sp>
        <p:nvSpPr>
          <p:cNvPr id="4" name="Content Placeholder 3"/>
          <p:cNvSpPr>
            <a:spLocks noGrp="1"/>
          </p:cNvSpPr>
          <p:nvPr>
            <p:ph sz="half" idx="2"/>
          </p:nvPr>
        </p:nvSpPr>
        <p:spPr/>
        <p:txBody>
          <a:bodyPr>
            <a:normAutofit fontScale="92500"/>
          </a:bodyPr>
          <a:lstStyle/>
          <a:p>
            <a:r>
              <a:rPr lang="en-GB" i="1" dirty="0"/>
              <a:t>Police</a:t>
            </a:r>
            <a:endParaRPr lang="cy-GB" i="1" dirty="0"/>
          </a:p>
          <a:p>
            <a:r>
              <a:rPr lang="en-GB" i="1" dirty="0"/>
              <a:t>Youth Offending Teams</a:t>
            </a:r>
            <a:endParaRPr lang="cy-GB" i="1" dirty="0"/>
          </a:p>
          <a:p>
            <a:r>
              <a:rPr lang="en-GB" i="1" dirty="0"/>
              <a:t>Probation Service</a:t>
            </a:r>
            <a:endParaRPr lang="cy-GB" i="1" dirty="0"/>
          </a:p>
          <a:p>
            <a:r>
              <a:rPr lang="en-GB" i="1" dirty="0"/>
              <a:t>Housing</a:t>
            </a:r>
            <a:endParaRPr lang="cy-GB" i="1" dirty="0"/>
          </a:p>
          <a:p>
            <a:r>
              <a:rPr lang="en-GB" i="1" dirty="0"/>
              <a:t>Voluntary or Community Sector</a:t>
            </a:r>
            <a:endParaRPr lang="cy-GB" i="1" dirty="0"/>
          </a:p>
          <a:p>
            <a:r>
              <a:rPr lang="en-GB" i="1" dirty="0"/>
              <a:t>Parents or carers - not part of a formal agency but crucial not to neglect the role of parents</a:t>
            </a:r>
            <a:endParaRPr lang="cy-GB" i="1" dirty="0"/>
          </a:p>
          <a:p>
            <a:endParaRPr lang="cy-GB" i="1" dirty="0"/>
          </a:p>
          <a:p>
            <a:endParaRPr lang="cy-GB" dirty="0"/>
          </a:p>
        </p:txBody>
      </p:sp>
    </p:spTree>
    <p:extLst>
      <p:ext uri="{BB962C8B-B14F-4D97-AF65-F5344CB8AC3E}">
        <p14:creationId xmlns:p14="http://schemas.microsoft.com/office/powerpoint/2010/main" val="12801382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29D1777-D36A-44B9-BB0E-6CF2553043A4}"/>
              </a:ext>
            </a:extLst>
          </p:cNvPr>
          <p:cNvSpPr>
            <a:spLocks noGrp="1"/>
          </p:cNvSpPr>
          <p:nvPr>
            <p:ph type="title"/>
          </p:nvPr>
        </p:nvSpPr>
        <p:spPr/>
        <p:txBody>
          <a:bodyPr>
            <a:normAutofit/>
          </a:bodyPr>
          <a:lstStyle/>
          <a:p>
            <a:r>
              <a:rPr lang="en-GB" dirty="0" err="1" smtClean="0"/>
              <a:t>Asiantaethau</a:t>
            </a:r>
            <a:r>
              <a:rPr lang="en-GB" dirty="0" smtClean="0"/>
              <a:t> Eraill</a:t>
            </a:r>
            <a:br>
              <a:rPr lang="en-GB" dirty="0" smtClean="0"/>
            </a:br>
            <a:r>
              <a:rPr lang="en-GB" dirty="0"/>
              <a:t> </a:t>
            </a:r>
            <a:r>
              <a:rPr lang="en-GB" dirty="0" smtClean="0"/>
              <a:t>                            Other </a:t>
            </a:r>
            <a:r>
              <a:rPr lang="en-GB" dirty="0"/>
              <a:t>agencies</a:t>
            </a:r>
          </a:p>
        </p:txBody>
      </p:sp>
      <p:sp>
        <p:nvSpPr>
          <p:cNvPr id="6" name="Content Placeholder 5">
            <a:extLst>
              <a:ext uri="{FF2B5EF4-FFF2-40B4-BE49-F238E27FC236}">
                <a16:creationId xmlns:a16="http://schemas.microsoft.com/office/drawing/2014/main" id="{43D63A93-962E-457C-9892-4CADB3295C54}"/>
              </a:ext>
            </a:extLst>
          </p:cNvPr>
          <p:cNvSpPr>
            <a:spLocks noGrp="1"/>
          </p:cNvSpPr>
          <p:nvPr>
            <p:ph sz="half" idx="1"/>
          </p:nvPr>
        </p:nvSpPr>
        <p:spPr>
          <a:xfrm>
            <a:off x="228600" y="1722437"/>
            <a:ext cx="4267200" cy="4525963"/>
          </a:xfrm>
        </p:spPr>
        <p:txBody>
          <a:bodyPr>
            <a:normAutofit fontScale="62500" lnSpcReduction="20000"/>
          </a:bodyPr>
          <a:lstStyle/>
          <a:p>
            <a:r>
              <a:rPr lang="en-GB" dirty="0"/>
              <a:t>Mae </a:t>
            </a:r>
            <a:r>
              <a:rPr lang="en-GB" dirty="0" err="1"/>
              <a:t>swyddogion</a:t>
            </a:r>
            <a:r>
              <a:rPr lang="en-GB" dirty="0"/>
              <a:t> </a:t>
            </a:r>
            <a:r>
              <a:rPr lang="en-GB" dirty="0" err="1"/>
              <a:t>Ffiniau</a:t>
            </a:r>
            <a:r>
              <a:rPr lang="en-GB" dirty="0"/>
              <a:t> a </a:t>
            </a:r>
            <a:r>
              <a:rPr lang="en-GB" dirty="0" err="1"/>
              <a:t>Mewnfudo</a:t>
            </a:r>
            <a:r>
              <a:rPr lang="en-GB" dirty="0"/>
              <a:t> yn </a:t>
            </a:r>
            <a:r>
              <a:rPr lang="en-GB" dirty="0" err="1"/>
              <a:t>dod</a:t>
            </a:r>
            <a:r>
              <a:rPr lang="en-GB" dirty="0"/>
              <a:t> </a:t>
            </a:r>
            <a:r>
              <a:rPr lang="en-GB" dirty="0" err="1"/>
              <a:t>i</a:t>
            </a:r>
            <a:r>
              <a:rPr lang="en-GB" dirty="0"/>
              <a:t> </a:t>
            </a:r>
            <a:r>
              <a:rPr lang="en-GB" dirty="0" err="1"/>
              <a:t>gysylltiad</a:t>
            </a:r>
            <a:r>
              <a:rPr lang="en-GB" dirty="0"/>
              <a:t> â </a:t>
            </a:r>
            <a:r>
              <a:rPr lang="en-GB" dirty="0" err="1"/>
              <a:t>phlant</a:t>
            </a:r>
            <a:r>
              <a:rPr lang="en-GB" dirty="0"/>
              <a:t> wrth </a:t>
            </a:r>
            <a:r>
              <a:rPr lang="en-GB" dirty="0" err="1"/>
              <a:t>gyrraedd</a:t>
            </a:r>
            <a:r>
              <a:rPr lang="en-GB" dirty="0"/>
              <a:t> y </a:t>
            </a:r>
            <a:r>
              <a:rPr lang="en-GB" dirty="0" err="1"/>
              <a:t>wlad</a:t>
            </a:r>
            <a:r>
              <a:rPr lang="en-GB" dirty="0"/>
              <a:t> a staff yn </a:t>
            </a:r>
            <a:r>
              <a:rPr lang="en-GB" dirty="0" err="1"/>
              <a:t>yr</a:t>
            </a:r>
            <a:r>
              <a:rPr lang="en-GB" dirty="0"/>
              <a:t> </a:t>
            </a:r>
            <a:r>
              <a:rPr lang="en-GB" dirty="0" err="1"/>
              <a:t>uned</a:t>
            </a:r>
            <a:r>
              <a:rPr lang="en-GB" dirty="0"/>
              <a:t> </a:t>
            </a:r>
            <a:r>
              <a:rPr lang="en-GB" dirty="0" err="1"/>
              <a:t>sgrinio</a:t>
            </a:r>
            <a:r>
              <a:rPr lang="en-GB" dirty="0"/>
              <a:t> </a:t>
            </a:r>
            <a:r>
              <a:rPr lang="en-GB" dirty="0" err="1"/>
              <a:t>lloches</a:t>
            </a:r>
            <a:r>
              <a:rPr lang="en-GB" dirty="0"/>
              <a:t> (ASU) yn Croydon </a:t>
            </a:r>
            <a:r>
              <a:rPr lang="en-GB" dirty="0" smtClean="0"/>
              <a:t>lle </a:t>
            </a:r>
            <a:r>
              <a:rPr lang="en-GB" dirty="0" err="1" smtClean="0"/>
              <a:t>gwneir</a:t>
            </a:r>
            <a:r>
              <a:rPr lang="en-GB" dirty="0" smtClean="0"/>
              <a:t> </a:t>
            </a:r>
            <a:r>
              <a:rPr lang="en-GB" dirty="0" err="1"/>
              <a:t>ceisiadau</a:t>
            </a:r>
            <a:r>
              <a:rPr lang="en-GB" dirty="0"/>
              <a:t> '</a:t>
            </a:r>
            <a:r>
              <a:rPr lang="en-GB" dirty="0" err="1"/>
              <a:t>ôl-fynediad</a:t>
            </a:r>
            <a:r>
              <a:rPr lang="en-GB" dirty="0"/>
              <a:t>' am </a:t>
            </a:r>
            <a:r>
              <a:rPr lang="en-GB" dirty="0" err="1"/>
              <a:t>loches</a:t>
            </a:r>
            <a:r>
              <a:rPr lang="en-GB" dirty="0"/>
              <a:t> </a:t>
            </a:r>
            <a:r>
              <a:rPr lang="en-GB" dirty="0" err="1"/>
              <a:t>iddynt</a:t>
            </a:r>
            <a:r>
              <a:rPr lang="en-GB" dirty="0"/>
              <a:t>. Rhaid </a:t>
            </a:r>
            <a:r>
              <a:rPr lang="en-GB" dirty="0" err="1"/>
              <a:t>iddynt</a:t>
            </a:r>
            <a:r>
              <a:rPr lang="en-GB" dirty="0"/>
              <a:t> </a:t>
            </a:r>
            <a:r>
              <a:rPr lang="en-GB" dirty="0" err="1"/>
              <a:t>gyfeirio</a:t>
            </a:r>
            <a:r>
              <a:rPr lang="en-GB" dirty="0"/>
              <a:t> at </a:t>
            </a:r>
            <a:r>
              <a:rPr lang="en-GB" dirty="0" err="1"/>
              <a:t>Dîm</a:t>
            </a:r>
            <a:r>
              <a:rPr lang="en-GB" dirty="0"/>
              <a:t> </a:t>
            </a:r>
            <a:r>
              <a:rPr lang="en-GB" dirty="0" err="1"/>
              <a:t>Dyletswydd</a:t>
            </a:r>
            <a:r>
              <a:rPr lang="en-GB" dirty="0"/>
              <a:t> perthnasol </a:t>
            </a:r>
            <a:r>
              <a:rPr lang="en-GB" dirty="0" err="1"/>
              <a:t>yr</a:t>
            </a:r>
            <a:r>
              <a:rPr lang="en-GB" dirty="0"/>
              <a:t> </a:t>
            </a:r>
            <a:r>
              <a:rPr lang="en-GB" dirty="0" err="1"/>
              <a:t>Awdurdod</a:t>
            </a:r>
            <a:r>
              <a:rPr lang="en-GB" dirty="0"/>
              <a:t> </a:t>
            </a:r>
            <a:r>
              <a:rPr lang="en-GB" dirty="0" err="1"/>
              <a:t>Lleol</a:t>
            </a:r>
            <a:r>
              <a:rPr lang="en-GB" dirty="0"/>
              <a:t> </a:t>
            </a:r>
            <a:r>
              <a:rPr lang="en-GB" dirty="0" err="1"/>
              <a:t>os</a:t>
            </a:r>
            <a:r>
              <a:rPr lang="en-GB" dirty="0"/>
              <a:t> oes </a:t>
            </a:r>
            <a:r>
              <a:rPr lang="en-GB" dirty="0" err="1"/>
              <a:t>ganddynt</a:t>
            </a:r>
            <a:r>
              <a:rPr lang="en-GB" dirty="0"/>
              <a:t> </a:t>
            </a:r>
            <a:r>
              <a:rPr lang="en-GB" dirty="0" err="1"/>
              <a:t>bryderon</a:t>
            </a:r>
            <a:r>
              <a:rPr lang="en-GB" dirty="0"/>
              <a:t> am </a:t>
            </a:r>
            <a:r>
              <a:rPr lang="en-GB" dirty="0" err="1"/>
              <a:t>ddiogelwch</a:t>
            </a:r>
            <a:r>
              <a:rPr lang="en-GB" dirty="0"/>
              <a:t> unrhyw </a:t>
            </a:r>
            <a:r>
              <a:rPr lang="en-GB" dirty="0" err="1"/>
              <a:t>blentyn</a:t>
            </a:r>
            <a:r>
              <a:rPr lang="en-GB" dirty="0"/>
              <a:t> yn y </a:t>
            </a:r>
            <a:r>
              <a:rPr lang="en-GB" dirty="0" err="1"/>
              <a:t>dyfodol</a:t>
            </a:r>
            <a:r>
              <a:rPr lang="en-GB" dirty="0"/>
              <a:t>. Yn </a:t>
            </a:r>
            <a:r>
              <a:rPr lang="en-GB" dirty="0" err="1"/>
              <a:t>benodol</a:t>
            </a:r>
            <a:r>
              <a:rPr lang="en-GB" dirty="0"/>
              <a:t>, </a:t>
            </a:r>
            <a:r>
              <a:rPr lang="en-GB" dirty="0" err="1"/>
              <a:t>rhaid</a:t>
            </a:r>
            <a:r>
              <a:rPr lang="en-GB" dirty="0"/>
              <a:t> </a:t>
            </a:r>
            <a:r>
              <a:rPr lang="en-GB" dirty="0" err="1"/>
              <a:t>cyfeirio</a:t>
            </a:r>
            <a:r>
              <a:rPr lang="en-GB" dirty="0"/>
              <a:t> </a:t>
            </a:r>
            <a:r>
              <a:rPr lang="en-GB" dirty="0" err="1"/>
              <a:t>pob</a:t>
            </a:r>
            <a:r>
              <a:rPr lang="en-GB" dirty="0"/>
              <a:t> </a:t>
            </a:r>
            <a:r>
              <a:rPr lang="en-GB" dirty="0" err="1"/>
              <a:t>plentyn</a:t>
            </a:r>
            <a:r>
              <a:rPr lang="en-GB" dirty="0"/>
              <a:t> </a:t>
            </a:r>
            <a:r>
              <a:rPr lang="en-GB" dirty="0" err="1"/>
              <a:t>ar</a:t>
            </a:r>
            <a:r>
              <a:rPr lang="en-GB" dirty="0"/>
              <a:t> ei ben ei </a:t>
            </a:r>
            <a:r>
              <a:rPr lang="en-GB" dirty="0" err="1"/>
              <a:t>hun</a:t>
            </a:r>
            <a:r>
              <a:rPr lang="en-GB" dirty="0"/>
              <a:t> sy'n ceisio </a:t>
            </a:r>
            <a:r>
              <a:rPr lang="en-GB" dirty="0" err="1"/>
              <a:t>lloches</a:t>
            </a:r>
            <a:r>
              <a:rPr lang="en-GB" dirty="0"/>
              <a:t> at </a:t>
            </a:r>
            <a:r>
              <a:rPr lang="en-GB" dirty="0" err="1"/>
              <a:t>wasanaeth</a:t>
            </a:r>
            <a:r>
              <a:rPr lang="en-GB" dirty="0"/>
              <a:t> Gofal </a:t>
            </a:r>
            <a:r>
              <a:rPr lang="en-GB" dirty="0" err="1"/>
              <a:t>Cymdeithasol</a:t>
            </a:r>
            <a:r>
              <a:rPr lang="en-GB" dirty="0"/>
              <a:t> Plant perthnasol </a:t>
            </a:r>
            <a:r>
              <a:rPr lang="en-GB" dirty="0" err="1"/>
              <a:t>yr</a:t>
            </a:r>
            <a:r>
              <a:rPr lang="en-GB" dirty="0"/>
              <a:t> </a:t>
            </a:r>
            <a:r>
              <a:rPr lang="en-GB" dirty="0" err="1"/>
              <a:t>Awdurdod</a:t>
            </a:r>
            <a:r>
              <a:rPr lang="en-GB" dirty="0"/>
              <a:t> </a:t>
            </a:r>
            <a:r>
              <a:rPr lang="en-GB" dirty="0" err="1"/>
              <a:t>Lleol</a:t>
            </a:r>
            <a:r>
              <a:rPr lang="en-GB" dirty="0"/>
              <a:t>. </a:t>
            </a:r>
          </a:p>
          <a:p>
            <a:r>
              <a:rPr lang="en-GB" dirty="0"/>
              <a:t>Mae'r </a:t>
            </a:r>
            <a:r>
              <a:rPr lang="en-GB" dirty="0" err="1"/>
              <a:t>Cyngor</a:t>
            </a:r>
            <a:r>
              <a:rPr lang="en-GB" dirty="0"/>
              <a:t> </a:t>
            </a:r>
            <a:r>
              <a:rPr lang="en-GB" dirty="0" err="1"/>
              <a:t>Ffoaduriaid</a:t>
            </a:r>
            <a:r>
              <a:rPr lang="en-GB" dirty="0"/>
              <a:t> yn </a:t>
            </a:r>
            <a:r>
              <a:rPr lang="en-GB" dirty="0" err="1"/>
              <a:t>cynorthwyo</a:t>
            </a:r>
            <a:r>
              <a:rPr lang="en-GB" dirty="0"/>
              <a:t> </a:t>
            </a:r>
            <a:r>
              <a:rPr lang="en-GB" dirty="0" err="1"/>
              <a:t>teuluoedd</a:t>
            </a:r>
            <a:r>
              <a:rPr lang="en-GB" dirty="0"/>
              <a:t> i'r </a:t>
            </a:r>
            <a:r>
              <a:rPr lang="en-GB" dirty="0" err="1"/>
              <a:t>Gwasanaeth</a:t>
            </a:r>
            <a:r>
              <a:rPr lang="en-GB" dirty="0"/>
              <a:t> </a:t>
            </a:r>
            <a:r>
              <a:rPr lang="en-GB" dirty="0" err="1"/>
              <a:t>Cynnal</a:t>
            </a:r>
            <a:r>
              <a:rPr lang="en-GB" dirty="0"/>
              <a:t> </a:t>
            </a:r>
            <a:r>
              <a:rPr lang="en-GB" dirty="0" err="1"/>
              <a:t>Cenedlaethol</a:t>
            </a:r>
            <a:r>
              <a:rPr lang="en-GB" dirty="0"/>
              <a:t> </a:t>
            </a:r>
            <a:r>
              <a:rPr lang="en-GB" dirty="0" err="1"/>
              <a:t>i</a:t>
            </a:r>
            <a:r>
              <a:rPr lang="en-GB" dirty="0"/>
              <a:t> </a:t>
            </a:r>
            <a:r>
              <a:rPr lang="en-GB" dirty="0" err="1"/>
              <a:t>Geiswyr</a:t>
            </a:r>
            <a:r>
              <a:rPr lang="en-GB" dirty="0"/>
              <a:t> </a:t>
            </a:r>
            <a:r>
              <a:rPr lang="en-GB" dirty="0" err="1"/>
              <a:t>Lloches</a:t>
            </a:r>
            <a:r>
              <a:rPr lang="en-GB" dirty="0"/>
              <a:t> drwy </a:t>
            </a:r>
            <a:r>
              <a:rPr lang="en-GB" dirty="0" err="1"/>
              <a:t>ddarparu</a:t>
            </a:r>
            <a:r>
              <a:rPr lang="en-GB" dirty="0"/>
              <a:t> </a:t>
            </a:r>
            <a:r>
              <a:rPr lang="en-GB" dirty="0" err="1"/>
              <a:t>cyngor</a:t>
            </a:r>
            <a:r>
              <a:rPr lang="en-GB" dirty="0"/>
              <a:t> am </a:t>
            </a:r>
            <a:r>
              <a:rPr lang="en-GB" dirty="0" err="1"/>
              <a:t>yr</a:t>
            </a:r>
            <a:r>
              <a:rPr lang="en-GB" dirty="0"/>
              <a:t> </a:t>
            </a:r>
            <a:r>
              <a:rPr lang="en-GB" dirty="0" err="1"/>
              <a:t>opsiynau</a:t>
            </a:r>
            <a:r>
              <a:rPr lang="en-GB" dirty="0"/>
              <a:t> sydd </a:t>
            </a:r>
            <a:r>
              <a:rPr lang="en-GB" dirty="0" err="1"/>
              <a:t>ar</a:t>
            </a:r>
            <a:r>
              <a:rPr lang="en-GB" dirty="0"/>
              <a:t> </a:t>
            </a:r>
            <a:r>
              <a:rPr lang="en-GB" dirty="0" err="1"/>
              <a:t>gael</a:t>
            </a:r>
            <a:r>
              <a:rPr lang="en-GB" dirty="0"/>
              <a:t> a </a:t>
            </a:r>
            <a:r>
              <a:rPr lang="en-GB" dirty="0" err="1"/>
              <a:t>chymorth</a:t>
            </a:r>
            <a:r>
              <a:rPr lang="en-GB" dirty="0"/>
              <a:t> gyda gwaith </a:t>
            </a:r>
            <a:r>
              <a:rPr lang="en-GB" dirty="0" err="1"/>
              <a:t>papur</a:t>
            </a:r>
            <a:r>
              <a:rPr lang="en-GB" dirty="0"/>
              <a:t>. </a:t>
            </a:r>
            <a:r>
              <a:rPr lang="en-GB" dirty="0" err="1"/>
              <a:t>Darperir</a:t>
            </a:r>
            <a:r>
              <a:rPr lang="en-GB" dirty="0"/>
              <a:t> </a:t>
            </a:r>
            <a:r>
              <a:rPr lang="en-GB" dirty="0" err="1"/>
              <a:t>cymorth</a:t>
            </a:r>
            <a:r>
              <a:rPr lang="en-GB" dirty="0"/>
              <a:t> a </a:t>
            </a:r>
            <a:r>
              <a:rPr lang="en-GB" dirty="0" err="1"/>
              <a:t>chyngor</a:t>
            </a:r>
            <a:r>
              <a:rPr lang="en-GB" dirty="0"/>
              <a:t> </a:t>
            </a:r>
            <a:r>
              <a:rPr lang="en-GB" dirty="0" err="1"/>
              <a:t>i</a:t>
            </a:r>
            <a:r>
              <a:rPr lang="en-GB" dirty="0"/>
              <a:t> </a:t>
            </a:r>
            <a:r>
              <a:rPr lang="en-GB" dirty="0" err="1"/>
              <a:t>blant</a:t>
            </a:r>
            <a:r>
              <a:rPr lang="en-GB" dirty="0"/>
              <a:t> </a:t>
            </a:r>
            <a:r>
              <a:rPr lang="en-GB" dirty="0" err="1"/>
              <a:t>ar</a:t>
            </a:r>
            <a:r>
              <a:rPr lang="en-GB" dirty="0"/>
              <a:t> </a:t>
            </a:r>
            <a:r>
              <a:rPr lang="en-GB" dirty="0" err="1"/>
              <a:t>eu</a:t>
            </a:r>
            <a:r>
              <a:rPr lang="en-GB" dirty="0"/>
              <a:t> pen </a:t>
            </a:r>
            <a:r>
              <a:rPr lang="en-GB" dirty="0" err="1"/>
              <a:t>eu</a:t>
            </a:r>
            <a:r>
              <a:rPr lang="en-GB" dirty="0"/>
              <a:t> </a:t>
            </a:r>
            <a:r>
              <a:rPr lang="en-GB" dirty="0" err="1"/>
              <a:t>hunain</a:t>
            </a:r>
            <a:r>
              <a:rPr lang="en-GB" dirty="0"/>
              <a:t> sy'n ceisio </a:t>
            </a:r>
            <a:r>
              <a:rPr lang="en-GB" dirty="0" err="1"/>
              <a:t>lloches</a:t>
            </a:r>
            <a:r>
              <a:rPr lang="en-GB" dirty="0"/>
              <a:t> drwy </a:t>
            </a:r>
            <a:r>
              <a:rPr lang="en-GB" dirty="0" err="1"/>
              <a:t>Banel</a:t>
            </a:r>
            <a:r>
              <a:rPr lang="en-GB" dirty="0"/>
              <a:t> Plant y </a:t>
            </a:r>
            <a:r>
              <a:rPr lang="en-GB" dirty="0" err="1"/>
              <a:t>Cyngor</a:t>
            </a:r>
            <a:r>
              <a:rPr lang="en-GB" dirty="0"/>
              <a:t> </a:t>
            </a:r>
            <a:r>
              <a:rPr lang="en-GB" dirty="0" err="1"/>
              <a:t>Ffoaduriaid</a:t>
            </a:r>
            <a:r>
              <a:rPr lang="en-GB" dirty="0"/>
              <a:t>.</a:t>
            </a:r>
          </a:p>
          <a:p>
            <a:endParaRPr lang="en-GB" dirty="0"/>
          </a:p>
        </p:txBody>
      </p:sp>
      <p:sp>
        <p:nvSpPr>
          <p:cNvPr id="7" name="Content Placeholder 6">
            <a:extLst>
              <a:ext uri="{FF2B5EF4-FFF2-40B4-BE49-F238E27FC236}">
                <a16:creationId xmlns:a16="http://schemas.microsoft.com/office/drawing/2014/main" id="{2698990E-8833-4F15-8A52-A4DDB4237378}"/>
              </a:ext>
            </a:extLst>
          </p:cNvPr>
          <p:cNvSpPr>
            <a:spLocks noGrp="1"/>
          </p:cNvSpPr>
          <p:nvPr>
            <p:ph sz="half" idx="2"/>
          </p:nvPr>
        </p:nvSpPr>
        <p:spPr>
          <a:xfrm>
            <a:off x="4648200" y="1722437"/>
            <a:ext cx="4038600" cy="5135563"/>
          </a:xfrm>
        </p:spPr>
        <p:txBody>
          <a:bodyPr>
            <a:normAutofit fontScale="62500" lnSpcReduction="20000"/>
          </a:bodyPr>
          <a:lstStyle/>
          <a:p>
            <a:r>
              <a:rPr lang="en-GB" dirty="0"/>
              <a:t>Border and Immigration Officers have contact with children on arrival in the country and staff at the asylum screening unit (ASU) in Croydon to whom ‘post entry' applications for asylum are made. They must refer to the relevant Local Authority Duty Team if they have concerns about the future safety of any child. In particular, all unaccompanied asylum seeking children must be referred to the relevant Local Authority Children's Social Care service. </a:t>
            </a:r>
          </a:p>
          <a:p>
            <a:r>
              <a:rPr lang="en-GB" dirty="0"/>
              <a:t>The Refugee Council assists families into the National Asylum Support Service through the provision of advice about available options and help with </a:t>
            </a:r>
            <a:r>
              <a:rPr lang="en-GB" dirty="0" smtClean="0"/>
              <a:t>paperwork. Unaccompanied </a:t>
            </a:r>
            <a:r>
              <a:rPr lang="en-GB" dirty="0"/>
              <a:t>asylum seeking children are provided with support and advice through the Refugee Council's Children's Panel.</a:t>
            </a:r>
          </a:p>
          <a:p>
            <a:endParaRPr lang="en-GB" sz="2100" dirty="0"/>
          </a:p>
          <a:p>
            <a:endParaRPr lang="en-GB" sz="2100" dirty="0"/>
          </a:p>
          <a:p>
            <a:endParaRPr lang="en-GB" dirty="0"/>
          </a:p>
        </p:txBody>
      </p:sp>
    </p:spTree>
    <p:extLst>
      <p:ext uri="{BB962C8B-B14F-4D97-AF65-F5344CB8AC3E}">
        <p14:creationId xmlns:p14="http://schemas.microsoft.com/office/powerpoint/2010/main" val="39551213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err="1"/>
              <a:t>Gwerthoedd</a:t>
            </a:r>
            <a:r>
              <a:rPr lang="en-GB" dirty="0"/>
              <a:t> </a:t>
            </a:r>
            <a:br>
              <a:rPr lang="en-GB" dirty="0"/>
            </a:br>
            <a:r>
              <a:rPr lang="en-GB" dirty="0"/>
              <a:t>Values</a:t>
            </a:r>
            <a:endParaRPr lang="cy-GB" dirty="0"/>
          </a:p>
        </p:txBody>
      </p:sp>
      <p:sp>
        <p:nvSpPr>
          <p:cNvPr id="3" name="Content Placeholder 2"/>
          <p:cNvSpPr>
            <a:spLocks noGrp="1"/>
          </p:cNvSpPr>
          <p:nvPr>
            <p:ph sz="half" idx="1"/>
          </p:nvPr>
        </p:nvSpPr>
        <p:spPr/>
        <p:txBody>
          <a:bodyPr>
            <a:normAutofit fontScale="92500"/>
          </a:bodyPr>
          <a:lstStyle/>
          <a:p>
            <a:r>
              <a:rPr lang="en-GB" dirty="0"/>
              <a:t>Beth </a:t>
            </a:r>
            <a:r>
              <a:rPr lang="en-GB" dirty="0" err="1"/>
              <a:t>yw</a:t>
            </a:r>
            <a:r>
              <a:rPr lang="en-GB" dirty="0"/>
              <a:t> </a:t>
            </a:r>
            <a:r>
              <a:rPr lang="en-GB" dirty="0" err="1"/>
              <a:t>gwerthoedd</a:t>
            </a:r>
            <a:r>
              <a:rPr lang="en-GB" dirty="0"/>
              <a:t>?</a:t>
            </a:r>
          </a:p>
          <a:p>
            <a:r>
              <a:rPr lang="en-GB" dirty="0" err="1"/>
              <a:t>Gwerthoedd</a:t>
            </a:r>
            <a:r>
              <a:rPr lang="en-GB" dirty="0"/>
              <a:t> yw’r hyn </a:t>
            </a:r>
            <a:r>
              <a:rPr lang="en-GB" dirty="0" err="1"/>
              <a:t>i</a:t>
            </a:r>
            <a:r>
              <a:rPr lang="en-GB" dirty="0"/>
              <a:t> ni’n </a:t>
            </a:r>
            <a:r>
              <a:rPr lang="en-GB" dirty="0" err="1"/>
              <a:t>gredu</a:t>
            </a:r>
            <a:r>
              <a:rPr lang="en-GB" dirty="0"/>
              <a:t> sydd yn bwysig </a:t>
            </a:r>
            <a:r>
              <a:rPr lang="en-GB" dirty="0" err="1"/>
              <a:t>i</a:t>
            </a:r>
            <a:r>
              <a:rPr lang="en-GB" dirty="0"/>
              <a:t> </a:t>
            </a:r>
            <a:r>
              <a:rPr lang="en-GB" dirty="0" err="1"/>
              <a:t>ni</a:t>
            </a:r>
            <a:r>
              <a:rPr lang="en-GB" dirty="0"/>
              <a:t> yn </a:t>
            </a:r>
            <a:r>
              <a:rPr lang="en-GB" dirty="0" err="1"/>
              <a:t>ein</a:t>
            </a:r>
            <a:r>
              <a:rPr lang="en-GB" dirty="0"/>
              <a:t> </a:t>
            </a:r>
            <a:r>
              <a:rPr lang="en-GB" dirty="0" err="1"/>
              <a:t>bywyd</a:t>
            </a:r>
            <a:r>
              <a:rPr lang="en-GB" dirty="0"/>
              <a:t> bob dydd a gwaith</a:t>
            </a:r>
          </a:p>
          <a:p>
            <a:r>
              <a:rPr lang="en-GB" dirty="0" err="1"/>
              <a:t>Yr</a:t>
            </a:r>
            <a:r>
              <a:rPr lang="en-GB" dirty="0"/>
              <a:t> </a:t>
            </a:r>
            <a:r>
              <a:rPr lang="en-GB" dirty="0" err="1"/>
              <a:t>hyn</a:t>
            </a:r>
            <a:r>
              <a:rPr lang="en-GB" dirty="0"/>
              <a:t> </a:t>
            </a:r>
            <a:r>
              <a:rPr lang="en-GB" dirty="0" err="1"/>
              <a:t>sydd</a:t>
            </a:r>
            <a:r>
              <a:rPr lang="en-GB" dirty="0"/>
              <a:t> </a:t>
            </a:r>
            <a:r>
              <a:rPr lang="en-GB" dirty="0" err="1"/>
              <a:t>yn</a:t>
            </a:r>
            <a:r>
              <a:rPr lang="en-GB" dirty="0"/>
              <a:t> </a:t>
            </a:r>
            <a:r>
              <a:rPr lang="en-GB" dirty="0" err="1"/>
              <a:t>ein</a:t>
            </a:r>
            <a:r>
              <a:rPr lang="en-GB" dirty="0"/>
              <a:t> </a:t>
            </a:r>
            <a:r>
              <a:rPr lang="en-GB" dirty="0" err="1"/>
              <a:t>gyrru</a:t>
            </a:r>
            <a:endParaRPr lang="en-GB" dirty="0"/>
          </a:p>
          <a:p>
            <a:r>
              <a:rPr lang="en-GB" dirty="0"/>
              <a:t>Pan </a:t>
            </a:r>
            <a:r>
              <a:rPr lang="en-GB" dirty="0" err="1"/>
              <a:t>nad</a:t>
            </a:r>
            <a:r>
              <a:rPr lang="en-GB" dirty="0"/>
              <a:t> </a:t>
            </a:r>
            <a:r>
              <a:rPr lang="en-GB" dirty="0" err="1"/>
              <a:t>yw’n</a:t>
            </a:r>
            <a:r>
              <a:rPr lang="en-GB" dirty="0"/>
              <a:t> </a:t>
            </a:r>
            <a:r>
              <a:rPr lang="en-GB" dirty="0" err="1"/>
              <a:t>bywyd</a:t>
            </a:r>
            <a:r>
              <a:rPr lang="en-GB" dirty="0"/>
              <a:t> yn </a:t>
            </a:r>
            <a:r>
              <a:rPr lang="en-GB" dirty="0" err="1"/>
              <a:t>adlewyrchu</a:t>
            </a:r>
            <a:r>
              <a:rPr lang="en-GB" dirty="0"/>
              <a:t> </a:t>
            </a:r>
            <a:r>
              <a:rPr lang="en-GB" dirty="0" err="1"/>
              <a:t>ein</a:t>
            </a:r>
            <a:r>
              <a:rPr lang="en-GB" dirty="0"/>
              <a:t> </a:t>
            </a:r>
            <a:r>
              <a:rPr lang="en-GB" dirty="0" err="1"/>
              <a:t>gwerthoedd</a:t>
            </a:r>
            <a:r>
              <a:rPr lang="en-GB" dirty="0"/>
              <a:t>, gall </a:t>
            </a:r>
            <a:r>
              <a:rPr lang="en-GB" dirty="0" err="1"/>
              <a:t>bywyd</a:t>
            </a:r>
            <a:r>
              <a:rPr lang="en-GB" dirty="0"/>
              <a:t> fod yn </a:t>
            </a:r>
            <a:r>
              <a:rPr lang="en-GB" dirty="0" err="1"/>
              <a:t>anodd</a:t>
            </a:r>
            <a:endParaRPr lang="cy-GB" dirty="0"/>
          </a:p>
        </p:txBody>
      </p:sp>
      <p:sp>
        <p:nvSpPr>
          <p:cNvPr id="4" name="Content Placeholder 3"/>
          <p:cNvSpPr>
            <a:spLocks noGrp="1"/>
          </p:cNvSpPr>
          <p:nvPr>
            <p:ph sz="half" idx="2"/>
          </p:nvPr>
        </p:nvSpPr>
        <p:spPr/>
        <p:txBody>
          <a:bodyPr>
            <a:normAutofit fontScale="92500"/>
          </a:bodyPr>
          <a:lstStyle/>
          <a:p>
            <a:r>
              <a:rPr lang="en-GB" i="1" dirty="0"/>
              <a:t>What are values?</a:t>
            </a:r>
          </a:p>
          <a:p>
            <a:r>
              <a:rPr lang="en-GB" i="1" dirty="0"/>
              <a:t>Values are what we believe are  important to us in our daily lives and work</a:t>
            </a:r>
          </a:p>
          <a:p>
            <a:r>
              <a:rPr lang="en-GB" i="1" dirty="0"/>
              <a:t>What drives us</a:t>
            </a:r>
          </a:p>
          <a:p>
            <a:r>
              <a:rPr lang="en-GB" i="1" dirty="0"/>
              <a:t>When our lives do not reflect our values, life can be difficult</a:t>
            </a:r>
            <a:endParaRPr lang="cy-GB" i="1" dirty="0"/>
          </a:p>
        </p:txBody>
      </p:sp>
    </p:spTree>
    <p:extLst>
      <p:ext uri="{BB962C8B-B14F-4D97-AF65-F5344CB8AC3E}">
        <p14:creationId xmlns:p14="http://schemas.microsoft.com/office/powerpoint/2010/main" val="20259992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Tasg</a:t>
            </a:r>
            <a:r>
              <a:rPr lang="en-GB" dirty="0"/>
              <a:t> 2 / Task 2 </a:t>
            </a:r>
            <a:endParaRPr lang="cy-GB" dirty="0"/>
          </a:p>
        </p:txBody>
      </p:sp>
      <p:sp>
        <p:nvSpPr>
          <p:cNvPr id="3" name="Content Placeholder 2"/>
          <p:cNvSpPr>
            <a:spLocks noGrp="1"/>
          </p:cNvSpPr>
          <p:nvPr>
            <p:ph sz="half" idx="1"/>
          </p:nvPr>
        </p:nvSpPr>
        <p:spPr/>
        <p:txBody>
          <a:bodyPr>
            <a:normAutofit fontScale="92500"/>
          </a:bodyPr>
          <a:lstStyle/>
          <a:p>
            <a:r>
              <a:rPr lang="en-GB" dirty="0" err="1"/>
              <a:t>Ysytriwch</a:t>
            </a:r>
            <a:r>
              <a:rPr lang="en-GB" dirty="0"/>
              <a:t> y </a:t>
            </a:r>
            <a:r>
              <a:rPr lang="en-GB" dirty="0" err="1"/>
              <a:t>rhestr</a:t>
            </a:r>
            <a:r>
              <a:rPr lang="en-GB" dirty="0"/>
              <a:t> </a:t>
            </a:r>
            <a:r>
              <a:rPr lang="en-GB" dirty="0" err="1"/>
              <a:t>amgaeedig</a:t>
            </a:r>
            <a:endParaRPr lang="en-GB" dirty="0"/>
          </a:p>
          <a:p>
            <a:r>
              <a:rPr lang="en-GB" sz="2000" dirty="0"/>
              <a:t>( Mind tools 2014)</a:t>
            </a:r>
          </a:p>
          <a:p>
            <a:r>
              <a:rPr lang="en-GB" dirty="0" err="1"/>
              <a:t>Dewiswch</a:t>
            </a:r>
            <a:r>
              <a:rPr lang="en-GB" dirty="0"/>
              <a:t> </a:t>
            </a:r>
            <a:r>
              <a:rPr lang="en-GB" dirty="0" err="1"/>
              <a:t>eich</a:t>
            </a:r>
            <a:r>
              <a:rPr lang="en-GB" dirty="0"/>
              <a:t> 10 </a:t>
            </a:r>
            <a:r>
              <a:rPr lang="en-GB" dirty="0" err="1"/>
              <a:t>uchaf</a:t>
            </a:r>
            <a:endParaRPr lang="en-GB" dirty="0"/>
          </a:p>
          <a:p>
            <a:r>
              <a:rPr lang="en-GB" dirty="0" err="1"/>
              <a:t>Ysytyriwch</a:t>
            </a:r>
            <a:r>
              <a:rPr lang="en-GB" dirty="0"/>
              <a:t> </a:t>
            </a:r>
            <a:r>
              <a:rPr lang="en-GB" dirty="0" err="1"/>
              <a:t>os</a:t>
            </a:r>
            <a:r>
              <a:rPr lang="en-GB" dirty="0"/>
              <a:t> fyddai rhai </a:t>
            </a:r>
            <a:r>
              <a:rPr lang="en-GB" dirty="0" err="1"/>
              <a:t>o’ch</a:t>
            </a:r>
            <a:r>
              <a:rPr lang="en-GB" dirty="0"/>
              <a:t> </a:t>
            </a:r>
            <a:r>
              <a:rPr lang="en-GB" dirty="0" err="1"/>
              <a:t>gwerthoedd</a:t>
            </a:r>
            <a:r>
              <a:rPr lang="en-GB" dirty="0"/>
              <a:t> chi yn berthnasol </a:t>
            </a:r>
            <a:r>
              <a:rPr lang="en-GB" dirty="0" err="1"/>
              <a:t>i</a:t>
            </a:r>
            <a:r>
              <a:rPr lang="en-GB" dirty="0"/>
              <a:t> </a:t>
            </a:r>
            <a:r>
              <a:rPr lang="en-GB" dirty="0" err="1"/>
              <a:t>werthoedd</a:t>
            </a:r>
            <a:r>
              <a:rPr lang="en-GB" dirty="0"/>
              <a:t> </a:t>
            </a:r>
            <a:r>
              <a:rPr lang="en-GB" dirty="0" err="1"/>
              <a:t>amlasiantaethol</a:t>
            </a:r>
            <a:endParaRPr lang="en-GB" dirty="0"/>
          </a:p>
          <a:p>
            <a:r>
              <a:rPr lang="en-GB" dirty="0"/>
              <a:t>Adborth</a:t>
            </a:r>
          </a:p>
          <a:p>
            <a:r>
              <a:rPr lang="en-GB" dirty="0" err="1"/>
              <a:t>Trefnu</a:t>
            </a:r>
            <a:endParaRPr lang="en-GB" dirty="0"/>
          </a:p>
          <a:p>
            <a:r>
              <a:rPr lang="en-GB" dirty="0"/>
              <a:t>Adborth</a:t>
            </a:r>
            <a:endParaRPr lang="cy-GB" dirty="0"/>
          </a:p>
        </p:txBody>
      </p:sp>
      <p:sp>
        <p:nvSpPr>
          <p:cNvPr id="4" name="Content Placeholder 3"/>
          <p:cNvSpPr>
            <a:spLocks noGrp="1"/>
          </p:cNvSpPr>
          <p:nvPr>
            <p:ph sz="half" idx="2"/>
          </p:nvPr>
        </p:nvSpPr>
        <p:spPr>
          <a:xfrm>
            <a:off x="4648200" y="1722437"/>
            <a:ext cx="4038600" cy="4754563"/>
          </a:xfrm>
        </p:spPr>
        <p:txBody>
          <a:bodyPr>
            <a:normAutofit fontScale="92500"/>
          </a:bodyPr>
          <a:lstStyle/>
          <a:p>
            <a:r>
              <a:rPr lang="en-GB" i="1" dirty="0"/>
              <a:t>Consider the enclosed list</a:t>
            </a:r>
          </a:p>
          <a:p>
            <a:r>
              <a:rPr lang="en-GB" sz="2000" i="1" dirty="0"/>
              <a:t>( Mind tools 2014)</a:t>
            </a:r>
          </a:p>
          <a:p>
            <a:r>
              <a:rPr lang="en-GB" i="1" dirty="0"/>
              <a:t>Choose your top 10</a:t>
            </a:r>
          </a:p>
          <a:p>
            <a:r>
              <a:rPr lang="en-GB" i="1" dirty="0"/>
              <a:t>Consider whether some of your values would be relevant to multi-agency values</a:t>
            </a:r>
          </a:p>
          <a:p>
            <a:r>
              <a:rPr lang="en-GB" i="1" dirty="0"/>
              <a:t>Feedback</a:t>
            </a:r>
          </a:p>
          <a:p>
            <a:r>
              <a:rPr lang="en-GB" i="1" dirty="0"/>
              <a:t>Order</a:t>
            </a:r>
          </a:p>
          <a:p>
            <a:r>
              <a:rPr lang="en-GB" i="1"/>
              <a:t>Feedback</a:t>
            </a:r>
            <a:endParaRPr lang="cy-GB" i="1" dirty="0"/>
          </a:p>
        </p:txBody>
      </p:sp>
      <p:pic>
        <p:nvPicPr>
          <p:cNvPr id="1027" name="Picture 3" descr="C:\Users\l.roberts\AppData\Local\Microsoft\Windows\Temporary Internet Files\Content.IE5\S9T0P2O1\MC900439824[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95800" y="381000"/>
            <a:ext cx="1752600" cy="114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33639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58368"/>
            <a:ext cx="8229600" cy="1399032"/>
          </a:xfrm>
        </p:spPr>
        <p:txBody>
          <a:bodyPr>
            <a:noAutofit/>
          </a:bodyPr>
          <a:lstStyle/>
          <a:p>
            <a:pPr algn="r"/>
            <a:r>
              <a:rPr lang="en-GB" sz="2800" dirty="0" err="1"/>
              <a:t>Safleoedd</a:t>
            </a:r>
            <a:r>
              <a:rPr lang="en-GB" sz="2800" dirty="0"/>
              <a:t> </a:t>
            </a:r>
            <a:r>
              <a:rPr lang="en-GB" sz="2800" dirty="0" err="1"/>
              <a:t>gwerthoedd</a:t>
            </a:r>
            <a:r>
              <a:rPr lang="en-GB" sz="2800" dirty="0"/>
              <a:t> </a:t>
            </a:r>
            <a:r>
              <a:rPr lang="en-GB" sz="2800" dirty="0" err="1"/>
              <a:t>rhwng</a:t>
            </a:r>
            <a:r>
              <a:rPr lang="en-GB" sz="2800" dirty="0"/>
              <a:t> y </a:t>
            </a:r>
            <a:r>
              <a:rPr lang="en-GB" sz="2800" dirty="0" err="1"/>
              <a:t>wladwriaeth</a:t>
            </a:r>
            <a:r>
              <a:rPr lang="en-GB" sz="2800" dirty="0"/>
              <a:t> a </a:t>
            </a:r>
            <a:r>
              <a:rPr lang="en-GB" sz="2800" dirty="0" err="1"/>
              <a:t>theuluoedd</a:t>
            </a:r>
            <a:r>
              <a:rPr lang="en-GB" sz="2800" dirty="0"/>
              <a:t/>
            </a:r>
            <a:br>
              <a:rPr lang="en-GB" sz="2800" dirty="0"/>
            </a:br>
            <a:r>
              <a:rPr lang="en-GB" sz="2800" dirty="0"/>
              <a:t>Value positions of relationship between state and families</a:t>
            </a:r>
            <a:endParaRPr lang="cy-GB" sz="2800" dirty="0"/>
          </a:p>
        </p:txBody>
      </p:sp>
      <p:sp>
        <p:nvSpPr>
          <p:cNvPr id="3" name="Content Placeholder 2"/>
          <p:cNvSpPr>
            <a:spLocks noGrp="1"/>
          </p:cNvSpPr>
          <p:nvPr>
            <p:ph sz="half" idx="1"/>
          </p:nvPr>
        </p:nvSpPr>
        <p:spPr>
          <a:xfrm>
            <a:off x="457200" y="2209800"/>
            <a:ext cx="4038600" cy="4038600"/>
          </a:xfrm>
        </p:spPr>
        <p:txBody>
          <a:bodyPr>
            <a:normAutofit fontScale="92500" lnSpcReduction="10000"/>
          </a:bodyPr>
          <a:lstStyle/>
          <a:p>
            <a:r>
              <a:rPr lang="en-GB" sz="3200" dirty="0" err="1"/>
              <a:t>Gadael</a:t>
            </a:r>
            <a:r>
              <a:rPr lang="en-GB" sz="3200" dirty="0"/>
              <a:t> </a:t>
            </a:r>
            <a:r>
              <a:rPr lang="en-GB" sz="3200" dirty="0" err="1"/>
              <a:t>llonydd</a:t>
            </a:r>
            <a:r>
              <a:rPr lang="en-GB" sz="3200" dirty="0"/>
              <a:t> </a:t>
            </a:r>
            <a:r>
              <a:rPr lang="en-GB" sz="3200" dirty="0" err="1"/>
              <a:t>iddynt</a:t>
            </a:r>
            <a:r>
              <a:rPr lang="en-GB" sz="3200" dirty="0"/>
              <a:t> </a:t>
            </a:r>
          </a:p>
          <a:p>
            <a:r>
              <a:rPr lang="en-GB" sz="3200" dirty="0"/>
              <a:t>Y </a:t>
            </a:r>
            <a:r>
              <a:rPr lang="en-GB" sz="3200" dirty="0" err="1"/>
              <a:t>wladwriaeth</a:t>
            </a:r>
            <a:r>
              <a:rPr lang="en-GB" sz="3200" dirty="0"/>
              <a:t> </a:t>
            </a:r>
            <a:r>
              <a:rPr lang="en-GB" sz="3200" dirty="0" err="1"/>
              <a:t>tadol</a:t>
            </a:r>
            <a:endParaRPr lang="en-GB" sz="3200" dirty="0"/>
          </a:p>
          <a:p>
            <a:r>
              <a:rPr lang="en-GB" sz="3200" dirty="0" err="1"/>
              <a:t>Amddiffynwr</a:t>
            </a:r>
            <a:r>
              <a:rPr lang="en-GB" sz="3200" dirty="0"/>
              <a:t> y </a:t>
            </a:r>
            <a:r>
              <a:rPr lang="en-GB" sz="3200" dirty="0" err="1"/>
              <a:t>teulu</a:t>
            </a:r>
            <a:r>
              <a:rPr lang="en-GB" sz="3200" dirty="0"/>
              <a:t> </a:t>
            </a:r>
            <a:r>
              <a:rPr lang="en-GB" sz="3200" dirty="0" err="1"/>
              <a:t>biolegol</a:t>
            </a:r>
            <a:endParaRPr lang="en-GB" sz="3200" dirty="0"/>
          </a:p>
          <a:p>
            <a:r>
              <a:rPr lang="en-GB" sz="3200" dirty="0" err="1"/>
              <a:t>Hawliau</a:t>
            </a:r>
            <a:r>
              <a:rPr lang="en-GB" sz="3200" dirty="0"/>
              <a:t> plant</a:t>
            </a:r>
            <a:endParaRPr lang="cy-GB" sz="3200" dirty="0"/>
          </a:p>
        </p:txBody>
      </p:sp>
      <p:sp>
        <p:nvSpPr>
          <p:cNvPr id="4" name="Content Placeholder 3"/>
          <p:cNvSpPr>
            <a:spLocks noGrp="1"/>
          </p:cNvSpPr>
          <p:nvPr>
            <p:ph sz="half" idx="2"/>
          </p:nvPr>
        </p:nvSpPr>
        <p:spPr>
          <a:xfrm>
            <a:off x="4648200" y="2057400"/>
            <a:ext cx="4038600" cy="4191000"/>
          </a:xfrm>
        </p:spPr>
        <p:txBody>
          <a:bodyPr>
            <a:normAutofit fontScale="92500" lnSpcReduction="10000"/>
          </a:bodyPr>
          <a:lstStyle/>
          <a:p>
            <a:endParaRPr lang="en-GB" sz="1400" dirty="0"/>
          </a:p>
          <a:p>
            <a:r>
              <a:rPr lang="en-GB" sz="3500" i="1" dirty="0"/>
              <a:t>Laissez-faire</a:t>
            </a:r>
          </a:p>
          <a:p>
            <a:r>
              <a:rPr lang="en-GB" sz="3500" i="1" dirty="0"/>
              <a:t>State paternalist</a:t>
            </a:r>
          </a:p>
          <a:p>
            <a:r>
              <a:rPr lang="en-GB" sz="3500" i="1" dirty="0"/>
              <a:t>Birth family defender</a:t>
            </a:r>
          </a:p>
          <a:p>
            <a:r>
              <a:rPr lang="en-GB" sz="3500" i="1" dirty="0"/>
              <a:t>Children’s rights</a:t>
            </a:r>
          </a:p>
          <a:p>
            <a:endParaRPr lang="en-GB" sz="1400" dirty="0"/>
          </a:p>
          <a:p>
            <a:pPr marL="64008" indent="0">
              <a:buNone/>
            </a:pPr>
            <a:endParaRPr lang="en-GB" sz="1400" dirty="0"/>
          </a:p>
          <a:p>
            <a:endParaRPr lang="en-GB" sz="1400" dirty="0"/>
          </a:p>
          <a:p>
            <a:endParaRPr lang="en-GB" sz="1400" dirty="0"/>
          </a:p>
          <a:p>
            <a:r>
              <a:rPr lang="en-GB" sz="1400" dirty="0"/>
              <a:t>Fox Harding (2006) cited in </a:t>
            </a:r>
            <a:r>
              <a:rPr lang="en-GB" sz="1400" dirty="0" err="1"/>
              <a:t>Brotherton</a:t>
            </a:r>
            <a:r>
              <a:rPr lang="en-GB" sz="1400" dirty="0"/>
              <a:t>, Davies and McGillivray ( 2010, p.25)</a:t>
            </a:r>
            <a:endParaRPr lang="cy-GB" sz="1400" dirty="0"/>
          </a:p>
        </p:txBody>
      </p:sp>
    </p:spTree>
    <p:extLst>
      <p:ext uri="{BB962C8B-B14F-4D97-AF65-F5344CB8AC3E}">
        <p14:creationId xmlns:p14="http://schemas.microsoft.com/office/powerpoint/2010/main" val="2002414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a:t>Laissez-faire</a:t>
            </a:r>
            <a:endParaRPr lang="cy-GB" dirty="0"/>
          </a:p>
        </p:txBody>
      </p:sp>
      <p:sp>
        <p:nvSpPr>
          <p:cNvPr id="3" name="Content Placeholder 2"/>
          <p:cNvSpPr>
            <a:spLocks noGrp="1"/>
          </p:cNvSpPr>
          <p:nvPr>
            <p:ph sz="half" idx="1"/>
          </p:nvPr>
        </p:nvSpPr>
        <p:spPr/>
        <p:txBody>
          <a:bodyPr>
            <a:normAutofit/>
          </a:bodyPr>
          <a:lstStyle/>
          <a:p>
            <a:r>
              <a:rPr lang="en-GB" dirty="0"/>
              <a:t>Y </a:t>
            </a:r>
            <a:r>
              <a:rPr lang="en-GB" dirty="0" err="1"/>
              <a:t>teulu</a:t>
            </a:r>
            <a:r>
              <a:rPr lang="en-GB" dirty="0"/>
              <a:t> </a:t>
            </a:r>
            <a:r>
              <a:rPr lang="en-GB" dirty="0" err="1"/>
              <a:t>fel</a:t>
            </a:r>
            <a:r>
              <a:rPr lang="en-GB" dirty="0"/>
              <a:t> </a:t>
            </a:r>
            <a:r>
              <a:rPr lang="en-GB" dirty="0" err="1"/>
              <a:t>sefyllfa</a:t>
            </a:r>
            <a:r>
              <a:rPr lang="en-GB" dirty="0"/>
              <a:t> </a:t>
            </a:r>
            <a:r>
              <a:rPr lang="en-GB" dirty="0" err="1"/>
              <a:t>breifat</a:t>
            </a:r>
            <a:endParaRPr lang="en-GB" dirty="0"/>
          </a:p>
          <a:p>
            <a:r>
              <a:rPr lang="en-GB" dirty="0" err="1"/>
              <a:t>Yn</a:t>
            </a:r>
            <a:r>
              <a:rPr lang="en-GB" dirty="0"/>
              <a:t> </a:t>
            </a:r>
            <a:r>
              <a:rPr lang="en-GB" dirty="0" err="1"/>
              <a:t>cael</a:t>
            </a:r>
            <a:r>
              <a:rPr lang="en-GB" dirty="0"/>
              <a:t> </a:t>
            </a:r>
            <a:r>
              <a:rPr lang="en-GB" dirty="0" err="1"/>
              <a:t>ei</a:t>
            </a:r>
            <a:r>
              <a:rPr lang="en-GB" dirty="0"/>
              <a:t> </a:t>
            </a:r>
            <a:r>
              <a:rPr lang="en-GB" dirty="0" err="1"/>
              <a:t>ynysu</a:t>
            </a:r>
            <a:r>
              <a:rPr lang="en-GB" dirty="0"/>
              <a:t> </a:t>
            </a:r>
            <a:r>
              <a:rPr lang="en-GB" dirty="0" err="1"/>
              <a:t>oddi</a:t>
            </a:r>
            <a:r>
              <a:rPr lang="en-GB" dirty="0"/>
              <a:t> </a:t>
            </a:r>
            <a:r>
              <a:rPr lang="en-GB" dirty="0" err="1"/>
              <a:t>wrth</a:t>
            </a:r>
            <a:r>
              <a:rPr lang="en-GB" dirty="0"/>
              <a:t> </a:t>
            </a:r>
            <a:r>
              <a:rPr lang="en-GB" dirty="0" err="1"/>
              <a:t>ymyrraeth</a:t>
            </a:r>
            <a:r>
              <a:rPr lang="en-GB" dirty="0"/>
              <a:t> y </a:t>
            </a:r>
            <a:r>
              <a:rPr lang="en-GB" dirty="0" err="1"/>
              <a:t>wladwriaeth</a:t>
            </a:r>
            <a:endParaRPr lang="en-GB" dirty="0"/>
          </a:p>
          <a:p>
            <a:r>
              <a:rPr lang="en-GB" dirty="0" err="1"/>
              <a:t>Ymyrraeth</a:t>
            </a:r>
            <a:r>
              <a:rPr lang="en-GB" dirty="0"/>
              <a:t> </a:t>
            </a:r>
            <a:r>
              <a:rPr lang="en-GB" dirty="0" err="1"/>
              <a:t>yn</a:t>
            </a:r>
            <a:r>
              <a:rPr lang="en-GB" dirty="0"/>
              <a:t> gam </a:t>
            </a:r>
            <a:r>
              <a:rPr lang="en-GB" dirty="0" err="1"/>
              <a:t>olaf</a:t>
            </a:r>
            <a:r>
              <a:rPr lang="en-GB" dirty="0"/>
              <a:t> pan </a:t>
            </a:r>
            <a:r>
              <a:rPr lang="en-GB" dirty="0" err="1"/>
              <a:t>fo</a:t>
            </a:r>
            <a:r>
              <a:rPr lang="en-GB" dirty="0"/>
              <a:t> </a:t>
            </a:r>
            <a:r>
              <a:rPr lang="en-GB" dirty="0" err="1"/>
              <a:t>gwir</a:t>
            </a:r>
            <a:r>
              <a:rPr lang="en-GB" dirty="0"/>
              <a:t> </a:t>
            </a:r>
            <a:r>
              <a:rPr lang="en-GB" dirty="0" err="1"/>
              <a:t>angen</a:t>
            </a:r>
            <a:endParaRPr lang="cy-GB" dirty="0"/>
          </a:p>
        </p:txBody>
      </p:sp>
      <p:sp>
        <p:nvSpPr>
          <p:cNvPr id="4" name="Content Placeholder 3"/>
          <p:cNvSpPr>
            <a:spLocks noGrp="1"/>
          </p:cNvSpPr>
          <p:nvPr>
            <p:ph sz="half" idx="2"/>
          </p:nvPr>
        </p:nvSpPr>
        <p:spPr/>
        <p:txBody>
          <a:bodyPr>
            <a:normAutofit/>
          </a:bodyPr>
          <a:lstStyle/>
          <a:p>
            <a:r>
              <a:rPr lang="en-GB" i="1" dirty="0"/>
              <a:t>The family as a private setting</a:t>
            </a:r>
          </a:p>
          <a:p>
            <a:r>
              <a:rPr lang="en-GB" i="1" dirty="0"/>
              <a:t>Insulated from the ‘interference’ of the state.</a:t>
            </a:r>
          </a:p>
          <a:p>
            <a:r>
              <a:rPr lang="en-GB" i="1" dirty="0"/>
              <a:t>Intervention as a last resort </a:t>
            </a:r>
          </a:p>
          <a:p>
            <a:pPr marL="64008" indent="0">
              <a:buNone/>
            </a:pPr>
            <a:endParaRPr lang="en-GB" dirty="0"/>
          </a:p>
          <a:p>
            <a:r>
              <a:rPr lang="en-GB" sz="1700" dirty="0"/>
              <a:t>Fox Harding (2006) cited in </a:t>
            </a:r>
            <a:r>
              <a:rPr lang="en-GB" sz="1700" dirty="0" err="1"/>
              <a:t>Brotherton</a:t>
            </a:r>
            <a:r>
              <a:rPr lang="en-GB" sz="1700" dirty="0"/>
              <a:t>, Davies and McGillivray ( 2010, p.25)</a:t>
            </a:r>
            <a:endParaRPr lang="cy-GB" sz="1700" dirty="0"/>
          </a:p>
          <a:p>
            <a:endParaRPr lang="en-GB" dirty="0"/>
          </a:p>
        </p:txBody>
      </p:sp>
    </p:spTree>
    <p:extLst>
      <p:ext uri="{BB962C8B-B14F-4D97-AF65-F5344CB8AC3E}">
        <p14:creationId xmlns:p14="http://schemas.microsoft.com/office/powerpoint/2010/main" val="39541783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a:t>State paternalist</a:t>
            </a:r>
            <a:endParaRPr lang="cy-GB" dirty="0"/>
          </a:p>
        </p:txBody>
      </p:sp>
      <p:sp>
        <p:nvSpPr>
          <p:cNvPr id="3" name="Content Placeholder 2"/>
          <p:cNvSpPr>
            <a:spLocks noGrp="1"/>
          </p:cNvSpPr>
          <p:nvPr>
            <p:ph sz="half" idx="1"/>
          </p:nvPr>
        </p:nvSpPr>
        <p:spPr/>
        <p:txBody>
          <a:bodyPr>
            <a:noAutofit/>
          </a:bodyPr>
          <a:lstStyle/>
          <a:p>
            <a:r>
              <a:rPr lang="en-GB" sz="2800" dirty="0" err="1"/>
              <a:t>Ymyrraeth</a:t>
            </a:r>
            <a:r>
              <a:rPr lang="en-GB" sz="2800" dirty="0"/>
              <a:t> </a:t>
            </a:r>
            <a:r>
              <a:rPr lang="en-GB" sz="2800" dirty="0" err="1"/>
              <a:t>gan</a:t>
            </a:r>
            <a:r>
              <a:rPr lang="en-GB" sz="2800" dirty="0"/>
              <a:t> ‘</a:t>
            </a:r>
            <a:r>
              <a:rPr lang="en-GB" sz="2800" dirty="0" err="1"/>
              <a:t>arbenigwyr</a:t>
            </a:r>
            <a:r>
              <a:rPr lang="en-GB" sz="2800" dirty="0"/>
              <a:t>’</a:t>
            </a:r>
          </a:p>
          <a:p>
            <a:r>
              <a:rPr lang="en-GB" sz="2800" dirty="0" err="1"/>
              <a:t>Gwella</a:t>
            </a:r>
            <a:r>
              <a:rPr lang="en-GB" sz="2800" dirty="0"/>
              <a:t> ‘</a:t>
            </a:r>
            <a:r>
              <a:rPr lang="en-GB" sz="2800" dirty="0" err="1"/>
              <a:t>problemau</a:t>
            </a:r>
            <a:r>
              <a:rPr lang="en-GB" sz="2800" dirty="0"/>
              <a:t>’</a:t>
            </a:r>
          </a:p>
          <a:p>
            <a:r>
              <a:rPr lang="en-GB" sz="2800" dirty="0" err="1"/>
              <a:t>Darparu</a:t>
            </a:r>
            <a:r>
              <a:rPr lang="en-GB" sz="2800" dirty="0"/>
              <a:t> </a:t>
            </a:r>
            <a:r>
              <a:rPr lang="en-GB" sz="2800" dirty="0" err="1"/>
              <a:t>gofal</a:t>
            </a:r>
            <a:r>
              <a:rPr lang="en-GB" sz="2800" dirty="0"/>
              <a:t> </a:t>
            </a:r>
            <a:r>
              <a:rPr lang="en-GB" sz="2800" dirty="0" err="1"/>
              <a:t>arall</a:t>
            </a:r>
            <a:endParaRPr lang="en-GB" sz="2800" dirty="0"/>
          </a:p>
          <a:p>
            <a:r>
              <a:rPr lang="en-GB" sz="2800" dirty="0" err="1"/>
              <a:t>Gwedd</a:t>
            </a:r>
            <a:r>
              <a:rPr lang="en-GB" sz="2800" dirty="0"/>
              <a:t> </a:t>
            </a:r>
            <a:r>
              <a:rPr lang="en-GB" sz="2800" dirty="0" err="1"/>
              <a:t>bositif</a:t>
            </a:r>
            <a:r>
              <a:rPr lang="en-GB" sz="2800" dirty="0"/>
              <a:t> o </a:t>
            </a:r>
            <a:r>
              <a:rPr lang="en-GB" sz="2800" dirty="0" err="1"/>
              <a:t>ymyrraeth</a:t>
            </a:r>
            <a:r>
              <a:rPr lang="en-GB" sz="2800" dirty="0"/>
              <a:t> </a:t>
            </a:r>
            <a:r>
              <a:rPr lang="en-GB" sz="2800" dirty="0" err="1"/>
              <a:t>cyfyngedig</a:t>
            </a:r>
            <a:endParaRPr lang="cy-GB" sz="2800" dirty="0"/>
          </a:p>
        </p:txBody>
      </p:sp>
      <p:sp>
        <p:nvSpPr>
          <p:cNvPr id="4" name="Content Placeholder 3"/>
          <p:cNvSpPr>
            <a:spLocks noGrp="1"/>
          </p:cNvSpPr>
          <p:nvPr>
            <p:ph sz="half" idx="2"/>
          </p:nvPr>
        </p:nvSpPr>
        <p:spPr>
          <a:xfrm>
            <a:off x="4648200" y="1722437"/>
            <a:ext cx="4038600" cy="4830763"/>
          </a:xfrm>
        </p:spPr>
        <p:txBody>
          <a:bodyPr>
            <a:normAutofit fontScale="85000" lnSpcReduction="10000"/>
          </a:bodyPr>
          <a:lstStyle/>
          <a:p>
            <a:r>
              <a:rPr lang="en-GB" sz="3300" i="1" dirty="0"/>
              <a:t>Intervention by ‘experts’</a:t>
            </a:r>
          </a:p>
          <a:p>
            <a:r>
              <a:rPr lang="en-GB" sz="3300" i="1" dirty="0"/>
              <a:t>Remedy ‘problems’ </a:t>
            </a:r>
          </a:p>
          <a:p>
            <a:r>
              <a:rPr lang="en-GB" sz="3300" i="1" dirty="0"/>
              <a:t>Provide substitute care</a:t>
            </a:r>
          </a:p>
          <a:p>
            <a:r>
              <a:rPr lang="en-GB" sz="3300" i="1" dirty="0"/>
              <a:t>An optimistic view of limited intervention</a:t>
            </a:r>
          </a:p>
          <a:p>
            <a:endParaRPr lang="en-GB" sz="3300" dirty="0"/>
          </a:p>
          <a:p>
            <a:endParaRPr lang="en-GB" dirty="0"/>
          </a:p>
          <a:p>
            <a:pPr marL="64008" indent="0">
              <a:buNone/>
            </a:pPr>
            <a:endParaRPr lang="en-GB" dirty="0"/>
          </a:p>
          <a:p>
            <a:r>
              <a:rPr lang="en-GB" sz="1700" dirty="0"/>
              <a:t>Fox Harding (2006) cited in </a:t>
            </a:r>
            <a:r>
              <a:rPr lang="en-GB" sz="1700" dirty="0" err="1"/>
              <a:t>Brotherton</a:t>
            </a:r>
            <a:r>
              <a:rPr lang="en-GB" sz="1700" dirty="0"/>
              <a:t>, Davies and McGillivray ( 2010, p.25)</a:t>
            </a:r>
            <a:endParaRPr lang="cy-GB" sz="1700" dirty="0"/>
          </a:p>
          <a:p>
            <a:endParaRPr lang="cy-GB" dirty="0"/>
          </a:p>
        </p:txBody>
      </p:sp>
    </p:spTree>
    <p:extLst>
      <p:ext uri="{BB962C8B-B14F-4D97-AF65-F5344CB8AC3E}">
        <p14:creationId xmlns:p14="http://schemas.microsoft.com/office/powerpoint/2010/main" val="1793969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a:t>Birth family defender</a:t>
            </a:r>
            <a:endParaRPr lang="cy-GB" dirty="0"/>
          </a:p>
        </p:txBody>
      </p:sp>
      <p:sp>
        <p:nvSpPr>
          <p:cNvPr id="3" name="Content Placeholder 2"/>
          <p:cNvSpPr>
            <a:spLocks noGrp="1"/>
          </p:cNvSpPr>
          <p:nvPr>
            <p:ph sz="half" idx="1"/>
          </p:nvPr>
        </p:nvSpPr>
        <p:spPr/>
        <p:txBody>
          <a:bodyPr>
            <a:normAutofit/>
          </a:bodyPr>
          <a:lstStyle/>
          <a:p>
            <a:r>
              <a:rPr lang="en-GB" dirty="0" err="1"/>
              <a:t>Ymyrraeth</a:t>
            </a:r>
            <a:r>
              <a:rPr lang="en-GB" dirty="0"/>
              <a:t> </a:t>
            </a:r>
            <a:r>
              <a:rPr lang="en-GB" dirty="0" err="1"/>
              <a:t>proactif</a:t>
            </a:r>
            <a:endParaRPr lang="en-GB" dirty="0"/>
          </a:p>
          <a:p>
            <a:r>
              <a:rPr lang="en-GB" dirty="0" err="1"/>
              <a:t>Gwasanaeth</a:t>
            </a:r>
            <a:r>
              <a:rPr lang="en-GB" dirty="0"/>
              <a:t> </a:t>
            </a:r>
            <a:r>
              <a:rPr lang="en-GB" dirty="0" err="1"/>
              <a:t>lles</a:t>
            </a:r>
            <a:endParaRPr lang="en-GB" dirty="0"/>
          </a:p>
          <a:p>
            <a:r>
              <a:rPr lang="en-GB" dirty="0"/>
              <a:t>Yn </a:t>
            </a:r>
            <a:r>
              <a:rPr lang="en-GB" dirty="0" err="1"/>
              <a:t>hybu</a:t>
            </a:r>
            <a:r>
              <a:rPr lang="en-GB" dirty="0"/>
              <a:t> </a:t>
            </a:r>
            <a:r>
              <a:rPr lang="en-GB" dirty="0" err="1"/>
              <a:t>lles</a:t>
            </a:r>
            <a:r>
              <a:rPr lang="en-GB" dirty="0"/>
              <a:t> a </a:t>
            </a:r>
            <a:r>
              <a:rPr lang="en-GB" dirty="0" err="1"/>
              <a:t>hawliau</a:t>
            </a:r>
            <a:r>
              <a:rPr lang="en-GB" dirty="0"/>
              <a:t> </a:t>
            </a:r>
            <a:r>
              <a:rPr lang="en-GB" dirty="0" err="1"/>
              <a:t>teuluoedd</a:t>
            </a:r>
            <a:endParaRPr lang="en-GB" dirty="0"/>
          </a:p>
          <a:p>
            <a:r>
              <a:rPr lang="en-GB" dirty="0" err="1"/>
              <a:t>Ymyrraeth</a:t>
            </a:r>
            <a:r>
              <a:rPr lang="en-GB" dirty="0"/>
              <a:t> </a:t>
            </a:r>
            <a:r>
              <a:rPr lang="en-GB" dirty="0" err="1"/>
              <a:t>gynnar</a:t>
            </a:r>
            <a:endParaRPr lang="cy-GB" dirty="0"/>
          </a:p>
        </p:txBody>
      </p:sp>
      <p:sp>
        <p:nvSpPr>
          <p:cNvPr id="4" name="Content Placeholder 3"/>
          <p:cNvSpPr>
            <a:spLocks noGrp="1"/>
          </p:cNvSpPr>
          <p:nvPr>
            <p:ph sz="half" idx="2"/>
          </p:nvPr>
        </p:nvSpPr>
        <p:spPr/>
        <p:txBody>
          <a:bodyPr>
            <a:normAutofit/>
          </a:bodyPr>
          <a:lstStyle/>
          <a:p>
            <a:r>
              <a:rPr lang="en-GB" i="1" dirty="0"/>
              <a:t>Proactive intervention</a:t>
            </a:r>
          </a:p>
          <a:p>
            <a:r>
              <a:rPr lang="en-GB" i="1" dirty="0"/>
              <a:t>Welfare service</a:t>
            </a:r>
          </a:p>
          <a:p>
            <a:r>
              <a:rPr lang="en-GB" i="1" dirty="0"/>
              <a:t>Promoting well being and rights of families</a:t>
            </a:r>
          </a:p>
          <a:p>
            <a:r>
              <a:rPr lang="en-GB" i="1" dirty="0"/>
              <a:t>Early intervention</a:t>
            </a:r>
          </a:p>
          <a:p>
            <a:endParaRPr lang="en-GB" dirty="0"/>
          </a:p>
          <a:p>
            <a:pPr marL="64008" indent="0">
              <a:buNone/>
            </a:pPr>
            <a:endParaRPr lang="en-GB" dirty="0"/>
          </a:p>
          <a:p>
            <a:r>
              <a:rPr lang="en-GB" sz="1700" dirty="0"/>
              <a:t>Fox Harding (2006) cited in </a:t>
            </a:r>
            <a:r>
              <a:rPr lang="en-GB" sz="1700" dirty="0" err="1"/>
              <a:t>Brotherton</a:t>
            </a:r>
            <a:r>
              <a:rPr lang="en-GB" sz="1700" dirty="0"/>
              <a:t>, Davies and McGillivray ( 2010, p.25)</a:t>
            </a:r>
            <a:endParaRPr lang="cy-GB" sz="1700" dirty="0"/>
          </a:p>
          <a:p>
            <a:endParaRPr lang="cy-GB" dirty="0"/>
          </a:p>
        </p:txBody>
      </p:sp>
    </p:spTree>
    <p:extLst>
      <p:ext uri="{BB962C8B-B14F-4D97-AF65-F5344CB8AC3E}">
        <p14:creationId xmlns:p14="http://schemas.microsoft.com/office/powerpoint/2010/main" val="20712227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err="1"/>
              <a:t>Hawliau</a:t>
            </a:r>
            <a:r>
              <a:rPr lang="en-GB" dirty="0"/>
              <a:t> Plant / Children’s rights</a:t>
            </a:r>
            <a:endParaRPr lang="cy-GB" dirty="0"/>
          </a:p>
        </p:txBody>
      </p:sp>
      <p:sp>
        <p:nvSpPr>
          <p:cNvPr id="3" name="Content Placeholder 2"/>
          <p:cNvSpPr>
            <a:spLocks noGrp="1"/>
          </p:cNvSpPr>
          <p:nvPr>
            <p:ph sz="half" idx="1"/>
          </p:nvPr>
        </p:nvSpPr>
        <p:spPr/>
        <p:txBody>
          <a:bodyPr>
            <a:normAutofit fontScale="85000" lnSpcReduction="20000"/>
          </a:bodyPr>
          <a:lstStyle/>
          <a:p>
            <a:r>
              <a:rPr lang="en-GB" sz="3200" dirty="0" err="1"/>
              <a:t>Diddordebau</a:t>
            </a:r>
            <a:r>
              <a:rPr lang="en-GB" sz="3200" dirty="0"/>
              <a:t> a </a:t>
            </a:r>
            <a:r>
              <a:rPr lang="en-GB" sz="3200" dirty="0" err="1"/>
              <a:t>hawliau</a:t>
            </a:r>
            <a:r>
              <a:rPr lang="en-GB" sz="3200" dirty="0"/>
              <a:t> yn </a:t>
            </a:r>
            <a:r>
              <a:rPr lang="en-GB" sz="3200" dirty="0" err="1"/>
              <a:t>cael</a:t>
            </a:r>
            <a:r>
              <a:rPr lang="en-GB" sz="3200" dirty="0"/>
              <a:t> </a:t>
            </a:r>
            <a:r>
              <a:rPr lang="en-GB" sz="3200" dirty="0" err="1"/>
              <a:t>eu</a:t>
            </a:r>
            <a:r>
              <a:rPr lang="en-GB" sz="3200" dirty="0"/>
              <a:t> </a:t>
            </a:r>
            <a:r>
              <a:rPr lang="en-GB" sz="3200" dirty="0" err="1"/>
              <a:t>hystyried</a:t>
            </a:r>
            <a:r>
              <a:rPr lang="en-GB" sz="3200" dirty="0"/>
              <a:t> </a:t>
            </a:r>
            <a:r>
              <a:rPr lang="en-GB" sz="3200" dirty="0" err="1"/>
              <a:t>ar</a:t>
            </a:r>
            <a:r>
              <a:rPr lang="en-GB" sz="3200" dirty="0"/>
              <a:t> </a:t>
            </a:r>
            <a:r>
              <a:rPr lang="en-GB" sz="3200" dirty="0" err="1"/>
              <a:t>wah</a:t>
            </a:r>
            <a:r>
              <a:rPr lang="en-GB" sz="3200" dirty="0" err="1">
                <a:latin typeface="Arial" panose="020B0604020202020204" pitchFamily="34" charset="0"/>
                <a:cs typeface="Arial" panose="020B0604020202020204" pitchFamily="34" charset="0"/>
              </a:rPr>
              <a:t>â</a:t>
            </a:r>
            <a:r>
              <a:rPr lang="en-GB" sz="3200" dirty="0" err="1"/>
              <a:t>n</a:t>
            </a:r>
            <a:r>
              <a:rPr lang="en-GB" sz="3200" dirty="0"/>
              <a:t> </a:t>
            </a:r>
            <a:r>
              <a:rPr lang="en-GB" sz="3200" dirty="0" err="1"/>
              <a:t>ar</a:t>
            </a:r>
            <a:r>
              <a:rPr lang="en-GB" sz="3200" dirty="0"/>
              <a:t> gyfer plant</a:t>
            </a:r>
          </a:p>
          <a:p>
            <a:r>
              <a:rPr lang="en-GB" sz="3200" dirty="0"/>
              <a:t>Ffocws drwy CCUHP</a:t>
            </a:r>
          </a:p>
          <a:p>
            <a:r>
              <a:rPr lang="en-GB" sz="3200" dirty="0" err="1"/>
              <a:t>Comisiynydd</a:t>
            </a:r>
            <a:r>
              <a:rPr lang="en-GB" sz="3200" dirty="0"/>
              <a:t> Plant</a:t>
            </a:r>
          </a:p>
          <a:p>
            <a:r>
              <a:rPr lang="en-GB" sz="3200" dirty="0" err="1"/>
              <a:t>Eiriolwyr</a:t>
            </a:r>
            <a:endParaRPr lang="cy-GB" sz="3200" dirty="0"/>
          </a:p>
        </p:txBody>
      </p:sp>
      <p:sp>
        <p:nvSpPr>
          <p:cNvPr id="4" name="Content Placeholder 3"/>
          <p:cNvSpPr>
            <a:spLocks noGrp="1"/>
          </p:cNvSpPr>
          <p:nvPr>
            <p:ph sz="half" idx="2"/>
          </p:nvPr>
        </p:nvSpPr>
        <p:spPr/>
        <p:txBody>
          <a:bodyPr>
            <a:normAutofit fontScale="85000" lnSpcReduction="20000"/>
          </a:bodyPr>
          <a:lstStyle/>
          <a:p>
            <a:r>
              <a:rPr lang="en-GB" sz="3300" i="1" dirty="0"/>
              <a:t>Separate interests of children</a:t>
            </a:r>
          </a:p>
          <a:p>
            <a:r>
              <a:rPr lang="en-GB" sz="3300" i="1" dirty="0"/>
              <a:t>Highlighted through UNCRC</a:t>
            </a:r>
          </a:p>
          <a:p>
            <a:r>
              <a:rPr lang="en-GB" sz="3300" i="1" dirty="0"/>
              <a:t>Children’s Commissioners </a:t>
            </a:r>
          </a:p>
          <a:p>
            <a:r>
              <a:rPr lang="en-GB" sz="3300" i="1" dirty="0"/>
              <a:t>Advocates</a:t>
            </a:r>
          </a:p>
          <a:p>
            <a:endParaRPr lang="en-GB" dirty="0"/>
          </a:p>
          <a:p>
            <a:endParaRPr lang="en-GB" dirty="0"/>
          </a:p>
          <a:p>
            <a:pPr marL="64008" indent="0">
              <a:buNone/>
            </a:pPr>
            <a:endParaRPr lang="en-GB" dirty="0"/>
          </a:p>
          <a:p>
            <a:r>
              <a:rPr lang="en-GB" sz="1900" dirty="0"/>
              <a:t>Fox Harding (2006) cited in </a:t>
            </a:r>
            <a:r>
              <a:rPr lang="en-GB" sz="1900" dirty="0" err="1"/>
              <a:t>Brotherton</a:t>
            </a:r>
            <a:r>
              <a:rPr lang="en-GB" sz="1900" dirty="0"/>
              <a:t>, Davies and McGillivray ( 2010, p.25)</a:t>
            </a:r>
            <a:endParaRPr lang="cy-GB" sz="1900" dirty="0"/>
          </a:p>
          <a:p>
            <a:endParaRPr lang="cy-GB" dirty="0"/>
          </a:p>
        </p:txBody>
      </p:sp>
    </p:spTree>
    <p:extLst>
      <p:ext uri="{BB962C8B-B14F-4D97-AF65-F5344CB8AC3E}">
        <p14:creationId xmlns:p14="http://schemas.microsoft.com/office/powerpoint/2010/main" val="22787012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Tasg</a:t>
            </a:r>
            <a:r>
              <a:rPr lang="en-GB" dirty="0"/>
              <a:t> 3 / Task 3</a:t>
            </a:r>
            <a:endParaRPr lang="cy-GB" dirty="0"/>
          </a:p>
        </p:txBody>
      </p:sp>
      <p:sp>
        <p:nvSpPr>
          <p:cNvPr id="3" name="Content Placeholder 2"/>
          <p:cNvSpPr>
            <a:spLocks noGrp="1"/>
          </p:cNvSpPr>
          <p:nvPr>
            <p:ph sz="half" idx="1"/>
          </p:nvPr>
        </p:nvSpPr>
        <p:spPr/>
        <p:txBody>
          <a:bodyPr/>
          <a:lstStyle/>
          <a:p>
            <a:r>
              <a:rPr lang="en-GB" dirty="0" err="1"/>
              <a:t>Ysytriwch</a:t>
            </a:r>
            <a:r>
              <a:rPr lang="en-GB" dirty="0"/>
              <a:t> y </a:t>
            </a:r>
            <a:r>
              <a:rPr lang="en-GB" dirty="0" err="1"/>
              <a:t>pedwar</a:t>
            </a:r>
            <a:r>
              <a:rPr lang="en-GB" dirty="0"/>
              <a:t> </a:t>
            </a:r>
            <a:r>
              <a:rPr lang="en-GB" dirty="0" err="1"/>
              <a:t>sefyllfa</a:t>
            </a:r>
            <a:r>
              <a:rPr lang="en-GB" dirty="0"/>
              <a:t> </a:t>
            </a:r>
            <a:r>
              <a:rPr lang="en-GB" dirty="0" err="1"/>
              <a:t>gwerthoedd</a:t>
            </a:r>
            <a:r>
              <a:rPr lang="en-GB" dirty="0"/>
              <a:t> yn y </a:t>
            </a:r>
            <a:r>
              <a:rPr lang="en-GB" dirty="0" err="1"/>
              <a:t>sleidiau</a:t>
            </a:r>
            <a:r>
              <a:rPr lang="en-GB" dirty="0"/>
              <a:t> </a:t>
            </a:r>
            <a:r>
              <a:rPr lang="en-GB" dirty="0" err="1"/>
              <a:t>blaenorol</a:t>
            </a:r>
            <a:endParaRPr lang="en-GB" dirty="0"/>
          </a:p>
          <a:p>
            <a:r>
              <a:rPr lang="en-GB" dirty="0" err="1"/>
              <a:t>Ystyrwiwch</a:t>
            </a:r>
            <a:r>
              <a:rPr lang="en-GB" dirty="0"/>
              <a:t> </a:t>
            </a:r>
            <a:r>
              <a:rPr lang="en-GB" dirty="0" err="1"/>
              <a:t>eich</a:t>
            </a:r>
            <a:r>
              <a:rPr lang="en-GB" dirty="0"/>
              <a:t> </a:t>
            </a:r>
            <a:r>
              <a:rPr lang="en-GB" dirty="0" err="1"/>
              <a:t>profiad</a:t>
            </a:r>
            <a:r>
              <a:rPr lang="en-GB" dirty="0"/>
              <a:t> / </a:t>
            </a:r>
            <a:r>
              <a:rPr lang="en-GB" dirty="0" err="1"/>
              <a:t>gwybodaeth</a:t>
            </a:r>
            <a:r>
              <a:rPr lang="en-GB" dirty="0"/>
              <a:t>/ </a:t>
            </a:r>
            <a:r>
              <a:rPr lang="en-GB" dirty="0" err="1"/>
              <a:t>dealltwriaeth</a:t>
            </a:r>
            <a:r>
              <a:rPr lang="en-GB" dirty="0"/>
              <a:t> o </a:t>
            </a:r>
            <a:r>
              <a:rPr lang="en-GB" dirty="0" err="1"/>
              <a:t>ymyrraeth</a:t>
            </a:r>
            <a:r>
              <a:rPr lang="en-GB" dirty="0"/>
              <a:t> / o </a:t>
            </a:r>
            <a:r>
              <a:rPr lang="en-GB" dirty="0" err="1"/>
              <a:t>brosiectau</a:t>
            </a:r>
            <a:endParaRPr lang="en-GB" dirty="0"/>
          </a:p>
          <a:p>
            <a:r>
              <a:rPr lang="en-GB" dirty="0"/>
              <a:t>Pa </a:t>
            </a:r>
            <a:r>
              <a:rPr lang="en-GB" dirty="0" err="1"/>
              <a:t>gategori</a:t>
            </a:r>
            <a:r>
              <a:rPr lang="en-GB" dirty="0"/>
              <a:t> </a:t>
            </a:r>
            <a:r>
              <a:rPr lang="en-GB" dirty="0" err="1"/>
              <a:t>sydd</a:t>
            </a:r>
            <a:r>
              <a:rPr lang="en-GB" dirty="0"/>
              <a:t> </a:t>
            </a:r>
            <a:r>
              <a:rPr lang="en-GB" dirty="0" err="1"/>
              <a:t>yn</a:t>
            </a:r>
            <a:r>
              <a:rPr lang="en-GB" dirty="0"/>
              <a:t> </a:t>
            </a:r>
            <a:r>
              <a:rPr lang="en-GB" dirty="0" err="1"/>
              <a:t>fwyaf</a:t>
            </a:r>
            <a:r>
              <a:rPr lang="en-GB" dirty="0"/>
              <a:t> </a:t>
            </a:r>
            <a:r>
              <a:rPr lang="en-GB" dirty="0" err="1"/>
              <a:t>perthnasol</a:t>
            </a:r>
            <a:r>
              <a:rPr lang="en-GB" dirty="0"/>
              <a:t>?</a:t>
            </a:r>
            <a:endParaRPr lang="cy-GB" dirty="0"/>
          </a:p>
        </p:txBody>
      </p:sp>
      <p:sp>
        <p:nvSpPr>
          <p:cNvPr id="4" name="Content Placeholder 3"/>
          <p:cNvSpPr>
            <a:spLocks noGrp="1"/>
          </p:cNvSpPr>
          <p:nvPr>
            <p:ph sz="half" idx="2"/>
          </p:nvPr>
        </p:nvSpPr>
        <p:spPr/>
        <p:txBody>
          <a:bodyPr/>
          <a:lstStyle/>
          <a:p>
            <a:r>
              <a:rPr lang="en-GB" i="1" dirty="0"/>
              <a:t>Consider the four value positions in the previous slides.</a:t>
            </a:r>
          </a:p>
          <a:p>
            <a:r>
              <a:rPr lang="en-GB" i="1" dirty="0"/>
              <a:t>Consider your experience/ knowledge/ understanding  of intervention / projects</a:t>
            </a:r>
          </a:p>
          <a:p>
            <a:r>
              <a:rPr lang="en-GB" i="1" dirty="0"/>
              <a:t>Which category is most relevant?</a:t>
            </a:r>
            <a:endParaRPr lang="cy-GB" i="1" dirty="0"/>
          </a:p>
        </p:txBody>
      </p:sp>
      <p:pic>
        <p:nvPicPr>
          <p:cNvPr id="1027" name="Picture 3" descr="C:\Users\l.roberts\AppData\Local\Microsoft\Windows\Temporary Internet Files\Content.IE5\UU4Z21D1\MC900230987[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34000" y="152400"/>
            <a:ext cx="2215081" cy="16326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42068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err="1"/>
              <a:t>Cyfleoedd</a:t>
            </a:r>
            <a:r>
              <a:rPr lang="en-GB" dirty="0"/>
              <a:t>/Opportunities: functions of MAW</a:t>
            </a:r>
            <a:endParaRPr lang="cy-GB" dirty="0"/>
          </a:p>
        </p:txBody>
      </p:sp>
      <p:sp>
        <p:nvSpPr>
          <p:cNvPr id="3" name="Content Placeholder 2"/>
          <p:cNvSpPr>
            <a:spLocks noGrp="1"/>
          </p:cNvSpPr>
          <p:nvPr>
            <p:ph sz="half" idx="1"/>
          </p:nvPr>
        </p:nvSpPr>
        <p:spPr/>
        <p:txBody>
          <a:bodyPr>
            <a:normAutofit/>
          </a:bodyPr>
          <a:lstStyle/>
          <a:p>
            <a:r>
              <a:rPr lang="en-GB" dirty="0" err="1"/>
              <a:t>Monitro</a:t>
            </a:r>
            <a:r>
              <a:rPr lang="en-GB" dirty="0"/>
              <a:t> </a:t>
            </a:r>
            <a:r>
              <a:rPr lang="en-GB" dirty="0" err="1"/>
              <a:t>datblygiad</a:t>
            </a:r>
            <a:r>
              <a:rPr lang="en-GB" dirty="0"/>
              <a:t> a </a:t>
            </a:r>
            <a:r>
              <a:rPr lang="en-GB" dirty="0" err="1"/>
              <a:t>lles</a:t>
            </a:r>
            <a:r>
              <a:rPr lang="en-GB" dirty="0"/>
              <a:t> plant lle </a:t>
            </a:r>
            <a:r>
              <a:rPr lang="en-GB" dirty="0" err="1"/>
              <a:t>bo</a:t>
            </a:r>
            <a:r>
              <a:rPr lang="en-GB" dirty="0"/>
              <a:t> angen</a:t>
            </a:r>
          </a:p>
          <a:p>
            <a:r>
              <a:rPr lang="en-GB" dirty="0" err="1"/>
              <a:t>Rhannu</a:t>
            </a:r>
            <a:r>
              <a:rPr lang="en-GB" dirty="0"/>
              <a:t> gwybodaeth gydag </a:t>
            </a:r>
            <a:r>
              <a:rPr lang="en-GB" dirty="0" err="1"/>
              <a:t>asiantaethau</a:t>
            </a:r>
            <a:r>
              <a:rPr lang="en-GB" dirty="0"/>
              <a:t> pan </a:t>
            </a:r>
            <a:r>
              <a:rPr lang="en-GB" dirty="0" err="1"/>
              <a:t>fo</a:t>
            </a:r>
            <a:r>
              <a:rPr lang="en-GB" dirty="0"/>
              <a:t> angen</a:t>
            </a:r>
          </a:p>
          <a:p>
            <a:r>
              <a:rPr lang="en-GB" dirty="0" err="1"/>
              <a:t>Cysylltu</a:t>
            </a:r>
            <a:r>
              <a:rPr lang="en-GB" dirty="0"/>
              <a:t> gyda </a:t>
            </a:r>
            <a:r>
              <a:rPr lang="en-GB" dirty="0" err="1"/>
              <a:t>rhieni</a:t>
            </a:r>
            <a:r>
              <a:rPr lang="en-GB" dirty="0"/>
              <a:t> neu </a:t>
            </a:r>
            <a:r>
              <a:rPr lang="en-GB" dirty="0" err="1"/>
              <a:t>gofalwyr</a:t>
            </a:r>
            <a:endParaRPr lang="cy-GB" dirty="0"/>
          </a:p>
        </p:txBody>
      </p:sp>
      <p:sp>
        <p:nvSpPr>
          <p:cNvPr id="4" name="Content Placeholder 3"/>
          <p:cNvSpPr>
            <a:spLocks noGrp="1"/>
          </p:cNvSpPr>
          <p:nvPr>
            <p:ph sz="half" idx="2"/>
          </p:nvPr>
        </p:nvSpPr>
        <p:spPr/>
        <p:txBody>
          <a:bodyPr>
            <a:normAutofit/>
          </a:bodyPr>
          <a:lstStyle/>
          <a:p>
            <a:r>
              <a:rPr lang="en-GB" i="1" dirty="0"/>
              <a:t>To monitor children’s development and welfare where necessary</a:t>
            </a:r>
            <a:endParaRPr lang="cy-GB" i="1" dirty="0"/>
          </a:p>
          <a:p>
            <a:r>
              <a:rPr lang="en-GB" i="1" dirty="0"/>
              <a:t>To share information with agencies as required</a:t>
            </a:r>
            <a:endParaRPr lang="cy-GB" i="1" dirty="0"/>
          </a:p>
          <a:p>
            <a:r>
              <a:rPr lang="en-GB" i="1" dirty="0"/>
              <a:t>To liaise with parents or carers</a:t>
            </a:r>
          </a:p>
          <a:p>
            <a:r>
              <a:rPr lang="en-GB" sz="1600" dirty="0"/>
              <a:t>Walker, 2008</a:t>
            </a:r>
            <a:endParaRPr lang="cy-GB" sz="1600" dirty="0"/>
          </a:p>
          <a:p>
            <a:endParaRPr lang="cy-GB" dirty="0"/>
          </a:p>
        </p:txBody>
      </p:sp>
    </p:spTree>
    <p:extLst>
      <p:ext uri="{BB962C8B-B14F-4D97-AF65-F5344CB8AC3E}">
        <p14:creationId xmlns:p14="http://schemas.microsoft.com/office/powerpoint/2010/main" val="36455616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cy-GB"/>
          </a:p>
        </p:txBody>
      </p:sp>
      <p:sp>
        <p:nvSpPr>
          <p:cNvPr id="3" name="Content Placeholder 2"/>
          <p:cNvSpPr>
            <a:spLocks noGrp="1"/>
          </p:cNvSpPr>
          <p:nvPr>
            <p:ph sz="half" idx="1"/>
          </p:nvPr>
        </p:nvSpPr>
        <p:spPr/>
        <p:txBody>
          <a:bodyPr>
            <a:normAutofit lnSpcReduction="10000"/>
          </a:bodyPr>
          <a:lstStyle/>
          <a:p>
            <a:r>
              <a:rPr lang="en-GB" dirty="0" err="1"/>
              <a:t>Cyfeirio</a:t>
            </a:r>
            <a:r>
              <a:rPr lang="en-GB" dirty="0"/>
              <a:t> at </a:t>
            </a:r>
            <a:r>
              <a:rPr lang="en-GB" dirty="0" err="1"/>
              <a:t>asiantaethau</a:t>
            </a:r>
            <a:r>
              <a:rPr lang="en-GB" dirty="0"/>
              <a:t> </a:t>
            </a:r>
            <a:r>
              <a:rPr lang="en-GB" dirty="0" err="1"/>
              <a:t>eraill</a:t>
            </a:r>
            <a:r>
              <a:rPr lang="en-GB" dirty="0"/>
              <a:t> </a:t>
            </a:r>
            <a:r>
              <a:rPr lang="en-GB" dirty="0" err="1"/>
              <a:t>fel</a:t>
            </a:r>
            <a:r>
              <a:rPr lang="en-GB" dirty="0"/>
              <a:t> </a:t>
            </a:r>
            <a:r>
              <a:rPr lang="en-GB" dirty="0" err="1"/>
              <a:t>bo’r</a:t>
            </a:r>
            <a:r>
              <a:rPr lang="en-GB" dirty="0"/>
              <a:t> </a:t>
            </a:r>
            <a:r>
              <a:rPr lang="en-GB" dirty="0" err="1"/>
              <a:t>angen</a:t>
            </a:r>
            <a:endParaRPr lang="en-GB" dirty="0"/>
          </a:p>
          <a:p>
            <a:r>
              <a:rPr lang="en-GB" dirty="0" err="1"/>
              <a:t>Cymryd</a:t>
            </a:r>
            <a:r>
              <a:rPr lang="en-GB" dirty="0"/>
              <a:t> </a:t>
            </a:r>
            <a:r>
              <a:rPr lang="en-GB" dirty="0" err="1"/>
              <a:t>rhan</a:t>
            </a:r>
            <a:r>
              <a:rPr lang="en-GB" dirty="0"/>
              <a:t> </a:t>
            </a:r>
            <a:r>
              <a:rPr lang="en-GB" dirty="0" err="1"/>
              <a:t>mewn</a:t>
            </a:r>
            <a:r>
              <a:rPr lang="en-GB" dirty="0"/>
              <a:t> </a:t>
            </a:r>
            <a:r>
              <a:rPr lang="en-GB" dirty="0" err="1"/>
              <a:t>gwneud</a:t>
            </a:r>
            <a:r>
              <a:rPr lang="en-GB" dirty="0"/>
              <a:t> </a:t>
            </a:r>
            <a:r>
              <a:rPr lang="en-GB" dirty="0" err="1"/>
              <a:t>penderfynaidau</a:t>
            </a:r>
            <a:endParaRPr lang="en-GB" dirty="0"/>
          </a:p>
          <a:p>
            <a:r>
              <a:rPr lang="en-GB" dirty="0" err="1"/>
              <a:t>Cymryd</a:t>
            </a:r>
            <a:r>
              <a:rPr lang="en-GB" dirty="0"/>
              <a:t> </a:t>
            </a:r>
            <a:r>
              <a:rPr lang="en-GB" dirty="0" err="1"/>
              <a:t>rhan</a:t>
            </a:r>
            <a:r>
              <a:rPr lang="en-GB" dirty="0"/>
              <a:t> </a:t>
            </a:r>
            <a:r>
              <a:rPr lang="en-GB" dirty="0" err="1"/>
              <a:t>mewn</a:t>
            </a:r>
            <a:r>
              <a:rPr lang="en-GB" dirty="0"/>
              <a:t> </a:t>
            </a:r>
            <a:r>
              <a:rPr lang="en-GB" dirty="0" err="1"/>
              <a:t>asesiadau</a:t>
            </a:r>
            <a:endParaRPr lang="en-GB" dirty="0"/>
          </a:p>
          <a:p>
            <a:r>
              <a:rPr lang="en-GB" dirty="0"/>
              <a:t>Bod </a:t>
            </a:r>
            <a:r>
              <a:rPr lang="en-GB" dirty="0" err="1"/>
              <a:t>yn</a:t>
            </a:r>
            <a:r>
              <a:rPr lang="en-GB" dirty="0"/>
              <a:t> </a:t>
            </a:r>
            <a:r>
              <a:rPr lang="en-GB" dirty="0" err="1"/>
              <a:t>eiriolwr</a:t>
            </a:r>
            <a:r>
              <a:rPr lang="en-GB" dirty="0"/>
              <a:t> </a:t>
            </a:r>
            <a:r>
              <a:rPr lang="en-GB" dirty="0" err="1"/>
              <a:t>ar</a:t>
            </a:r>
            <a:r>
              <a:rPr lang="en-GB" dirty="0"/>
              <a:t> </a:t>
            </a:r>
            <a:r>
              <a:rPr lang="en-GB" dirty="0" err="1"/>
              <a:t>gyfer</a:t>
            </a:r>
            <a:r>
              <a:rPr lang="en-GB" dirty="0"/>
              <a:t> y </a:t>
            </a:r>
            <a:r>
              <a:rPr lang="en-GB" dirty="0" err="1"/>
              <a:t>plentyn</a:t>
            </a:r>
            <a:r>
              <a:rPr lang="en-GB" dirty="0"/>
              <a:t>, </a:t>
            </a:r>
            <a:r>
              <a:rPr lang="en-GB" dirty="0" err="1"/>
              <a:t>rhiant</a:t>
            </a:r>
            <a:r>
              <a:rPr lang="en-GB" dirty="0"/>
              <a:t> </a:t>
            </a:r>
            <a:r>
              <a:rPr lang="en-GB" dirty="0" err="1"/>
              <a:t>neu</a:t>
            </a:r>
            <a:r>
              <a:rPr lang="en-GB" dirty="0"/>
              <a:t> </a:t>
            </a:r>
            <a:r>
              <a:rPr lang="en-GB" dirty="0" err="1"/>
              <a:t>ofalwr</a:t>
            </a:r>
            <a:r>
              <a:rPr lang="en-GB" dirty="0"/>
              <a:t>, </a:t>
            </a:r>
            <a:r>
              <a:rPr lang="en-GB" dirty="0" err="1"/>
              <a:t>lle</a:t>
            </a:r>
            <a:r>
              <a:rPr lang="en-GB" dirty="0"/>
              <a:t> </a:t>
            </a:r>
            <a:r>
              <a:rPr lang="en-GB" dirty="0" err="1"/>
              <a:t>bo</a:t>
            </a:r>
            <a:r>
              <a:rPr lang="en-GB" dirty="0"/>
              <a:t> </a:t>
            </a:r>
            <a:r>
              <a:rPr lang="en-GB" dirty="0" err="1"/>
              <a:t>angen</a:t>
            </a:r>
            <a:endParaRPr lang="cy-GB" dirty="0"/>
          </a:p>
        </p:txBody>
      </p:sp>
      <p:sp>
        <p:nvSpPr>
          <p:cNvPr id="4" name="Content Placeholder 3"/>
          <p:cNvSpPr>
            <a:spLocks noGrp="1"/>
          </p:cNvSpPr>
          <p:nvPr>
            <p:ph sz="half" idx="2"/>
          </p:nvPr>
        </p:nvSpPr>
        <p:spPr/>
        <p:txBody>
          <a:bodyPr>
            <a:normAutofit lnSpcReduction="10000"/>
          </a:bodyPr>
          <a:lstStyle/>
          <a:p>
            <a:r>
              <a:rPr lang="en-GB" i="1" dirty="0"/>
              <a:t>To refer to other agencies as required</a:t>
            </a:r>
            <a:endParaRPr lang="cy-GB" i="1" dirty="0"/>
          </a:p>
          <a:p>
            <a:r>
              <a:rPr lang="en-GB" i="1" dirty="0"/>
              <a:t>To take part in decision making</a:t>
            </a:r>
            <a:endParaRPr lang="cy-GB" i="1" dirty="0"/>
          </a:p>
          <a:p>
            <a:r>
              <a:rPr lang="en-GB" i="1" dirty="0"/>
              <a:t>To take part in assessments</a:t>
            </a:r>
            <a:endParaRPr lang="cy-GB" i="1" dirty="0"/>
          </a:p>
          <a:p>
            <a:r>
              <a:rPr lang="en-GB" i="1" dirty="0"/>
              <a:t>To advocate for the child, parent or carer where necessary</a:t>
            </a:r>
          </a:p>
          <a:p>
            <a:r>
              <a:rPr lang="en-GB" sz="1600" dirty="0"/>
              <a:t>Walker 2008</a:t>
            </a:r>
            <a:endParaRPr lang="cy-GB" sz="1600" dirty="0"/>
          </a:p>
          <a:p>
            <a:endParaRPr lang="cy-GB" dirty="0"/>
          </a:p>
        </p:txBody>
      </p:sp>
    </p:spTree>
    <p:extLst>
      <p:ext uri="{BB962C8B-B14F-4D97-AF65-F5344CB8AC3E}">
        <p14:creationId xmlns:p14="http://schemas.microsoft.com/office/powerpoint/2010/main" val="10473833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Tasg</a:t>
            </a:r>
            <a:r>
              <a:rPr lang="en-GB" dirty="0"/>
              <a:t> 4: </a:t>
            </a:r>
            <a:r>
              <a:rPr lang="en-GB" dirty="0" err="1"/>
              <a:t>astudiaethau</a:t>
            </a:r>
            <a:r>
              <a:rPr lang="en-GB" dirty="0"/>
              <a:t> </a:t>
            </a:r>
            <a:r>
              <a:rPr lang="en-GB" dirty="0" err="1"/>
              <a:t>achos</a:t>
            </a:r>
            <a:r>
              <a:rPr lang="en-GB" dirty="0"/>
              <a:t/>
            </a:r>
            <a:br>
              <a:rPr lang="en-GB" dirty="0"/>
            </a:br>
            <a:r>
              <a:rPr lang="en-GB" dirty="0"/>
              <a:t>Task 4: case study 1</a:t>
            </a:r>
            <a:endParaRPr lang="cy-GB" dirty="0"/>
          </a:p>
        </p:txBody>
      </p:sp>
      <p:sp>
        <p:nvSpPr>
          <p:cNvPr id="3" name="Content Placeholder 2"/>
          <p:cNvSpPr>
            <a:spLocks noGrp="1"/>
          </p:cNvSpPr>
          <p:nvPr>
            <p:ph sz="half" idx="1"/>
          </p:nvPr>
        </p:nvSpPr>
        <p:spPr/>
        <p:txBody>
          <a:bodyPr/>
          <a:lstStyle/>
          <a:p>
            <a:r>
              <a:rPr lang="en-GB" dirty="0" err="1"/>
              <a:t>Darllenwch</a:t>
            </a:r>
            <a:r>
              <a:rPr lang="en-GB" dirty="0"/>
              <a:t> </a:t>
            </a:r>
          </a:p>
          <a:p>
            <a:r>
              <a:rPr lang="en-GB" dirty="0" err="1"/>
              <a:t>Trafodwch</a:t>
            </a:r>
            <a:r>
              <a:rPr lang="en-GB" dirty="0"/>
              <a:t> </a:t>
            </a:r>
          </a:p>
          <a:p>
            <a:r>
              <a:rPr lang="en-GB" dirty="0"/>
              <a:t>Adborth</a:t>
            </a:r>
            <a:endParaRPr lang="cy-GB" dirty="0"/>
          </a:p>
        </p:txBody>
      </p:sp>
      <p:sp>
        <p:nvSpPr>
          <p:cNvPr id="4" name="Content Placeholder 3"/>
          <p:cNvSpPr>
            <a:spLocks noGrp="1"/>
          </p:cNvSpPr>
          <p:nvPr>
            <p:ph sz="half" idx="2"/>
          </p:nvPr>
        </p:nvSpPr>
        <p:spPr>
          <a:xfrm>
            <a:off x="4681659" y="1666526"/>
            <a:ext cx="4038600" cy="4525963"/>
          </a:xfrm>
        </p:spPr>
        <p:txBody>
          <a:bodyPr/>
          <a:lstStyle/>
          <a:p>
            <a:r>
              <a:rPr lang="en-GB" i="1" dirty="0"/>
              <a:t>Read</a:t>
            </a:r>
          </a:p>
          <a:p>
            <a:r>
              <a:rPr lang="en-GB" i="1" dirty="0"/>
              <a:t>Discuss </a:t>
            </a:r>
          </a:p>
          <a:p>
            <a:r>
              <a:rPr lang="en-GB" i="1" dirty="0"/>
              <a:t>Feedback</a:t>
            </a:r>
            <a:endParaRPr lang="cy-GB" i="1" dirty="0"/>
          </a:p>
        </p:txBody>
      </p:sp>
      <p:pic>
        <p:nvPicPr>
          <p:cNvPr id="7170" name="Picture 2" descr="C:\Users\l.roberts\AppData\Local\Microsoft\Windows\Temporary Internet Files\Content.IE5\UU4Z21D1\MP900430808[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38800" y="4341270"/>
            <a:ext cx="2043813" cy="168614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Nutrition Facts About Pregnancy Nutrition, Natural Foods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4400" y="4343400"/>
            <a:ext cx="2362200" cy="1574800"/>
          </a:xfrm>
          <a:prstGeom prst="rect">
            <a:avLst/>
          </a:prstGeom>
        </p:spPr>
      </p:pic>
      <p:pic>
        <p:nvPicPr>
          <p:cNvPr id="6" name="Picture 5" descr="Young Boy Smiling | Young boy on the grass smiling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711257" y="4191000"/>
            <a:ext cx="1399646" cy="1905000"/>
          </a:xfrm>
          <a:prstGeom prst="rect">
            <a:avLst/>
          </a:prstGeom>
        </p:spPr>
      </p:pic>
    </p:spTree>
    <p:extLst>
      <p:ext uri="{BB962C8B-B14F-4D97-AF65-F5344CB8AC3E}">
        <p14:creationId xmlns:p14="http://schemas.microsoft.com/office/powerpoint/2010/main" val="41313881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D95CB-3B32-4F20-8E52-688A0CD2DC39}"/>
              </a:ext>
            </a:extLst>
          </p:cNvPr>
          <p:cNvSpPr>
            <a:spLocks noGrp="1"/>
          </p:cNvSpPr>
          <p:nvPr>
            <p:ph type="title"/>
          </p:nvPr>
        </p:nvSpPr>
        <p:spPr/>
        <p:txBody>
          <a:bodyPr>
            <a:normAutofit fontScale="90000"/>
          </a:bodyPr>
          <a:lstStyle/>
          <a:p>
            <a:r>
              <a:rPr lang="en-GB" dirty="0" err="1" smtClean="0"/>
              <a:t>Tasg</a:t>
            </a:r>
            <a:r>
              <a:rPr lang="en-GB" dirty="0" smtClean="0"/>
              <a:t> </a:t>
            </a:r>
            <a:r>
              <a:rPr lang="en-GB" dirty="0" err="1" smtClean="0"/>
              <a:t>Anghydamserol</a:t>
            </a:r>
            <a:r>
              <a:rPr lang="en-GB" dirty="0" smtClean="0"/>
              <a:t> Wythnos </a:t>
            </a:r>
            <a:r>
              <a:rPr lang="en-GB" dirty="0" smtClean="0"/>
              <a:t>Yma</a:t>
            </a:r>
            <a:br>
              <a:rPr lang="en-GB" dirty="0" smtClean="0"/>
            </a:br>
            <a:r>
              <a:rPr lang="en-GB" dirty="0" smtClean="0"/>
              <a:t>Asynchronous </a:t>
            </a:r>
            <a:r>
              <a:rPr lang="en-GB" dirty="0"/>
              <a:t>task for this week</a:t>
            </a:r>
          </a:p>
        </p:txBody>
      </p:sp>
      <p:sp>
        <p:nvSpPr>
          <p:cNvPr id="3" name="Content Placeholder 2">
            <a:extLst>
              <a:ext uri="{FF2B5EF4-FFF2-40B4-BE49-F238E27FC236}">
                <a16:creationId xmlns:a16="http://schemas.microsoft.com/office/drawing/2014/main" id="{DBA69713-71B0-4EE9-B3CA-E5566B4FD37E}"/>
              </a:ext>
            </a:extLst>
          </p:cNvPr>
          <p:cNvSpPr>
            <a:spLocks noGrp="1"/>
          </p:cNvSpPr>
          <p:nvPr>
            <p:ph sz="half" idx="1"/>
          </p:nvPr>
        </p:nvSpPr>
        <p:spPr/>
        <p:txBody>
          <a:bodyPr/>
          <a:lstStyle/>
          <a:p>
            <a:r>
              <a:rPr lang="en-GB" dirty="0" err="1" smtClean="0"/>
              <a:t>Darllenwch</a:t>
            </a:r>
            <a:r>
              <a:rPr lang="en-GB" dirty="0" smtClean="0"/>
              <a:t> </a:t>
            </a:r>
            <a:r>
              <a:rPr lang="en-GB" dirty="0" err="1" smtClean="0"/>
              <a:t>astudiaethau</a:t>
            </a:r>
            <a:r>
              <a:rPr lang="en-GB" dirty="0" smtClean="0"/>
              <a:t> </a:t>
            </a:r>
            <a:r>
              <a:rPr lang="en-GB" dirty="0" err="1" smtClean="0"/>
              <a:t>achos</a:t>
            </a:r>
            <a:r>
              <a:rPr lang="en-GB" dirty="0" smtClean="0"/>
              <a:t> 2 a 3.</a:t>
            </a:r>
          </a:p>
          <a:p>
            <a:r>
              <a:rPr lang="en-GB" dirty="0" err="1" smtClean="0"/>
              <a:t>Paratowch</a:t>
            </a:r>
            <a:r>
              <a:rPr lang="en-GB" dirty="0" smtClean="0"/>
              <a:t> nodiadau </a:t>
            </a:r>
            <a:r>
              <a:rPr lang="en-GB" dirty="0" err="1" smtClean="0"/>
              <a:t>i</a:t>
            </a:r>
            <a:r>
              <a:rPr lang="en-GB" dirty="0" smtClean="0"/>
              <a:t> </a:t>
            </a:r>
            <a:r>
              <a:rPr lang="en-GB" dirty="0" err="1" smtClean="0"/>
              <a:t>fedru</a:t>
            </a:r>
            <a:r>
              <a:rPr lang="en-GB" dirty="0" smtClean="0"/>
              <a:t> </a:t>
            </a:r>
            <a:r>
              <a:rPr lang="en-GB" dirty="0" err="1" smtClean="0"/>
              <a:t>rhannu</a:t>
            </a:r>
            <a:r>
              <a:rPr lang="en-GB" dirty="0" smtClean="0"/>
              <a:t> adborth yn Wythnos 3</a:t>
            </a:r>
            <a:endParaRPr lang="en-GB" dirty="0"/>
          </a:p>
        </p:txBody>
      </p:sp>
      <p:sp>
        <p:nvSpPr>
          <p:cNvPr id="4" name="Content Placeholder 3">
            <a:extLst>
              <a:ext uri="{FF2B5EF4-FFF2-40B4-BE49-F238E27FC236}">
                <a16:creationId xmlns:a16="http://schemas.microsoft.com/office/drawing/2014/main" id="{68E59ED4-E9B7-4513-8D3A-7A0C2F0FFEC4}"/>
              </a:ext>
            </a:extLst>
          </p:cNvPr>
          <p:cNvSpPr>
            <a:spLocks noGrp="1"/>
          </p:cNvSpPr>
          <p:nvPr>
            <p:ph sz="half" idx="2"/>
          </p:nvPr>
        </p:nvSpPr>
        <p:spPr/>
        <p:txBody>
          <a:bodyPr/>
          <a:lstStyle/>
          <a:p>
            <a:r>
              <a:rPr lang="en-GB" dirty="0"/>
              <a:t>Read case study 2 and 3.</a:t>
            </a:r>
          </a:p>
          <a:p>
            <a:r>
              <a:rPr lang="en-GB" dirty="0"/>
              <a:t>Prepare notes to feed back on in Week 3</a:t>
            </a:r>
          </a:p>
        </p:txBody>
      </p:sp>
    </p:spTree>
    <p:extLst>
      <p:ext uri="{BB962C8B-B14F-4D97-AF65-F5344CB8AC3E}">
        <p14:creationId xmlns:p14="http://schemas.microsoft.com/office/powerpoint/2010/main" val="9523138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endParaRPr lang="cy-GB" dirty="0"/>
          </a:p>
        </p:txBody>
      </p:sp>
      <p:sp>
        <p:nvSpPr>
          <p:cNvPr id="3" name="Content Placeholder 2"/>
          <p:cNvSpPr>
            <a:spLocks noGrp="1"/>
          </p:cNvSpPr>
          <p:nvPr>
            <p:ph idx="1"/>
          </p:nvPr>
        </p:nvSpPr>
        <p:spPr/>
        <p:txBody>
          <a:bodyPr>
            <a:normAutofit/>
          </a:bodyPr>
          <a:lstStyle/>
          <a:p>
            <a:r>
              <a:rPr lang="en-GB" sz="1800" dirty="0" err="1"/>
              <a:t>Brotherton</a:t>
            </a:r>
            <a:r>
              <a:rPr lang="en-GB" sz="1800" dirty="0"/>
              <a:t>, G., Davies, H. &amp; McGillivray, G. ( 2010) ( </a:t>
            </a:r>
            <a:r>
              <a:rPr lang="en-GB" sz="1800" dirty="0" err="1"/>
              <a:t>eds</a:t>
            </a:r>
            <a:r>
              <a:rPr lang="en-GB" sz="1800" dirty="0"/>
              <a:t>) </a:t>
            </a:r>
            <a:r>
              <a:rPr lang="en-GB" sz="1800" i="1" dirty="0"/>
              <a:t>Working with Children, Young People and Families</a:t>
            </a:r>
            <a:r>
              <a:rPr lang="en-GB" sz="1800" dirty="0"/>
              <a:t>. London: Sage</a:t>
            </a:r>
          </a:p>
          <a:p>
            <a:r>
              <a:rPr lang="en-GB" sz="1800" dirty="0"/>
              <a:t>Mind Tools ( 2014) </a:t>
            </a:r>
            <a:r>
              <a:rPr lang="en-GB" sz="1800" i="1" dirty="0"/>
              <a:t>What Are your Values? </a:t>
            </a:r>
            <a:r>
              <a:rPr lang="en-GB" sz="1800" dirty="0"/>
              <a:t>Available at </a:t>
            </a:r>
            <a:r>
              <a:rPr lang="en-GB" sz="1800" dirty="0">
                <a:hlinkClick r:id="rId2"/>
              </a:rPr>
              <a:t>http://www.mindtools.com/pages/article/newTED_85.htm</a:t>
            </a:r>
            <a:r>
              <a:rPr lang="en-GB" sz="1800" dirty="0"/>
              <a:t> [ Accessed 30.09.14]</a:t>
            </a:r>
          </a:p>
          <a:p>
            <a:r>
              <a:rPr lang="en-GB" sz="1800" dirty="0"/>
              <a:t>Walker, G. (2008) Working Together for Children</a:t>
            </a:r>
            <a:r>
              <a:rPr lang="en-GB" sz="1800" i="1" dirty="0"/>
              <a:t>. A critical Introduction to Multi agency working</a:t>
            </a:r>
            <a:r>
              <a:rPr lang="en-GB" sz="1800" dirty="0"/>
              <a:t>. London: Continuum</a:t>
            </a:r>
            <a:endParaRPr lang="cy-GB" sz="1800" dirty="0"/>
          </a:p>
          <a:p>
            <a:endParaRPr lang="cy-GB" sz="1800" dirty="0"/>
          </a:p>
        </p:txBody>
      </p:sp>
    </p:spTree>
    <p:extLst>
      <p:ext uri="{BB962C8B-B14F-4D97-AF65-F5344CB8AC3E}">
        <p14:creationId xmlns:p14="http://schemas.microsoft.com/office/powerpoint/2010/main" val="124338028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erve">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12" ma:contentTypeDescription="Create a new document." ma:contentTypeScope="" ma:versionID="ecc340f5c58a6f1ce9451955456970a7">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ece09fc101d81398e5073abfb0c63ec6"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C51ABC5-0CCA-4C8F-ABA5-FAB484A21CE9}">
  <ds:schemaRefs>
    <ds:schemaRef ds:uri="http://schemas.microsoft.com/sharepoint/v3/contenttype/forms"/>
  </ds:schemaRefs>
</ds:datastoreItem>
</file>

<file path=customXml/itemProps2.xml><?xml version="1.0" encoding="utf-8"?>
<ds:datastoreItem xmlns:ds="http://schemas.openxmlformats.org/officeDocument/2006/customXml" ds:itemID="{98DA7F8A-8654-4B0A-999C-889D57889A3B}">
  <ds:schemaRefs>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1f9d1f62-2b66-4e13-be38-f795d411800a"/>
    <ds:schemaRef ds:uri="5e4866c9-5473-4b36-a248-8ce6a7a4bde8"/>
    <ds:schemaRef ds:uri="http://www.w3.org/XML/1998/namespace"/>
  </ds:schemaRefs>
</ds:datastoreItem>
</file>

<file path=customXml/itemProps3.xml><?xml version="1.0" encoding="utf-8"?>
<ds:datastoreItem xmlns:ds="http://schemas.openxmlformats.org/officeDocument/2006/customXml" ds:itemID="{A36DA12D-0337-40A5-BA32-7DA81962990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Verve</Template>
  <TotalTime>1025</TotalTime>
  <Words>1231</Words>
  <Application>Microsoft Office PowerPoint</Application>
  <PresentationFormat>On-screen Show (4:3)</PresentationFormat>
  <Paragraphs>168</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Times New Roman</vt:lpstr>
      <vt:lpstr>Verdana</vt:lpstr>
      <vt:lpstr>Wingdings 2</vt:lpstr>
      <vt:lpstr>Verve</vt:lpstr>
      <vt:lpstr>ECES6009/C Making a Difference/ Gwneud Gwahaniaeth </vt:lpstr>
      <vt:lpstr>Gorolwg  Overview</vt:lpstr>
      <vt:lpstr>Beth yw amlasiantaethol?  What does ‘multi-agency’ mean ?</vt:lpstr>
      <vt:lpstr>Tasg 1: Pwy yw’r asiantaethau? Task 1: Who are the agencies?</vt:lpstr>
      <vt:lpstr>Pwy yw’r asiantaethau? Who are the agencies?</vt:lpstr>
      <vt:lpstr>PowerPoint Presentation</vt:lpstr>
      <vt:lpstr>Asiantaethau Eraill                              Other agencies</vt:lpstr>
      <vt:lpstr>Gwerthoedd  Values</vt:lpstr>
      <vt:lpstr>Tasg 2 / Task 2 </vt:lpstr>
      <vt:lpstr>Safleoedd gwerthoedd rhwng y wladwriaeth a theuluoedd Value positions of relationship between state and families</vt:lpstr>
      <vt:lpstr>Laissez-faire</vt:lpstr>
      <vt:lpstr>State paternalist</vt:lpstr>
      <vt:lpstr>Birth family defender</vt:lpstr>
      <vt:lpstr>Hawliau Plant / Children’s rights</vt:lpstr>
      <vt:lpstr>Tasg 3 / Task 3</vt:lpstr>
      <vt:lpstr>Cyfleoedd/Opportunities: functions of MAW</vt:lpstr>
      <vt:lpstr>PowerPoint Presentation</vt:lpstr>
      <vt:lpstr>Tasg 4: astudiaethau achos Task 4: case study 1</vt:lpstr>
      <vt:lpstr>Tasg Anghydamserol Wythnos Yma Asynchronous task for this week</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SJPE6011/C Dimensions of Collaboration/ Agweddau ar Gydweithio</dc:title>
  <dc:creator>Administrator</dc:creator>
  <cp:lastModifiedBy>Helen A Griffiths</cp:lastModifiedBy>
  <cp:revision>47</cp:revision>
  <dcterms:created xsi:type="dcterms:W3CDTF">2014-08-18T13:17:39Z</dcterms:created>
  <dcterms:modified xsi:type="dcterms:W3CDTF">2021-02-02T15:47:30Z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