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4"/>
  </p:notesMasterIdLst>
  <p:sldIdLst>
    <p:sldId id="256" r:id="rId2"/>
    <p:sldId id="257" r:id="rId3"/>
    <p:sldId id="433" r:id="rId4"/>
    <p:sldId id="434" r:id="rId5"/>
    <p:sldId id="432" r:id="rId6"/>
    <p:sldId id="401" r:id="rId7"/>
    <p:sldId id="398" r:id="rId8"/>
    <p:sldId id="400" r:id="rId9"/>
    <p:sldId id="435" r:id="rId10"/>
    <p:sldId id="436" r:id="rId11"/>
    <p:sldId id="437" r:id="rId12"/>
    <p:sldId id="438" r:id="rId13"/>
    <p:sldId id="440" r:id="rId14"/>
    <p:sldId id="404" r:id="rId15"/>
    <p:sldId id="406" r:id="rId16"/>
    <p:sldId id="407" r:id="rId17"/>
    <p:sldId id="408" r:id="rId18"/>
    <p:sldId id="409" r:id="rId19"/>
    <p:sldId id="444" r:id="rId20"/>
    <p:sldId id="261" r:id="rId21"/>
    <p:sldId id="262" r:id="rId22"/>
    <p:sldId id="446" r:id="rId23"/>
    <p:sldId id="410" r:id="rId24"/>
    <p:sldId id="265" r:id="rId25"/>
    <p:sldId id="259" r:id="rId26"/>
    <p:sldId id="267" r:id="rId27"/>
    <p:sldId id="447" r:id="rId28"/>
    <p:sldId id="448" r:id="rId29"/>
    <p:sldId id="449" r:id="rId30"/>
    <p:sldId id="450" r:id="rId31"/>
    <p:sldId id="442" r:id="rId32"/>
    <p:sldId id="441"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84"/>
    <p:restoredTop sz="96928"/>
  </p:normalViewPr>
  <p:slideViewPr>
    <p:cSldViewPr snapToGrid="0" snapToObjects="1">
      <p:cViewPr varScale="1">
        <p:scale>
          <a:sx n="117" d="100"/>
          <a:sy n="117" d="100"/>
        </p:scale>
        <p:origin x="192" y="888"/>
      </p:cViewPr>
      <p:guideLst/>
    </p:cSldViewPr>
  </p:slideViewPr>
  <p:notesTextViewPr>
    <p:cViewPr>
      <p:scale>
        <a:sx n="1" d="1"/>
        <a:sy n="1" d="1"/>
      </p:scale>
      <p:origin x="0" y="0"/>
    </p:cViewPr>
  </p:notesTextViewPr>
  <p:notesViewPr>
    <p:cSldViewPr snapToGrid="0" snapToObjects="1">
      <p:cViewPr varScale="1">
        <p:scale>
          <a:sx n="117" d="100"/>
          <a:sy n="117" d="100"/>
        </p:scale>
        <p:origin x="2992" y="17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2" Type="http://schemas.openxmlformats.org/officeDocument/2006/relationships/hyperlink" Target="https://www.ted.com/talks/tim_leberecht_4_ways_to_build_a_human_company_in_the_age_of_machines" TargetMode="External"/><Relationship Id="rId1" Type="http://schemas.openxmlformats.org/officeDocument/2006/relationships/hyperlink" Target="http://study.com/academy/lesson/modern-theory-of-management.html" TargetMode="External"/></Relationships>
</file>

<file path=ppt/diagrams/_rels/data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ata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2" Type="http://schemas.openxmlformats.org/officeDocument/2006/relationships/hyperlink" Target="https://www.ted.com/talks/tim_leberecht_4_ways_to_build_a_human_company_in_the_age_of_machines" TargetMode="External"/><Relationship Id="rId1" Type="http://schemas.openxmlformats.org/officeDocument/2006/relationships/hyperlink" Target="http://study.com/academy/lesson/modern-theory-of-management.html" TargetMode="External"/></Relationships>
</file>

<file path=ppt/diagrams/_rels/drawing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505282EF-D193-4EEA-B989-A6BB68E42AB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FA9A3D1-004D-4F9B-A18F-2DFAE9E14147}">
      <dgm:prSet/>
      <dgm:spPr/>
      <dgm:t>
        <a:bodyPr/>
        <a:lstStyle/>
        <a:p>
          <a:r>
            <a:rPr lang="en-GB"/>
            <a:t>Critically reviewed the current context of Youth and Community Work and identified key issues for leaders and managers;</a:t>
          </a:r>
          <a:endParaRPr lang="en-US"/>
        </a:p>
      </dgm:t>
    </dgm:pt>
    <dgm:pt modelId="{CBDFA0E3-549F-425C-A5BD-9DCE20508174}" type="parTrans" cxnId="{BC115A75-008E-4E20-B33A-6F3168F7D11A}">
      <dgm:prSet/>
      <dgm:spPr/>
      <dgm:t>
        <a:bodyPr/>
        <a:lstStyle/>
        <a:p>
          <a:endParaRPr lang="en-US"/>
        </a:p>
      </dgm:t>
    </dgm:pt>
    <dgm:pt modelId="{FD539EAF-4233-4EE9-9A63-9956EB247BE7}" type="sibTrans" cxnId="{BC115A75-008E-4E20-B33A-6F3168F7D11A}">
      <dgm:prSet/>
      <dgm:spPr/>
      <dgm:t>
        <a:bodyPr/>
        <a:lstStyle/>
        <a:p>
          <a:endParaRPr lang="en-US"/>
        </a:p>
      </dgm:t>
    </dgm:pt>
    <dgm:pt modelId="{78505605-23D8-4133-AF21-4F84EE72C9E6}">
      <dgm:prSet/>
      <dgm:spPr/>
      <dgm:t>
        <a:bodyPr/>
        <a:lstStyle/>
        <a:p>
          <a:r>
            <a:rPr lang="en-GB"/>
            <a:t>Reviewed the concept of YW Management and its challenges within current policy context</a:t>
          </a:r>
          <a:endParaRPr lang="en-US"/>
        </a:p>
      </dgm:t>
    </dgm:pt>
    <dgm:pt modelId="{93A47FBC-79C3-4989-8FD6-6093548AEADB}" type="parTrans" cxnId="{01C180A0-348A-4200-9FB9-E22D8B549ECE}">
      <dgm:prSet/>
      <dgm:spPr/>
      <dgm:t>
        <a:bodyPr/>
        <a:lstStyle/>
        <a:p>
          <a:endParaRPr lang="en-US"/>
        </a:p>
      </dgm:t>
    </dgm:pt>
    <dgm:pt modelId="{695CEB6B-BE1B-4857-AB16-CDC8AFB27ABD}" type="sibTrans" cxnId="{01C180A0-348A-4200-9FB9-E22D8B549ECE}">
      <dgm:prSet/>
      <dgm:spPr/>
      <dgm:t>
        <a:bodyPr/>
        <a:lstStyle/>
        <a:p>
          <a:endParaRPr lang="en-US"/>
        </a:p>
      </dgm:t>
    </dgm:pt>
    <dgm:pt modelId="{4F191E74-FC9F-4279-A197-51222787356E}">
      <dgm:prSet/>
      <dgm:spPr/>
      <dgm:t>
        <a:bodyPr/>
        <a:lstStyle/>
        <a:p>
          <a:r>
            <a:rPr lang="en-GB"/>
            <a:t>Examined and analysed management theory and relate it to contemporary Youth work Practice;</a:t>
          </a:r>
          <a:endParaRPr lang="en-US"/>
        </a:p>
      </dgm:t>
    </dgm:pt>
    <dgm:pt modelId="{B6378B79-FA38-4193-A71B-CA75FF18F6E1}" type="parTrans" cxnId="{E0E46353-86D2-4EDA-A60D-481D231F5616}">
      <dgm:prSet/>
      <dgm:spPr/>
      <dgm:t>
        <a:bodyPr/>
        <a:lstStyle/>
        <a:p>
          <a:endParaRPr lang="en-US"/>
        </a:p>
      </dgm:t>
    </dgm:pt>
    <dgm:pt modelId="{80B7A523-FD37-46F7-A8F6-E7B99083BC92}" type="sibTrans" cxnId="{E0E46353-86D2-4EDA-A60D-481D231F5616}">
      <dgm:prSet/>
      <dgm:spPr/>
      <dgm:t>
        <a:bodyPr/>
        <a:lstStyle/>
        <a:p>
          <a:endParaRPr lang="en-US"/>
        </a:p>
      </dgm:t>
    </dgm:pt>
    <dgm:pt modelId="{55963F31-9DBC-4DA0-B0B1-A7170EA109CC}" type="pres">
      <dgm:prSet presAssocID="{505282EF-D193-4EEA-B989-A6BB68E42AB6}" presName="root" presStyleCnt="0">
        <dgm:presLayoutVars>
          <dgm:dir/>
          <dgm:resizeHandles val="exact"/>
        </dgm:presLayoutVars>
      </dgm:prSet>
      <dgm:spPr/>
    </dgm:pt>
    <dgm:pt modelId="{99FC75E0-2FB5-45EC-835B-4F26E28ABBEA}" type="pres">
      <dgm:prSet presAssocID="{0FA9A3D1-004D-4F9B-A18F-2DFAE9E14147}" presName="compNode" presStyleCnt="0"/>
      <dgm:spPr/>
    </dgm:pt>
    <dgm:pt modelId="{2C5AA45B-3458-46A5-AED9-40FDAF3B5138}" type="pres">
      <dgm:prSet presAssocID="{0FA9A3D1-004D-4F9B-A18F-2DFAE9E14147}" presName="bgRect" presStyleLbl="bgShp" presStyleIdx="0" presStyleCnt="3"/>
      <dgm:spPr/>
    </dgm:pt>
    <dgm:pt modelId="{93AA9D0F-66F9-49CE-8569-7FFFE072966B}" type="pres">
      <dgm:prSet presAssocID="{0FA9A3D1-004D-4F9B-A18F-2DFAE9E1414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DE0EEFC0-DD14-41EF-B8EE-FD9F66D0BAA0}" type="pres">
      <dgm:prSet presAssocID="{0FA9A3D1-004D-4F9B-A18F-2DFAE9E14147}" presName="spaceRect" presStyleCnt="0"/>
      <dgm:spPr/>
    </dgm:pt>
    <dgm:pt modelId="{CB841B0E-A503-424E-A1E8-85E2AF22CB02}" type="pres">
      <dgm:prSet presAssocID="{0FA9A3D1-004D-4F9B-A18F-2DFAE9E14147}" presName="parTx" presStyleLbl="revTx" presStyleIdx="0" presStyleCnt="3">
        <dgm:presLayoutVars>
          <dgm:chMax val="0"/>
          <dgm:chPref val="0"/>
        </dgm:presLayoutVars>
      </dgm:prSet>
      <dgm:spPr/>
    </dgm:pt>
    <dgm:pt modelId="{48D43349-A5A9-40E7-974E-C8E49AA9AE1A}" type="pres">
      <dgm:prSet presAssocID="{FD539EAF-4233-4EE9-9A63-9956EB247BE7}" presName="sibTrans" presStyleCnt="0"/>
      <dgm:spPr/>
    </dgm:pt>
    <dgm:pt modelId="{F95D7793-FF4B-4D18-92A4-08B4032672E6}" type="pres">
      <dgm:prSet presAssocID="{78505605-23D8-4133-AF21-4F84EE72C9E6}" presName="compNode" presStyleCnt="0"/>
      <dgm:spPr/>
    </dgm:pt>
    <dgm:pt modelId="{BE47121B-A299-42C6-876F-90EA23287519}" type="pres">
      <dgm:prSet presAssocID="{78505605-23D8-4133-AF21-4F84EE72C9E6}" presName="bgRect" presStyleLbl="bgShp" presStyleIdx="1" presStyleCnt="3"/>
      <dgm:spPr/>
    </dgm:pt>
    <dgm:pt modelId="{5611133B-22F2-4017-962D-031DC1062376}" type="pres">
      <dgm:prSet presAssocID="{78505605-23D8-4133-AF21-4F84EE72C9E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A06FAFF1-E138-4644-9CD4-ADEACF44C378}" type="pres">
      <dgm:prSet presAssocID="{78505605-23D8-4133-AF21-4F84EE72C9E6}" presName="spaceRect" presStyleCnt="0"/>
      <dgm:spPr/>
    </dgm:pt>
    <dgm:pt modelId="{BC133021-9388-4FEC-A984-5D5F826803E2}" type="pres">
      <dgm:prSet presAssocID="{78505605-23D8-4133-AF21-4F84EE72C9E6}" presName="parTx" presStyleLbl="revTx" presStyleIdx="1" presStyleCnt="3">
        <dgm:presLayoutVars>
          <dgm:chMax val="0"/>
          <dgm:chPref val="0"/>
        </dgm:presLayoutVars>
      </dgm:prSet>
      <dgm:spPr/>
    </dgm:pt>
    <dgm:pt modelId="{03064CC6-9308-42CF-ADDC-B508450521DA}" type="pres">
      <dgm:prSet presAssocID="{695CEB6B-BE1B-4857-AB16-CDC8AFB27ABD}" presName="sibTrans" presStyleCnt="0"/>
      <dgm:spPr/>
    </dgm:pt>
    <dgm:pt modelId="{1CC69D8B-9818-4830-8836-9BB09124FFAF}" type="pres">
      <dgm:prSet presAssocID="{4F191E74-FC9F-4279-A197-51222787356E}" presName="compNode" presStyleCnt="0"/>
      <dgm:spPr/>
    </dgm:pt>
    <dgm:pt modelId="{5889B307-ECA8-46B0-9A9D-3B51A648ACE2}" type="pres">
      <dgm:prSet presAssocID="{4F191E74-FC9F-4279-A197-51222787356E}" presName="bgRect" presStyleLbl="bgShp" presStyleIdx="2" presStyleCnt="3"/>
      <dgm:spPr/>
    </dgm:pt>
    <dgm:pt modelId="{5A6E6ABE-BFA7-45DC-8076-075CF1AFC1BE}" type="pres">
      <dgm:prSet presAssocID="{4F191E74-FC9F-4279-A197-51222787356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1629B4B8-8957-4AF7-BC61-60D3D55B157E}" type="pres">
      <dgm:prSet presAssocID="{4F191E74-FC9F-4279-A197-51222787356E}" presName="spaceRect" presStyleCnt="0"/>
      <dgm:spPr/>
    </dgm:pt>
    <dgm:pt modelId="{4B8F1F29-15FF-4222-8E44-DE7FF79C3BFC}" type="pres">
      <dgm:prSet presAssocID="{4F191E74-FC9F-4279-A197-51222787356E}" presName="parTx" presStyleLbl="revTx" presStyleIdx="2" presStyleCnt="3">
        <dgm:presLayoutVars>
          <dgm:chMax val="0"/>
          <dgm:chPref val="0"/>
        </dgm:presLayoutVars>
      </dgm:prSet>
      <dgm:spPr/>
    </dgm:pt>
  </dgm:ptLst>
  <dgm:cxnLst>
    <dgm:cxn modelId="{A783C91D-EDB0-40E8-BDA0-6D97A2EDE3EF}" type="presOf" srcId="{0FA9A3D1-004D-4F9B-A18F-2DFAE9E14147}" destId="{CB841B0E-A503-424E-A1E8-85E2AF22CB02}" srcOrd="0" destOrd="0" presId="urn:microsoft.com/office/officeart/2018/2/layout/IconVerticalSolidList"/>
    <dgm:cxn modelId="{E0E46353-86D2-4EDA-A60D-481D231F5616}" srcId="{505282EF-D193-4EEA-B989-A6BB68E42AB6}" destId="{4F191E74-FC9F-4279-A197-51222787356E}" srcOrd="2" destOrd="0" parTransId="{B6378B79-FA38-4193-A71B-CA75FF18F6E1}" sibTransId="{80B7A523-FD37-46F7-A8F6-E7B99083BC92}"/>
    <dgm:cxn modelId="{BC115A75-008E-4E20-B33A-6F3168F7D11A}" srcId="{505282EF-D193-4EEA-B989-A6BB68E42AB6}" destId="{0FA9A3D1-004D-4F9B-A18F-2DFAE9E14147}" srcOrd="0" destOrd="0" parTransId="{CBDFA0E3-549F-425C-A5BD-9DCE20508174}" sibTransId="{FD539EAF-4233-4EE9-9A63-9956EB247BE7}"/>
    <dgm:cxn modelId="{D5DC369C-A45B-434A-9116-4218A005FEF2}" type="presOf" srcId="{505282EF-D193-4EEA-B989-A6BB68E42AB6}" destId="{55963F31-9DBC-4DA0-B0B1-A7170EA109CC}" srcOrd="0" destOrd="0" presId="urn:microsoft.com/office/officeart/2018/2/layout/IconVerticalSolidList"/>
    <dgm:cxn modelId="{01C180A0-348A-4200-9FB9-E22D8B549ECE}" srcId="{505282EF-D193-4EEA-B989-A6BB68E42AB6}" destId="{78505605-23D8-4133-AF21-4F84EE72C9E6}" srcOrd="1" destOrd="0" parTransId="{93A47FBC-79C3-4989-8FD6-6093548AEADB}" sibTransId="{695CEB6B-BE1B-4857-AB16-CDC8AFB27ABD}"/>
    <dgm:cxn modelId="{900FB9A2-43A6-4B2D-A403-3A3A1528EE81}" type="presOf" srcId="{4F191E74-FC9F-4279-A197-51222787356E}" destId="{4B8F1F29-15FF-4222-8E44-DE7FF79C3BFC}" srcOrd="0" destOrd="0" presId="urn:microsoft.com/office/officeart/2018/2/layout/IconVerticalSolidList"/>
    <dgm:cxn modelId="{101A2FB5-42A1-40EF-AC71-C2EADECEA13E}" type="presOf" srcId="{78505605-23D8-4133-AF21-4F84EE72C9E6}" destId="{BC133021-9388-4FEC-A984-5D5F826803E2}" srcOrd="0" destOrd="0" presId="urn:microsoft.com/office/officeart/2018/2/layout/IconVerticalSolidList"/>
    <dgm:cxn modelId="{8A40AB12-8015-4496-94C7-33E5E85C0FF7}" type="presParOf" srcId="{55963F31-9DBC-4DA0-B0B1-A7170EA109CC}" destId="{99FC75E0-2FB5-45EC-835B-4F26E28ABBEA}" srcOrd="0" destOrd="0" presId="urn:microsoft.com/office/officeart/2018/2/layout/IconVerticalSolidList"/>
    <dgm:cxn modelId="{0184F39D-CCFF-4147-87E2-3D1AB7129CFD}" type="presParOf" srcId="{99FC75E0-2FB5-45EC-835B-4F26E28ABBEA}" destId="{2C5AA45B-3458-46A5-AED9-40FDAF3B5138}" srcOrd="0" destOrd="0" presId="urn:microsoft.com/office/officeart/2018/2/layout/IconVerticalSolidList"/>
    <dgm:cxn modelId="{78DF6523-CAA9-4590-ACCD-DCB40C83FF7A}" type="presParOf" srcId="{99FC75E0-2FB5-45EC-835B-4F26E28ABBEA}" destId="{93AA9D0F-66F9-49CE-8569-7FFFE072966B}" srcOrd="1" destOrd="0" presId="urn:microsoft.com/office/officeart/2018/2/layout/IconVerticalSolidList"/>
    <dgm:cxn modelId="{E081859E-10A2-439F-9CBB-DBB5E4265B18}" type="presParOf" srcId="{99FC75E0-2FB5-45EC-835B-4F26E28ABBEA}" destId="{DE0EEFC0-DD14-41EF-B8EE-FD9F66D0BAA0}" srcOrd="2" destOrd="0" presId="urn:microsoft.com/office/officeart/2018/2/layout/IconVerticalSolidList"/>
    <dgm:cxn modelId="{4C16A27E-F332-47B6-97C4-7BAE0196D0CC}" type="presParOf" srcId="{99FC75E0-2FB5-45EC-835B-4F26E28ABBEA}" destId="{CB841B0E-A503-424E-A1E8-85E2AF22CB02}" srcOrd="3" destOrd="0" presId="urn:microsoft.com/office/officeart/2018/2/layout/IconVerticalSolidList"/>
    <dgm:cxn modelId="{22F510E8-8E50-4B9C-9C38-B6BB831585BB}" type="presParOf" srcId="{55963F31-9DBC-4DA0-B0B1-A7170EA109CC}" destId="{48D43349-A5A9-40E7-974E-C8E49AA9AE1A}" srcOrd="1" destOrd="0" presId="urn:microsoft.com/office/officeart/2018/2/layout/IconVerticalSolidList"/>
    <dgm:cxn modelId="{625E1479-2869-4030-98AC-19D7AEBB8BB2}" type="presParOf" srcId="{55963F31-9DBC-4DA0-B0B1-A7170EA109CC}" destId="{F95D7793-FF4B-4D18-92A4-08B4032672E6}" srcOrd="2" destOrd="0" presId="urn:microsoft.com/office/officeart/2018/2/layout/IconVerticalSolidList"/>
    <dgm:cxn modelId="{1A859DEF-9A3D-49D4-887B-13E19C3AB18E}" type="presParOf" srcId="{F95D7793-FF4B-4D18-92A4-08B4032672E6}" destId="{BE47121B-A299-42C6-876F-90EA23287519}" srcOrd="0" destOrd="0" presId="urn:microsoft.com/office/officeart/2018/2/layout/IconVerticalSolidList"/>
    <dgm:cxn modelId="{59AC14E5-C638-4558-AFBE-E4A67F8378C8}" type="presParOf" srcId="{F95D7793-FF4B-4D18-92A4-08B4032672E6}" destId="{5611133B-22F2-4017-962D-031DC1062376}" srcOrd="1" destOrd="0" presId="urn:microsoft.com/office/officeart/2018/2/layout/IconVerticalSolidList"/>
    <dgm:cxn modelId="{10D48FBC-A46B-42B7-B139-C309964FA243}" type="presParOf" srcId="{F95D7793-FF4B-4D18-92A4-08B4032672E6}" destId="{A06FAFF1-E138-4644-9CD4-ADEACF44C378}" srcOrd="2" destOrd="0" presId="urn:microsoft.com/office/officeart/2018/2/layout/IconVerticalSolidList"/>
    <dgm:cxn modelId="{AEAB74CF-5572-41FD-85CE-C9AECAA2E14C}" type="presParOf" srcId="{F95D7793-FF4B-4D18-92A4-08B4032672E6}" destId="{BC133021-9388-4FEC-A984-5D5F826803E2}" srcOrd="3" destOrd="0" presId="urn:microsoft.com/office/officeart/2018/2/layout/IconVerticalSolidList"/>
    <dgm:cxn modelId="{EDCE1FC1-FA67-4D4D-893E-1953788D2025}" type="presParOf" srcId="{55963F31-9DBC-4DA0-B0B1-A7170EA109CC}" destId="{03064CC6-9308-42CF-ADDC-B508450521DA}" srcOrd="3" destOrd="0" presId="urn:microsoft.com/office/officeart/2018/2/layout/IconVerticalSolidList"/>
    <dgm:cxn modelId="{A8246789-D204-401E-98B0-E99EA7C1A35B}" type="presParOf" srcId="{55963F31-9DBC-4DA0-B0B1-A7170EA109CC}" destId="{1CC69D8B-9818-4830-8836-9BB09124FFAF}" srcOrd="4" destOrd="0" presId="urn:microsoft.com/office/officeart/2018/2/layout/IconVerticalSolidList"/>
    <dgm:cxn modelId="{56A48C97-FEE1-4382-87AE-73C5B66DED7D}" type="presParOf" srcId="{1CC69D8B-9818-4830-8836-9BB09124FFAF}" destId="{5889B307-ECA8-46B0-9A9D-3B51A648ACE2}" srcOrd="0" destOrd="0" presId="urn:microsoft.com/office/officeart/2018/2/layout/IconVerticalSolidList"/>
    <dgm:cxn modelId="{42D283A5-0F62-4699-B0AE-5E383D523273}" type="presParOf" srcId="{1CC69D8B-9818-4830-8836-9BB09124FFAF}" destId="{5A6E6ABE-BFA7-45DC-8076-075CF1AFC1BE}" srcOrd="1" destOrd="0" presId="urn:microsoft.com/office/officeart/2018/2/layout/IconVerticalSolidList"/>
    <dgm:cxn modelId="{B78BE1CF-DB09-4C49-BC46-17F221F050FF}" type="presParOf" srcId="{1CC69D8B-9818-4830-8836-9BB09124FFAF}" destId="{1629B4B8-8957-4AF7-BC61-60D3D55B157E}" srcOrd="2" destOrd="0" presId="urn:microsoft.com/office/officeart/2018/2/layout/IconVerticalSolidList"/>
    <dgm:cxn modelId="{00E3E7DC-53F5-4964-8C97-253FCA0E576A}" type="presParOf" srcId="{1CC69D8B-9818-4830-8836-9BB09124FFAF}" destId="{4B8F1F29-15FF-4222-8E44-DE7FF79C3BF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06A92D-55C4-4B2C-9A03-26E607BE9312}"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B13CCB10-1A19-4F53-91AE-749242980DE0}">
      <dgm:prSet/>
      <dgm:spPr/>
      <dgm:t>
        <a:bodyPr/>
        <a:lstStyle/>
        <a:p>
          <a:r>
            <a:rPr lang="en-GB"/>
            <a:t>Classic or Scientific Theory (quantitative);</a:t>
          </a:r>
          <a:endParaRPr lang="en-US"/>
        </a:p>
      </dgm:t>
    </dgm:pt>
    <dgm:pt modelId="{8B777A1A-2608-4E73-B4AF-8F018726D05D}" type="parTrans" cxnId="{F523AE18-035B-4040-AAB8-15835E1AC9BA}">
      <dgm:prSet/>
      <dgm:spPr/>
      <dgm:t>
        <a:bodyPr/>
        <a:lstStyle/>
        <a:p>
          <a:endParaRPr lang="en-US"/>
        </a:p>
      </dgm:t>
    </dgm:pt>
    <dgm:pt modelId="{809DA52C-C6A4-4071-BB0A-3B7F89EF0058}" type="sibTrans" cxnId="{F523AE18-035B-4040-AAB8-15835E1AC9BA}">
      <dgm:prSet/>
      <dgm:spPr/>
      <dgm:t>
        <a:bodyPr/>
        <a:lstStyle/>
        <a:p>
          <a:endParaRPr lang="en-US"/>
        </a:p>
      </dgm:t>
    </dgm:pt>
    <dgm:pt modelId="{71AAA7FD-9948-4E4C-A980-9FFBC0C84F4E}">
      <dgm:prSet/>
      <dgm:spPr/>
      <dgm:t>
        <a:bodyPr/>
        <a:lstStyle/>
        <a:p>
          <a:r>
            <a:rPr lang="en-GB"/>
            <a:t>Humanistic Theory;</a:t>
          </a:r>
          <a:endParaRPr lang="en-US"/>
        </a:p>
      </dgm:t>
    </dgm:pt>
    <dgm:pt modelId="{D755CAB5-C964-4C83-B244-FF3E899F6CA0}" type="parTrans" cxnId="{FC0E9161-5A64-43CF-8CAD-27E566D56E99}">
      <dgm:prSet/>
      <dgm:spPr/>
      <dgm:t>
        <a:bodyPr/>
        <a:lstStyle/>
        <a:p>
          <a:endParaRPr lang="en-US"/>
        </a:p>
      </dgm:t>
    </dgm:pt>
    <dgm:pt modelId="{E5AF6A91-9ED2-4C11-AB5C-1F5FA2E00103}" type="sibTrans" cxnId="{FC0E9161-5A64-43CF-8CAD-27E566D56E99}">
      <dgm:prSet/>
      <dgm:spPr/>
      <dgm:t>
        <a:bodyPr/>
        <a:lstStyle/>
        <a:p>
          <a:endParaRPr lang="en-US"/>
        </a:p>
      </dgm:t>
    </dgm:pt>
    <dgm:pt modelId="{39E94D83-E082-4F48-8C89-775784415301}">
      <dgm:prSet/>
      <dgm:spPr/>
      <dgm:t>
        <a:bodyPr/>
        <a:lstStyle/>
        <a:p>
          <a:r>
            <a:rPr lang="en-GB"/>
            <a:t>Systems Theory;</a:t>
          </a:r>
          <a:endParaRPr lang="en-US"/>
        </a:p>
      </dgm:t>
    </dgm:pt>
    <dgm:pt modelId="{3F62D9C8-D05A-49F7-A89D-7390D2DDA520}" type="parTrans" cxnId="{BE802A92-BFD0-42D0-BD16-7078CEBD51D3}">
      <dgm:prSet/>
      <dgm:spPr/>
      <dgm:t>
        <a:bodyPr/>
        <a:lstStyle/>
        <a:p>
          <a:endParaRPr lang="en-US"/>
        </a:p>
      </dgm:t>
    </dgm:pt>
    <dgm:pt modelId="{4667D36E-E46D-4689-8BF0-A39DAE6375A4}" type="sibTrans" cxnId="{BE802A92-BFD0-42D0-BD16-7078CEBD51D3}">
      <dgm:prSet/>
      <dgm:spPr/>
      <dgm:t>
        <a:bodyPr/>
        <a:lstStyle/>
        <a:p>
          <a:endParaRPr lang="en-US"/>
        </a:p>
      </dgm:t>
    </dgm:pt>
    <dgm:pt modelId="{BE35AA31-8F4D-4586-9F4A-04B3BE0AE688}">
      <dgm:prSet/>
      <dgm:spPr/>
      <dgm:t>
        <a:bodyPr/>
        <a:lstStyle/>
        <a:p>
          <a:r>
            <a:rPr lang="en-GB"/>
            <a:t>Contingency Theory:</a:t>
          </a:r>
          <a:endParaRPr lang="en-US"/>
        </a:p>
      </dgm:t>
    </dgm:pt>
    <dgm:pt modelId="{FAFCBFB7-B694-4001-BA06-11A096EDA028}" type="parTrans" cxnId="{0E08A2EB-3BC7-4A8B-A767-074B6124175B}">
      <dgm:prSet/>
      <dgm:spPr/>
      <dgm:t>
        <a:bodyPr/>
        <a:lstStyle/>
        <a:p>
          <a:endParaRPr lang="en-US"/>
        </a:p>
      </dgm:t>
    </dgm:pt>
    <dgm:pt modelId="{C211CABA-D744-4F1D-9112-B20A1A390526}" type="sibTrans" cxnId="{0E08A2EB-3BC7-4A8B-A767-074B6124175B}">
      <dgm:prSet/>
      <dgm:spPr/>
      <dgm:t>
        <a:bodyPr/>
        <a:lstStyle/>
        <a:p>
          <a:endParaRPr lang="en-US"/>
        </a:p>
      </dgm:t>
    </dgm:pt>
    <dgm:pt modelId="{9DD2ABBF-8A14-4A67-A1CB-E719008B632F}">
      <dgm:prSet/>
      <dgm:spPr/>
      <dgm:t>
        <a:bodyPr/>
        <a:lstStyle/>
        <a:p>
          <a:r>
            <a:rPr lang="en-GB" dirty="0"/>
            <a:t>Lets watch a quick video on three of the above </a:t>
          </a:r>
          <a:r>
            <a:rPr lang="en-GB" dirty="0">
              <a:hlinkClick xmlns:r="http://schemas.openxmlformats.org/officeDocument/2006/relationships" r:id="rId1"/>
            </a:rPr>
            <a:t>here</a:t>
          </a:r>
          <a:r>
            <a:rPr lang="en-GB" dirty="0"/>
            <a:t>.</a:t>
          </a:r>
          <a:endParaRPr lang="en-US" dirty="0"/>
        </a:p>
      </dgm:t>
    </dgm:pt>
    <dgm:pt modelId="{3BC068FC-28F9-4506-AA14-14AE424A94E4}" type="parTrans" cxnId="{7EC2BDC9-3548-49B6-A184-1AFA4B1217BB}">
      <dgm:prSet/>
      <dgm:spPr/>
      <dgm:t>
        <a:bodyPr/>
        <a:lstStyle/>
        <a:p>
          <a:endParaRPr lang="en-US"/>
        </a:p>
      </dgm:t>
    </dgm:pt>
    <dgm:pt modelId="{81B4232A-FE35-4B25-9BEB-FCDB78A30DE7}" type="sibTrans" cxnId="{7EC2BDC9-3548-49B6-A184-1AFA4B1217BB}">
      <dgm:prSet/>
      <dgm:spPr/>
      <dgm:t>
        <a:bodyPr/>
        <a:lstStyle/>
        <a:p>
          <a:endParaRPr lang="en-US"/>
        </a:p>
      </dgm:t>
    </dgm:pt>
    <dgm:pt modelId="{8A087890-62C8-4D25-AE29-0465428FDC5F}">
      <dgm:prSet/>
      <dgm:spPr/>
      <dgm:t>
        <a:bodyPr/>
        <a:lstStyle/>
        <a:p>
          <a:r>
            <a:rPr lang="en-GB"/>
            <a:t>For Humanistic Theory – click </a:t>
          </a:r>
          <a:r>
            <a:rPr lang="en-GB">
              <a:hlinkClick xmlns:r="http://schemas.openxmlformats.org/officeDocument/2006/relationships" r:id="rId2"/>
            </a:rPr>
            <a:t>here</a:t>
          </a:r>
          <a:endParaRPr lang="en-US"/>
        </a:p>
      </dgm:t>
    </dgm:pt>
    <dgm:pt modelId="{11C71B30-64A0-4C8B-85E5-C2C8330E97AB}" type="parTrans" cxnId="{97EA8295-D7AC-4AA6-BEFC-B1C7D08A5CF4}">
      <dgm:prSet/>
      <dgm:spPr/>
      <dgm:t>
        <a:bodyPr/>
        <a:lstStyle/>
        <a:p>
          <a:endParaRPr lang="en-US"/>
        </a:p>
      </dgm:t>
    </dgm:pt>
    <dgm:pt modelId="{7996F417-3FB0-4A69-A2E3-C707F28B9888}" type="sibTrans" cxnId="{97EA8295-D7AC-4AA6-BEFC-B1C7D08A5CF4}">
      <dgm:prSet/>
      <dgm:spPr/>
      <dgm:t>
        <a:bodyPr/>
        <a:lstStyle/>
        <a:p>
          <a:endParaRPr lang="en-US"/>
        </a:p>
      </dgm:t>
    </dgm:pt>
    <dgm:pt modelId="{A21FC081-EC52-E54D-9FBB-68AAC2CE3B2C}" type="pres">
      <dgm:prSet presAssocID="{1D06A92D-55C4-4B2C-9A03-26E607BE9312}" presName="diagram" presStyleCnt="0">
        <dgm:presLayoutVars>
          <dgm:dir/>
          <dgm:resizeHandles val="exact"/>
        </dgm:presLayoutVars>
      </dgm:prSet>
      <dgm:spPr/>
    </dgm:pt>
    <dgm:pt modelId="{87283B42-428F-E74E-957F-D16EC9FE2133}" type="pres">
      <dgm:prSet presAssocID="{B13CCB10-1A19-4F53-91AE-749242980DE0}" presName="node" presStyleLbl="node1" presStyleIdx="0" presStyleCnt="6">
        <dgm:presLayoutVars>
          <dgm:bulletEnabled val="1"/>
        </dgm:presLayoutVars>
      </dgm:prSet>
      <dgm:spPr/>
    </dgm:pt>
    <dgm:pt modelId="{76E72FB4-E37E-084D-8708-434789CD7D74}" type="pres">
      <dgm:prSet presAssocID="{809DA52C-C6A4-4071-BB0A-3B7F89EF0058}" presName="sibTrans" presStyleCnt="0"/>
      <dgm:spPr/>
    </dgm:pt>
    <dgm:pt modelId="{314AFC52-B950-1E48-A54B-5EC6CA5EEE33}" type="pres">
      <dgm:prSet presAssocID="{71AAA7FD-9948-4E4C-A980-9FFBC0C84F4E}" presName="node" presStyleLbl="node1" presStyleIdx="1" presStyleCnt="6">
        <dgm:presLayoutVars>
          <dgm:bulletEnabled val="1"/>
        </dgm:presLayoutVars>
      </dgm:prSet>
      <dgm:spPr/>
    </dgm:pt>
    <dgm:pt modelId="{FCF574B5-A080-F34A-B6E9-F02EA28FBAE1}" type="pres">
      <dgm:prSet presAssocID="{E5AF6A91-9ED2-4C11-AB5C-1F5FA2E00103}" presName="sibTrans" presStyleCnt="0"/>
      <dgm:spPr/>
    </dgm:pt>
    <dgm:pt modelId="{7ED5517B-7334-C749-8D8B-F3BC53E410A9}" type="pres">
      <dgm:prSet presAssocID="{39E94D83-E082-4F48-8C89-775784415301}" presName="node" presStyleLbl="node1" presStyleIdx="2" presStyleCnt="6">
        <dgm:presLayoutVars>
          <dgm:bulletEnabled val="1"/>
        </dgm:presLayoutVars>
      </dgm:prSet>
      <dgm:spPr/>
    </dgm:pt>
    <dgm:pt modelId="{64C9BCE8-3552-BD4E-B49B-55B60E49A2BC}" type="pres">
      <dgm:prSet presAssocID="{4667D36E-E46D-4689-8BF0-A39DAE6375A4}" presName="sibTrans" presStyleCnt="0"/>
      <dgm:spPr/>
    </dgm:pt>
    <dgm:pt modelId="{EFDA394F-E5B7-A447-BAB6-2CDB136CAC1F}" type="pres">
      <dgm:prSet presAssocID="{BE35AA31-8F4D-4586-9F4A-04B3BE0AE688}" presName="node" presStyleLbl="node1" presStyleIdx="3" presStyleCnt="6">
        <dgm:presLayoutVars>
          <dgm:bulletEnabled val="1"/>
        </dgm:presLayoutVars>
      </dgm:prSet>
      <dgm:spPr/>
    </dgm:pt>
    <dgm:pt modelId="{49C06FA5-B735-304F-903A-3A033628AD59}" type="pres">
      <dgm:prSet presAssocID="{C211CABA-D744-4F1D-9112-B20A1A390526}" presName="sibTrans" presStyleCnt="0"/>
      <dgm:spPr/>
    </dgm:pt>
    <dgm:pt modelId="{8B4309E2-696E-A746-857A-519FAF498AAD}" type="pres">
      <dgm:prSet presAssocID="{9DD2ABBF-8A14-4A67-A1CB-E719008B632F}" presName="node" presStyleLbl="node1" presStyleIdx="4" presStyleCnt="6">
        <dgm:presLayoutVars>
          <dgm:bulletEnabled val="1"/>
        </dgm:presLayoutVars>
      </dgm:prSet>
      <dgm:spPr/>
    </dgm:pt>
    <dgm:pt modelId="{5595F3ED-E4CA-ED49-B424-09A634FD0A9F}" type="pres">
      <dgm:prSet presAssocID="{81B4232A-FE35-4B25-9BEB-FCDB78A30DE7}" presName="sibTrans" presStyleCnt="0"/>
      <dgm:spPr/>
    </dgm:pt>
    <dgm:pt modelId="{0738B968-3CD2-E541-830C-B5D72D27A025}" type="pres">
      <dgm:prSet presAssocID="{8A087890-62C8-4D25-AE29-0465428FDC5F}" presName="node" presStyleLbl="node1" presStyleIdx="5" presStyleCnt="6">
        <dgm:presLayoutVars>
          <dgm:bulletEnabled val="1"/>
        </dgm:presLayoutVars>
      </dgm:prSet>
      <dgm:spPr/>
    </dgm:pt>
  </dgm:ptLst>
  <dgm:cxnLst>
    <dgm:cxn modelId="{F523AE18-035B-4040-AAB8-15835E1AC9BA}" srcId="{1D06A92D-55C4-4B2C-9A03-26E607BE9312}" destId="{B13CCB10-1A19-4F53-91AE-749242980DE0}" srcOrd="0" destOrd="0" parTransId="{8B777A1A-2608-4E73-B4AF-8F018726D05D}" sibTransId="{809DA52C-C6A4-4071-BB0A-3B7F89EF0058}"/>
    <dgm:cxn modelId="{F5B2AF21-FE0F-F84D-B812-5B11FC0A4E10}" type="presOf" srcId="{71AAA7FD-9948-4E4C-A980-9FFBC0C84F4E}" destId="{314AFC52-B950-1E48-A54B-5EC6CA5EEE33}" srcOrd="0" destOrd="0" presId="urn:microsoft.com/office/officeart/2005/8/layout/default"/>
    <dgm:cxn modelId="{7CBFF028-96FC-E444-A9B9-0372406FF6BA}" type="presOf" srcId="{BE35AA31-8F4D-4586-9F4A-04B3BE0AE688}" destId="{EFDA394F-E5B7-A447-BAB6-2CDB136CAC1F}" srcOrd="0" destOrd="0" presId="urn:microsoft.com/office/officeart/2005/8/layout/default"/>
    <dgm:cxn modelId="{F7B2A930-3728-D84D-AA3A-ACBEBFFED2A4}" type="presOf" srcId="{B13CCB10-1A19-4F53-91AE-749242980DE0}" destId="{87283B42-428F-E74E-957F-D16EC9FE2133}" srcOrd="0" destOrd="0" presId="urn:microsoft.com/office/officeart/2005/8/layout/default"/>
    <dgm:cxn modelId="{F796B14D-F549-874E-96FF-4BB6CAEEB803}" type="presOf" srcId="{9DD2ABBF-8A14-4A67-A1CB-E719008B632F}" destId="{8B4309E2-696E-A746-857A-519FAF498AAD}" srcOrd="0" destOrd="0" presId="urn:microsoft.com/office/officeart/2005/8/layout/default"/>
    <dgm:cxn modelId="{FC0E9161-5A64-43CF-8CAD-27E566D56E99}" srcId="{1D06A92D-55C4-4B2C-9A03-26E607BE9312}" destId="{71AAA7FD-9948-4E4C-A980-9FFBC0C84F4E}" srcOrd="1" destOrd="0" parTransId="{D755CAB5-C964-4C83-B244-FF3E899F6CA0}" sibTransId="{E5AF6A91-9ED2-4C11-AB5C-1F5FA2E00103}"/>
    <dgm:cxn modelId="{BE802A92-BFD0-42D0-BD16-7078CEBD51D3}" srcId="{1D06A92D-55C4-4B2C-9A03-26E607BE9312}" destId="{39E94D83-E082-4F48-8C89-775784415301}" srcOrd="2" destOrd="0" parTransId="{3F62D9C8-D05A-49F7-A89D-7390D2DDA520}" sibTransId="{4667D36E-E46D-4689-8BF0-A39DAE6375A4}"/>
    <dgm:cxn modelId="{97EA8295-D7AC-4AA6-BEFC-B1C7D08A5CF4}" srcId="{1D06A92D-55C4-4B2C-9A03-26E607BE9312}" destId="{8A087890-62C8-4D25-AE29-0465428FDC5F}" srcOrd="5" destOrd="0" parTransId="{11C71B30-64A0-4C8B-85E5-C2C8330E97AB}" sibTransId="{7996F417-3FB0-4A69-A2E3-C707F28B9888}"/>
    <dgm:cxn modelId="{875D2EA4-28AD-1048-8201-3E3B88954EB2}" type="presOf" srcId="{8A087890-62C8-4D25-AE29-0465428FDC5F}" destId="{0738B968-3CD2-E541-830C-B5D72D27A025}" srcOrd="0" destOrd="0" presId="urn:microsoft.com/office/officeart/2005/8/layout/default"/>
    <dgm:cxn modelId="{915C57C5-36D9-B949-ABAA-145CD7F1F083}" type="presOf" srcId="{39E94D83-E082-4F48-8C89-775784415301}" destId="{7ED5517B-7334-C749-8D8B-F3BC53E410A9}" srcOrd="0" destOrd="0" presId="urn:microsoft.com/office/officeart/2005/8/layout/default"/>
    <dgm:cxn modelId="{7EC2BDC9-3548-49B6-A184-1AFA4B1217BB}" srcId="{1D06A92D-55C4-4B2C-9A03-26E607BE9312}" destId="{9DD2ABBF-8A14-4A67-A1CB-E719008B632F}" srcOrd="4" destOrd="0" parTransId="{3BC068FC-28F9-4506-AA14-14AE424A94E4}" sibTransId="{81B4232A-FE35-4B25-9BEB-FCDB78A30DE7}"/>
    <dgm:cxn modelId="{0E08A2EB-3BC7-4A8B-A767-074B6124175B}" srcId="{1D06A92D-55C4-4B2C-9A03-26E607BE9312}" destId="{BE35AA31-8F4D-4586-9F4A-04B3BE0AE688}" srcOrd="3" destOrd="0" parTransId="{FAFCBFB7-B694-4001-BA06-11A096EDA028}" sibTransId="{C211CABA-D744-4F1D-9112-B20A1A390526}"/>
    <dgm:cxn modelId="{56CA15F6-7FF5-D14C-83C5-9537D7996B35}" type="presOf" srcId="{1D06A92D-55C4-4B2C-9A03-26E607BE9312}" destId="{A21FC081-EC52-E54D-9FBB-68AAC2CE3B2C}" srcOrd="0" destOrd="0" presId="urn:microsoft.com/office/officeart/2005/8/layout/default"/>
    <dgm:cxn modelId="{AAC21D10-1A35-BA4E-892F-C5E186CAB08F}" type="presParOf" srcId="{A21FC081-EC52-E54D-9FBB-68AAC2CE3B2C}" destId="{87283B42-428F-E74E-957F-D16EC9FE2133}" srcOrd="0" destOrd="0" presId="urn:microsoft.com/office/officeart/2005/8/layout/default"/>
    <dgm:cxn modelId="{3092AD28-C1A3-7041-8836-3497AF81B9B1}" type="presParOf" srcId="{A21FC081-EC52-E54D-9FBB-68AAC2CE3B2C}" destId="{76E72FB4-E37E-084D-8708-434789CD7D74}" srcOrd="1" destOrd="0" presId="urn:microsoft.com/office/officeart/2005/8/layout/default"/>
    <dgm:cxn modelId="{8AE47584-F8B0-D146-9848-AD970708B6FF}" type="presParOf" srcId="{A21FC081-EC52-E54D-9FBB-68AAC2CE3B2C}" destId="{314AFC52-B950-1E48-A54B-5EC6CA5EEE33}" srcOrd="2" destOrd="0" presId="urn:microsoft.com/office/officeart/2005/8/layout/default"/>
    <dgm:cxn modelId="{C94002A4-552F-D148-B0D5-7D081695B43C}" type="presParOf" srcId="{A21FC081-EC52-E54D-9FBB-68AAC2CE3B2C}" destId="{FCF574B5-A080-F34A-B6E9-F02EA28FBAE1}" srcOrd="3" destOrd="0" presId="urn:microsoft.com/office/officeart/2005/8/layout/default"/>
    <dgm:cxn modelId="{7364D90E-B462-A346-8375-93C4FF1E66F7}" type="presParOf" srcId="{A21FC081-EC52-E54D-9FBB-68AAC2CE3B2C}" destId="{7ED5517B-7334-C749-8D8B-F3BC53E410A9}" srcOrd="4" destOrd="0" presId="urn:microsoft.com/office/officeart/2005/8/layout/default"/>
    <dgm:cxn modelId="{19AD74E6-3BAA-114D-91B2-C44B0E09268F}" type="presParOf" srcId="{A21FC081-EC52-E54D-9FBB-68AAC2CE3B2C}" destId="{64C9BCE8-3552-BD4E-B49B-55B60E49A2BC}" srcOrd="5" destOrd="0" presId="urn:microsoft.com/office/officeart/2005/8/layout/default"/>
    <dgm:cxn modelId="{E1EC1842-5834-F34C-918D-B58F9D5388BA}" type="presParOf" srcId="{A21FC081-EC52-E54D-9FBB-68AAC2CE3B2C}" destId="{EFDA394F-E5B7-A447-BAB6-2CDB136CAC1F}" srcOrd="6" destOrd="0" presId="urn:microsoft.com/office/officeart/2005/8/layout/default"/>
    <dgm:cxn modelId="{B69BBE9C-0E71-1E4B-AC19-2771ED47B61D}" type="presParOf" srcId="{A21FC081-EC52-E54D-9FBB-68AAC2CE3B2C}" destId="{49C06FA5-B735-304F-903A-3A033628AD59}" srcOrd="7" destOrd="0" presId="urn:microsoft.com/office/officeart/2005/8/layout/default"/>
    <dgm:cxn modelId="{5F5878E0-B5D8-C44B-96FE-5A3ACBE2E3EA}" type="presParOf" srcId="{A21FC081-EC52-E54D-9FBB-68AAC2CE3B2C}" destId="{8B4309E2-696E-A746-857A-519FAF498AAD}" srcOrd="8" destOrd="0" presId="urn:microsoft.com/office/officeart/2005/8/layout/default"/>
    <dgm:cxn modelId="{28CC7026-8D92-5C48-965F-1A52CA33DFC4}" type="presParOf" srcId="{A21FC081-EC52-E54D-9FBB-68AAC2CE3B2C}" destId="{5595F3ED-E4CA-ED49-B424-09A634FD0A9F}" srcOrd="9" destOrd="0" presId="urn:microsoft.com/office/officeart/2005/8/layout/default"/>
    <dgm:cxn modelId="{1E7A80F8-3D12-DC47-A4BD-4B88BF64F99B}" type="presParOf" srcId="{A21FC081-EC52-E54D-9FBB-68AAC2CE3B2C}" destId="{0738B968-3CD2-E541-830C-B5D72D27A025}"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D514F1-93B2-4BE1-B5D6-340012A0CF7B}" type="doc">
      <dgm:prSet loTypeId="urn:microsoft.com/office/officeart/2005/8/layout/process1" loCatId="process" qsTypeId="urn:microsoft.com/office/officeart/2005/8/quickstyle/simple1" qsCatId="simple" csTypeId="urn:microsoft.com/office/officeart/2005/8/colors/colorful5" csCatId="colorful"/>
      <dgm:spPr/>
      <dgm:t>
        <a:bodyPr/>
        <a:lstStyle/>
        <a:p>
          <a:endParaRPr lang="en-US"/>
        </a:p>
      </dgm:t>
    </dgm:pt>
    <dgm:pt modelId="{93ADCED8-FC8B-40FC-B5D3-8EBB27D3859A}">
      <dgm:prSet/>
      <dgm:spPr/>
      <dgm:t>
        <a:bodyPr/>
        <a:lstStyle/>
        <a:p>
          <a:r>
            <a:rPr lang="en-GB"/>
            <a:t>Contingency theory is premised on a rejection of classic/scientific theory’s belief that there is one best form of management, and does not hold to the belief that generalizable principles can be established across organisations (Mullins, 2007 cited in Harrison and Ord, p.35). </a:t>
          </a:r>
          <a:endParaRPr lang="en-US"/>
        </a:p>
      </dgm:t>
    </dgm:pt>
    <dgm:pt modelId="{F6CF53FF-9BBD-4408-B31B-CD284DB8970F}" type="parTrans" cxnId="{47379599-7517-4819-B00F-204CC823C2F1}">
      <dgm:prSet/>
      <dgm:spPr/>
      <dgm:t>
        <a:bodyPr/>
        <a:lstStyle/>
        <a:p>
          <a:endParaRPr lang="en-US"/>
        </a:p>
      </dgm:t>
    </dgm:pt>
    <dgm:pt modelId="{DA36719B-D3A2-4D3C-99A6-8ACCC938FE10}" type="sibTrans" cxnId="{47379599-7517-4819-B00F-204CC823C2F1}">
      <dgm:prSet/>
      <dgm:spPr/>
      <dgm:t>
        <a:bodyPr/>
        <a:lstStyle/>
        <a:p>
          <a:endParaRPr lang="en-US"/>
        </a:p>
      </dgm:t>
    </dgm:pt>
    <dgm:pt modelId="{404B317F-83CC-46EC-9FA1-69127852F077}">
      <dgm:prSet/>
      <dgm:spPr/>
      <dgm:t>
        <a:bodyPr/>
        <a:lstStyle/>
        <a:p>
          <a:r>
            <a:rPr lang="en-GB"/>
            <a:t>The starting point for contingency theory is an appreciation of the uniqueness of each organisational and management setting. </a:t>
          </a:r>
          <a:endParaRPr lang="en-US"/>
        </a:p>
      </dgm:t>
    </dgm:pt>
    <dgm:pt modelId="{CB00FE0D-F70B-42AA-85CC-44B8565EA19D}" type="parTrans" cxnId="{CDF6503E-3F47-4ADB-BC5C-EF7E78052C1D}">
      <dgm:prSet/>
      <dgm:spPr/>
      <dgm:t>
        <a:bodyPr/>
        <a:lstStyle/>
        <a:p>
          <a:endParaRPr lang="en-US"/>
        </a:p>
      </dgm:t>
    </dgm:pt>
    <dgm:pt modelId="{16627379-F433-454D-9001-D8B6D6378706}" type="sibTrans" cxnId="{CDF6503E-3F47-4ADB-BC5C-EF7E78052C1D}">
      <dgm:prSet/>
      <dgm:spPr/>
      <dgm:t>
        <a:bodyPr/>
        <a:lstStyle/>
        <a:p>
          <a:endParaRPr lang="en-US"/>
        </a:p>
      </dgm:t>
    </dgm:pt>
    <dgm:pt modelId="{AAAB25BB-18B8-4124-B4F1-2E8E3D4AFA6F}">
      <dgm:prSet/>
      <dgm:spPr/>
      <dgm:t>
        <a:bodyPr/>
        <a:lstStyle/>
        <a:p>
          <a:r>
            <a:rPr lang="en-GB"/>
            <a:t>The ‘success of the organisation is dependent upon a range of situational variables’ (Mullins 2007, p.41) which is considerable in the complex environment of modern (youth work management). </a:t>
          </a:r>
          <a:endParaRPr lang="en-US"/>
        </a:p>
      </dgm:t>
    </dgm:pt>
    <dgm:pt modelId="{A978AAA7-41E7-4A5E-862D-92F2C3C2B7F5}" type="parTrans" cxnId="{3C1C7FC2-8A75-4175-BBEE-3E4AD87DF43F}">
      <dgm:prSet/>
      <dgm:spPr/>
      <dgm:t>
        <a:bodyPr/>
        <a:lstStyle/>
        <a:p>
          <a:endParaRPr lang="en-US"/>
        </a:p>
      </dgm:t>
    </dgm:pt>
    <dgm:pt modelId="{ACE5A77C-F0BA-4BCF-A5E4-EFF8EAC9CD0E}" type="sibTrans" cxnId="{3C1C7FC2-8A75-4175-BBEE-3E4AD87DF43F}">
      <dgm:prSet/>
      <dgm:spPr/>
      <dgm:t>
        <a:bodyPr/>
        <a:lstStyle/>
        <a:p>
          <a:endParaRPr lang="en-US"/>
        </a:p>
      </dgm:t>
    </dgm:pt>
    <dgm:pt modelId="{D8C7D2D9-FBF3-774F-B009-5D1FAC063B62}" type="pres">
      <dgm:prSet presAssocID="{91D514F1-93B2-4BE1-B5D6-340012A0CF7B}" presName="Name0" presStyleCnt="0">
        <dgm:presLayoutVars>
          <dgm:dir/>
          <dgm:resizeHandles val="exact"/>
        </dgm:presLayoutVars>
      </dgm:prSet>
      <dgm:spPr/>
    </dgm:pt>
    <dgm:pt modelId="{0C728552-A904-A943-9929-A8EF5522F64A}" type="pres">
      <dgm:prSet presAssocID="{93ADCED8-FC8B-40FC-B5D3-8EBB27D3859A}" presName="node" presStyleLbl="node1" presStyleIdx="0" presStyleCnt="3">
        <dgm:presLayoutVars>
          <dgm:bulletEnabled val="1"/>
        </dgm:presLayoutVars>
      </dgm:prSet>
      <dgm:spPr/>
    </dgm:pt>
    <dgm:pt modelId="{7E48F3DD-EE50-524B-9B86-4363007592A3}" type="pres">
      <dgm:prSet presAssocID="{DA36719B-D3A2-4D3C-99A6-8ACCC938FE10}" presName="sibTrans" presStyleLbl="sibTrans2D1" presStyleIdx="0" presStyleCnt="2"/>
      <dgm:spPr/>
    </dgm:pt>
    <dgm:pt modelId="{55783A1F-E757-2E4B-A7D9-0106008F7D26}" type="pres">
      <dgm:prSet presAssocID="{DA36719B-D3A2-4D3C-99A6-8ACCC938FE10}" presName="connectorText" presStyleLbl="sibTrans2D1" presStyleIdx="0" presStyleCnt="2"/>
      <dgm:spPr/>
    </dgm:pt>
    <dgm:pt modelId="{718916F4-076A-C54E-86A9-EB0888A35931}" type="pres">
      <dgm:prSet presAssocID="{404B317F-83CC-46EC-9FA1-69127852F077}" presName="node" presStyleLbl="node1" presStyleIdx="1" presStyleCnt="3">
        <dgm:presLayoutVars>
          <dgm:bulletEnabled val="1"/>
        </dgm:presLayoutVars>
      </dgm:prSet>
      <dgm:spPr/>
    </dgm:pt>
    <dgm:pt modelId="{501EE04C-F196-744C-B17D-76A7F8BD2205}" type="pres">
      <dgm:prSet presAssocID="{16627379-F433-454D-9001-D8B6D6378706}" presName="sibTrans" presStyleLbl="sibTrans2D1" presStyleIdx="1" presStyleCnt="2"/>
      <dgm:spPr/>
    </dgm:pt>
    <dgm:pt modelId="{FBC43CC6-9ECC-2D46-A873-C3781CB9CFF1}" type="pres">
      <dgm:prSet presAssocID="{16627379-F433-454D-9001-D8B6D6378706}" presName="connectorText" presStyleLbl="sibTrans2D1" presStyleIdx="1" presStyleCnt="2"/>
      <dgm:spPr/>
    </dgm:pt>
    <dgm:pt modelId="{011C5BDE-465D-4C4A-BE77-E30B19B64553}" type="pres">
      <dgm:prSet presAssocID="{AAAB25BB-18B8-4124-B4F1-2E8E3D4AFA6F}" presName="node" presStyleLbl="node1" presStyleIdx="2" presStyleCnt="3">
        <dgm:presLayoutVars>
          <dgm:bulletEnabled val="1"/>
        </dgm:presLayoutVars>
      </dgm:prSet>
      <dgm:spPr/>
    </dgm:pt>
  </dgm:ptLst>
  <dgm:cxnLst>
    <dgm:cxn modelId="{730C1032-6701-E547-B7E8-693E0E8B346A}" type="presOf" srcId="{16627379-F433-454D-9001-D8B6D6378706}" destId="{501EE04C-F196-744C-B17D-76A7F8BD2205}" srcOrd="0" destOrd="0" presId="urn:microsoft.com/office/officeart/2005/8/layout/process1"/>
    <dgm:cxn modelId="{CDF6503E-3F47-4ADB-BC5C-EF7E78052C1D}" srcId="{91D514F1-93B2-4BE1-B5D6-340012A0CF7B}" destId="{404B317F-83CC-46EC-9FA1-69127852F077}" srcOrd="1" destOrd="0" parTransId="{CB00FE0D-F70B-42AA-85CC-44B8565EA19D}" sibTransId="{16627379-F433-454D-9001-D8B6D6378706}"/>
    <dgm:cxn modelId="{9D24894B-DDAC-8B49-862C-6AED44873858}" type="presOf" srcId="{404B317F-83CC-46EC-9FA1-69127852F077}" destId="{718916F4-076A-C54E-86A9-EB0888A35931}" srcOrd="0" destOrd="0" presId="urn:microsoft.com/office/officeart/2005/8/layout/process1"/>
    <dgm:cxn modelId="{4C83FC67-1A26-5A43-9AEA-273D3D4283BD}" type="presOf" srcId="{16627379-F433-454D-9001-D8B6D6378706}" destId="{FBC43CC6-9ECC-2D46-A873-C3781CB9CFF1}" srcOrd="1" destOrd="0" presId="urn:microsoft.com/office/officeart/2005/8/layout/process1"/>
    <dgm:cxn modelId="{47379599-7517-4819-B00F-204CC823C2F1}" srcId="{91D514F1-93B2-4BE1-B5D6-340012A0CF7B}" destId="{93ADCED8-FC8B-40FC-B5D3-8EBB27D3859A}" srcOrd="0" destOrd="0" parTransId="{F6CF53FF-9BBD-4408-B31B-CD284DB8970F}" sibTransId="{DA36719B-D3A2-4D3C-99A6-8ACCC938FE10}"/>
    <dgm:cxn modelId="{4AEA1A9D-83C9-E340-8D93-D4F4DBA5D0A5}" type="presOf" srcId="{DA36719B-D3A2-4D3C-99A6-8ACCC938FE10}" destId="{7E48F3DD-EE50-524B-9B86-4363007592A3}" srcOrd="0" destOrd="0" presId="urn:microsoft.com/office/officeart/2005/8/layout/process1"/>
    <dgm:cxn modelId="{BDC9B1AD-6739-614E-8933-B25C5BE6D07B}" type="presOf" srcId="{DA36719B-D3A2-4D3C-99A6-8ACCC938FE10}" destId="{55783A1F-E757-2E4B-A7D9-0106008F7D26}" srcOrd="1" destOrd="0" presId="urn:microsoft.com/office/officeart/2005/8/layout/process1"/>
    <dgm:cxn modelId="{AFD5F1AD-9866-4C40-B015-FC4B7D96A87B}" type="presOf" srcId="{AAAB25BB-18B8-4124-B4F1-2E8E3D4AFA6F}" destId="{011C5BDE-465D-4C4A-BE77-E30B19B64553}" srcOrd="0" destOrd="0" presId="urn:microsoft.com/office/officeart/2005/8/layout/process1"/>
    <dgm:cxn modelId="{720B4BC2-570E-4E48-8B3F-7B8CB4FBE6A4}" type="presOf" srcId="{91D514F1-93B2-4BE1-B5D6-340012A0CF7B}" destId="{D8C7D2D9-FBF3-774F-B009-5D1FAC063B62}" srcOrd="0" destOrd="0" presId="urn:microsoft.com/office/officeart/2005/8/layout/process1"/>
    <dgm:cxn modelId="{3C1C7FC2-8A75-4175-BBEE-3E4AD87DF43F}" srcId="{91D514F1-93B2-4BE1-B5D6-340012A0CF7B}" destId="{AAAB25BB-18B8-4124-B4F1-2E8E3D4AFA6F}" srcOrd="2" destOrd="0" parTransId="{A978AAA7-41E7-4A5E-862D-92F2C3C2B7F5}" sibTransId="{ACE5A77C-F0BA-4BCF-A5E4-EFF8EAC9CD0E}"/>
    <dgm:cxn modelId="{E1E10CEE-2D3B-8A48-90EF-9529189EF239}" type="presOf" srcId="{93ADCED8-FC8B-40FC-B5D3-8EBB27D3859A}" destId="{0C728552-A904-A943-9929-A8EF5522F64A}" srcOrd="0" destOrd="0" presId="urn:microsoft.com/office/officeart/2005/8/layout/process1"/>
    <dgm:cxn modelId="{2EC12A34-72DE-E64A-A619-70680B56A690}" type="presParOf" srcId="{D8C7D2D9-FBF3-774F-B009-5D1FAC063B62}" destId="{0C728552-A904-A943-9929-A8EF5522F64A}" srcOrd="0" destOrd="0" presId="urn:microsoft.com/office/officeart/2005/8/layout/process1"/>
    <dgm:cxn modelId="{B6E680CF-C6A5-2B48-826D-C0A669098D52}" type="presParOf" srcId="{D8C7D2D9-FBF3-774F-B009-5D1FAC063B62}" destId="{7E48F3DD-EE50-524B-9B86-4363007592A3}" srcOrd="1" destOrd="0" presId="urn:microsoft.com/office/officeart/2005/8/layout/process1"/>
    <dgm:cxn modelId="{DD99ED3F-166E-EE4A-AAD2-FD5664B2C11C}" type="presParOf" srcId="{7E48F3DD-EE50-524B-9B86-4363007592A3}" destId="{55783A1F-E757-2E4B-A7D9-0106008F7D26}" srcOrd="0" destOrd="0" presId="urn:microsoft.com/office/officeart/2005/8/layout/process1"/>
    <dgm:cxn modelId="{81E95F0B-8045-544B-8CDC-A83A0A90939D}" type="presParOf" srcId="{D8C7D2D9-FBF3-774F-B009-5D1FAC063B62}" destId="{718916F4-076A-C54E-86A9-EB0888A35931}" srcOrd="2" destOrd="0" presId="urn:microsoft.com/office/officeart/2005/8/layout/process1"/>
    <dgm:cxn modelId="{5F04C017-5D8D-7F46-96CF-7263CFCA4F22}" type="presParOf" srcId="{D8C7D2D9-FBF3-774F-B009-5D1FAC063B62}" destId="{501EE04C-F196-744C-B17D-76A7F8BD2205}" srcOrd="3" destOrd="0" presId="urn:microsoft.com/office/officeart/2005/8/layout/process1"/>
    <dgm:cxn modelId="{A8B1F370-0CA6-1F49-8116-C3BE97C88E93}" type="presParOf" srcId="{501EE04C-F196-744C-B17D-76A7F8BD2205}" destId="{FBC43CC6-9ECC-2D46-A873-C3781CB9CFF1}" srcOrd="0" destOrd="0" presId="urn:microsoft.com/office/officeart/2005/8/layout/process1"/>
    <dgm:cxn modelId="{111FF8F2-1AD8-1145-84A4-FC5DDC30CB03}" type="presParOf" srcId="{D8C7D2D9-FBF3-774F-B009-5D1FAC063B62}" destId="{011C5BDE-465D-4C4A-BE77-E30B19B64553}"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55675CF-0D3F-4356-BC4C-14FF46B49E4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D8688B7-3485-45CF-AC76-746507EB37FE}">
      <dgm:prSet/>
      <dgm:spPr/>
      <dgm:t>
        <a:bodyPr/>
        <a:lstStyle/>
        <a:p>
          <a:r>
            <a:rPr lang="en-GB"/>
            <a:t>Classic or Scientific Theory (quantitative) – Results Based Accountability; Youth service Audit; Performance Indicators; </a:t>
          </a:r>
          <a:endParaRPr lang="en-US"/>
        </a:p>
      </dgm:t>
    </dgm:pt>
    <dgm:pt modelId="{D62F71AD-8F92-4C53-BCA9-F9DB129D2A49}" type="parTrans" cxnId="{BBDE82F6-B822-4450-95BD-83FAC8273211}">
      <dgm:prSet/>
      <dgm:spPr/>
      <dgm:t>
        <a:bodyPr/>
        <a:lstStyle/>
        <a:p>
          <a:endParaRPr lang="en-US"/>
        </a:p>
      </dgm:t>
    </dgm:pt>
    <dgm:pt modelId="{0870CE88-F9F7-45BD-88F8-5DB7D25476BD}" type="sibTrans" cxnId="{BBDE82F6-B822-4450-95BD-83FAC8273211}">
      <dgm:prSet/>
      <dgm:spPr/>
      <dgm:t>
        <a:bodyPr/>
        <a:lstStyle/>
        <a:p>
          <a:endParaRPr lang="en-US"/>
        </a:p>
      </dgm:t>
    </dgm:pt>
    <dgm:pt modelId="{8F1A0941-5365-42EE-84B7-C33B9BB62920}">
      <dgm:prSet/>
      <dgm:spPr/>
      <dgm:t>
        <a:bodyPr/>
        <a:lstStyle/>
        <a:p>
          <a:r>
            <a:rPr lang="en-GB"/>
            <a:t>Humanistic Theory – Supervision Policy and Process, Appraisal, motivation and needs of employees;</a:t>
          </a:r>
          <a:endParaRPr lang="en-US"/>
        </a:p>
      </dgm:t>
    </dgm:pt>
    <dgm:pt modelId="{1FE488C4-4724-4F66-BD7A-A509891C4C96}" type="parTrans" cxnId="{B98F8C58-F294-4822-94AB-CE4BA8477873}">
      <dgm:prSet/>
      <dgm:spPr/>
      <dgm:t>
        <a:bodyPr/>
        <a:lstStyle/>
        <a:p>
          <a:endParaRPr lang="en-US"/>
        </a:p>
      </dgm:t>
    </dgm:pt>
    <dgm:pt modelId="{92502DDC-71BD-4D18-984F-C6239837ACFC}" type="sibTrans" cxnId="{B98F8C58-F294-4822-94AB-CE4BA8477873}">
      <dgm:prSet/>
      <dgm:spPr/>
      <dgm:t>
        <a:bodyPr/>
        <a:lstStyle/>
        <a:p>
          <a:endParaRPr lang="en-US"/>
        </a:p>
      </dgm:t>
    </dgm:pt>
    <dgm:pt modelId="{BFC92796-04F8-4E65-9651-26CD9E649081}" type="pres">
      <dgm:prSet presAssocID="{955675CF-0D3F-4356-BC4C-14FF46B49E4A}" presName="root" presStyleCnt="0">
        <dgm:presLayoutVars>
          <dgm:dir/>
          <dgm:resizeHandles val="exact"/>
        </dgm:presLayoutVars>
      </dgm:prSet>
      <dgm:spPr/>
    </dgm:pt>
    <dgm:pt modelId="{278B8BD1-D936-4E76-8870-78A3F82F6ECE}" type="pres">
      <dgm:prSet presAssocID="{FD8688B7-3485-45CF-AC76-746507EB37FE}" presName="compNode" presStyleCnt="0"/>
      <dgm:spPr/>
    </dgm:pt>
    <dgm:pt modelId="{8A44E435-25A2-49C8-A4F6-ACEE43C92E6B}" type="pres">
      <dgm:prSet presAssocID="{FD8688B7-3485-45CF-AC76-746507EB37FE}" presName="bgRect" presStyleLbl="bgShp" presStyleIdx="0" presStyleCnt="2"/>
      <dgm:spPr/>
    </dgm:pt>
    <dgm:pt modelId="{CD650C2F-397C-4BF7-A58F-67869BD659C6}" type="pres">
      <dgm:prSet presAssocID="{FD8688B7-3485-45CF-AC76-746507EB37F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ers"/>
        </a:ext>
      </dgm:extLst>
    </dgm:pt>
    <dgm:pt modelId="{F0466BE7-0173-4E54-8E44-A4D02086E46F}" type="pres">
      <dgm:prSet presAssocID="{FD8688B7-3485-45CF-AC76-746507EB37FE}" presName="spaceRect" presStyleCnt="0"/>
      <dgm:spPr/>
    </dgm:pt>
    <dgm:pt modelId="{4AAC59AD-DAFD-449D-A8A6-EAF3BDEDFED8}" type="pres">
      <dgm:prSet presAssocID="{FD8688B7-3485-45CF-AC76-746507EB37FE}" presName="parTx" presStyleLbl="revTx" presStyleIdx="0" presStyleCnt="2">
        <dgm:presLayoutVars>
          <dgm:chMax val="0"/>
          <dgm:chPref val="0"/>
        </dgm:presLayoutVars>
      </dgm:prSet>
      <dgm:spPr/>
    </dgm:pt>
    <dgm:pt modelId="{A8A98309-20A1-484D-91A3-503B2BE2BCB7}" type="pres">
      <dgm:prSet presAssocID="{0870CE88-F9F7-45BD-88F8-5DB7D25476BD}" presName="sibTrans" presStyleCnt="0"/>
      <dgm:spPr/>
    </dgm:pt>
    <dgm:pt modelId="{631ED7A4-23A9-41C6-804F-7FE4A1D6D7F4}" type="pres">
      <dgm:prSet presAssocID="{8F1A0941-5365-42EE-84B7-C33B9BB62920}" presName="compNode" presStyleCnt="0"/>
      <dgm:spPr/>
    </dgm:pt>
    <dgm:pt modelId="{6AD17A36-54F4-4364-918B-8B8971F05903}" type="pres">
      <dgm:prSet presAssocID="{8F1A0941-5365-42EE-84B7-C33B9BB62920}" presName="bgRect" presStyleLbl="bgShp" presStyleIdx="1" presStyleCnt="2"/>
      <dgm:spPr/>
    </dgm:pt>
    <dgm:pt modelId="{B593907A-C7C2-4C3C-8E93-6DF0681A2A07}" type="pres">
      <dgm:prSet presAssocID="{8F1A0941-5365-42EE-84B7-C33B9BB6292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E4B8A8EC-A16C-4BF3-8E23-295B3C146AB5}" type="pres">
      <dgm:prSet presAssocID="{8F1A0941-5365-42EE-84B7-C33B9BB62920}" presName="spaceRect" presStyleCnt="0"/>
      <dgm:spPr/>
    </dgm:pt>
    <dgm:pt modelId="{39EEAFD7-F69E-42E3-BA31-B1E54D0196C1}" type="pres">
      <dgm:prSet presAssocID="{8F1A0941-5365-42EE-84B7-C33B9BB62920}" presName="parTx" presStyleLbl="revTx" presStyleIdx="1" presStyleCnt="2">
        <dgm:presLayoutVars>
          <dgm:chMax val="0"/>
          <dgm:chPref val="0"/>
        </dgm:presLayoutVars>
      </dgm:prSet>
      <dgm:spPr/>
    </dgm:pt>
  </dgm:ptLst>
  <dgm:cxnLst>
    <dgm:cxn modelId="{B98F8C58-F294-4822-94AB-CE4BA8477873}" srcId="{955675CF-0D3F-4356-BC4C-14FF46B49E4A}" destId="{8F1A0941-5365-42EE-84B7-C33B9BB62920}" srcOrd="1" destOrd="0" parTransId="{1FE488C4-4724-4F66-BD7A-A509891C4C96}" sibTransId="{92502DDC-71BD-4D18-984F-C6239837ACFC}"/>
    <dgm:cxn modelId="{3FB044C4-4519-438B-9D25-B5E05161D17B}" type="presOf" srcId="{8F1A0941-5365-42EE-84B7-C33B9BB62920}" destId="{39EEAFD7-F69E-42E3-BA31-B1E54D0196C1}" srcOrd="0" destOrd="0" presId="urn:microsoft.com/office/officeart/2018/2/layout/IconVerticalSolidList"/>
    <dgm:cxn modelId="{CA5750ED-CDCC-4EE3-B541-CF57F3CBAD5C}" type="presOf" srcId="{FD8688B7-3485-45CF-AC76-746507EB37FE}" destId="{4AAC59AD-DAFD-449D-A8A6-EAF3BDEDFED8}" srcOrd="0" destOrd="0" presId="urn:microsoft.com/office/officeart/2018/2/layout/IconVerticalSolidList"/>
    <dgm:cxn modelId="{BBDE82F6-B822-4450-95BD-83FAC8273211}" srcId="{955675CF-0D3F-4356-BC4C-14FF46B49E4A}" destId="{FD8688B7-3485-45CF-AC76-746507EB37FE}" srcOrd="0" destOrd="0" parTransId="{D62F71AD-8F92-4C53-BCA9-F9DB129D2A49}" sibTransId="{0870CE88-F9F7-45BD-88F8-5DB7D25476BD}"/>
    <dgm:cxn modelId="{D3C9C9FE-5DFD-425E-AF8B-04B1D0B59E7B}" type="presOf" srcId="{955675CF-0D3F-4356-BC4C-14FF46B49E4A}" destId="{BFC92796-04F8-4E65-9651-26CD9E649081}" srcOrd="0" destOrd="0" presId="urn:microsoft.com/office/officeart/2018/2/layout/IconVerticalSolidList"/>
    <dgm:cxn modelId="{ED26A184-4655-4F81-9477-3B49C16E91ED}" type="presParOf" srcId="{BFC92796-04F8-4E65-9651-26CD9E649081}" destId="{278B8BD1-D936-4E76-8870-78A3F82F6ECE}" srcOrd="0" destOrd="0" presId="urn:microsoft.com/office/officeart/2018/2/layout/IconVerticalSolidList"/>
    <dgm:cxn modelId="{1E005ED2-E2DA-450D-B73C-B185F30BC892}" type="presParOf" srcId="{278B8BD1-D936-4E76-8870-78A3F82F6ECE}" destId="{8A44E435-25A2-49C8-A4F6-ACEE43C92E6B}" srcOrd="0" destOrd="0" presId="urn:microsoft.com/office/officeart/2018/2/layout/IconVerticalSolidList"/>
    <dgm:cxn modelId="{A9A7B1D4-5AF6-45E8-B13A-1074A8D49D59}" type="presParOf" srcId="{278B8BD1-D936-4E76-8870-78A3F82F6ECE}" destId="{CD650C2F-397C-4BF7-A58F-67869BD659C6}" srcOrd="1" destOrd="0" presId="urn:microsoft.com/office/officeart/2018/2/layout/IconVerticalSolidList"/>
    <dgm:cxn modelId="{E20E226C-0594-4314-AAB4-B21F4E825849}" type="presParOf" srcId="{278B8BD1-D936-4E76-8870-78A3F82F6ECE}" destId="{F0466BE7-0173-4E54-8E44-A4D02086E46F}" srcOrd="2" destOrd="0" presId="urn:microsoft.com/office/officeart/2018/2/layout/IconVerticalSolidList"/>
    <dgm:cxn modelId="{ABD1CD4F-6285-47A0-8B50-D99A5CA87125}" type="presParOf" srcId="{278B8BD1-D936-4E76-8870-78A3F82F6ECE}" destId="{4AAC59AD-DAFD-449D-A8A6-EAF3BDEDFED8}" srcOrd="3" destOrd="0" presId="urn:microsoft.com/office/officeart/2018/2/layout/IconVerticalSolidList"/>
    <dgm:cxn modelId="{EC66497E-3D4D-4189-9293-5A77820EED28}" type="presParOf" srcId="{BFC92796-04F8-4E65-9651-26CD9E649081}" destId="{A8A98309-20A1-484D-91A3-503B2BE2BCB7}" srcOrd="1" destOrd="0" presId="urn:microsoft.com/office/officeart/2018/2/layout/IconVerticalSolidList"/>
    <dgm:cxn modelId="{9A559FFB-C13F-4520-9FF4-05F7FCFB6BFE}" type="presParOf" srcId="{BFC92796-04F8-4E65-9651-26CD9E649081}" destId="{631ED7A4-23A9-41C6-804F-7FE4A1D6D7F4}" srcOrd="2" destOrd="0" presId="urn:microsoft.com/office/officeart/2018/2/layout/IconVerticalSolidList"/>
    <dgm:cxn modelId="{21EDA9CB-4A8F-413A-9468-43E64FAABF96}" type="presParOf" srcId="{631ED7A4-23A9-41C6-804F-7FE4A1D6D7F4}" destId="{6AD17A36-54F4-4364-918B-8B8971F05903}" srcOrd="0" destOrd="0" presId="urn:microsoft.com/office/officeart/2018/2/layout/IconVerticalSolidList"/>
    <dgm:cxn modelId="{2AFE4AD9-4AAA-4E64-9D4E-81BD01FA2AFC}" type="presParOf" srcId="{631ED7A4-23A9-41C6-804F-7FE4A1D6D7F4}" destId="{B593907A-C7C2-4C3C-8E93-6DF0681A2A07}" srcOrd="1" destOrd="0" presId="urn:microsoft.com/office/officeart/2018/2/layout/IconVerticalSolidList"/>
    <dgm:cxn modelId="{7CCF4A0A-D11C-46C1-B58B-BF62E907E7B2}" type="presParOf" srcId="{631ED7A4-23A9-41C6-804F-7FE4A1D6D7F4}" destId="{E4B8A8EC-A16C-4BF3-8E23-295B3C146AB5}" srcOrd="2" destOrd="0" presId="urn:microsoft.com/office/officeart/2018/2/layout/IconVerticalSolidList"/>
    <dgm:cxn modelId="{99182269-5E34-40CB-A5DD-2ED3C8A6D555}" type="presParOf" srcId="{631ED7A4-23A9-41C6-804F-7FE4A1D6D7F4}" destId="{39EEAFD7-F69E-42E3-BA31-B1E54D0196C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79E794C-6B11-43A8-BC21-01E0FB5134C3}" type="doc">
      <dgm:prSet loTypeId="urn:microsoft.com/office/officeart/2005/8/layout/process1" loCatId="process" qsTypeId="urn:microsoft.com/office/officeart/2005/8/quickstyle/simple5" qsCatId="simple" csTypeId="urn:microsoft.com/office/officeart/2005/8/colors/accent1_2" csCatId="accent1"/>
      <dgm:spPr/>
      <dgm:t>
        <a:bodyPr/>
        <a:lstStyle/>
        <a:p>
          <a:endParaRPr lang="en-US"/>
        </a:p>
      </dgm:t>
    </dgm:pt>
    <dgm:pt modelId="{9135455D-110B-4633-A345-0A64D9656B65}">
      <dgm:prSet/>
      <dgm:spPr/>
      <dgm:t>
        <a:bodyPr/>
        <a:lstStyle/>
        <a:p>
          <a:r>
            <a:rPr lang="en-GB"/>
            <a:t>In the current ‘managerialist’ climate studies by ‘Mintzberg’ (1973) and Kotter (1996) found that ‘successful’ managers spend little time analysing tasks; instead they cultivate networks and personal contacts;</a:t>
          </a:r>
          <a:endParaRPr lang="en-US"/>
        </a:p>
      </dgm:t>
    </dgm:pt>
    <dgm:pt modelId="{26E249BB-5FCE-450E-8539-07B853CCDBEB}" type="parTrans" cxnId="{A507AEB3-9C57-4EEF-940E-9B4478C7DCC6}">
      <dgm:prSet/>
      <dgm:spPr/>
      <dgm:t>
        <a:bodyPr/>
        <a:lstStyle/>
        <a:p>
          <a:endParaRPr lang="en-US"/>
        </a:p>
      </dgm:t>
    </dgm:pt>
    <dgm:pt modelId="{D47B7A28-2106-4867-8C05-976FB1C3ECFF}" type="sibTrans" cxnId="{A507AEB3-9C57-4EEF-940E-9B4478C7DCC6}">
      <dgm:prSet/>
      <dgm:spPr/>
      <dgm:t>
        <a:bodyPr/>
        <a:lstStyle/>
        <a:p>
          <a:endParaRPr lang="en-US"/>
        </a:p>
      </dgm:t>
    </dgm:pt>
    <dgm:pt modelId="{61D220ED-0E27-487E-8A89-8C1AB36D3BF4}">
      <dgm:prSet/>
      <dgm:spPr/>
      <dgm:t>
        <a:bodyPr/>
        <a:lstStyle/>
        <a:p>
          <a:r>
            <a:rPr lang="en-GB"/>
            <a:t>Are you able to relate to this? If yes, how? What do you think are the criticisms of this approach?</a:t>
          </a:r>
          <a:endParaRPr lang="en-US"/>
        </a:p>
      </dgm:t>
    </dgm:pt>
    <dgm:pt modelId="{2DFB1AAA-8721-4A0A-8FA8-D1A85AF6C7E3}" type="parTrans" cxnId="{E34F911C-41DC-47B4-9DFE-E63651F6B61D}">
      <dgm:prSet/>
      <dgm:spPr/>
      <dgm:t>
        <a:bodyPr/>
        <a:lstStyle/>
        <a:p>
          <a:endParaRPr lang="en-US"/>
        </a:p>
      </dgm:t>
    </dgm:pt>
    <dgm:pt modelId="{DDCD652A-C838-4140-871D-CE650C77D2F3}" type="sibTrans" cxnId="{E34F911C-41DC-47B4-9DFE-E63651F6B61D}">
      <dgm:prSet/>
      <dgm:spPr/>
      <dgm:t>
        <a:bodyPr/>
        <a:lstStyle/>
        <a:p>
          <a:endParaRPr lang="en-US"/>
        </a:p>
      </dgm:t>
    </dgm:pt>
    <dgm:pt modelId="{403034DE-4451-364A-B2E4-4249EA8315ED}" type="pres">
      <dgm:prSet presAssocID="{879E794C-6B11-43A8-BC21-01E0FB5134C3}" presName="Name0" presStyleCnt="0">
        <dgm:presLayoutVars>
          <dgm:dir/>
          <dgm:resizeHandles val="exact"/>
        </dgm:presLayoutVars>
      </dgm:prSet>
      <dgm:spPr/>
    </dgm:pt>
    <dgm:pt modelId="{6E3EB67D-D09B-9F47-A5C3-E79CB79E7AC5}" type="pres">
      <dgm:prSet presAssocID="{9135455D-110B-4633-A345-0A64D9656B65}" presName="node" presStyleLbl="node1" presStyleIdx="0" presStyleCnt="2">
        <dgm:presLayoutVars>
          <dgm:bulletEnabled val="1"/>
        </dgm:presLayoutVars>
      </dgm:prSet>
      <dgm:spPr/>
    </dgm:pt>
    <dgm:pt modelId="{2EAEA6FF-CCE5-5D4D-8308-69A93E716E65}" type="pres">
      <dgm:prSet presAssocID="{D47B7A28-2106-4867-8C05-976FB1C3ECFF}" presName="sibTrans" presStyleLbl="sibTrans2D1" presStyleIdx="0" presStyleCnt="1"/>
      <dgm:spPr/>
    </dgm:pt>
    <dgm:pt modelId="{27B5E164-24BD-CB41-862D-93E1EE865931}" type="pres">
      <dgm:prSet presAssocID="{D47B7A28-2106-4867-8C05-976FB1C3ECFF}" presName="connectorText" presStyleLbl="sibTrans2D1" presStyleIdx="0" presStyleCnt="1"/>
      <dgm:spPr/>
    </dgm:pt>
    <dgm:pt modelId="{D0F86FC6-026A-C745-A3BA-2C40A1E7A04B}" type="pres">
      <dgm:prSet presAssocID="{61D220ED-0E27-487E-8A89-8C1AB36D3BF4}" presName="node" presStyleLbl="node1" presStyleIdx="1" presStyleCnt="2">
        <dgm:presLayoutVars>
          <dgm:bulletEnabled val="1"/>
        </dgm:presLayoutVars>
      </dgm:prSet>
      <dgm:spPr/>
    </dgm:pt>
  </dgm:ptLst>
  <dgm:cxnLst>
    <dgm:cxn modelId="{E34F911C-41DC-47B4-9DFE-E63651F6B61D}" srcId="{879E794C-6B11-43A8-BC21-01E0FB5134C3}" destId="{61D220ED-0E27-487E-8A89-8C1AB36D3BF4}" srcOrd="1" destOrd="0" parTransId="{2DFB1AAA-8721-4A0A-8FA8-D1A85AF6C7E3}" sibTransId="{DDCD652A-C838-4140-871D-CE650C77D2F3}"/>
    <dgm:cxn modelId="{C065B228-F058-A045-9C08-88C262B201BB}" type="presOf" srcId="{D47B7A28-2106-4867-8C05-976FB1C3ECFF}" destId="{2EAEA6FF-CCE5-5D4D-8308-69A93E716E65}" srcOrd="0" destOrd="0" presId="urn:microsoft.com/office/officeart/2005/8/layout/process1"/>
    <dgm:cxn modelId="{832B9179-12EF-2F4C-AB6D-28BE2ECFF2B5}" type="presOf" srcId="{879E794C-6B11-43A8-BC21-01E0FB5134C3}" destId="{403034DE-4451-364A-B2E4-4249EA8315ED}" srcOrd="0" destOrd="0" presId="urn:microsoft.com/office/officeart/2005/8/layout/process1"/>
    <dgm:cxn modelId="{A507AEB3-9C57-4EEF-940E-9B4478C7DCC6}" srcId="{879E794C-6B11-43A8-BC21-01E0FB5134C3}" destId="{9135455D-110B-4633-A345-0A64D9656B65}" srcOrd="0" destOrd="0" parTransId="{26E249BB-5FCE-450E-8539-07B853CCDBEB}" sibTransId="{D47B7A28-2106-4867-8C05-976FB1C3ECFF}"/>
    <dgm:cxn modelId="{2B6884C0-7B6D-A14A-A3DC-2013AE46445A}" type="presOf" srcId="{61D220ED-0E27-487E-8A89-8C1AB36D3BF4}" destId="{D0F86FC6-026A-C745-A3BA-2C40A1E7A04B}" srcOrd="0" destOrd="0" presId="urn:microsoft.com/office/officeart/2005/8/layout/process1"/>
    <dgm:cxn modelId="{E3044FF8-D22A-D948-A250-6FC2C062E5DE}" type="presOf" srcId="{9135455D-110B-4633-A345-0A64D9656B65}" destId="{6E3EB67D-D09B-9F47-A5C3-E79CB79E7AC5}" srcOrd="0" destOrd="0" presId="urn:microsoft.com/office/officeart/2005/8/layout/process1"/>
    <dgm:cxn modelId="{1A932DFB-EB9D-EA47-AB5E-49C872C41758}" type="presOf" srcId="{D47B7A28-2106-4867-8C05-976FB1C3ECFF}" destId="{27B5E164-24BD-CB41-862D-93E1EE865931}" srcOrd="1" destOrd="0" presId="urn:microsoft.com/office/officeart/2005/8/layout/process1"/>
    <dgm:cxn modelId="{66DD5CBA-683D-3741-9CB1-C9CBF1315AB2}" type="presParOf" srcId="{403034DE-4451-364A-B2E4-4249EA8315ED}" destId="{6E3EB67D-D09B-9F47-A5C3-E79CB79E7AC5}" srcOrd="0" destOrd="0" presId="urn:microsoft.com/office/officeart/2005/8/layout/process1"/>
    <dgm:cxn modelId="{E27195AE-7833-0646-BDC5-9368AC387BD4}" type="presParOf" srcId="{403034DE-4451-364A-B2E4-4249EA8315ED}" destId="{2EAEA6FF-CCE5-5D4D-8308-69A93E716E65}" srcOrd="1" destOrd="0" presId="urn:microsoft.com/office/officeart/2005/8/layout/process1"/>
    <dgm:cxn modelId="{20C7BE6C-CEC8-6D41-8016-7316FCE88711}" type="presParOf" srcId="{2EAEA6FF-CCE5-5D4D-8308-69A93E716E65}" destId="{27B5E164-24BD-CB41-862D-93E1EE865931}" srcOrd="0" destOrd="0" presId="urn:microsoft.com/office/officeart/2005/8/layout/process1"/>
    <dgm:cxn modelId="{50BEB64B-D7E8-5644-BC20-9F435F5D2C04}" type="presParOf" srcId="{403034DE-4451-364A-B2E4-4249EA8315ED}" destId="{D0F86FC6-026A-C745-A3BA-2C40A1E7A04B}"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3CFCDD2-35BB-4F8C-8A77-D3D3A25A6A8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E651AE4-0F2A-441A-92D1-821013CE6116}">
      <dgm:prSet/>
      <dgm:spPr/>
      <dgm:t>
        <a:bodyPr/>
        <a:lstStyle/>
        <a:p>
          <a:r>
            <a:rPr lang="en-GB"/>
            <a:t>Systems Theory – inputs, outputs, processes, outcomes;</a:t>
          </a:r>
          <a:endParaRPr lang="en-US"/>
        </a:p>
      </dgm:t>
    </dgm:pt>
    <dgm:pt modelId="{C9E39582-3821-4430-8F69-FCE005DC5400}" type="parTrans" cxnId="{CBE9402B-54C5-4B6A-8ED2-1BFC7C8D8C44}">
      <dgm:prSet/>
      <dgm:spPr/>
      <dgm:t>
        <a:bodyPr/>
        <a:lstStyle/>
        <a:p>
          <a:endParaRPr lang="en-US"/>
        </a:p>
      </dgm:t>
    </dgm:pt>
    <dgm:pt modelId="{45BA4153-25F5-4534-AAE4-0D1B07469268}" type="sibTrans" cxnId="{CBE9402B-54C5-4B6A-8ED2-1BFC7C8D8C44}">
      <dgm:prSet/>
      <dgm:spPr/>
      <dgm:t>
        <a:bodyPr/>
        <a:lstStyle/>
        <a:p>
          <a:endParaRPr lang="en-US"/>
        </a:p>
      </dgm:t>
    </dgm:pt>
    <dgm:pt modelId="{89AA9EDA-DD1B-40CC-ADE5-F331BEE8997C}">
      <dgm:prSet/>
      <dgm:spPr/>
      <dgm:t>
        <a:bodyPr/>
        <a:lstStyle/>
        <a:p>
          <a:r>
            <a:rPr lang="en-GB"/>
            <a:t>An equal balance between ‘task and person’;</a:t>
          </a:r>
          <a:endParaRPr lang="en-US"/>
        </a:p>
      </dgm:t>
    </dgm:pt>
    <dgm:pt modelId="{458BB932-9286-4BEF-8231-CF7A381CBD73}" type="parTrans" cxnId="{5CC45030-6769-4F80-9EB7-F11B6A5A618E}">
      <dgm:prSet/>
      <dgm:spPr/>
      <dgm:t>
        <a:bodyPr/>
        <a:lstStyle/>
        <a:p>
          <a:endParaRPr lang="en-US"/>
        </a:p>
      </dgm:t>
    </dgm:pt>
    <dgm:pt modelId="{84BBC5B8-6028-41A0-AEF1-7CCEB4DD84D1}" type="sibTrans" cxnId="{5CC45030-6769-4F80-9EB7-F11B6A5A618E}">
      <dgm:prSet/>
      <dgm:spPr/>
      <dgm:t>
        <a:bodyPr/>
        <a:lstStyle/>
        <a:p>
          <a:endParaRPr lang="en-US"/>
        </a:p>
      </dgm:t>
    </dgm:pt>
    <dgm:pt modelId="{DF6A82D2-3006-4C4E-9A3F-CD211E11D242}">
      <dgm:prSet/>
      <dgm:spPr/>
      <dgm:t>
        <a:bodyPr/>
        <a:lstStyle/>
        <a:p>
          <a:r>
            <a:rPr lang="en-GB"/>
            <a:t>An attempt to incorporate the positive aspects of each of the two opposing theories;</a:t>
          </a:r>
          <a:endParaRPr lang="en-US"/>
        </a:p>
      </dgm:t>
    </dgm:pt>
    <dgm:pt modelId="{8584FC50-16D1-48E6-9992-BB87D5DFC5ED}" type="parTrans" cxnId="{FA2AE88D-165E-47E4-B5A7-2DA3AB1E1A1C}">
      <dgm:prSet/>
      <dgm:spPr/>
      <dgm:t>
        <a:bodyPr/>
        <a:lstStyle/>
        <a:p>
          <a:endParaRPr lang="en-US"/>
        </a:p>
      </dgm:t>
    </dgm:pt>
    <dgm:pt modelId="{78032B39-CDBE-478F-BFD6-9DF51F788390}" type="sibTrans" cxnId="{FA2AE88D-165E-47E4-B5A7-2DA3AB1E1A1C}">
      <dgm:prSet/>
      <dgm:spPr/>
      <dgm:t>
        <a:bodyPr/>
        <a:lstStyle/>
        <a:p>
          <a:endParaRPr lang="en-US"/>
        </a:p>
      </dgm:t>
    </dgm:pt>
    <dgm:pt modelId="{3437B18A-5DA5-42A3-B7D0-F6625D2D2423}">
      <dgm:prSet/>
      <dgm:spPr/>
      <dgm:t>
        <a:bodyPr/>
        <a:lstStyle/>
        <a:p>
          <a:r>
            <a:rPr lang="en-GB"/>
            <a:t>Eg - Children’s Society. Had targets to meet, numbers of families, and young people to work, excellent supervision, appraisal and a very supportive manager.</a:t>
          </a:r>
          <a:endParaRPr lang="en-US"/>
        </a:p>
      </dgm:t>
    </dgm:pt>
    <dgm:pt modelId="{708F5B0B-EB3A-4EC6-8241-D863511F4B8D}" type="parTrans" cxnId="{C52F07D5-AF56-4101-AD0D-C088802DE53D}">
      <dgm:prSet/>
      <dgm:spPr/>
      <dgm:t>
        <a:bodyPr/>
        <a:lstStyle/>
        <a:p>
          <a:endParaRPr lang="en-US"/>
        </a:p>
      </dgm:t>
    </dgm:pt>
    <dgm:pt modelId="{9C1C6BA4-C7C7-4D3B-9BAC-727A50B13AF3}" type="sibTrans" cxnId="{C52F07D5-AF56-4101-AD0D-C088802DE53D}">
      <dgm:prSet/>
      <dgm:spPr/>
      <dgm:t>
        <a:bodyPr/>
        <a:lstStyle/>
        <a:p>
          <a:endParaRPr lang="en-US"/>
        </a:p>
      </dgm:t>
    </dgm:pt>
    <dgm:pt modelId="{825166E9-F7B2-264C-8300-BA8E27A8D49E}" type="pres">
      <dgm:prSet presAssocID="{63CFCDD2-35BB-4F8C-8A77-D3D3A25A6A89}" presName="vert0" presStyleCnt="0">
        <dgm:presLayoutVars>
          <dgm:dir/>
          <dgm:animOne val="branch"/>
          <dgm:animLvl val="lvl"/>
        </dgm:presLayoutVars>
      </dgm:prSet>
      <dgm:spPr/>
    </dgm:pt>
    <dgm:pt modelId="{ED5CBD78-EEA7-754D-91F6-354CAF21D6C6}" type="pres">
      <dgm:prSet presAssocID="{2E651AE4-0F2A-441A-92D1-821013CE6116}" presName="thickLine" presStyleLbl="alignNode1" presStyleIdx="0" presStyleCnt="4"/>
      <dgm:spPr/>
    </dgm:pt>
    <dgm:pt modelId="{9A686808-5F84-CD4A-A07D-04CD67CA9613}" type="pres">
      <dgm:prSet presAssocID="{2E651AE4-0F2A-441A-92D1-821013CE6116}" presName="horz1" presStyleCnt="0"/>
      <dgm:spPr/>
    </dgm:pt>
    <dgm:pt modelId="{59ECF529-7C43-D544-9004-6462743E4C26}" type="pres">
      <dgm:prSet presAssocID="{2E651AE4-0F2A-441A-92D1-821013CE6116}" presName="tx1" presStyleLbl="revTx" presStyleIdx="0" presStyleCnt="4"/>
      <dgm:spPr/>
    </dgm:pt>
    <dgm:pt modelId="{CC59408F-9773-EF40-96E3-8AF3BB0FE4D1}" type="pres">
      <dgm:prSet presAssocID="{2E651AE4-0F2A-441A-92D1-821013CE6116}" presName="vert1" presStyleCnt="0"/>
      <dgm:spPr/>
    </dgm:pt>
    <dgm:pt modelId="{393896DF-C203-1149-85AC-3C04E4DDF1F4}" type="pres">
      <dgm:prSet presAssocID="{89AA9EDA-DD1B-40CC-ADE5-F331BEE8997C}" presName="thickLine" presStyleLbl="alignNode1" presStyleIdx="1" presStyleCnt="4"/>
      <dgm:spPr/>
    </dgm:pt>
    <dgm:pt modelId="{794D4FCC-8428-FE4D-AD01-ABC342D3921F}" type="pres">
      <dgm:prSet presAssocID="{89AA9EDA-DD1B-40CC-ADE5-F331BEE8997C}" presName="horz1" presStyleCnt="0"/>
      <dgm:spPr/>
    </dgm:pt>
    <dgm:pt modelId="{AAB1B190-6871-C749-979F-A2E76C963481}" type="pres">
      <dgm:prSet presAssocID="{89AA9EDA-DD1B-40CC-ADE5-F331BEE8997C}" presName="tx1" presStyleLbl="revTx" presStyleIdx="1" presStyleCnt="4"/>
      <dgm:spPr/>
    </dgm:pt>
    <dgm:pt modelId="{6EDB6CB2-1AD1-0F4C-870B-FD5F4BBFE831}" type="pres">
      <dgm:prSet presAssocID="{89AA9EDA-DD1B-40CC-ADE5-F331BEE8997C}" presName="vert1" presStyleCnt="0"/>
      <dgm:spPr/>
    </dgm:pt>
    <dgm:pt modelId="{B2CDDF74-07A3-4144-BAB4-27F7B52D8A77}" type="pres">
      <dgm:prSet presAssocID="{DF6A82D2-3006-4C4E-9A3F-CD211E11D242}" presName="thickLine" presStyleLbl="alignNode1" presStyleIdx="2" presStyleCnt="4"/>
      <dgm:spPr/>
    </dgm:pt>
    <dgm:pt modelId="{65A798F7-7A12-DE47-AB0E-887E72FD6F31}" type="pres">
      <dgm:prSet presAssocID="{DF6A82D2-3006-4C4E-9A3F-CD211E11D242}" presName="horz1" presStyleCnt="0"/>
      <dgm:spPr/>
    </dgm:pt>
    <dgm:pt modelId="{F49E8534-84FB-4046-86F2-F415BB182220}" type="pres">
      <dgm:prSet presAssocID="{DF6A82D2-3006-4C4E-9A3F-CD211E11D242}" presName="tx1" presStyleLbl="revTx" presStyleIdx="2" presStyleCnt="4"/>
      <dgm:spPr/>
    </dgm:pt>
    <dgm:pt modelId="{EC1CD08C-5538-4D4D-BBAF-B29540C69EE0}" type="pres">
      <dgm:prSet presAssocID="{DF6A82D2-3006-4C4E-9A3F-CD211E11D242}" presName="vert1" presStyleCnt="0"/>
      <dgm:spPr/>
    </dgm:pt>
    <dgm:pt modelId="{614091E3-02DB-CE47-9516-42897D61BE54}" type="pres">
      <dgm:prSet presAssocID="{3437B18A-5DA5-42A3-B7D0-F6625D2D2423}" presName="thickLine" presStyleLbl="alignNode1" presStyleIdx="3" presStyleCnt="4"/>
      <dgm:spPr/>
    </dgm:pt>
    <dgm:pt modelId="{43FB24F1-368D-554C-AB11-9326AA3E33AA}" type="pres">
      <dgm:prSet presAssocID="{3437B18A-5DA5-42A3-B7D0-F6625D2D2423}" presName="horz1" presStyleCnt="0"/>
      <dgm:spPr/>
    </dgm:pt>
    <dgm:pt modelId="{40882C55-217C-8B4F-ACDC-D00C39908320}" type="pres">
      <dgm:prSet presAssocID="{3437B18A-5DA5-42A3-B7D0-F6625D2D2423}" presName="tx1" presStyleLbl="revTx" presStyleIdx="3" presStyleCnt="4"/>
      <dgm:spPr/>
    </dgm:pt>
    <dgm:pt modelId="{52EC0C12-504E-7749-B943-CCAC8A29EE6B}" type="pres">
      <dgm:prSet presAssocID="{3437B18A-5DA5-42A3-B7D0-F6625D2D2423}" presName="vert1" presStyleCnt="0"/>
      <dgm:spPr/>
    </dgm:pt>
  </dgm:ptLst>
  <dgm:cxnLst>
    <dgm:cxn modelId="{CBE9402B-54C5-4B6A-8ED2-1BFC7C8D8C44}" srcId="{63CFCDD2-35BB-4F8C-8A77-D3D3A25A6A89}" destId="{2E651AE4-0F2A-441A-92D1-821013CE6116}" srcOrd="0" destOrd="0" parTransId="{C9E39582-3821-4430-8F69-FCE005DC5400}" sibTransId="{45BA4153-25F5-4534-AAE4-0D1B07469268}"/>
    <dgm:cxn modelId="{5CC45030-6769-4F80-9EB7-F11B6A5A618E}" srcId="{63CFCDD2-35BB-4F8C-8A77-D3D3A25A6A89}" destId="{89AA9EDA-DD1B-40CC-ADE5-F331BEE8997C}" srcOrd="1" destOrd="0" parTransId="{458BB932-9286-4BEF-8231-CF7A381CBD73}" sibTransId="{84BBC5B8-6028-41A0-AEF1-7CCEB4DD84D1}"/>
    <dgm:cxn modelId="{5DCCF94B-2FC6-EB46-B262-72E0ED2B6F0E}" type="presOf" srcId="{2E651AE4-0F2A-441A-92D1-821013CE6116}" destId="{59ECF529-7C43-D544-9004-6462743E4C26}" srcOrd="0" destOrd="0" presId="urn:microsoft.com/office/officeart/2008/layout/LinedList"/>
    <dgm:cxn modelId="{B6C83D6B-74E4-174F-B7A4-2C0598497DFE}" type="presOf" srcId="{3437B18A-5DA5-42A3-B7D0-F6625D2D2423}" destId="{40882C55-217C-8B4F-ACDC-D00C39908320}" srcOrd="0" destOrd="0" presId="urn:microsoft.com/office/officeart/2008/layout/LinedList"/>
    <dgm:cxn modelId="{BE867D82-C6E6-9C4D-AC99-8ED29434F63A}" type="presOf" srcId="{89AA9EDA-DD1B-40CC-ADE5-F331BEE8997C}" destId="{AAB1B190-6871-C749-979F-A2E76C963481}" srcOrd="0" destOrd="0" presId="urn:microsoft.com/office/officeart/2008/layout/LinedList"/>
    <dgm:cxn modelId="{FA2AE88D-165E-47E4-B5A7-2DA3AB1E1A1C}" srcId="{63CFCDD2-35BB-4F8C-8A77-D3D3A25A6A89}" destId="{DF6A82D2-3006-4C4E-9A3F-CD211E11D242}" srcOrd="2" destOrd="0" parTransId="{8584FC50-16D1-48E6-9992-BB87D5DFC5ED}" sibTransId="{78032B39-CDBE-478F-BFD6-9DF51F788390}"/>
    <dgm:cxn modelId="{C95C00A3-CE65-9246-BBFA-F057B59C8B67}" type="presOf" srcId="{DF6A82D2-3006-4C4E-9A3F-CD211E11D242}" destId="{F49E8534-84FB-4046-86F2-F415BB182220}" srcOrd="0" destOrd="0" presId="urn:microsoft.com/office/officeart/2008/layout/LinedList"/>
    <dgm:cxn modelId="{DF0550B2-A573-824A-9F24-4DE0E222086E}" type="presOf" srcId="{63CFCDD2-35BB-4F8C-8A77-D3D3A25A6A89}" destId="{825166E9-F7B2-264C-8300-BA8E27A8D49E}" srcOrd="0" destOrd="0" presId="urn:microsoft.com/office/officeart/2008/layout/LinedList"/>
    <dgm:cxn modelId="{C52F07D5-AF56-4101-AD0D-C088802DE53D}" srcId="{63CFCDD2-35BB-4F8C-8A77-D3D3A25A6A89}" destId="{3437B18A-5DA5-42A3-B7D0-F6625D2D2423}" srcOrd="3" destOrd="0" parTransId="{708F5B0B-EB3A-4EC6-8241-D863511F4B8D}" sibTransId="{9C1C6BA4-C7C7-4D3B-9BAC-727A50B13AF3}"/>
    <dgm:cxn modelId="{E999D400-C8C4-EF4C-80C3-6EF17513FB87}" type="presParOf" srcId="{825166E9-F7B2-264C-8300-BA8E27A8D49E}" destId="{ED5CBD78-EEA7-754D-91F6-354CAF21D6C6}" srcOrd="0" destOrd="0" presId="urn:microsoft.com/office/officeart/2008/layout/LinedList"/>
    <dgm:cxn modelId="{95FB91C4-CA0D-7141-9EDA-C51231ABD367}" type="presParOf" srcId="{825166E9-F7B2-264C-8300-BA8E27A8D49E}" destId="{9A686808-5F84-CD4A-A07D-04CD67CA9613}" srcOrd="1" destOrd="0" presId="urn:microsoft.com/office/officeart/2008/layout/LinedList"/>
    <dgm:cxn modelId="{4055049C-064E-0F48-AA6D-2F19CC525344}" type="presParOf" srcId="{9A686808-5F84-CD4A-A07D-04CD67CA9613}" destId="{59ECF529-7C43-D544-9004-6462743E4C26}" srcOrd="0" destOrd="0" presId="urn:microsoft.com/office/officeart/2008/layout/LinedList"/>
    <dgm:cxn modelId="{BCED3AE2-9EBE-0A47-BBE1-9D166005D855}" type="presParOf" srcId="{9A686808-5F84-CD4A-A07D-04CD67CA9613}" destId="{CC59408F-9773-EF40-96E3-8AF3BB0FE4D1}" srcOrd="1" destOrd="0" presId="urn:microsoft.com/office/officeart/2008/layout/LinedList"/>
    <dgm:cxn modelId="{ACB07527-41A1-DD4C-912A-903AD1584DE1}" type="presParOf" srcId="{825166E9-F7B2-264C-8300-BA8E27A8D49E}" destId="{393896DF-C203-1149-85AC-3C04E4DDF1F4}" srcOrd="2" destOrd="0" presId="urn:microsoft.com/office/officeart/2008/layout/LinedList"/>
    <dgm:cxn modelId="{D96F6D71-DCA3-324F-BAC6-BDB633574562}" type="presParOf" srcId="{825166E9-F7B2-264C-8300-BA8E27A8D49E}" destId="{794D4FCC-8428-FE4D-AD01-ABC342D3921F}" srcOrd="3" destOrd="0" presId="urn:microsoft.com/office/officeart/2008/layout/LinedList"/>
    <dgm:cxn modelId="{F8869E74-E71A-C848-9658-3E4AF59AADC9}" type="presParOf" srcId="{794D4FCC-8428-FE4D-AD01-ABC342D3921F}" destId="{AAB1B190-6871-C749-979F-A2E76C963481}" srcOrd="0" destOrd="0" presId="urn:microsoft.com/office/officeart/2008/layout/LinedList"/>
    <dgm:cxn modelId="{BBD32D70-DD0E-A148-8BE9-FEC7C76F240B}" type="presParOf" srcId="{794D4FCC-8428-FE4D-AD01-ABC342D3921F}" destId="{6EDB6CB2-1AD1-0F4C-870B-FD5F4BBFE831}" srcOrd="1" destOrd="0" presId="urn:microsoft.com/office/officeart/2008/layout/LinedList"/>
    <dgm:cxn modelId="{4F7132DB-0A41-B44C-84E7-1E4B6F5F8115}" type="presParOf" srcId="{825166E9-F7B2-264C-8300-BA8E27A8D49E}" destId="{B2CDDF74-07A3-4144-BAB4-27F7B52D8A77}" srcOrd="4" destOrd="0" presId="urn:microsoft.com/office/officeart/2008/layout/LinedList"/>
    <dgm:cxn modelId="{664835F0-D127-E040-A2CD-FDDD80081967}" type="presParOf" srcId="{825166E9-F7B2-264C-8300-BA8E27A8D49E}" destId="{65A798F7-7A12-DE47-AB0E-887E72FD6F31}" srcOrd="5" destOrd="0" presId="urn:microsoft.com/office/officeart/2008/layout/LinedList"/>
    <dgm:cxn modelId="{E7AB9A7B-A514-4C4A-A6FA-1560B507B017}" type="presParOf" srcId="{65A798F7-7A12-DE47-AB0E-887E72FD6F31}" destId="{F49E8534-84FB-4046-86F2-F415BB182220}" srcOrd="0" destOrd="0" presId="urn:microsoft.com/office/officeart/2008/layout/LinedList"/>
    <dgm:cxn modelId="{55049A42-6131-D04C-B793-3BD3F08CBF02}" type="presParOf" srcId="{65A798F7-7A12-DE47-AB0E-887E72FD6F31}" destId="{EC1CD08C-5538-4D4D-BBAF-B29540C69EE0}" srcOrd="1" destOrd="0" presId="urn:microsoft.com/office/officeart/2008/layout/LinedList"/>
    <dgm:cxn modelId="{D8253632-8674-D741-AF8A-4332F7420581}" type="presParOf" srcId="{825166E9-F7B2-264C-8300-BA8E27A8D49E}" destId="{614091E3-02DB-CE47-9516-42897D61BE54}" srcOrd="6" destOrd="0" presId="urn:microsoft.com/office/officeart/2008/layout/LinedList"/>
    <dgm:cxn modelId="{CC3B0B6A-57A6-0349-9856-A9D38DE6F4ED}" type="presParOf" srcId="{825166E9-F7B2-264C-8300-BA8E27A8D49E}" destId="{43FB24F1-368D-554C-AB11-9326AA3E33AA}" srcOrd="7" destOrd="0" presId="urn:microsoft.com/office/officeart/2008/layout/LinedList"/>
    <dgm:cxn modelId="{ECFCB15D-AD68-8844-A5EA-DE8FB4D37F52}" type="presParOf" srcId="{43FB24F1-368D-554C-AB11-9326AA3E33AA}" destId="{40882C55-217C-8B4F-ACDC-D00C39908320}" srcOrd="0" destOrd="0" presId="urn:microsoft.com/office/officeart/2008/layout/LinedList"/>
    <dgm:cxn modelId="{E396254D-8C5A-EB4C-A1D9-CFE0594E97EE}" type="presParOf" srcId="{43FB24F1-368D-554C-AB11-9326AA3E33AA}" destId="{52EC0C12-504E-7749-B943-CCAC8A29EE6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253874B-0E6B-4903-AA5B-9D2D4CE280B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7FA5BBA-7599-4561-9D91-C8BA498AE904}">
      <dgm:prSet/>
      <dgm:spPr/>
      <dgm:t>
        <a:bodyPr/>
        <a:lstStyle/>
        <a:p>
          <a:r>
            <a:rPr lang="en-GB"/>
            <a:t>Contingency Theory – Rejects the notion that there is ‘one best’ approach to management;</a:t>
          </a:r>
          <a:endParaRPr lang="en-US"/>
        </a:p>
      </dgm:t>
    </dgm:pt>
    <dgm:pt modelId="{377022B1-14EF-4937-B29F-191A3552A86B}" type="parTrans" cxnId="{74318F54-5F99-43EB-911C-F863294F6215}">
      <dgm:prSet/>
      <dgm:spPr/>
      <dgm:t>
        <a:bodyPr/>
        <a:lstStyle/>
        <a:p>
          <a:endParaRPr lang="en-US"/>
        </a:p>
      </dgm:t>
    </dgm:pt>
    <dgm:pt modelId="{18585EC4-11D3-4B00-9CDE-02582473D88F}" type="sibTrans" cxnId="{74318F54-5F99-43EB-911C-F863294F6215}">
      <dgm:prSet/>
      <dgm:spPr/>
      <dgm:t>
        <a:bodyPr/>
        <a:lstStyle/>
        <a:p>
          <a:endParaRPr lang="en-US"/>
        </a:p>
      </dgm:t>
    </dgm:pt>
    <dgm:pt modelId="{FB784117-82FF-4CD3-916F-8DA285270F3D}">
      <dgm:prSet/>
      <dgm:spPr/>
      <dgm:t>
        <a:bodyPr/>
        <a:lstStyle/>
        <a:p>
          <a:r>
            <a:rPr lang="en-GB"/>
            <a:t>An appreciation of the uniqueness of ‘each’ organizational design/context and management style for a set of circumstances;</a:t>
          </a:r>
          <a:endParaRPr lang="en-US"/>
        </a:p>
      </dgm:t>
    </dgm:pt>
    <dgm:pt modelId="{E4097398-9CF3-4487-9548-D8DF2104FD12}" type="parTrans" cxnId="{50DEC723-1D12-4140-97E6-2C874CA60F7A}">
      <dgm:prSet/>
      <dgm:spPr/>
      <dgm:t>
        <a:bodyPr/>
        <a:lstStyle/>
        <a:p>
          <a:endParaRPr lang="en-US"/>
        </a:p>
      </dgm:t>
    </dgm:pt>
    <dgm:pt modelId="{05B8F5DB-EE73-4554-83AF-D4385A4D1E9F}" type="sibTrans" cxnId="{50DEC723-1D12-4140-97E6-2C874CA60F7A}">
      <dgm:prSet/>
      <dgm:spPr/>
      <dgm:t>
        <a:bodyPr/>
        <a:lstStyle/>
        <a:p>
          <a:endParaRPr lang="en-US"/>
        </a:p>
      </dgm:t>
    </dgm:pt>
    <dgm:pt modelId="{20D63C5C-13D5-446E-970F-7CA8D30B29E1}">
      <dgm:prSet/>
      <dgm:spPr/>
      <dgm:t>
        <a:bodyPr/>
        <a:lstStyle/>
        <a:p>
          <a:r>
            <a:rPr lang="en-GB"/>
            <a:t>‘Emphasises need for flexibility’; </a:t>
          </a:r>
          <a:endParaRPr lang="en-US"/>
        </a:p>
      </dgm:t>
    </dgm:pt>
    <dgm:pt modelId="{606B8B1F-3577-40DF-BD82-DC7725AFE158}" type="parTrans" cxnId="{150AF638-EADE-4BF9-AFBD-04376B2B6EB5}">
      <dgm:prSet/>
      <dgm:spPr/>
      <dgm:t>
        <a:bodyPr/>
        <a:lstStyle/>
        <a:p>
          <a:endParaRPr lang="en-US"/>
        </a:p>
      </dgm:t>
    </dgm:pt>
    <dgm:pt modelId="{6B27D42E-5125-4000-AC36-DD1D50899193}" type="sibTrans" cxnId="{150AF638-EADE-4BF9-AFBD-04376B2B6EB5}">
      <dgm:prSet/>
      <dgm:spPr/>
      <dgm:t>
        <a:bodyPr/>
        <a:lstStyle/>
        <a:p>
          <a:endParaRPr lang="en-US"/>
        </a:p>
      </dgm:t>
    </dgm:pt>
    <dgm:pt modelId="{7D5A15B2-73B4-46FC-B6C3-5B9061B8CEC9}">
      <dgm:prSet/>
      <dgm:spPr/>
      <dgm:t>
        <a:bodyPr/>
        <a:lstStyle/>
        <a:p>
          <a:r>
            <a:rPr lang="en-GB"/>
            <a:t>e.g. Appreciate differences between ‘centre based and detached’ work;</a:t>
          </a:r>
          <a:endParaRPr lang="en-US"/>
        </a:p>
      </dgm:t>
    </dgm:pt>
    <dgm:pt modelId="{BD81A7DC-5B1A-48F9-BE12-3B49294DB1C6}" type="parTrans" cxnId="{2EAA93B8-79C4-4561-8E19-D0F3EDB57A6F}">
      <dgm:prSet/>
      <dgm:spPr/>
      <dgm:t>
        <a:bodyPr/>
        <a:lstStyle/>
        <a:p>
          <a:endParaRPr lang="en-US"/>
        </a:p>
      </dgm:t>
    </dgm:pt>
    <dgm:pt modelId="{A78D0A38-1BA0-4284-A556-621C823B49F4}" type="sibTrans" cxnId="{2EAA93B8-79C4-4561-8E19-D0F3EDB57A6F}">
      <dgm:prSet/>
      <dgm:spPr/>
      <dgm:t>
        <a:bodyPr/>
        <a:lstStyle/>
        <a:p>
          <a:endParaRPr lang="en-US"/>
        </a:p>
      </dgm:t>
    </dgm:pt>
    <dgm:pt modelId="{2538D0ED-FC86-9C40-92DD-46A910F5CE3C}" type="pres">
      <dgm:prSet presAssocID="{7253874B-0E6B-4903-AA5B-9D2D4CE280BC}" presName="linear" presStyleCnt="0">
        <dgm:presLayoutVars>
          <dgm:animLvl val="lvl"/>
          <dgm:resizeHandles val="exact"/>
        </dgm:presLayoutVars>
      </dgm:prSet>
      <dgm:spPr/>
    </dgm:pt>
    <dgm:pt modelId="{AAEE65CA-02DF-1843-8465-8040F0F4690E}" type="pres">
      <dgm:prSet presAssocID="{C7FA5BBA-7599-4561-9D91-C8BA498AE904}" presName="parentText" presStyleLbl="node1" presStyleIdx="0" presStyleCnt="4">
        <dgm:presLayoutVars>
          <dgm:chMax val="0"/>
          <dgm:bulletEnabled val="1"/>
        </dgm:presLayoutVars>
      </dgm:prSet>
      <dgm:spPr/>
    </dgm:pt>
    <dgm:pt modelId="{432716A1-A1C6-AC4B-976D-7A15B1AC797E}" type="pres">
      <dgm:prSet presAssocID="{18585EC4-11D3-4B00-9CDE-02582473D88F}" presName="spacer" presStyleCnt="0"/>
      <dgm:spPr/>
    </dgm:pt>
    <dgm:pt modelId="{7C35C0E2-E5B0-514E-A820-9ADF86B06D91}" type="pres">
      <dgm:prSet presAssocID="{FB784117-82FF-4CD3-916F-8DA285270F3D}" presName="parentText" presStyleLbl="node1" presStyleIdx="1" presStyleCnt="4">
        <dgm:presLayoutVars>
          <dgm:chMax val="0"/>
          <dgm:bulletEnabled val="1"/>
        </dgm:presLayoutVars>
      </dgm:prSet>
      <dgm:spPr/>
    </dgm:pt>
    <dgm:pt modelId="{8429B529-A561-9A48-9015-56282753AA63}" type="pres">
      <dgm:prSet presAssocID="{05B8F5DB-EE73-4554-83AF-D4385A4D1E9F}" presName="spacer" presStyleCnt="0"/>
      <dgm:spPr/>
    </dgm:pt>
    <dgm:pt modelId="{09984CE3-CA22-F54C-8FC7-63B541003B42}" type="pres">
      <dgm:prSet presAssocID="{20D63C5C-13D5-446E-970F-7CA8D30B29E1}" presName="parentText" presStyleLbl="node1" presStyleIdx="2" presStyleCnt="4">
        <dgm:presLayoutVars>
          <dgm:chMax val="0"/>
          <dgm:bulletEnabled val="1"/>
        </dgm:presLayoutVars>
      </dgm:prSet>
      <dgm:spPr/>
    </dgm:pt>
    <dgm:pt modelId="{E0F7DD1D-9618-2343-9A09-AA6B22EF3CC5}" type="pres">
      <dgm:prSet presAssocID="{6B27D42E-5125-4000-AC36-DD1D50899193}" presName="spacer" presStyleCnt="0"/>
      <dgm:spPr/>
    </dgm:pt>
    <dgm:pt modelId="{A317EE66-A51E-6E47-AFD3-8F741E261B72}" type="pres">
      <dgm:prSet presAssocID="{7D5A15B2-73B4-46FC-B6C3-5B9061B8CEC9}" presName="parentText" presStyleLbl="node1" presStyleIdx="3" presStyleCnt="4">
        <dgm:presLayoutVars>
          <dgm:chMax val="0"/>
          <dgm:bulletEnabled val="1"/>
        </dgm:presLayoutVars>
      </dgm:prSet>
      <dgm:spPr/>
    </dgm:pt>
  </dgm:ptLst>
  <dgm:cxnLst>
    <dgm:cxn modelId="{3E89F204-5C0B-D64E-AECD-D03F93D67CA4}" type="presOf" srcId="{FB784117-82FF-4CD3-916F-8DA285270F3D}" destId="{7C35C0E2-E5B0-514E-A820-9ADF86B06D91}" srcOrd="0" destOrd="0" presId="urn:microsoft.com/office/officeart/2005/8/layout/vList2"/>
    <dgm:cxn modelId="{2776E508-7818-F247-BAB4-F18BA4AFC58E}" type="presOf" srcId="{7D5A15B2-73B4-46FC-B6C3-5B9061B8CEC9}" destId="{A317EE66-A51E-6E47-AFD3-8F741E261B72}" srcOrd="0" destOrd="0" presId="urn:microsoft.com/office/officeart/2005/8/layout/vList2"/>
    <dgm:cxn modelId="{50DEC723-1D12-4140-97E6-2C874CA60F7A}" srcId="{7253874B-0E6B-4903-AA5B-9D2D4CE280BC}" destId="{FB784117-82FF-4CD3-916F-8DA285270F3D}" srcOrd="1" destOrd="0" parTransId="{E4097398-9CF3-4487-9548-D8DF2104FD12}" sibTransId="{05B8F5DB-EE73-4554-83AF-D4385A4D1E9F}"/>
    <dgm:cxn modelId="{150AF638-EADE-4BF9-AFBD-04376B2B6EB5}" srcId="{7253874B-0E6B-4903-AA5B-9D2D4CE280BC}" destId="{20D63C5C-13D5-446E-970F-7CA8D30B29E1}" srcOrd="2" destOrd="0" parTransId="{606B8B1F-3577-40DF-BD82-DC7725AFE158}" sibTransId="{6B27D42E-5125-4000-AC36-DD1D50899193}"/>
    <dgm:cxn modelId="{74318F54-5F99-43EB-911C-F863294F6215}" srcId="{7253874B-0E6B-4903-AA5B-9D2D4CE280BC}" destId="{C7FA5BBA-7599-4561-9D91-C8BA498AE904}" srcOrd="0" destOrd="0" parTransId="{377022B1-14EF-4937-B29F-191A3552A86B}" sibTransId="{18585EC4-11D3-4B00-9CDE-02582473D88F}"/>
    <dgm:cxn modelId="{9F6B085D-8AC7-C449-822A-366A7B457AA4}" type="presOf" srcId="{C7FA5BBA-7599-4561-9D91-C8BA498AE904}" destId="{AAEE65CA-02DF-1843-8465-8040F0F4690E}" srcOrd="0" destOrd="0" presId="urn:microsoft.com/office/officeart/2005/8/layout/vList2"/>
    <dgm:cxn modelId="{490A98B0-15CE-6243-ABB9-4F7B71FD858E}" type="presOf" srcId="{7253874B-0E6B-4903-AA5B-9D2D4CE280BC}" destId="{2538D0ED-FC86-9C40-92DD-46A910F5CE3C}" srcOrd="0" destOrd="0" presId="urn:microsoft.com/office/officeart/2005/8/layout/vList2"/>
    <dgm:cxn modelId="{2EAA93B8-79C4-4561-8E19-D0F3EDB57A6F}" srcId="{7253874B-0E6B-4903-AA5B-9D2D4CE280BC}" destId="{7D5A15B2-73B4-46FC-B6C3-5B9061B8CEC9}" srcOrd="3" destOrd="0" parTransId="{BD81A7DC-5B1A-48F9-BE12-3B49294DB1C6}" sibTransId="{A78D0A38-1BA0-4284-A556-621C823B49F4}"/>
    <dgm:cxn modelId="{A680FDE4-5DFB-2B45-B05A-CA6F481B068C}" type="presOf" srcId="{20D63C5C-13D5-446E-970F-7CA8D30B29E1}" destId="{09984CE3-CA22-F54C-8FC7-63B541003B42}" srcOrd="0" destOrd="0" presId="urn:microsoft.com/office/officeart/2005/8/layout/vList2"/>
    <dgm:cxn modelId="{4F636900-7104-9240-BB26-47B1B573C635}" type="presParOf" srcId="{2538D0ED-FC86-9C40-92DD-46A910F5CE3C}" destId="{AAEE65CA-02DF-1843-8465-8040F0F4690E}" srcOrd="0" destOrd="0" presId="urn:microsoft.com/office/officeart/2005/8/layout/vList2"/>
    <dgm:cxn modelId="{BBCDAEE9-4113-A84E-85B5-7BB60A9D51BE}" type="presParOf" srcId="{2538D0ED-FC86-9C40-92DD-46A910F5CE3C}" destId="{432716A1-A1C6-AC4B-976D-7A15B1AC797E}" srcOrd="1" destOrd="0" presId="urn:microsoft.com/office/officeart/2005/8/layout/vList2"/>
    <dgm:cxn modelId="{39C8C4C7-EE13-6940-940B-0DA5E7DD4F62}" type="presParOf" srcId="{2538D0ED-FC86-9C40-92DD-46A910F5CE3C}" destId="{7C35C0E2-E5B0-514E-A820-9ADF86B06D91}" srcOrd="2" destOrd="0" presId="urn:microsoft.com/office/officeart/2005/8/layout/vList2"/>
    <dgm:cxn modelId="{7F8F7E97-FE77-E748-A656-3CB76062BBC4}" type="presParOf" srcId="{2538D0ED-FC86-9C40-92DD-46A910F5CE3C}" destId="{8429B529-A561-9A48-9015-56282753AA63}" srcOrd="3" destOrd="0" presId="urn:microsoft.com/office/officeart/2005/8/layout/vList2"/>
    <dgm:cxn modelId="{2AEA9270-6CA0-EC4D-B63D-5BC820AA5464}" type="presParOf" srcId="{2538D0ED-FC86-9C40-92DD-46A910F5CE3C}" destId="{09984CE3-CA22-F54C-8FC7-63B541003B42}" srcOrd="4" destOrd="0" presId="urn:microsoft.com/office/officeart/2005/8/layout/vList2"/>
    <dgm:cxn modelId="{02B5E2BF-55B1-DC4F-92B7-17DD90A93A65}" type="presParOf" srcId="{2538D0ED-FC86-9C40-92DD-46A910F5CE3C}" destId="{E0F7DD1D-9618-2343-9A09-AA6B22EF3CC5}" srcOrd="5" destOrd="0" presId="urn:microsoft.com/office/officeart/2005/8/layout/vList2"/>
    <dgm:cxn modelId="{BB064CBA-C2AF-6E4B-9DD5-DC51701D02CE}" type="presParOf" srcId="{2538D0ED-FC86-9C40-92DD-46A910F5CE3C}" destId="{A317EE66-A51E-6E47-AFD3-8F741E261B7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638A055-6C34-4210-875A-7CACE39582FD}"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40E66A93-29CB-4ADD-BB41-4F7537A2C3FB}">
      <dgm:prSet/>
      <dgm:spPr/>
      <dgm:t>
        <a:bodyPr/>
        <a:lstStyle/>
        <a:p>
          <a:r>
            <a:rPr lang="en-GB"/>
            <a:t>According to Kotter (2001) leadership sets a direction, develops vision for the future and promotes change and direction, whereas management is more concerned with providing order and consistency in organisations through planning.</a:t>
          </a:r>
          <a:endParaRPr lang="en-US"/>
        </a:p>
      </dgm:t>
    </dgm:pt>
    <dgm:pt modelId="{825F1ECF-6729-41A2-B79C-C37E78259A20}" type="parTrans" cxnId="{E4DD8D53-DB4A-4A45-983E-2D425CE55047}">
      <dgm:prSet/>
      <dgm:spPr/>
      <dgm:t>
        <a:bodyPr/>
        <a:lstStyle/>
        <a:p>
          <a:endParaRPr lang="en-US"/>
        </a:p>
      </dgm:t>
    </dgm:pt>
    <dgm:pt modelId="{C6FD82EB-AAA6-4AB7-B9F0-9116E86DF77F}" type="sibTrans" cxnId="{E4DD8D53-DB4A-4A45-983E-2D425CE55047}">
      <dgm:prSet/>
      <dgm:spPr/>
      <dgm:t>
        <a:bodyPr/>
        <a:lstStyle/>
        <a:p>
          <a:endParaRPr lang="en-US"/>
        </a:p>
      </dgm:t>
    </dgm:pt>
    <dgm:pt modelId="{E26B97BB-6615-408E-B430-1A82137488E7}">
      <dgm:prSet/>
      <dgm:spPr/>
      <dgm:t>
        <a:bodyPr/>
        <a:lstStyle/>
        <a:p>
          <a:r>
            <a:rPr lang="en-GB"/>
            <a:t>Management works within certain paradigms, leadership creates new ones. Leaders are seen as leading people and seizing opportunities, not managing resources and things or focusing on problems.</a:t>
          </a:r>
          <a:endParaRPr lang="en-US"/>
        </a:p>
      </dgm:t>
    </dgm:pt>
    <dgm:pt modelId="{7D4EB83F-0CEF-4BB0-9ECE-305FEDEA6846}" type="parTrans" cxnId="{40CE2617-AA47-48A7-A26A-F945550AC20C}">
      <dgm:prSet/>
      <dgm:spPr/>
      <dgm:t>
        <a:bodyPr/>
        <a:lstStyle/>
        <a:p>
          <a:endParaRPr lang="en-US"/>
        </a:p>
      </dgm:t>
    </dgm:pt>
    <dgm:pt modelId="{DD9EC366-37D2-4DA2-85C2-803043ED13B5}" type="sibTrans" cxnId="{40CE2617-AA47-48A7-A26A-F945550AC20C}">
      <dgm:prSet/>
      <dgm:spPr/>
      <dgm:t>
        <a:bodyPr/>
        <a:lstStyle/>
        <a:p>
          <a:endParaRPr lang="en-US"/>
        </a:p>
      </dgm:t>
    </dgm:pt>
    <dgm:pt modelId="{D028DAB3-7CE2-164A-8EB2-B57D3ABE4D5E}" type="pres">
      <dgm:prSet presAssocID="{F638A055-6C34-4210-875A-7CACE39582FD}" presName="Name0" presStyleCnt="0">
        <dgm:presLayoutVars>
          <dgm:dir/>
          <dgm:animLvl val="lvl"/>
          <dgm:resizeHandles val="exact"/>
        </dgm:presLayoutVars>
      </dgm:prSet>
      <dgm:spPr/>
    </dgm:pt>
    <dgm:pt modelId="{AD3C912B-70F5-F240-AB88-12220A163AF9}" type="pres">
      <dgm:prSet presAssocID="{E26B97BB-6615-408E-B430-1A82137488E7}" presName="boxAndChildren" presStyleCnt="0"/>
      <dgm:spPr/>
    </dgm:pt>
    <dgm:pt modelId="{8ECAE0D6-85B8-8749-A976-677537ACF1E0}" type="pres">
      <dgm:prSet presAssocID="{E26B97BB-6615-408E-B430-1A82137488E7}" presName="parentTextBox" presStyleLbl="node1" presStyleIdx="0" presStyleCnt="2"/>
      <dgm:spPr/>
    </dgm:pt>
    <dgm:pt modelId="{5916BD88-BA9D-D24F-8640-515D9E9CA995}" type="pres">
      <dgm:prSet presAssocID="{C6FD82EB-AAA6-4AB7-B9F0-9116E86DF77F}" presName="sp" presStyleCnt="0"/>
      <dgm:spPr/>
    </dgm:pt>
    <dgm:pt modelId="{262BD99F-2F4B-8545-B551-58AA2F3BD18F}" type="pres">
      <dgm:prSet presAssocID="{40E66A93-29CB-4ADD-BB41-4F7537A2C3FB}" presName="arrowAndChildren" presStyleCnt="0"/>
      <dgm:spPr/>
    </dgm:pt>
    <dgm:pt modelId="{79ACA489-1091-0C40-A963-50BC487B324B}" type="pres">
      <dgm:prSet presAssocID="{40E66A93-29CB-4ADD-BB41-4F7537A2C3FB}" presName="parentTextArrow" presStyleLbl="node1" presStyleIdx="1" presStyleCnt="2"/>
      <dgm:spPr/>
    </dgm:pt>
  </dgm:ptLst>
  <dgm:cxnLst>
    <dgm:cxn modelId="{709E3709-8C7F-ED45-9A7D-23EB218342FB}" type="presOf" srcId="{E26B97BB-6615-408E-B430-1A82137488E7}" destId="{8ECAE0D6-85B8-8749-A976-677537ACF1E0}" srcOrd="0" destOrd="0" presId="urn:microsoft.com/office/officeart/2005/8/layout/process4"/>
    <dgm:cxn modelId="{40CE2617-AA47-48A7-A26A-F945550AC20C}" srcId="{F638A055-6C34-4210-875A-7CACE39582FD}" destId="{E26B97BB-6615-408E-B430-1A82137488E7}" srcOrd="1" destOrd="0" parTransId="{7D4EB83F-0CEF-4BB0-9ECE-305FEDEA6846}" sibTransId="{DD9EC366-37D2-4DA2-85C2-803043ED13B5}"/>
    <dgm:cxn modelId="{E4DD8D53-DB4A-4A45-983E-2D425CE55047}" srcId="{F638A055-6C34-4210-875A-7CACE39582FD}" destId="{40E66A93-29CB-4ADD-BB41-4F7537A2C3FB}" srcOrd="0" destOrd="0" parTransId="{825F1ECF-6729-41A2-B79C-C37E78259A20}" sibTransId="{C6FD82EB-AAA6-4AB7-B9F0-9116E86DF77F}"/>
    <dgm:cxn modelId="{62CD7E97-F136-5745-9563-F6750DB00B90}" type="presOf" srcId="{40E66A93-29CB-4ADD-BB41-4F7537A2C3FB}" destId="{79ACA489-1091-0C40-A963-50BC487B324B}" srcOrd="0" destOrd="0" presId="urn:microsoft.com/office/officeart/2005/8/layout/process4"/>
    <dgm:cxn modelId="{1E1D4AE4-C9E2-094D-9D11-845B4065DE0B}" type="presOf" srcId="{F638A055-6C34-4210-875A-7CACE39582FD}" destId="{D028DAB3-7CE2-164A-8EB2-B57D3ABE4D5E}" srcOrd="0" destOrd="0" presId="urn:microsoft.com/office/officeart/2005/8/layout/process4"/>
    <dgm:cxn modelId="{2AEFDEAA-C696-3744-9BDD-D13A6446AA5C}" type="presParOf" srcId="{D028DAB3-7CE2-164A-8EB2-B57D3ABE4D5E}" destId="{AD3C912B-70F5-F240-AB88-12220A163AF9}" srcOrd="0" destOrd="0" presId="urn:microsoft.com/office/officeart/2005/8/layout/process4"/>
    <dgm:cxn modelId="{AD3DD496-C40C-7F45-B2FB-8057EEF2CC07}" type="presParOf" srcId="{AD3C912B-70F5-F240-AB88-12220A163AF9}" destId="{8ECAE0D6-85B8-8749-A976-677537ACF1E0}" srcOrd="0" destOrd="0" presId="urn:microsoft.com/office/officeart/2005/8/layout/process4"/>
    <dgm:cxn modelId="{1A23E2C2-D66A-AD41-89F0-4A757673EFBD}" type="presParOf" srcId="{D028DAB3-7CE2-164A-8EB2-B57D3ABE4D5E}" destId="{5916BD88-BA9D-D24F-8640-515D9E9CA995}" srcOrd="1" destOrd="0" presId="urn:microsoft.com/office/officeart/2005/8/layout/process4"/>
    <dgm:cxn modelId="{E19411F8-38A6-E74B-8981-265F9CEC7C5D}" type="presParOf" srcId="{D028DAB3-7CE2-164A-8EB2-B57D3ABE4D5E}" destId="{262BD99F-2F4B-8545-B551-58AA2F3BD18F}" srcOrd="2" destOrd="0" presId="urn:microsoft.com/office/officeart/2005/8/layout/process4"/>
    <dgm:cxn modelId="{C7071630-9807-B846-98A8-588778A8D40C}" type="presParOf" srcId="{262BD99F-2F4B-8545-B551-58AA2F3BD18F}" destId="{79ACA489-1091-0C40-A963-50BC487B324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05282EF-D193-4EEA-B989-A6BB68E42AB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FA9A3D1-004D-4F9B-A18F-2DFAE9E14147}">
      <dgm:prSet/>
      <dgm:spPr/>
      <dgm:t>
        <a:bodyPr/>
        <a:lstStyle/>
        <a:p>
          <a:r>
            <a:rPr lang="en-GB"/>
            <a:t>Critically reviewed the current context of Youth and Community Work and identified key issues for leaders and managers;</a:t>
          </a:r>
          <a:endParaRPr lang="en-US"/>
        </a:p>
      </dgm:t>
    </dgm:pt>
    <dgm:pt modelId="{CBDFA0E3-549F-425C-A5BD-9DCE20508174}" type="parTrans" cxnId="{BC115A75-008E-4E20-B33A-6F3168F7D11A}">
      <dgm:prSet/>
      <dgm:spPr/>
      <dgm:t>
        <a:bodyPr/>
        <a:lstStyle/>
        <a:p>
          <a:endParaRPr lang="en-US"/>
        </a:p>
      </dgm:t>
    </dgm:pt>
    <dgm:pt modelId="{FD539EAF-4233-4EE9-9A63-9956EB247BE7}" type="sibTrans" cxnId="{BC115A75-008E-4E20-B33A-6F3168F7D11A}">
      <dgm:prSet/>
      <dgm:spPr/>
      <dgm:t>
        <a:bodyPr/>
        <a:lstStyle/>
        <a:p>
          <a:endParaRPr lang="en-US"/>
        </a:p>
      </dgm:t>
    </dgm:pt>
    <dgm:pt modelId="{78505605-23D8-4133-AF21-4F84EE72C9E6}">
      <dgm:prSet/>
      <dgm:spPr/>
      <dgm:t>
        <a:bodyPr/>
        <a:lstStyle/>
        <a:p>
          <a:r>
            <a:rPr lang="en-GB" dirty="0"/>
            <a:t>Reviewed the concept of YW Leadership  and Management and its challenges within current policy context</a:t>
          </a:r>
          <a:endParaRPr lang="en-US" dirty="0"/>
        </a:p>
      </dgm:t>
    </dgm:pt>
    <dgm:pt modelId="{93A47FBC-79C3-4989-8FD6-6093548AEADB}" type="parTrans" cxnId="{01C180A0-348A-4200-9FB9-E22D8B549ECE}">
      <dgm:prSet/>
      <dgm:spPr/>
      <dgm:t>
        <a:bodyPr/>
        <a:lstStyle/>
        <a:p>
          <a:endParaRPr lang="en-US"/>
        </a:p>
      </dgm:t>
    </dgm:pt>
    <dgm:pt modelId="{695CEB6B-BE1B-4857-AB16-CDC8AFB27ABD}" type="sibTrans" cxnId="{01C180A0-348A-4200-9FB9-E22D8B549ECE}">
      <dgm:prSet/>
      <dgm:spPr/>
      <dgm:t>
        <a:bodyPr/>
        <a:lstStyle/>
        <a:p>
          <a:endParaRPr lang="en-US"/>
        </a:p>
      </dgm:t>
    </dgm:pt>
    <dgm:pt modelId="{4F191E74-FC9F-4279-A197-51222787356E}">
      <dgm:prSet/>
      <dgm:spPr/>
      <dgm:t>
        <a:bodyPr/>
        <a:lstStyle/>
        <a:p>
          <a:r>
            <a:rPr lang="en-GB"/>
            <a:t>Examined and analysed management theory and relate it to contemporary Youth work Practice;</a:t>
          </a:r>
          <a:endParaRPr lang="en-US"/>
        </a:p>
      </dgm:t>
    </dgm:pt>
    <dgm:pt modelId="{B6378B79-FA38-4193-A71B-CA75FF18F6E1}" type="parTrans" cxnId="{E0E46353-86D2-4EDA-A60D-481D231F5616}">
      <dgm:prSet/>
      <dgm:spPr/>
      <dgm:t>
        <a:bodyPr/>
        <a:lstStyle/>
        <a:p>
          <a:endParaRPr lang="en-US"/>
        </a:p>
      </dgm:t>
    </dgm:pt>
    <dgm:pt modelId="{80B7A523-FD37-46F7-A8F6-E7B99083BC92}" type="sibTrans" cxnId="{E0E46353-86D2-4EDA-A60D-481D231F5616}">
      <dgm:prSet/>
      <dgm:spPr/>
      <dgm:t>
        <a:bodyPr/>
        <a:lstStyle/>
        <a:p>
          <a:endParaRPr lang="en-US"/>
        </a:p>
      </dgm:t>
    </dgm:pt>
    <dgm:pt modelId="{55963F31-9DBC-4DA0-B0B1-A7170EA109CC}" type="pres">
      <dgm:prSet presAssocID="{505282EF-D193-4EEA-B989-A6BB68E42AB6}" presName="root" presStyleCnt="0">
        <dgm:presLayoutVars>
          <dgm:dir/>
          <dgm:resizeHandles val="exact"/>
        </dgm:presLayoutVars>
      </dgm:prSet>
      <dgm:spPr/>
    </dgm:pt>
    <dgm:pt modelId="{99FC75E0-2FB5-45EC-835B-4F26E28ABBEA}" type="pres">
      <dgm:prSet presAssocID="{0FA9A3D1-004D-4F9B-A18F-2DFAE9E14147}" presName="compNode" presStyleCnt="0"/>
      <dgm:spPr/>
    </dgm:pt>
    <dgm:pt modelId="{2C5AA45B-3458-46A5-AED9-40FDAF3B5138}" type="pres">
      <dgm:prSet presAssocID="{0FA9A3D1-004D-4F9B-A18F-2DFAE9E14147}" presName="bgRect" presStyleLbl="bgShp" presStyleIdx="0" presStyleCnt="3"/>
      <dgm:spPr/>
    </dgm:pt>
    <dgm:pt modelId="{93AA9D0F-66F9-49CE-8569-7FFFE072966B}" type="pres">
      <dgm:prSet presAssocID="{0FA9A3D1-004D-4F9B-A18F-2DFAE9E1414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DE0EEFC0-DD14-41EF-B8EE-FD9F66D0BAA0}" type="pres">
      <dgm:prSet presAssocID="{0FA9A3D1-004D-4F9B-A18F-2DFAE9E14147}" presName="spaceRect" presStyleCnt="0"/>
      <dgm:spPr/>
    </dgm:pt>
    <dgm:pt modelId="{CB841B0E-A503-424E-A1E8-85E2AF22CB02}" type="pres">
      <dgm:prSet presAssocID="{0FA9A3D1-004D-4F9B-A18F-2DFAE9E14147}" presName="parTx" presStyleLbl="revTx" presStyleIdx="0" presStyleCnt="3">
        <dgm:presLayoutVars>
          <dgm:chMax val="0"/>
          <dgm:chPref val="0"/>
        </dgm:presLayoutVars>
      </dgm:prSet>
      <dgm:spPr/>
    </dgm:pt>
    <dgm:pt modelId="{48D43349-A5A9-40E7-974E-C8E49AA9AE1A}" type="pres">
      <dgm:prSet presAssocID="{FD539EAF-4233-4EE9-9A63-9956EB247BE7}" presName="sibTrans" presStyleCnt="0"/>
      <dgm:spPr/>
    </dgm:pt>
    <dgm:pt modelId="{F95D7793-FF4B-4D18-92A4-08B4032672E6}" type="pres">
      <dgm:prSet presAssocID="{78505605-23D8-4133-AF21-4F84EE72C9E6}" presName="compNode" presStyleCnt="0"/>
      <dgm:spPr/>
    </dgm:pt>
    <dgm:pt modelId="{BE47121B-A299-42C6-876F-90EA23287519}" type="pres">
      <dgm:prSet presAssocID="{78505605-23D8-4133-AF21-4F84EE72C9E6}" presName="bgRect" presStyleLbl="bgShp" presStyleIdx="1" presStyleCnt="3"/>
      <dgm:spPr/>
    </dgm:pt>
    <dgm:pt modelId="{5611133B-22F2-4017-962D-031DC1062376}" type="pres">
      <dgm:prSet presAssocID="{78505605-23D8-4133-AF21-4F84EE72C9E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A06FAFF1-E138-4644-9CD4-ADEACF44C378}" type="pres">
      <dgm:prSet presAssocID="{78505605-23D8-4133-AF21-4F84EE72C9E6}" presName="spaceRect" presStyleCnt="0"/>
      <dgm:spPr/>
    </dgm:pt>
    <dgm:pt modelId="{BC133021-9388-4FEC-A984-5D5F826803E2}" type="pres">
      <dgm:prSet presAssocID="{78505605-23D8-4133-AF21-4F84EE72C9E6}" presName="parTx" presStyleLbl="revTx" presStyleIdx="1" presStyleCnt="3">
        <dgm:presLayoutVars>
          <dgm:chMax val="0"/>
          <dgm:chPref val="0"/>
        </dgm:presLayoutVars>
      </dgm:prSet>
      <dgm:spPr/>
    </dgm:pt>
    <dgm:pt modelId="{03064CC6-9308-42CF-ADDC-B508450521DA}" type="pres">
      <dgm:prSet presAssocID="{695CEB6B-BE1B-4857-AB16-CDC8AFB27ABD}" presName="sibTrans" presStyleCnt="0"/>
      <dgm:spPr/>
    </dgm:pt>
    <dgm:pt modelId="{1CC69D8B-9818-4830-8836-9BB09124FFAF}" type="pres">
      <dgm:prSet presAssocID="{4F191E74-FC9F-4279-A197-51222787356E}" presName="compNode" presStyleCnt="0"/>
      <dgm:spPr/>
    </dgm:pt>
    <dgm:pt modelId="{5889B307-ECA8-46B0-9A9D-3B51A648ACE2}" type="pres">
      <dgm:prSet presAssocID="{4F191E74-FC9F-4279-A197-51222787356E}" presName="bgRect" presStyleLbl="bgShp" presStyleIdx="2" presStyleCnt="3"/>
      <dgm:spPr/>
    </dgm:pt>
    <dgm:pt modelId="{5A6E6ABE-BFA7-45DC-8076-075CF1AFC1BE}" type="pres">
      <dgm:prSet presAssocID="{4F191E74-FC9F-4279-A197-51222787356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1629B4B8-8957-4AF7-BC61-60D3D55B157E}" type="pres">
      <dgm:prSet presAssocID="{4F191E74-FC9F-4279-A197-51222787356E}" presName="spaceRect" presStyleCnt="0"/>
      <dgm:spPr/>
    </dgm:pt>
    <dgm:pt modelId="{4B8F1F29-15FF-4222-8E44-DE7FF79C3BFC}" type="pres">
      <dgm:prSet presAssocID="{4F191E74-FC9F-4279-A197-51222787356E}" presName="parTx" presStyleLbl="revTx" presStyleIdx="2" presStyleCnt="3">
        <dgm:presLayoutVars>
          <dgm:chMax val="0"/>
          <dgm:chPref val="0"/>
        </dgm:presLayoutVars>
      </dgm:prSet>
      <dgm:spPr/>
    </dgm:pt>
  </dgm:ptLst>
  <dgm:cxnLst>
    <dgm:cxn modelId="{A783C91D-EDB0-40E8-BDA0-6D97A2EDE3EF}" type="presOf" srcId="{0FA9A3D1-004D-4F9B-A18F-2DFAE9E14147}" destId="{CB841B0E-A503-424E-A1E8-85E2AF22CB02}" srcOrd="0" destOrd="0" presId="urn:microsoft.com/office/officeart/2018/2/layout/IconVerticalSolidList"/>
    <dgm:cxn modelId="{E0E46353-86D2-4EDA-A60D-481D231F5616}" srcId="{505282EF-D193-4EEA-B989-A6BB68E42AB6}" destId="{4F191E74-FC9F-4279-A197-51222787356E}" srcOrd="2" destOrd="0" parTransId="{B6378B79-FA38-4193-A71B-CA75FF18F6E1}" sibTransId="{80B7A523-FD37-46F7-A8F6-E7B99083BC92}"/>
    <dgm:cxn modelId="{BC115A75-008E-4E20-B33A-6F3168F7D11A}" srcId="{505282EF-D193-4EEA-B989-A6BB68E42AB6}" destId="{0FA9A3D1-004D-4F9B-A18F-2DFAE9E14147}" srcOrd="0" destOrd="0" parTransId="{CBDFA0E3-549F-425C-A5BD-9DCE20508174}" sibTransId="{FD539EAF-4233-4EE9-9A63-9956EB247BE7}"/>
    <dgm:cxn modelId="{D5DC369C-A45B-434A-9116-4218A005FEF2}" type="presOf" srcId="{505282EF-D193-4EEA-B989-A6BB68E42AB6}" destId="{55963F31-9DBC-4DA0-B0B1-A7170EA109CC}" srcOrd="0" destOrd="0" presId="urn:microsoft.com/office/officeart/2018/2/layout/IconVerticalSolidList"/>
    <dgm:cxn modelId="{01C180A0-348A-4200-9FB9-E22D8B549ECE}" srcId="{505282EF-D193-4EEA-B989-A6BB68E42AB6}" destId="{78505605-23D8-4133-AF21-4F84EE72C9E6}" srcOrd="1" destOrd="0" parTransId="{93A47FBC-79C3-4989-8FD6-6093548AEADB}" sibTransId="{695CEB6B-BE1B-4857-AB16-CDC8AFB27ABD}"/>
    <dgm:cxn modelId="{900FB9A2-43A6-4B2D-A403-3A3A1528EE81}" type="presOf" srcId="{4F191E74-FC9F-4279-A197-51222787356E}" destId="{4B8F1F29-15FF-4222-8E44-DE7FF79C3BFC}" srcOrd="0" destOrd="0" presId="urn:microsoft.com/office/officeart/2018/2/layout/IconVerticalSolidList"/>
    <dgm:cxn modelId="{101A2FB5-42A1-40EF-AC71-C2EADECEA13E}" type="presOf" srcId="{78505605-23D8-4133-AF21-4F84EE72C9E6}" destId="{BC133021-9388-4FEC-A984-5D5F826803E2}" srcOrd="0" destOrd="0" presId="urn:microsoft.com/office/officeart/2018/2/layout/IconVerticalSolidList"/>
    <dgm:cxn modelId="{8A40AB12-8015-4496-94C7-33E5E85C0FF7}" type="presParOf" srcId="{55963F31-9DBC-4DA0-B0B1-A7170EA109CC}" destId="{99FC75E0-2FB5-45EC-835B-4F26E28ABBEA}" srcOrd="0" destOrd="0" presId="urn:microsoft.com/office/officeart/2018/2/layout/IconVerticalSolidList"/>
    <dgm:cxn modelId="{0184F39D-CCFF-4147-87E2-3D1AB7129CFD}" type="presParOf" srcId="{99FC75E0-2FB5-45EC-835B-4F26E28ABBEA}" destId="{2C5AA45B-3458-46A5-AED9-40FDAF3B5138}" srcOrd="0" destOrd="0" presId="urn:microsoft.com/office/officeart/2018/2/layout/IconVerticalSolidList"/>
    <dgm:cxn modelId="{78DF6523-CAA9-4590-ACCD-DCB40C83FF7A}" type="presParOf" srcId="{99FC75E0-2FB5-45EC-835B-4F26E28ABBEA}" destId="{93AA9D0F-66F9-49CE-8569-7FFFE072966B}" srcOrd="1" destOrd="0" presId="urn:microsoft.com/office/officeart/2018/2/layout/IconVerticalSolidList"/>
    <dgm:cxn modelId="{E081859E-10A2-439F-9CBB-DBB5E4265B18}" type="presParOf" srcId="{99FC75E0-2FB5-45EC-835B-4F26E28ABBEA}" destId="{DE0EEFC0-DD14-41EF-B8EE-FD9F66D0BAA0}" srcOrd="2" destOrd="0" presId="urn:microsoft.com/office/officeart/2018/2/layout/IconVerticalSolidList"/>
    <dgm:cxn modelId="{4C16A27E-F332-47B6-97C4-7BAE0196D0CC}" type="presParOf" srcId="{99FC75E0-2FB5-45EC-835B-4F26E28ABBEA}" destId="{CB841B0E-A503-424E-A1E8-85E2AF22CB02}" srcOrd="3" destOrd="0" presId="urn:microsoft.com/office/officeart/2018/2/layout/IconVerticalSolidList"/>
    <dgm:cxn modelId="{22F510E8-8E50-4B9C-9C38-B6BB831585BB}" type="presParOf" srcId="{55963F31-9DBC-4DA0-B0B1-A7170EA109CC}" destId="{48D43349-A5A9-40E7-974E-C8E49AA9AE1A}" srcOrd="1" destOrd="0" presId="urn:microsoft.com/office/officeart/2018/2/layout/IconVerticalSolidList"/>
    <dgm:cxn modelId="{625E1479-2869-4030-98AC-19D7AEBB8BB2}" type="presParOf" srcId="{55963F31-9DBC-4DA0-B0B1-A7170EA109CC}" destId="{F95D7793-FF4B-4D18-92A4-08B4032672E6}" srcOrd="2" destOrd="0" presId="urn:microsoft.com/office/officeart/2018/2/layout/IconVerticalSolidList"/>
    <dgm:cxn modelId="{1A859DEF-9A3D-49D4-887B-13E19C3AB18E}" type="presParOf" srcId="{F95D7793-FF4B-4D18-92A4-08B4032672E6}" destId="{BE47121B-A299-42C6-876F-90EA23287519}" srcOrd="0" destOrd="0" presId="urn:microsoft.com/office/officeart/2018/2/layout/IconVerticalSolidList"/>
    <dgm:cxn modelId="{59AC14E5-C638-4558-AFBE-E4A67F8378C8}" type="presParOf" srcId="{F95D7793-FF4B-4D18-92A4-08B4032672E6}" destId="{5611133B-22F2-4017-962D-031DC1062376}" srcOrd="1" destOrd="0" presId="urn:microsoft.com/office/officeart/2018/2/layout/IconVerticalSolidList"/>
    <dgm:cxn modelId="{10D48FBC-A46B-42B7-B139-C309964FA243}" type="presParOf" srcId="{F95D7793-FF4B-4D18-92A4-08B4032672E6}" destId="{A06FAFF1-E138-4644-9CD4-ADEACF44C378}" srcOrd="2" destOrd="0" presId="urn:microsoft.com/office/officeart/2018/2/layout/IconVerticalSolidList"/>
    <dgm:cxn modelId="{AEAB74CF-5572-41FD-85CE-C9AECAA2E14C}" type="presParOf" srcId="{F95D7793-FF4B-4D18-92A4-08B4032672E6}" destId="{BC133021-9388-4FEC-A984-5D5F826803E2}" srcOrd="3" destOrd="0" presId="urn:microsoft.com/office/officeart/2018/2/layout/IconVerticalSolidList"/>
    <dgm:cxn modelId="{EDCE1FC1-FA67-4D4D-893E-1953788D2025}" type="presParOf" srcId="{55963F31-9DBC-4DA0-B0B1-A7170EA109CC}" destId="{03064CC6-9308-42CF-ADDC-B508450521DA}" srcOrd="3" destOrd="0" presId="urn:microsoft.com/office/officeart/2018/2/layout/IconVerticalSolidList"/>
    <dgm:cxn modelId="{A8246789-D204-401E-98B0-E99EA7C1A35B}" type="presParOf" srcId="{55963F31-9DBC-4DA0-B0B1-A7170EA109CC}" destId="{1CC69D8B-9818-4830-8836-9BB09124FFAF}" srcOrd="4" destOrd="0" presId="urn:microsoft.com/office/officeart/2018/2/layout/IconVerticalSolidList"/>
    <dgm:cxn modelId="{56A48C97-FEE1-4382-87AE-73C5B66DED7D}" type="presParOf" srcId="{1CC69D8B-9818-4830-8836-9BB09124FFAF}" destId="{5889B307-ECA8-46B0-9A9D-3B51A648ACE2}" srcOrd="0" destOrd="0" presId="urn:microsoft.com/office/officeart/2018/2/layout/IconVerticalSolidList"/>
    <dgm:cxn modelId="{42D283A5-0F62-4699-B0AE-5E383D523273}" type="presParOf" srcId="{1CC69D8B-9818-4830-8836-9BB09124FFAF}" destId="{5A6E6ABE-BFA7-45DC-8076-075CF1AFC1BE}" srcOrd="1" destOrd="0" presId="urn:microsoft.com/office/officeart/2018/2/layout/IconVerticalSolidList"/>
    <dgm:cxn modelId="{B78BE1CF-DB09-4C49-BC46-17F221F050FF}" type="presParOf" srcId="{1CC69D8B-9818-4830-8836-9BB09124FFAF}" destId="{1629B4B8-8957-4AF7-BC61-60D3D55B157E}" srcOrd="2" destOrd="0" presId="urn:microsoft.com/office/officeart/2018/2/layout/IconVerticalSolidList"/>
    <dgm:cxn modelId="{00E3E7DC-53F5-4964-8C97-253FCA0E576A}" type="presParOf" srcId="{1CC69D8B-9818-4830-8836-9BB09124FFAF}" destId="{4B8F1F29-15FF-4222-8E44-DE7FF79C3BF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5AA45B-3458-46A5-AED9-40FDAF3B5138}">
      <dsp:nvSpPr>
        <dsp:cNvPr id="0" name=""/>
        <dsp:cNvSpPr/>
      </dsp:nvSpPr>
      <dsp:spPr>
        <a:xfrm>
          <a:off x="0" y="690"/>
          <a:ext cx="6248400" cy="16156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AA9D0F-66F9-49CE-8569-7FFFE072966B}">
      <dsp:nvSpPr>
        <dsp:cNvPr id="0" name=""/>
        <dsp:cNvSpPr/>
      </dsp:nvSpPr>
      <dsp:spPr>
        <a:xfrm>
          <a:off x="488743" y="364218"/>
          <a:ext cx="888624" cy="8886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841B0E-A503-424E-A1E8-85E2AF22CB02}">
      <dsp:nvSpPr>
        <dsp:cNvPr id="0" name=""/>
        <dsp:cNvSpPr/>
      </dsp:nvSpPr>
      <dsp:spPr>
        <a:xfrm>
          <a:off x="1866111" y="690"/>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977900">
            <a:lnSpc>
              <a:spcPct val="90000"/>
            </a:lnSpc>
            <a:spcBef>
              <a:spcPct val="0"/>
            </a:spcBef>
            <a:spcAft>
              <a:spcPct val="35000"/>
            </a:spcAft>
            <a:buNone/>
          </a:pPr>
          <a:r>
            <a:rPr lang="en-GB" sz="2200" kern="1200"/>
            <a:t>Critically reviewed the current context of Youth and Community Work and identified key issues for leaders and managers;</a:t>
          </a:r>
          <a:endParaRPr lang="en-US" sz="2200" kern="1200"/>
        </a:p>
      </dsp:txBody>
      <dsp:txXfrm>
        <a:off x="1866111" y="690"/>
        <a:ext cx="4382288" cy="1615680"/>
      </dsp:txXfrm>
    </dsp:sp>
    <dsp:sp modelId="{BE47121B-A299-42C6-876F-90EA23287519}">
      <dsp:nvSpPr>
        <dsp:cNvPr id="0" name=""/>
        <dsp:cNvSpPr/>
      </dsp:nvSpPr>
      <dsp:spPr>
        <a:xfrm>
          <a:off x="0" y="2020291"/>
          <a:ext cx="6248400" cy="161568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11133B-22F2-4017-962D-031DC1062376}">
      <dsp:nvSpPr>
        <dsp:cNvPr id="0" name=""/>
        <dsp:cNvSpPr/>
      </dsp:nvSpPr>
      <dsp:spPr>
        <a:xfrm>
          <a:off x="488743" y="2383819"/>
          <a:ext cx="888624" cy="8886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133021-9388-4FEC-A984-5D5F826803E2}">
      <dsp:nvSpPr>
        <dsp:cNvPr id="0" name=""/>
        <dsp:cNvSpPr/>
      </dsp:nvSpPr>
      <dsp:spPr>
        <a:xfrm>
          <a:off x="1866111" y="2020291"/>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977900">
            <a:lnSpc>
              <a:spcPct val="90000"/>
            </a:lnSpc>
            <a:spcBef>
              <a:spcPct val="0"/>
            </a:spcBef>
            <a:spcAft>
              <a:spcPct val="35000"/>
            </a:spcAft>
            <a:buNone/>
          </a:pPr>
          <a:r>
            <a:rPr lang="en-GB" sz="2200" kern="1200"/>
            <a:t>Reviewed the concept of YW Management and its challenges within current policy context</a:t>
          </a:r>
          <a:endParaRPr lang="en-US" sz="2200" kern="1200"/>
        </a:p>
      </dsp:txBody>
      <dsp:txXfrm>
        <a:off x="1866111" y="2020291"/>
        <a:ext cx="4382288" cy="1615680"/>
      </dsp:txXfrm>
    </dsp:sp>
    <dsp:sp modelId="{5889B307-ECA8-46B0-9A9D-3B51A648ACE2}">
      <dsp:nvSpPr>
        <dsp:cNvPr id="0" name=""/>
        <dsp:cNvSpPr/>
      </dsp:nvSpPr>
      <dsp:spPr>
        <a:xfrm>
          <a:off x="0" y="4039891"/>
          <a:ext cx="6248400" cy="161568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6E6ABE-BFA7-45DC-8076-075CF1AFC1BE}">
      <dsp:nvSpPr>
        <dsp:cNvPr id="0" name=""/>
        <dsp:cNvSpPr/>
      </dsp:nvSpPr>
      <dsp:spPr>
        <a:xfrm>
          <a:off x="488743" y="4403420"/>
          <a:ext cx="888624" cy="8886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8F1F29-15FF-4222-8E44-DE7FF79C3BFC}">
      <dsp:nvSpPr>
        <dsp:cNvPr id="0" name=""/>
        <dsp:cNvSpPr/>
      </dsp:nvSpPr>
      <dsp:spPr>
        <a:xfrm>
          <a:off x="1866111" y="4039891"/>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977900">
            <a:lnSpc>
              <a:spcPct val="90000"/>
            </a:lnSpc>
            <a:spcBef>
              <a:spcPct val="0"/>
            </a:spcBef>
            <a:spcAft>
              <a:spcPct val="35000"/>
            </a:spcAft>
            <a:buNone/>
          </a:pPr>
          <a:r>
            <a:rPr lang="en-GB" sz="2200" kern="1200"/>
            <a:t>Examined and analysed management theory and relate it to contemporary Youth work Practice;</a:t>
          </a:r>
          <a:endParaRPr lang="en-US" sz="2200" kern="1200"/>
        </a:p>
      </dsp:txBody>
      <dsp:txXfrm>
        <a:off x="1866111" y="4039891"/>
        <a:ext cx="4382288" cy="16156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283B42-428F-E74E-957F-D16EC9FE2133}">
      <dsp:nvSpPr>
        <dsp:cNvPr id="0" name=""/>
        <dsp:cNvSpPr/>
      </dsp:nvSpPr>
      <dsp:spPr>
        <a:xfrm>
          <a:off x="157735" y="2927"/>
          <a:ext cx="2825204" cy="169512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Classic or Scientific Theory (quantitative);</a:t>
          </a:r>
          <a:endParaRPr lang="en-US" sz="2700" kern="1200"/>
        </a:p>
      </dsp:txBody>
      <dsp:txXfrm>
        <a:off x="157735" y="2927"/>
        <a:ext cx="2825204" cy="1695122"/>
      </dsp:txXfrm>
    </dsp:sp>
    <dsp:sp modelId="{314AFC52-B950-1E48-A54B-5EC6CA5EEE33}">
      <dsp:nvSpPr>
        <dsp:cNvPr id="0" name=""/>
        <dsp:cNvSpPr/>
      </dsp:nvSpPr>
      <dsp:spPr>
        <a:xfrm>
          <a:off x="3265460" y="2927"/>
          <a:ext cx="2825204" cy="1695122"/>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Humanistic Theory;</a:t>
          </a:r>
          <a:endParaRPr lang="en-US" sz="2700" kern="1200"/>
        </a:p>
      </dsp:txBody>
      <dsp:txXfrm>
        <a:off x="3265460" y="2927"/>
        <a:ext cx="2825204" cy="1695122"/>
      </dsp:txXfrm>
    </dsp:sp>
    <dsp:sp modelId="{7ED5517B-7334-C749-8D8B-F3BC53E410A9}">
      <dsp:nvSpPr>
        <dsp:cNvPr id="0" name=""/>
        <dsp:cNvSpPr/>
      </dsp:nvSpPr>
      <dsp:spPr>
        <a:xfrm>
          <a:off x="157735" y="1980570"/>
          <a:ext cx="2825204" cy="1695122"/>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Systems Theory;</a:t>
          </a:r>
          <a:endParaRPr lang="en-US" sz="2700" kern="1200"/>
        </a:p>
      </dsp:txBody>
      <dsp:txXfrm>
        <a:off x="157735" y="1980570"/>
        <a:ext cx="2825204" cy="1695122"/>
      </dsp:txXfrm>
    </dsp:sp>
    <dsp:sp modelId="{EFDA394F-E5B7-A447-BAB6-2CDB136CAC1F}">
      <dsp:nvSpPr>
        <dsp:cNvPr id="0" name=""/>
        <dsp:cNvSpPr/>
      </dsp:nvSpPr>
      <dsp:spPr>
        <a:xfrm>
          <a:off x="3265460" y="1980570"/>
          <a:ext cx="2825204" cy="1695122"/>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Contingency Theory:</a:t>
          </a:r>
          <a:endParaRPr lang="en-US" sz="2700" kern="1200"/>
        </a:p>
      </dsp:txBody>
      <dsp:txXfrm>
        <a:off x="3265460" y="1980570"/>
        <a:ext cx="2825204" cy="1695122"/>
      </dsp:txXfrm>
    </dsp:sp>
    <dsp:sp modelId="{8B4309E2-696E-A746-857A-519FAF498AAD}">
      <dsp:nvSpPr>
        <dsp:cNvPr id="0" name=""/>
        <dsp:cNvSpPr/>
      </dsp:nvSpPr>
      <dsp:spPr>
        <a:xfrm>
          <a:off x="157735" y="3958213"/>
          <a:ext cx="2825204" cy="1695122"/>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Lets watch a quick video on three of the above </a:t>
          </a:r>
          <a:r>
            <a:rPr lang="en-GB" sz="2700" kern="1200" dirty="0">
              <a:hlinkClick xmlns:r="http://schemas.openxmlformats.org/officeDocument/2006/relationships" r:id="rId1"/>
            </a:rPr>
            <a:t>here</a:t>
          </a:r>
          <a:r>
            <a:rPr lang="en-GB" sz="2700" kern="1200" dirty="0"/>
            <a:t>.</a:t>
          </a:r>
          <a:endParaRPr lang="en-US" sz="2700" kern="1200" dirty="0"/>
        </a:p>
      </dsp:txBody>
      <dsp:txXfrm>
        <a:off x="157735" y="3958213"/>
        <a:ext cx="2825204" cy="1695122"/>
      </dsp:txXfrm>
    </dsp:sp>
    <dsp:sp modelId="{0738B968-3CD2-E541-830C-B5D72D27A025}">
      <dsp:nvSpPr>
        <dsp:cNvPr id="0" name=""/>
        <dsp:cNvSpPr/>
      </dsp:nvSpPr>
      <dsp:spPr>
        <a:xfrm>
          <a:off x="3265460" y="3958213"/>
          <a:ext cx="2825204" cy="1695122"/>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For Humanistic Theory – click </a:t>
          </a:r>
          <a:r>
            <a:rPr lang="en-GB" sz="2700" kern="1200">
              <a:hlinkClick xmlns:r="http://schemas.openxmlformats.org/officeDocument/2006/relationships" r:id="rId2"/>
            </a:rPr>
            <a:t>here</a:t>
          </a:r>
          <a:endParaRPr lang="en-US" sz="2700" kern="1200"/>
        </a:p>
      </dsp:txBody>
      <dsp:txXfrm>
        <a:off x="3265460" y="3958213"/>
        <a:ext cx="2825204" cy="16951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728552-A904-A943-9929-A8EF5522F64A}">
      <dsp:nvSpPr>
        <dsp:cNvPr id="0" name=""/>
        <dsp:cNvSpPr/>
      </dsp:nvSpPr>
      <dsp:spPr>
        <a:xfrm>
          <a:off x="9242" y="286318"/>
          <a:ext cx="2762398" cy="336667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Contingency theory is premised on a rejection of classic/scientific theory’s belief that there is one best form of management, and does not hold to the belief that generalizable principles can be established across organisations (Mullins, 2007 cited in Harrison and Ord, p.35). </a:t>
          </a:r>
          <a:endParaRPr lang="en-US" sz="1800" kern="1200"/>
        </a:p>
      </dsp:txBody>
      <dsp:txXfrm>
        <a:off x="90150" y="367226"/>
        <a:ext cx="2600582" cy="3204857"/>
      </dsp:txXfrm>
    </dsp:sp>
    <dsp:sp modelId="{7E48F3DD-EE50-524B-9B86-4363007592A3}">
      <dsp:nvSpPr>
        <dsp:cNvPr id="0" name=""/>
        <dsp:cNvSpPr/>
      </dsp:nvSpPr>
      <dsp:spPr>
        <a:xfrm>
          <a:off x="3047880" y="1627117"/>
          <a:ext cx="585628" cy="68507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047880" y="1764132"/>
        <a:ext cx="409940" cy="411044"/>
      </dsp:txXfrm>
    </dsp:sp>
    <dsp:sp modelId="{718916F4-076A-C54E-86A9-EB0888A35931}">
      <dsp:nvSpPr>
        <dsp:cNvPr id="0" name=""/>
        <dsp:cNvSpPr/>
      </dsp:nvSpPr>
      <dsp:spPr>
        <a:xfrm>
          <a:off x="3876600" y="286318"/>
          <a:ext cx="2762398" cy="3366673"/>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starting point for contingency theory is an appreciation of the uniqueness of each organisational and management setting. </a:t>
          </a:r>
          <a:endParaRPr lang="en-US" sz="1800" kern="1200"/>
        </a:p>
      </dsp:txBody>
      <dsp:txXfrm>
        <a:off x="3957508" y="367226"/>
        <a:ext cx="2600582" cy="3204857"/>
      </dsp:txXfrm>
    </dsp:sp>
    <dsp:sp modelId="{501EE04C-F196-744C-B17D-76A7F8BD2205}">
      <dsp:nvSpPr>
        <dsp:cNvPr id="0" name=""/>
        <dsp:cNvSpPr/>
      </dsp:nvSpPr>
      <dsp:spPr>
        <a:xfrm>
          <a:off x="6915239" y="1627117"/>
          <a:ext cx="585628" cy="685074"/>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915239" y="1764132"/>
        <a:ext cx="409940" cy="411044"/>
      </dsp:txXfrm>
    </dsp:sp>
    <dsp:sp modelId="{011C5BDE-465D-4C4A-BE77-E30B19B64553}">
      <dsp:nvSpPr>
        <dsp:cNvPr id="0" name=""/>
        <dsp:cNvSpPr/>
      </dsp:nvSpPr>
      <dsp:spPr>
        <a:xfrm>
          <a:off x="7743958" y="286318"/>
          <a:ext cx="2762398" cy="3366673"/>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‘success of the organisation is dependent upon a range of situational variables’ (Mullins 2007, p.41) which is considerable in the complex environment of modern (youth work management). </a:t>
          </a:r>
          <a:endParaRPr lang="en-US" sz="1800" kern="1200"/>
        </a:p>
      </dsp:txBody>
      <dsp:txXfrm>
        <a:off x="7824866" y="367226"/>
        <a:ext cx="2600582" cy="32048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44E435-25A2-49C8-A4F6-ACEE43C92E6B}">
      <dsp:nvSpPr>
        <dsp:cNvPr id="0" name=""/>
        <dsp:cNvSpPr/>
      </dsp:nvSpPr>
      <dsp:spPr>
        <a:xfrm>
          <a:off x="0" y="707092"/>
          <a:ext cx="11407487" cy="130540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650C2F-397C-4BF7-A58F-67869BD659C6}">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AC59AD-DAFD-449D-A8A6-EAF3BDEDFED8}">
      <dsp:nvSpPr>
        <dsp:cNvPr id="0" name=""/>
        <dsp:cNvSpPr/>
      </dsp:nvSpPr>
      <dsp:spPr>
        <a:xfrm>
          <a:off x="1507738" y="707092"/>
          <a:ext cx="9899748"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111250">
            <a:lnSpc>
              <a:spcPct val="90000"/>
            </a:lnSpc>
            <a:spcBef>
              <a:spcPct val="0"/>
            </a:spcBef>
            <a:spcAft>
              <a:spcPct val="35000"/>
            </a:spcAft>
            <a:buNone/>
          </a:pPr>
          <a:r>
            <a:rPr lang="en-GB" sz="2500" kern="1200"/>
            <a:t>Classic or Scientific Theory (quantitative) – Results Based Accountability; Youth service Audit; Performance Indicators; </a:t>
          </a:r>
          <a:endParaRPr lang="en-US" sz="2500" kern="1200"/>
        </a:p>
      </dsp:txBody>
      <dsp:txXfrm>
        <a:off x="1507738" y="707092"/>
        <a:ext cx="9899748" cy="1305401"/>
      </dsp:txXfrm>
    </dsp:sp>
    <dsp:sp modelId="{6AD17A36-54F4-4364-918B-8B8971F05903}">
      <dsp:nvSpPr>
        <dsp:cNvPr id="0" name=""/>
        <dsp:cNvSpPr/>
      </dsp:nvSpPr>
      <dsp:spPr>
        <a:xfrm>
          <a:off x="0" y="2338844"/>
          <a:ext cx="11407487" cy="130540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93907A-C7C2-4C3C-8E93-6DF0681A2A07}">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EEAFD7-F69E-42E3-BA31-B1E54D0196C1}">
      <dsp:nvSpPr>
        <dsp:cNvPr id="0" name=""/>
        <dsp:cNvSpPr/>
      </dsp:nvSpPr>
      <dsp:spPr>
        <a:xfrm>
          <a:off x="1507738" y="2338844"/>
          <a:ext cx="9899748"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111250">
            <a:lnSpc>
              <a:spcPct val="90000"/>
            </a:lnSpc>
            <a:spcBef>
              <a:spcPct val="0"/>
            </a:spcBef>
            <a:spcAft>
              <a:spcPct val="35000"/>
            </a:spcAft>
            <a:buNone/>
          </a:pPr>
          <a:r>
            <a:rPr lang="en-GB" sz="2500" kern="1200"/>
            <a:t>Humanistic Theory – Supervision Policy and Process, Appraisal, motivation and needs of employees;</a:t>
          </a:r>
          <a:endParaRPr lang="en-US" sz="2500" kern="1200"/>
        </a:p>
      </dsp:txBody>
      <dsp:txXfrm>
        <a:off x="1507738" y="2338844"/>
        <a:ext cx="9899748" cy="13054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3EB67D-D09B-9F47-A5C3-E79CB79E7AC5}">
      <dsp:nvSpPr>
        <dsp:cNvPr id="0" name=""/>
        <dsp:cNvSpPr/>
      </dsp:nvSpPr>
      <dsp:spPr>
        <a:xfrm>
          <a:off x="1286" y="452477"/>
          <a:ext cx="2743298" cy="2880463"/>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 the current ‘managerialist’ climate studies by ‘Mintzberg’ (1973) and Kotter (1996) found that ‘successful’ managers spend little time analysing tasks; instead they cultivate networks and personal contacts;</a:t>
          </a:r>
          <a:endParaRPr lang="en-US" sz="1800" kern="1200"/>
        </a:p>
      </dsp:txBody>
      <dsp:txXfrm>
        <a:off x="81634" y="532825"/>
        <a:ext cx="2582602" cy="2719767"/>
      </dsp:txXfrm>
    </dsp:sp>
    <dsp:sp modelId="{2EAEA6FF-CCE5-5D4D-8308-69A93E716E65}">
      <dsp:nvSpPr>
        <dsp:cNvPr id="0" name=""/>
        <dsp:cNvSpPr/>
      </dsp:nvSpPr>
      <dsp:spPr>
        <a:xfrm>
          <a:off x="3018914" y="1552540"/>
          <a:ext cx="581579" cy="680338"/>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018914" y="1688608"/>
        <a:ext cx="407105" cy="408202"/>
      </dsp:txXfrm>
    </dsp:sp>
    <dsp:sp modelId="{D0F86FC6-026A-C745-A3BA-2C40A1E7A04B}">
      <dsp:nvSpPr>
        <dsp:cNvPr id="0" name=""/>
        <dsp:cNvSpPr/>
      </dsp:nvSpPr>
      <dsp:spPr>
        <a:xfrm>
          <a:off x="3841904" y="452477"/>
          <a:ext cx="2743298" cy="2880463"/>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Are you able to relate to this? If yes, how? What do you think are the criticisms of this approach?</a:t>
          </a:r>
          <a:endParaRPr lang="en-US" sz="1800" kern="1200"/>
        </a:p>
      </dsp:txBody>
      <dsp:txXfrm>
        <a:off x="3922252" y="532825"/>
        <a:ext cx="2582602" cy="271976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5CBD78-EEA7-754D-91F6-354CAF21D6C6}">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ECF529-7C43-D544-9004-6462743E4C26}">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Systems Theory – inputs, outputs, processes, outcomes;</a:t>
          </a:r>
          <a:endParaRPr lang="en-US" sz="2200" kern="1200"/>
        </a:p>
      </dsp:txBody>
      <dsp:txXfrm>
        <a:off x="0" y="0"/>
        <a:ext cx="6492875" cy="1276350"/>
      </dsp:txXfrm>
    </dsp:sp>
    <dsp:sp modelId="{393896DF-C203-1149-85AC-3C04E4DDF1F4}">
      <dsp:nvSpPr>
        <dsp:cNvPr id="0" name=""/>
        <dsp:cNvSpPr/>
      </dsp:nvSpPr>
      <dsp:spPr>
        <a:xfrm>
          <a:off x="0" y="1276350"/>
          <a:ext cx="64928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B1B190-6871-C749-979F-A2E76C963481}">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An equal balance between ‘task and person’;</a:t>
          </a:r>
          <a:endParaRPr lang="en-US" sz="2200" kern="1200"/>
        </a:p>
      </dsp:txBody>
      <dsp:txXfrm>
        <a:off x="0" y="1276350"/>
        <a:ext cx="6492875" cy="1276350"/>
      </dsp:txXfrm>
    </dsp:sp>
    <dsp:sp modelId="{B2CDDF74-07A3-4144-BAB4-27F7B52D8A77}">
      <dsp:nvSpPr>
        <dsp:cNvPr id="0" name=""/>
        <dsp:cNvSpPr/>
      </dsp:nvSpPr>
      <dsp:spPr>
        <a:xfrm>
          <a:off x="0" y="2552700"/>
          <a:ext cx="64928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9E8534-84FB-4046-86F2-F415BB182220}">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An attempt to incorporate the positive aspects of each of the two opposing theories;</a:t>
          </a:r>
          <a:endParaRPr lang="en-US" sz="2200" kern="1200"/>
        </a:p>
      </dsp:txBody>
      <dsp:txXfrm>
        <a:off x="0" y="2552700"/>
        <a:ext cx="6492875" cy="1276350"/>
      </dsp:txXfrm>
    </dsp:sp>
    <dsp:sp modelId="{614091E3-02DB-CE47-9516-42897D61BE54}">
      <dsp:nvSpPr>
        <dsp:cNvPr id="0" name=""/>
        <dsp:cNvSpPr/>
      </dsp:nvSpPr>
      <dsp:spPr>
        <a:xfrm>
          <a:off x="0" y="382905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882C55-217C-8B4F-ACDC-D00C39908320}">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Eg - Children’s Society. Had targets to meet, numbers of families, and young people to work, excellent supervision, appraisal and a very supportive manager.</a:t>
          </a:r>
          <a:endParaRPr lang="en-US" sz="2200" kern="1200"/>
        </a:p>
      </dsp:txBody>
      <dsp:txXfrm>
        <a:off x="0" y="3829050"/>
        <a:ext cx="6492875" cy="127635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EE65CA-02DF-1843-8465-8040F0F4690E}">
      <dsp:nvSpPr>
        <dsp:cNvPr id="0" name=""/>
        <dsp:cNvSpPr/>
      </dsp:nvSpPr>
      <dsp:spPr>
        <a:xfrm>
          <a:off x="0" y="312117"/>
          <a:ext cx="5257800" cy="11747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Contingency Theory – Rejects the notion that there is ‘one best’ approach to management;</a:t>
          </a:r>
          <a:endParaRPr lang="en-US" sz="2100" kern="1200"/>
        </a:p>
      </dsp:txBody>
      <dsp:txXfrm>
        <a:off x="57347" y="369464"/>
        <a:ext cx="5143106" cy="1060059"/>
      </dsp:txXfrm>
    </dsp:sp>
    <dsp:sp modelId="{7C35C0E2-E5B0-514E-A820-9ADF86B06D91}">
      <dsp:nvSpPr>
        <dsp:cNvPr id="0" name=""/>
        <dsp:cNvSpPr/>
      </dsp:nvSpPr>
      <dsp:spPr>
        <a:xfrm>
          <a:off x="0" y="1547350"/>
          <a:ext cx="5257800" cy="1174753"/>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An appreciation of the uniqueness of ‘each’ organizational design/context and management style for a set of circumstances;</a:t>
          </a:r>
          <a:endParaRPr lang="en-US" sz="2100" kern="1200"/>
        </a:p>
      </dsp:txBody>
      <dsp:txXfrm>
        <a:off x="57347" y="1604697"/>
        <a:ext cx="5143106" cy="1060059"/>
      </dsp:txXfrm>
    </dsp:sp>
    <dsp:sp modelId="{09984CE3-CA22-F54C-8FC7-63B541003B42}">
      <dsp:nvSpPr>
        <dsp:cNvPr id="0" name=""/>
        <dsp:cNvSpPr/>
      </dsp:nvSpPr>
      <dsp:spPr>
        <a:xfrm>
          <a:off x="0" y="2782583"/>
          <a:ext cx="5257800" cy="1174753"/>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‘Emphasises need for flexibility’; </a:t>
          </a:r>
          <a:endParaRPr lang="en-US" sz="2100" kern="1200"/>
        </a:p>
      </dsp:txBody>
      <dsp:txXfrm>
        <a:off x="57347" y="2839930"/>
        <a:ext cx="5143106" cy="1060059"/>
      </dsp:txXfrm>
    </dsp:sp>
    <dsp:sp modelId="{A317EE66-A51E-6E47-AFD3-8F741E261B72}">
      <dsp:nvSpPr>
        <dsp:cNvPr id="0" name=""/>
        <dsp:cNvSpPr/>
      </dsp:nvSpPr>
      <dsp:spPr>
        <a:xfrm>
          <a:off x="0" y="4017817"/>
          <a:ext cx="5257800" cy="1174753"/>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e.g. Appreciate differences between ‘centre based and detached’ work;</a:t>
          </a:r>
          <a:endParaRPr lang="en-US" sz="2100" kern="1200"/>
        </a:p>
      </dsp:txBody>
      <dsp:txXfrm>
        <a:off x="57347" y="4075164"/>
        <a:ext cx="5143106" cy="106005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AE0D6-85B8-8749-A976-677537ACF1E0}">
      <dsp:nvSpPr>
        <dsp:cNvPr id="0" name=""/>
        <dsp:cNvSpPr/>
      </dsp:nvSpPr>
      <dsp:spPr>
        <a:xfrm>
          <a:off x="0" y="3438267"/>
          <a:ext cx="6117335" cy="225587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Management works within certain paradigms, leadership creates new ones. Leaders are seen as leading people and seizing opportunities, not managing resources and things or focusing on problems.</a:t>
          </a:r>
          <a:endParaRPr lang="en-US" sz="2300" kern="1200"/>
        </a:p>
      </dsp:txBody>
      <dsp:txXfrm>
        <a:off x="0" y="3438267"/>
        <a:ext cx="6117335" cy="2255875"/>
      </dsp:txXfrm>
    </dsp:sp>
    <dsp:sp modelId="{79ACA489-1091-0C40-A963-50BC487B324B}">
      <dsp:nvSpPr>
        <dsp:cNvPr id="0" name=""/>
        <dsp:cNvSpPr/>
      </dsp:nvSpPr>
      <dsp:spPr>
        <a:xfrm rot="10800000">
          <a:off x="0" y="2568"/>
          <a:ext cx="6117335" cy="3469536"/>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According to Kotter (2001) leadership sets a direction, develops vision for the future and promotes change and direction, whereas management is more concerned with providing order and consistency in organisations through planning.</a:t>
          </a:r>
          <a:endParaRPr lang="en-US" sz="2300" kern="1200"/>
        </a:p>
      </dsp:txBody>
      <dsp:txXfrm rot="10800000">
        <a:off x="0" y="2568"/>
        <a:ext cx="6117335" cy="22544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5AA45B-3458-46A5-AED9-40FDAF3B5138}">
      <dsp:nvSpPr>
        <dsp:cNvPr id="0" name=""/>
        <dsp:cNvSpPr/>
      </dsp:nvSpPr>
      <dsp:spPr>
        <a:xfrm>
          <a:off x="0" y="690"/>
          <a:ext cx="6248400" cy="16156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AA9D0F-66F9-49CE-8569-7FFFE072966B}">
      <dsp:nvSpPr>
        <dsp:cNvPr id="0" name=""/>
        <dsp:cNvSpPr/>
      </dsp:nvSpPr>
      <dsp:spPr>
        <a:xfrm>
          <a:off x="488743" y="364218"/>
          <a:ext cx="888624" cy="8886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841B0E-A503-424E-A1E8-85E2AF22CB02}">
      <dsp:nvSpPr>
        <dsp:cNvPr id="0" name=""/>
        <dsp:cNvSpPr/>
      </dsp:nvSpPr>
      <dsp:spPr>
        <a:xfrm>
          <a:off x="1866111" y="690"/>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977900">
            <a:lnSpc>
              <a:spcPct val="90000"/>
            </a:lnSpc>
            <a:spcBef>
              <a:spcPct val="0"/>
            </a:spcBef>
            <a:spcAft>
              <a:spcPct val="35000"/>
            </a:spcAft>
            <a:buNone/>
          </a:pPr>
          <a:r>
            <a:rPr lang="en-GB" sz="2200" kern="1200"/>
            <a:t>Critically reviewed the current context of Youth and Community Work and identified key issues for leaders and managers;</a:t>
          </a:r>
          <a:endParaRPr lang="en-US" sz="2200" kern="1200"/>
        </a:p>
      </dsp:txBody>
      <dsp:txXfrm>
        <a:off x="1866111" y="690"/>
        <a:ext cx="4382288" cy="1615680"/>
      </dsp:txXfrm>
    </dsp:sp>
    <dsp:sp modelId="{BE47121B-A299-42C6-876F-90EA23287519}">
      <dsp:nvSpPr>
        <dsp:cNvPr id="0" name=""/>
        <dsp:cNvSpPr/>
      </dsp:nvSpPr>
      <dsp:spPr>
        <a:xfrm>
          <a:off x="0" y="2020291"/>
          <a:ext cx="6248400" cy="161568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11133B-22F2-4017-962D-031DC1062376}">
      <dsp:nvSpPr>
        <dsp:cNvPr id="0" name=""/>
        <dsp:cNvSpPr/>
      </dsp:nvSpPr>
      <dsp:spPr>
        <a:xfrm>
          <a:off x="488743" y="2383819"/>
          <a:ext cx="888624" cy="8886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133021-9388-4FEC-A984-5D5F826803E2}">
      <dsp:nvSpPr>
        <dsp:cNvPr id="0" name=""/>
        <dsp:cNvSpPr/>
      </dsp:nvSpPr>
      <dsp:spPr>
        <a:xfrm>
          <a:off x="1866111" y="2020291"/>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977900">
            <a:lnSpc>
              <a:spcPct val="90000"/>
            </a:lnSpc>
            <a:spcBef>
              <a:spcPct val="0"/>
            </a:spcBef>
            <a:spcAft>
              <a:spcPct val="35000"/>
            </a:spcAft>
            <a:buNone/>
          </a:pPr>
          <a:r>
            <a:rPr lang="en-GB" sz="2200" kern="1200" dirty="0"/>
            <a:t>Reviewed the concept of YW Leadership  and Management and its challenges within current policy context</a:t>
          </a:r>
          <a:endParaRPr lang="en-US" sz="2200" kern="1200" dirty="0"/>
        </a:p>
      </dsp:txBody>
      <dsp:txXfrm>
        <a:off x="1866111" y="2020291"/>
        <a:ext cx="4382288" cy="1615680"/>
      </dsp:txXfrm>
    </dsp:sp>
    <dsp:sp modelId="{5889B307-ECA8-46B0-9A9D-3B51A648ACE2}">
      <dsp:nvSpPr>
        <dsp:cNvPr id="0" name=""/>
        <dsp:cNvSpPr/>
      </dsp:nvSpPr>
      <dsp:spPr>
        <a:xfrm>
          <a:off x="0" y="4039891"/>
          <a:ext cx="6248400" cy="161568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6E6ABE-BFA7-45DC-8076-075CF1AFC1BE}">
      <dsp:nvSpPr>
        <dsp:cNvPr id="0" name=""/>
        <dsp:cNvSpPr/>
      </dsp:nvSpPr>
      <dsp:spPr>
        <a:xfrm>
          <a:off x="488743" y="4403420"/>
          <a:ext cx="888624" cy="8886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8F1F29-15FF-4222-8E44-DE7FF79C3BFC}">
      <dsp:nvSpPr>
        <dsp:cNvPr id="0" name=""/>
        <dsp:cNvSpPr/>
      </dsp:nvSpPr>
      <dsp:spPr>
        <a:xfrm>
          <a:off x="1866111" y="4039891"/>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977900">
            <a:lnSpc>
              <a:spcPct val="90000"/>
            </a:lnSpc>
            <a:spcBef>
              <a:spcPct val="0"/>
            </a:spcBef>
            <a:spcAft>
              <a:spcPct val="35000"/>
            </a:spcAft>
            <a:buNone/>
          </a:pPr>
          <a:r>
            <a:rPr lang="en-GB" sz="2200" kern="1200"/>
            <a:t>Examined and analysed management theory and relate it to contemporary Youth work Practice;</a:t>
          </a:r>
          <a:endParaRPr lang="en-US" sz="2200" kern="1200"/>
        </a:p>
      </dsp:txBody>
      <dsp:txXfrm>
        <a:off x="1866111" y="4039891"/>
        <a:ext cx="4382288" cy="161568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5D4A8F-0A55-CC4F-853D-68BE90DB6AAF}" type="datetimeFigureOut">
              <a:rPr lang="en-US" smtClean="0"/>
              <a:t>12/7/20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dirty="0"/>
              <a:t>Click to edit Master text styles</a:t>
            </a:r>
          </a:p>
          <a:p>
            <a:r>
              <a:rPr lang="en-GB" sz="1100" dirty="0">
                <a:effectLst/>
                <a:latin typeface="Arial" panose="020B0604020202020204" pitchFamily="34" charset="0"/>
                <a:ea typeface="Calibri" panose="020F0502020204030204" pitchFamily="34" charset="0"/>
                <a:cs typeface="Times New Roman" panose="02020603050405020304" pitchFamily="18" charset="0"/>
              </a:rPr>
              <a:t>Aligns with Hannigan’s (2008) demands for an equal focus upon task and the person;</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An attempt to incorporate the positive aspects of each of the two opposing theoretical positions;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It is an attempts to conceptualize the whole organisation and its interrelated parts, as well as an appreciation of the ‘</a:t>
            </a:r>
            <a:r>
              <a:rPr lang="en-GB" sz="1100" dirty="0" err="1">
                <a:effectLst/>
                <a:latin typeface="Arial" panose="020B0604020202020204" pitchFamily="34" charset="0"/>
                <a:ea typeface="Calibri" panose="020F0502020204030204" pitchFamily="34" charset="0"/>
                <a:cs typeface="Times New Roman" panose="02020603050405020304" pitchFamily="18" charset="0"/>
              </a:rPr>
              <a:t>cintinual</a:t>
            </a:r>
            <a:r>
              <a:rPr lang="en-GB" sz="1100" dirty="0">
                <a:effectLst/>
                <a:latin typeface="Arial" panose="020B0604020202020204" pitchFamily="34" charset="0"/>
                <a:ea typeface="Calibri" panose="020F0502020204030204" pitchFamily="34" charset="0"/>
                <a:cs typeface="Times New Roman" panose="02020603050405020304" pitchFamily="18" charset="0"/>
              </a:rPr>
              <a:t> interaction with the broader external environment of which it is a part’ (Mullins, 2007, p.55). Systems theory enables theorists to see management not just as terms of the task or the people but as multi-dimensional, and it attempts to explain how the people, the structure, technology and the environment react together to achieve its objectives.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Ford et al (2005) argues that ‘systems theory’ is the dominant perspective of management claiming: ‘Most organisations use an open systems model approach to understand and monitor their performance’ (2005, p.163). Ford et al. go on to suggest that this invariably ‘involves identifying inputs, the process of transforming inputs into outputs, and the outcomes these can lead to’ (2005, p.163).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The adoptions of systems theory and private sector practices emphasizing efficient and effective transformation of ‘inputs’ into ‘outputs’ in youth work management practice is a stark reminder of new managerialism.  These practices have ‘streamlined’ some youth work organisation and enabled efficient use of resources in accordance with the third ‘E’ of new managerialism ‘economy’ (Farnham and Horton, 1993).</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Questions need to be asked about the ‘fit’ between educational organizations and the input-output model. It is argued that the ‘educational process’ cannot be reduced to a simplistic conversion of inputs and outputs (Ord, 2004;2007) not least because of the incidental nature of outcomes in informal education (Smith, 1988)</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lvl="1"/>
            <a:endParaRPr lang="en-US" dirty="0"/>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365116-B73A-C84E-B363-80004CA34B0A}" type="slidenum">
              <a:rPr lang="en-US" smtClean="0"/>
              <a:t>‹#›</a:t>
            </a:fld>
            <a:endParaRPr lang="en-US"/>
          </a:p>
        </p:txBody>
      </p:sp>
    </p:spTree>
    <p:extLst>
      <p:ext uri="{BB962C8B-B14F-4D97-AF65-F5344CB8AC3E}">
        <p14:creationId xmlns:p14="http://schemas.microsoft.com/office/powerpoint/2010/main" val="2072290617"/>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100" kern="1200" smtClean="0">
        <a:solidFill>
          <a:schemeClr val="tx1"/>
        </a:solidFill>
        <a:effectLst/>
        <a:latin typeface="+mn-lt"/>
        <a:ea typeface="+mn-ea"/>
        <a:cs typeface="+mn-cs"/>
      </a:defRPr>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6365116-B73A-C84E-B363-80004CA34B0A}" type="slidenum">
              <a:rPr lang="en-US" smtClean="0"/>
              <a:t>22</a:t>
            </a:fld>
            <a:endParaRPr lang="en-US"/>
          </a:p>
        </p:txBody>
      </p:sp>
    </p:spTree>
    <p:extLst>
      <p:ext uri="{BB962C8B-B14F-4D97-AF65-F5344CB8AC3E}">
        <p14:creationId xmlns:p14="http://schemas.microsoft.com/office/powerpoint/2010/main" val="1509528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Model of </a:t>
            </a:r>
            <a:r>
              <a:rPr lang="en-US" dirty="0" err="1"/>
              <a:t>organisational</a:t>
            </a:r>
            <a:r>
              <a:rPr lang="en-US" dirty="0"/>
              <a:t> effectiveness.</a:t>
            </a:r>
          </a:p>
          <a:p>
            <a:r>
              <a:rPr lang="en-US" dirty="0"/>
              <a:t>Developed in the early 1980s to try and identify the features of successful companies at that time.   </a:t>
            </a:r>
          </a:p>
          <a:p>
            <a:r>
              <a:rPr lang="en-US" dirty="0"/>
              <a:t>Although it is now approximately 40 years old, this model is still regarded as popular and useful.</a:t>
            </a:r>
          </a:p>
          <a:p>
            <a:r>
              <a:rPr lang="en-US" dirty="0"/>
              <a:t>It indicates how seemingly unrelated aspects of the </a:t>
            </a:r>
            <a:r>
              <a:rPr lang="en-US" dirty="0" err="1"/>
              <a:t>organisation</a:t>
            </a:r>
            <a:r>
              <a:rPr lang="en-US" dirty="0"/>
              <a:t> are all interlinked. </a:t>
            </a:r>
          </a:p>
          <a:p>
            <a:r>
              <a:rPr lang="en-US" dirty="0"/>
              <a:t>It </a:t>
            </a:r>
            <a:r>
              <a:rPr lang="en-US" dirty="0" err="1"/>
              <a:t>emphasises</a:t>
            </a:r>
            <a:r>
              <a:rPr lang="en-US" dirty="0"/>
              <a:t> how changes in one aspect can impact upon another aspect. </a:t>
            </a:r>
          </a:p>
          <a:p>
            <a:endParaRPr lang="en-US" dirty="0"/>
          </a:p>
        </p:txBody>
      </p:sp>
      <p:sp>
        <p:nvSpPr>
          <p:cNvPr id="4" name="Slide Number Placeholder 3"/>
          <p:cNvSpPr>
            <a:spLocks noGrp="1"/>
          </p:cNvSpPr>
          <p:nvPr>
            <p:ph type="sldNum" sz="quarter" idx="5"/>
          </p:nvPr>
        </p:nvSpPr>
        <p:spPr/>
        <p:txBody>
          <a:bodyPr/>
          <a:lstStyle/>
          <a:p>
            <a:fld id="{F6365116-B73A-C84E-B363-80004CA34B0A}" type="slidenum">
              <a:rPr lang="en-US" smtClean="0"/>
              <a:t>23</a:t>
            </a:fld>
            <a:endParaRPr lang="en-US"/>
          </a:p>
        </p:txBody>
      </p:sp>
    </p:spTree>
    <p:extLst>
      <p:ext uri="{BB962C8B-B14F-4D97-AF65-F5344CB8AC3E}">
        <p14:creationId xmlns:p14="http://schemas.microsoft.com/office/powerpoint/2010/main" val="7939053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6F59C-E876-E844-9890-64E533ECD7F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A713D81-D445-3641-9D7B-CB288389BAE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03C6477-E743-4549-9683-2F46F7DEBD7E}"/>
              </a:ext>
            </a:extLst>
          </p:cNvPr>
          <p:cNvSpPr>
            <a:spLocks noGrp="1"/>
          </p:cNvSpPr>
          <p:nvPr>
            <p:ph type="dt" sz="half" idx="10"/>
          </p:nvPr>
        </p:nvSpPr>
        <p:spPr/>
        <p:txBody>
          <a:bodyPr/>
          <a:lstStyle/>
          <a:p>
            <a:fld id="{9B21BFB4-D554-A642-AD40-59C2ADCA9077}" type="datetimeFigureOut">
              <a:rPr lang="en-US" smtClean="0"/>
              <a:t>12/7/20</a:t>
            </a:fld>
            <a:endParaRPr lang="en-US"/>
          </a:p>
        </p:txBody>
      </p:sp>
      <p:sp>
        <p:nvSpPr>
          <p:cNvPr id="5" name="Footer Placeholder 4">
            <a:extLst>
              <a:ext uri="{FF2B5EF4-FFF2-40B4-BE49-F238E27FC236}">
                <a16:creationId xmlns:a16="http://schemas.microsoft.com/office/drawing/2014/main" id="{59FF7B61-4DED-3D40-82B8-7FBB9BE786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C21DC2-0FA6-E34E-94A6-26C3132F5E0B}"/>
              </a:ext>
            </a:extLst>
          </p:cNvPr>
          <p:cNvSpPr>
            <a:spLocks noGrp="1"/>
          </p:cNvSpPr>
          <p:nvPr>
            <p:ph type="sldNum" sz="quarter" idx="12"/>
          </p:nvPr>
        </p:nvSpPr>
        <p:spPr/>
        <p:txBody>
          <a:bodyPr/>
          <a:lstStyle/>
          <a:p>
            <a:fld id="{6B4C1D30-50E0-1B49-A34B-CC07DED16FF0}" type="slidenum">
              <a:rPr lang="en-US" smtClean="0"/>
              <a:t>‹#›</a:t>
            </a:fld>
            <a:endParaRPr lang="en-US"/>
          </a:p>
        </p:txBody>
      </p:sp>
    </p:spTree>
    <p:extLst>
      <p:ext uri="{BB962C8B-B14F-4D97-AF65-F5344CB8AC3E}">
        <p14:creationId xmlns:p14="http://schemas.microsoft.com/office/powerpoint/2010/main" val="31281308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CC4C5-202D-7E49-8ABB-DFA54E90E6B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E07BF88-FFD9-7143-AFD6-EFFF97605DE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D21D81D-73FC-0348-9AC0-5D3810295AA6}"/>
              </a:ext>
            </a:extLst>
          </p:cNvPr>
          <p:cNvSpPr>
            <a:spLocks noGrp="1"/>
          </p:cNvSpPr>
          <p:nvPr>
            <p:ph type="dt" sz="half" idx="10"/>
          </p:nvPr>
        </p:nvSpPr>
        <p:spPr/>
        <p:txBody>
          <a:bodyPr/>
          <a:lstStyle/>
          <a:p>
            <a:fld id="{9B21BFB4-D554-A642-AD40-59C2ADCA9077}" type="datetimeFigureOut">
              <a:rPr lang="en-US" smtClean="0"/>
              <a:t>12/7/20</a:t>
            </a:fld>
            <a:endParaRPr lang="en-US"/>
          </a:p>
        </p:txBody>
      </p:sp>
      <p:sp>
        <p:nvSpPr>
          <p:cNvPr id="5" name="Footer Placeholder 4">
            <a:extLst>
              <a:ext uri="{FF2B5EF4-FFF2-40B4-BE49-F238E27FC236}">
                <a16:creationId xmlns:a16="http://schemas.microsoft.com/office/drawing/2014/main" id="{8BBB8E7C-5D63-0D42-B110-D44F669736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67389B-F8F0-524D-B02A-E7BB7A3A8406}"/>
              </a:ext>
            </a:extLst>
          </p:cNvPr>
          <p:cNvSpPr>
            <a:spLocks noGrp="1"/>
          </p:cNvSpPr>
          <p:nvPr>
            <p:ph type="sldNum" sz="quarter" idx="12"/>
          </p:nvPr>
        </p:nvSpPr>
        <p:spPr/>
        <p:txBody>
          <a:bodyPr/>
          <a:lstStyle/>
          <a:p>
            <a:fld id="{6B4C1D30-50E0-1B49-A34B-CC07DED16FF0}" type="slidenum">
              <a:rPr lang="en-US" smtClean="0"/>
              <a:t>‹#›</a:t>
            </a:fld>
            <a:endParaRPr lang="en-US"/>
          </a:p>
        </p:txBody>
      </p:sp>
    </p:spTree>
    <p:extLst>
      <p:ext uri="{BB962C8B-B14F-4D97-AF65-F5344CB8AC3E}">
        <p14:creationId xmlns:p14="http://schemas.microsoft.com/office/powerpoint/2010/main" val="25358003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683B1-5A1D-4D43-BF4E-AAB9EC6815C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A749948-957F-CC45-B418-EEC0EB2A6FE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FA89B36-17C8-6740-903F-74A84BAE10E1}"/>
              </a:ext>
            </a:extLst>
          </p:cNvPr>
          <p:cNvSpPr>
            <a:spLocks noGrp="1"/>
          </p:cNvSpPr>
          <p:nvPr>
            <p:ph type="dt" sz="half" idx="10"/>
          </p:nvPr>
        </p:nvSpPr>
        <p:spPr/>
        <p:txBody>
          <a:bodyPr/>
          <a:lstStyle/>
          <a:p>
            <a:fld id="{9B21BFB4-D554-A642-AD40-59C2ADCA9077}" type="datetimeFigureOut">
              <a:rPr lang="en-US" smtClean="0"/>
              <a:t>12/7/20</a:t>
            </a:fld>
            <a:endParaRPr lang="en-US"/>
          </a:p>
        </p:txBody>
      </p:sp>
      <p:sp>
        <p:nvSpPr>
          <p:cNvPr id="5" name="Footer Placeholder 4">
            <a:extLst>
              <a:ext uri="{FF2B5EF4-FFF2-40B4-BE49-F238E27FC236}">
                <a16:creationId xmlns:a16="http://schemas.microsoft.com/office/drawing/2014/main" id="{234C53B2-5609-DA4F-830C-0F216F6772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FBFADE-1457-1049-8B6A-B6614DC3739E}"/>
              </a:ext>
            </a:extLst>
          </p:cNvPr>
          <p:cNvSpPr>
            <a:spLocks noGrp="1"/>
          </p:cNvSpPr>
          <p:nvPr>
            <p:ph type="sldNum" sz="quarter" idx="12"/>
          </p:nvPr>
        </p:nvSpPr>
        <p:spPr/>
        <p:txBody>
          <a:bodyPr/>
          <a:lstStyle/>
          <a:p>
            <a:fld id="{6B4C1D30-50E0-1B49-A34B-CC07DED16FF0}" type="slidenum">
              <a:rPr lang="en-US" smtClean="0"/>
              <a:t>‹#›</a:t>
            </a:fld>
            <a:endParaRPr lang="en-US"/>
          </a:p>
        </p:txBody>
      </p:sp>
    </p:spTree>
    <p:extLst>
      <p:ext uri="{BB962C8B-B14F-4D97-AF65-F5344CB8AC3E}">
        <p14:creationId xmlns:p14="http://schemas.microsoft.com/office/powerpoint/2010/main" val="1380565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32FD9-2D50-FF49-BAEE-0AE1D1631EE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245C7F1-DA0D-0F4D-B936-92BAFAE1132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E6BB32C-9EE7-FE47-A337-39EEBE6E739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36ED16B-40BE-FB43-9001-ACA76FABAC0A}"/>
              </a:ext>
            </a:extLst>
          </p:cNvPr>
          <p:cNvSpPr>
            <a:spLocks noGrp="1"/>
          </p:cNvSpPr>
          <p:nvPr>
            <p:ph type="dt" sz="half" idx="10"/>
          </p:nvPr>
        </p:nvSpPr>
        <p:spPr/>
        <p:txBody>
          <a:bodyPr/>
          <a:lstStyle/>
          <a:p>
            <a:fld id="{9B21BFB4-D554-A642-AD40-59C2ADCA9077}" type="datetimeFigureOut">
              <a:rPr lang="en-US" smtClean="0"/>
              <a:t>12/7/20</a:t>
            </a:fld>
            <a:endParaRPr lang="en-US"/>
          </a:p>
        </p:txBody>
      </p:sp>
      <p:sp>
        <p:nvSpPr>
          <p:cNvPr id="6" name="Footer Placeholder 5">
            <a:extLst>
              <a:ext uri="{FF2B5EF4-FFF2-40B4-BE49-F238E27FC236}">
                <a16:creationId xmlns:a16="http://schemas.microsoft.com/office/drawing/2014/main" id="{4CD4FC0C-B347-5E41-AB94-2B71893E51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B0CABBD-1FC9-AE4B-8B84-611FEBD78AF7}"/>
              </a:ext>
            </a:extLst>
          </p:cNvPr>
          <p:cNvSpPr>
            <a:spLocks noGrp="1"/>
          </p:cNvSpPr>
          <p:nvPr>
            <p:ph type="sldNum" sz="quarter" idx="12"/>
          </p:nvPr>
        </p:nvSpPr>
        <p:spPr/>
        <p:txBody>
          <a:bodyPr/>
          <a:lstStyle/>
          <a:p>
            <a:fld id="{6B4C1D30-50E0-1B49-A34B-CC07DED16FF0}" type="slidenum">
              <a:rPr lang="en-US" smtClean="0"/>
              <a:t>‹#›</a:t>
            </a:fld>
            <a:endParaRPr lang="en-US"/>
          </a:p>
        </p:txBody>
      </p:sp>
    </p:spTree>
    <p:extLst>
      <p:ext uri="{BB962C8B-B14F-4D97-AF65-F5344CB8AC3E}">
        <p14:creationId xmlns:p14="http://schemas.microsoft.com/office/powerpoint/2010/main" val="40205655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2DCF6-8688-D047-A4F3-4E8363E63FE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03A1831-48BD-3141-A2FA-A022F19C25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EB64182-6CF6-4747-995D-5F9B4033DEB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D69623B-C870-7F41-8065-4B1A0CFCA3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8EABBA7-519C-F64D-B1E3-EC368F8839D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39DB4B1-095B-2846-9ACF-239DF4712A56}"/>
              </a:ext>
            </a:extLst>
          </p:cNvPr>
          <p:cNvSpPr>
            <a:spLocks noGrp="1"/>
          </p:cNvSpPr>
          <p:nvPr>
            <p:ph type="dt" sz="half" idx="10"/>
          </p:nvPr>
        </p:nvSpPr>
        <p:spPr/>
        <p:txBody>
          <a:bodyPr/>
          <a:lstStyle/>
          <a:p>
            <a:fld id="{9B21BFB4-D554-A642-AD40-59C2ADCA9077}" type="datetimeFigureOut">
              <a:rPr lang="en-US" smtClean="0"/>
              <a:t>12/7/20</a:t>
            </a:fld>
            <a:endParaRPr lang="en-US"/>
          </a:p>
        </p:txBody>
      </p:sp>
      <p:sp>
        <p:nvSpPr>
          <p:cNvPr id="8" name="Footer Placeholder 7">
            <a:extLst>
              <a:ext uri="{FF2B5EF4-FFF2-40B4-BE49-F238E27FC236}">
                <a16:creationId xmlns:a16="http://schemas.microsoft.com/office/drawing/2014/main" id="{C927A88A-649B-5C41-BCF9-C8BDC7EC5BE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B1DF050-85BC-074A-BC86-F20D4245CDD4}"/>
              </a:ext>
            </a:extLst>
          </p:cNvPr>
          <p:cNvSpPr>
            <a:spLocks noGrp="1"/>
          </p:cNvSpPr>
          <p:nvPr>
            <p:ph type="sldNum" sz="quarter" idx="12"/>
          </p:nvPr>
        </p:nvSpPr>
        <p:spPr/>
        <p:txBody>
          <a:bodyPr/>
          <a:lstStyle/>
          <a:p>
            <a:fld id="{6B4C1D30-50E0-1B49-A34B-CC07DED16FF0}" type="slidenum">
              <a:rPr lang="en-US" smtClean="0"/>
              <a:t>‹#›</a:t>
            </a:fld>
            <a:endParaRPr lang="en-US"/>
          </a:p>
        </p:txBody>
      </p:sp>
    </p:spTree>
    <p:extLst>
      <p:ext uri="{BB962C8B-B14F-4D97-AF65-F5344CB8AC3E}">
        <p14:creationId xmlns:p14="http://schemas.microsoft.com/office/powerpoint/2010/main" val="2424205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692A5-37D2-674E-B56E-9C7C568F327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CF964FE-9D2D-704D-8E42-396951D5ED77}"/>
              </a:ext>
            </a:extLst>
          </p:cNvPr>
          <p:cNvSpPr>
            <a:spLocks noGrp="1"/>
          </p:cNvSpPr>
          <p:nvPr>
            <p:ph type="dt" sz="half" idx="10"/>
          </p:nvPr>
        </p:nvSpPr>
        <p:spPr/>
        <p:txBody>
          <a:bodyPr/>
          <a:lstStyle/>
          <a:p>
            <a:fld id="{9B21BFB4-D554-A642-AD40-59C2ADCA9077}" type="datetimeFigureOut">
              <a:rPr lang="en-US" smtClean="0"/>
              <a:t>12/7/20</a:t>
            </a:fld>
            <a:endParaRPr lang="en-US"/>
          </a:p>
        </p:txBody>
      </p:sp>
      <p:sp>
        <p:nvSpPr>
          <p:cNvPr id="4" name="Footer Placeholder 3">
            <a:extLst>
              <a:ext uri="{FF2B5EF4-FFF2-40B4-BE49-F238E27FC236}">
                <a16:creationId xmlns:a16="http://schemas.microsoft.com/office/drawing/2014/main" id="{DED6F346-5F1A-D647-B226-87D410295C4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69F8728-2F21-9249-A8F1-C43086E7D63E}"/>
              </a:ext>
            </a:extLst>
          </p:cNvPr>
          <p:cNvSpPr>
            <a:spLocks noGrp="1"/>
          </p:cNvSpPr>
          <p:nvPr>
            <p:ph type="sldNum" sz="quarter" idx="12"/>
          </p:nvPr>
        </p:nvSpPr>
        <p:spPr/>
        <p:txBody>
          <a:bodyPr/>
          <a:lstStyle/>
          <a:p>
            <a:fld id="{6B4C1D30-50E0-1B49-A34B-CC07DED16FF0}" type="slidenum">
              <a:rPr lang="en-US" smtClean="0"/>
              <a:t>‹#›</a:t>
            </a:fld>
            <a:endParaRPr lang="en-US"/>
          </a:p>
        </p:txBody>
      </p:sp>
    </p:spTree>
    <p:extLst>
      <p:ext uri="{BB962C8B-B14F-4D97-AF65-F5344CB8AC3E}">
        <p14:creationId xmlns:p14="http://schemas.microsoft.com/office/powerpoint/2010/main" val="2830908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E2EEAD-6BB3-A848-BA94-B41713419210}"/>
              </a:ext>
            </a:extLst>
          </p:cNvPr>
          <p:cNvSpPr>
            <a:spLocks noGrp="1"/>
          </p:cNvSpPr>
          <p:nvPr>
            <p:ph type="dt" sz="half" idx="10"/>
          </p:nvPr>
        </p:nvSpPr>
        <p:spPr/>
        <p:txBody>
          <a:bodyPr/>
          <a:lstStyle/>
          <a:p>
            <a:fld id="{9B21BFB4-D554-A642-AD40-59C2ADCA9077}" type="datetimeFigureOut">
              <a:rPr lang="en-US" smtClean="0"/>
              <a:t>12/7/20</a:t>
            </a:fld>
            <a:endParaRPr lang="en-US"/>
          </a:p>
        </p:txBody>
      </p:sp>
      <p:sp>
        <p:nvSpPr>
          <p:cNvPr id="3" name="Footer Placeholder 2">
            <a:extLst>
              <a:ext uri="{FF2B5EF4-FFF2-40B4-BE49-F238E27FC236}">
                <a16:creationId xmlns:a16="http://schemas.microsoft.com/office/drawing/2014/main" id="{1E9CEC07-C8C6-5F4C-9B15-DE008E70CAC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9AC9423-3737-A64F-8E54-D6C47055FA5A}"/>
              </a:ext>
            </a:extLst>
          </p:cNvPr>
          <p:cNvSpPr>
            <a:spLocks noGrp="1"/>
          </p:cNvSpPr>
          <p:nvPr>
            <p:ph type="sldNum" sz="quarter" idx="12"/>
          </p:nvPr>
        </p:nvSpPr>
        <p:spPr/>
        <p:txBody>
          <a:bodyPr/>
          <a:lstStyle/>
          <a:p>
            <a:fld id="{6B4C1D30-50E0-1B49-A34B-CC07DED16FF0}" type="slidenum">
              <a:rPr lang="en-US" smtClean="0"/>
              <a:t>‹#›</a:t>
            </a:fld>
            <a:endParaRPr lang="en-US"/>
          </a:p>
        </p:txBody>
      </p:sp>
    </p:spTree>
    <p:extLst>
      <p:ext uri="{BB962C8B-B14F-4D97-AF65-F5344CB8AC3E}">
        <p14:creationId xmlns:p14="http://schemas.microsoft.com/office/powerpoint/2010/main" val="25485442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44035-6788-4D4C-A8F1-B82B45CD36F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0D4A48F-C1B9-654D-8009-9CE966F499E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F9B12DD-CC3A-4E49-A199-19304EDD91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21C9B5-C648-9746-93C0-CF03849759A4}"/>
              </a:ext>
            </a:extLst>
          </p:cNvPr>
          <p:cNvSpPr>
            <a:spLocks noGrp="1"/>
          </p:cNvSpPr>
          <p:nvPr>
            <p:ph type="dt" sz="half" idx="10"/>
          </p:nvPr>
        </p:nvSpPr>
        <p:spPr/>
        <p:txBody>
          <a:bodyPr/>
          <a:lstStyle/>
          <a:p>
            <a:fld id="{9B21BFB4-D554-A642-AD40-59C2ADCA9077}" type="datetimeFigureOut">
              <a:rPr lang="en-US" smtClean="0"/>
              <a:t>12/7/20</a:t>
            </a:fld>
            <a:endParaRPr lang="en-US"/>
          </a:p>
        </p:txBody>
      </p:sp>
      <p:sp>
        <p:nvSpPr>
          <p:cNvPr id="6" name="Footer Placeholder 5">
            <a:extLst>
              <a:ext uri="{FF2B5EF4-FFF2-40B4-BE49-F238E27FC236}">
                <a16:creationId xmlns:a16="http://schemas.microsoft.com/office/drawing/2014/main" id="{0842734B-2320-1340-8A9E-41D8D3A0DF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DE660D-2573-BF4B-8F3A-2C781479A183}"/>
              </a:ext>
            </a:extLst>
          </p:cNvPr>
          <p:cNvSpPr>
            <a:spLocks noGrp="1"/>
          </p:cNvSpPr>
          <p:nvPr>
            <p:ph type="sldNum" sz="quarter" idx="12"/>
          </p:nvPr>
        </p:nvSpPr>
        <p:spPr/>
        <p:txBody>
          <a:bodyPr/>
          <a:lstStyle/>
          <a:p>
            <a:fld id="{6B4C1D30-50E0-1B49-A34B-CC07DED16FF0}" type="slidenum">
              <a:rPr lang="en-US" smtClean="0"/>
              <a:t>‹#›</a:t>
            </a:fld>
            <a:endParaRPr lang="en-US"/>
          </a:p>
        </p:txBody>
      </p:sp>
    </p:spTree>
    <p:extLst>
      <p:ext uri="{BB962C8B-B14F-4D97-AF65-F5344CB8AC3E}">
        <p14:creationId xmlns:p14="http://schemas.microsoft.com/office/powerpoint/2010/main" val="35577057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38A73-145C-8243-AB36-A7EBE23D177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CA33AB2-D961-FA4F-8BE4-020141D768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9139123-1134-E949-BC3E-183C88E671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A853820-32AB-D441-A746-AE6873094508}"/>
              </a:ext>
            </a:extLst>
          </p:cNvPr>
          <p:cNvSpPr>
            <a:spLocks noGrp="1"/>
          </p:cNvSpPr>
          <p:nvPr>
            <p:ph type="dt" sz="half" idx="10"/>
          </p:nvPr>
        </p:nvSpPr>
        <p:spPr/>
        <p:txBody>
          <a:bodyPr/>
          <a:lstStyle/>
          <a:p>
            <a:fld id="{9B21BFB4-D554-A642-AD40-59C2ADCA9077}" type="datetimeFigureOut">
              <a:rPr lang="en-US" smtClean="0"/>
              <a:t>12/7/20</a:t>
            </a:fld>
            <a:endParaRPr lang="en-US"/>
          </a:p>
        </p:txBody>
      </p:sp>
      <p:sp>
        <p:nvSpPr>
          <p:cNvPr id="6" name="Footer Placeholder 5">
            <a:extLst>
              <a:ext uri="{FF2B5EF4-FFF2-40B4-BE49-F238E27FC236}">
                <a16:creationId xmlns:a16="http://schemas.microsoft.com/office/drawing/2014/main" id="{4E966E57-55B3-3C42-B2B0-C8F88528F2B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D4D4E7-B349-8549-9E09-686C1B679604}"/>
              </a:ext>
            </a:extLst>
          </p:cNvPr>
          <p:cNvSpPr>
            <a:spLocks noGrp="1"/>
          </p:cNvSpPr>
          <p:nvPr>
            <p:ph type="sldNum" sz="quarter" idx="12"/>
          </p:nvPr>
        </p:nvSpPr>
        <p:spPr/>
        <p:txBody>
          <a:bodyPr/>
          <a:lstStyle/>
          <a:p>
            <a:fld id="{6B4C1D30-50E0-1B49-A34B-CC07DED16FF0}" type="slidenum">
              <a:rPr lang="en-US" smtClean="0"/>
              <a:t>‹#›</a:t>
            </a:fld>
            <a:endParaRPr lang="en-US"/>
          </a:p>
        </p:txBody>
      </p:sp>
    </p:spTree>
    <p:extLst>
      <p:ext uri="{BB962C8B-B14F-4D97-AF65-F5344CB8AC3E}">
        <p14:creationId xmlns:p14="http://schemas.microsoft.com/office/powerpoint/2010/main" val="5782639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020B-79CD-E841-B950-B0D8AB60C14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5B47721-52D7-A94A-97A6-D694A6855DD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5A44741-C9DE-A04C-BCFE-83EAB747D7FA}"/>
              </a:ext>
            </a:extLst>
          </p:cNvPr>
          <p:cNvSpPr>
            <a:spLocks noGrp="1"/>
          </p:cNvSpPr>
          <p:nvPr>
            <p:ph type="dt" sz="half" idx="10"/>
          </p:nvPr>
        </p:nvSpPr>
        <p:spPr/>
        <p:txBody>
          <a:bodyPr/>
          <a:lstStyle/>
          <a:p>
            <a:fld id="{9B21BFB4-D554-A642-AD40-59C2ADCA9077}" type="datetimeFigureOut">
              <a:rPr lang="en-US" smtClean="0"/>
              <a:t>12/7/20</a:t>
            </a:fld>
            <a:endParaRPr lang="en-US"/>
          </a:p>
        </p:txBody>
      </p:sp>
      <p:sp>
        <p:nvSpPr>
          <p:cNvPr id="5" name="Footer Placeholder 4">
            <a:extLst>
              <a:ext uri="{FF2B5EF4-FFF2-40B4-BE49-F238E27FC236}">
                <a16:creationId xmlns:a16="http://schemas.microsoft.com/office/drawing/2014/main" id="{EDBAC219-EC20-1248-994A-30DA81F0B7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C730DE-E8D5-2249-AA6F-87045E90EE34}"/>
              </a:ext>
            </a:extLst>
          </p:cNvPr>
          <p:cNvSpPr>
            <a:spLocks noGrp="1"/>
          </p:cNvSpPr>
          <p:nvPr>
            <p:ph type="sldNum" sz="quarter" idx="12"/>
          </p:nvPr>
        </p:nvSpPr>
        <p:spPr/>
        <p:txBody>
          <a:bodyPr/>
          <a:lstStyle/>
          <a:p>
            <a:fld id="{6B4C1D30-50E0-1B49-A34B-CC07DED16FF0}" type="slidenum">
              <a:rPr lang="en-US" smtClean="0"/>
              <a:t>‹#›</a:t>
            </a:fld>
            <a:endParaRPr lang="en-US"/>
          </a:p>
        </p:txBody>
      </p:sp>
    </p:spTree>
    <p:extLst>
      <p:ext uri="{BB962C8B-B14F-4D97-AF65-F5344CB8AC3E}">
        <p14:creationId xmlns:p14="http://schemas.microsoft.com/office/powerpoint/2010/main" val="20234131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EFDA18-4B4A-E94C-B6C0-ACCD08A454E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8DCB730-8547-0346-BEBC-2BFD4B7E9AA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5BB74C-562E-1E46-AD3D-5D603CF7F237}"/>
              </a:ext>
            </a:extLst>
          </p:cNvPr>
          <p:cNvSpPr>
            <a:spLocks noGrp="1"/>
          </p:cNvSpPr>
          <p:nvPr>
            <p:ph type="dt" sz="half" idx="10"/>
          </p:nvPr>
        </p:nvSpPr>
        <p:spPr/>
        <p:txBody>
          <a:bodyPr/>
          <a:lstStyle/>
          <a:p>
            <a:fld id="{9B21BFB4-D554-A642-AD40-59C2ADCA9077}" type="datetimeFigureOut">
              <a:rPr lang="en-US" smtClean="0"/>
              <a:t>12/7/20</a:t>
            </a:fld>
            <a:endParaRPr lang="en-US"/>
          </a:p>
        </p:txBody>
      </p:sp>
      <p:sp>
        <p:nvSpPr>
          <p:cNvPr id="5" name="Footer Placeholder 4">
            <a:extLst>
              <a:ext uri="{FF2B5EF4-FFF2-40B4-BE49-F238E27FC236}">
                <a16:creationId xmlns:a16="http://schemas.microsoft.com/office/drawing/2014/main" id="{E912E005-7E7C-C44B-9431-5013CF71A7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252EBC-D955-7E4A-BC90-CAC6B83D8449}"/>
              </a:ext>
            </a:extLst>
          </p:cNvPr>
          <p:cNvSpPr>
            <a:spLocks noGrp="1"/>
          </p:cNvSpPr>
          <p:nvPr>
            <p:ph type="sldNum" sz="quarter" idx="12"/>
          </p:nvPr>
        </p:nvSpPr>
        <p:spPr/>
        <p:txBody>
          <a:bodyPr/>
          <a:lstStyle/>
          <a:p>
            <a:fld id="{6B4C1D30-50E0-1B49-A34B-CC07DED16FF0}" type="slidenum">
              <a:rPr lang="en-US" smtClean="0"/>
              <a:t>‹#›</a:t>
            </a:fld>
            <a:endParaRPr lang="en-US"/>
          </a:p>
        </p:txBody>
      </p:sp>
    </p:spTree>
    <p:extLst>
      <p:ext uri="{BB962C8B-B14F-4D97-AF65-F5344CB8AC3E}">
        <p14:creationId xmlns:p14="http://schemas.microsoft.com/office/powerpoint/2010/main" val="755566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504EDA-025A-0941-B414-41CC01310B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9DF21AA-42C0-4C4D-B154-20F95F0217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7857C0B-F70E-284E-9521-FC0190B607B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21BFB4-D554-A642-AD40-59C2ADCA9077}" type="datetimeFigureOut">
              <a:rPr lang="en-US" smtClean="0"/>
              <a:t>12/7/20</a:t>
            </a:fld>
            <a:endParaRPr lang="en-US"/>
          </a:p>
        </p:txBody>
      </p:sp>
      <p:sp>
        <p:nvSpPr>
          <p:cNvPr id="5" name="Footer Placeholder 4">
            <a:extLst>
              <a:ext uri="{FF2B5EF4-FFF2-40B4-BE49-F238E27FC236}">
                <a16:creationId xmlns:a16="http://schemas.microsoft.com/office/drawing/2014/main" id="{1173C781-4DB2-5F4A-9978-1B0B2CC5E9C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A1B24FF-CFD9-4245-BFAB-38F1FAB00C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B4C1D30-50E0-1B49-A34B-CC07DED16FF0}" type="slidenum">
              <a:rPr lang="en-US" smtClean="0"/>
              <a:t>‹#›</a:t>
            </a:fld>
            <a:endParaRPr lang="en-US"/>
          </a:p>
        </p:txBody>
      </p:sp>
    </p:spTree>
    <p:extLst>
      <p:ext uri="{BB962C8B-B14F-4D97-AF65-F5344CB8AC3E}">
        <p14:creationId xmlns:p14="http://schemas.microsoft.com/office/powerpoint/2010/main" val="11107015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peter.baumgartner.name/2014/05/23/double-blind-review-ein-fallbeispiel/"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researchleap.com/theories-motivation-application-organizations-risk-analysis/" TargetMode="External"/><Relationship Id="rId2" Type="http://schemas.openxmlformats.org/officeDocument/2006/relationships/image" Target="../media/image10.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Youth_work" TargetMode="Externa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picpedia.org/handwriting/a/assessment.html" TargetMode="External"/><Relationship Id="rId2" Type="http://schemas.openxmlformats.org/officeDocument/2006/relationships/image" Target="../media/image29.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ruralministry.wordpress.com/tag/questions/" TargetMode="External"/><Relationship Id="rId2" Type="http://schemas.openxmlformats.org/officeDocument/2006/relationships/image" Target="../media/image31.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E565B-2167-244F-B894-A1CD6939E1D5}"/>
              </a:ext>
            </a:extLst>
          </p:cNvPr>
          <p:cNvSpPr>
            <a:spLocks noGrp="1"/>
          </p:cNvSpPr>
          <p:nvPr>
            <p:ph type="ctrTitle"/>
          </p:nvPr>
        </p:nvSpPr>
        <p:spPr>
          <a:xfrm>
            <a:off x="1524000" y="2245809"/>
            <a:ext cx="9144000" cy="1564716"/>
          </a:xfrm>
        </p:spPr>
        <p:txBody>
          <a:bodyPr>
            <a:normAutofit/>
          </a:bodyPr>
          <a:lstStyle/>
          <a:p>
            <a:pPr algn="l"/>
            <a:r>
              <a:rPr lang="en-GB" sz="3400" b="1"/>
              <a:t>Supervision, Leadership and Management for Professionals:</a:t>
            </a:r>
            <a:br>
              <a:rPr lang="en-GB" sz="3400" b="1"/>
            </a:br>
            <a:r>
              <a:rPr lang="en-GB" sz="3400"/>
              <a:t>ECYW7003</a:t>
            </a:r>
            <a:endParaRPr lang="en-US" sz="3400"/>
          </a:p>
        </p:txBody>
      </p:sp>
      <p:sp>
        <p:nvSpPr>
          <p:cNvPr id="3" name="Subtitle 2">
            <a:extLst>
              <a:ext uri="{FF2B5EF4-FFF2-40B4-BE49-F238E27FC236}">
                <a16:creationId xmlns:a16="http://schemas.microsoft.com/office/drawing/2014/main" id="{4CA343B4-850F-534E-BFAB-7C9DDBD20224}"/>
              </a:ext>
            </a:extLst>
          </p:cNvPr>
          <p:cNvSpPr>
            <a:spLocks noGrp="1"/>
          </p:cNvSpPr>
          <p:nvPr>
            <p:ph type="subTitle" idx="1"/>
          </p:nvPr>
        </p:nvSpPr>
        <p:spPr>
          <a:xfrm>
            <a:off x="1524000" y="3947050"/>
            <a:ext cx="9144000" cy="572583"/>
          </a:xfrm>
        </p:spPr>
        <p:txBody>
          <a:bodyPr>
            <a:normAutofit/>
          </a:bodyPr>
          <a:lstStyle/>
          <a:p>
            <a:pPr algn="l"/>
            <a:r>
              <a:rPr lang="en-US" sz="2000"/>
              <a:t>8</a:t>
            </a:r>
            <a:r>
              <a:rPr lang="en-US" sz="2000" baseline="30000"/>
              <a:t>th</a:t>
            </a:r>
            <a:r>
              <a:rPr lang="en-US" sz="2000"/>
              <a:t> December 2020</a:t>
            </a:r>
          </a:p>
        </p:txBody>
      </p:sp>
      <p:sp>
        <p:nvSpPr>
          <p:cNvPr id="8" name="Freeform 14">
            <a:extLst>
              <a:ext uri="{FF2B5EF4-FFF2-40B4-BE49-F238E27FC236}">
                <a16:creationId xmlns:a16="http://schemas.microsoft.com/office/drawing/2014/main" id="{C66F2F30-5DC0-44A0-BFA6-E12F46ED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920619"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1">
            <a:extLst>
              <a:ext uri="{FF2B5EF4-FFF2-40B4-BE49-F238E27FC236}">
                <a16:creationId xmlns:a16="http://schemas.microsoft.com/office/drawing/2014/main" id="{85872F57-7F42-4F97-8391-DDC8D0054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7839" y="0"/>
            <a:ext cx="7094160" cy="2130952"/>
          </a:xfrm>
          <a:custGeom>
            <a:avLst/>
            <a:gdLst>
              <a:gd name="connsiteX0" fmla="*/ 4417853 w 7094160"/>
              <a:gd name="connsiteY0" fmla="*/ 0 h 2130952"/>
              <a:gd name="connsiteX1" fmla="*/ 7094160 w 7094160"/>
              <a:gd name="connsiteY1" fmla="*/ 0 h 2130952"/>
              <a:gd name="connsiteX2" fmla="*/ 7094160 w 7094160"/>
              <a:gd name="connsiteY2" fmla="*/ 2130552 h 2130952"/>
              <a:gd name="connsiteX3" fmla="*/ 5920619 w 7094160"/>
              <a:gd name="connsiteY3" fmla="*/ 2130552 h 2130952"/>
              <a:gd name="connsiteX4" fmla="*/ 5920619 w 7094160"/>
              <a:gd name="connsiteY4" fmla="*/ 2130952 h 2130952"/>
              <a:gd name="connsiteX5" fmla="*/ 2729249 w 7094160"/>
              <a:gd name="connsiteY5" fmla="*/ 2130952 h 2130952"/>
              <a:gd name="connsiteX6" fmla="*/ 2574304 w 7094160"/>
              <a:gd name="connsiteY6" fmla="*/ 2130952 h 2130952"/>
              <a:gd name="connsiteX7" fmla="*/ 0 w 7094160"/>
              <a:gd name="connsiteY7" fmla="*/ 2130952 h 2130952"/>
              <a:gd name="connsiteX8" fmla="*/ 983648 w 7094160"/>
              <a:gd name="connsiteY8" fmla="*/ 1 h 2130952"/>
              <a:gd name="connsiteX9" fmla="*/ 4417853 w 7094160"/>
              <a:gd name="connsiteY9" fmla="*/ 1 h 2130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4160" h="2130952">
                <a:moveTo>
                  <a:pt x="4417853" y="0"/>
                </a:moveTo>
                <a:lnTo>
                  <a:pt x="7094160" y="0"/>
                </a:lnTo>
                <a:lnTo>
                  <a:pt x="7094160" y="2130552"/>
                </a:lnTo>
                <a:lnTo>
                  <a:pt x="5920619" y="2130552"/>
                </a:lnTo>
                <a:lnTo>
                  <a:pt x="5920619" y="2130952"/>
                </a:lnTo>
                <a:lnTo>
                  <a:pt x="2729249" y="2130952"/>
                </a:lnTo>
                <a:lnTo>
                  <a:pt x="2574304" y="2130952"/>
                </a:lnTo>
                <a:lnTo>
                  <a:pt x="0" y="2130952"/>
                </a:lnTo>
                <a:lnTo>
                  <a:pt x="983648" y="1"/>
                </a:lnTo>
                <a:lnTo>
                  <a:pt x="4417853" y="1"/>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Freeform: Shape 11">
            <a:extLst>
              <a:ext uri="{FF2B5EF4-FFF2-40B4-BE49-F238E27FC236}">
                <a16:creationId xmlns:a16="http://schemas.microsoft.com/office/drawing/2014/main" id="{04DC2037-48A0-4F22-B9D4-8EAEBC780A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49721" y="4682920"/>
            <a:ext cx="4522796" cy="2175080"/>
          </a:xfrm>
          <a:custGeom>
            <a:avLst/>
            <a:gdLst>
              <a:gd name="connsiteX0" fmla="*/ 3515449 w 4522796"/>
              <a:gd name="connsiteY0" fmla="*/ 0 h 2175080"/>
              <a:gd name="connsiteX1" fmla="*/ 0 w 4522796"/>
              <a:gd name="connsiteY1" fmla="*/ 0 h 2175080"/>
              <a:gd name="connsiteX2" fmla="*/ 0 w 4522796"/>
              <a:gd name="connsiteY2" fmla="*/ 2175080 h 2175080"/>
              <a:gd name="connsiteX3" fmla="*/ 4522796 w 4522796"/>
              <a:gd name="connsiteY3" fmla="*/ 2175080 h 2175080"/>
            </a:gdLst>
            <a:ahLst/>
            <a:cxnLst>
              <a:cxn ang="0">
                <a:pos x="connsiteX0" y="connsiteY0"/>
              </a:cxn>
              <a:cxn ang="0">
                <a:pos x="connsiteX1" y="connsiteY1"/>
              </a:cxn>
              <a:cxn ang="0">
                <a:pos x="connsiteX2" y="connsiteY2"/>
              </a:cxn>
              <a:cxn ang="0">
                <a:pos x="connsiteX3" y="connsiteY3"/>
              </a:cxn>
            </a:cxnLst>
            <a:rect l="l" t="t" r="r" b="b"/>
            <a:pathLst>
              <a:path w="4522796" h="2175080">
                <a:moveTo>
                  <a:pt x="3515449" y="0"/>
                </a:moveTo>
                <a:lnTo>
                  <a:pt x="0" y="0"/>
                </a:lnTo>
                <a:lnTo>
                  <a:pt x="0" y="2175080"/>
                </a:lnTo>
                <a:lnTo>
                  <a:pt x="4522796" y="217508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1"/>
          </a:p>
        </p:txBody>
      </p:sp>
      <p:sp>
        <p:nvSpPr>
          <p:cNvPr id="14" name="Freeform 22">
            <a:extLst>
              <a:ext uri="{FF2B5EF4-FFF2-40B4-BE49-F238E27FC236}">
                <a16:creationId xmlns:a16="http://schemas.microsoft.com/office/drawing/2014/main" id="{0006CBFD-ADA0-43D1-9332-9C34CA1C7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6810" y="4682920"/>
            <a:ext cx="5925190" cy="2175080"/>
          </a:xfrm>
          <a:custGeom>
            <a:avLst/>
            <a:gdLst>
              <a:gd name="connsiteX0" fmla="*/ 1007347 w 5925190"/>
              <a:gd name="connsiteY0" fmla="*/ 0 h 2175080"/>
              <a:gd name="connsiteX1" fmla="*/ 5925190 w 5925190"/>
              <a:gd name="connsiteY1" fmla="*/ 0 h 2175080"/>
              <a:gd name="connsiteX2" fmla="*/ 5925190 w 5925190"/>
              <a:gd name="connsiteY2" fmla="*/ 2175080 h 2175080"/>
              <a:gd name="connsiteX3" fmla="*/ 0 w 5925190"/>
              <a:gd name="connsiteY3" fmla="*/ 2175080 h 2175080"/>
            </a:gdLst>
            <a:ahLst/>
            <a:cxnLst>
              <a:cxn ang="0">
                <a:pos x="connsiteX0" y="connsiteY0"/>
              </a:cxn>
              <a:cxn ang="0">
                <a:pos x="connsiteX1" y="connsiteY1"/>
              </a:cxn>
              <a:cxn ang="0">
                <a:pos x="connsiteX2" y="connsiteY2"/>
              </a:cxn>
              <a:cxn ang="0">
                <a:pos x="connsiteX3" y="connsiteY3"/>
              </a:cxn>
            </a:cxnLst>
            <a:rect l="l" t="t" r="r" b="b"/>
            <a:pathLst>
              <a:path w="5925190" h="2175080">
                <a:moveTo>
                  <a:pt x="1007347" y="0"/>
                </a:moveTo>
                <a:lnTo>
                  <a:pt x="5925190" y="0"/>
                </a:lnTo>
                <a:lnTo>
                  <a:pt x="5925190" y="2175080"/>
                </a:lnTo>
                <a:lnTo>
                  <a:pt x="0" y="2175080"/>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25">
            <a:extLst>
              <a:ext uri="{FF2B5EF4-FFF2-40B4-BE49-F238E27FC236}">
                <a16:creationId xmlns:a16="http://schemas.microsoft.com/office/drawing/2014/main" id="{2B931666-F28F-45F3-A074-66D2272D5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2920"/>
            <a:ext cx="7114535" cy="2175080"/>
          </a:xfrm>
          <a:custGeom>
            <a:avLst/>
            <a:gdLst>
              <a:gd name="connsiteX0" fmla="*/ 0 w 7114535"/>
              <a:gd name="connsiteY0" fmla="*/ 0 h 2175080"/>
              <a:gd name="connsiteX1" fmla="*/ 1189345 w 7114535"/>
              <a:gd name="connsiteY1" fmla="*/ 0 h 2175080"/>
              <a:gd name="connsiteX2" fmla="*/ 7114535 w 7114535"/>
              <a:gd name="connsiteY2" fmla="*/ 0 h 2175080"/>
              <a:gd name="connsiteX3" fmla="*/ 6107188 w 7114535"/>
              <a:gd name="connsiteY3" fmla="*/ 2175080 h 2175080"/>
              <a:gd name="connsiteX4" fmla="*/ 1189345 w 7114535"/>
              <a:gd name="connsiteY4" fmla="*/ 2175080 h 2175080"/>
              <a:gd name="connsiteX5" fmla="*/ 0 w 7114535"/>
              <a:gd name="connsiteY5" fmla="*/ 2175080 h 2175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4535" h="2175080">
                <a:moveTo>
                  <a:pt x="0" y="0"/>
                </a:moveTo>
                <a:lnTo>
                  <a:pt x="1189345" y="0"/>
                </a:lnTo>
                <a:lnTo>
                  <a:pt x="7114535" y="0"/>
                </a:lnTo>
                <a:lnTo>
                  <a:pt x="6107188" y="2175080"/>
                </a:lnTo>
                <a:lnTo>
                  <a:pt x="1189345" y="2175080"/>
                </a:lnTo>
                <a:lnTo>
                  <a:pt x="0" y="2175080"/>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258473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C636457-A325-924D-8190-8393FC260CB6}"/>
              </a:ext>
            </a:extLst>
          </p:cNvPr>
          <p:cNvSpPr>
            <a:spLocks noGrp="1"/>
          </p:cNvSpPr>
          <p:nvPr>
            <p:ph type="title"/>
          </p:nvPr>
        </p:nvSpPr>
        <p:spPr>
          <a:xfrm>
            <a:off x="762000" y="559678"/>
            <a:ext cx="3567915" cy="4952492"/>
          </a:xfrm>
        </p:spPr>
        <p:txBody>
          <a:bodyPr>
            <a:normAutofit/>
          </a:bodyPr>
          <a:lstStyle/>
          <a:p>
            <a:r>
              <a:rPr lang="en-GB" dirty="0">
                <a:solidFill>
                  <a:schemeClr val="bg1"/>
                </a:solidFill>
              </a:rPr>
              <a:t>Objectives to be covered:</a:t>
            </a:r>
            <a:br>
              <a:rPr lang="en-GB" dirty="0">
                <a:solidFill>
                  <a:schemeClr val="bg1"/>
                </a:solidFill>
              </a:rPr>
            </a:br>
            <a:r>
              <a:rPr lang="en-GB" dirty="0">
                <a:solidFill>
                  <a:schemeClr val="bg1"/>
                </a:solidFill>
              </a:rPr>
              <a:t>At the end of the session students will have:</a:t>
            </a:r>
            <a:br>
              <a:rPr lang="en-GB" dirty="0">
                <a:solidFill>
                  <a:schemeClr val="bg1"/>
                </a:solidFill>
              </a:rPr>
            </a:br>
            <a:endParaRPr lang="en-US" dirty="0">
              <a:solidFill>
                <a:schemeClr val="bg1"/>
              </a:solidFill>
            </a:endParaRPr>
          </a:p>
        </p:txBody>
      </p:sp>
      <p:cxnSp>
        <p:nvCxnSpPr>
          <p:cNvPr id="11" name="Straight Connector 10">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29768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72631F6-40B8-4781-9DA7-F1495A1F6F4C}"/>
              </a:ext>
            </a:extLst>
          </p:cNvPr>
          <p:cNvGraphicFramePr>
            <a:graphicFrameLocks noGrp="1"/>
          </p:cNvGraphicFramePr>
          <p:nvPr>
            <p:ph idx="1"/>
            <p:extLst>
              <p:ext uri="{D42A27DB-BD31-4B8C-83A1-F6EECF244321}">
                <p14:modId xmlns:p14="http://schemas.microsoft.com/office/powerpoint/2010/main" val="1392192870"/>
              </p:ext>
            </p:extLst>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78322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9CD2D09-B1BB-4DF5-9E1C-3D21B21ED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83355637-BA71-4F63-94C9-E77BF81BD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79121FB2-8F4F-B548-9E8F-DD35A4BF14FF}"/>
              </a:ext>
            </a:extLst>
          </p:cNvPr>
          <p:cNvSpPr>
            <a:spLocks noGrp="1"/>
          </p:cNvSpPr>
          <p:nvPr>
            <p:ph type="title"/>
          </p:nvPr>
        </p:nvSpPr>
        <p:spPr>
          <a:xfrm>
            <a:off x="804998" y="798445"/>
            <a:ext cx="4803636" cy="1311664"/>
          </a:xfrm>
        </p:spPr>
        <p:txBody>
          <a:bodyPr>
            <a:normAutofit/>
          </a:bodyPr>
          <a:lstStyle/>
          <a:p>
            <a:endParaRPr lang="en-US">
              <a:solidFill>
                <a:srgbClr val="000000"/>
              </a:solidFill>
            </a:endParaRPr>
          </a:p>
        </p:txBody>
      </p:sp>
      <p:sp>
        <p:nvSpPr>
          <p:cNvPr id="3" name="Content Placeholder 2">
            <a:extLst>
              <a:ext uri="{FF2B5EF4-FFF2-40B4-BE49-F238E27FC236}">
                <a16:creationId xmlns:a16="http://schemas.microsoft.com/office/drawing/2014/main" id="{2A5B5C9B-4938-D04A-9C53-03FAC859DA0D}"/>
              </a:ext>
            </a:extLst>
          </p:cNvPr>
          <p:cNvSpPr>
            <a:spLocks noGrp="1"/>
          </p:cNvSpPr>
          <p:nvPr>
            <p:ph idx="1"/>
          </p:nvPr>
        </p:nvSpPr>
        <p:spPr>
          <a:xfrm>
            <a:off x="804997" y="2272143"/>
            <a:ext cx="4706803" cy="3788830"/>
          </a:xfrm>
        </p:spPr>
        <p:txBody>
          <a:bodyPr anchor="ctr">
            <a:normAutofit/>
          </a:bodyPr>
          <a:lstStyle/>
          <a:p>
            <a:pPr marL="0" indent="0">
              <a:buNone/>
            </a:pPr>
            <a:endParaRPr lang="en-US" sz="2000" dirty="0">
              <a:solidFill>
                <a:srgbClr val="000000"/>
              </a:solidFill>
            </a:endParaRPr>
          </a:p>
          <a:p>
            <a:pPr marL="0" indent="0">
              <a:buNone/>
            </a:pPr>
            <a:endParaRPr lang="en-US" sz="2000" dirty="0">
              <a:solidFill>
                <a:srgbClr val="000000"/>
              </a:solidFill>
            </a:endParaRPr>
          </a:p>
          <a:p>
            <a:pPr marL="0" indent="0">
              <a:buNone/>
            </a:pPr>
            <a:endParaRPr lang="en-US" sz="2000" dirty="0">
              <a:solidFill>
                <a:srgbClr val="000000"/>
              </a:solidFill>
            </a:endParaRPr>
          </a:p>
          <a:p>
            <a:pPr marL="0" indent="0">
              <a:buNone/>
            </a:pPr>
            <a:r>
              <a:rPr lang="en-US" sz="4000" dirty="0">
                <a:solidFill>
                  <a:srgbClr val="000000"/>
                </a:solidFill>
              </a:rPr>
              <a:t>Review of last week – What did we cover?</a:t>
            </a:r>
          </a:p>
        </p:txBody>
      </p:sp>
      <p:sp>
        <p:nvSpPr>
          <p:cNvPr id="15" name="Freeform 49">
            <a:extLst>
              <a:ext uri="{FF2B5EF4-FFF2-40B4-BE49-F238E27FC236}">
                <a16:creationId xmlns:a16="http://schemas.microsoft.com/office/drawing/2014/main" id="{967C29FE-FD32-4AFB-AD20-DBDF5864B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6"/>
                </a:gs>
                <a:gs pos="23000">
                  <a:schemeClr val="accent6"/>
                </a:gs>
                <a:gs pos="83000">
                  <a:schemeClr val="accent1"/>
                </a:gs>
                <a:gs pos="100000">
                  <a:schemeClr val="accent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icture containing icon&#10;&#10;Description automatically generated">
            <a:extLst>
              <a:ext uri="{FF2B5EF4-FFF2-40B4-BE49-F238E27FC236}">
                <a16:creationId xmlns:a16="http://schemas.microsoft.com/office/drawing/2014/main" id="{8647395D-219D-5D4A-96FF-9418293B5A7B}"/>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6347" r="6755" b="3"/>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
        <p:nvSpPr>
          <p:cNvPr id="6" name="TextBox 5">
            <a:extLst>
              <a:ext uri="{FF2B5EF4-FFF2-40B4-BE49-F238E27FC236}">
                <a16:creationId xmlns:a16="http://schemas.microsoft.com/office/drawing/2014/main" id="{149D034D-A227-D241-98CA-39A29BFD959A}"/>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peter.baumgartner.name/2014/05/23/double-blind-review-ein-fallbeispie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33648483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6D475-49AC-0745-A525-3B747EF27943}"/>
              </a:ext>
            </a:extLst>
          </p:cNvPr>
          <p:cNvSpPr>
            <a:spLocks noGrp="1"/>
          </p:cNvSpPr>
          <p:nvPr>
            <p:ph type="title"/>
          </p:nvPr>
        </p:nvSpPr>
        <p:spPr>
          <a:xfrm>
            <a:off x="1653363" y="365760"/>
            <a:ext cx="9367203" cy="1188720"/>
          </a:xfrm>
        </p:spPr>
        <p:txBody>
          <a:bodyPr>
            <a:normAutofit/>
          </a:bodyPr>
          <a:lstStyle/>
          <a:p>
            <a:r>
              <a:rPr lang="en-US" dirty="0"/>
              <a:t>Last week</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6">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95E7E75-1538-F341-8AF2-01773533FE39}"/>
              </a:ext>
            </a:extLst>
          </p:cNvPr>
          <p:cNvSpPr>
            <a:spLocks noGrp="1"/>
          </p:cNvSpPr>
          <p:nvPr>
            <p:ph idx="1"/>
          </p:nvPr>
        </p:nvSpPr>
        <p:spPr>
          <a:xfrm>
            <a:off x="1653363" y="2176272"/>
            <a:ext cx="9367204" cy="4041648"/>
          </a:xfrm>
        </p:spPr>
        <p:txBody>
          <a:bodyPr anchor="t">
            <a:normAutofit/>
          </a:bodyPr>
          <a:lstStyle/>
          <a:p>
            <a:r>
              <a:rPr lang="en-US" sz="2000" dirty="0"/>
              <a:t>Reflective Practice and Location of Self</a:t>
            </a:r>
          </a:p>
          <a:p>
            <a:r>
              <a:rPr lang="en-US" sz="2000" dirty="0"/>
              <a:t>Anti-oppressive and anti-discriminatory practice</a:t>
            </a:r>
          </a:p>
          <a:p>
            <a:r>
              <a:rPr lang="en-US" sz="2000" dirty="0"/>
              <a:t>Management – what is it?</a:t>
            </a:r>
          </a:p>
          <a:p>
            <a:r>
              <a:rPr lang="en-US" sz="2000" dirty="0"/>
              <a:t>Context of YW in Wales</a:t>
            </a:r>
          </a:p>
          <a:p>
            <a:r>
              <a:rPr lang="en-US" sz="2000" dirty="0"/>
              <a:t>Management roles and responsibilities</a:t>
            </a:r>
          </a:p>
          <a:p>
            <a:r>
              <a:rPr lang="en-US" sz="2000" dirty="0"/>
              <a:t>Challenges of management</a:t>
            </a:r>
          </a:p>
          <a:p>
            <a:r>
              <a:rPr lang="en-US" sz="2000" dirty="0" err="1"/>
              <a:t>Quinns</a:t>
            </a:r>
            <a:r>
              <a:rPr lang="en-US" sz="2000" dirty="0"/>
              <a:t> model of Competencies and Leadership Roles in a Competing Values Framework</a:t>
            </a:r>
          </a:p>
          <a:p>
            <a:r>
              <a:rPr lang="en-US" sz="2000" dirty="0"/>
              <a:t>Complexity of management – not one size fits all</a:t>
            </a:r>
          </a:p>
          <a:p>
            <a:r>
              <a:rPr lang="en-US" sz="2000" dirty="0"/>
              <a:t>Directed study</a:t>
            </a:r>
          </a:p>
        </p:txBody>
      </p:sp>
    </p:spTree>
    <p:extLst>
      <p:ext uri="{BB962C8B-B14F-4D97-AF65-F5344CB8AC3E}">
        <p14:creationId xmlns:p14="http://schemas.microsoft.com/office/powerpoint/2010/main" val="4198415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F13B0ECB-FB73-944D-91EE-063AA6F149F7}"/>
              </a:ext>
            </a:extLst>
          </p:cNvPr>
          <p:cNvPicPr>
            <a:picLocks noGrp="1"/>
          </p:cNvPicPr>
          <p:nvPr>
            <p:ph sz="half" idx="2"/>
          </p:nvPr>
        </p:nvPicPr>
        <p:blipFill rotWithShape="1">
          <a:blip r:embed="rId2">
            <a:extLst>
              <a:ext uri="{28A0092B-C50C-407E-A947-70E740481C1C}">
                <a14:useLocalDpi xmlns:a14="http://schemas.microsoft.com/office/drawing/2010/main" val="0"/>
              </a:ext>
            </a:extLst>
          </a:blip>
          <a:srcRect l="488" r="2608" b="-2"/>
          <a:stretch/>
        </p:blipFill>
        <p:spPr bwMode="auto">
          <a:xfrm>
            <a:off x="0" y="-33109"/>
            <a:ext cx="5296478" cy="6857990"/>
          </a:xfrm>
          <a:custGeom>
            <a:avLst/>
            <a:gdLst/>
            <a:ahLst/>
            <a:cxnLst/>
            <a:rect l="l" t="t" r="r" b="b"/>
            <a:pathLst>
              <a:path w="4636517" h="6858000">
                <a:moveTo>
                  <a:pt x="0" y="0"/>
                </a:moveTo>
                <a:lnTo>
                  <a:pt x="4636517" y="0"/>
                </a:lnTo>
                <a:lnTo>
                  <a:pt x="4636517" y="6858000"/>
                </a:lnTo>
                <a:lnTo>
                  <a:pt x="0" y="6858000"/>
                </a:lnTo>
                <a:close/>
              </a:path>
            </a:pathLst>
          </a:custGeom>
          <a:noFill/>
        </p:spPr>
      </p:pic>
      <p:sp>
        <p:nvSpPr>
          <p:cNvPr id="4" name="Title 3">
            <a:extLst>
              <a:ext uri="{FF2B5EF4-FFF2-40B4-BE49-F238E27FC236}">
                <a16:creationId xmlns:a16="http://schemas.microsoft.com/office/drawing/2014/main" id="{5A038B3C-D162-DB45-9A72-284E4F2D164B}"/>
              </a:ext>
            </a:extLst>
          </p:cNvPr>
          <p:cNvSpPr>
            <a:spLocks noGrp="1"/>
          </p:cNvSpPr>
          <p:nvPr>
            <p:ph type="title"/>
          </p:nvPr>
        </p:nvSpPr>
        <p:spPr>
          <a:xfrm>
            <a:off x="5827048" y="407987"/>
            <a:ext cx="5721484" cy="1325563"/>
          </a:xfrm>
        </p:spPr>
        <p:txBody>
          <a:bodyPr vert="horz" lIns="91440" tIns="45720" rIns="91440" bIns="45720" rtlCol="0" anchor="ctr">
            <a:normAutofit/>
          </a:bodyPr>
          <a:lstStyle/>
          <a:p>
            <a:r>
              <a:rPr lang="en-US" dirty="0"/>
              <a:t>Lifeline – Direct Task</a:t>
            </a:r>
          </a:p>
        </p:txBody>
      </p:sp>
      <p:sp>
        <p:nvSpPr>
          <p:cNvPr id="5" name="Content Placeholder 4">
            <a:extLst>
              <a:ext uri="{FF2B5EF4-FFF2-40B4-BE49-F238E27FC236}">
                <a16:creationId xmlns:a16="http://schemas.microsoft.com/office/drawing/2014/main" id="{560B3731-1EF1-9348-BFA7-43B1BAEE36B0}"/>
              </a:ext>
            </a:extLst>
          </p:cNvPr>
          <p:cNvSpPr>
            <a:spLocks noGrp="1"/>
          </p:cNvSpPr>
          <p:nvPr>
            <p:ph sz="half" idx="1"/>
          </p:nvPr>
        </p:nvSpPr>
        <p:spPr>
          <a:xfrm>
            <a:off x="5827048" y="1868487"/>
            <a:ext cx="5721484" cy="4351338"/>
          </a:xfrm>
        </p:spPr>
        <p:txBody>
          <a:bodyPr vert="horz" lIns="91440" tIns="45720" rIns="91440" bIns="45720" rtlCol="0">
            <a:normAutofit/>
          </a:bodyPr>
          <a:lstStyle/>
          <a:p>
            <a:pPr marL="0">
              <a:defRPr/>
            </a:pPr>
            <a:r>
              <a:rPr lang="en-US" sz="2400" dirty="0"/>
              <a:t>A tool that provides the participants an opportunity for self-reflection and individual insight while exploring various issues/topics – How ‘you’ have come to be ‘you’;</a:t>
            </a:r>
          </a:p>
          <a:p>
            <a:pPr>
              <a:defRPr/>
            </a:pPr>
            <a:r>
              <a:rPr lang="en-US" sz="2400" dirty="0"/>
              <a:t>Key life events – impact upon you:</a:t>
            </a:r>
          </a:p>
          <a:p>
            <a:pPr>
              <a:defRPr/>
            </a:pPr>
            <a:r>
              <a:rPr lang="en-US" sz="2400" dirty="0"/>
              <a:t> (birth of brother when I was nine, parents divorce when I was three);</a:t>
            </a:r>
          </a:p>
          <a:p>
            <a:pPr>
              <a:defRPr/>
            </a:pPr>
            <a:r>
              <a:rPr lang="en-US" sz="2400" dirty="0"/>
              <a:t>Be careful what you disclose…..sensitive</a:t>
            </a:r>
          </a:p>
          <a:p>
            <a:pPr>
              <a:defRPr/>
            </a:pPr>
            <a:endParaRPr lang="en-US" sz="2400" dirty="0"/>
          </a:p>
          <a:p>
            <a:pPr marL="0" indent="0">
              <a:buNone/>
              <a:defRPr/>
            </a:pPr>
            <a:r>
              <a:rPr lang="en-US" sz="2400" dirty="0"/>
              <a:t>(See Directed Task on Moodle for today)</a:t>
            </a:r>
          </a:p>
          <a:p>
            <a:endParaRPr lang="en-US" sz="2400" dirty="0"/>
          </a:p>
        </p:txBody>
      </p:sp>
    </p:spTree>
    <p:extLst>
      <p:ext uri="{BB962C8B-B14F-4D97-AF65-F5344CB8AC3E}">
        <p14:creationId xmlns:p14="http://schemas.microsoft.com/office/powerpoint/2010/main" val="2863393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7D9AB-4EF2-0C4B-8190-41081DD9BB18}"/>
              </a:ext>
            </a:extLst>
          </p:cNvPr>
          <p:cNvSpPr>
            <a:spLocks noGrp="1"/>
          </p:cNvSpPr>
          <p:nvPr>
            <p:ph type="title"/>
          </p:nvPr>
        </p:nvSpPr>
        <p:spPr>
          <a:xfrm>
            <a:off x="540988" y="540033"/>
            <a:ext cx="3884962" cy="1331604"/>
          </a:xfrm>
        </p:spPr>
        <p:txBody>
          <a:bodyPr anchor="b">
            <a:normAutofit/>
          </a:bodyPr>
          <a:lstStyle/>
          <a:p>
            <a:pPr algn="ctr"/>
            <a:r>
              <a:rPr lang="en-US" dirty="0"/>
              <a:t>Directed Study</a:t>
            </a:r>
            <a:endParaRPr lang="en-US"/>
          </a:p>
        </p:txBody>
      </p:sp>
      <p:sp>
        <p:nvSpPr>
          <p:cNvPr id="3" name="Content Placeholder 2">
            <a:extLst>
              <a:ext uri="{FF2B5EF4-FFF2-40B4-BE49-F238E27FC236}">
                <a16:creationId xmlns:a16="http://schemas.microsoft.com/office/drawing/2014/main" id="{6FA90F47-8206-2F48-8E23-B5A2F7E0DA7D}"/>
              </a:ext>
            </a:extLst>
          </p:cNvPr>
          <p:cNvSpPr>
            <a:spLocks noGrp="1"/>
          </p:cNvSpPr>
          <p:nvPr>
            <p:ph idx="1"/>
          </p:nvPr>
        </p:nvSpPr>
        <p:spPr>
          <a:xfrm>
            <a:off x="540988" y="2759076"/>
            <a:ext cx="3884962" cy="3009899"/>
          </a:xfrm>
        </p:spPr>
        <p:txBody>
          <a:bodyPr>
            <a:normAutofit/>
          </a:bodyPr>
          <a:lstStyle/>
          <a:p>
            <a:r>
              <a:rPr lang="en-US" dirty="0"/>
              <a:t>Conduct some research into each of the theories and find examples within practice. </a:t>
            </a:r>
          </a:p>
          <a:p>
            <a:r>
              <a:rPr lang="en-US" dirty="0"/>
              <a:t>Feedback to group next week</a:t>
            </a:r>
          </a:p>
        </p:txBody>
      </p:sp>
      <p:pic>
        <p:nvPicPr>
          <p:cNvPr id="5" name="Picture 4" descr="Logo, company name&#10;&#10;Description automatically generated">
            <a:extLst>
              <a:ext uri="{FF2B5EF4-FFF2-40B4-BE49-F238E27FC236}">
                <a16:creationId xmlns:a16="http://schemas.microsoft.com/office/drawing/2014/main" id="{3294EDBF-9026-1D41-A834-E1A840ED6E6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1875" r="22681" b="1"/>
          <a:stretch/>
        </p:blipFill>
        <p:spPr>
          <a:xfrm>
            <a:off x="4979987" y="540033"/>
            <a:ext cx="6671025" cy="5775279"/>
          </a:xfrm>
          <a:prstGeom prst="rect">
            <a:avLst/>
          </a:prstGeom>
        </p:spPr>
      </p:pic>
      <p:sp>
        <p:nvSpPr>
          <p:cNvPr id="6" name="TextBox 5">
            <a:extLst>
              <a:ext uri="{FF2B5EF4-FFF2-40B4-BE49-F238E27FC236}">
                <a16:creationId xmlns:a16="http://schemas.microsoft.com/office/drawing/2014/main" id="{6D651DA3-AF93-344C-8F37-330C0E14B856}"/>
              </a:ext>
            </a:extLst>
          </p:cNvPr>
          <p:cNvSpPr txBox="1"/>
          <p:nvPr/>
        </p:nvSpPr>
        <p:spPr>
          <a:xfrm>
            <a:off x="9225348" y="6115257"/>
            <a:ext cx="2425664"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researchleap.com/theories-motivation-application-organizations-risk-analysi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28848857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5710FF4C-79EC-FE47-8AD1-79FA24265B1B}"/>
              </a:ext>
            </a:extLst>
          </p:cNvPr>
          <p:cNvSpPr>
            <a:spLocks noGrp="1"/>
          </p:cNvSpPr>
          <p:nvPr>
            <p:ph type="title"/>
          </p:nvPr>
        </p:nvSpPr>
        <p:spPr>
          <a:xfrm>
            <a:off x="4965430" y="629268"/>
            <a:ext cx="6586491" cy="1286160"/>
          </a:xfrm>
        </p:spPr>
        <p:txBody>
          <a:bodyPr anchor="b">
            <a:normAutofit/>
          </a:bodyPr>
          <a:lstStyle/>
          <a:p>
            <a:endParaRPr lang="en-GB" altLang="en-US"/>
          </a:p>
        </p:txBody>
      </p:sp>
      <p:sp>
        <p:nvSpPr>
          <p:cNvPr id="3" name="Content Placeholder 2">
            <a:extLst>
              <a:ext uri="{FF2B5EF4-FFF2-40B4-BE49-F238E27FC236}">
                <a16:creationId xmlns:a16="http://schemas.microsoft.com/office/drawing/2014/main" id="{FE639EC8-2E34-154D-912E-2965F877D9DC}"/>
              </a:ext>
            </a:extLst>
          </p:cNvPr>
          <p:cNvSpPr>
            <a:spLocks noGrp="1"/>
          </p:cNvSpPr>
          <p:nvPr>
            <p:ph idx="1"/>
          </p:nvPr>
        </p:nvSpPr>
        <p:spPr>
          <a:xfrm>
            <a:off x="4965431" y="2438400"/>
            <a:ext cx="6586489" cy="3785419"/>
          </a:xfrm>
        </p:spPr>
        <p:txBody>
          <a:bodyPr>
            <a:normAutofit/>
          </a:bodyPr>
          <a:lstStyle/>
          <a:p>
            <a:pPr>
              <a:defRPr/>
            </a:pPr>
            <a:endParaRPr lang="en-GB" sz="2000"/>
          </a:p>
          <a:p>
            <a:pPr>
              <a:defRPr/>
            </a:pPr>
            <a:endParaRPr lang="en-GB" sz="2000"/>
          </a:p>
          <a:p>
            <a:pPr>
              <a:defRPr/>
            </a:pPr>
            <a:endParaRPr lang="en-GB" sz="2000"/>
          </a:p>
          <a:p>
            <a:pPr marL="0" indent="0">
              <a:buNone/>
              <a:defRPr/>
            </a:pPr>
            <a:r>
              <a:rPr lang="en-GB" sz="2000"/>
              <a:t>		Management Theories &amp; Context</a:t>
            </a:r>
          </a:p>
        </p:txBody>
      </p:sp>
      <p:pic>
        <p:nvPicPr>
          <p:cNvPr id="25604" name="Picture 3">
            <a:extLst>
              <a:ext uri="{FF2B5EF4-FFF2-40B4-BE49-F238E27FC236}">
                <a16:creationId xmlns:a16="http://schemas.microsoft.com/office/drawing/2014/main" id="{9ABCD233-9714-874C-A263-D97FF998752C}"/>
              </a:ext>
            </a:extLst>
          </p:cNvPr>
          <p:cNvPicPr>
            <a:picLocks noChangeAspect="1"/>
          </p:cNvPicPr>
          <p:nvPr/>
        </p:nvPicPr>
        <p:blipFill rotWithShape="1">
          <a:blip r:embed="rId2">
            <a:extLst>
              <a:ext uri="{28A0092B-C50C-407E-A947-70E740481C1C}">
                <a14:useLocalDpi xmlns:a14="http://schemas.microsoft.com/office/drawing/2010/main" val="0"/>
              </a:ext>
            </a:extLst>
          </a:blip>
          <a:srcRect l="23845" r="8561"/>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5606" name="Straight Connector 7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DF55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06992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30" name="Rectangle 71">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626" name="Title 4">
            <a:extLst>
              <a:ext uri="{FF2B5EF4-FFF2-40B4-BE49-F238E27FC236}">
                <a16:creationId xmlns:a16="http://schemas.microsoft.com/office/drawing/2014/main" id="{628DDE4A-F22B-6B48-96B5-BA6344D79107}"/>
              </a:ext>
            </a:extLst>
          </p:cNvPr>
          <p:cNvSpPr>
            <a:spLocks noGrp="1"/>
          </p:cNvSpPr>
          <p:nvPr>
            <p:ph type="title"/>
          </p:nvPr>
        </p:nvSpPr>
        <p:spPr>
          <a:xfrm>
            <a:off x="762000" y="559678"/>
            <a:ext cx="3567915" cy="4952492"/>
          </a:xfrm>
        </p:spPr>
        <p:txBody>
          <a:bodyPr>
            <a:normAutofit/>
          </a:bodyPr>
          <a:lstStyle/>
          <a:p>
            <a:r>
              <a:rPr lang="en-GB" altLang="en-US" dirty="0">
                <a:solidFill>
                  <a:schemeClr val="bg1"/>
                </a:solidFill>
              </a:rPr>
              <a:t>4 key management theories – Key concepts for you?</a:t>
            </a:r>
          </a:p>
        </p:txBody>
      </p:sp>
      <p:cxnSp>
        <p:nvCxnSpPr>
          <p:cNvPr id="26631" name="Straight Connector 73">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29768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26632" name="Content Placeholder 5">
            <a:extLst>
              <a:ext uri="{FF2B5EF4-FFF2-40B4-BE49-F238E27FC236}">
                <a16:creationId xmlns:a16="http://schemas.microsoft.com/office/drawing/2014/main" id="{1912F86B-F8DC-4259-A79F-FE50B0C43462}"/>
              </a:ext>
            </a:extLst>
          </p:cNvPr>
          <p:cNvGraphicFramePr>
            <a:graphicFrameLocks noGrp="1"/>
          </p:cNvGraphicFramePr>
          <p:nvPr>
            <p:ph idx="1"/>
            <p:extLst>
              <p:ext uri="{D42A27DB-BD31-4B8C-83A1-F6EECF244321}">
                <p14:modId xmlns:p14="http://schemas.microsoft.com/office/powerpoint/2010/main" val="481529677"/>
              </p:ext>
            </p:extLst>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71992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2C5F4-772A-4045-898F-E3022A2CA451}"/>
              </a:ext>
            </a:extLst>
          </p:cNvPr>
          <p:cNvSpPr>
            <a:spLocks noGrp="1"/>
          </p:cNvSpPr>
          <p:nvPr>
            <p:ph type="title"/>
          </p:nvPr>
        </p:nvSpPr>
        <p:spPr>
          <a:xfrm>
            <a:off x="4965430" y="629268"/>
            <a:ext cx="6586491" cy="1286160"/>
          </a:xfrm>
        </p:spPr>
        <p:txBody>
          <a:bodyPr anchor="b">
            <a:normAutofit/>
          </a:bodyPr>
          <a:lstStyle/>
          <a:p>
            <a:r>
              <a:rPr lang="en-US" dirty="0"/>
              <a:t>Classic or Scientific Theory</a:t>
            </a:r>
          </a:p>
        </p:txBody>
      </p:sp>
      <p:sp>
        <p:nvSpPr>
          <p:cNvPr id="3" name="Content Placeholder 2">
            <a:extLst>
              <a:ext uri="{FF2B5EF4-FFF2-40B4-BE49-F238E27FC236}">
                <a16:creationId xmlns:a16="http://schemas.microsoft.com/office/drawing/2014/main" id="{FB074E6B-00B7-5E46-9ED7-FBB9AE4914BF}"/>
              </a:ext>
            </a:extLst>
          </p:cNvPr>
          <p:cNvSpPr>
            <a:spLocks noGrp="1"/>
          </p:cNvSpPr>
          <p:nvPr>
            <p:ph idx="1"/>
          </p:nvPr>
        </p:nvSpPr>
        <p:spPr>
          <a:xfrm>
            <a:off x="4965431" y="2438400"/>
            <a:ext cx="6586489" cy="3785419"/>
          </a:xfrm>
        </p:spPr>
        <p:txBody>
          <a:bodyPr>
            <a:normAutofit lnSpcReduction="10000"/>
          </a:bodyPr>
          <a:lstStyle/>
          <a:p>
            <a:pPr marL="0" indent="0">
              <a:buNone/>
            </a:pPr>
            <a:r>
              <a:rPr lang="en-US" sz="2000" dirty="0"/>
              <a:t>Managerialist or positivist concepts (See Tyler et al, 2009, p.29)</a:t>
            </a:r>
          </a:p>
          <a:p>
            <a:pPr marL="0" indent="0">
              <a:buNone/>
            </a:pPr>
            <a:r>
              <a:rPr lang="en-US" sz="2000" dirty="0"/>
              <a:t>Measurement and specification of activities/production</a:t>
            </a:r>
          </a:p>
          <a:p>
            <a:pPr marL="0" indent="0">
              <a:buNone/>
            </a:pPr>
            <a:r>
              <a:rPr lang="en-US" sz="2000" dirty="0"/>
              <a:t>Produce goods – management style is seen as objective and impersonal</a:t>
            </a:r>
          </a:p>
          <a:p>
            <a:pPr marL="0" indent="0">
              <a:buNone/>
            </a:pPr>
            <a:r>
              <a:rPr lang="en-US" sz="2000" dirty="0"/>
              <a:t>‘</a:t>
            </a:r>
            <a:r>
              <a:rPr lang="en-US" sz="2000" dirty="0" err="1"/>
              <a:t>Taylorist</a:t>
            </a:r>
            <a:r>
              <a:rPr lang="en-US" sz="2000" dirty="0"/>
              <a:t>’ manner – Youth Workers have to account for their time, productivity and output</a:t>
            </a:r>
          </a:p>
          <a:p>
            <a:pPr marL="0" indent="0">
              <a:buNone/>
            </a:pPr>
            <a:r>
              <a:rPr lang="en-US" sz="2000" dirty="0"/>
              <a:t>Quantifiable measures of performance/ independent of people or varying needs</a:t>
            </a:r>
          </a:p>
          <a:p>
            <a:pPr marL="0" indent="0">
              <a:buNone/>
            </a:pPr>
            <a:endParaRPr lang="en-US" sz="2000" dirty="0"/>
          </a:p>
          <a:p>
            <a:pPr marL="0" indent="0">
              <a:buNone/>
            </a:pPr>
            <a:r>
              <a:rPr lang="en-US" sz="2000" dirty="0"/>
              <a:t>Does this remind you of any aspect of Youth Work practice? </a:t>
            </a:r>
          </a:p>
        </p:txBody>
      </p:sp>
      <p:pic>
        <p:nvPicPr>
          <p:cNvPr id="5" name="Picture 4">
            <a:extLst>
              <a:ext uri="{FF2B5EF4-FFF2-40B4-BE49-F238E27FC236}">
                <a16:creationId xmlns:a16="http://schemas.microsoft.com/office/drawing/2014/main" id="{9ABC99E3-AFC2-45E7-8701-1CC7584792EC}"/>
              </a:ext>
            </a:extLst>
          </p:cNvPr>
          <p:cNvPicPr>
            <a:picLocks noChangeAspect="1"/>
          </p:cNvPicPr>
          <p:nvPr/>
        </p:nvPicPr>
        <p:blipFill rotWithShape="1">
          <a:blip r:embed="rId2"/>
          <a:srcRect l="35974" r="18907"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55AFBC"/>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09976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CBBF7-A134-284D-9DE4-49DC602F7769}"/>
              </a:ext>
            </a:extLst>
          </p:cNvPr>
          <p:cNvSpPr>
            <a:spLocks noGrp="1"/>
          </p:cNvSpPr>
          <p:nvPr>
            <p:ph type="title"/>
          </p:nvPr>
        </p:nvSpPr>
        <p:spPr>
          <a:xfrm>
            <a:off x="4965430" y="629268"/>
            <a:ext cx="6586491" cy="1286160"/>
          </a:xfrm>
        </p:spPr>
        <p:txBody>
          <a:bodyPr anchor="b">
            <a:normAutofit/>
          </a:bodyPr>
          <a:lstStyle/>
          <a:p>
            <a:r>
              <a:rPr lang="en-US" dirty="0"/>
              <a:t>Humanist Theory</a:t>
            </a:r>
          </a:p>
        </p:txBody>
      </p:sp>
      <p:sp>
        <p:nvSpPr>
          <p:cNvPr id="3" name="Content Placeholder 2">
            <a:extLst>
              <a:ext uri="{FF2B5EF4-FFF2-40B4-BE49-F238E27FC236}">
                <a16:creationId xmlns:a16="http://schemas.microsoft.com/office/drawing/2014/main" id="{50C5F457-9D73-904D-9075-B9FDA2E01F11}"/>
              </a:ext>
            </a:extLst>
          </p:cNvPr>
          <p:cNvSpPr>
            <a:spLocks noGrp="1"/>
          </p:cNvSpPr>
          <p:nvPr>
            <p:ph idx="1"/>
          </p:nvPr>
        </p:nvSpPr>
        <p:spPr>
          <a:xfrm>
            <a:off x="4965431" y="2438400"/>
            <a:ext cx="6586489" cy="3785419"/>
          </a:xfrm>
        </p:spPr>
        <p:txBody>
          <a:bodyPr>
            <a:normAutofit fontScale="70000" lnSpcReduction="20000"/>
          </a:bodyPr>
          <a:lstStyle/>
          <a:p>
            <a:r>
              <a:rPr lang="en-GB" dirty="0"/>
              <a:t>Important in youth work management, less common in the current managerialist climate</a:t>
            </a:r>
          </a:p>
          <a:p>
            <a:r>
              <a:rPr lang="en-GB" dirty="0"/>
              <a:t>too much focus on the ‘task’ and not enough on the people;</a:t>
            </a:r>
          </a:p>
          <a:p>
            <a:pPr lvl="0"/>
            <a:r>
              <a:rPr lang="en-GB" dirty="0"/>
              <a:t>Key issue for a ‘humanist’ manager is motivation and attention to the needs of employees;</a:t>
            </a:r>
          </a:p>
          <a:p>
            <a:pPr lvl="0"/>
            <a:r>
              <a:rPr lang="en-GB" dirty="0"/>
              <a:t>Aligns with ‘Maslow’s hierarchy of needs (Maslow 1954) </a:t>
            </a:r>
          </a:p>
          <a:p>
            <a:pPr lvl="0"/>
            <a:r>
              <a:rPr lang="en-GB" dirty="0"/>
              <a:t>Employees were motivated by social relationships that are formed at work, or the esteem they feel as a result of their ‘position’ in as much as their wages;</a:t>
            </a:r>
          </a:p>
          <a:p>
            <a:r>
              <a:rPr lang="en-GB" dirty="0"/>
              <a:t>staff development, appraisal, and supervision – which in theory, should take note and respond to the needs of ‘workers’.</a:t>
            </a:r>
          </a:p>
          <a:p>
            <a:pPr lvl="0"/>
            <a:endParaRPr lang="en-GB" dirty="0"/>
          </a:p>
          <a:p>
            <a:endParaRPr lang="en-GB" dirty="0"/>
          </a:p>
          <a:p>
            <a:endParaRPr lang="en-US" sz="2000" dirty="0"/>
          </a:p>
        </p:txBody>
      </p:sp>
      <p:pic>
        <p:nvPicPr>
          <p:cNvPr id="5" name="Picture 4">
            <a:extLst>
              <a:ext uri="{FF2B5EF4-FFF2-40B4-BE49-F238E27FC236}">
                <a16:creationId xmlns:a16="http://schemas.microsoft.com/office/drawing/2014/main" id="{5F4E0ED5-71C1-4706-B123-03352D3A8D82}"/>
              </a:ext>
            </a:extLst>
          </p:cNvPr>
          <p:cNvPicPr>
            <a:picLocks noChangeAspect="1"/>
          </p:cNvPicPr>
          <p:nvPr/>
        </p:nvPicPr>
        <p:blipFill rotWithShape="1">
          <a:blip r:embed="rId2"/>
          <a:srcRect l="15288" r="39762"/>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4FBA3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82707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AA884-E521-154B-B5B9-4D816B8AC4C6}"/>
              </a:ext>
            </a:extLst>
          </p:cNvPr>
          <p:cNvSpPr>
            <a:spLocks noGrp="1"/>
          </p:cNvSpPr>
          <p:nvPr>
            <p:ph type="title"/>
          </p:nvPr>
        </p:nvSpPr>
        <p:spPr>
          <a:xfrm>
            <a:off x="4965430" y="629268"/>
            <a:ext cx="6586491" cy="1286160"/>
          </a:xfrm>
        </p:spPr>
        <p:txBody>
          <a:bodyPr anchor="b">
            <a:normAutofit/>
          </a:bodyPr>
          <a:lstStyle/>
          <a:p>
            <a:r>
              <a:rPr lang="en-US" dirty="0"/>
              <a:t>Systems Theory</a:t>
            </a:r>
          </a:p>
        </p:txBody>
      </p:sp>
      <p:sp>
        <p:nvSpPr>
          <p:cNvPr id="3" name="Content Placeholder 2">
            <a:extLst>
              <a:ext uri="{FF2B5EF4-FFF2-40B4-BE49-F238E27FC236}">
                <a16:creationId xmlns:a16="http://schemas.microsoft.com/office/drawing/2014/main" id="{3EFF43D7-7991-E449-9399-C0DC19DEBDF9}"/>
              </a:ext>
            </a:extLst>
          </p:cNvPr>
          <p:cNvSpPr>
            <a:spLocks noGrp="1"/>
          </p:cNvSpPr>
          <p:nvPr>
            <p:ph idx="1"/>
          </p:nvPr>
        </p:nvSpPr>
        <p:spPr>
          <a:xfrm>
            <a:off x="4965431" y="2438400"/>
            <a:ext cx="6586489" cy="3785419"/>
          </a:xfrm>
        </p:spPr>
        <p:txBody>
          <a:bodyPr>
            <a:normAutofit/>
          </a:bodyPr>
          <a:lstStyle/>
          <a:p>
            <a:r>
              <a:rPr lang="en-GB" sz="1700" dirty="0"/>
              <a:t>Hannigan’s (2008) demands for an equal focus upon task and the person;</a:t>
            </a:r>
          </a:p>
          <a:p>
            <a:r>
              <a:rPr lang="en-GB" sz="1700" dirty="0"/>
              <a:t>An attempt to incorporate the positive aspects of each of the two opposing theoretical positions;</a:t>
            </a:r>
          </a:p>
          <a:p>
            <a:r>
              <a:rPr lang="en-GB" sz="1700" dirty="0"/>
              <a:t>Systems theory enables theorists to see management not just as terms of the task or the people but as multi-dimensional, and it attempts to explain how the people, the structure, technology and the environment react together to achieve its objectives. </a:t>
            </a:r>
          </a:p>
          <a:p>
            <a:r>
              <a:rPr lang="en-GB" sz="1700" dirty="0"/>
              <a:t>The adoptions of systems theory and private sector practices emphasizing efficient and effective transformation of ‘inputs’ into ‘outputs’ in youth work management practice is a stark reminder of new managerialism. </a:t>
            </a:r>
            <a:endParaRPr lang="en-US" sz="1700" dirty="0"/>
          </a:p>
        </p:txBody>
      </p:sp>
      <p:pic>
        <p:nvPicPr>
          <p:cNvPr id="5" name="Picture 4">
            <a:extLst>
              <a:ext uri="{FF2B5EF4-FFF2-40B4-BE49-F238E27FC236}">
                <a16:creationId xmlns:a16="http://schemas.microsoft.com/office/drawing/2014/main" id="{BAD7F52B-914A-4AA0-9FF0-3515D1BF75EF}"/>
              </a:ext>
            </a:extLst>
          </p:cNvPr>
          <p:cNvPicPr>
            <a:picLocks noChangeAspect="1"/>
          </p:cNvPicPr>
          <p:nvPr/>
        </p:nvPicPr>
        <p:blipFill rotWithShape="1">
          <a:blip r:embed="rId2"/>
          <a:srcRect l="51344" r="7086"/>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5E83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81225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DF2AA3E-C714-4E8D-9F46-9E6FFF7FB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338328"/>
            <a:ext cx="11438793" cy="1577725"/>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3B03C94-4FCC-734C-AF23-2500AC78E8B1}"/>
              </a:ext>
            </a:extLst>
          </p:cNvPr>
          <p:cNvSpPr>
            <a:spLocks noGrp="1"/>
          </p:cNvSpPr>
          <p:nvPr>
            <p:ph type="title"/>
          </p:nvPr>
        </p:nvSpPr>
        <p:spPr>
          <a:xfrm>
            <a:off x="838200" y="467541"/>
            <a:ext cx="10515600" cy="1325563"/>
          </a:xfrm>
        </p:spPr>
        <p:txBody>
          <a:bodyPr>
            <a:normAutofit/>
          </a:bodyPr>
          <a:lstStyle/>
          <a:p>
            <a:r>
              <a:rPr lang="en-US">
                <a:solidFill>
                  <a:schemeClr val="bg1"/>
                </a:solidFill>
              </a:rPr>
              <a:t>Contingency Theory</a:t>
            </a:r>
          </a:p>
        </p:txBody>
      </p:sp>
      <p:graphicFrame>
        <p:nvGraphicFramePr>
          <p:cNvPr id="13" name="Content Placeholder 2">
            <a:extLst>
              <a:ext uri="{FF2B5EF4-FFF2-40B4-BE49-F238E27FC236}">
                <a16:creationId xmlns:a16="http://schemas.microsoft.com/office/drawing/2014/main" id="{6CDC34B5-71E0-4272-8399-02F86A94BE96}"/>
              </a:ext>
            </a:extLst>
          </p:cNvPr>
          <p:cNvGraphicFramePr>
            <a:graphicFrameLocks noGrp="1"/>
          </p:cNvGraphicFramePr>
          <p:nvPr>
            <p:ph idx="1"/>
            <p:extLst>
              <p:ext uri="{D42A27DB-BD31-4B8C-83A1-F6EECF244321}">
                <p14:modId xmlns:p14="http://schemas.microsoft.com/office/powerpoint/2010/main" val="2476290007"/>
              </p:ext>
            </p:extLst>
          </p:nvPr>
        </p:nvGraphicFramePr>
        <p:xfrm>
          <a:off x="838200" y="2281565"/>
          <a:ext cx="10515600" cy="39393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84678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0">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2">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F290BE1-BA26-144F-88F8-7727082AFDD8}"/>
              </a:ext>
            </a:extLst>
          </p:cNvPr>
          <p:cNvSpPr>
            <a:spLocks noGrp="1"/>
          </p:cNvSpPr>
          <p:nvPr>
            <p:ph type="title"/>
          </p:nvPr>
        </p:nvSpPr>
        <p:spPr>
          <a:xfrm>
            <a:off x="6094105" y="802955"/>
            <a:ext cx="4977976" cy="1454051"/>
          </a:xfrm>
        </p:spPr>
        <p:txBody>
          <a:bodyPr>
            <a:normAutofit/>
          </a:bodyPr>
          <a:lstStyle/>
          <a:p>
            <a:endParaRPr lang="en-US">
              <a:solidFill>
                <a:srgbClr val="000000"/>
              </a:solidFill>
            </a:endParaRPr>
          </a:p>
        </p:txBody>
      </p:sp>
      <p:sp>
        <p:nvSpPr>
          <p:cNvPr id="21"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icture containing person, indoor, family&#10;&#10;Description automatically generated">
            <a:extLst>
              <a:ext uri="{FF2B5EF4-FFF2-40B4-BE49-F238E27FC236}">
                <a16:creationId xmlns:a16="http://schemas.microsoft.com/office/drawing/2014/main" id="{6103BB42-5F82-D242-B970-E2731D1AC850}"/>
              </a:ext>
            </a:extLst>
          </p:cNvPr>
          <p:cNvPicPr>
            <a:picLocks noChangeAspect="1"/>
          </p:cNvPicPr>
          <p:nvPr/>
        </p:nvPicPr>
        <p:blipFill rotWithShape="1">
          <a:blip r:embed="rId3">
            <a:alphaModFix/>
            <a:extLst>
              <a:ext uri="{837473B0-CC2E-450A-ABE3-18F120FF3D39}">
                <a1611:picAttrSrcUrl xmlns:a1611="http://schemas.microsoft.com/office/drawing/2016/11/main" r:id="rId4"/>
              </a:ext>
            </a:extLst>
          </a:blip>
          <a:srcRect l="10395" r="17947" b="-1"/>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A5AFBF91-5E6B-3244-94ED-8BD1CA63F06A}"/>
              </a:ext>
            </a:extLst>
          </p:cNvPr>
          <p:cNvSpPr>
            <a:spLocks noGrp="1"/>
          </p:cNvSpPr>
          <p:nvPr>
            <p:ph idx="1"/>
          </p:nvPr>
        </p:nvSpPr>
        <p:spPr>
          <a:xfrm>
            <a:off x="6090574" y="2421682"/>
            <a:ext cx="4977578" cy="3639289"/>
          </a:xfrm>
        </p:spPr>
        <p:txBody>
          <a:bodyPr anchor="ctr">
            <a:normAutofit/>
          </a:bodyPr>
          <a:lstStyle/>
          <a:p>
            <a:r>
              <a:rPr lang="en-US" sz="3200" dirty="0">
                <a:solidFill>
                  <a:srgbClr val="000000"/>
                </a:solidFill>
              </a:rPr>
              <a:t>Did you recognize any of these theories in practice? </a:t>
            </a:r>
          </a:p>
        </p:txBody>
      </p:sp>
      <p:sp>
        <p:nvSpPr>
          <p:cNvPr id="6" name="TextBox 5">
            <a:extLst>
              <a:ext uri="{FF2B5EF4-FFF2-40B4-BE49-F238E27FC236}">
                <a16:creationId xmlns:a16="http://schemas.microsoft.com/office/drawing/2014/main" id="{E5BEB028-93D9-A94C-B25B-6FCE06D0E8EF}"/>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en.wikipedia.org/wiki/Youth_work">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30055244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674" name="Title 7">
            <a:extLst>
              <a:ext uri="{FF2B5EF4-FFF2-40B4-BE49-F238E27FC236}">
                <a16:creationId xmlns:a16="http://schemas.microsoft.com/office/drawing/2014/main" id="{42822C47-782D-EE47-9B0B-9934411291AA}"/>
              </a:ext>
            </a:extLst>
          </p:cNvPr>
          <p:cNvSpPr>
            <a:spLocks noGrp="1"/>
          </p:cNvSpPr>
          <p:nvPr>
            <p:ph type="title"/>
          </p:nvPr>
        </p:nvSpPr>
        <p:spPr>
          <a:xfrm>
            <a:off x="396573" y="320675"/>
            <a:ext cx="11407487" cy="1325563"/>
          </a:xfrm>
        </p:spPr>
        <p:txBody>
          <a:bodyPr>
            <a:normAutofit/>
          </a:bodyPr>
          <a:lstStyle/>
          <a:p>
            <a:r>
              <a:rPr lang="en-GB" altLang="en-US" sz="5400"/>
              <a:t>Examples from Practice</a:t>
            </a:r>
          </a:p>
        </p:txBody>
      </p:sp>
      <p:sp>
        <p:nvSpPr>
          <p:cNvPr id="72" name="Rectangle 71">
            <a:extLst>
              <a:ext uri="{FF2B5EF4-FFF2-40B4-BE49-F238E27FC236}">
                <a16:creationId xmlns:a16="http://schemas.microsoft.com/office/drawing/2014/main" id="{37E32B78-23DD-4E77-8B9C-7779E3BF2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8678" name="Content Placeholder 2">
            <a:extLst>
              <a:ext uri="{FF2B5EF4-FFF2-40B4-BE49-F238E27FC236}">
                <a16:creationId xmlns:a16="http://schemas.microsoft.com/office/drawing/2014/main" id="{4EE1EEED-BDDD-4452-BE5A-343B24DA4A40}"/>
              </a:ext>
            </a:extLst>
          </p:cNvPr>
          <p:cNvGraphicFramePr>
            <a:graphicFrameLocks noGrp="1"/>
          </p:cNvGraphicFramePr>
          <p:nvPr>
            <p:ph idx="1"/>
            <p:extLst>
              <p:ext uri="{D42A27DB-BD31-4B8C-83A1-F6EECF244321}">
                <p14:modId xmlns:p14="http://schemas.microsoft.com/office/powerpoint/2010/main" val="2381619107"/>
              </p:ext>
            </p:extLst>
          </p:nvPr>
        </p:nvGraphicFramePr>
        <p:xfrm>
          <a:off x="396574" y="1825625"/>
          <a:ext cx="11407487"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81042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B585BD9D-94BC-C24B-B358-7D63D1722F68}"/>
              </a:ext>
            </a:extLst>
          </p:cNvPr>
          <p:cNvSpPr>
            <a:spLocks noGrp="1"/>
          </p:cNvSpPr>
          <p:nvPr>
            <p:ph type="title"/>
          </p:nvPr>
        </p:nvSpPr>
        <p:spPr>
          <a:xfrm>
            <a:off x="4965430" y="629268"/>
            <a:ext cx="6586491" cy="1286160"/>
          </a:xfrm>
        </p:spPr>
        <p:txBody>
          <a:bodyPr anchor="b">
            <a:normAutofit/>
          </a:bodyPr>
          <a:lstStyle/>
          <a:p>
            <a:r>
              <a:rPr lang="en-GB" altLang="en-US" sz="4100"/>
              <a:t>Humanism – important to remember…..</a:t>
            </a:r>
          </a:p>
        </p:txBody>
      </p:sp>
      <p:pic>
        <p:nvPicPr>
          <p:cNvPr id="30725" name="Picture 30724">
            <a:extLst>
              <a:ext uri="{FF2B5EF4-FFF2-40B4-BE49-F238E27FC236}">
                <a16:creationId xmlns:a16="http://schemas.microsoft.com/office/drawing/2014/main" id="{5ED199BF-0A14-467B-B338-0CAB4B52D8E8}"/>
              </a:ext>
            </a:extLst>
          </p:cNvPr>
          <p:cNvPicPr>
            <a:picLocks noChangeAspect="1"/>
          </p:cNvPicPr>
          <p:nvPr/>
        </p:nvPicPr>
        <p:blipFill rotWithShape="1">
          <a:blip r:embed="rId2"/>
          <a:srcRect l="43188" r="7299"/>
          <a:stretch/>
        </p:blipFill>
        <p:spPr>
          <a:xfrm>
            <a:off x="20" y="10"/>
            <a:ext cx="4635571" cy="6857990"/>
          </a:xfrm>
          <a:prstGeom prst="rect">
            <a:avLst/>
          </a:prstGeom>
          <a:effectLst/>
        </p:spPr>
      </p:pic>
      <p:cxnSp>
        <p:nvCxnSpPr>
          <p:cNvPr id="73" name="Straight Connector 7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CFA60"/>
            </a:solidFill>
          </a:ln>
        </p:spPr>
        <p:style>
          <a:lnRef idx="1">
            <a:schemeClr val="accent1"/>
          </a:lnRef>
          <a:fillRef idx="0">
            <a:schemeClr val="accent1"/>
          </a:fillRef>
          <a:effectRef idx="0">
            <a:schemeClr val="accent1"/>
          </a:effectRef>
          <a:fontRef idx="minor">
            <a:schemeClr val="tx1"/>
          </a:fontRef>
        </p:style>
      </p:cxnSp>
      <p:graphicFrame>
        <p:nvGraphicFramePr>
          <p:cNvPr id="30724" name="Content Placeholder 2">
            <a:extLst>
              <a:ext uri="{FF2B5EF4-FFF2-40B4-BE49-F238E27FC236}">
                <a16:creationId xmlns:a16="http://schemas.microsoft.com/office/drawing/2014/main" id="{F60464C2-1083-4F25-9612-47E065EFF055}"/>
              </a:ext>
            </a:extLst>
          </p:cNvPr>
          <p:cNvGraphicFramePr>
            <a:graphicFrameLocks noGrp="1"/>
          </p:cNvGraphicFramePr>
          <p:nvPr>
            <p:ph idx="1"/>
            <p:extLst>
              <p:ext uri="{D42A27DB-BD31-4B8C-83A1-F6EECF244321}">
                <p14:modId xmlns:p14="http://schemas.microsoft.com/office/powerpoint/2010/main" val="636653141"/>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32340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753" name="Freeform: Shape 71">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74" name="Group 73">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75"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76"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77"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78"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79"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80"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31746" name="Title 1">
            <a:extLst>
              <a:ext uri="{FF2B5EF4-FFF2-40B4-BE49-F238E27FC236}">
                <a16:creationId xmlns:a16="http://schemas.microsoft.com/office/drawing/2014/main" id="{5BC89437-70E5-D34D-8BD7-6BE5559F9B97}"/>
              </a:ext>
            </a:extLst>
          </p:cNvPr>
          <p:cNvSpPr>
            <a:spLocks noGrp="1"/>
          </p:cNvSpPr>
          <p:nvPr>
            <p:ph type="title"/>
          </p:nvPr>
        </p:nvSpPr>
        <p:spPr>
          <a:xfrm>
            <a:off x="535020" y="685800"/>
            <a:ext cx="2780271" cy="5105400"/>
          </a:xfrm>
        </p:spPr>
        <p:txBody>
          <a:bodyPr>
            <a:normAutofit/>
          </a:bodyPr>
          <a:lstStyle/>
          <a:p>
            <a:r>
              <a:rPr lang="en-GB" altLang="en-US" sz="4000">
                <a:solidFill>
                  <a:srgbClr val="FFFFFF"/>
                </a:solidFill>
              </a:rPr>
              <a:t>Examples from Practice</a:t>
            </a:r>
          </a:p>
        </p:txBody>
      </p:sp>
      <p:graphicFrame>
        <p:nvGraphicFramePr>
          <p:cNvPr id="31748" name="Content Placeholder 2">
            <a:extLst>
              <a:ext uri="{FF2B5EF4-FFF2-40B4-BE49-F238E27FC236}">
                <a16:creationId xmlns:a16="http://schemas.microsoft.com/office/drawing/2014/main" id="{6E1C1F31-BCE9-47BD-B0B2-41AD2E54E06C}"/>
              </a:ext>
            </a:extLst>
          </p:cNvPr>
          <p:cNvGraphicFramePr>
            <a:graphicFrameLocks noGrp="1"/>
          </p:cNvGraphicFramePr>
          <p:nvPr>
            <p:ph idx="1"/>
            <p:extLst>
              <p:ext uri="{D42A27DB-BD31-4B8C-83A1-F6EECF244321}">
                <p14:modId xmlns:p14="http://schemas.microsoft.com/office/powerpoint/2010/main" val="159918284"/>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465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Shape 77">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770" name="Title 1">
            <a:extLst>
              <a:ext uri="{FF2B5EF4-FFF2-40B4-BE49-F238E27FC236}">
                <a16:creationId xmlns:a16="http://schemas.microsoft.com/office/drawing/2014/main" id="{91FF9F84-6C50-BC4C-9F83-748F7F6ACC73}"/>
              </a:ext>
            </a:extLst>
          </p:cNvPr>
          <p:cNvSpPr>
            <a:spLocks noGrp="1"/>
          </p:cNvSpPr>
          <p:nvPr>
            <p:ph type="title"/>
          </p:nvPr>
        </p:nvSpPr>
        <p:spPr>
          <a:xfrm>
            <a:off x="934872" y="982272"/>
            <a:ext cx="3388419" cy="4560970"/>
          </a:xfrm>
        </p:spPr>
        <p:txBody>
          <a:bodyPr>
            <a:normAutofit/>
          </a:bodyPr>
          <a:lstStyle/>
          <a:p>
            <a:r>
              <a:rPr lang="en-GB" altLang="en-US" sz="4000">
                <a:solidFill>
                  <a:srgbClr val="FFFFFF"/>
                </a:solidFill>
              </a:rPr>
              <a:t>Systems Theory – dominant for Youth Work</a:t>
            </a:r>
          </a:p>
        </p:txBody>
      </p:sp>
      <p:sp>
        <p:nvSpPr>
          <p:cNvPr id="80"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2771" name="Content Placeholder 2">
            <a:extLst>
              <a:ext uri="{FF2B5EF4-FFF2-40B4-BE49-F238E27FC236}">
                <a16:creationId xmlns:a16="http://schemas.microsoft.com/office/drawing/2014/main" id="{9C8DD58D-492A-C746-890F-A6F82D2C616F}"/>
              </a:ext>
            </a:extLst>
          </p:cNvPr>
          <p:cNvSpPr>
            <a:spLocks noGrp="1"/>
          </p:cNvSpPr>
          <p:nvPr>
            <p:ph idx="1"/>
          </p:nvPr>
        </p:nvSpPr>
        <p:spPr>
          <a:xfrm>
            <a:off x="5221862" y="1719618"/>
            <a:ext cx="5948831" cy="4334629"/>
          </a:xfrm>
        </p:spPr>
        <p:txBody>
          <a:bodyPr anchor="ctr">
            <a:normAutofit/>
          </a:bodyPr>
          <a:lstStyle/>
          <a:p>
            <a:r>
              <a:rPr lang="en-GB" altLang="en-US" sz="2400">
                <a:solidFill>
                  <a:srgbClr val="FEFFFF"/>
                </a:solidFill>
              </a:rPr>
              <a:t>Enables theorists to see management not just in terms of task or the people but as ‘multi-dimensional’;</a:t>
            </a:r>
          </a:p>
          <a:p>
            <a:r>
              <a:rPr lang="en-GB" altLang="en-US" sz="2400">
                <a:solidFill>
                  <a:srgbClr val="FEFFFF"/>
                </a:solidFill>
              </a:rPr>
              <a:t> it attempts to explain how the people, the structure, technology and the environment react together to enable the organisation to achieve its objectives;</a:t>
            </a:r>
          </a:p>
          <a:p>
            <a:r>
              <a:rPr lang="en-GB" altLang="en-US" sz="2400">
                <a:solidFill>
                  <a:srgbClr val="FEFFFF"/>
                </a:solidFill>
              </a:rPr>
              <a:t>Does ‘input and outputs model’ fit with Educational practices?</a:t>
            </a:r>
          </a:p>
        </p:txBody>
      </p:sp>
    </p:spTree>
    <p:extLst>
      <p:ext uri="{BB962C8B-B14F-4D97-AF65-F5344CB8AC3E}">
        <p14:creationId xmlns:p14="http://schemas.microsoft.com/office/powerpoint/2010/main" val="30448768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E5204170-E0CA-AB4C-B03E-064EAFF1CD30}"/>
              </a:ext>
            </a:extLst>
          </p:cNvPr>
          <p:cNvSpPr>
            <a:spLocks noGrp="1"/>
          </p:cNvSpPr>
          <p:nvPr>
            <p:ph type="title"/>
          </p:nvPr>
        </p:nvSpPr>
        <p:spPr>
          <a:xfrm>
            <a:off x="519545" y="621792"/>
            <a:ext cx="5181503" cy="5504688"/>
          </a:xfrm>
        </p:spPr>
        <p:txBody>
          <a:bodyPr>
            <a:normAutofit/>
          </a:bodyPr>
          <a:lstStyle/>
          <a:p>
            <a:r>
              <a:rPr lang="en-GB" altLang="en-US" sz="4800"/>
              <a:t>Examples from Practice</a:t>
            </a:r>
          </a:p>
        </p:txBody>
      </p:sp>
      <p:sp>
        <p:nvSpPr>
          <p:cNvPr id="33803" name="Rectangle 71">
            <a:extLst>
              <a:ext uri="{FF2B5EF4-FFF2-40B4-BE49-F238E27FC236}">
                <a16:creationId xmlns:a16="http://schemas.microsoft.com/office/drawing/2014/main" id="{2F56F8EA-3356-4455-9899-320874F6E4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33804" name="Content Placeholder 2">
            <a:extLst>
              <a:ext uri="{FF2B5EF4-FFF2-40B4-BE49-F238E27FC236}">
                <a16:creationId xmlns:a16="http://schemas.microsoft.com/office/drawing/2014/main" id="{42E08367-6486-4164-BDE9-AED7B241B8AA}"/>
              </a:ext>
            </a:extLst>
          </p:cNvPr>
          <p:cNvGraphicFramePr>
            <a:graphicFrameLocks noGrp="1"/>
          </p:cNvGraphicFramePr>
          <p:nvPr>
            <p:ph idx="1"/>
            <p:extLst>
              <p:ext uri="{D42A27DB-BD31-4B8C-83A1-F6EECF244321}">
                <p14:modId xmlns:p14="http://schemas.microsoft.com/office/powerpoint/2010/main" val="3440535627"/>
              </p:ext>
            </p:extLst>
          </p:nvPr>
        </p:nvGraphicFramePr>
        <p:xfrm>
          <a:off x="6099048" y="621792"/>
          <a:ext cx="525780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85432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65B2E-7A6F-F346-9CC0-B8397DC072D7}"/>
              </a:ext>
            </a:extLst>
          </p:cNvPr>
          <p:cNvSpPr>
            <a:spLocks noGrp="1"/>
          </p:cNvSpPr>
          <p:nvPr>
            <p:ph type="title"/>
          </p:nvPr>
        </p:nvSpPr>
        <p:spPr>
          <a:xfrm>
            <a:off x="4965430" y="629268"/>
            <a:ext cx="6586491" cy="1286160"/>
          </a:xfrm>
        </p:spPr>
        <p:txBody>
          <a:bodyPr anchor="b">
            <a:normAutofit/>
          </a:bodyPr>
          <a:lstStyle/>
          <a:p>
            <a:r>
              <a:rPr lang="en-US" dirty="0"/>
              <a:t>Key aspects:</a:t>
            </a:r>
          </a:p>
        </p:txBody>
      </p:sp>
      <p:sp>
        <p:nvSpPr>
          <p:cNvPr id="3" name="Content Placeholder 2">
            <a:extLst>
              <a:ext uri="{FF2B5EF4-FFF2-40B4-BE49-F238E27FC236}">
                <a16:creationId xmlns:a16="http://schemas.microsoft.com/office/drawing/2014/main" id="{8901ABAF-49E7-A147-BA8C-FF15FF9C7A81}"/>
              </a:ext>
            </a:extLst>
          </p:cNvPr>
          <p:cNvSpPr>
            <a:spLocks noGrp="1"/>
          </p:cNvSpPr>
          <p:nvPr>
            <p:ph idx="1"/>
          </p:nvPr>
        </p:nvSpPr>
        <p:spPr>
          <a:xfrm>
            <a:off x="4965431" y="2438400"/>
            <a:ext cx="6586489" cy="3785419"/>
          </a:xfrm>
        </p:spPr>
        <p:txBody>
          <a:bodyPr>
            <a:normAutofit/>
          </a:bodyPr>
          <a:lstStyle/>
          <a:p>
            <a:pPr marL="0" indent="0">
              <a:buNone/>
            </a:pPr>
            <a:endParaRPr lang="en-US" sz="3200" dirty="0"/>
          </a:p>
          <a:p>
            <a:pPr marL="0" indent="0" algn="ctr">
              <a:buNone/>
            </a:pPr>
            <a:r>
              <a:rPr lang="en-US" sz="3200" dirty="0"/>
              <a:t>Leadership vs Management</a:t>
            </a:r>
          </a:p>
          <a:p>
            <a:pPr marL="0" indent="0" algn="ctr">
              <a:buNone/>
            </a:pPr>
            <a:endParaRPr lang="en-US" sz="3200" dirty="0"/>
          </a:p>
          <a:p>
            <a:pPr marL="0" indent="0" algn="ctr">
              <a:buNone/>
            </a:pPr>
            <a:r>
              <a:rPr lang="en-US" sz="3200" dirty="0"/>
              <a:t>What is the difference?</a:t>
            </a:r>
          </a:p>
          <a:p>
            <a:pPr marL="0" indent="0" algn="ctr">
              <a:buNone/>
            </a:pPr>
            <a:endParaRPr lang="en-US" sz="3200" dirty="0"/>
          </a:p>
          <a:p>
            <a:pPr marL="0" indent="0" algn="ctr">
              <a:buNone/>
            </a:pPr>
            <a:r>
              <a:rPr lang="en-US" sz="3200" dirty="0"/>
              <a:t>How does it apply to YW practice?</a:t>
            </a:r>
          </a:p>
        </p:txBody>
      </p:sp>
      <p:pic>
        <p:nvPicPr>
          <p:cNvPr id="5" name="Picture 4">
            <a:extLst>
              <a:ext uri="{FF2B5EF4-FFF2-40B4-BE49-F238E27FC236}">
                <a16:creationId xmlns:a16="http://schemas.microsoft.com/office/drawing/2014/main" id="{9F012DE3-C9F8-455E-8826-1AEA9C65C5BF}"/>
              </a:ext>
            </a:extLst>
          </p:cNvPr>
          <p:cNvPicPr>
            <a:picLocks noChangeAspect="1"/>
          </p:cNvPicPr>
          <p:nvPr/>
        </p:nvPicPr>
        <p:blipFill rotWithShape="1">
          <a:blip r:embed="rId2"/>
          <a:srcRect l="31264" r="30715"/>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5780A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8812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Title 1"/>
          <p:cNvSpPr>
            <a:spLocks noGrp="1"/>
          </p:cNvSpPr>
          <p:nvPr>
            <p:ph type="title"/>
          </p:nvPr>
        </p:nvSpPr>
        <p:spPr>
          <a:xfrm>
            <a:off x="4965430" y="629268"/>
            <a:ext cx="6586491" cy="1286160"/>
          </a:xfrm>
        </p:spPr>
        <p:txBody>
          <a:bodyPr anchor="b">
            <a:normAutofit/>
          </a:bodyPr>
          <a:lstStyle/>
          <a:p>
            <a:r>
              <a:rPr lang="en-GB" altLang="en-US" sz="3700" b="1"/>
              <a:t>What is the difference between leadership and management?</a:t>
            </a:r>
            <a:r>
              <a:rPr lang="en-GB" altLang="en-US" sz="3700"/>
              <a:t> </a:t>
            </a:r>
          </a:p>
        </p:txBody>
      </p:sp>
      <p:sp>
        <p:nvSpPr>
          <p:cNvPr id="9219" name="Content Placeholder 2"/>
          <p:cNvSpPr>
            <a:spLocks noGrp="1"/>
          </p:cNvSpPr>
          <p:nvPr>
            <p:ph idx="1"/>
          </p:nvPr>
        </p:nvSpPr>
        <p:spPr>
          <a:xfrm>
            <a:off x="4965431" y="2438400"/>
            <a:ext cx="6586489" cy="3785419"/>
          </a:xfrm>
        </p:spPr>
        <p:txBody>
          <a:bodyPr>
            <a:normAutofit/>
          </a:bodyPr>
          <a:lstStyle/>
          <a:p>
            <a:r>
              <a:rPr lang="en-GB" altLang="en-US" sz="2000" dirty="0"/>
              <a:t>Leaders are often viewed as different from managers in that they seek to </a:t>
            </a:r>
            <a:r>
              <a:rPr lang="en-GB" altLang="en-US" sz="2000" b="1" dirty="0"/>
              <a:t>guide</a:t>
            </a:r>
            <a:r>
              <a:rPr lang="en-GB" altLang="en-US" sz="2000" dirty="0"/>
              <a:t> and </a:t>
            </a:r>
            <a:r>
              <a:rPr lang="en-GB" altLang="en-US" sz="2000" b="1" dirty="0"/>
              <a:t>influence</a:t>
            </a:r>
            <a:r>
              <a:rPr lang="en-GB" altLang="en-US" sz="2000" dirty="0"/>
              <a:t> others into pursuing particular objectives or visions of the future, and </a:t>
            </a:r>
            <a:r>
              <a:rPr lang="en-GB" altLang="en-US" sz="2000" b="1" dirty="0"/>
              <a:t>motivate</a:t>
            </a:r>
            <a:r>
              <a:rPr lang="en-GB" altLang="en-US" sz="2000" dirty="0"/>
              <a:t> them into wanting to follow.</a:t>
            </a:r>
          </a:p>
          <a:p>
            <a:pPr marL="0" indent="0">
              <a:buNone/>
            </a:pPr>
            <a:endParaRPr lang="en-GB" altLang="en-US" sz="2000" dirty="0"/>
          </a:p>
          <a:p>
            <a:r>
              <a:rPr lang="en-GB" altLang="en-US" sz="2000" dirty="0"/>
              <a:t>Yuki (2002, p7) suggests that leadership is the process of influencing others to understand and agree about what needs to be done and how it can be done effectively, and the process of facilitating individual and collective efforts to accomplish the shared objectives.</a:t>
            </a:r>
          </a:p>
        </p:txBody>
      </p:sp>
      <p:pic>
        <p:nvPicPr>
          <p:cNvPr id="9221" name="Picture 9220">
            <a:extLst>
              <a:ext uri="{FF2B5EF4-FFF2-40B4-BE49-F238E27FC236}">
                <a16:creationId xmlns:a16="http://schemas.microsoft.com/office/drawing/2014/main" id="{FD35F9BF-8FF4-41A3-83FC-262F5A0FF4A7}"/>
              </a:ext>
            </a:extLst>
          </p:cNvPr>
          <p:cNvPicPr>
            <a:picLocks noChangeAspect="1"/>
          </p:cNvPicPr>
          <p:nvPr/>
        </p:nvPicPr>
        <p:blipFill rotWithShape="1">
          <a:blip r:embed="rId2"/>
          <a:srcRect l="28748" r="20557"/>
          <a:stretch/>
        </p:blipFill>
        <p:spPr>
          <a:xfrm>
            <a:off x="20" y="10"/>
            <a:ext cx="4635571" cy="6857990"/>
          </a:xfrm>
          <a:prstGeom prst="rect">
            <a:avLst/>
          </a:prstGeom>
          <a:effectLst/>
        </p:spPr>
      </p:pic>
      <p:cxnSp>
        <p:nvCxnSpPr>
          <p:cNvPr id="73" name="Straight Connector 7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38F6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74340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0887"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Title 1"/>
          <p:cNvSpPr>
            <a:spLocks noGrp="1"/>
          </p:cNvSpPr>
          <p:nvPr>
            <p:ph type="title"/>
          </p:nvPr>
        </p:nvSpPr>
        <p:spPr>
          <a:xfrm>
            <a:off x="594360" y="1209086"/>
            <a:ext cx="3876848" cy="4064925"/>
          </a:xfrm>
        </p:spPr>
        <p:txBody>
          <a:bodyPr anchor="ctr">
            <a:normAutofit fontScale="90000"/>
          </a:bodyPr>
          <a:lstStyle/>
          <a:p>
            <a:r>
              <a:rPr lang="en-GB" altLang="en-US" sz="5000" b="1"/>
              <a:t>What is the difference between leadership and management?</a:t>
            </a:r>
            <a:r>
              <a:rPr lang="en-GB" altLang="en-US" sz="5000"/>
              <a:t> </a:t>
            </a:r>
          </a:p>
        </p:txBody>
      </p:sp>
      <p:grpSp>
        <p:nvGrpSpPr>
          <p:cNvPr id="77" name="Group 76">
            <a:extLst>
              <a:ext uri="{FF2B5EF4-FFF2-40B4-BE49-F238E27FC236}">
                <a16:creationId xmlns:a16="http://schemas.microsoft.com/office/drawing/2014/main" id="{22725F33-435F-480E-996D-205671CDC4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4360" y="73152"/>
            <a:ext cx="1178966" cy="232963"/>
            <a:chOff x="594360" y="73152"/>
            <a:chExt cx="1178966" cy="232963"/>
          </a:xfrm>
        </p:grpSpPr>
        <p:sp>
          <p:nvSpPr>
            <p:cNvPr id="78" name="Rectangle 64">
              <a:extLst>
                <a:ext uri="{FF2B5EF4-FFF2-40B4-BE49-F238E27FC236}">
                  <a16:creationId xmlns:a16="http://schemas.microsoft.com/office/drawing/2014/main" id="{07687CC5-056E-447F-A348-E9196E738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18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66">
              <a:extLst>
                <a:ext uri="{FF2B5EF4-FFF2-40B4-BE49-F238E27FC236}">
                  <a16:creationId xmlns:a16="http://schemas.microsoft.com/office/drawing/2014/main" id="{4B7194FF-E2A4-49A6-A54A-A0B6A1AC24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18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64">
              <a:extLst>
                <a:ext uri="{FF2B5EF4-FFF2-40B4-BE49-F238E27FC236}">
                  <a16:creationId xmlns:a16="http://schemas.microsoft.com/office/drawing/2014/main" id="{7ED6E1D0-56BF-487D-9BD1-5D8FD79389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922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66">
              <a:extLst>
                <a:ext uri="{FF2B5EF4-FFF2-40B4-BE49-F238E27FC236}">
                  <a16:creationId xmlns:a16="http://schemas.microsoft.com/office/drawing/2014/main" id="{AD27C1B6-91C6-4DFC-99E9-F0B83DC5D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922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64">
              <a:extLst>
                <a:ext uri="{FF2B5EF4-FFF2-40B4-BE49-F238E27FC236}">
                  <a16:creationId xmlns:a16="http://schemas.microsoft.com/office/drawing/2014/main" id="{B4A16B45-8536-4A38-B36E-A26F7ACEDA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427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66">
              <a:extLst>
                <a:ext uri="{FF2B5EF4-FFF2-40B4-BE49-F238E27FC236}">
                  <a16:creationId xmlns:a16="http://schemas.microsoft.com/office/drawing/2014/main" id="{F64F5F52-7BB7-4B43-BB5B-67DB66689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427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64">
              <a:extLst>
                <a:ext uri="{FF2B5EF4-FFF2-40B4-BE49-F238E27FC236}">
                  <a16:creationId xmlns:a16="http://schemas.microsoft.com/office/drawing/2014/main" id="{789C00E1-E374-485E-A40E-BCF0E6C8AD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9315"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66">
              <a:extLst>
                <a:ext uri="{FF2B5EF4-FFF2-40B4-BE49-F238E27FC236}">
                  <a16:creationId xmlns:a16="http://schemas.microsoft.com/office/drawing/2014/main" id="{9AEDDA19-1BE9-4BD1-A087-110713905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9315"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64">
              <a:extLst>
                <a:ext uri="{FF2B5EF4-FFF2-40B4-BE49-F238E27FC236}">
                  <a16:creationId xmlns:a16="http://schemas.microsoft.com/office/drawing/2014/main" id="{9BF3970B-5A82-4527-AB38-536DF5FCF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4360"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66">
              <a:extLst>
                <a:ext uri="{FF2B5EF4-FFF2-40B4-BE49-F238E27FC236}">
                  <a16:creationId xmlns:a16="http://schemas.microsoft.com/office/drawing/2014/main" id="{B0A9D7D8-F150-43E1-83AD-CE553B3BD7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4360"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64">
              <a:extLst>
                <a:ext uri="{FF2B5EF4-FFF2-40B4-BE49-F238E27FC236}">
                  <a16:creationId xmlns:a16="http://schemas.microsoft.com/office/drawing/2014/main" id="{5F94325E-CD9B-4404-A2CF-D130B5387D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1895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66">
              <a:extLst>
                <a:ext uri="{FF2B5EF4-FFF2-40B4-BE49-F238E27FC236}">
                  <a16:creationId xmlns:a16="http://schemas.microsoft.com/office/drawing/2014/main" id="{7E5DF248-D56C-4D96-920E-D1FC7FDDA6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1895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Rectangle 64">
              <a:extLst>
                <a:ext uri="{FF2B5EF4-FFF2-40B4-BE49-F238E27FC236}">
                  <a16:creationId xmlns:a16="http://schemas.microsoft.com/office/drawing/2014/main" id="{C0B1AD48-9001-4AEF-AA30-56CAEC2B73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400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66">
              <a:extLst>
                <a:ext uri="{FF2B5EF4-FFF2-40B4-BE49-F238E27FC236}">
                  <a16:creationId xmlns:a16="http://schemas.microsoft.com/office/drawing/2014/main" id="{4864399F-6339-4CD7-A92C-52BA2D57AA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400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Rectangle 64">
              <a:extLst>
                <a:ext uri="{FF2B5EF4-FFF2-40B4-BE49-F238E27FC236}">
                  <a16:creationId xmlns:a16="http://schemas.microsoft.com/office/drawing/2014/main" id="{BA4AC9BF-79DA-4D77-8227-BC5CC7563E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6904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66">
              <a:extLst>
                <a:ext uri="{FF2B5EF4-FFF2-40B4-BE49-F238E27FC236}">
                  <a16:creationId xmlns:a16="http://schemas.microsoft.com/office/drawing/2014/main" id="{84310BC6-6BB6-49A0-88BA-4302E8E4F8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6904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Rectangle 64">
              <a:extLst>
                <a:ext uri="{FF2B5EF4-FFF2-40B4-BE49-F238E27FC236}">
                  <a16:creationId xmlns:a16="http://schemas.microsoft.com/office/drawing/2014/main" id="{4840B5CD-1F12-405E-89D3-92A9D17389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4409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66">
              <a:extLst>
                <a:ext uri="{FF2B5EF4-FFF2-40B4-BE49-F238E27FC236}">
                  <a16:creationId xmlns:a16="http://schemas.microsoft.com/office/drawing/2014/main" id="{AD8181A7-FF60-4734-B51C-E622917E1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4409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Rectangle 64">
              <a:extLst>
                <a:ext uri="{FF2B5EF4-FFF2-40B4-BE49-F238E27FC236}">
                  <a16:creationId xmlns:a16="http://schemas.microsoft.com/office/drawing/2014/main" id="{BF5BAC90-7E94-452F-B85C-17EB7C248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1913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Rectangle 66">
              <a:extLst>
                <a:ext uri="{FF2B5EF4-FFF2-40B4-BE49-F238E27FC236}">
                  <a16:creationId xmlns:a16="http://schemas.microsoft.com/office/drawing/2014/main" id="{7DABFDCB-F31D-4192-A6C4-9841F0E4E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1913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9" name="Rectangle 98">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245" name="Content Placeholder 2">
            <a:extLst>
              <a:ext uri="{FF2B5EF4-FFF2-40B4-BE49-F238E27FC236}">
                <a16:creationId xmlns:a16="http://schemas.microsoft.com/office/drawing/2014/main" id="{EF80D4EF-B1D7-475E-9C84-10FAA980A98B}"/>
              </a:ext>
            </a:extLst>
          </p:cNvPr>
          <p:cNvGraphicFramePr>
            <a:graphicFrameLocks noGrp="1"/>
          </p:cNvGraphicFramePr>
          <p:nvPr>
            <p:ph idx="1"/>
            <p:extLst>
              <p:ext uri="{D42A27DB-BD31-4B8C-83A1-F6EECF244321}">
                <p14:modId xmlns:p14="http://schemas.microsoft.com/office/powerpoint/2010/main" val="3040268096"/>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16754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25CF7D0-78CF-0143-B462-BD19989A7CE9}"/>
              </a:ext>
            </a:extLst>
          </p:cNvPr>
          <p:cNvSpPr>
            <a:spLocks noGrp="1"/>
          </p:cNvSpPr>
          <p:nvPr>
            <p:ph type="title"/>
          </p:nvPr>
        </p:nvSpPr>
        <p:spPr/>
        <p:txBody>
          <a:bodyPr/>
          <a:lstStyle/>
          <a:p>
            <a:r>
              <a:rPr lang="en-GB" altLang="en-US" dirty="0"/>
              <a:t>Differences between Leaders and Managers</a:t>
            </a:r>
            <a:endParaRPr lang="en-US" dirty="0"/>
          </a:p>
        </p:txBody>
      </p:sp>
      <p:sp>
        <p:nvSpPr>
          <p:cNvPr id="8" name="Text Placeholder 7">
            <a:extLst>
              <a:ext uri="{FF2B5EF4-FFF2-40B4-BE49-F238E27FC236}">
                <a16:creationId xmlns:a16="http://schemas.microsoft.com/office/drawing/2014/main" id="{BC51AF01-08AE-9842-B55B-71286011F0EF}"/>
              </a:ext>
            </a:extLst>
          </p:cNvPr>
          <p:cNvSpPr>
            <a:spLocks noGrp="1"/>
          </p:cNvSpPr>
          <p:nvPr>
            <p:ph type="body" idx="1"/>
          </p:nvPr>
        </p:nvSpPr>
        <p:spPr/>
        <p:txBody>
          <a:bodyPr>
            <a:normAutofit fontScale="32500" lnSpcReduction="20000"/>
          </a:bodyPr>
          <a:lstStyle/>
          <a:p>
            <a:endParaRPr lang="en-GB" altLang="en-US" dirty="0"/>
          </a:p>
          <a:p>
            <a:r>
              <a:rPr lang="en-GB" altLang="en-US" sz="4500" dirty="0"/>
              <a:t>Management</a:t>
            </a:r>
          </a:p>
          <a:p>
            <a:r>
              <a:rPr lang="en-GB" altLang="en-US" sz="4500" dirty="0"/>
              <a:t>‘Produces order and consistency’</a:t>
            </a:r>
          </a:p>
          <a:p>
            <a:endParaRPr lang="en-US" dirty="0"/>
          </a:p>
        </p:txBody>
      </p:sp>
      <p:sp>
        <p:nvSpPr>
          <p:cNvPr id="9" name="Content Placeholder 8">
            <a:extLst>
              <a:ext uri="{FF2B5EF4-FFF2-40B4-BE49-F238E27FC236}">
                <a16:creationId xmlns:a16="http://schemas.microsoft.com/office/drawing/2014/main" id="{2641AD63-E402-9B4F-8BCB-1790CF1CF441}"/>
              </a:ext>
            </a:extLst>
          </p:cNvPr>
          <p:cNvSpPr>
            <a:spLocks noGrp="1"/>
          </p:cNvSpPr>
          <p:nvPr>
            <p:ph sz="half" idx="2"/>
          </p:nvPr>
        </p:nvSpPr>
        <p:spPr/>
        <p:txBody>
          <a:bodyPr>
            <a:normAutofit lnSpcReduction="10000"/>
          </a:bodyPr>
          <a:lstStyle/>
          <a:p>
            <a:r>
              <a:rPr lang="en-GB" altLang="en-US" sz="1800" dirty="0"/>
              <a:t>Planning/Budgeting</a:t>
            </a:r>
          </a:p>
          <a:p>
            <a:pPr lvl="1"/>
            <a:r>
              <a:rPr lang="en-GB" altLang="en-US" sz="1400" dirty="0"/>
              <a:t>Establish agendas</a:t>
            </a:r>
          </a:p>
          <a:p>
            <a:pPr lvl="1"/>
            <a:r>
              <a:rPr lang="en-GB" altLang="en-US" sz="1400" dirty="0"/>
              <a:t>Set Timetables</a:t>
            </a:r>
          </a:p>
          <a:p>
            <a:pPr lvl="1"/>
            <a:r>
              <a:rPr lang="en-GB" altLang="en-US" sz="1400" dirty="0"/>
              <a:t>Allocate Resources</a:t>
            </a:r>
          </a:p>
          <a:p>
            <a:r>
              <a:rPr lang="en-GB" altLang="en-US" sz="1800" dirty="0"/>
              <a:t>Organising/Staffing</a:t>
            </a:r>
          </a:p>
          <a:p>
            <a:pPr lvl="1"/>
            <a:r>
              <a:rPr lang="en-GB" altLang="en-US" sz="1400" dirty="0"/>
              <a:t>Provide Structure</a:t>
            </a:r>
          </a:p>
          <a:p>
            <a:pPr lvl="1"/>
            <a:r>
              <a:rPr lang="en-GB" altLang="en-US" sz="1400" dirty="0"/>
              <a:t>Make Job Placements</a:t>
            </a:r>
          </a:p>
          <a:p>
            <a:pPr lvl="1"/>
            <a:r>
              <a:rPr lang="en-GB" altLang="en-US" sz="1400" dirty="0"/>
              <a:t>Establish rules and procedures</a:t>
            </a:r>
          </a:p>
          <a:p>
            <a:r>
              <a:rPr lang="en-GB" altLang="en-US" sz="1800" dirty="0"/>
              <a:t>Controlling/Problem Solving</a:t>
            </a:r>
          </a:p>
          <a:p>
            <a:pPr lvl="1"/>
            <a:r>
              <a:rPr lang="en-GB" altLang="en-US" sz="1400" dirty="0"/>
              <a:t>Develop incentives</a:t>
            </a:r>
          </a:p>
          <a:p>
            <a:pPr lvl="1"/>
            <a:r>
              <a:rPr lang="en-GB" altLang="en-US" sz="1400" dirty="0"/>
              <a:t>Generate creative solutions</a:t>
            </a:r>
          </a:p>
          <a:p>
            <a:pPr lvl="1"/>
            <a:r>
              <a:rPr lang="en-GB" altLang="en-US" sz="1400" dirty="0"/>
              <a:t>Take corrective action</a:t>
            </a:r>
          </a:p>
          <a:p>
            <a:pPr marL="0" indent="0">
              <a:buNone/>
            </a:pPr>
            <a:endParaRPr lang="en-US" dirty="0"/>
          </a:p>
        </p:txBody>
      </p:sp>
      <p:sp>
        <p:nvSpPr>
          <p:cNvPr id="10" name="Text Placeholder 9">
            <a:extLst>
              <a:ext uri="{FF2B5EF4-FFF2-40B4-BE49-F238E27FC236}">
                <a16:creationId xmlns:a16="http://schemas.microsoft.com/office/drawing/2014/main" id="{5D2D340A-DFF4-D24D-9E6A-FD53D6BDDBE8}"/>
              </a:ext>
            </a:extLst>
          </p:cNvPr>
          <p:cNvSpPr>
            <a:spLocks noGrp="1"/>
          </p:cNvSpPr>
          <p:nvPr>
            <p:ph type="body" sz="quarter" idx="3"/>
          </p:nvPr>
        </p:nvSpPr>
        <p:spPr/>
        <p:txBody>
          <a:bodyPr>
            <a:normAutofit fontScale="32500" lnSpcReduction="20000"/>
          </a:bodyPr>
          <a:lstStyle/>
          <a:p>
            <a:r>
              <a:rPr lang="en-GB" altLang="en-US" sz="6200" dirty="0"/>
              <a:t>Leadership</a:t>
            </a:r>
          </a:p>
          <a:p>
            <a:r>
              <a:rPr lang="en-GB" altLang="en-US" sz="6200" dirty="0"/>
              <a:t>‘Produces change and movement’</a:t>
            </a:r>
          </a:p>
          <a:p>
            <a:endParaRPr lang="en-US" dirty="0"/>
          </a:p>
        </p:txBody>
      </p:sp>
      <p:sp>
        <p:nvSpPr>
          <p:cNvPr id="11" name="Content Placeholder 10">
            <a:extLst>
              <a:ext uri="{FF2B5EF4-FFF2-40B4-BE49-F238E27FC236}">
                <a16:creationId xmlns:a16="http://schemas.microsoft.com/office/drawing/2014/main" id="{F9F02B87-C47C-9E41-81FF-254FA6DB1DE0}"/>
              </a:ext>
            </a:extLst>
          </p:cNvPr>
          <p:cNvSpPr>
            <a:spLocks noGrp="1"/>
          </p:cNvSpPr>
          <p:nvPr>
            <p:ph sz="quarter" idx="4"/>
          </p:nvPr>
        </p:nvSpPr>
        <p:spPr/>
        <p:txBody>
          <a:bodyPr>
            <a:normAutofit lnSpcReduction="10000"/>
          </a:bodyPr>
          <a:lstStyle/>
          <a:p>
            <a:pPr>
              <a:defRPr/>
            </a:pPr>
            <a:r>
              <a:rPr lang="en-GB" sz="2200" dirty="0"/>
              <a:t>Establishing Direction</a:t>
            </a:r>
          </a:p>
          <a:p>
            <a:pPr lvl="1">
              <a:defRPr/>
            </a:pPr>
            <a:r>
              <a:rPr lang="en-GB" sz="1700" dirty="0"/>
              <a:t>Create a vision</a:t>
            </a:r>
          </a:p>
          <a:p>
            <a:pPr lvl="1">
              <a:defRPr/>
            </a:pPr>
            <a:r>
              <a:rPr lang="en-GB" sz="1700" dirty="0"/>
              <a:t>Clarify big picture</a:t>
            </a:r>
          </a:p>
          <a:p>
            <a:pPr lvl="1">
              <a:defRPr/>
            </a:pPr>
            <a:r>
              <a:rPr lang="en-GB" sz="1700" dirty="0"/>
              <a:t>Set strategies</a:t>
            </a:r>
          </a:p>
          <a:p>
            <a:pPr>
              <a:defRPr/>
            </a:pPr>
            <a:r>
              <a:rPr lang="en-GB" sz="2200" dirty="0"/>
              <a:t>Aligning People</a:t>
            </a:r>
          </a:p>
          <a:p>
            <a:pPr lvl="1">
              <a:defRPr/>
            </a:pPr>
            <a:r>
              <a:rPr lang="en-GB" sz="1700" dirty="0"/>
              <a:t>Communicate goals</a:t>
            </a:r>
          </a:p>
          <a:p>
            <a:pPr lvl="1">
              <a:defRPr/>
            </a:pPr>
            <a:r>
              <a:rPr lang="en-GB" sz="1700" dirty="0"/>
              <a:t>Seek Commitment</a:t>
            </a:r>
          </a:p>
          <a:p>
            <a:pPr lvl="1">
              <a:defRPr/>
            </a:pPr>
            <a:r>
              <a:rPr lang="en-GB" sz="1700" dirty="0"/>
              <a:t>Build teams and coalitions</a:t>
            </a:r>
          </a:p>
          <a:p>
            <a:pPr>
              <a:defRPr/>
            </a:pPr>
            <a:r>
              <a:rPr lang="en-GB" sz="2200" dirty="0"/>
              <a:t>Motivating and Inspiring</a:t>
            </a:r>
          </a:p>
          <a:p>
            <a:pPr lvl="1">
              <a:defRPr/>
            </a:pPr>
            <a:r>
              <a:rPr lang="en-GB" sz="1700" dirty="0"/>
              <a:t>Inspire and energise</a:t>
            </a:r>
          </a:p>
          <a:p>
            <a:pPr lvl="1">
              <a:defRPr/>
            </a:pPr>
            <a:r>
              <a:rPr lang="en-GB" sz="1700" dirty="0"/>
              <a:t>Empower Subordinates</a:t>
            </a:r>
          </a:p>
          <a:p>
            <a:pPr lvl="1">
              <a:defRPr/>
            </a:pPr>
            <a:r>
              <a:rPr lang="en-GB" sz="1700" dirty="0"/>
              <a:t>Satisfy unmet needs</a:t>
            </a:r>
          </a:p>
          <a:p>
            <a:endParaRPr lang="en-US" dirty="0"/>
          </a:p>
        </p:txBody>
      </p:sp>
    </p:spTree>
    <p:extLst>
      <p:ext uri="{BB962C8B-B14F-4D97-AF65-F5344CB8AC3E}">
        <p14:creationId xmlns:p14="http://schemas.microsoft.com/office/powerpoint/2010/main" val="18670334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01C09A9D-555F-3B40-9FAE-C88FA14F1E41}"/>
              </a:ext>
            </a:extLst>
          </p:cNvPr>
          <p:cNvSpPr>
            <a:spLocks noGrp="1"/>
          </p:cNvSpPr>
          <p:nvPr>
            <p:ph type="title"/>
          </p:nvPr>
        </p:nvSpPr>
        <p:spPr>
          <a:xfrm>
            <a:off x="228600" y="365125"/>
            <a:ext cx="11636828" cy="1325563"/>
          </a:xfrm>
        </p:spPr>
        <p:txBody>
          <a:bodyPr>
            <a:normAutofit/>
          </a:bodyPr>
          <a:lstStyle/>
          <a:p>
            <a:r>
              <a:rPr lang="en-GB" altLang="en-US" sz="3200" dirty="0" err="1"/>
              <a:t>Mckinsey’s</a:t>
            </a:r>
            <a:r>
              <a:rPr lang="en-GB" altLang="en-US" sz="3200" dirty="0"/>
              <a:t> 7s Model – Aligns with Contingency Theory (Lets look at practice)</a:t>
            </a:r>
          </a:p>
        </p:txBody>
      </p:sp>
      <p:pic>
        <p:nvPicPr>
          <p:cNvPr id="34819" name="Content Placeholder 3">
            <a:extLst>
              <a:ext uri="{FF2B5EF4-FFF2-40B4-BE49-F238E27FC236}">
                <a16:creationId xmlns:a16="http://schemas.microsoft.com/office/drawing/2014/main" id="{25CA91EE-1085-0F49-BBFF-183196FECFF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838199" y="1534885"/>
            <a:ext cx="11027229" cy="5344885"/>
          </a:xfrm>
        </p:spPr>
      </p:pic>
    </p:spTree>
    <p:extLst>
      <p:ext uri="{BB962C8B-B14F-4D97-AF65-F5344CB8AC3E}">
        <p14:creationId xmlns:p14="http://schemas.microsoft.com/office/powerpoint/2010/main" val="25840177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1913468" y="365125"/>
            <a:ext cx="9440332" cy="1325563"/>
          </a:xfrm>
        </p:spPr>
        <p:txBody>
          <a:bodyPr>
            <a:normAutofit/>
          </a:bodyPr>
          <a:lstStyle/>
          <a:p>
            <a:r>
              <a:rPr lang="en-GB" sz="4200" cap="none"/>
              <a:t>How would a manager make use of the McKinsey Framework?</a:t>
            </a:r>
          </a:p>
        </p:txBody>
      </p:sp>
      <p:sp>
        <p:nvSpPr>
          <p:cNvPr id="13" name="Rectangle 12">
            <a:extLst>
              <a:ext uri="{FF2B5EF4-FFF2-40B4-BE49-F238E27FC236}">
                <a16:creationId xmlns:a16="http://schemas.microsoft.com/office/drawing/2014/main" id="{FF0330B1-AAAC-427D-8A95-40380162B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10" name="Graphic 9" descr="Workflow">
            <a:extLst>
              <a:ext uri="{FF2B5EF4-FFF2-40B4-BE49-F238E27FC236}">
                <a16:creationId xmlns:a16="http://schemas.microsoft.com/office/drawing/2014/main" id="{4814522D-6F76-4D1E-8351-54FF9F269F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8200" y="570706"/>
            <a:ext cx="914400" cy="914400"/>
          </a:xfrm>
          <a:prstGeom prst="rect">
            <a:avLst/>
          </a:prstGeom>
        </p:spPr>
      </p:pic>
      <p:sp>
        <p:nvSpPr>
          <p:cNvPr id="6" name="Content Placeholder 5"/>
          <p:cNvSpPr>
            <a:spLocks noGrp="1"/>
          </p:cNvSpPr>
          <p:nvPr>
            <p:ph idx="1"/>
          </p:nvPr>
        </p:nvSpPr>
        <p:spPr>
          <a:xfrm>
            <a:off x="838200" y="1825625"/>
            <a:ext cx="10515600" cy="4351338"/>
          </a:xfrm>
        </p:spPr>
        <p:txBody>
          <a:bodyPr>
            <a:normAutofit/>
          </a:bodyPr>
          <a:lstStyle/>
          <a:p>
            <a:pPr fontAlgn="base"/>
            <a:r>
              <a:rPr lang="en-GB" sz="2400"/>
              <a:t>The 7S model can be used in a wide range of situations where it is useful to examine how the various parts of an organisation work together.</a:t>
            </a:r>
          </a:p>
          <a:p>
            <a:pPr fontAlgn="base"/>
            <a:r>
              <a:rPr lang="en-GB" sz="2400"/>
              <a:t>For example, the framework can help managers to improve the performance of their organisation, or to determine the best way to implement a proposed strategy.</a:t>
            </a:r>
          </a:p>
          <a:p>
            <a:pPr fontAlgn="base"/>
            <a:r>
              <a:rPr lang="en-GB" sz="2400"/>
              <a:t>The framework can be used to examine the likely effects of future changes in the organisation.  </a:t>
            </a:r>
          </a:p>
          <a:p>
            <a:pPr fontAlgn="base"/>
            <a:r>
              <a:rPr lang="en-GB" sz="2400"/>
              <a:t>The McKinsey 7S model can also be applied to elements of a team or a project.</a:t>
            </a:r>
          </a:p>
          <a:p>
            <a:pPr fontAlgn="base"/>
            <a:endParaRPr lang="en-GB" sz="2400"/>
          </a:p>
          <a:p>
            <a:pPr marL="0" indent="0" fontAlgn="base">
              <a:buNone/>
            </a:pPr>
            <a:r>
              <a:rPr lang="en-GB" sz="2400"/>
              <a:t>(</a:t>
            </a:r>
            <a:r>
              <a:rPr lang="en-GB" sz="2400" err="1"/>
              <a:t>MindTools</a:t>
            </a:r>
            <a:r>
              <a:rPr lang="en-GB" sz="2400"/>
              <a:t>, 2020)</a:t>
            </a:r>
          </a:p>
          <a:p>
            <a:endParaRPr lang="en-GB" sz="2400"/>
          </a:p>
        </p:txBody>
      </p:sp>
    </p:spTree>
    <p:extLst>
      <p:ext uri="{BB962C8B-B14F-4D97-AF65-F5344CB8AC3E}">
        <p14:creationId xmlns:p14="http://schemas.microsoft.com/office/powerpoint/2010/main" val="5748702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11A6C77-6109-4F77-975B-C375615A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CB343D17-9934-455E-B326-2F39206BA4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4" name="Freeform 44">
              <a:extLst>
                <a:ext uri="{FF2B5EF4-FFF2-40B4-BE49-F238E27FC236}">
                  <a16:creationId xmlns:a16="http://schemas.microsoft.com/office/drawing/2014/main" id="{A8AA2B63-BFCD-40D0-B2D0-CB714D70E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5">
              <a:extLst>
                <a:ext uri="{FF2B5EF4-FFF2-40B4-BE49-F238E27FC236}">
                  <a16:creationId xmlns:a16="http://schemas.microsoft.com/office/drawing/2014/main" id="{80834EBB-06EA-4C69-AF7A-D5A4E69D8A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6">
              <a:extLst>
                <a:ext uri="{FF2B5EF4-FFF2-40B4-BE49-F238E27FC236}">
                  <a16:creationId xmlns:a16="http://schemas.microsoft.com/office/drawing/2014/main" id="{2D314EC1-63E0-43B5-9CD5-F25593B2C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7">
              <a:extLst>
                <a:ext uri="{FF2B5EF4-FFF2-40B4-BE49-F238E27FC236}">
                  <a16:creationId xmlns:a16="http://schemas.microsoft.com/office/drawing/2014/main" id="{9577EB7D-16A7-4E05-9105-431E729665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EC1741C3-592F-47B5-93A0-66FC0BB97E4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cap="none">
                <a:solidFill>
                  <a:srgbClr val="FFFFFF"/>
                </a:solidFill>
              </a:rPr>
              <a:t>McKinsey 7S Framework</a:t>
            </a:r>
            <a:endParaRPr lang="en-US" sz="4000">
              <a:solidFill>
                <a:srgbClr val="FFFFFF"/>
              </a:solidFill>
            </a:endParaRPr>
          </a:p>
        </p:txBody>
      </p:sp>
      <p:pic>
        <p:nvPicPr>
          <p:cNvPr id="5" name="Picture 4" descr="Screen Shot 2017-03-21 at 19.23.05.png"/>
          <p:cNvPicPr>
            <a:picLocks noChangeAspect="1"/>
          </p:cNvPicPr>
          <p:nvPr/>
        </p:nvPicPr>
        <p:blipFill rotWithShape="1">
          <a:blip r:embed="rId2">
            <a:extLst>
              <a:ext uri="{28A0092B-C50C-407E-A947-70E740481C1C}">
                <a14:useLocalDpi xmlns:a14="http://schemas.microsoft.com/office/drawing/2010/main" val="0"/>
              </a:ext>
            </a:extLst>
          </a:blip>
          <a:srcRect l="14041" r="10746" b="2"/>
          <a:stretch/>
        </p:blipFill>
        <p:spPr>
          <a:xfrm>
            <a:off x="1420929" y="2692680"/>
            <a:ext cx="2026223" cy="2249434"/>
          </a:xfrm>
          <a:prstGeom prst="rect">
            <a:avLst/>
          </a:prstGeom>
        </p:spPr>
      </p:pic>
      <p:sp>
        <p:nvSpPr>
          <p:cNvPr id="3" name="Content Placeholder 2"/>
          <p:cNvSpPr>
            <a:spLocks noGrp="1"/>
          </p:cNvSpPr>
          <p:nvPr>
            <p:ph sz="half" idx="1"/>
          </p:nvPr>
        </p:nvSpPr>
        <p:spPr>
          <a:xfrm>
            <a:off x="3614057" y="2494450"/>
            <a:ext cx="7153041" cy="3563159"/>
          </a:xfrm>
        </p:spPr>
        <p:txBody>
          <a:bodyPr vert="horz" lIns="91440" tIns="45720" rIns="91440" bIns="45720" rtlCol="0">
            <a:normAutofit fontScale="85000" lnSpcReduction="20000"/>
          </a:bodyPr>
          <a:lstStyle/>
          <a:p>
            <a:r>
              <a:rPr lang="en-US" sz="2400" dirty="0"/>
              <a:t>Top three S are seen as the harder aspects. Harder aspects are more structural and are more easily influenced by managers. These are relatively easy to identify, and management can influence them directly.</a:t>
            </a:r>
          </a:p>
          <a:p>
            <a:pPr marL="0" indent="0">
              <a:buNone/>
            </a:pPr>
            <a:endParaRPr lang="en-US" sz="2400" dirty="0"/>
          </a:p>
          <a:p>
            <a:r>
              <a:rPr lang="en-US" sz="2400" dirty="0"/>
              <a:t>Lower three S are viewed as the softer aspects. Softer features are more cultural and are more resistant to change. These can be harder to describe, less tangible, and more influenced by the company’s culture. But they're just as important as the hard elements if the </a:t>
            </a:r>
            <a:r>
              <a:rPr lang="en-US" sz="2400" dirty="0" err="1"/>
              <a:t>organisation</a:t>
            </a:r>
            <a:r>
              <a:rPr lang="en-US" sz="2400" dirty="0"/>
              <a:t> is going to be successful.</a:t>
            </a:r>
          </a:p>
          <a:p>
            <a:pPr marL="0" indent="0">
              <a:buNone/>
            </a:pPr>
            <a:endParaRPr lang="en-US" sz="2400" dirty="0"/>
          </a:p>
          <a:p>
            <a:r>
              <a:rPr lang="en-US" sz="2400" dirty="0"/>
              <a:t>Structural and cultural aspects influence each other and all are influenced by and influence any shared values. </a:t>
            </a:r>
          </a:p>
          <a:p>
            <a:pPr marL="0"/>
            <a:endParaRPr lang="en-US" sz="1700" dirty="0"/>
          </a:p>
          <a:p>
            <a:pPr marL="0"/>
            <a:endParaRPr lang="en-US" sz="1700" dirty="0"/>
          </a:p>
        </p:txBody>
      </p:sp>
      <p:sp>
        <p:nvSpPr>
          <p:cNvPr id="6" name="Rectangle 5"/>
          <p:cNvSpPr/>
          <p:nvPr/>
        </p:nvSpPr>
        <p:spPr>
          <a:xfrm>
            <a:off x="8356590" y="6071386"/>
            <a:ext cx="3598037" cy="369332"/>
          </a:xfrm>
          <a:prstGeom prst="rect">
            <a:avLst/>
          </a:prstGeom>
        </p:spPr>
        <p:txBody>
          <a:bodyPr wrap="none">
            <a:spAutoFit/>
          </a:bodyPr>
          <a:lstStyle/>
          <a:p>
            <a:pPr algn="r">
              <a:spcAft>
                <a:spcPts val="600"/>
              </a:spcAft>
            </a:pPr>
            <a:r>
              <a:rPr lang="en-US" dirty="0"/>
              <a:t>(Hoggarth,  Merton and Tyler, 2009) </a:t>
            </a:r>
            <a:endParaRPr lang="en-US"/>
          </a:p>
        </p:txBody>
      </p:sp>
    </p:spTree>
    <p:extLst>
      <p:ext uri="{BB962C8B-B14F-4D97-AF65-F5344CB8AC3E}">
        <p14:creationId xmlns:p14="http://schemas.microsoft.com/office/powerpoint/2010/main" val="30867098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4965430" y="629268"/>
            <a:ext cx="6586491" cy="1286160"/>
          </a:xfrm>
        </p:spPr>
        <p:txBody>
          <a:bodyPr anchor="b">
            <a:normAutofit/>
          </a:bodyPr>
          <a:lstStyle/>
          <a:p>
            <a:r>
              <a:rPr lang="en-GB" cap="none" dirty="0"/>
              <a:t>McKinsey 7S in detail</a:t>
            </a:r>
            <a:endParaRPr lang="en-GB" cap="none"/>
          </a:p>
        </p:txBody>
      </p:sp>
      <p:sp>
        <p:nvSpPr>
          <p:cNvPr id="6" name="Content Placeholder 5"/>
          <p:cNvSpPr>
            <a:spLocks noGrp="1"/>
          </p:cNvSpPr>
          <p:nvPr>
            <p:ph idx="1"/>
          </p:nvPr>
        </p:nvSpPr>
        <p:spPr>
          <a:xfrm>
            <a:off x="4965431" y="2438400"/>
            <a:ext cx="6586489" cy="3785419"/>
          </a:xfrm>
        </p:spPr>
        <p:txBody>
          <a:bodyPr>
            <a:normAutofit/>
          </a:bodyPr>
          <a:lstStyle/>
          <a:p>
            <a:pPr fontAlgn="base"/>
            <a:r>
              <a:rPr lang="en-GB" sz="1600" b="1"/>
              <a:t>Strategy:</a:t>
            </a:r>
            <a:r>
              <a:rPr lang="en-GB" sz="1600"/>
              <a:t> this is your organisation's plan for building and maintaining a competitive advantage over its competitors.</a:t>
            </a:r>
          </a:p>
          <a:p>
            <a:pPr fontAlgn="base"/>
            <a:r>
              <a:rPr lang="en-GB" sz="1600" b="1"/>
              <a:t>Structure:</a:t>
            </a:r>
            <a:r>
              <a:rPr lang="en-GB" sz="1600"/>
              <a:t> this how your company is organised (that is, how departments and teams are structured, including who reports to whom).</a:t>
            </a:r>
          </a:p>
          <a:p>
            <a:pPr fontAlgn="base"/>
            <a:r>
              <a:rPr lang="en-GB" sz="1600" b="1"/>
              <a:t>Systems:</a:t>
            </a:r>
            <a:r>
              <a:rPr lang="en-GB" sz="1600"/>
              <a:t> the daily activities and procedures that staff use to get the job done.</a:t>
            </a:r>
          </a:p>
          <a:p>
            <a:pPr fontAlgn="base"/>
            <a:r>
              <a:rPr lang="en-GB" sz="1600" b="1"/>
              <a:t>Shared values:</a:t>
            </a:r>
            <a:r>
              <a:rPr lang="en-GB" sz="1600"/>
              <a:t> these are the core values of the organisation, as shown in its corporate culture and general work ethic. </a:t>
            </a:r>
          </a:p>
          <a:p>
            <a:pPr fontAlgn="base"/>
            <a:r>
              <a:rPr lang="en-GB" sz="1600" b="1"/>
              <a:t>Style:</a:t>
            </a:r>
            <a:r>
              <a:rPr lang="en-GB" sz="1600"/>
              <a:t> the style of leadership adopted.</a:t>
            </a:r>
          </a:p>
          <a:p>
            <a:pPr fontAlgn="base"/>
            <a:r>
              <a:rPr lang="en-GB" sz="1600" b="1"/>
              <a:t>Staff:</a:t>
            </a:r>
            <a:r>
              <a:rPr lang="en-GB" sz="1600"/>
              <a:t> the employees and their general capabilities.</a:t>
            </a:r>
          </a:p>
          <a:p>
            <a:pPr fontAlgn="base"/>
            <a:r>
              <a:rPr lang="en-GB" sz="1600" b="1"/>
              <a:t>Skills:</a:t>
            </a:r>
            <a:r>
              <a:rPr lang="en-GB" sz="1600"/>
              <a:t> the actual skills and competencies of the organization's employees.</a:t>
            </a:r>
          </a:p>
          <a:p>
            <a:pPr marL="0" indent="0" fontAlgn="base">
              <a:buNone/>
            </a:pPr>
            <a:r>
              <a:rPr lang="en-GB" sz="1600"/>
              <a:t>(MindTools, 2020)</a:t>
            </a:r>
          </a:p>
        </p:txBody>
      </p:sp>
      <p:pic>
        <p:nvPicPr>
          <p:cNvPr id="8" name="Picture 7">
            <a:extLst>
              <a:ext uri="{FF2B5EF4-FFF2-40B4-BE49-F238E27FC236}">
                <a16:creationId xmlns:a16="http://schemas.microsoft.com/office/drawing/2014/main" id="{16D3DB00-FEB4-45E0-8B5D-C11E2B8D4EB1}"/>
              </a:ext>
            </a:extLst>
          </p:cNvPr>
          <p:cNvPicPr>
            <a:picLocks noChangeAspect="1"/>
          </p:cNvPicPr>
          <p:nvPr/>
        </p:nvPicPr>
        <p:blipFill rotWithShape="1">
          <a:blip r:embed="rId2"/>
          <a:srcRect l="19505" r="35375" b="-1"/>
          <a:stretch/>
        </p:blipFill>
        <p:spPr>
          <a:xfrm>
            <a:off x="20" y="10"/>
            <a:ext cx="4635571" cy="6857990"/>
          </a:xfrm>
          <a:prstGeom prst="rect">
            <a:avLst/>
          </a:prstGeom>
          <a:effectLst/>
        </p:spPr>
      </p:pic>
      <p:cxnSp>
        <p:nvCxnSpPr>
          <p:cNvPr id="12" name="Straight Connector 11">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AB92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66125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296118-A557-DC4B-A870-AA6BF825166F}"/>
              </a:ext>
            </a:extLst>
          </p:cNvPr>
          <p:cNvSpPr>
            <a:spLocks noGrp="1"/>
          </p:cNvSpPr>
          <p:nvPr>
            <p:ph type="title"/>
          </p:nvPr>
        </p:nvSpPr>
        <p:spPr>
          <a:xfrm>
            <a:off x="838200" y="365125"/>
            <a:ext cx="10515600" cy="1306443"/>
          </a:xfrm>
        </p:spPr>
        <p:txBody>
          <a:bodyPr>
            <a:normAutofit/>
          </a:bodyPr>
          <a:lstStyle/>
          <a:p>
            <a:endParaRPr lang="en-US" sz="4000"/>
          </a:p>
        </p:txBody>
      </p:sp>
      <p:sp>
        <p:nvSpPr>
          <p:cNvPr id="3" name="Content Placeholder 2">
            <a:extLst>
              <a:ext uri="{FF2B5EF4-FFF2-40B4-BE49-F238E27FC236}">
                <a16:creationId xmlns:a16="http://schemas.microsoft.com/office/drawing/2014/main" id="{4354E0B7-E42A-4549-AAC6-053250B6AA78}"/>
              </a:ext>
            </a:extLst>
          </p:cNvPr>
          <p:cNvSpPr>
            <a:spLocks noGrp="1"/>
          </p:cNvSpPr>
          <p:nvPr>
            <p:ph idx="1"/>
          </p:nvPr>
        </p:nvSpPr>
        <p:spPr>
          <a:xfrm>
            <a:off x="838200" y="1825625"/>
            <a:ext cx="4152774" cy="4303464"/>
          </a:xfrm>
        </p:spPr>
        <p:txBody>
          <a:bodyPr>
            <a:normAutofit/>
          </a:bodyPr>
          <a:lstStyle/>
          <a:p>
            <a:endParaRPr lang="en-US" sz="2000" dirty="0"/>
          </a:p>
          <a:p>
            <a:endParaRPr lang="en-US" sz="2000" dirty="0"/>
          </a:p>
          <a:p>
            <a:endParaRPr lang="en-US" sz="2000" dirty="0"/>
          </a:p>
          <a:p>
            <a:endParaRPr lang="en-US" sz="2000" dirty="0"/>
          </a:p>
          <a:p>
            <a:endParaRPr lang="en-US" sz="2000" dirty="0"/>
          </a:p>
          <a:p>
            <a:pPr marL="0" indent="0">
              <a:buNone/>
            </a:pPr>
            <a:r>
              <a:rPr lang="en-US" dirty="0"/>
              <a:t>Assessment part 2 </a:t>
            </a:r>
          </a:p>
        </p:txBody>
      </p:sp>
      <p:pic>
        <p:nvPicPr>
          <p:cNvPr id="5" name="Picture 4" descr="Text, whiteboard&#10;&#10;Description automatically generated">
            <a:extLst>
              <a:ext uri="{FF2B5EF4-FFF2-40B4-BE49-F238E27FC236}">
                <a16:creationId xmlns:a16="http://schemas.microsoft.com/office/drawing/2014/main" id="{DA27B06F-6244-5049-9314-EE2D085E42C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512" r="-2" b="-2"/>
          <a:stretch/>
        </p:blipFill>
        <p:spPr>
          <a:xfrm>
            <a:off x="5183500" y="1904282"/>
            <a:ext cx="6170299" cy="4224808"/>
          </a:xfrm>
          <a:prstGeom prst="rect">
            <a:avLst/>
          </a:prstGeom>
        </p:spPr>
      </p:pic>
      <p:sp>
        <p:nvSpPr>
          <p:cNvPr id="6" name="TextBox 5">
            <a:extLst>
              <a:ext uri="{FF2B5EF4-FFF2-40B4-BE49-F238E27FC236}">
                <a16:creationId xmlns:a16="http://schemas.microsoft.com/office/drawing/2014/main" id="{D4943315-EEFD-C44F-A6F6-A56FA395A4C0}"/>
              </a:ext>
            </a:extLst>
          </p:cNvPr>
          <p:cNvSpPr txBox="1"/>
          <p:nvPr/>
        </p:nvSpPr>
        <p:spPr>
          <a:xfrm>
            <a:off x="9046757" y="5929035"/>
            <a:ext cx="230704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picpedia.org/handwriting/a/assessment.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16397699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9F11C5-8E42-0E44-B592-3B1EC3FCAF08}"/>
              </a:ext>
            </a:extLst>
          </p:cNvPr>
          <p:cNvSpPr>
            <a:spLocks noGrp="1"/>
          </p:cNvSpPr>
          <p:nvPr>
            <p:ph type="title"/>
          </p:nvPr>
        </p:nvSpPr>
        <p:spPr>
          <a:xfrm>
            <a:off x="686834" y="1153572"/>
            <a:ext cx="3200400" cy="4461163"/>
          </a:xfrm>
        </p:spPr>
        <p:txBody>
          <a:bodyPr>
            <a:normAutofit/>
          </a:bodyPr>
          <a:lstStyle/>
          <a:p>
            <a:r>
              <a:rPr lang="en-US">
                <a:solidFill>
                  <a:srgbClr val="FFFFFF"/>
                </a:solidFill>
              </a:rPr>
              <a:t>Assessment – Part 2</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9" name="Content Placeholder 2">
            <a:extLst>
              <a:ext uri="{FF2B5EF4-FFF2-40B4-BE49-F238E27FC236}">
                <a16:creationId xmlns:a16="http://schemas.microsoft.com/office/drawing/2014/main" id="{4F96F4C3-1F8E-0C41-B7A3-44331B4AEA4C}"/>
              </a:ext>
            </a:extLst>
          </p:cNvPr>
          <p:cNvSpPr>
            <a:spLocks noGrp="1"/>
          </p:cNvSpPr>
          <p:nvPr>
            <p:ph idx="1"/>
          </p:nvPr>
        </p:nvSpPr>
        <p:spPr>
          <a:xfrm>
            <a:off x="4447308" y="591344"/>
            <a:ext cx="6906491" cy="5585619"/>
          </a:xfrm>
        </p:spPr>
        <p:txBody>
          <a:bodyPr anchor="ctr">
            <a:normAutofit/>
          </a:bodyPr>
          <a:lstStyle/>
          <a:p>
            <a:r>
              <a:rPr lang="en-US" dirty="0"/>
              <a:t>3000 word critical review of leadership and management theories and their application to practice. </a:t>
            </a:r>
          </a:p>
          <a:p>
            <a:r>
              <a:rPr lang="en-US" dirty="0"/>
              <a:t>Submission date 6</a:t>
            </a:r>
            <a:r>
              <a:rPr lang="en-US" baseline="30000" dirty="0"/>
              <a:t>th</a:t>
            </a:r>
            <a:r>
              <a:rPr lang="en-US" dirty="0"/>
              <a:t> January 2021</a:t>
            </a:r>
          </a:p>
          <a:p>
            <a:r>
              <a:rPr lang="en-US" dirty="0"/>
              <a:t>Have to apply and critically </a:t>
            </a:r>
            <a:r>
              <a:rPr lang="en-US" dirty="0" err="1"/>
              <a:t>analyse</a:t>
            </a:r>
            <a:r>
              <a:rPr lang="en-US" dirty="0"/>
              <a:t> leadership and management theories discussed in the module</a:t>
            </a:r>
          </a:p>
          <a:p>
            <a:r>
              <a:rPr lang="en-US" dirty="0"/>
              <a:t>What s happening in current practice? </a:t>
            </a:r>
          </a:p>
          <a:p>
            <a:r>
              <a:rPr lang="en-US" dirty="0"/>
              <a:t>What are the issues? </a:t>
            </a:r>
          </a:p>
          <a:p>
            <a:r>
              <a:rPr lang="en-US" dirty="0"/>
              <a:t>Where did you get </a:t>
            </a:r>
            <a:r>
              <a:rPr lang="en-US"/>
              <a:t>these from?</a:t>
            </a:r>
            <a:endParaRPr lang="en-US" dirty="0"/>
          </a:p>
          <a:p>
            <a:r>
              <a:rPr lang="en-US" dirty="0"/>
              <a:t>How would you compile your plan/ what are your ideas? </a:t>
            </a:r>
          </a:p>
          <a:p>
            <a:endParaRPr lang="en-US" dirty="0"/>
          </a:p>
        </p:txBody>
      </p:sp>
    </p:spTree>
    <p:extLst>
      <p:ext uri="{BB962C8B-B14F-4D97-AF65-F5344CB8AC3E}">
        <p14:creationId xmlns:p14="http://schemas.microsoft.com/office/powerpoint/2010/main" val="17938655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88B1ED-DF30-C244-AF4D-872B5018252A}"/>
              </a:ext>
            </a:extLst>
          </p:cNvPr>
          <p:cNvSpPr>
            <a:spLocks noGrp="1"/>
          </p:cNvSpPr>
          <p:nvPr>
            <p:ph type="title"/>
          </p:nvPr>
        </p:nvSpPr>
        <p:spPr>
          <a:xfrm>
            <a:off x="8643193" y="489507"/>
            <a:ext cx="3091607" cy="1655483"/>
          </a:xfrm>
        </p:spPr>
        <p:txBody>
          <a:bodyPr anchor="b">
            <a:normAutofit/>
          </a:bodyPr>
          <a:lstStyle/>
          <a:p>
            <a:endParaRPr lang="en-US" sz="4000"/>
          </a:p>
        </p:txBody>
      </p:sp>
      <p:pic>
        <p:nvPicPr>
          <p:cNvPr id="5" name="Picture 4">
            <a:extLst>
              <a:ext uri="{FF2B5EF4-FFF2-40B4-BE49-F238E27FC236}">
                <a16:creationId xmlns:a16="http://schemas.microsoft.com/office/drawing/2014/main" id="{80E151BC-365B-4585-8F9F-4EADCCB065BF}"/>
              </a:ext>
            </a:extLst>
          </p:cNvPr>
          <p:cNvPicPr>
            <a:picLocks noChangeAspect="1"/>
          </p:cNvPicPr>
          <p:nvPr/>
        </p:nvPicPr>
        <p:blipFill rotWithShape="1">
          <a:blip r:embed="rId2"/>
          <a:srcRect r="15469" b="-1"/>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2EDB1F22-24EA-6349-85A1-02E7795DAA7C}"/>
              </a:ext>
            </a:extLst>
          </p:cNvPr>
          <p:cNvSpPr>
            <a:spLocks noGrp="1"/>
          </p:cNvSpPr>
          <p:nvPr>
            <p:ph idx="1"/>
          </p:nvPr>
        </p:nvSpPr>
        <p:spPr>
          <a:xfrm>
            <a:off x="8643193" y="2418408"/>
            <a:ext cx="2942813" cy="3540265"/>
          </a:xfrm>
        </p:spPr>
        <p:txBody>
          <a:bodyPr>
            <a:normAutofit/>
          </a:bodyPr>
          <a:lstStyle/>
          <a:p>
            <a:endParaRPr lang="en-US" sz="2000" dirty="0"/>
          </a:p>
          <a:p>
            <a:endParaRPr lang="en-US" sz="2000" dirty="0"/>
          </a:p>
          <a:p>
            <a:r>
              <a:rPr lang="en-US" sz="2000" dirty="0"/>
              <a:t>Tutorial Dates</a:t>
            </a:r>
          </a:p>
        </p:txBody>
      </p:sp>
      <p:sp>
        <p:nvSpPr>
          <p:cNvPr id="11" name="Rectangle 10">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138617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Shape 10">
            <a:extLst>
              <a:ext uri="{FF2B5EF4-FFF2-40B4-BE49-F238E27FC236}">
                <a16:creationId xmlns:a16="http://schemas.microsoft.com/office/drawing/2014/main" id="{B670DBD5-770C-4383-9F54-5B86E86BD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0277" y="0"/>
            <a:ext cx="9771446" cy="6858000"/>
          </a:xfrm>
          <a:custGeom>
            <a:avLst/>
            <a:gdLst>
              <a:gd name="connsiteX0" fmla="*/ 1422188 w 9771446"/>
              <a:gd name="connsiteY0" fmla="*/ 0 h 6858000"/>
              <a:gd name="connsiteX1" fmla="*/ 8349258 w 9771446"/>
              <a:gd name="connsiteY1" fmla="*/ 0 h 6858000"/>
              <a:gd name="connsiteX2" fmla="*/ 8502224 w 9771446"/>
              <a:gd name="connsiteY2" fmla="*/ 159673 h 6858000"/>
              <a:gd name="connsiteX3" fmla="*/ 9771446 w 9771446"/>
              <a:gd name="connsiteY3" fmla="*/ 3429001 h 6858000"/>
              <a:gd name="connsiteX4" fmla="*/ 8502224 w 9771446"/>
              <a:gd name="connsiteY4" fmla="*/ 6698330 h 6858000"/>
              <a:gd name="connsiteX5" fmla="*/ 8349260 w 9771446"/>
              <a:gd name="connsiteY5" fmla="*/ 6858000 h 6858000"/>
              <a:gd name="connsiteX6" fmla="*/ 1422186 w 9771446"/>
              <a:gd name="connsiteY6" fmla="*/ 6858000 h 6858000"/>
              <a:gd name="connsiteX7" fmla="*/ 1269223 w 9771446"/>
              <a:gd name="connsiteY7" fmla="*/ 6698330 h 6858000"/>
              <a:gd name="connsiteX8" fmla="*/ 0 w 9771446"/>
              <a:gd name="connsiteY8" fmla="*/ 3429001 h 6858000"/>
              <a:gd name="connsiteX9" fmla="*/ 1269223 w 9771446"/>
              <a:gd name="connsiteY9" fmla="*/ 15967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71446" h="6858000">
                <a:moveTo>
                  <a:pt x="1422188" y="0"/>
                </a:moveTo>
                <a:lnTo>
                  <a:pt x="8349258" y="0"/>
                </a:lnTo>
                <a:lnTo>
                  <a:pt x="8502224" y="159673"/>
                </a:lnTo>
                <a:cubicBezTo>
                  <a:pt x="9290813" y="1023162"/>
                  <a:pt x="9771446" y="2170221"/>
                  <a:pt x="9771446" y="3429001"/>
                </a:cubicBezTo>
                <a:cubicBezTo>
                  <a:pt x="9771446" y="4687781"/>
                  <a:pt x="9290813" y="5834840"/>
                  <a:pt x="8502224" y="6698330"/>
                </a:cubicBezTo>
                <a:lnTo>
                  <a:pt x="8349260" y="6858000"/>
                </a:lnTo>
                <a:lnTo>
                  <a:pt x="1422186" y="6858000"/>
                </a:lnTo>
                <a:lnTo>
                  <a:pt x="1269223" y="6698330"/>
                </a:lnTo>
                <a:cubicBezTo>
                  <a:pt x="480633" y="5834840"/>
                  <a:pt x="0" y="4687781"/>
                  <a:pt x="0" y="3429001"/>
                </a:cubicBezTo>
                <a:cubicBezTo>
                  <a:pt x="0" y="2170221"/>
                  <a:pt x="480633" y="1023162"/>
                  <a:pt x="1269223" y="159673"/>
                </a:cubicBezTo>
                <a:close/>
              </a:path>
            </a:pathLst>
          </a:custGeom>
          <a:solidFill>
            <a:schemeClr val="bg1">
              <a:lumMod val="85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A picture containing text&#10;&#10;Description automatically generated">
            <a:extLst>
              <a:ext uri="{FF2B5EF4-FFF2-40B4-BE49-F238E27FC236}">
                <a16:creationId xmlns:a16="http://schemas.microsoft.com/office/drawing/2014/main" id="{0A798354-C3DA-6446-BE7F-93CF445FD6C0}"/>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b="1368"/>
          <a:stretch/>
        </p:blipFill>
        <p:spPr>
          <a:xfrm>
            <a:off x="1460597" y="10"/>
            <a:ext cx="9270806" cy="685799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p:spPr>
      </p:pic>
      <p:sp>
        <p:nvSpPr>
          <p:cNvPr id="6" name="TextBox 5">
            <a:extLst>
              <a:ext uri="{FF2B5EF4-FFF2-40B4-BE49-F238E27FC236}">
                <a16:creationId xmlns:a16="http://schemas.microsoft.com/office/drawing/2014/main" id="{83971433-F477-DB42-B2FF-2E03CD22F1B8}"/>
              </a:ext>
            </a:extLst>
          </p:cNvPr>
          <p:cNvSpPr txBox="1"/>
          <p:nvPr/>
        </p:nvSpPr>
        <p:spPr>
          <a:xfrm>
            <a:off x="10005183" y="6657945"/>
            <a:ext cx="218681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ruralministry.wordpress.com/tag/question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5693436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36457-A325-924D-8190-8393FC260CB6}"/>
              </a:ext>
            </a:extLst>
          </p:cNvPr>
          <p:cNvSpPr>
            <a:spLocks noGrp="1"/>
          </p:cNvSpPr>
          <p:nvPr>
            <p:ph type="title"/>
          </p:nvPr>
        </p:nvSpPr>
        <p:spPr>
          <a:xfrm>
            <a:off x="762000" y="559678"/>
            <a:ext cx="3567915" cy="4952492"/>
          </a:xfrm>
        </p:spPr>
        <p:txBody>
          <a:bodyPr>
            <a:normAutofit/>
          </a:bodyPr>
          <a:lstStyle/>
          <a:p>
            <a:r>
              <a:rPr lang="en-GB" dirty="0"/>
              <a:t>Objectives to be covered:</a:t>
            </a:r>
            <a:br>
              <a:rPr lang="en-GB" dirty="0"/>
            </a:br>
            <a:r>
              <a:rPr lang="en-GB" dirty="0"/>
              <a:t>At the end of the session students will have:</a:t>
            </a:r>
            <a:br>
              <a:rPr lang="en-GB" dirty="0"/>
            </a:br>
            <a:endParaRPr lang="en-US" dirty="0"/>
          </a:p>
        </p:txBody>
      </p:sp>
      <p:graphicFrame>
        <p:nvGraphicFramePr>
          <p:cNvPr id="5" name="Content Placeholder 2">
            <a:extLst>
              <a:ext uri="{FF2B5EF4-FFF2-40B4-BE49-F238E27FC236}">
                <a16:creationId xmlns:a16="http://schemas.microsoft.com/office/drawing/2014/main" id="{572631F6-40B8-4781-9DA7-F1495A1F6F4C}"/>
              </a:ext>
            </a:extLst>
          </p:cNvPr>
          <p:cNvGraphicFramePr>
            <a:graphicFrameLocks noGrp="1"/>
          </p:cNvGraphicFramePr>
          <p:nvPr>
            <p:ph idx="1"/>
            <p:extLst>
              <p:ext uri="{D42A27DB-BD31-4B8C-83A1-F6EECF244321}">
                <p14:modId xmlns:p14="http://schemas.microsoft.com/office/powerpoint/2010/main" val="639965847"/>
              </p:ext>
            </p:extLst>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25493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Rectangle 18">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itle 2">
            <a:extLst>
              <a:ext uri="{FF2B5EF4-FFF2-40B4-BE49-F238E27FC236}">
                <a16:creationId xmlns:a16="http://schemas.microsoft.com/office/drawing/2014/main" id="{51AA25A6-73BB-2647-8A27-897CFF52711E}"/>
              </a:ext>
            </a:extLst>
          </p:cNvPr>
          <p:cNvSpPr>
            <a:spLocks noGrp="1"/>
          </p:cNvSpPr>
          <p:nvPr>
            <p:ph type="title"/>
          </p:nvPr>
        </p:nvSpPr>
        <p:spPr>
          <a:xfrm>
            <a:off x="958506" y="800392"/>
            <a:ext cx="10264697" cy="1212102"/>
          </a:xfrm>
        </p:spPr>
        <p:txBody>
          <a:bodyPr>
            <a:normAutofit/>
          </a:bodyPr>
          <a:lstStyle/>
          <a:p>
            <a:r>
              <a:rPr lang="en-US" sz="4000">
                <a:solidFill>
                  <a:srgbClr val="FFFFFF"/>
                </a:solidFill>
              </a:rPr>
              <a:t>References:</a:t>
            </a:r>
          </a:p>
        </p:txBody>
      </p:sp>
      <p:sp>
        <p:nvSpPr>
          <p:cNvPr id="4" name="Content Placeholder 3">
            <a:extLst>
              <a:ext uri="{FF2B5EF4-FFF2-40B4-BE49-F238E27FC236}">
                <a16:creationId xmlns:a16="http://schemas.microsoft.com/office/drawing/2014/main" id="{2440E6F7-D56E-C24B-890F-AF69E2D3AEC9}"/>
              </a:ext>
            </a:extLst>
          </p:cNvPr>
          <p:cNvSpPr>
            <a:spLocks noGrp="1"/>
          </p:cNvSpPr>
          <p:nvPr>
            <p:ph idx="1"/>
          </p:nvPr>
        </p:nvSpPr>
        <p:spPr>
          <a:xfrm>
            <a:off x="1367624" y="2490436"/>
            <a:ext cx="9708995" cy="3567173"/>
          </a:xfrm>
        </p:spPr>
        <p:txBody>
          <a:bodyPr anchor="ctr">
            <a:normAutofit/>
          </a:bodyPr>
          <a:lstStyle/>
          <a:p>
            <a:pPr>
              <a:defRPr/>
            </a:pPr>
            <a:r>
              <a:rPr lang="en-US" altLang="en-US" sz="2400" dirty="0"/>
              <a:t>Ford, K,. Hunter, R., Merton, B. &amp; Waller, D (2005</a:t>
            </a:r>
            <a:r>
              <a:rPr lang="en-US" altLang="en-US" sz="2400" i="1" dirty="0"/>
              <a:t>).  Leading and Managing Youth Work and Services for Young People</a:t>
            </a:r>
            <a:r>
              <a:rPr lang="en-US" altLang="en-US" sz="2400" dirty="0"/>
              <a:t>. Leicester: National Youth Agency.P.38.</a:t>
            </a:r>
          </a:p>
          <a:p>
            <a:pPr>
              <a:defRPr/>
            </a:pPr>
            <a:r>
              <a:rPr lang="en-US" altLang="en-US" sz="2400" dirty="0"/>
              <a:t>Tyler, M., </a:t>
            </a:r>
            <a:r>
              <a:rPr lang="en-US" altLang="en-US" sz="2400" dirty="0" err="1"/>
              <a:t>Hoggarth</a:t>
            </a:r>
            <a:r>
              <a:rPr lang="en-US" altLang="en-US" sz="2400" dirty="0"/>
              <a:t>, L., &amp; Merton, B. (2009). Managing Modern Youth Work Exeter: Learning Matters.pp.28-42</a:t>
            </a:r>
          </a:p>
          <a:p>
            <a:pPr>
              <a:defRPr/>
            </a:pPr>
            <a:r>
              <a:rPr lang="en-US" altLang="en-US" sz="2400" dirty="0"/>
              <a:t>Wood, J., Westwood, S., Thompson, G. (2014). Youth Work: Preparation for Practice.  Abingdon: Routledge</a:t>
            </a:r>
          </a:p>
          <a:p>
            <a:pPr>
              <a:defRPr/>
            </a:pPr>
            <a:endParaRPr lang="en-GB" altLang="en-US" sz="2400" dirty="0"/>
          </a:p>
          <a:p>
            <a:endParaRPr lang="en-US" sz="2400" dirty="0"/>
          </a:p>
        </p:txBody>
      </p:sp>
    </p:spTree>
    <p:extLst>
      <p:ext uri="{BB962C8B-B14F-4D97-AF65-F5344CB8AC3E}">
        <p14:creationId xmlns:p14="http://schemas.microsoft.com/office/powerpoint/2010/main" val="8969570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TotalTime>
  <Words>2004</Words>
  <Application>Microsoft Macintosh PowerPoint</Application>
  <PresentationFormat>Widescreen</PresentationFormat>
  <Paragraphs>192</Paragraphs>
  <Slides>32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Calibri Light</vt:lpstr>
      <vt:lpstr>Office Theme</vt:lpstr>
      <vt:lpstr>Supervision, Leadership and Management for Professionals: ECYW7003</vt:lpstr>
      <vt:lpstr>Objectives to be covered: At the end of the session students will have: </vt:lpstr>
      <vt:lpstr>PowerPoint Presentation</vt:lpstr>
      <vt:lpstr>Last week</vt:lpstr>
      <vt:lpstr>Lifeline – Direct Task</vt:lpstr>
      <vt:lpstr>Directed Study</vt:lpstr>
      <vt:lpstr>PowerPoint Presentation</vt:lpstr>
      <vt:lpstr>4 key management theories – Key concepts for you?</vt:lpstr>
      <vt:lpstr>Classic or Scientific Theory</vt:lpstr>
      <vt:lpstr>Humanist Theory</vt:lpstr>
      <vt:lpstr>Systems Theory</vt:lpstr>
      <vt:lpstr>Contingency Theory</vt:lpstr>
      <vt:lpstr>PowerPoint Presentation</vt:lpstr>
      <vt:lpstr>Examples from Practice</vt:lpstr>
      <vt:lpstr>Humanism – important to remember…..</vt:lpstr>
      <vt:lpstr>Examples from Practice</vt:lpstr>
      <vt:lpstr>Systems Theory – dominant for Youth Work</vt:lpstr>
      <vt:lpstr>Examples from Practice</vt:lpstr>
      <vt:lpstr>Key aspects:</vt:lpstr>
      <vt:lpstr>What is the difference between leadership and management? </vt:lpstr>
      <vt:lpstr>What is the difference between leadership and management? </vt:lpstr>
      <vt:lpstr>Differences between Leaders and Managers</vt:lpstr>
      <vt:lpstr>Mckinsey’s 7s Model – Aligns with Contingency Theory (Lets look at practice)</vt:lpstr>
      <vt:lpstr>How would a manager make use of the McKinsey Framework?</vt:lpstr>
      <vt:lpstr>McKinsey 7S Framework</vt:lpstr>
      <vt:lpstr>McKinsey 7S in detail</vt:lpstr>
      <vt:lpstr>PowerPoint Presentation</vt:lpstr>
      <vt:lpstr>Assessment – Part 2</vt:lpstr>
      <vt:lpstr>PowerPoint Presentation</vt:lpstr>
      <vt:lpstr>PowerPoint Presentation</vt:lpstr>
      <vt:lpstr>Objectives to be covered: At the end of the session students will have: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Supervision, Leadership and Management for Professionals: ECYW7003</dc:title>
  <dc:creator>Emma Chivers</dc:creator>
  <cp:lastModifiedBy>Emma Chivers</cp:lastModifiedBy>
  <cp:revision>1</cp:revision>
  <dcterms:created xsi:type="dcterms:W3CDTF">2020-12-07T15:29:54Z</dcterms:created>
  <dcterms:modified xsi:type="dcterms:W3CDTF">2020-12-07T15:36:24Z</dcterms:modified>
</cp:coreProperties>
</file>