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43"/>
  </p:notesMasterIdLst>
  <p:handoutMasterIdLst>
    <p:handoutMasterId r:id="rId44"/>
  </p:handoutMasterIdLst>
  <p:sldIdLst>
    <p:sldId id="256" r:id="rId4"/>
    <p:sldId id="258" r:id="rId5"/>
    <p:sldId id="257" r:id="rId6"/>
    <p:sldId id="260" r:id="rId7"/>
    <p:sldId id="287" r:id="rId8"/>
    <p:sldId id="262" r:id="rId9"/>
    <p:sldId id="296" r:id="rId10"/>
    <p:sldId id="305" r:id="rId11"/>
    <p:sldId id="306" r:id="rId12"/>
    <p:sldId id="307" r:id="rId13"/>
    <p:sldId id="333" r:id="rId14"/>
    <p:sldId id="313" r:id="rId15"/>
    <p:sldId id="314" r:id="rId16"/>
    <p:sldId id="315" r:id="rId17"/>
    <p:sldId id="297" r:id="rId18"/>
    <p:sldId id="299" r:id="rId19"/>
    <p:sldId id="300" r:id="rId20"/>
    <p:sldId id="301" r:id="rId21"/>
    <p:sldId id="302" r:id="rId22"/>
    <p:sldId id="311" r:id="rId23"/>
    <p:sldId id="312" r:id="rId24"/>
    <p:sldId id="326" r:id="rId25"/>
    <p:sldId id="327" r:id="rId26"/>
    <p:sldId id="316" r:id="rId27"/>
    <p:sldId id="317" r:id="rId28"/>
    <p:sldId id="318" r:id="rId29"/>
    <p:sldId id="319" r:id="rId30"/>
    <p:sldId id="320" r:id="rId31"/>
    <p:sldId id="321" r:id="rId32"/>
    <p:sldId id="322" r:id="rId33"/>
    <p:sldId id="323" r:id="rId34"/>
    <p:sldId id="324" r:id="rId35"/>
    <p:sldId id="325" r:id="rId36"/>
    <p:sldId id="328" r:id="rId37"/>
    <p:sldId id="329" r:id="rId38"/>
    <p:sldId id="330" r:id="rId39"/>
    <p:sldId id="331" r:id="rId40"/>
    <p:sldId id="332" r:id="rId41"/>
    <p:sldId id="285" r:id="rId4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1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752" autoAdjust="0"/>
  </p:normalViewPr>
  <p:slideViewPr>
    <p:cSldViewPr>
      <p:cViewPr varScale="1">
        <p:scale>
          <a:sx n="98" d="100"/>
          <a:sy n="98" d="100"/>
        </p:scale>
        <p:origin x="1983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30/09/2019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alistapart.com/article/dao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alistapart.com/article/responsive-web-design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html+viewport+shrink-to-fit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scottohara.me/blog/2018/12/11/shrink-to-fit.html" TargetMode="Externa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html+viewport+shrink-to-fit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scottohara.me/blog/2018/12/11/shrink-to-fit.html" TargetMode="Externa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crap+design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30000" dirty="0" smtClean="0"/>
              <a:t>1</a:t>
            </a:r>
            <a:r>
              <a:rPr lang="en-GB" sz="1200" dirty="0" smtClean="0"/>
              <a:t>A Dao of Web Design. Available: </a:t>
            </a:r>
            <a:r>
              <a:rPr lang="en-GB" sz="1200" dirty="0" smtClean="0">
                <a:hlinkClick r:id="rId3"/>
              </a:rPr>
              <a:t>http://alistapart.com/article/dao</a:t>
            </a:r>
            <a:r>
              <a:rPr lang="en-GB" sz="1200" dirty="0" smtClean="0"/>
              <a:t> [accessed: 08-Oct-2018]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799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i="1" baseline="30000" dirty="0" smtClean="0"/>
              <a:t>1</a:t>
            </a:r>
            <a:r>
              <a:rPr lang="en-GB" sz="1200" dirty="0" smtClean="0"/>
              <a:t>Responsive Web Design with HTML5 and CSS3, 2</a:t>
            </a:r>
            <a:r>
              <a:rPr lang="en-GB" sz="1200" baseline="30000" dirty="0" smtClean="0"/>
              <a:t>nd</a:t>
            </a:r>
            <a:r>
              <a:rPr lang="en-GB" sz="1200" dirty="0" smtClean="0"/>
              <a:t> Edition, </a:t>
            </a:r>
            <a:r>
              <a:rPr lang="en-GB" sz="1200" dirty="0" err="1" smtClean="0"/>
              <a:t>Packt</a:t>
            </a:r>
            <a:r>
              <a:rPr lang="en-GB" sz="1200" dirty="0" smtClean="0"/>
              <a:t> (2015), By Ben Frain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 smtClean="0"/>
              <a:t>Responsive Web Design by Ethan </a:t>
            </a:r>
            <a:r>
              <a:rPr lang="en-GB" sz="1200" dirty="0" err="1" smtClean="0"/>
              <a:t>Marcotte</a:t>
            </a:r>
            <a:r>
              <a:rPr lang="en-GB" sz="1200" dirty="0" smtClean="0"/>
              <a:t>: </a:t>
            </a:r>
            <a:r>
              <a:rPr lang="en-GB" sz="1200" dirty="0" smtClean="0">
                <a:hlinkClick r:id="rId3"/>
              </a:rPr>
              <a:t>http://alistapart.com/article/responsive-web-design</a:t>
            </a:r>
            <a:r>
              <a:rPr lang="en-GB" sz="1200" dirty="0" smtClean="0"/>
              <a:t> [accessed: 08-Oct-2018]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6123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shrink-to-fit</a:t>
            </a:r>
            <a:r>
              <a:rPr lang="en-GB" baseline="0" dirty="0" smtClean="0"/>
              <a:t> attribute is added to support Safari browsers. In 2015, iOS 9 was released and with it Apple changed how Safari handled the initial viewport zoom on page load.</a:t>
            </a:r>
          </a:p>
          <a:p>
            <a:endParaRPr lang="en-GB" baseline="0" dirty="0" smtClean="0"/>
          </a:p>
          <a:p>
            <a:r>
              <a:rPr lang="en-GB" baseline="0" dirty="0" smtClean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3"/>
              </a:rPr>
              <a:t>https://www.google.com/search?q=html+viewport+shrink-to-fit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4"/>
              </a:rPr>
              <a:t>https://www.scottohara.me/blog/2018/12/11/shrink-to-fit.html</a:t>
            </a:r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498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3"/>
              </a:rPr>
              <a:t>https://www.google.com/search?q=html+viewport+shrink-to-fit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>
                <a:hlinkClick r:id="rId4"/>
              </a:rPr>
              <a:t>https://www.scottohara.me/blog/2018/12/11/shrink-to-fit.html</a:t>
            </a:r>
            <a:endParaRPr lang="en-GB" baseline="0" dirty="0" smtClean="0"/>
          </a:p>
          <a:p>
            <a:endParaRPr lang="en-GB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For</a:t>
            </a:r>
            <a:r>
              <a:rPr lang="en-GB" baseline="0" dirty="0" smtClean="0"/>
              <a:t> more information on why shrink-to-fit was introduced, see: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aseline="0" dirty="0" smtClean="0"/>
              <a:t>https://bitsofco.de/ios-safari-and-shrink-to-fit/ [accessed: 08-Oct-2018]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aseline="0" dirty="0" smtClean="0"/>
              <a:t>https://developer.mozilla.org/en-US/docs/Mozilla/Mobile/Viewport_meta_tag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aseline="0" dirty="0" smtClean="0"/>
              <a:t>https://www.quirksmode.org/mobile/viewports2.html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 smtClean="0"/>
              <a:t>http://kihlstrom.com/2015/shrink-to-fit-no-fixes-zoom-problem-in-ios-9/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919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 smtClean="0"/>
              <a:t>Grids are used to achieve an important web design principle: </a:t>
            </a:r>
            <a:r>
              <a:rPr lang="en-GB" b="1" dirty="0" smtClean="0"/>
              <a:t>alignment</a:t>
            </a:r>
            <a:r>
              <a:rPr lang="en-GB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Alignment is about organising information to </a:t>
            </a:r>
            <a:r>
              <a:rPr lang="en-GB" b="1" i="1" dirty="0" smtClean="0"/>
              <a:t>create order</a:t>
            </a:r>
            <a:r>
              <a:rPr lang="en-GB" dirty="0" smtClean="0"/>
              <a:t>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 smtClean="0"/>
              <a:t>Each element on the page visually connects to other elements on the page.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 smtClean="0"/>
              <a:t>The grid lines, even when invisible, connect elements and make divisions on the page, creating order.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 smtClean="0"/>
              <a:t>Alignment is the “A” of </a:t>
            </a:r>
            <a:r>
              <a:rPr lang="en-GB" dirty="0" smtClean="0">
                <a:hlinkClick r:id="rId3"/>
              </a:rPr>
              <a:t>C.R.A.P. Design</a:t>
            </a:r>
            <a:r>
              <a:rPr lang="en-GB" dirty="0" smtClean="0"/>
              <a:t> (https://www.google.com/search?q=crap+design), the four basic principles of good design.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741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The first design: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 smtClean="0"/>
              <a:t>has three separate</a:t>
            </a:r>
            <a:r>
              <a:rPr lang="en-GB" baseline="0" dirty="0" smtClean="0"/>
              <a:t> grids, each with one row for the content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Provides the most flexible solution For example, it is easier to have different background colours for the header, main and footer sections with the HTML structure.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The second design has one grid with three rows for the content.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106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Image</a:t>
            </a:r>
            <a:r>
              <a:rPr lang="en-GB" baseline="0" dirty="0" smtClean="0"/>
              <a:t> Source: BBC Website (</a:t>
            </a:r>
            <a:r>
              <a:rPr lang="en-GB" dirty="0" smtClean="0"/>
              <a:t>https://www.bbc.co.uk/</a:t>
            </a:r>
            <a:r>
              <a:rPr lang="en-GB" baseline="0" dirty="0" smtClean="0"/>
              <a:t>) [accessed: 28-Sep-2019 14:20]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203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330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The trickiest part in building CSS for the grid elements is the CSS to make the </a:t>
            </a:r>
            <a:r>
              <a:rPr lang="en-GB" b="1" i="1" dirty="0" smtClean="0"/>
              <a:t>columns stack side by side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The </a:t>
            </a:r>
            <a:r>
              <a:rPr lang="en-GB" baseline="0" dirty="0" smtClean="0"/>
              <a:t>listed options are all different ways to do this.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Note: Flexbox</a:t>
            </a:r>
            <a:r>
              <a:rPr lang="en-GB" baseline="0" dirty="0" smtClean="0"/>
              <a:t> is intended for laying out items in a single dimension i.e. either one row or one column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Not two dimension, rows and columns, so not the best for creating nested grid layouts.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Better for positioning smaller details inside a row/column.</a:t>
            </a:r>
          </a:p>
          <a:p>
            <a:endParaRPr lang="en-GB" baseline="0" dirty="0" smtClean="0"/>
          </a:p>
          <a:p>
            <a:r>
              <a:rPr lang="en-GB" dirty="0" smtClean="0"/>
              <a:t>See more: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https://rachelandrew.co.uk/archives/2016/03/30/should-i-use-grid-or-flexbox/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https://tutorialzine.com/2017/03/css-grid-vs-flexbox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Try</a:t>
            </a:r>
            <a:r>
              <a:rPr lang="en-GB" baseline="0" dirty="0" smtClean="0"/>
              <a:t> and Google: should I use CSS flexbox for layout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CSS Grid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https://www.w3schools.com/css/css_grid.asp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https://css-tricks.com/snippets/css/complete-guide-grid/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https://developer.mozilla.org/en-US/docs/Web/CSS/CSS_Grid_Layout</a:t>
            </a:r>
          </a:p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177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If you have plans of</a:t>
            </a:r>
            <a:r>
              <a:rPr lang="en-GB" baseline="0" dirty="0" smtClean="0"/>
              <a:t> going into web development, especially the front-end side of things, you should learn the three methods of creating grids: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Floats: https://www.w3schools.com/css/css_float.asp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Flexbox: https://www.w3schools.com/css/css3_flexbox.asp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CSS display: grid: https://www.w3schools.com/css/css_grid.asp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aseline="0" dirty="0" smtClean="0"/>
              <a:t>These techniques are also useful for achieving other design features in your website and we will revisit flexbox and probably floats.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964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Bootstrap version 3 had just the 1</a:t>
            </a:r>
            <a:r>
              <a:rPr lang="en-GB" baseline="30000" dirty="0" smtClean="0"/>
              <a:t>st</a:t>
            </a:r>
            <a:r>
              <a:rPr lang="en-GB" dirty="0" smtClean="0"/>
              <a:t> four and used the column class prefixes .col-</a:t>
            </a:r>
            <a:r>
              <a:rPr lang="en-GB" b="1" dirty="0" err="1" smtClean="0"/>
              <a:t>xs</a:t>
            </a:r>
            <a:r>
              <a:rPr lang="en-GB" b="1" dirty="0" smtClean="0"/>
              <a:t>-</a:t>
            </a:r>
            <a:r>
              <a:rPr lang="en-GB" dirty="0" smtClean="0"/>
              <a:t>, .col-</a:t>
            </a:r>
            <a:r>
              <a:rPr lang="en-GB" b="1" dirty="0" err="1" smtClean="0"/>
              <a:t>sm</a:t>
            </a:r>
            <a:r>
              <a:rPr lang="en-GB" b="1" dirty="0" smtClean="0"/>
              <a:t>-</a:t>
            </a:r>
            <a:r>
              <a:rPr lang="en-GB" dirty="0" smtClean="0"/>
              <a:t>, .col-</a:t>
            </a:r>
            <a:r>
              <a:rPr lang="en-GB" b="1" dirty="0" smtClean="0"/>
              <a:t>md-</a:t>
            </a:r>
            <a:r>
              <a:rPr lang="en-GB" dirty="0" smtClean="0"/>
              <a:t> and .col-</a:t>
            </a:r>
            <a:r>
              <a:rPr lang="en-GB" b="1" dirty="0" err="1" smtClean="0"/>
              <a:t>lg</a:t>
            </a:r>
            <a:r>
              <a:rPr lang="en-GB" b="1" dirty="0" smtClean="0"/>
              <a:t>-</a:t>
            </a:r>
            <a:r>
              <a:rPr lang="en-GB" dirty="0" smtClean="0"/>
              <a:t>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5446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617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1510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5957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1552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aseline="0" dirty="0"/>
              <a:t>Grid is based on 12 columns, which means it can contain a maximum of 12 columns per line.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The -n, </a:t>
            </a:r>
            <a:r>
              <a:rPr lang="en-GB" baseline="0" dirty="0" err="1"/>
              <a:t>sm</a:t>
            </a:r>
            <a:r>
              <a:rPr lang="en-GB" baseline="0" dirty="0"/>
              <a:t>-n, md-n, </a:t>
            </a:r>
            <a:r>
              <a:rPr lang="en-GB" baseline="0" dirty="0" err="1"/>
              <a:t>lg</a:t>
            </a:r>
            <a:r>
              <a:rPr lang="en-GB" baseline="0" dirty="0"/>
              <a:t>-n, xl-n represent the classes that determine column widths.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-n is a value from 1 to 12.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890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Bootstrap 3, push</a:t>
            </a:r>
            <a:r>
              <a:rPr lang="en-GB" baseline="0" dirty="0"/>
              <a:t> and pull classes were used.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7824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1886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https://www.w3schools.com/howto/howto_css_image_responsive.asp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8435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93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9/30/2019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course/view.php?id=7478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bitsofco.de/ios-safari-and-shrink-to-fit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cottohara.me/blog/2018/12/11/shrink-to-fit.html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css/css_float.asp" TargetMode="External"/><Relationship Id="rId7" Type="http://schemas.openxmlformats.org/officeDocument/2006/relationships/hyperlink" Target="https://caniuse.com/#feat=css-grid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3schools.com/css/css_grid.asp" TargetMode="External"/><Relationship Id="rId5" Type="http://schemas.openxmlformats.org/officeDocument/2006/relationships/hyperlink" Target="https://caniuse.com/#search=flexbox" TargetMode="External"/><Relationship Id="rId4" Type="http://schemas.openxmlformats.org/officeDocument/2006/relationships/hyperlink" Target="https://www.w3schools.com/css/css3_flexbox.asp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responsive+grid+system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getbootstrap.com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howto/tryit.asp?filename=tryhow_css_image_responsive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getbootstrap.com/docs/4.1/content/images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1: Application Development (</a:t>
            </a:r>
            <a:r>
              <a:rPr lang="en-GB" dirty="0" err="1" smtClean="0"/>
              <a:t>AppDevWeb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30-Sep-2019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Overview of Module</a:t>
            </a:r>
          </a:p>
          <a:p>
            <a:r>
              <a:rPr lang="en-GB" dirty="0"/>
              <a:t>HTML and CSS </a:t>
            </a:r>
            <a:r>
              <a:rPr lang="en-GB" dirty="0" smtClean="0"/>
              <a:t>Recap</a:t>
            </a:r>
          </a:p>
          <a:p>
            <a:r>
              <a:rPr lang="en-GB" dirty="0" smtClean="0"/>
              <a:t>Introduction to Responsive Web Design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007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Aim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aim of this module is to provide you with a systematic understanding of the concepts underlying the implementation of </a:t>
            </a:r>
            <a:r>
              <a:rPr lang="en-GB" b="1" dirty="0"/>
              <a:t>interactive web, games, desktop or mobile experiences</a:t>
            </a:r>
            <a:r>
              <a:rPr lang="en-GB" dirty="0"/>
              <a:t>.</a:t>
            </a:r>
          </a:p>
          <a:p>
            <a:r>
              <a:rPr lang="en-GB" dirty="0"/>
              <a:t>The module will focus on web applications and will cover two main areas:</a:t>
            </a:r>
          </a:p>
          <a:p>
            <a:pPr lvl="1"/>
            <a:r>
              <a:rPr lang="en-GB" dirty="0"/>
              <a:t>Client-side Responsive Web Development</a:t>
            </a:r>
          </a:p>
          <a:p>
            <a:pPr lvl="1"/>
            <a:r>
              <a:rPr lang="en-GB" dirty="0"/>
              <a:t>Server-side Web Development with Microsoft ASP.NET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0"/>
            <a:ext cx="2857899" cy="16747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1463" y="4869160"/>
            <a:ext cx="2362200" cy="2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5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Module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100% Coursework</a:t>
            </a:r>
          </a:p>
          <a:p>
            <a:pPr lvl="1"/>
            <a:r>
              <a:rPr lang="en-GB" dirty="0"/>
              <a:t>Coursework 1</a:t>
            </a:r>
          </a:p>
          <a:p>
            <a:pPr lvl="2"/>
            <a:r>
              <a:rPr lang="en-GB" dirty="0"/>
              <a:t>Hand out:	October </a:t>
            </a:r>
            <a:r>
              <a:rPr lang="en-GB" dirty="0" smtClean="0"/>
              <a:t>2019</a:t>
            </a:r>
            <a:endParaRPr lang="en-GB" dirty="0"/>
          </a:p>
          <a:p>
            <a:pPr lvl="2"/>
            <a:r>
              <a:rPr lang="en-GB" dirty="0"/>
              <a:t>Hand in:	December </a:t>
            </a:r>
            <a:r>
              <a:rPr lang="en-GB" dirty="0" smtClean="0"/>
              <a:t>2019</a:t>
            </a:r>
            <a:endParaRPr lang="en-GB" dirty="0"/>
          </a:p>
          <a:p>
            <a:pPr lvl="1"/>
            <a:r>
              <a:rPr lang="en-GB" dirty="0"/>
              <a:t>Coursework 2</a:t>
            </a:r>
          </a:p>
          <a:p>
            <a:pPr lvl="2"/>
            <a:r>
              <a:rPr lang="en-GB" dirty="0"/>
              <a:t>Hand out:	February </a:t>
            </a:r>
            <a:r>
              <a:rPr lang="en-GB" dirty="0" smtClean="0"/>
              <a:t>2020</a:t>
            </a:r>
            <a:endParaRPr lang="en-GB" dirty="0"/>
          </a:p>
          <a:p>
            <a:pPr lvl="2"/>
            <a:r>
              <a:rPr lang="en-GB" dirty="0"/>
              <a:t>Hand in:	April/May </a:t>
            </a:r>
            <a:r>
              <a:rPr lang="en-GB" dirty="0" smtClean="0"/>
              <a:t>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399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Materials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Books</a:t>
            </a:r>
          </a:p>
          <a:p>
            <a:pPr lvl="1"/>
            <a:r>
              <a:rPr lang="en-GB" dirty="0"/>
              <a:t>The reading list is available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/>
              <a:t>on </a:t>
            </a:r>
            <a:r>
              <a:rPr lang="en-GB" dirty="0">
                <a:hlinkClick r:id="rId2"/>
              </a:rPr>
              <a:t>Moodle</a:t>
            </a:r>
            <a:r>
              <a:rPr lang="en-GB" dirty="0"/>
              <a:t> under the reading materials section.</a:t>
            </a:r>
          </a:p>
          <a:p>
            <a:r>
              <a:rPr lang="en-GB" dirty="0"/>
              <a:t>Online Resources</a:t>
            </a:r>
          </a:p>
          <a:p>
            <a:pPr lvl="1"/>
            <a:r>
              <a:rPr lang="en-GB" dirty="0"/>
              <a:t>A list of online resources is also available on Moodle in the sidebar.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416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Application Development</a:t>
            </a:r>
          </a:p>
        </p:txBody>
      </p:sp>
    </p:spTree>
    <p:extLst>
      <p:ext uri="{BB962C8B-B14F-4D97-AF65-F5344CB8AC3E}">
        <p14:creationId xmlns:p14="http://schemas.microsoft.com/office/powerpoint/2010/main" val="159278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31BB1BE-81D2-4EBE-B9C7-E33E12A8E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HTML and CSS Recap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511175F-430E-46D8-B4A3-5F4511AB9D5C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/>
              <a:t>Log on to Moodle for the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5767DD6-0E49-49D4-A950-4289B6BB14E5}"/>
              </a:ext>
            </a:extLst>
          </p:cNvPr>
          <p:cNvSpPr/>
          <p:nvPr/>
        </p:nvSpPr>
        <p:spPr>
          <a:xfrm>
            <a:off x="3226158" y="2924944"/>
            <a:ext cx="292637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Test </a:t>
            </a:r>
            <a:r>
              <a:rPr lang="en-US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sym typeface="Wingdings" panose="05000000000000000000" pitchFamily="2" charset="2"/>
              </a:rPr>
              <a:t></a:t>
            </a:r>
            <a:endParaRPr lang="en-US" sz="7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725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Web Design Layout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Web Designers</a:t>
            </a:r>
            <a:r>
              <a:rPr lang="en-GB" baseline="30000" dirty="0"/>
              <a:t>1</a:t>
            </a:r>
          </a:p>
          <a:p>
            <a:pPr lvl="1"/>
            <a:r>
              <a:rPr lang="en-GB" dirty="0"/>
              <a:t>desire the control available in the print medium</a:t>
            </a:r>
          </a:p>
          <a:p>
            <a:pPr lvl="1"/>
            <a:r>
              <a:rPr lang="en-GB" dirty="0"/>
              <a:t>view the flexibility of </a:t>
            </a:r>
            <a:r>
              <a:rPr lang="en-GB" dirty="0" smtClean="0"/>
              <a:t>the </a:t>
            </a:r>
            <a:r>
              <a:rPr lang="en-GB" dirty="0"/>
              <a:t>web medium a limitation. </a:t>
            </a:r>
          </a:p>
          <a:p>
            <a:r>
              <a:rPr lang="en-GB" dirty="0"/>
              <a:t>Initially, the problem was:</a:t>
            </a:r>
          </a:p>
          <a:p>
            <a:pPr lvl="1"/>
            <a:r>
              <a:rPr lang="en-GB" dirty="0"/>
              <a:t>Screen sizes got larger</a:t>
            </a:r>
          </a:p>
          <a:p>
            <a:pPr lvl="1"/>
            <a:r>
              <a:rPr lang="en-GB" dirty="0"/>
              <a:t>Too many browsers behaving differently</a:t>
            </a:r>
          </a:p>
          <a:p>
            <a:r>
              <a:rPr lang="en-GB" dirty="0"/>
              <a:t>Now:</a:t>
            </a:r>
          </a:p>
          <a:p>
            <a:pPr lvl="1"/>
            <a:r>
              <a:rPr lang="en-GB" dirty="0"/>
              <a:t>Screen sizes are both smaller and larger!</a:t>
            </a:r>
          </a:p>
          <a:p>
            <a:pPr lvl="1"/>
            <a:r>
              <a:rPr lang="en-GB" dirty="0"/>
              <a:t>And the browsers still behave differently!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3794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Screen Size or Viewport Problem?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</a:t>
            </a:r>
            <a:r>
              <a:rPr lang="en-GB" b="1" dirty="0"/>
              <a:t>Viewport</a:t>
            </a:r>
            <a:r>
              <a:rPr lang="en-GB" dirty="0"/>
              <a:t> is actually what you need to design for, not the screen size!</a:t>
            </a:r>
          </a:p>
          <a:p>
            <a:r>
              <a:rPr lang="en-GB" dirty="0"/>
              <a:t>Viewport: actual display area of the content within the browser, excluding toolbars, tabs, etc.</a:t>
            </a:r>
          </a:p>
          <a:p>
            <a:r>
              <a:rPr lang="en-GB" dirty="0"/>
              <a:t>Screen size: physical display area of a device.</a:t>
            </a:r>
          </a:p>
          <a:p>
            <a:endParaRPr lang="en-GB" dirty="0"/>
          </a:p>
        </p:txBody>
      </p:sp>
      <p:grpSp>
        <p:nvGrpSpPr>
          <p:cNvPr id="20" name="Group 19"/>
          <p:cNvGrpSpPr/>
          <p:nvPr/>
        </p:nvGrpSpPr>
        <p:grpSpPr>
          <a:xfrm>
            <a:off x="1115616" y="4129371"/>
            <a:ext cx="3028950" cy="2552700"/>
            <a:chOff x="1115616" y="4129371"/>
            <a:chExt cx="3028950" cy="2552700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616" y="4129371"/>
              <a:ext cx="3028950" cy="2552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6" name="Group 15"/>
            <p:cNvGrpSpPr/>
            <p:nvPr/>
          </p:nvGrpSpPr>
          <p:grpSpPr>
            <a:xfrm>
              <a:off x="1259632" y="4293096"/>
              <a:ext cx="2736304" cy="1656184"/>
              <a:chOff x="1259632" y="4293096"/>
              <a:chExt cx="2736304" cy="1656184"/>
            </a:xfrm>
          </p:grpSpPr>
          <p:cxnSp>
            <p:nvCxnSpPr>
              <p:cNvPr id="5" name="Straight Arrow Connector 4"/>
              <p:cNvCxnSpPr/>
              <p:nvPr/>
            </p:nvCxnSpPr>
            <p:spPr>
              <a:xfrm>
                <a:off x="1259632" y="4293096"/>
                <a:ext cx="2736304" cy="1656184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 rot="1882511">
                <a:off x="2111070" y="4821845"/>
                <a:ext cx="103804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/>
                  <a:t>Screen size</a:t>
                </a:r>
              </a:p>
            </p:txBody>
          </p:sp>
        </p:grpSp>
      </p:grpSp>
      <p:grpSp>
        <p:nvGrpSpPr>
          <p:cNvPr id="18" name="Group 17"/>
          <p:cNvGrpSpPr/>
          <p:nvPr/>
        </p:nvGrpSpPr>
        <p:grpSpPr>
          <a:xfrm>
            <a:off x="4932040" y="4136120"/>
            <a:ext cx="3028950" cy="2552700"/>
            <a:chOff x="4932040" y="4136120"/>
            <a:chExt cx="3028950" cy="255270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056" y="4293096"/>
              <a:ext cx="2808312" cy="1728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32040" y="4136120"/>
              <a:ext cx="3028950" cy="25527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7" name="Group 16"/>
            <p:cNvGrpSpPr/>
            <p:nvPr/>
          </p:nvGrpSpPr>
          <p:grpSpPr>
            <a:xfrm>
              <a:off x="5148064" y="4653136"/>
              <a:ext cx="2592288" cy="1152128"/>
              <a:chOff x="5148064" y="4653136"/>
              <a:chExt cx="2592288" cy="1152128"/>
            </a:xfrm>
          </p:grpSpPr>
          <p:cxnSp>
            <p:nvCxnSpPr>
              <p:cNvPr id="9" name="Straight Arrow Connector 8"/>
              <p:cNvCxnSpPr/>
              <p:nvPr/>
            </p:nvCxnSpPr>
            <p:spPr>
              <a:xfrm>
                <a:off x="5148064" y="4653136"/>
                <a:ext cx="2592288" cy="1152128"/>
              </a:xfrm>
              <a:prstGeom prst="straightConnector1">
                <a:avLst/>
              </a:prstGeom>
              <a:ln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Box 18"/>
              <p:cNvSpPr txBox="1"/>
              <p:nvPr/>
            </p:nvSpPr>
            <p:spPr>
              <a:xfrm rot="1373400">
                <a:off x="5878907" y="4974245"/>
                <a:ext cx="123623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400" dirty="0"/>
                  <a:t>Viewport size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10587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Responsive Web Design?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Responsive Web Design (RWD) is the presentation of web content in the most relevant format for the viewport and device accessing it.</a:t>
            </a:r>
          </a:p>
          <a:p>
            <a:pPr marL="0" indent="0" algn="r">
              <a:buNone/>
            </a:pPr>
            <a:r>
              <a:rPr lang="en-GB" i="1" dirty="0"/>
              <a:t>Ben Frain</a:t>
            </a:r>
            <a:r>
              <a:rPr lang="en-GB" i="1" baseline="30000" dirty="0"/>
              <a:t>1</a:t>
            </a:r>
          </a:p>
          <a:p>
            <a:r>
              <a:rPr lang="en-GB" dirty="0"/>
              <a:t>It uses HTML and CSS to achieve this!</a:t>
            </a:r>
          </a:p>
          <a:p>
            <a:r>
              <a:rPr lang="en-GB" dirty="0"/>
              <a:t>Responsive Web Design = </a:t>
            </a:r>
          </a:p>
          <a:p>
            <a:pPr marL="320040" lvl="1" indent="0">
              <a:buNone/>
            </a:pPr>
            <a:r>
              <a:rPr lang="en-GB" b="1" dirty="0"/>
              <a:t>Flexible Grid Layout</a:t>
            </a:r>
            <a:r>
              <a:rPr lang="en-GB" dirty="0"/>
              <a:t> + </a:t>
            </a:r>
            <a:r>
              <a:rPr lang="en-GB" b="1" dirty="0"/>
              <a:t>Flexible Images and Media</a:t>
            </a:r>
            <a:r>
              <a:rPr lang="en-GB" dirty="0"/>
              <a:t> + </a:t>
            </a:r>
            <a:r>
              <a:rPr lang="en-GB" b="1" dirty="0"/>
              <a:t>CSS Media Queries</a:t>
            </a:r>
          </a:p>
          <a:p>
            <a:pPr marL="0" indent="0" algn="r">
              <a:buNone/>
            </a:pPr>
            <a:r>
              <a:rPr lang="en-GB" i="1" dirty="0"/>
              <a:t>Ethan </a:t>
            </a:r>
            <a:r>
              <a:rPr lang="en-GB" i="1" dirty="0" err="1"/>
              <a:t>Marcotte</a:t>
            </a:r>
            <a:endParaRPr lang="en-GB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5199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Responsive Web Design Rule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Mobile First!</a:t>
            </a:r>
          </a:p>
          <a:p>
            <a:pPr lvl="1"/>
            <a:r>
              <a:rPr lang="en-GB" dirty="0" smtClean="0"/>
              <a:t>Design content for mobile devices first.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219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RWD and the Viewport Meta Tag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Modern Browsers tend to auto-resize the page (</a:t>
            </a:r>
            <a:r>
              <a:rPr lang="en-GB" dirty="0" smtClean="0"/>
              <a:t>shrink/scale) </a:t>
            </a:r>
            <a:r>
              <a:rPr lang="en-GB" dirty="0"/>
              <a:t>content to fit the </a:t>
            </a:r>
            <a:r>
              <a:rPr lang="en-GB" dirty="0" smtClean="0"/>
              <a:t>viewport.</a:t>
            </a:r>
          </a:p>
          <a:p>
            <a:pPr lvl="1"/>
            <a:r>
              <a:rPr lang="en-GB" dirty="0" smtClean="0"/>
              <a:t>The scaled down display on small devices is often quite small and may be difficult to read.</a:t>
            </a:r>
            <a:endParaRPr lang="en-GB" dirty="0"/>
          </a:p>
          <a:p>
            <a:r>
              <a:rPr lang="en-GB" dirty="0"/>
              <a:t>HTML5 introduced the &lt;meta&gt; viewport tag to enable web developers take over the viewport: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045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Viewport Meta Tag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viewport &lt;meta&gt; tag is added to the &lt;head&gt; section of a page:</a:t>
            </a:r>
          </a:p>
          <a:p>
            <a:pPr marL="365760" lvl="1" indent="0"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meta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name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="viewport"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content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="width=device-width, </a:t>
            </a:r>
            <a:r>
              <a:rPr lang="en-GB" sz="20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initial-scale=1.0" /&gt;</a:t>
            </a:r>
            <a:endParaRPr lang="en-GB" sz="2000" dirty="0" smtClean="0"/>
          </a:p>
          <a:p>
            <a:pPr lvl="1">
              <a:spcBef>
                <a:spcPts val="1200"/>
              </a:spcBef>
            </a:pPr>
            <a:r>
              <a:rPr lang="en-GB" b="1" i="1" dirty="0"/>
              <a:t>width=device-width</a:t>
            </a:r>
            <a:r>
              <a:rPr lang="en-GB" dirty="0"/>
              <a:t> sets the width of the page to follow the screen width of the device.</a:t>
            </a:r>
          </a:p>
          <a:p>
            <a:pPr lvl="1"/>
            <a:r>
              <a:rPr lang="en-GB" b="1" i="1" dirty="0"/>
              <a:t>initial-scale=1.0</a:t>
            </a:r>
            <a:r>
              <a:rPr lang="en-GB" dirty="0"/>
              <a:t> sets the initial zoom level when page first loads i.e. zoom to full size.</a:t>
            </a:r>
          </a:p>
          <a:p>
            <a:pPr lvl="1"/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917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Viewport Meta Tag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iOS 9, however, </a:t>
            </a:r>
            <a:r>
              <a:rPr lang="en-GB" dirty="0">
                <a:hlinkClick r:id="rId3"/>
              </a:rPr>
              <a:t>changed how Safari works</a:t>
            </a:r>
            <a:r>
              <a:rPr lang="en-GB" dirty="0"/>
              <a:t> and </a:t>
            </a:r>
            <a:r>
              <a:rPr lang="en-GB" dirty="0" smtClean="0"/>
              <a:t>to support the browser the following was added:</a:t>
            </a:r>
          </a:p>
          <a:p>
            <a:pPr marL="365760" lvl="1" indent="0"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meta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name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="viewport"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content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="width=device-width, initial-scale=1.0, shrink-to-fit=no" </a:t>
            </a:r>
            <a:r>
              <a:rPr lang="en-GB" sz="20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/&gt;</a:t>
            </a:r>
            <a:endParaRPr lang="en-GB" sz="2000" dirty="0" smtClean="0"/>
          </a:p>
          <a:p>
            <a:pPr lvl="1"/>
            <a:r>
              <a:rPr lang="en-GB" b="1" i="1" dirty="0" smtClean="0"/>
              <a:t>shrink-to-fit=no</a:t>
            </a:r>
            <a:r>
              <a:rPr lang="en-GB" dirty="0" smtClean="0"/>
              <a:t> </a:t>
            </a:r>
            <a:r>
              <a:rPr lang="en-GB" dirty="0"/>
              <a:t>stops Safari from resizing page to fit the largest fixed width element found on the page and then shrinking all other content based on this width.</a:t>
            </a:r>
          </a:p>
          <a:p>
            <a:r>
              <a:rPr lang="en-GB" dirty="0" smtClean="0"/>
              <a:t>There are, however, </a:t>
            </a:r>
            <a:r>
              <a:rPr lang="en-GB" dirty="0" smtClean="0">
                <a:hlinkClick r:id="rId4"/>
              </a:rPr>
              <a:t>suggestions that this is no longer needed</a:t>
            </a:r>
            <a:r>
              <a:rPr lang="en-GB" dirty="0" smtClean="0"/>
              <a:t> as use of iOS 9 is now very low.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707904" y="2924944"/>
            <a:ext cx="2304256" cy="36004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24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Page Layouts Grids Recap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Website content is usually displayed in a </a:t>
            </a:r>
            <a:r>
              <a:rPr lang="en-GB" b="1" dirty="0"/>
              <a:t>grid</a:t>
            </a:r>
            <a:r>
              <a:rPr lang="en-GB" dirty="0"/>
              <a:t>.</a:t>
            </a:r>
          </a:p>
          <a:p>
            <a:r>
              <a:rPr lang="en-GB" dirty="0"/>
              <a:t>Grid systems are popular in web design and other visual design fields.</a:t>
            </a:r>
          </a:p>
          <a:p>
            <a:r>
              <a:rPr lang="en-GB" dirty="0"/>
              <a:t>A grid system arranges content horizontally (</a:t>
            </a:r>
            <a:r>
              <a:rPr lang="en-GB" b="1" dirty="0"/>
              <a:t>rows</a:t>
            </a:r>
            <a:r>
              <a:rPr lang="en-GB" dirty="0"/>
              <a:t>) and vertically (</a:t>
            </a:r>
            <a:r>
              <a:rPr lang="en-GB" b="1" dirty="0"/>
              <a:t>columns</a:t>
            </a:r>
            <a:r>
              <a:rPr lang="en-GB" dirty="0"/>
              <a:t>) in a grid.</a:t>
            </a:r>
          </a:p>
          <a:p>
            <a:r>
              <a:rPr lang="en-GB" b="1" dirty="0" smtClean="0"/>
              <a:t>Question</a:t>
            </a:r>
            <a:r>
              <a:rPr lang="en-GB" dirty="0" smtClean="0"/>
              <a:t>: Why do we use grids?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7176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Grid </a:t>
            </a:r>
            <a:r>
              <a:rPr lang="en-GB" dirty="0"/>
              <a:t>Systems In Web Design: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3100" dirty="0" smtClean="0"/>
              <a:t>The </a:t>
            </a:r>
            <a:r>
              <a:rPr lang="en-GB" sz="3100" dirty="0"/>
              <a:t>Design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75" y="1700808"/>
            <a:ext cx="8153400" cy="4968552"/>
          </a:xfrm>
          <a:ln>
            <a:solidFill>
              <a:schemeClr val="tx1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12648" y="1700808"/>
            <a:ext cx="8153400" cy="864096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HEADER SECTION</a:t>
            </a:r>
          </a:p>
          <a:p>
            <a:pPr algn="ctr"/>
            <a:r>
              <a:rPr lang="en-GB" sz="1600" b="1" dirty="0"/>
              <a:t>Spans the 12 columns</a:t>
            </a:r>
            <a:r>
              <a:rPr lang="en-GB" sz="1600" dirty="0"/>
              <a:t> of the grid</a:t>
            </a:r>
          </a:p>
        </p:txBody>
      </p:sp>
      <p:sp>
        <p:nvSpPr>
          <p:cNvPr id="6" name="Rectangle 5"/>
          <p:cNvSpPr/>
          <p:nvPr/>
        </p:nvSpPr>
        <p:spPr>
          <a:xfrm>
            <a:off x="612648" y="2743538"/>
            <a:ext cx="2015136" cy="2917710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SIDEBAR SECTION</a:t>
            </a:r>
          </a:p>
          <a:p>
            <a:pPr algn="ctr"/>
            <a:r>
              <a:rPr lang="en-GB" sz="1600" b="1" dirty="0"/>
              <a:t>Spans 3 columns </a:t>
            </a:r>
            <a:r>
              <a:rPr lang="en-GB" sz="1600" dirty="0"/>
              <a:t>of the grid</a:t>
            </a:r>
          </a:p>
        </p:txBody>
      </p:sp>
      <p:sp>
        <p:nvSpPr>
          <p:cNvPr id="7" name="Rectangle 6"/>
          <p:cNvSpPr/>
          <p:nvPr/>
        </p:nvSpPr>
        <p:spPr>
          <a:xfrm>
            <a:off x="2651826" y="2743538"/>
            <a:ext cx="6114222" cy="2917710"/>
          </a:xfrm>
          <a:prstGeom prst="rect">
            <a:avLst/>
          </a:prstGeom>
          <a:solidFill>
            <a:schemeClr val="lt1">
              <a:alpha val="74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MAIN CONTENT SECTION</a:t>
            </a:r>
          </a:p>
          <a:p>
            <a:pPr algn="ctr"/>
            <a:r>
              <a:rPr lang="en-GB" b="1" dirty="0"/>
              <a:t>Spans 9 columns </a:t>
            </a:r>
            <a:r>
              <a:rPr lang="en-GB" dirty="0"/>
              <a:t>of the grid</a:t>
            </a:r>
          </a:p>
        </p:txBody>
      </p:sp>
      <p:sp>
        <p:nvSpPr>
          <p:cNvPr id="8" name="Rectangle 7"/>
          <p:cNvSpPr/>
          <p:nvPr/>
        </p:nvSpPr>
        <p:spPr>
          <a:xfrm>
            <a:off x="612648" y="5877272"/>
            <a:ext cx="8153400" cy="792088"/>
          </a:xfrm>
          <a:prstGeom prst="rect">
            <a:avLst/>
          </a:prstGeom>
          <a:solidFill>
            <a:schemeClr val="accent1"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FOOTER SECTION</a:t>
            </a:r>
          </a:p>
          <a:p>
            <a:pPr algn="ctr"/>
            <a:r>
              <a:rPr lang="en-GB" sz="1600" b="1" dirty="0"/>
              <a:t>Spans the 12 columns </a:t>
            </a:r>
            <a:r>
              <a:rPr lang="en-GB" sz="1600" dirty="0"/>
              <a:t>of the grid</a:t>
            </a:r>
          </a:p>
        </p:txBody>
      </p:sp>
      <p:sp>
        <p:nvSpPr>
          <p:cNvPr id="9" name="Left Brace 8"/>
          <p:cNvSpPr/>
          <p:nvPr/>
        </p:nvSpPr>
        <p:spPr>
          <a:xfrm>
            <a:off x="395536" y="1700808"/>
            <a:ext cx="216024" cy="86409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1</a:t>
            </a:r>
          </a:p>
        </p:txBody>
      </p:sp>
      <p:sp>
        <p:nvSpPr>
          <p:cNvPr id="11" name="Left Brace 10"/>
          <p:cNvSpPr/>
          <p:nvPr/>
        </p:nvSpPr>
        <p:spPr>
          <a:xfrm>
            <a:off x="384603" y="2743538"/>
            <a:ext cx="204003" cy="29177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2</a:t>
            </a:r>
          </a:p>
        </p:txBody>
      </p:sp>
      <p:sp>
        <p:nvSpPr>
          <p:cNvPr id="12" name="Left Brace 11"/>
          <p:cNvSpPr/>
          <p:nvPr/>
        </p:nvSpPr>
        <p:spPr>
          <a:xfrm>
            <a:off x="364898" y="5877272"/>
            <a:ext cx="223708" cy="7920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wrap="square" rIns="792000" rtlCol="0" anchor="ctr"/>
          <a:lstStyle/>
          <a:p>
            <a:pPr algn="ctr"/>
            <a:r>
              <a:rPr lang="en-GB" dirty="0"/>
              <a:t>Row 3</a:t>
            </a:r>
          </a:p>
        </p:txBody>
      </p:sp>
    </p:spTree>
    <p:extLst>
      <p:ext uri="{BB962C8B-B14F-4D97-AF65-F5344CB8AC3E}">
        <p14:creationId xmlns:p14="http://schemas.microsoft.com/office/powerpoint/2010/main" val="2125906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Grid Systems in Web Design:</a:t>
            </a:r>
            <a:br>
              <a:rPr lang="en-GB" dirty="0" smtClean="0"/>
            </a:br>
            <a:r>
              <a:rPr lang="en-GB" sz="3100" dirty="0" smtClean="0"/>
              <a:t>The CSS</a:t>
            </a:r>
            <a:endParaRPr lang="en-GB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CSS </a:t>
            </a:r>
            <a:r>
              <a:rPr lang="en-GB" dirty="0" smtClean="0"/>
              <a:t>classes </a:t>
            </a:r>
            <a:r>
              <a:rPr lang="en-GB" dirty="0"/>
              <a:t>for the elements of the grid, </a:t>
            </a:r>
            <a:r>
              <a:rPr lang="en-GB" dirty="0" smtClean="0"/>
              <a:t>usually:</a:t>
            </a:r>
            <a:endParaRPr lang="en-GB" dirty="0"/>
          </a:p>
          <a:p>
            <a:r>
              <a:rPr lang="en-GB" b="1" dirty="0"/>
              <a:t>.container</a:t>
            </a:r>
            <a:r>
              <a:rPr lang="en-GB" dirty="0"/>
              <a:t>: representing the grid</a:t>
            </a:r>
          </a:p>
          <a:p>
            <a:r>
              <a:rPr lang="en-GB" b="1" dirty="0"/>
              <a:t>.row</a:t>
            </a:r>
            <a:r>
              <a:rPr lang="en-GB" dirty="0"/>
              <a:t>: representing a row</a:t>
            </a:r>
          </a:p>
          <a:p>
            <a:r>
              <a:rPr lang="en-GB" dirty="0"/>
              <a:t>For a 12-column version, you will need </a:t>
            </a:r>
            <a:r>
              <a:rPr lang="en-GB" b="1" dirty="0"/>
              <a:t>12 column </a:t>
            </a:r>
            <a:r>
              <a:rPr lang="en-GB" b="1" dirty="0" smtClean="0"/>
              <a:t>classes</a:t>
            </a:r>
            <a:r>
              <a:rPr lang="en-GB" dirty="0" smtClean="0"/>
              <a:t> representing </a:t>
            </a:r>
            <a:r>
              <a:rPr lang="en-GB" dirty="0"/>
              <a:t>when the content spans:</a:t>
            </a:r>
          </a:p>
          <a:p>
            <a:pPr lvl="1"/>
            <a:r>
              <a:rPr lang="en-GB" dirty="0"/>
              <a:t>1 column e.g.		</a:t>
            </a:r>
            <a:r>
              <a:rPr lang="en-GB" b="1" dirty="0"/>
              <a:t>.</a:t>
            </a:r>
            <a:r>
              <a:rPr lang="en-GB" b="1" dirty="0" smtClean="0"/>
              <a:t>col-1</a:t>
            </a:r>
            <a:endParaRPr lang="en-GB" b="1" dirty="0"/>
          </a:p>
          <a:p>
            <a:pPr lvl="1"/>
            <a:r>
              <a:rPr lang="en-GB" dirty="0"/>
              <a:t>2 columns e.g.		</a:t>
            </a:r>
            <a:r>
              <a:rPr lang="en-GB" b="1" dirty="0"/>
              <a:t>.</a:t>
            </a:r>
            <a:r>
              <a:rPr lang="en-GB" b="1" dirty="0" smtClean="0"/>
              <a:t>col-2</a:t>
            </a:r>
            <a:endParaRPr lang="en-GB" b="1" dirty="0"/>
          </a:p>
          <a:p>
            <a:pPr lvl="1"/>
            <a:r>
              <a:rPr lang="en-GB" dirty="0"/>
              <a:t>…</a:t>
            </a:r>
          </a:p>
          <a:p>
            <a:pPr lvl="1"/>
            <a:r>
              <a:rPr lang="en-GB" dirty="0"/>
              <a:t>12 columns e.g.	</a:t>
            </a:r>
            <a:r>
              <a:rPr lang="en-GB" b="1" dirty="0"/>
              <a:t>.</a:t>
            </a:r>
            <a:r>
              <a:rPr lang="en-GB" b="1" dirty="0" smtClean="0"/>
              <a:t>col-12</a:t>
            </a:r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922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Systems in Web Design:</a:t>
            </a:r>
            <a:br>
              <a:rPr lang="en-GB" dirty="0"/>
            </a:br>
            <a:r>
              <a:rPr lang="en-GB" sz="3100" dirty="0" smtClean="0"/>
              <a:t>The HTML </a:t>
            </a:r>
            <a:r>
              <a:rPr lang="en-GB" sz="3100" dirty="0"/>
              <a:t>- Two </a:t>
            </a:r>
            <a:r>
              <a:rPr lang="en-GB" sz="3100" dirty="0" smtClean="0"/>
              <a:t>solutions </a:t>
            </a:r>
            <a:r>
              <a:rPr lang="en-GB" sz="3100" dirty="0"/>
              <a:t>for previous slide design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header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Header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header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main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section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="col-9"&gt;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Col 1, Main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section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aside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="col-3"&gt;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it-IT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    </a:t>
            </a:r>
            <a:r>
              <a:rPr lang="it-IT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Col 2, Side Bar Content --&gt;</a:t>
            </a:r>
            <a:endParaRPr lang="it-IT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aside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main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Footer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11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9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header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Header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header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main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section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="col-9"&gt;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Col 1, Main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section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aside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="col-3"&gt;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it-IT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it-IT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Col 2, Side Bar Content --&gt;</a:t>
            </a:r>
            <a:endParaRPr lang="it-IT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aside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main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="row"&gt;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1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sz="1100" dirty="0">
                <a:solidFill>
                  <a:srgbClr val="006400"/>
                </a:solidFill>
                <a:latin typeface="Consolas" panose="020B0609020204030204" pitchFamily="49" charset="0"/>
              </a:rPr>
              <a:t>&lt;!-- Footer Content --&gt;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footer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100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100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sz="11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105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572000" y="1628800"/>
            <a:ext cx="0" cy="460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043608" y="1980000"/>
            <a:ext cx="3384376" cy="82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043608" y="3492000"/>
            <a:ext cx="3384376" cy="1332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608" y="5508000"/>
            <a:ext cx="3384376" cy="82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148064" y="1800000"/>
            <a:ext cx="3240360" cy="82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48000" y="2628000"/>
            <a:ext cx="3240360" cy="136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148000" y="3996000"/>
            <a:ext cx="3240360" cy="82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929808" y="5737334"/>
            <a:ext cx="3746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Can you think of what the difference between these two structures is?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430950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628800"/>
            <a:ext cx="7429554" cy="557711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00000" y="1628799"/>
            <a:ext cx="7452000" cy="5220000"/>
          </a:xfrm>
          <a:prstGeom prst="rect">
            <a:avLst/>
          </a:prstGeom>
          <a:blipFill dpi="0" rotWithShape="1">
            <a:blip r:embed="rId4">
              <a:alphaModFix amt="53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Grid Systems in Web Design</a:t>
            </a:r>
            <a:br>
              <a:rPr lang="en-GB" dirty="0" smtClean="0"/>
            </a:br>
            <a:r>
              <a:rPr lang="en-GB" sz="3100" dirty="0" smtClean="0"/>
              <a:t>An Example</a:t>
            </a:r>
            <a:endParaRPr lang="en-GB" sz="31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67544" y="2564904"/>
            <a:ext cx="82089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868144" y="1628800"/>
            <a:ext cx="0" cy="936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622400" y="2556000"/>
            <a:ext cx="0" cy="3024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480000" y="2556000"/>
            <a:ext cx="0" cy="3024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5496" y="1628800"/>
            <a:ext cx="293221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b="1" dirty="0" smtClean="0"/>
              <a:t>Row 1</a:t>
            </a:r>
            <a:r>
              <a:rPr lang="en-GB" dirty="0" smtClean="0"/>
              <a:t>: 2 Columns</a:t>
            </a:r>
          </a:p>
          <a:p>
            <a:r>
              <a:rPr lang="en-GB" b="1" dirty="0" smtClean="0"/>
              <a:t>Column 1</a:t>
            </a:r>
            <a:r>
              <a:rPr lang="en-GB" dirty="0" smtClean="0"/>
              <a:t>: spans 8 columns</a:t>
            </a:r>
          </a:p>
          <a:p>
            <a:r>
              <a:rPr lang="en-GB" b="1" dirty="0" smtClean="0"/>
              <a:t>Column 2</a:t>
            </a:r>
            <a:r>
              <a:rPr lang="en-GB" dirty="0" smtClean="0"/>
              <a:t>: spans 4 columns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5985176" y="4068000"/>
            <a:ext cx="2932213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b="1" dirty="0" smtClean="0"/>
              <a:t>Row 2</a:t>
            </a:r>
            <a:r>
              <a:rPr lang="en-GB" dirty="0" smtClean="0"/>
              <a:t>: </a:t>
            </a:r>
            <a:r>
              <a:rPr lang="en-GB" dirty="0"/>
              <a:t>3</a:t>
            </a:r>
            <a:r>
              <a:rPr lang="en-GB" dirty="0" smtClean="0"/>
              <a:t> Columns</a:t>
            </a:r>
          </a:p>
          <a:p>
            <a:r>
              <a:rPr lang="en-GB" b="1" dirty="0" smtClean="0"/>
              <a:t>Column 1</a:t>
            </a:r>
            <a:r>
              <a:rPr lang="en-GB" dirty="0" smtClean="0"/>
              <a:t>: spans 6 columns</a:t>
            </a:r>
          </a:p>
          <a:p>
            <a:r>
              <a:rPr lang="en-GB" b="1" dirty="0" smtClean="0"/>
              <a:t>Column 2</a:t>
            </a:r>
            <a:r>
              <a:rPr lang="en-GB" dirty="0" smtClean="0"/>
              <a:t>: spans 3 columns</a:t>
            </a:r>
          </a:p>
          <a:p>
            <a:r>
              <a:rPr lang="en-GB" b="1" dirty="0" smtClean="0"/>
              <a:t>Column 3</a:t>
            </a:r>
            <a:r>
              <a:rPr lang="en-GB" dirty="0" smtClean="0"/>
              <a:t>: spans 3 columns</a:t>
            </a:r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468000" y="5580000"/>
            <a:ext cx="820891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384000" y="5580000"/>
            <a:ext cx="0" cy="1260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68000" y="5580000"/>
            <a:ext cx="0" cy="126000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064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Flexible Grid Layout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Flexible Grid Layout means </a:t>
            </a:r>
            <a:r>
              <a:rPr lang="en-GB" b="1" i="1" dirty="0"/>
              <a:t>flexible box models</a:t>
            </a:r>
            <a:r>
              <a:rPr lang="en-GB" dirty="0"/>
              <a:t> for Container Elements.</a:t>
            </a:r>
          </a:p>
          <a:p>
            <a:r>
              <a:rPr lang="en-GB" dirty="0"/>
              <a:t>That is:</a:t>
            </a:r>
          </a:p>
          <a:p>
            <a:pPr lvl="1"/>
            <a:r>
              <a:rPr lang="en-GB" dirty="0"/>
              <a:t>Flexible Widths</a:t>
            </a:r>
          </a:p>
          <a:p>
            <a:pPr lvl="1"/>
            <a:r>
              <a:rPr lang="en-GB" dirty="0"/>
              <a:t>Flexible Padding</a:t>
            </a:r>
          </a:p>
          <a:p>
            <a:pPr lvl="1"/>
            <a:r>
              <a:rPr lang="en-GB" dirty="0"/>
              <a:t>Flexible Borders</a:t>
            </a:r>
          </a:p>
          <a:p>
            <a:pPr lvl="1"/>
            <a:r>
              <a:rPr lang="en-GB" dirty="0"/>
              <a:t>Flexible Margins</a:t>
            </a:r>
          </a:p>
          <a:p>
            <a:pPr>
              <a:spcBef>
                <a:spcPts val="1200"/>
              </a:spcBef>
            </a:pPr>
            <a:r>
              <a:rPr lang="en-GB" sz="3200" dirty="0"/>
              <a:t>Usually it is the width that needs to be </a:t>
            </a:r>
            <a:r>
              <a:rPr lang="en-GB" sz="3200" dirty="0" smtClean="0"/>
              <a:t>flexible.</a:t>
            </a:r>
          </a:p>
          <a:p>
            <a:pPr lvl="1"/>
            <a:r>
              <a:rPr lang="en-GB" sz="2900" dirty="0" smtClean="0"/>
              <a:t>Thus, it is the </a:t>
            </a:r>
            <a:r>
              <a:rPr lang="en-GB" sz="2900" b="1" dirty="0"/>
              <a:t>left and right</a:t>
            </a:r>
            <a:r>
              <a:rPr lang="en-GB" sz="2900" dirty="0"/>
              <a:t> padding, margin, borders that need to be flexible</a:t>
            </a:r>
            <a:r>
              <a:rPr lang="en-GB" sz="2900" dirty="0" smtClean="0"/>
              <a:t>.</a:t>
            </a:r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877648" y="2060848"/>
            <a:ext cx="5256584" cy="2664296"/>
            <a:chOff x="755576" y="2276872"/>
            <a:chExt cx="7992888" cy="3816424"/>
          </a:xfrm>
        </p:grpSpPr>
        <p:sp>
          <p:nvSpPr>
            <p:cNvPr id="7" name="Rectangle 6"/>
            <p:cNvSpPr/>
            <p:nvPr/>
          </p:nvSpPr>
          <p:spPr>
            <a:xfrm>
              <a:off x="755576" y="2276872"/>
              <a:ext cx="7992888" cy="3816424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en-GB" sz="1600" b="1" dirty="0">
                  <a:solidFill>
                    <a:schemeClr val="tx1"/>
                  </a:solidFill>
                </a:rPr>
                <a:t>Margin</a:t>
              </a:r>
              <a:r>
                <a:rPr lang="en-GB" sz="1600" dirty="0">
                  <a:solidFill>
                    <a:schemeClr val="tx1"/>
                  </a:solidFill>
                </a:rPr>
                <a:t>: Clear, Transparent Space around the Border. 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15616" y="2636912"/>
              <a:ext cx="7272808" cy="3168352"/>
            </a:xfrm>
            <a:prstGeom prst="rect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lIns="36000" tIns="0" rIns="36000" bIns="0" rtlCol="0" anchor="t"/>
            <a:lstStyle/>
            <a:p>
              <a:pPr algn="ctr"/>
              <a:r>
                <a:rPr lang="en-GB" sz="1600" b="1" dirty="0"/>
                <a:t>Border</a:t>
              </a:r>
              <a:r>
                <a:rPr lang="en-GB" sz="1600" dirty="0"/>
                <a:t>: an Edge that goes around the content </a:t>
              </a:r>
              <a:r>
                <a:rPr lang="en-GB" dirty="0"/>
                <a:t>and padding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462584" y="3102045"/>
              <a:ext cx="6565801" cy="241518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rIns="72000" rtlCol="0" anchor="t"/>
            <a:lstStyle/>
            <a:p>
              <a:pPr algn="ctr"/>
              <a:r>
                <a:rPr lang="en-GB" sz="1600" b="1" dirty="0">
                  <a:solidFill>
                    <a:schemeClr val="tx1"/>
                  </a:solidFill>
                </a:rPr>
                <a:t>Padding</a:t>
              </a:r>
              <a:r>
                <a:rPr lang="en-GB" sz="1600" dirty="0">
                  <a:solidFill>
                    <a:schemeClr val="tx1"/>
                  </a:solidFill>
                </a:rPr>
                <a:t>: Space around content. 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835696" y="3514631"/>
              <a:ext cx="5904656" cy="1642560"/>
            </a:xfrm>
            <a:prstGeom prst="rect">
              <a:avLst/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  <a:prstDash val="lgDash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b="1" dirty="0">
                  <a:solidFill>
                    <a:schemeClr val="tx1"/>
                  </a:solidFill>
                </a:rPr>
                <a:t>Content</a:t>
              </a:r>
              <a:r>
                <a:rPr lang="en-GB" sz="1600" dirty="0">
                  <a:solidFill>
                    <a:schemeClr val="tx1"/>
                  </a:solidFill>
                </a:rPr>
                <a:t>: the actual HTML content (text, images, etc.)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884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Flexible Grid Layout Options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CSS Frameworks </a:t>
            </a:r>
            <a:r>
              <a:rPr lang="en-GB" dirty="0"/>
              <a:t>e.g. Bootstrap</a:t>
            </a:r>
          </a:p>
          <a:p>
            <a:r>
              <a:rPr lang="en-GB" b="1" dirty="0">
                <a:hlinkClick r:id="rId3"/>
              </a:rPr>
              <a:t>CSS Floats</a:t>
            </a:r>
            <a:endParaRPr lang="en-GB" b="1" dirty="0"/>
          </a:p>
          <a:p>
            <a:r>
              <a:rPr lang="en-GB" b="1" dirty="0">
                <a:hlinkClick r:id="rId4"/>
              </a:rPr>
              <a:t>CSS </a:t>
            </a:r>
            <a:r>
              <a:rPr lang="en-GB" b="1" dirty="0" smtClean="0">
                <a:hlinkClick r:id="rId4"/>
              </a:rPr>
              <a:t>Flexbox</a:t>
            </a:r>
            <a:endParaRPr lang="en-GB" b="1" dirty="0" smtClean="0"/>
          </a:p>
          <a:p>
            <a:pPr lvl="1"/>
            <a:r>
              <a:rPr lang="en-GB" dirty="0" smtClean="0">
                <a:hlinkClick r:id="rId5"/>
              </a:rPr>
              <a:t>Not supported in &lt;= IE 10</a:t>
            </a:r>
            <a:endParaRPr lang="en-GB" dirty="0" smtClean="0"/>
          </a:p>
          <a:p>
            <a:pPr lvl="1"/>
            <a:r>
              <a:rPr lang="en-GB" dirty="0" smtClean="0"/>
              <a:t>Not intended for grid layouts (see notes below). </a:t>
            </a:r>
          </a:p>
          <a:p>
            <a:pPr lvl="2"/>
            <a:r>
              <a:rPr lang="en-GB" dirty="0" smtClean="0"/>
              <a:t>It is intended for laying out items in a single dimension i.e. either a row or a column.</a:t>
            </a:r>
            <a:endParaRPr lang="en-GB" dirty="0"/>
          </a:p>
          <a:p>
            <a:r>
              <a:rPr lang="en-GB" b="1" dirty="0" smtClean="0">
                <a:hlinkClick r:id="rId6"/>
              </a:rPr>
              <a:t>CSS Grid</a:t>
            </a:r>
            <a:r>
              <a:rPr lang="en-GB" dirty="0" smtClean="0"/>
              <a:t> (uses CSS setting </a:t>
            </a:r>
            <a:r>
              <a:rPr lang="en-GB" b="1" i="1" dirty="0" err="1" smtClean="0"/>
              <a:t>display:grid</a:t>
            </a:r>
            <a:r>
              <a:rPr lang="en-GB" dirty="0" smtClean="0"/>
              <a:t>)</a:t>
            </a:r>
            <a:endParaRPr lang="en-GB" b="1" i="1" dirty="0" smtClean="0"/>
          </a:p>
          <a:p>
            <a:pPr lvl="1"/>
            <a:r>
              <a:rPr lang="en-GB" dirty="0" smtClean="0">
                <a:hlinkClick r:id="rId7"/>
              </a:rPr>
              <a:t>Not fully supported by all browsers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90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Flexible Grid: An Important Formula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/>
          </a:bodyPr>
          <a:lstStyle/>
          <a:p>
            <a:r>
              <a:rPr lang="en-GB" dirty="0"/>
              <a:t>Constrain the grid width to a max-width value – this is where your </a:t>
            </a:r>
            <a:r>
              <a:rPr lang="en-GB" b="1" dirty="0"/>
              <a:t>breakpoints</a:t>
            </a:r>
            <a:r>
              <a:rPr lang="en-GB" dirty="0"/>
              <a:t> come in.</a:t>
            </a:r>
          </a:p>
          <a:p>
            <a:r>
              <a:rPr lang="en-GB" dirty="0"/>
              <a:t>Then use the formula:</a:t>
            </a:r>
          </a:p>
          <a:p>
            <a:pPr marL="365760" lvl="1" indent="0" algn="ctr">
              <a:buNone/>
            </a:pPr>
            <a:r>
              <a:rPr lang="en-GB" b="1" i="1" dirty="0"/>
              <a:t>target / context = result</a:t>
            </a:r>
            <a:r>
              <a:rPr lang="en-GB" b="1" i="1" baseline="30000" dirty="0"/>
              <a:t>1</a:t>
            </a:r>
          </a:p>
          <a:p>
            <a:r>
              <a:rPr lang="en-GB" b="1" i="1" dirty="0"/>
              <a:t>target</a:t>
            </a:r>
            <a:r>
              <a:rPr lang="en-GB" i="1" dirty="0"/>
              <a:t>:</a:t>
            </a:r>
            <a:r>
              <a:rPr lang="en-GB" dirty="0"/>
              <a:t> is the width of the target element to be sized i.e. width, padding, margin, border.</a:t>
            </a:r>
          </a:p>
          <a:p>
            <a:r>
              <a:rPr lang="en-GB" b="1" i="1" dirty="0"/>
              <a:t>context</a:t>
            </a:r>
            <a:r>
              <a:rPr lang="en-GB" i="1" dirty="0"/>
              <a:t>:</a:t>
            </a:r>
            <a:r>
              <a:rPr lang="en-GB" dirty="0"/>
              <a:t> is the width of target’s parent.</a:t>
            </a:r>
          </a:p>
          <a:p>
            <a:r>
              <a:rPr lang="en-GB" b="1" i="1" dirty="0"/>
              <a:t>result</a:t>
            </a:r>
            <a:r>
              <a:rPr lang="en-GB" i="1" dirty="0"/>
              <a:t>:</a:t>
            </a:r>
            <a:r>
              <a:rPr lang="en-GB" dirty="0"/>
              <a:t> is the resulting flexible width. </a:t>
            </a:r>
            <a:r>
              <a:rPr lang="en-GB" i="1" dirty="0"/>
              <a:t>Multiply by 100 to get the percentage (%) width (do </a:t>
            </a:r>
            <a:r>
              <a:rPr lang="en-GB" i="1" u="sng" dirty="0"/>
              <a:t>not</a:t>
            </a:r>
            <a:r>
              <a:rPr lang="en-GB" i="1" dirty="0"/>
              <a:t> round)</a:t>
            </a:r>
            <a:r>
              <a:rPr lang="en-GB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074636" y="6500083"/>
            <a:ext cx="46914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baseline="30000" dirty="0"/>
              <a:t>1</a:t>
            </a:r>
            <a:r>
              <a:rPr lang="en-GB" sz="1600" dirty="0"/>
              <a:t>Ethan </a:t>
            </a:r>
            <a:r>
              <a:rPr lang="en-GB" sz="1600" dirty="0" err="1"/>
              <a:t>Marcotte</a:t>
            </a:r>
            <a:r>
              <a:rPr lang="en-GB" sz="1600" dirty="0"/>
              <a:t>, pioneer of Responsive Web Design</a:t>
            </a:r>
          </a:p>
        </p:txBody>
      </p:sp>
    </p:spTree>
    <p:extLst>
      <p:ext uri="{BB962C8B-B14F-4D97-AF65-F5344CB8AC3E}">
        <p14:creationId xmlns:p14="http://schemas.microsoft.com/office/powerpoint/2010/main" val="159311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mtClean="0"/>
              <a:t>Demo: Flexible </a:t>
            </a:r>
            <a:r>
              <a:rPr lang="en-GB" dirty="0" smtClean="0"/>
              <a:t>Grid Formula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Formula</a:t>
            </a:r>
            <a:endParaRPr lang="en-GB" dirty="0" smtClean="0"/>
          </a:p>
          <a:p>
            <a:pPr marL="365760" lvl="1" indent="0" algn="ctr">
              <a:buNone/>
            </a:pPr>
            <a:r>
              <a:rPr lang="en-GB" b="1" i="1" dirty="0"/>
              <a:t>target / context = result</a:t>
            </a:r>
            <a:r>
              <a:rPr lang="en-GB" b="1" i="1" baseline="30000" dirty="0"/>
              <a:t>1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86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CSS Grid Frameworks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CSS Grid Frameworks contain </a:t>
            </a:r>
            <a:r>
              <a:rPr lang="en-GB" b="1" i="1" dirty="0" smtClean="0"/>
              <a:t>ready-made CSS classes</a:t>
            </a:r>
            <a:r>
              <a:rPr lang="en-GB" dirty="0" smtClean="0"/>
              <a:t> that you can use for website layouts.</a:t>
            </a:r>
          </a:p>
          <a:p>
            <a:r>
              <a:rPr lang="en-GB" dirty="0" smtClean="0"/>
              <a:t>When looking for a framework to use, look for </a:t>
            </a:r>
            <a:r>
              <a:rPr lang="en-GB" dirty="0">
                <a:hlinkClick r:id="rId3"/>
              </a:rPr>
              <a:t>Responsive </a:t>
            </a:r>
            <a:r>
              <a:rPr lang="en-GB" dirty="0" smtClean="0">
                <a:hlinkClick r:id="rId3"/>
              </a:rPr>
              <a:t>Grid Frameworks</a:t>
            </a:r>
            <a:r>
              <a:rPr lang="en-GB" dirty="0" smtClean="0"/>
              <a:t>.</a:t>
            </a:r>
          </a:p>
          <a:p>
            <a:r>
              <a:rPr lang="en-GB" dirty="0"/>
              <a:t>We will be using the popular CSS framework, </a:t>
            </a:r>
            <a:r>
              <a:rPr lang="en-GB" b="1" dirty="0"/>
              <a:t>Bootstrap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4327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Bootstrap’s CSS Grid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Bootstrap</a:t>
            </a:r>
            <a:r>
              <a:rPr lang="en-GB" dirty="0" smtClean="0"/>
              <a:t> is a CSS framework providing front-end website solutions.</a:t>
            </a:r>
            <a:endParaRPr lang="en-GB" dirty="0" smtClean="0">
              <a:hlinkClick r:id=""/>
            </a:endParaRPr>
          </a:p>
          <a:p>
            <a:r>
              <a:rPr lang="en-GB" dirty="0" smtClean="0">
                <a:hlinkClick r:id=""/>
              </a:rPr>
              <a:t>Bootstrap’s grid</a:t>
            </a:r>
            <a:r>
              <a:rPr lang="en-GB" dirty="0" smtClean="0"/>
              <a:t> is a 12-column, responsive CSS grid framework.</a:t>
            </a:r>
          </a:p>
          <a:p>
            <a:r>
              <a:rPr lang="en-GB" dirty="0" smtClean="0"/>
              <a:t>Bootstrap 4 is the current version and it supports </a:t>
            </a:r>
            <a:r>
              <a:rPr lang="en-GB" b="1" i="1" dirty="0" smtClean="0"/>
              <a:t>5 different grid layout widths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Extra small devices</a:t>
            </a:r>
          </a:p>
          <a:p>
            <a:pPr lvl="1"/>
            <a:r>
              <a:rPr lang="en-GB" dirty="0" smtClean="0"/>
              <a:t>Small (</a:t>
            </a:r>
            <a:r>
              <a:rPr lang="en-GB" dirty="0" err="1" smtClean="0"/>
              <a:t>sm</a:t>
            </a:r>
            <a:r>
              <a:rPr lang="en-GB" dirty="0" smtClean="0"/>
              <a:t>) devices</a:t>
            </a:r>
          </a:p>
          <a:p>
            <a:pPr lvl="1"/>
            <a:r>
              <a:rPr lang="en-GB" dirty="0" smtClean="0"/>
              <a:t>Medium (md) devices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427984" y="4509120"/>
            <a:ext cx="4572000" cy="969496"/>
          </a:xfrm>
          <a:prstGeom prst="rect">
            <a:avLst/>
          </a:prstGeom>
        </p:spPr>
        <p:txBody>
          <a:bodyPr>
            <a:spAutoFit/>
          </a:bodyPr>
          <a:lstStyle/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 smtClean="0">
                <a:solidFill>
                  <a:prstClr val="black"/>
                </a:solidFill>
              </a:rPr>
              <a:t>Large (</a:t>
            </a:r>
            <a:r>
              <a:rPr lang="en-GB" sz="2600" dirty="0" err="1" smtClean="0">
                <a:solidFill>
                  <a:prstClr val="black"/>
                </a:solidFill>
              </a:rPr>
              <a:t>lg</a:t>
            </a:r>
            <a:r>
              <a:rPr lang="en-GB" sz="2600" dirty="0" smtClean="0">
                <a:solidFill>
                  <a:prstClr val="black"/>
                </a:solidFill>
              </a:rPr>
              <a:t>) devices</a:t>
            </a:r>
            <a:endParaRPr lang="en-GB" sz="2600" dirty="0">
              <a:solidFill>
                <a:prstClr val="black"/>
              </a:solidFill>
            </a:endParaRPr>
          </a:p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 smtClean="0">
                <a:solidFill>
                  <a:prstClr val="black"/>
                </a:solidFill>
              </a:rPr>
              <a:t>Extra large (xl) </a:t>
            </a:r>
            <a:r>
              <a:rPr lang="en-GB" sz="2600" dirty="0">
                <a:solidFill>
                  <a:prstClr val="black"/>
                </a:solidFill>
              </a:rPr>
              <a:t>devices</a:t>
            </a:r>
          </a:p>
        </p:txBody>
      </p:sp>
    </p:spTree>
    <p:extLst>
      <p:ext uri="{BB962C8B-B14F-4D97-AF65-F5344CB8AC3E}">
        <p14:creationId xmlns:p14="http://schemas.microsoft.com/office/powerpoint/2010/main" val="1782794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 4 Flexible Grid System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612775" y="1600200"/>
          <a:ext cx="8153400" cy="51308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358900">
                  <a:extLst>
                    <a:ext uri="{9D8B030D-6E8A-4147-A177-3AD203B41FA5}">
                      <a16:colId xmlns:a16="http://schemas.microsoft.com/office/drawing/2014/main" val="360557293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343034916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59651881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703834230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48761528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38423743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Extra small</a:t>
                      </a:r>
                    </a:p>
                    <a:p>
                      <a:r>
                        <a:rPr lang="en-GB" dirty="0"/>
                        <a:t>&lt;576px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Small (</a:t>
                      </a:r>
                      <a:r>
                        <a:rPr lang="en-GB" dirty="0" err="1" smtClean="0"/>
                        <a:t>sm</a:t>
                      </a:r>
                      <a:r>
                        <a:rPr lang="en-GB" dirty="0" smtClean="0"/>
                        <a:t>)</a:t>
                      </a:r>
                      <a:endParaRPr lang="en-GB" dirty="0"/>
                    </a:p>
                    <a:p>
                      <a:r>
                        <a:rPr lang="en-GB" dirty="0"/>
                        <a:t>≥576px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Medium (md)</a:t>
                      </a:r>
                      <a:endParaRPr lang="en-GB" dirty="0"/>
                    </a:p>
                    <a:p>
                      <a:r>
                        <a:rPr lang="en-GB" dirty="0"/>
                        <a:t>≥768px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Large (</a:t>
                      </a:r>
                      <a:r>
                        <a:rPr lang="en-GB" dirty="0" err="1" smtClean="0"/>
                        <a:t>lg</a:t>
                      </a:r>
                      <a:r>
                        <a:rPr lang="en-GB" dirty="0" smtClean="0"/>
                        <a:t>)</a:t>
                      </a: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≥992px</a:t>
                      </a: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Extra </a:t>
                      </a:r>
                      <a:r>
                        <a:rPr lang="en-GB" dirty="0" smtClean="0"/>
                        <a:t>Large (xl)</a:t>
                      </a:r>
                      <a:endParaRPr lang="en-GB" dirty="0"/>
                    </a:p>
                    <a:p>
                      <a:r>
                        <a:rPr lang="en-GB" dirty="0"/>
                        <a:t>≥1200px</a:t>
                      </a:r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27048159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Max container</a:t>
                      </a:r>
                      <a:r>
                        <a:rPr lang="en-GB" baseline="0" dirty="0"/>
                        <a:t> width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None (auto)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540px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960px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1140px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409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CSS</a:t>
                      </a:r>
                      <a:r>
                        <a:rPr lang="en-GB" baseline="0" dirty="0"/>
                        <a:t> class prefix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  <a:r>
                        <a:rPr lang="en-GB" dirty="0" err="1"/>
                        <a:t>sm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.col-md-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</a:t>
                      </a:r>
                      <a:r>
                        <a:rPr lang="en-GB" dirty="0" err="1"/>
                        <a:t>lg</a:t>
                      </a:r>
                      <a:r>
                        <a:rPr lang="en-GB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.col-xl-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73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i="1" dirty="0"/>
                        <a:t>You append</a:t>
                      </a:r>
                      <a:r>
                        <a:rPr lang="en-GB" i="1" baseline="0" dirty="0"/>
                        <a:t> the number of columns to span after the class prefix</a:t>
                      </a:r>
                      <a:endParaRPr lang="en-GB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1556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No of columns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34087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Gutter width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30px (15px</a:t>
                      </a:r>
                      <a:r>
                        <a:rPr lang="en-GB" baseline="0" dirty="0"/>
                        <a:t> on each side of a column)</a:t>
                      </a:r>
                    </a:p>
                    <a:p>
                      <a:r>
                        <a:rPr lang="en-GB" i="1" baseline="0" dirty="0"/>
                        <a:t>You can remove the gutter by using the class .no-gutters</a:t>
                      </a:r>
                      <a:endParaRPr lang="en-GB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5930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Nestable</a:t>
                      </a:r>
                      <a:endParaRPr lang="en-GB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2026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Column ordering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/>
                        <a:t>Yes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22873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099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Containers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Containers</a:t>
            </a:r>
            <a:r>
              <a:rPr lang="en-GB" dirty="0" smtClean="0"/>
              <a:t> </a:t>
            </a:r>
            <a:r>
              <a:rPr lang="en-GB" dirty="0"/>
              <a:t>are the most basic element </a:t>
            </a:r>
            <a:r>
              <a:rPr lang="en-GB" dirty="0" smtClean="0"/>
              <a:t>in the Bootstrap grid.</a:t>
            </a:r>
          </a:p>
          <a:p>
            <a:pPr lvl="1"/>
            <a:r>
              <a:rPr lang="en-GB" dirty="0" smtClean="0"/>
              <a:t>A container </a:t>
            </a:r>
            <a:r>
              <a:rPr lang="en-GB" b="1" i="1" dirty="0" smtClean="0"/>
              <a:t>represents a grid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Rows and columns are nested inside containers.</a:t>
            </a:r>
          </a:p>
          <a:p>
            <a:pPr lvl="1"/>
            <a:r>
              <a:rPr lang="en-GB" dirty="0" smtClean="0"/>
              <a:t>You can also have nested grids.</a:t>
            </a:r>
          </a:p>
          <a:p>
            <a:r>
              <a:rPr lang="en-GB" dirty="0" smtClean="0"/>
              <a:t>Two container CSS classes:</a:t>
            </a:r>
          </a:p>
          <a:p>
            <a:pPr lvl="1"/>
            <a:r>
              <a:rPr lang="en-GB" b="1" dirty="0" smtClean="0"/>
              <a:t>.container</a:t>
            </a:r>
            <a:r>
              <a:rPr lang="en-GB" dirty="0" smtClean="0"/>
              <a:t>: </a:t>
            </a:r>
            <a:r>
              <a:rPr lang="en-GB" dirty="0"/>
              <a:t>a </a:t>
            </a:r>
            <a:r>
              <a:rPr lang="en-GB" i="1" dirty="0" smtClean="0"/>
              <a:t>fixed-width</a:t>
            </a:r>
            <a:r>
              <a:rPr lang="en-GB" dirty="0" smtClean="0"/>
              <a:t> </a:t>
            </a:r>
            <a:r>
              <a:rPr lang="en-GB" dirty="0"/>
              <a:t>grid centred by </a:t>
            </a:r>
            <a:r>
              <a:rPr lang="en-GB" dirty="0" smtClean="0"/>
              <a:t>default.</a:t>
            </a:r>
          </a:p>
          <a:p>
            <a:pPr lvl="2"/>
            <a:r>
              <a:rPr lang="en-GB" dirty="0"/>
              <a:t>C</a:t>
            </a:r>
            <a:r>
              <a:rPr lang="en-GB" dirty="0" smtClean="0"/>
              <a:t>onstrains </a:t>
            </a:r>
            <a:r>
              <a:rPr lang="en-GB" dirty="0"/>
              <a:t>the grid width to max </a:t>
            </a:r>
            <a:r>
              <a:rPr lang="en-GB" dirty="0" smtClean="0"/>
              <a:t>value.</a:t>
            </a:r>
          </a:p>
          <a:p>
            <a:pPr lvl="1"/>
            <a:r>
              <a:rPr lang="en-GB" b="1" dirty="0" smtClean="0"/>
              <a:t>.container-fluid</a:t>
            </a:r>
            <a:r>
              <a:rPr lang="en-GB" dirty="0" smtClean="0"/>
              <a:t>: </a:t>
            </a:r>
            <a:r>
              <a:rPr lang="en-GB" dirty="0"/>
              <a:t>a </a:t>
            </a:r>
            <a:r>
              <a:rPr lang="en-GB" i="1" dirty="0"/>
              <a:t>100% </a:t>
            </a:r>
            <a:r>
              <a:rPr lang="en-GB" i="1" dirty="0" smtClean="0"/>
              <a:t>full-width </a:t>
            </a:r>
            <a:r>
              <a:rPr lang="en-GB" dirty="0" smtClean="0"/>
              <a:t>grid.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792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Rows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Rows come next </a:t>
            </a:r>
            <a:r>
              <a:rPr lang="en-GB" dirty="0" smtClean="0"/>
              <a:t>and are </a:t>
            </a:r>
            <a:r>
              <a:rPr lang="en-GB" b="1" i="1" dirty="0" smtClean="0"/>
              <a:t>parents of columns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They are used to create </a:t>
            </a:r>
            <a:r>
              <a:rPr lang="en-GB" b="1" dirty="0"/>
              <a:t>horizontal groups</a:t>
            </a:r>
            <a:r>
              <a:rPr lang="en-GB" dirty="0"/>
              <a:t> of columns to ensure columns line up properly.</a:t>
            </a:r>
          </a:p>
          <a:p>
            <a:r>
              <a:rPr lang="en-GB" dirty="0" smtClean="0"/>
              <a:t>Rows are usually children of:</a:t>
            </a:r>
          </a:p>
          <a:p>
            <a:pPr lvl="1"/>
            <a:r>
              <a:rPr lang="en-GB" dirty="0" smtClean="0"/>
              <a:t>Containers</a:t>
            </a:r>
          </a:p>
          <a:p>
            <a:pPr lvl="1"/>
            <a:r>
              <a:rPr lang="en-GB" dirty="0" smtClean="0"/>
              <a:t>Columns (to create a nested grid) </a:t>
            </a:r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CSS class is </a:t>
            </a:r>
            <a:r>
              <a:rPr lang="en-GB" b="1" dirty="0"/>
              <a:t>.row</a:t>
            </a:r>
            <a:endParaRPr lang="en-GB" dirty="0"/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292080" y="5013176"/>
            <a:ext cx="3473968" cy="251992"/>
          </a:xfrm>
          <a:prstGeom prst="rect">
            <a:avLst/>
          </a:prstGeom>
          <a:solidFill>
            <a:schemeClr val="accent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292080" y="6093296"/>
            <a:ext cx="3473968" cy="251992"/>
          </a:xfrm>
          <a:prstGeom prst="rect">
            <a:avLst/>
          </a:prstGeom>
          <a:solidFill>
            <a:schemeClr val="accent1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945948" y="4653136"/>
            <a:ext cx="373050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="container"&gt;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="row"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    </a:t>
            </a: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="col-12"&gt;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        </a:t>
            </a:r>
            <a:r>
              <a:rPr lang="en-GB" dirty="0">
                <a:solidFill>
                  <a:srgbClr val="006400"/>
                </a:solidFill>
                <a:latin typeface="Consolas" panose="020B0609020204030204" pitchFamily="49" charset="0"/>
              </a:rPr>
              <a:t>&lt;!-- </a:t>
            </a:r>
            <a:r>
              <a:rPr lang="en-GB" dirty="0" smtClean="0">
                <a:solidFill>
                  <a:srgbClr val="006400"/>
                </a:solidFill>
                <a:latin typeface="Consolas" panose="020B0609020204030204" pitchFamily="49" charset="0"/>
              </a:rPr>
              <a:t>Content </a:t>
            </a:r>
            <a:r>
              <a:rPr lang="en-GB" dirty="0">
                <a:solidFill>
                  <a:srgbClr val="006400"/>
                </a:solidFill>
                <a:latin typeface="Consolas" panose="020B0609020204030204" pitchFamily="49" charset="0"/>
              </a:rPr>
              <a:t>--&gt;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 smtClean="0">
                <a:solidFill>
                  <a:srgbClr val="000000"/>
                </a:solidFill>
                <a:latin typeface="Consolas" panose="020B0609020204030204" pitchFamily="49" charset="0"/>
              </a:rPr>
              <a:t>  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>
              <a:solidFill>
                <a:srgbClr val="000000"/>
              </a:solidFill>
              <a:latin typeface="Consolas" panose="020B0609020204030204" pitchFamily="49" charset="0"/>
            </a:endParaRPr>
          </a:p>
          <a:p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dirty="0">
                <a:solidFill>
                  <a:srgbClr val="800000"/>
                </a:solidFill>
                <a:latin typeface="Consolas" panose="020B0609020204030204" pitchFamily="49" charset="0"/>
              </a:rPr>
              <a:t>div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6102000" y="4941168"/>
            <a:ext cx="1440160" cy="324000"/>
          </a:xfrm>
          <a:prstGeom prst="rect">
            <a:avLst/>
          </a:prstGeom>
          <a:noFill/>
          <a:ln w="1905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396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Bootstrap Grid: Columns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 smtClean="0"/>
              <a:t>Content is placed within columns</a:t>
            </a:r>
            <a:r>
              <a:rPr lang="en-GB" dirty="0" smtClean="0"/>
              <a:t> and columns are </a:t>
            </a:r>
            <a:r>
              <a:rPr lang="en-GB" b="1" i="1" dirty="0" smtClean="0"/>
              <a:t>children of rows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There are 12 CSS column classes for each of the five grid sizes: </a:t>
            </a:r>
            <a:r>
              <a:rPr lang="en-GB" b="1" dirty="0"/>
              <a:t>.</a:t>
            </a:r>
            <a:r>
              <a:rPr lang="en-GB" b="1" dirty="0" smtClean="0"/>
              <a:t>col-size-n</a:t>
            </a:r>
            <a:r>
              <a:rPr lang="en-GB" dirty="0" smtClean="0"/>
              <a:t>.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12648" y="3848100"/>
          <a:ext cx="8153400" cy="249428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368800">
                  <a:extLst>
                    <a:ext uri="{9D8B030D-6E8A-4147-A177-3AD203B41FA5}">
                      <a16:colId xmlns:a16="http://schemas.microsoft.com/office/drawing/2014/main" val="1024689888"/>
                    </a:ext>
                  </a:extLst>
                </a:gridCol>
                <a:gridCol w="1280510">
                  <a:extLst>
                    <a:ext uri="{9D8B030D-6E8A-4147-A177-3AD203B41FA5}">
                      <a16:colId xmlns:a16="http://schemas.microsoft.com/office/drawing/2014/main" val="2719279525"/>
                    </a:ext>
                  </a:extLst>
                </a:gridCol>
                <a:gridCol w="2504090">
                  <a:extLst>
                    <a:ext uri="{9D8B030D-6E8A-4147-A177-3AD203B41FA5}">
                      <a16:colId xmlns:a16="http://schemas.microsoft.com/office/drawing/2014/main" val="239761929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Device Size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CSS Size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CSS Classes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8139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Extra</a:t>
                      </a:r>
                      <a:r>
                        <a:rPr lang="en-GB" b="1" baseline="0" dirty="0" smtClean="0"/>
                        <a:t> small devices </a:t>
                      </a:r>
                      <a:r>
                        <a:rPr lang="en-GB" baseline="0" dirty="0" smtClean="0"/>
                        <a:t>(portrait phones)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col-1, …, col-12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6306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Small devices </a:t>
                      </a:r>
                      <a:r>
                        <a:rPr lang="en-GB" dirty="0" smtClean="0"/>
                        <a:t>(landscape</a:t>
                      </a:r>
                      <a:r>
                        <a:rPr lang="en-GB" baseline="0" dirty="0" smtClean="0"/>
                        <a:t> phones)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sm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sm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7038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Medium devices </a:t>
                      </a:r>
                      <a:r>
                        <a:rPr lang="en-GB" dirty="0" smtClean="0"/>
                        <a:t>(tablets)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md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md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1281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Large devices </a:t>
                      </a:r>
                      <a:r>
                        <a:rPr lang="en-GB" dirty="0" smtClean="0"/>
                        <a:t>(desktops,</a:t>
                      </a:r>
                      <a:r>
                        <a:rPr lang="en-GB" baseline="0" dirty="0" smtClean="0"/>
                        <a:t> etc.)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lg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lg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lg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43562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Extra large devices </a:t>
                      </a:r>
                      <a:r>
                        <a:rPr lang="en-GB" dirty="0" smtClean="0"/>
                        <a:t>(large desktops,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tvs</a:t>
                      </a:r>
                      <a:r>
                        <a:rPr lang="en-GB" baseline="0" dirty="0" smtClean="0"/>
                        <a:t>, etc.)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xl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col-</a:t>
                      </a:r>
                      <a:r>
                        <a:rPr lang="en-GB" b="1" dirty="0" smtClean="0"/>
                        <a:t>xl</a:t>
                      </a:r>
                      <a:r>
                        <a:rPr lang="en-GB" dirty="0" smtClean="0"/>
                        <a:t>-1, …, col-</a:t>
                      </a:r>
                      <a:r>
                        <a:rPr lang="en-GB" b="1" dirty="0" smtClean="0"/>
                        <a:t>xl</a:t>
                      </a:r>
                      <a:r>
                        <a:rPr lang="en-GB" dirty="0" smtClean="0"/>
                        <a:t>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5354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1135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 smtClean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039846483"/>
              </p:ext>
            </p:extLst>
          </p:nvPr>
        </p:nvGraphicFramePr>
        <p:xfrm>
          <a:off x="612775" y="1484784"/>
          <a:ext cx="8153400" cy="439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col-3"&gt;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col-9"&gt;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col-3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3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r>
                        <a:rPr lang="en-GB" dirty="0" smtClean="0"/>
                        <a:t>col-9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9 columns)</a:t>
                      </a:r>
                      <a:endParaRPr lang="en-GB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56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64745916"/>
              </p:ext>
            </p:extLst>
          </p:nvPr>
        </p:nvGraphicFramePr>
        <p:xfrm>
          <a:off x="612775" y="1484784"/>
          <a:ext cx="8153400" cy="439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col-6"&gt;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col-6"&gt;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GB" dirty="0" smtClean="0"/>
                        <a:t>col-6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6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baseline="0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dirty="0" smtClean="0"/>
                        <a:t>col-6 </a:t>
                      </a:r>
                      <a:r>
                        <a:rPr lang="en-GB" dirty="0"/>
                        <a:t>(spans across</a:t>
                      </a:r>
                      <a:r>
                        <a:rPr lang="en-GB" baseline="0" dirty="0"/>
                        <a:t> 6 columns)</a:t>
                      </a:r>
                      <a:endParaRPr lang="en-GB" dirty="0"/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751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Grid </a:t>
            </a:r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sz="3100" dirty="0"/>
              <a:t>Extra Small Devices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239384957"/>
              </p:ext>
            </p:extLst>
          </p:nvPr>
        </p:nvGraphicFramePr>
        <p:xfrm>
          <a:off x="612775" y="1484784"/>
          <a:ext cx="8153400" cy="5034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col-12"&gt;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col-12"&gt;</a:t>
                      </a: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     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 Content --&gt;</a:t>
                      </a:r>
                      <a:endParaRPr lang="en-GB" sz="1800" dirty="0" smtClean="0">
                        <a:solidFill>
                          <a:srgbClr val="0000FF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r>
                        <a:rPr lang="en-GB" dirty="0"/>
                        <a:t>col-12 (spans across</a:t>
                      </a:r>
                      <a:r>
                        <a:rPr lang="en-GB" baseline="0" dirty="0"/>
                        <a:t> all 12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col-12 (spans</a:t>
                      </a:r>
                      <a:r>
                        <a:rPr lang="en-GB" baseline="0" dirty="0"/>
                        <a:t> across all 12 columns</a:t>
                      </a:r>
                      <a:r>
                        <a:rPr lang="en-GB" baseline="0" dirty="0" smtClean="0"/>
                        <a:t>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61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Grid Example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68076420"/>
              </p:ext>
            </p:extLst>
          </p:nvPr>
        </p:nvGraphicFramePr>
        <p:xfrm>
          <a:off x="612775" y="1484784"/>
          <a:ext cx="8153400" cy="5369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9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9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="container"&gt;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="row"&gt;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="col-12 col-sm-6 col-md-3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"&gt;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&lt;!--Content--&gt;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   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</a:t>
                      </a:r>
                      <a:r>
                        <a:rPr lang="en-GB" sz="1800" dirty="0">
                          <a:solidFill>
                            <a:srgbClr val="FF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class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="col-12 col-sm-6 col-md-9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"&gt;</a:t>
                      </a:r>
                      <a:r>
                        <a:rPr lang="en-GB" dirty="0" smtClean="0">
                          <a:solidFill>
                            <a:srgbClr val="006400"/>
                          </a:solidFill>
                          <a:latin typeface="Consolas" panose="020B0609020204030204" pitchFamily="49" charset="0"/>
                        </a:rPr>
                        <a:t>&lt;!--Content--&gt;</a:t>
                      </a:r>
                      <a:r>
                        <a:rPr lang="en-GB" sz="1800" dirty="0" smtClean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sz="1800" dirty="0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onsolas" panose="020B0609020204030204" pitchFamily="49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  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&lt;/</a:t>
                      </a:r>
                      <a:r>
                        <a:rPr lang="en-GB" sz="1800" dirty="0">
                          <a:solidFill>
                            <a:srgbClr val="800000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div</a:t>
                      </a:r>
                      <a:r>
                        <a:rPr lang="en-GB" sz="1800" dirty="0">
                          <a:solidFill>
                            <a:srgbClr val="0000FF"/>
                          </a:solidFill>
                          <a:highlight>
                            <a:srgbClr val="FFFFFF"/>
                          </a:highlight>
                          <a:latin typeface="Consolas" panose="020B0609020204030204" pitchFamily="49" charset="0"/>
                        </a:rPr>
                        <a:t>&gt;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</a:pPr>
                      <a:r>
                        <a:rPr lang="en-GB" b="1" dirty="0"/>
                        <a:t>Extra Small screens </a:t>
                      </a:r>
                      <a:r>
                        <a:rPr lang="en-GB" dirty="0"/>
                        <a:t>(w</a:t>
                      </a:r>
                      <a:r>
                        <a:rPr lang="en-GB" baseline="0" dirty="0"/>
                        <a:t>ill create two rows because each div uses all 12 columns)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r>
                        <a:rPr lang="en-GB" dirty="0"/>
                        <a:t>col-12 (spans across</a:t>
                      </a:r>
                      <a:r>
                        <a:rPr lang="en-GB" baseline="0" dirty="0"/>
                        <a:t> all 12 columns)</a:t>
                      </a:r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col-12 (spans</a:t>
                      </a:r>
                      <a:r>
                        <a:rPr lang="en-GB" baseline="0" dirty="0"/>
                        <a:t> across all 12 columns)</a:t>
                      </a:r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</a:pPr>
                      <a:r>
                        <a:rPr lang="en-GB" b="1" dirty="0"/>
                        <a:t>Small screens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GB" dirty="0"/>
                        <a:t>col-sm-6 (spans across</a:t>
                      </a:r>
                      <a:r>
                        <a:rPr lang="en-GB" baseline="0" dirty="0"/>
                        <a:t> 6 columns)</a:t>
                      </a:r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dirty="0"/>
                        <a:t>col-sm-6 (spans across</a:t>
                      </a:r>
                      <a:r>
                        <a:rPr lang="en-GB" baseline="0" dirty="0"/>
                        <a:t> 6 columns)</a:t>
                      </a:r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 gridSpan="1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600"/>
                        </a:spcBef>
                      </a:pPr>
                      <a:r>
                        <a:rPr lang="en-GB" b="1" dirty="0"/>
                        <a:t>Large screens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/>
                        <a:t>col-md-3 (spans across</a:t>
                      </a:r>
                      <a:r>
                        <a:rPr lang="en-GB" baseline="0" dirty="0"/>
                        <a:t> 3 columns)</a:t>
                      </a:r>
                      <a:endParaRPr lang="en-GB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r>
                        <a:rPr lang="en-GB" dirty="0"/>
                        <a:t>col-md-9 (spans across</a:t>
                      </a:r>
                      <a:r>
                        <a:rPr lang="en-GB" baseline="0" dirty="0"/>
                        <a:t> 9 columns)</a:t>
                      </a:r>
                      <a:endParaRPr lang="en-GB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625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900" dirty="0"/>
              <a:t>Additional Grid Options</a:t>
            </a:r>
            <a:r>
              <a:rPr lang="en-GB" dirty="0"/>
              <a:t/>
            </a:r>
            <a:br>
              <a:rPr lang="en-GB" dirty="0"/>
            </a:br>
            <a:r>
              <a:rPr lang="en-GB" sz="3600" dirty="0"/>
              <a:t>Column Reordering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use the </a:t>
            </a:r>
            <a:r>
              <a:rPr lang="en-GB" b="1" dirty="0"/>
              <a:t>.order-n</a:t>
            </a:r>
            <a:r>
              <a:rPr lang="en-GB" dirty="0"/>
              <a:t> to control the visual order of your columns. (</a:t>
            </a:r>
            <a:r>
              <a:rPr lang="en-GB" i="1" dirty="0"/>
              <a:t>Based on Flexbox Order</a:t>
            </a:r>
            <a:r>
              <a:rPr lang="en-GB" dirty="0"/>
              <a:t>)</a:t>
            </a:r>
          </a:p>
          <a:p>
            <a:r>
              <a:rPr lang="en-GB" dirty="0"/>
              <a:t>It is used to prioritise content by changing the default order. The following example will swap the columns round on medium screens.</a:t>
            </a:r>
          </a:p>
          <a:p>
            <a:pPr marL="320040" lvl="1" indent="0">
              <a:buClr>
                <a:srgbClr val="2DA2BF"/>
              </a:buClr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="col-12 col-md-9 order-md-2"&gt;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...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000" dirty="0">
              <a:solidFill>
                <a:srgbClr val="000000"/>
              </a:solidFill>
              <a:highlight>
                <a:srgbClr val="FFFFFF"/>
              </a:highlight>
              <a:latin typeface="Consolas" panose="020B0609020204030204" pitchFamily="49" charset="0"/>
            </a:endParaRPr>
          </a:p>
          <a:p>
            <a:pPr marL="320040" lvl="1" indent="0">
              <a:buClr>
                <a:srgbClr val="2DA2BF"/>
              </a:buClr>
              <a:buNone/>
            </a:pP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class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="col-12 col-md-3 order-md-1"&gt;</a:t>
            </a:r>
            <a:r>
              <a:rPr lang="en-GB" sz="2000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...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&lt;/</a:t>
            </a:r>
            <a:r>
              <a:rPr lang="en-GB" sz="2000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div</a:t>
            </a:r>
            <a:r>
              <a:rPr lang="en-GB" sz="2000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&gt;</a:t>
            </a:r>
            <a:endParaRPr lang="en-GB" sz="2000" dirty="0">
              <a:solidFill>
                <a:prstClr val="black"/>
              </a:solidFill>
            </a:endParaRPr>
          </a:p>
          <a:p>
            <a:pPr marL="320400" indent="-320400"/>
            <a:r>
              <a:rPr lang="en-GB" sz="2600" dirty="0"/>
              <a:t>On a medium screen, Column 2 will display first and column 1 second:</a:t>
            </a:r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43608" y="5669240"/>
          <a:ext cx="7344816" cy="640080"/>
        </p:xfrm>
        <a:graphic>
          <a:graphicData uri="http://schemas.openxmlformats.org/drawingml/2006/table">
            <a:tbl>
              <a:tblPr bandRow="1">
                <a:tableStyleId>{5940675A-B579-460E-94D1-54222C63F5DA}</a:tableStyleId>
              </a:tblPr>
              <a:tblGrid>
                <a:gridCol w="612068">
                  <a:extLst>
                    <a:ext uri="{9D8B030D-6E8A-4147-A177-3AD203B41FA5}">
                      <a16:colId xmlns:a16="http://schemas.microsoft.com/office/drawing/2014/main" val="2465765834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377743708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3324619453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1292418425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947664861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447758071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008504609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587957641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2124941256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504932414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1767476729"/>
                    </a:ext>
                  </a:extLst>
                </a:gridCol>
                <a:gridCol w="612068">
                  <a:extLst>
                    <a:ext uri="{9D8B030D-6E8A-4147-A177-3AD203B41FA5}">
                      <a16:colId xmlns:a16="http://schemas.microsoft.com/office/drawing/2014/main" val="1573701159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/>
                        <a:t>col-md-3 </a:t>
                      </a:r>
                    </a:p>
                    <a:p>
                      <a:r>
                        <a:rPr lang="en-GB" dirty="0"/>
                        <a:t>order-md-1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r>
                        <a:rPr lang="en-GB" dirty="0"/>
                        <a:t>col-md-9 order-md-2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93105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609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Additional Grid Options</a:t>
            </a:r>
            <a:br>
              <a:rPr lang="en-GB" dirty="0"/>
            </a:br>
            <a:r>
              <a:rPr lang="en-GB" sz="2800" dirty="0"/>
              <a:t>Offsetting Columns and Margins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Offsetting Columns</a:t>
            </a:r>
          </a:p>
          <a:p>
            <a:pPr lvl="1"/>
            <a:r>
              <a:rPr lang="en-GB" dirty="0"/>
              <a:t>Used to move columns to the right or left, when the columns in a row do not add up to 12.</a:t>
            </a:r>
          </a:p>
          <a:p>
            <a:pPr lvl="2"/>
            <a:r>
              <a:rPr lang="en-GB" b="1" dirty="0"/>
              <a:t>offset-size-n</a:t>
            </a:r>
          </a:p>
          <a:p>
            <a:r>
              <a:rPr lang="en-GB" dirty="0"/>
              <a:t>Margin utility classes are used to automatically add margins based on space left in row.</a:t>
            </a:r>
          </a:p>
          <a:p>
            <a:pPr lvl="2"/>
            <a:r>
              <a:rPr lang="en-GB" b="1" dirty="0"/>
              <a:t>ml-size-auto</a:t>
            </a:r>
            <a:r>
              <a:rPr lang="en-GB" dirty="0"/>
              <a:t>: automatically add some margin to column’s left side</a:t>
            </a:r>
          </a:p>
          <a:p>
            <a:pPr lvl="2"/>
            <a:r>
              <a:rPr lang="en-GB" b="1" dirty="0" err="1"/>
              <a:t>mr</a:t>
            </a:r>
            <a:r>
              <a:rPr lang="en-GB" b="1" dirty="0"/>
              <a:t>-size-auto</a:t>
            </a:r>
            <a:r>
              <a:rPr lang="en-GB" dirty="0"/>
              <a:t>: automatically add some margin to column’s right side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7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Flexible Images and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There are two issues with flexible images and media:</a:t>
            </a:r>
          </a:p>
          <a:p>
            <a:pPr lvl="1"/>
            <a:r>
              <a:rPr lang="en-GB" dirty="0"/>
              <a:t>Resizing/scaling to fit the current viewport region.</a:t>
            </a:r>
          </a:p>
          <a:p>
            <a:pPr lvl="1"/>
            <a:r>
              <a:rPr lang="en-GB" dirty="0"/>
              <a:t>Serving up different images based on device capabilities e.g. higher res images for larger screens.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Scaling Images and Media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Setting the image/media width property to 100% will make it responsive and scale it up and down based on parent element’s width:</a:t>
            </a:r>
          </a:p>
          <a:p>
            <a:pPr marL="594360" lvl="2" indent="0">
              <a:buNone/>
            </a:pP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img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video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r>
              <a:rPr lang="en-GB" dirty="0"/>
              <a:t>Setting max-width to 100% will make it responsive. Image will scale down, but prevents the image from scaling up to be larger than its original size:</a:t>
            </a:r>
          </a:p>
          <a:p>
            <a:pPr marL="594360" lvl="2" indent="0">
              <a:buNone/>
            </a:pPr>
            <a:r>
              <a:rPr lang="en-GB" dirty="0" err="1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img</a:t>
            </a:r>
            <a:r>
              <a:rPr lang="en-GB" dirty="0">
                <a:solidFill>
                  <a:srgbClr val="8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, video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{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max-width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100%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    </a:t>
            </a:r>
            <a:r>
              <a:rPr lang="en-GB" dirty="0">
                <a:solidFill>
                  <a:srgbClr val="FF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height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: </a:t>
            </a:r>
            <a:r>
              <a:rPr lang="en-GB" dirty="0">
                <a:solidFill>
                  <a:srgbClr val="0000FF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auto</a:t>
            </a: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;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00"/>
                </a:solidFill>
                <a:highlight>
                  <a:srgbClr val="FFFFFF"/>
                </a:highlight>
                <a:latin typeface="Consolas" panose="020B0609020204030204" pitchFamily="49" charset="0"/>
              </a:rPr>
              <a:t>}</a:t>
            </a:r>
            <a:endParaRPr lang="en-GB" dirty="0"/>
          </a:p>
          <a:p>
            <a:pPr marL="685800" lvl="2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EE3CBE-089D-4F36-AE9D-B03F61CF3406}"/>
              </a:ext>
            </a:extLst>
          </p:cNvPr>
          <p:cNvSpPr txBox="1"/>
          <p:nvPr/>
        </p:nvSpPr>
        <p:spPr>
          <a:xfrm>
            <a:off x="5782346" y="6276032"/>
            <a:ext cx="2983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Heck! What’s the difference?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8095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0BBA4-E105-402A-ADA3-6743EBD6A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Bootstrap’s Flexible Image Class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5C94D-7E3E-4FC1-939B-353EB89853CF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.</a:t>
            </a:r>
            <a:r>
              <a:rPr lang="en-GB" b="1" dirty="0" err="1"/>
              <a:t>img</a:t>
            </a:r>
            <a:r>
              <a:rPr lang="en-GB" b="1" dirty="0"/>
              <a:t>-fluid</a:t>
            </a:r>
            <a:r>
              <a:rPr lang="en-GB" dirty="0"/>
              <a:t>: will apply the following CSS styles:</a:t>
            </a:r>
          </a:p>
          <a:p>
            <a:pPr lvl="1"/>
            <a:r>
              <a:rPr lang="en-GB" dirty="0"/>
              <a:t>max-width: 100%</a:t>
            </a:r>
          </a:p>
          <a:p>
            <a:pPr lvl="1"/>
            <a:r>
              <a:rPr lang="en-GB" dirty="0"/>
              <a:t>height: auto</a:t>
            </a:r>
          </a:p>
          <a:p>
            <a:pPr marL="0" indent="0" algn="r">
              <a:buNone/>
            </a:pPr>
            <a:r>
              <a:rPr lang="en-GB" dirty="0">
                <a:hlinkClick r:id="rId3"/>
              </a:rPr>
              <a:t>See more here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3414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Download Instructions from Moodle</a:t>
            </a:r>
          </a:p>
        </p:txBody>
      </p:sp>
    </p:spTree>
    <p:extLst>
      <p:ext uri="{BB962C8B-B14F-4D97-AF65-F5344CB8AC3E}">
        <p14:creationId xmlns:p14="http://schemas.microsoft.com/office/powerpoint/2010/main" val="67358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10725</TotalTime>
  <Words>3147</Words>
  <Application>Microsoft Office PowerPoint</Application>
  <PresentationFormat>On-screen Show (4:3)</PresentationFormat>
  <Paragraphs>510</Paragraphs>
  <Slides>39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Introduction</vt:lpstr>
      <vt:lpstr>Today’s Lecture</vt:lpstr>
      <vt:lpstr>Module Aim</vt:lpstr>
      <vt:lpstr>Module Assessment</vt:lpstr>
      <vt:lpstr>Reading Materials</vt:lpstr>
      <vt:lpstr>Application Development</vt:lpstr>
      <vt:lpstr>HTML and CSS Recap</vt:lpstr>
      <vt:lpstr>The Web Design Layout Problem</vt:lpstr>
      <vt:lpstr>Screen Size or Viewport Problem?</vt:lpstr>
      <vt:lpstr>What is Responsive Web Design?</vt:lpstr>
      <vt:lpstr>Responsive Web Design Rule 1</vt:lpstr>
      <vt:lpstr>RWD and the Viewport Meta Tag</vt:lpstr>
      <vt:lpstr>The Viewport Meta Tag</vt:lpstr>
      <vt:lpstr>The Viewport Meta Tag</vt:lpstr>
      <vt:lpstr>Page Layouts Grids Recap</vt:lpstr>
      <vt:lpstr>Grid Systems In Web Design:  The Design</vt:lpstr>
      <vt:lpstr>Grid Systems in Web Design: The CSS</vt:lpstr>
      <vt:lpstr>Grid Systems in Web Design: The HTML - Two solutions for previous slide design</vt:lpstr>
      <vt:lpstr>Grid Systems in Web Design An Example</vt:lpstr>
      <vt:lpstr>Flexible Grid Layout</vt:lpstr>
      <vt:lpstr>Flexible Grid Layout Options</vt:lpstr>
      <vt:lpstr>Flexible Grid: An Important Formula</vt:lpstr>
      <vt:lpstr>Demo: Flexible Grid Formula</vt:lpstr>
      <vt:lpstr>CSS Grid Frameworks</vt:lpstr>
      <vt:lpstr>Bootstrap’s CSS Grid</vt:lpstr>
      <vt:lpstr>Bootstrap 4 Flexible Grid System</vt:lpstr>
      <vt:lpstr>Bootstrap Grid: Containers</vt:lpstr>
      <vt:lpstr>Bootstrap Grid: Rows</vt:lpstr>
      <vt:lpstr>Bootstrap Grid: Columns</vt:lpstr>
      <vt:lpstr>Grid Example Extra Small Devices</vt:lpstr>
      <vt:lpstr>Grid Example Extra Small Devices</vt:lpstr>
      <vt:lpstr>Grid Example Extra Small Devices</vt:lpstr>
      <vt:lpstr>Grid Example</vt:lpstr>
      <vt:lpstr>Additional Grid Options Column Reordering</vt:lpstr>
      <vt:lpstr>Additional Grid Options Offsetting Columns and Margins</vt:lpstr>
      <vt:lpstr>Flexible Images and Media</vt:lpstr>
      <vt:lpstr>Scaling Images and Media</vt:lpstr>
      <vt:lpstr>Bootstrap’s Flexible Image Class</vt:lpstr>
      <vt:lpstr>Lab Exercise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1305</cp:revision>
  <cp:lastPrinted>2014-09-29T16:21:25Z</cp:lastPrinted>
  <dcterms:created xsi:type="dcterms:W3CDTF">2013-09-18T07:00:31Z</dcterms:created>
  <dcterms:modified xsi:type="dcterms:W3CDTF">2019-09-30T15:02:19Z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