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 id="273" r:id="rId3"/>
    <p:sldId id="257" r:id="rId4"/>
    <p:sldId id="258" r:id="rId5"/>
    <p:sldId id="259" r:id="rId6"/>
    <p:sldId id="265" r:id="rId7"/>
    <p:sldId id="262" r:id="rId8"/>
    <p:sldId id="263" r:id="rId9"/>
    <p:sldId id="274" r:id="rId10"/>
    <p:sldId id="271" r:id="rId11"/>
    <p:sldId id="272"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2"/>
    <p:restoredTop sz="94578"/>
  </p:normalViewPr>
  <p:slideViewPr>
    <p:cSldViewPr snapToGrid="0" snapToObjects="1">
      <p:cViewPr varScale="1">
        <p:scale>
          <a:sx n="79" d="100"/>
          <a:sy n="79" d="100"/>
        </p:scale>
        <p:origin x="40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4E4F8DA-BEED-5B41-808D-7DF1BA5AC4E1}" type="datetimeFigureOut">
              <a:rPr lang="en-US" smtClean="0"/>
              <a:t>10/25/20</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DCAF4A6F-7504-CE48-8306-3D5C1D11C2DE}"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72241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4E4F8DA-BEED-5B41-808D-7DF1BA5AC4E1}" type="datetimeFigureOut">
              <a:rPr lang="en-US" smtClean="0"/>
              <a:t>10/25/20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AF4A6F-7504-CE48-8306-3D5C1D11C2DE}"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99510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4E4F8DA-BEED-5B41-808D-7DF1BA5AC4E1}" type="datetimeFigureOut">
              <a:rPr lang="en-US" smtClean="0"/>
              <a:t>10/25/20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AF4A6F-7504-CE48-8306-3D5C1D11C2DE}"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11374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4E4F8DA-BEED-5B41-808D-7DF1BA5AC4E1}" type="datetimeFigureOut">
              <a:rPr lang="en-US" smtClean="0"/>
              <a:t>10/25/20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AF4A6F-7504-CE48-8306-3D5C1D11C2DE}"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2909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4E4F8DA-BEED-5B41-808D-7DF1BA5AC4E1}" type="datetimeFigureOut">
              <a:rPr lang="en-US" smtClean="0"/>
              <a:t>10/25/20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AF4A6F-7504-CE48-8306-3D5C1D11C2DE}"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00076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4E4F8DA-BEED-5B41-808D-7DF1BA5AC4E1}" type="datetimeFigureOut">
              <a:rPr lang="en-US" smtClean="0"/>
              <a:t>10/25/20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AF4A6F-7504-CE48-8306-3D5C1D11C2DE}"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96790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E4F8DA-BEED-5B41-808D-7DF1BA5AC4E1}" type="datetimeFigureOut">
              <a:rPr lang="en-US" smtClean="0"/>
              <a:t>10/25/20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AF4A6F-7504-CE48-8306-3D5C1D11C2DE}" type="slidenum">
              <a:rPr lang="en-US" smtClean="0"/>
              <a:t>‹#›</a:t>
            </a:fld>
            <a:endParaRPr lang="en-US"/>
          </a:p>
        </p:txBody>
      </p:sp>
    </p:spTree>
    <p:extLst>
      <p:ext uri="{BB962C8B-B14F-4D97-AF65-F5344CB8AC3E}">
        <p14:creationId xmlns:p14="http://schemas.microsoft.com/office/powerpoint/2010/main" val="1874001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4E4F8DA-BEED-5B41-808D-7DF1BA5AC4E1}" type="datetimeFigureOut">
              <a:rPr lang="en-US" smtClean="0"/>
              <a:t>10/25/20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AF4A6F-7504-CE48-8306-3D5C1D11C2DE}"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8728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24E4F8DA-BEED-5B41-808D-7DF1BA5AC4E1}" type="datetimeFigureOut">
              <a:rPr lang="en-US" smtClean="0"/>
              <a:t>10/25/20</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DCAF4A6F-7504-CE48-8306-3D5C1D11C2DE}"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3616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4E4F8DA-BEED-5B41-808D-7DF1BA5AC4E1}" type="datetimeFigureOut">
              <a:rPr lang="en-US" smtClean="0"/>
              <a:t>10/25/20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AF4A6F-7504-CE48-8306-3D5C1D11C2DE}"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1380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4E4F8DA-BEED-5B41-808D-7DF1BA5AC4E1}" type="datetimeFigureOut">
              <a:rPr lang="en-US" smtClean="0"/>
              <a:t>10/25/20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AF4A6F-7504-CE48-8306-3D5C1D11C2DE}"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07038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24E4F8DA-BEED-5B41-808D-7DF1BA5AC4E1}" type="datetimeFigureOut">
              <a:rPr lang="en-US" smtClean="0"/>
              <a:t>10/25/20</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CAF4A6F-7504-CE48-8306-3D5C1D11C2DE}"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27067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F67A2-5803-8C44-9B96-EEAA65DC32DA}"/>
              </a:ext>
            </a:extLst>
          </p:cNvPr>
          <p:cNvSpPr>
            <a:spLocks noGrp="1"/>
          </p:cNvSpPr>
          <p:nvPr>
            <p:ph type="ctrTitle"/>
          </p:nvPr>
        </p:nvSpPr>
        <p:spPr>
          <a:xfrm>
            <a:off x="2846614" y="490537"/>
            <a:ext cx="5464629" cy="1109663"/>
          </a:xfrm>
        </p:spPr>
        <p:txBody>
          <a:bodyPr>
            <a:normAutofit/>
          </a:bodyPr>
          <a:lstStyle/>
          <a:p>
            <a:r>
              <a:rPr lang="en-US" sz="3200" dirty="0"/>
              <a:t>Set design personal project</a:t>
            </a:r>
          </a:p>
        </p:txBody>
      </p:sp>
      <p:sp>
        <p:nvSpPr>
          <p:cNvPr id="5" name="Subtitle 4">
            <a:extLst>
              <a:ext uri="{FF2B5EF4-FFF2-40B4-BE49-F238E27FC236}">
                <a16:creationId xmlns:a16="http://schemas.microsoft.com/office/drawing/2014/main" id="{2FD3A23C-2B8E-744C-B9BD-A36F3D503DC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45290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DC3D6-7347-5344-825B-802BCC3187B2}"/>
              </a:ext>
            </a:extLst>
          </p:cNvPr>
          <p:cNvSpPr>
            <a:spLocks noGrp="1"/>
          </p:cNvSpPr>
          <p:nvPr>
            <p:ph type="title"/>
          </p:nvPr>
        </p:nvSpPr>
        <p:spPr/>
        <p:txBody>
          <a:bodyPr/>
          <a:lstStyle/>
          <a:p>
            <a:r>
              <a:rPr lang="en-US" dirty="0"/>
              <a:t>Water boiling task</a:t>
            </a:r>
          </a:p>
        </p:txBody>
      </p:sp>
      <p:sp>
        <p:nvSpPr>
          <p:cNvPr id="3" name="Content Placeholder 2">
            <a:extLst>
              <a:ext uri="{FF2B5EF4-FFF2-40B4-BE49-F238E27FC236}">
                <a16:creationId xmlns:a16="http://schemas.microsoft.com/office/drawing/2014/main" id="{F1EC7760-A875-764A-85EC-C498E25E8B83}"/>
              </a:ext>
            </a:extLst>
          </p:cNvPr>
          <p:cNvSpPr>
            <a:spLocks noGrp="1"/>
          </p:cNvSpPr>
          <p:nvPr>
            <p:ph idx="1"/>
          </p:nvPr>
        </p:nvSpPr>
        <p:spPr/>
        <p:txBody>
          <a:bodyPr>
            <a:normAutofit fontScale="85000" lnSpcReduction="20000"/>
          </a:bodyPr>
          <a:lstStyle/>
          <a:p>
            <a:r>
              <a:rPr lang="en-US" dirty="0"/>
              <a:t>Descriptions for water boiling</a:t>
            </a:r>
          </a:p>
          <a:p>
            <a:r>
              <a:rPr lang="en-US" dirty="0"/>
              <a:t>Relaxing</a:t>
            </a:r>
          </a:p>
          <a:p>
            <a:r>
              <a:rPr lang="en-US" dirty="0"/>
              <a:t>Still</a:t>
            </a:r>
          </a:p>
          <a:p>
            <a:r>
              <a:rPr lang="en-US" dirty="0" err="1"/>
              <a:t>Suspence</a:t>
            </a:r>
            <a:endParaRPr lang="en-US" dirty="0"/>
          </a:p>
          <a:p>
            <a:r>
              <a:rPr lang="en-US" dirty="0" err="1"/>
              <a:t>Champagne,which</a:t>
            </a:r>
            <a:r>
              <a:rPr lang="en-US" dirty="0"/>
              <a:t> turned into hot springs </a:t>
            </a:r>
          </a:p>
          <a:p>
            <a:r>
              <a:rPr lang="en-US" dirty="0" err="1"/>
              <a:t>Rhythm,auchestra</a:t>
            </a:r>
            <a:r>
              <a:rPr lang="en-US" dirty="0"/>
              <a:t> in particularly the horde of the mountain king </a:t>
            </a:r>
          </a:p>
          <a:p>
            <a:r>
              <a:rPr lang="en-US" dirty="0"/>
              <a:t>Alive, stormy sea and awakening the beast</a:t>
            </a:r>
          </a:p>
          <a:p>
            <a:r>
              <a:rPr lang="en-US" dirty="0"/>
              <a:t>Its crucial for a set designer to be able to create a narrative from their visual input, which is why this task was verry helpful it practiced my ability to draw descriptive words from the water bubbling </a:t>
            </a:r>
          </a:p>
        </p:txBody>
      </p:sp>
    </p:spTree>
    <p:extLst>
      <p:ext uri="{BB962C8B-B14F-4D97-AF65-F5344CB8AC3E}">
        <p14:creationId xmlns:p14="http://schemas.microsoft.com/office/powerpoint/2010/main" val="995257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94A43-0D70-FE4C-BBE6-EBFDDCF4A4F3}"/>
              </a:ext>
            </a:extLst>
          </p:cNvPr>
          <p:cNvSpPr>
            <a:spLocks noGrp="1"/>
          </p:cNvSpPr>
          <p:nvPr>
            <p:ph type="title"/>
          </p:nvPr>
        </p:nvSpPr>
        <p:spPr/>
        <p:txBody>
          <a:bodyPr/>
          <a:lstStyle/>
          <a:p>
            <a:r>
              <a:rPr lang="en-US" dirty="0"/>
              <a:t>Modern design principles </a:t>
            </a:r>
          </a:p>
        </p:txBody>
      </p:sp>
      <p:sp>
        <p:nvSpPr>
          <p:cNvPr id="3" name="Content Placeholder 2">
            <a:extLst>
              <a:ext uri="{FF2B5EF4-FFF2-40B4-BE49-F238E27FC236}">
                <a16:creationId xmlns:a16="http://schemas.microsoft.com/office/drawing/2014/main" id="{088FA247-D676-EF4D-A03A-BD442B596EC7}"/>
              </a:ext>
            </a:extLst>
          </p:cNvPr>
          <p:cNvSpPr>
            <a:spLocks noGrp="1"/>
          </p:cNvSpPr>
          <p:nvPr>
            <p:ph idx="1"/>
          </p:nvPr>
        </p:nvSpPr>
        <p:spPr>
          <a:xfrm>
            <a:off x="0" y="1245704"/>
            <a:ext cx="12191999" cy="4916557"/>
          </a:xfrm>
        </p:spPr>
        <p:txBody>
          <a:bodyPr>
            <a:normAutofit fontScale="62500" lnSpcReduction="20000"/>
          </a:bodyPr>
          <a:lstStyle/>
          <a:p>
            <a:r>
              <a:rPr lang="en-US" dirty="0"/>
              <a:t>Modern design in the </a:t>
            </a:r>
            <a:r>
              <a:rPr lang="en-US" dirty="0" err="1"/>
              <a:t>uk</a:t>
            </a:r>
            <a:r>
              <a:rPr lang="en-US" dirty="0"/>
              <a:t> can trace its way back to john </a:t>
            </a:r>
            <a:r>
              <a:rPr lang="en-US" dirty="0" err="1"/>
              <a:t>ruskin</a:t>
            </a:r>
            <a:r>
              <a:rPr lang="en-US" dirty="0"/>
              <a:t> who was a 19</a:t>
            </a:r>
            <a:r>
              <a:rPr lang="en-US" baseline="30000" dirty="0"/>
              <a:t>th</a:t>
            </a:r>
            <a:r>
              <a:rPr lang="en-US" dirty="0"/>
              <a:t> century romantic that saw god in nature and wanted to emulate it in art, he also believed humans were made in gods image and thus should be living creative lives emulating nature, in a cohesive </a:t>
            </a:r>
            <a:r>
              <a:rPr lang="en-US" dirty="0" err="1"/>
              <a:t>society,this</a:t>
            </a:r>
            <a:r>
              <a:rPr lang="en-US" dirty="0"/>
              <a:t> was probably a reaction to what he was seeing at the time I Victorian England as the smog </a:t>
            </a:r>
            <a:r>
              <a:rPr lang="en-US" dirty="0" err="1"/>
              <a:t>blackend</a:t>
            </a:r>
            <a:r>
              <a:rPr lang="en-US" dirty="0"/>
              <a:t> parts of the country side, ironically being a staunch protestant that was one of the first to warn against climate change. He also believed in minimalism stating you shouldn’t have anything in your home that is not beautiful or </a:t>
            </a:r>
            <a:r>
              <a:rPr lang="en-US" dirty="0" err="1"/>
              <a:t>usefull</a:t>
            </a:r>
            <a:r>
              <a:rPr lang="en-US" dirty="0"/>
              <a:t>. Another thing </a:t>
            </a:r>
            <a:r>
              <a:rPr lang="en-US" dirty="0" err="1"/>
              <a:t>ruskin</a:t>
            </a:r>
            <a:r>
              <a:rPr lang="en-US" dirty="0"/>
              <a:t> believed was that people should enjoy there work and have creative freedom as they do so, famously hiring some </a:t>
            </a:r>
            <a:r>
              <a:rPr lang="en-US" dirty="0" err="1"/>
              <a:t>irish</a:t>
            </a:r>
            <a:r>
              <a:rPr lang="en-US" dirty="0"/>
              <a:t> stone masons to work on oxford university who calved rather wacky </a:t>
            </a:r>
            <a:r>
              <a:rPr lang="en-US" dirty="0" err="1"/>
              <a:t>gorgoyles</a:t>
            </a:r>
            <a:r>
              <a:rPr lang="en-US" dirty="0"/>
              <a:t> all over the place.</a:t>
            </a:r>
          </a:p>
          <a:p>
            <a:r>
              <a:rPr lang="en-US" dirty="0"/>
              <a:t> William </a:t>
            </a:r>
            <a:r>
              <a:rPr lang="en-US" dirty="0" err="1"/>
              <a:t>morrris</a:t>
            </a:r>
            <a:r>
              <a:rPr lang="en-US" dirty="0"/>
              <a:t> was an artistic carl </a:t>
            </a:r>
            <a:r>
              <a:rPr lang="en-US" dirty="0" err="1"/>
              <a:t>marx</a:t>
            </a:r>
            <a:r>
              <a:rPr lang="en-US" dirty="0"/>
              <a:t> and believed in creative </a:t>
            </a:r>
            <a:r>
              <a:rPr lang="en-US" dirty="0" err="1"/>
              <a:t>labour</a:t>
            </a:r>
            <a:r>
              <a:rPr lang="en-US" dirty="0"/>
              <a:t> for the common man, he too was reacting to the industrial era and was tired of painters becoming an elitist art form whilst all other aspects of life were becoming increasingly </a:t>
            </a:r>
            <a:r>
              <a:rPr lang="en-US" dirty="0" err="1"/>
              <a:t>industrialised</a:t>
            </a:r>
            <a:r>
              <a:rPr lang="en-US" dirty="0"/>
              <a:t> due to capitalism, although not a luddite believing that some machinery was necessary to stop the workers feeling like machines themselves, he believed people expressed there love for </a:t>
            </a:r>
            <a:r>
              <a:rPr lang="en-US" dirty="0" err="1"/>
              <a:t>labour</a:t>
            </a:r>
            <a:r>
              <a:rPr lang="en-US" dirty="0"/>
              <a:t> in art and this love should be reflected in the every day </a:t>
            </a:r>
            <a:r>
              <a:rPr lang="en-US" dirty="0" err="1"/>
              <a:t>ojects</a:t>
            </a:r>
            <a:r>
              <a:rPr lang="en-US" dirty="0"/>
              <a:t> of the common man, he too believed in celebrating nature through simple often symmetrical patterns. He had a company called </a:t>
            </a:r>
            <a:r>
              <a:rPr lang="en-US" dirty="0" err="1"/>
              <a:t>morris</a:t>
            </a:r>
            <a:r>
              <a:rPr lang="en-US" dirty="0"/>
              <a:t> and co that greatly influenced Victorian interior design, making wallpaper and fabric designs that had the makers mark,</a:t>
            </a:r>
          </a:p>
          <a:p>
            <a:r>
              <a:rPr lang="en-US" dirty="0"/>
              <a:t>Both </a:t>
            </a:r>
            <a:r>
              <a:rPr lang="en-US" dirty="0" err="1"/>
              <a:t>morris</a:t>
            </a:r>
            <a:r>
              <a:rPr lang="en-US" dirty="0"/>
              <a:t> and </a:t>
            </a:r>
            <a:r>
              <a:rPr lang="en-US" dirty="0" err="1"/>
              <a:t>ruskin</a:t>
            </a:r>
            <a:r>
              <a:rPr lang="en-US" dirty="0"/>
              <a:t> took their influence from </a:t>
            </a:r>
            <a:r>
              <a:rPr lang="en-US" dirty="0" err="1"/>
              <a:t>gothick</a:t>
            </a:r>
            <a:r>
              <a:rPr lang="en-US" dirty="0"/>
              <a:t> art of the middle ages, both </a:t>
            </a:r>
            <a:r>
              <a:rPr lang="en-US" dirty="0" err="1"/>
              <a:t>ruskin</a:t>
            </a:r>
            <a:r>
              <a:rPr lang="en-US" dirty="0"/>
              <a:t> and </a:t>
            </a:r>
            <a:r>
              <a:rPr lang="en-US" dirty="0" err="1"/>
              <a:t>morris</a:t>
            </a:r>
            <a:r>
              <a:rPr lang="en-US" dirty="0"/>
              <a:t> challenged the contemporary view of art being </a:t>
            </a:r>
            <a:r>
              <a:rPr lang="en-US" dirty="0" err="1"/>
              <a:t>restrickted</a:t>
            </a:r>
            <a:r>
              <a:rPr lang="en-US" dirty="0"/>
              <a:t> to the elite and to paintings, instead opting for more evocative art that used simple shapes and came from a place of joy from the workers.</a:t>
            </a:r>
          </a:p>
          <a:p>
            <a:r>
              <a:rPr lang="en-US" dirty="0"/>
              <a:t>Walter Gropius saw the evil potential of technology and wanted it instead to be used for good, upon becoming the leader of the applied arts in Weimar he decided to merge it with the fine arts, he wrote a manifesto largely influenced by William </a:t>
            </a:r>
            <a:r>
              <a:rPr lang="en-US" dirty="0" err="1"/>
              <a:t>morris</a:t>
            </a:r>
            <a:r>
              <a:rPr lang="en-US" dirty="0"/>
              <a:t> and </a:t>
            </a:r>
            <a:r>
              <a:rPr lang="en-US" dirty="0" err="1"/>
              <a:t>sprea</a:t>
            </a:r>
            <a:r>
              <a:rPr lang="en-US" dirty="0"/>
              <a:t> it across post war Germany he had a good response some people even walking to join the new college, and what they found there could only be described as a pre curser to the hippie movement, all the students first were stripped of there previous conceptions of art by </a:t>
            </a:r>
            <a:r>
              <a:rPr lang="en-US" dirty="0" err="1"/>
              <a:t>itten</a:t>
            </a:r>
            <a:r>
              <a:rPr lang="en-US" dirty="0"/>
              <a:t> who </a:t>
            </a:r>
            <a:r>
              <a:rPr lang="en-US" dirty="0" err="1"/>
              <a:t>tought</a:t>
            </a:r>
            <a:r>
              <a:rPr lang="en-US" dirty="0"/>
              <a:t> them about </a:t>
            </a:r>
            <a:r>
              <a:rPr lang="en-US" dirty="0" err="1"/>
              <a:t>colour</a:t>
            </a:r>
            <a:r>
              <a:rPr lang="en-US" dirty="0"/>
              <a:t> (he designed the </a:t>
            </a:r>
            <a:r>
              <a:rPr lang="en-US" dirty="0" err="1"/>
              <a:t>colour</a:t>
            </a:r>
            <a:r>
              <a:rPr lang="en-US" dirty="0"/>
              <a:t> wheel as we know it) in what was the first foundation course ,after this they would go on to specify in there chosen subject. Gropius believed that form should follow function and to do this the designers must </a:t>
            </a:r>
            <a:r>
              <a:rPr lang="en-US" dirty="0" err="1"/>
              <a:t>undrtand</a:t>
            </a:r>
            <a:r>
              <a:rPr lang="en-US" dirty="0"/>
              <a:t> there materials and reduce them down through design processes to create simple yet efficient shapes that looked </a:t>
            </a:r>
            <a:r>
              <a:rPr lang="en-US" dirty="0" err="1"/>
              <a:t>natural,unfortunately</a:t>
            </a:r>
            <a:r>
              <a:rPr lang="en-US" dirty="0"/>
              <a:t> in the </a:t>
            </a:r>
            <a:r>
              <a:rPr lang="en-US" dirty="0" err="1"/>
              <a:t>nazi</a:t>
            </a:r>
            <a:r>
              <a:rPr lang="en-US" dirty="0"/>
              <a:t> controlled Germany there was no place for outside thinkers and the Bauhaus was destroyed after just over a decade, ironically though this spread the Bauhaus aesthetic and ideals all over the world where allot of the ideals were lost but the practicality of their appealing designs was quickly adopted by the manufacturers and architects of the 60’s and 70’s</a:t>
            </a:r>
          </a:p>
          <a:p>
            <a:r>
              <a:rPr lang="en-US" dirty="0"/>
              <a:t>Modernisms striking glass windows </a:t>
            </a:r>
            <a:r>
              <a:rPr lang="en-US" dirty="0" err="1"/>
              <a:t>alows</a:t>
            </a:r>
            <a:r>
              <a:rPr lang="en-US" dirty="0"/>
              <a:t> lots of natural light into buildings and simple yet elegant furniture can clearly be seen around us today from the shard to </a:t>
            </a:r>
            <a:r>
              <a:rPr lang="en-US" dirty="0" err="1"/>
              <a:t>ikea</a:t>
            </a:r>
            <a:r>
              <a:rPr lang="en-US" dirty="0"/>
              <a:t> .</a:t>
            </a:r>
          </a:p>
          <a:p>
            <a:endParaRPr lang="en-US" dirty="0"/>
          </a:p>
        </p:txBody>
      </p:sp>
    </p:spTree>
    <p:extLst>
      <p:ext uri="{BB962C8B-B14F-4D97-AF65-F5344CB8AC3E}">
        <p14:creationId xmlns:p14="http://schemas.microsoft.com/office/powerpoint/2010/main" val="8417645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33E6B-0F42-1F4D-8539-F2E3B45E7A99}"/>
              </a:ext>
            </a:extLst>
          </p:cNvPr>
          <p:cNvSpPr>
            <a:spLocks noGrp="1"/>
          </p:cNvSpPr>
          <p:nvPr>
            <p:ph type="title"/>
          </p:nvPr>
        </p:nvSpPr>
        <p:spPr>
          <a:xfrm>
            <a:off x="348343" y="59190"/>
            <a:ext cx="10515600" cy="1325563"/>
          </a:xfrm>
        </p:spPr>
        <p:txBody>
          <a:bodyPr/>
          <a:lstStyle/>
          <a:p>
            <a:r>
              <a:rPr lang="en-US" dirty="0"/>
              <a:t>The art of the story</a:t>
            </a:r>
            <a:br>
              <a:rPr lang="en-US" dirty="0"/>
            </a:br>
            <a:r>
              <a:rPr lang="en-US" dirty="0"/>
              <a:t>why do we do it?</a:t>
            </a:r>
          </a:p>
        </p:txBody>
      </p:sp>
      <p:sp>
        <p:nvSpPr>
          <p:cNvPr id="3" name="Content Placeholder 2">
            <a:extLst>
              <a:ext uri="{FF2B5EF4-FFF2-40B4-BE49-F238E27FC236}">
                <a16:creationId xmlns:a16="http://schemas.microsoft.com/office/drawing/2014/main" id="{4DF5753C-4533-E845-A3CF-522D88B4A49E}"/>
              </a:ext>
            </a:extLst>
          </p:cNvPr>
          <p:cNvSpPr>
            <a:spLocks noGrp="1"/>
          </p:cNvSpPr>
          <p:nvPr>
            <p:ph idx="1"/>
          </p:nvPr>
        </p:nvSpPr>
        <p:spPr>
          <a:xfrm>
            <a:off x="560615" y="1384753"/>
            <a:ext cx="10515600" cy="5414057"/>
          </a:xfrm>
        </p:spPr>
        <p:txBody>
          <a:bodyPr>
            <a:normAutofit fontScale="85000" lnSpcReduction="20000"/>
          </a:bodyPr>
          <a:lstStyle/>
          <a:p>
            <a:r>
              <a:rPr lang="en-US" sz="1500" dirty="0"/>
              <a:t>Our inner dialogue is a narration to our life and when we plan stuff out or look back on things its often in the form of a story we tell </a:t>
            </a:r>
            <a:r>
              <a:rPr lang="en-US" sz="1500" dirty="0" err="1"/>
              <a:t>ourselves,so</a:t>
            </a:r>
            <a:r>
              <a:rPr lang="en-US" sz="1500" dirty="0"/>
              <a:t> its really not </a:t>
            </a:r>
            <a:r>
              <a:rPr lang="en-US" sz="1500" dirty="0" err="1"/>
              <a:t>suprising</a:t>
            </a:r>
            <a:r>
              <a:rPr lang="en-US" sz="1500" dirty="0"/>
              <a:t> we love sharing </a:t>
            </a:r>
            <a:r>
              <a:rPr lang="en-US" sz="1500" dirty="0" err="1"/>
              <a:t>stories,so</a:t>
            </a:r>
            <a:r>
              <a:rPr lang="en-US" sz="1500" dirty="0"/>
              <a:t> its easy to see how stories </a:t>
            </a:r>
            <a:r>
              <a:rPr lang="en-US" sz="1500" dirty="0" err="1"/>
              <a:t>developed,and</a:t>
            </a:r>
            <a:r>
              <a:rPr lang="en-US" sz="1500" dirty="0"/>
              <a:t> on an evolutionary basis allowed us to </a:t>
            </a:r>
            <a:r>
              <a:rPr lang="en-US" sz="1500" dirty="0" err="1"/>
              <a:t>transend</a:t>
            </a:r>
            <a:r>
              <a:rPr lang="en-US" sz="1500" dirty="0"/>
              <a:t> the need to show other people things for them to understand us we can describe events instead of </a:t>
            </a:r>
            <a:r>
              <a:rPr lang="en-US" sz="1500" dirty="0" err="1"/>
              <a:t>havting</a:t>
            </a:r>
            <a:r>
              <a:rPr lang="en-US" sz="1500" dirty="0"/>
              <a:t> to recreate them for another person to understand what we took away from it. This could be why we like stories </a:t>
            </a:r>
          </a:p>
          <a:p>
            <a:r>
              <a:rPr lang="en-US" sz="1500" dirty="0" err="1"/>
              <a:t>Herritage</a:t>
            </a:r>
            <a:r>
              <a:rPr lang="en-US" sz="1500" dirty="0"/>
              <a:t> is also an important factor of story telling and </a:t>
            </a:r>
            <a:r>
              <a:rPr lang="en-US" sz="1500" dirty="0" err="1"/>
              <a:t>whe</a:t>
            </a:r>
            <a:r>
              <a:rPr lang="en-US" sz="1500" dirty="0"/>
              <a:t> we do it for instance history or family history both keeping the past alive so the struggle of people in the past isn’t forgotten this can also work as a way to set an example to younger generations of what to or not to do.</a:t>
            </a:r>
          </a:p>
          <a:p>
            <a:r>
              <a:rPr lang="en-US" sz="1800" dirty="0"/>
              <a:t>Stories also help us criticize one another in indirect ways or even in </a:t>
            </a:r>
            <a:r>
              <a:rPr lang="en-US" sz="1800" dirty="0" err="1"/>
              <a:t>embeleshed</a:t>
            </a:r>
            <a:r>
              <a:rPr lang="en-US" sz="1800" dirty="0"/>
              <a:t> way for instance satire has long been used to criticize </a:t>
            </a:r>
          </a:p>
          <a:p>
            <a:r>
              <a:rPr lang="en-US" sz="1800" dirty="0"/>
              <a:t>Its important to note history clearly coming from his story our feeling that </a:t>
            </a:r>
            <a:r>
              <a:rPr lang="en-US" sz="1800" dirty="0" err="1"/>
              <a:t>mankinds</a:t>
            </a:r>
            <a:r>
              <a:rPr lang="en-US" sz="1800" dirty="0"/>
              <a:t> past is our story and one we immortalize through study </a:t>
            </a:r>
          </a:p>
          <a:p>
            <a:r>
              <a:rPr lang="en-US" sz="1800" dirty="0"/>
              <a:t>So too is religion in the way we study it </a:t>
            </a:r>
            <a:r>
              <a:rPr lang="en-US" sz="1800" dirty="0" err="1"/>
              <a:t>e.g</a:t>
            </a:r>
            <a:r>
              <a:rPr lang="en-US" sz="1800" dirty="0"/>
              <a:t> bible </a:t>
            </a:r>
          </a:p>
          <a:p>
            <a:r>
              <a:rPr lang="en-US" sz="1800" dirty="0"/>
              <a:t>A quote from the 2 guys on your head podcast ”statements are like </a:t>
            </a:r>
            <a:r>
              <a:rPr lang="en-US" sz="1800" dirty="0" err="1"/>
              <a:t>benuts</a:t>
            </a:r>
            <a:r>
              <a:rPr lang="en-US" sz="1800" dirty="0"/>
              <a:t> and the details of a story are like caramel when you pull out a </a:t>
            </a:r>
            <a:r>
              <a:rPr lang="en-US" sz="1800" dirty="0" err="1"/>
              <a:t>penut</a:t>
            </a:r>
            <a:r>
              <a:rPr lang="en-US" sz="1800" dirty="0"/>
              <a:t> its an unsatisfying snack but a few peanuts with caramel is much more </a:t>
            </a:r>
            <a:r>
              <a:rPr lang="en-US" sz="1800" dirty="0" err="1"/>
              <a:t>appealin</a:t>
            </a:r>
            <a:r>
              <a:rPr lang="en-US" sz="1800" dirty="0"/>
              <a:t> and when you get one peanut you get a load of others” I think this pretty much </a:t>
            </a:r>
            <a:r>
              <a:rPr lang="en-US" sz="1800" dirty="0" err="1"/>
              <a:t>somes</a:t>
            </a:r>
            <a:r>
              <a:rPr lang="en-US" sz="1800" dirty="0"/>
              <a:t> up what stories are about, </a:t>
            </a:r>
            <a:r>
              <a:rPr lang="en-US" sz="1800" dirty="0" err="1"/>
              <a:t>wether</a:t>
            </a:r>
            <a:r>
              <a:rPr lang="en-US" sz="1800" dirty="0"/>
              <a:t> it’s a song , poem ,story or film they are all much more emotive and compelling than just statements.</a:t>
            </a:r>
          </a:p>
          <a:p>
            <a:r>
              <a:rPr lang="en-US" sz="1800" dirty="0"/>
              <a:t>Stories are also a way of bringing back emotions you felt at a certain point or a way to share these </a:t>
            </a:r>
            <a:r>
              <a:rPr lang="en-US" sz="1800" dirty="0" err="1"/>
              <a:t>emotions,often</a:t>
            </a:r>
            <a:r>
              <a:rPr lang="en-US" sz="1800" dirty="0"/>
              <a:t> stories play to common experiences most people have had for this effect</a:t>
            </a:r>
          </a:p>
          <a:p>
            <a:r>
              <a:rPr lang="en-US" sz="1800" dirty="0"/>
              <a:t>Stories also work as a way to explain society, a theory of why we like </a:t>
            </a:r>
            <a:r>
              <a:rPr lang="en-US" sz="1800" dirty="0" err="1"/>
              <a:t>gossip,accord</a:t>
            </a:r>
            <a:r>
              <a:rPr lang="en-US" sz="1800" dirty="0"/>
              <a:t> to a ted talk, is because in </a:t>
            </a:r>
            <a:r>
              <a:rPr lang="en-US" sz="1800" dirty="0" err="1"/>
              <a:t>societys</a:t>
            </a:r>
            <a:r>
              <a:rPr lang="en-US" sz="1800" dirty="0"/>
              <a:t> that had no </a:t>
            </a:r>
            <a:r>
              <a:rPr lang="en-US" sz="1800" dirty="0" err="1"/>
              <a:t>policeforce</a:t>
            </a:r>
            <a:r>
              <a:rPr lang="en-US" sz="1800" dirty="0"/>
              <a:t> gossip was the best way to keep a check on people, and stories still usually have a villain or at least a protagonist</a:t>
            </a:r>
          </a:p>
          <a:p>
            <a:endParaRPr lang="en-US" sz="1800" dirty="0"/>
          </a:p>
        </p:txBody>
      </p:sp>
    </p:spTree>
    <p:extLst>
      <p:ext uri="{BB962C8B-B14F-4D97-AF65-F5344CB8AC3E}">
        <p14:creationId xmlns:p14="http://schemas.microsoft.com/office/powerpoint/2010/main" val="359051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09E25-5435-8743-992D-F0E94BE38CEF}"/>
              </a:ext>
            </a:extLst>
          </p:cNvPr>
          <p:cNvSpPr>
            <a:spLocks noGrp="1"/>
          </p:cNvSpPr>
          <p:nvPr>
            <p:ph type="title"/>
          </p:nvPr>
        </p:nvSpPr>
        <p:spPr>
          <a:xfrm>
            <a:off x="245631" y="112643"/>
            <a:ext cx="9603275" cy="1049235"/>
          </a:xfrm>
        </p:spPr>
        <p:txBody>
          <a:bodyPr/>
          <a:lstStyle/>
          <a:p>
            <a:r>
              <a:rPr lang="en-US" dirty="0"/>
              <a:t>The structure behind story </a:t>
            </a:r>
          </a:p>
        </p:txBody>
      </p:sp>
      <p:sp>
        <p:nvSpPr>
          <p:cNvPr id="3" name="Content Placeholder 2">
            <a:extLst>
              <a:ext uri="{FF2B5EF4-FFF2-40B4-BE49-F238E27FC236}">
                <a16:creationId xmlns:a16="http://schemas.microsoft.com/office/drawing/2014/main" id="{3DC5E822-5466-7C4C-AD4D-F8D69BD65ADC}"/>
              </a:ext>
            </a:extLst>
          </p:cNvPr>
          <p:cNvSpPr>
            <a:spLocks noGrp="1"/>
          </p:cNvSpPr>
          <p:nvPr>
            <p:ph idx="1"/>
          </p:nvPr>
        </p:nvSpPr>
        <p:spPr>
          <a:xfrm>
            <a:off x="119271" y="765312"/>
            <a:ext cx="12072729" cy="5396949"/>
          </a:xfrm>
        </p:spPr>
        <p:txBody>
          <a:bodyPr>
            <a:normAutofit fontScale="70000" lnSpcReduction="20000"/>
          </a:bodyPr>
          <a:lstStyle/>
          <a:p>
            <a:r>
              <a:rPr lang="en-US" dirty="0"/>
              <a:t>After a while of people making </a:t>
            </a:r>
            <a:r>
              <a:rPr lang="en-US" dirty="0" err="1"/>
              <a:t>stories,people</a:t>
            </a:r>
            <a:r>
              <a:rPr lang="en-US" dirty="0"/>
              <a:t> started trying to figure what the essence of stories </a:t>
            </a:r>
            <a:r>
              <a:rPr lang="en-US" dirty="0" err="1"/>
              <a:t>were,the</a:t>
            </a:r>
            <a:r>
              <a:rPr lang="en-US" dirty="0"/>
              <a:t> common </a:t>
            </a:r>
            <a:r>
              <a:rPr lang="en-US" dirty="0" err="1"/>
              <a:t>factors,the</a:t>
            </a:r>
            <a:r>
              <a:rPr lang="en-US" dirty="0"/>
              <a:t> bread and butter if you will</a:t>
            </a:r>
          </a:p>
          <a:p>
            <a:r>
              <a:rPr lang="en-US" dirty="0">
                <a:latin typeface="Arial" panose="020B0604020202020204" pitchFamily="34" charset="0"/>
                <a:cs typeface="Arial" panose="020B0604020202020204" pitchFamily="34" charset="0"/>
              </a:rPr>
              <a:t> these are (according to </a:t>
            </a:r>
            <a:r>
              <a:rPr lang="en-US" dirty="0" err="1">
                <a:latin typeface="Arial" panose="020B0604020202020204" pitchFamily="34" charset="0"/>
                <a:cs typeface="Arial" panose="020B0604020202020204" pitchFamily="34" charset="0"/>
              </a:rPr>
              <a:t>freytag</a:t>
            </a:r>
            <a:r>
              <a:rPr lang="en-US" dirty="0">
                <a:latin typeface="Arial" panose="020B0604020202020204" pitchFamily="34" charset="0"/>
                <a:cs typeface="Arial" panose="020B0604020202020204" pitchFamily="34" charset="0"/>
              </a:rPr>
              <a:t>) the inciting </a:t>
            </a:r>
            <a:r>
              <a:rPr lang="en-US" dirty="0" err="1">
                <a:latin typeface="Arial" panose="020B0604020202020204" pitchFamily="34" charset="0"/>
                <a:cs typeface="Arial" panose="020B0604020202020204" pitchFamily="34" charset="0"/>
              </a:rPr>
              <a:t>incident,exposition</a:t>
            </a:r>
            <a:r>
              <a:rPr lang="en-US" dirty="0">
                <a:latin typeface="Arial" panose="020B0604020202020204" pitchFamily="34" charset="0"/>
                <a:cs typeface="Arial" panose="020B0604020202020204" pitchFamily="34" charset="0"/>
              </a:rPr>
              <a:t>(this could be happen before or after but probably both) ,then </a:t>
            </a:r>
            <a:r>
              <a:rPr lang="en-US" dirty="0" err="1">
                <a:latin typeface="Arial" panose="020B0604020202020204" pitchFamily="34" charset="0"/>
                <a:cs typeface="Arial" panose="020B0604020202020204" pitchFamily="34" charset="0"/>
              </a:rPr>
              <a:t>theres</a:t>
            </a:r>
            <a:r>
              <a:rPr lang="en-US" dirty="0">
                <a:latin typeface="Arial" panose="020B0604020202020204" pitchFamily="34" charset="0"/>
                <a:cs typeface="Arial" panose="020B0604020202020204" pitchFamily="34" charset="0"/>
              </a:rPr>
              <a:t> rising action that leads to the climax, then the action starts to slow down to a resolution of the </a:t>
            </a:r>
            <a:r>
              <a:rPr lang="en-US" dirty="0" err="1">
                <a:latin typeface="Arial" panose="020B0604020202020204" pitchFamily="34" charset="0"/>
                <a:cs typeface="Arial" panose="020B0604020202020204" pitchFamily="34" charset="0"/>
              </a:rPr>
              <a:t>storie</a:t>
            </a:r>
            <a:r>
              <a:rPr lang="en-US" dirty="0">
                <a:latin typeface="Arial" panose="020B0604020202020204" pitchFamily="34" charset="0"/>
                <a:cs typeface="Arial" panose="020B0604020202020204" pitchFamily="34" charset="0"/>
              </a:rPr>
              <a:t>, the </a:t>
            </a:r>
            <a:r>
              <a:rPr lang="en-US" dirty="0" err="1">
                <a:latin typeface="Arial" panose="020B0604020202020204" pitchFamily="34" charset="0"/>
                <a:cs typeface="Arial" panose="020B0604020202020204" pitchFamily="34" charset="0"/>
              </a:rPr>
              <a:t>denoument</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The </a:t>
            </a:r>
            <a:r>
              <a:rPr lang="en-US" dirty="0" err="1">
                <a:latin typeface="Arial" panose="020B0604020202020204" pitchFamily="34" charset="0"/>
                <a:cs typeface="Arial" panose="020B0604020202020204" pitchFamily="34" charset="0"/>
              </a:rPr>
              <a:t>insighting</a:t>
            </a:r>
            <a:r>
              <a:rPr lang="en-US" dirty="0">
                <a:latin typeface="Arial" panose="020B0604020202020204" pitchFamily="34" charset="0"/>
                <a:cs typeface="Arial" panose="020B0604020202020204" pitchFamily="34" charset="0"/>
              </a:rPr>
              <a:t> incident could have hero props being stolen or given to the character </a:t>
            </a:r>
            <a:r>
              <a:rPr lang="en-US" dirty="0" err="1">
                <a:latin typeface="Arial" panose="020B0604020202020204" pitchFamily="34" charset="0"/>
                <a:cs typeface="Arial" panose="020B0604020202020204" pitchFamily="34" charset="0"/>
              </a:rPr>
              <a:t>e.g</a:t>
            </a:r>
            <a:r>
              <a:rPr lang="en-US" dirty="0">
                <a:latin typeface="Arial" panose="020B0604020202020204" pitchFamily="34" charset="0"/>
                <a:cs typeface="Arial" panose="020B0604020202020204" pitchFamily="34" charset="0"/>
              </a:rPr>
              <a:t> the dudes rug in the big Lebowski </a:t>
            </a:r>
          </a:p>
          <a:p>
            <a:r>
              <a:rPr lang="en-US" dirty="0">
                <a:latin typeface="Arial" panose="020B0604020202020204" pitchFamily="34" charset="0"/>
                <a:cs typeface="Arial" panose="020B0604020202020204" pitchFamily="34" charset="0"/>
              </a:rPr>
              <a:t>The set </a:t>
            </a:r>
            <a:r>
              <a:rPr lang="en-US" dirty="0" err="1">
                <a:latin typeface="Arial" panose="020B0604020202020204" pitchFamily="34" charset="0"/>
                <a:cs typeface="Arial" panose="020B0604020202020204" pitchFamily="34" charset="0"/>
              </a:rPr>
              <a:t>desisgners</a:t>
            </a:r>
            <a:r>
              <a:rPr lang="en-US" dirty="0">
                <a:latin typeface="Arial" panose="020B0604020202020204" pitchFamily="34" charset="0"/>
                <a:cs typeface="Arial" panose="020B0604020202020204" pitchFamily="34" charset="0"/>
              </a:rPr>
              <a:t> roll in the exposition is verry important as </a:t>
            </a:r>
            <a:r>
              <a:rPr lang="en-US" dirty="0" err="1">
                <a:latin typeface="Arial" panose="020B0604020202020204" pitchFamily="34" charset="0"/>
                <a:cs typeface="Arial" panose="020B0604020202020204" pitchFamily="34" charset="0"/>
              </a:rPr>
              <a:t>hes</a:t>
            </a:r>
            <a:r>
              <a:rPr lang="en-US" dirty="0">
                <a:latin typeface="Arial" panose="020B0604020202020204" pitchFamily="34" charset="0"/>
                <a:cs typeface="Arial" panose="020B0604020202020204" pitchFamily="34" charset="0"/>
              </a:rPr>
              <a:t> building the narrative and world  silently and sometimes even through our passive perception e.g. old </a:t>
            </a:r>
            <a:r>
              <a:rPr lang="en-US" dirty="0" err="1">
                <a:latin typeface="Arial" panose="020B0604020202020204" pitchFamily="34" charset="0"/>
                <a:cs typeface="Arial" panose="020B0604020202020204" pitchFamily="34" charset="0"/>
              </a:rPr>
              <a:t>corrigated</a:t>
            </a:r>
            <a:r>
              <a:rPr lang="en-US" dirty="0">
                <a:latin typeface="Arial" panose="020B0604020202020204" pitchFamily="34" charset="0"/>
                <a:cs typeface="Arial" panose="020B0604020202020204" pitchFamily="34" charset="0"/>
              </a:rPr>
              <a:t> iron on buildings, on the other hand it could be really obvious like say the two suns or blue milk in star </a:t>
            </a:r>
            <a:r>
              <a:rPr lang="en-US" dirty="0" err="1">
                <a:latin typeface="Arial" panose="020B0604020202020204" pitchFamily="34" charset="0"/>
                <a:cs typeface="Arial" panose="020B0604020202020204" pitchFamily="34" charset="0"/>
              </a:rPr>
              <a:t>wars.it</a:t>
            </a:r>
            <a:r>
              <a:rPr lang="en-US" dirty="0">
                <a:latin typeface="Arial" panose="020B0604020202020204" pitchFamily="34" charset="0"/>
                <a:cs typeface="Arial" panose="020B0604020202020204" pitchFamily="34" charset="0"/>
              </a:rPr>
              <a:t> can also show us key facts about our protagonist, </a:t>
            </a:r>
            <a:r>
              <a:rPr lang="en-US" dirty="0" err="1">
                <a:latin typeface="Arial" panose="020B0604020202020204" pitchFamily="34" charset="0"/>
                <a:cs typeface="Arial" panose="020B0604020202020204" pitchFamily="34" charset="0"/>
              </a:rPr>
              <a:t>whats</a:t>
            </a:r>
            <a:r>
              <a:rPr lang="en-US" dirty="0">
                <a:latin typeface="Arial" panose="020B0604020202020204" pitchFamily="34" charset="0"/>
                <a:cs typeface="Arial" panose="020B0604020202020204" pitchFamily="34" charset="0"/>
              </a:rPr>
              <a:t> his </a:t>
            </a:r>
            <a:r>
              <a:rPr lang="en-US" dirty="0" err="1">
                <a:latin typeface="Arial" panose="020B0604020202020204" pitchFamily="34" charset="0"/>
                <a:cs typeface="Arial" panose="020B0604020202020204" pitchFamily="34" charset="0"/>
              </a:rPr>
              <a:t>values?is</a:t>
            </a:r>
            <a:r>
              <a:rPr lang="en-US" dirty="0">
                <a:latin typeface="Arial" panose="020B0604020202020204" pitchFamily="34" charset="0"/>
                <a:cs typeface="Arial" panose="020B0604020202020204" pitchFamily="34" charset="0"/>
              </a:rPr>
              <a:t> he rich or poor? </a:t>
            </a:r>
            <a:r>
              <a:rPr lang="en-US" dirty="0" err="1">
                <a:latin typeface="Arial" panose="020B0604020202020204" pitchFamily="34" charset="0"/>
                <a:cs typeface="Arial" panose="020B0604020202020204" pitchFamily="34" charset="0"/>
              </a:rPr>
              <a:t>Ect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ect</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In the rising action et pieces also help keep a cohesive story, there could also be hero props such as the dudes rug in the big Lebowski props like this quite often get stolen bringing the protagonist into the </a:t>
            </a:r>
            <a:r>
              <a:rPr lang="en-US" dirty="0" err="1">
                <a:latin typeface="Arial" panose="020B0604020202020204" pitchFamily="34" charset="0"/>
                <a:cs typeface="Arial" panose="020B0604020202020204" pitchFamily="34" charset="0"/>
              </a:rPr>
              <a:t>story.or</a:t>
            </a:r>
            <a:r>
              <a:rPr lang="en-US" dirty="0">
                <a:latin typeface="Arial" panose="020B0604020202020204" pitchFamily="34" charset="0"/>
                <a:cs typeface="Arial" panose="020B0604020202020204" pitchFamily="34" charset="0"/>
              </a:rPr>
              <a:t> rocky during a training montage </a:t>
            </a:r>
          </a:p>
          <a:p>
            <a:r>
              <a:rPr lang="en-US" dirty="0">
                <a:latin typeface="Arial" panose="020B0604020202020204" pitchFamily="34" charset="0"/>
                <a:cs typeface="Arial" panose="020B0604020202020204" pitchFamily="34" charset="0"/>
              </a:rPr>
              <a:t>During the climax the set pieces are quite often part of the action </a:t>
            </a:r>
            <a:r>
              <a:rPr lang="en-US" dirty="0" err="1">
                <a:latin typeface="Arial" panose="020B0604020202020204" pitchFamily="34" charset="0"/>
                <a:cs typeface="Arial" panose="020B0604020202020204" pitchFamily="34" charset="0"/>
              </a:rPr>
              <a:t>e.g</a:t>
            </a:r>
            <a:r>
              <a:rPr lang="en-US" dirty="0">
                <a:latin typeface="Arial" panose="020B0604020202020204" pitchFamily="34" charset="0"/>
                <a:cs typeface="Arial" panose="020B0604020202020204" pitchFamily="34" charset="0"/>
              </a:rPr>
              <a:t> buildings getting blown </a:t>
            </a:r>
            <a:r>
              <a:rPr lang="en-US" dirty="0" err="1">
                <a:latin typeface="Arial" panose="020B0604020202020204" pitchFamily="34" charset="0"/>
                <a:cs typeface="Arial" panose="020B0604020202020204" pitchFamily="34" charset="0"/>
              </a:rPr>
              <a:t>appart</a:t>
            </a:r>
            <a:r>
              <a:rPr lang="en-US" dirty="0">
                <a:latin typeface="Arial" panose="020B0604020202020204" pitchFamily="34" charset="0"/>
                <a:cs typeface="Arial" panose="020B0604020202020204" pitchFamily="34" charset="0"/>
              </a:rPr>
              <a:t> by machine guns in </a:t>
            </a:r>
            <a:r>
              <a:rPr lang="en-US" dirty="0" err="1">
                <a:latin typeface="Arial" panose="020B0604020202020204" pitchFamily="34" charset="0"/>
                <a:cs typeface="Arial" panose="020B0604020202020204" pitchFamily="34" charset="0"/>
              </a:rPr>
              <a:t>scarface</a:t>
            </a:r>
            <a:r>
              <a:rPr lang="en-US" dirty="0">
                <a:latin typeface="Arial" panose="020B0604020202020204" pitchFamily="34" charset="0"/>
                <a:cs typeface="Arial" panose="020B0604020202020204" pitchFamily="34" charset="0"/>
              </a:rPr>
              <a:t> for the dramatic showdown, the location could also be designed for a dramatic scene like we see in </a:t>
            </a:r>
            <a:r>
              <a:rPr lang="en-US" dirty="0" err="1">
                <a:latin typeface="Arial" panose="020B0604020202020204" pitchFamily="34" charset="0"/>
                <a:cs typeface="Arial" panose="020B0604020202020204" pitchFamily="34" charset="0"/>
              </a:rPr>
              <a:t>starwars</a:t>
            </a:r>
            <a:r>
              <a:rPr lang="en-US" dirty="0">
                <a:latin typeface="Arial" panose="020B0604020202020204" pitchFamily="34" charset="0"/>
                <a:cs typeface="Arial" panose="020B0604020202020204" pitchFamily="34" charset="0"/>
              </a:rPr>
              <a:t>, it helps up the anti</a:t>
            </a:r>
          </a:p>
          <a:p>
            <a:r>
              <a:rPr lang="en-US" dirty="0">
                <a:latin typeface="Arial" panose="020B0604020202020204" pitchFamily="34" charset="0"/>
                <a:cs typeface="Arial" panose="020B0604020202020204" pitchFamily="34" charset="0"/>
              </a:rPr>
              <a:t>The </a:t>
            </a:r>
            <a:r>
              <a:rPr lang="en-US" dirty="0" err="1">
                <a:latin typeface="Arial" panose="020B0604020202020204" pitchFamily="34" charset="0"/>
                <a:cs typeface="Arial" panose="020B0604020202020204" pitchFamily="34" charset="0"/>
              </a:rPr>
              <a:t>demoument</a:t>
            </a:r>
            <a:r>
              <a:rPr lang="en-US" dirty="0">
                <a:latin typeface="Arial" panose="020B0604020202020204" pitchFamily="34" charset="0"/>
                <a:cs typeface="Arial" panose="020B0604020202020204" pitchFamily="34" charset="0"/>
              </a:rPr>
              <a:t> is helping climbing down from the climax to tie up loos ends of the story and answer questions the audience have been asking (or maybe not if your marvel) , the set can play a key roll here. The </a:t>
            </a:r>
            <a:r>
              <a:rPr lang="en-US" dirty="0" err="1">
                <a:latin typeface="Arial" panose="020B0604020202020204" pitchFamily="34" charset="0"/>
                <a:cs typeface="Arial" panose="020B0604020202020204" pitchFamily="34" charset="0"/>
              </a:rPr>
              <a:t>denoument</a:t>
            </a:r>
            <a:r>
              <a:rPr lang="en-US" dirty="0">
                <a:latin typeface="Arial" panose="020B0604020202020204" pitchFamily="34" charset="0"/>
                <a:cs typeface="Arial" panose="020B0604020202020204" pitchFamily="34" charset="0"/>
              </a:rPr>
              <a:t> is also the last thing the audience sees so naturally its appealing for them to see the protagonist (who they’ve projected themselves onto) get rewarded for all </a:t>
            </a:r>
            <a:r>
              <a:rPr lang="en-US" dirty="0" err="1">
                <a:latin typeface="Arial" panose="020B0604020202020204" pitchFamily="34" charset="0"/>
                <a:cs typeface="Arial" panose="020B0604020202020204" pitchFamily="34" charset="0"/>
              </a:rPr>
              <a:t>theyr</a:t>
            </a:r>
            <a:r>
              <a:rPr lang="en-US" dirty="0">
                <a:latin typeface="Arial" panose="020B0604020202020204" pitchFamily="34" charset="0"/>
                <a:cs typeface="Arial" panose="020B0604020202020204" pitchFamily="34" charset="0"/>
              </a:rPr>
              <a:t> hard work. This is the last message the producers get to send out </a:t>
            </a:r>
            <a:r>
              <a:rPr lang="en-US" dirty="0" err="1">
                <a:latin typeface="Arial" panose="020B0604020202020204" pitchFamily="34" charset="0"/>
                <a:cs typeface="Arial" panose="020B0604020202020204" pitchFamily="34" charset="0"/>
              </a:rPr>
              <a:t>aswell</a:t>
            </a:r>
            <a:r>
              <a:rPr lang="en-US" dirty="0">
                <a:latin typeface="Arial" panose="020B0604020202020204" pitchFamily="34" charset="0"/>
                <a:cs typeface="Arial" panose="020B0604020202020204" pitchFamily="34" charset="0"/>
              </a:rPr>
              <a:t> so set pieces that signify the core elements of the story are important.</a:t>
            </a:r>
          </a:p>
          <a:p>
            <a:r>
              <a:rPr lang="en-US" dirty="0">
                <a:latin typeface="Arial" panose="020B0604020202020204" pitchFamily="34" charset="0"/>
                <a:cs typeface="Arial" panose="020B0604020202020204" pitchFamily="34" charset="0"/>
              </a:rPr>
              <a:t>I think id feel most comfortable making set pieces for the </a:t>
            </a:r>
            <a:r>
              <a:rPr lang="en-US" dirty="0" err="1">
                <a:latin typeface="Arial" panose="020B0604020202020204" pitchFamily="34" charset="0"/>
                <a:cs typeface="Arial" panose="020B0604020202020204" pitchFamily="34" charset="0"/>
              </a:rPr>
              <a:t>denoument</a:t>
            </a:r>
            <a:r>
              <a:rPr lang="en-US" dirty="0">
                <a:latin typeface="Arial" panose="020B0604020202020204" pitchFamily="34" charset="0"/>
                <a:cs typeface="Arial" panose="020B0604020202020204" pitchFamily="34" charset="0"/>
              </a:rPr>
              <a:t> because its what the audience takes away from the movie but it doesn’t hold quite as much pressure as the exposition in my opinion.</a:t>
            </a:r>
          </a:p>
          <a:p>
            <a:endParaRPr lang="en-US" dirty="0">
              <a:latin typeface="Trattatello" panose="020F0403020200020303" pitchFamily="34" charset="0"/>
            </a:endParaRPr>
          </a:p>
          <a:p>
            <a:endParaRPr lang="en-US" dirty="0">
              <a:latin typeface="Trattatello" panose="020F0403020200020303" pitchFamily="34" charset="0"/>
            </a:endParaRPr>
          </a:p>
          <a:p>
            <a:endParaRPr lang="en-US" dirty="0">
              <a:latin typeface="Trattatello" panose="020F0403020200020303" pitchFamily="34" charset="0"/>
            </a:endParaRPr>
          </a:p>
          <a:p>
            <a:pPr marL="0" indent="0">
              <a:buNone/>
            </a:pPr>
            <a:endParaRPr lang="en-US" dirty="0"/>
          </a:p>
          <a:p>
            <a:pPr marL="0" indent="0">
              <a:buNone/>
            </a:pPr>
            <a:endParaRPr lang="en-US" dirty="0">
              <a:latin typeface="Algerian" panose="020F0502020204030204" pitchFamily="34" charset="0"/>
              <a:cs typeface="Algerian" panose="020F0502020204030204" pitchFamily="34" charset="0"/>
            </a:endParaRPr>
          </a:p>
        </p:txBody>
      </p:sp>
    </p:spTree>
    <p:extLst>
      <p:ext uri="{BB962C8B-B14F-4D97-AF65-F5344CB8AC3E}">
        <p14:creationId xmlns:p14="http://schemas.microsoft.com/office/powerpoint/2010/main" val="25550623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DBC11-04EA-1340-B558-C7A879C75726}"/>
              </a:ext>
            </a:extLst>
          </p:cNvPr>
          <p:cNvSpPr>
            <a:spLocks noGrp="1"/>
          </p:cNvSpPr>
          <p:nvPr>
            <p:ph type="title"/>
          </p:nvPr>
        </p:nvSpPr>
        <p:spPr>
          <a:xfrm>
            <a:off x="0" y="0"/>
            <a:ext cx="9603275" cy="1049235"/>
          </a:xfrm>
        </p:spPr>
        <p:txBody>
          <a:bodyPr/>
          <a:lstStyle/>
          <a:p>
            <a:r>
              <a:rPr lang="en-US" dirty="0" err="1"/>
              <a:t>Vladmir</a:t>
            </a:r>
            <a:r>
              <a:rPr lang="en-US" dirty="0"/>
              <a:t> prop </a:t>
            </a:r>
          </a:p>
        </p:txBody>
      </p:sp>
      <p:sp>
        <p:nvSpPr>
          <p:cNvPr id="3" name="Content Placeholder 2">
            <a:extLst>
              <a:ext uri="{FF2B5EF4-FFF2-40B4-BE49-F238E27FC236}">
                <a16:creationId xmlns:a16="http://schemas.microsoft.com/office/drawing/2014/main" id="{7AE4E9C5-BF8E-C84B-A609-EAC284D5A2DF}"/>
              </a:ext>
            </a:extLst>
          </p:cNvPr>
          <p:cNvSpPr>
            <a:spLocks noGrp="1"/>
          </p:cNvSpPr>
          <p:nvPr>
            <p:ph idx="1"/>
          </p:nvPr>
        </p:nvSpPr>
        <p:spPr>
          <a:xfrm>
            <a:off x="126362" y="524617"/>
            <a:ext cx="12065638" cy="5558131"/>
          </a:xfrm>
        </p:spPr>
        <p:txBody>
          <a:bodyPr>
            <a:normAutofit/>
          </a:bodyPr>
          <a:lstStyle/>
          <a:p>
            <a:r>
              <a:rPr lang="en-US" dirty="0"/>
              <a:t>I chose to research </a:t>
            </a:r>
            <a:r>
              <a:rPr lang="en-US" dirty="0" err="1"/>
              <a:t>vladmir</a:t>
            </a:r>
            <a:r>
              <a:rPr lang="en-US" dirty="0"/>
              <a:t> prop as I have an interest in soviet culture especially early on</a:t>
            </a:r>
          </a:p>
          <a:p>
            <a:r>
              <a:rPr lang="en-US" dirty="0"/>
              <a:t>Propp was an anthropologist who collected up the different tales of Russia to try and find things that were the same or similar in all of them, </a:t>
            </a:r>
          </a:p>
          <a:p>
            <a:r>
              <a:rPr lang="en-US" dirty="0"/>
              <a:t>His book ,the morphology of folk tales, was published in Russian in 1928 and wasn’t written in English until 1958</a:t>
            </a:r>
          </a:p>
          <a:p>
            <a:r>
              <a:rPr lang="en-US" dirty="0"/>
              <a:t>prop broke the functional elements into 31 pieces , much more than </a:t>
            </a:r>
            <a:r>
              <a:rPr lang="en-US" dirty="0" err="1"/>
              <a:t>freytags</a:t>
            </a:r>
            <a:r>
              <a:rPr lang="en-US" dirty="0"/>
              <a:t>, and 8 character types </a:t>
            </a:r>
          </a:p>
          <a:p>
            <a:r>
              <a:rPr lang="en-US" dirty="0"/>
              <a:t>The 8 characters draw parallels to a normal persons life </a:t>
            </a:r>
            <a:r>
              <a:rPr lang="en-US" dirty="0" err="1"/>
              <a:t>e.g</a:t>
            </a:r>
            <a:r>
              <a:rPr lang="en-US" dirty="0"/>
              <a:t> the princess ,is a love interest that you have to struggle to win the affection of especially against her father whom you must impress, ,this character can however be any position of authority that you must work for who sends the hero on his quest ; the donor who helps the hero along is another </a:t>
            </a:r>
            <a:r>
              <a:rPr lang="en-US" dirty="0" err="1"/>
              <a:t>carachter</a:t>
            </a:r>
            <a:r>
              <a:rPr lang="en-US" dirty="0"/>
              <a:t> </a:t>
            </a:r>
            <a:r>
              <a:rPr lang="en-US" dirty="0" err="1"/>
              <a:t>im</a:t>
            </a:r>
            <a:r>
              <a:rPr lang="en-US" dirty="0"/>
              <a:t> sure a lot of people can relate their lives too although it often has a </a:t>
            </a:r>
            <a:r>
              <a:rPr lang="en-US" dirty="0" err="1"/>
              <a:t>grandious</a:t>
            </a:r>
            <a:r>
              <a:rPr lang="en-US" dirty="0"/>
              <a:t> twist such as being a wizard or </a:t>
            </a:r>
            <a:r>
              <a:rPr lang="en-US" dirty="0" err="1"/>
              <a:t>givig</a:t>
            </a:r>
            <a:r>
              <a:rPr lang="en-US" dirty="0"/>
              <a:t> the hero a magical item.</a:t>
            </a:r>
          </a:p>
          <a:p>
            <a:r>
              <a:rPr lang="en-US" dirty="0" err="1"/>
              <a:t>Vladmir</a:t>
            </a:r>
            <a:r>
              <a:rPr lang="en-US" dirty="0"/>
              <a:t> </a:t>
            </a:r>
            <a:r>
              <a:rPr lang="en-US" dirty="0" err="1"/>
              <a:t>propps</a:t>
            </a:r>
            <a:r>
              <a:rPr lang="en-US" dirty="0"/>
              <a:t> book after being translated to English and influenced much of Hollywood by changing the way people looked at cinema almost sticking to formulas too </a:t>
            </a:r>
            <a:r>
              <a:rPr lang="en-US" dirty="0" err="1"/>
              <a:t>riggerously</a:t>
            </a:r>
            <a:r>
              <a:rPr lang="en-US" dirty="0"/>
              <a:t> but none the less it allows Hollywood to churn out the same story but with slightly different factors in a way that keeps it exciting for the viewers.</a:t>
            </a:r>
          </a:p>
          <a:p>
            <a:endParaRPr lang="en-US" dirty="0"/>
          </a:p>
          <a:p>
            <a:endParaRPr lang="en-US" dirty="0"/>
          </a:p>
        </p:txBody>
      </p:sp>
    </p:spTree>
    <p:extLst>
      <p:ext uri="{BB962C8B-B14F-4D97-AF65-F5344CB8AC3E}">
        <p14:creationId xmlns:p14="http://schemas.microsoft.com/office/powerpoint/2010/main" val="2327103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D92ED-1FF2-0A49-9AC3-CDC8D18C7D44}"/>
              </a:ext>
            </a:extLst>
          </p:cNvPr>
          <p:cNvSpPr>
            <a:spLocks noGrp="1"/>
          </p:cNvSpPr>
          <p:nvPr>
            <p:ph type="title"/>
          </p:nvPr>
        </p:nvSpPr>
        <p:spPr>
          <a:xfrm>
            <a:off x="0" y="0"/>
            <a:ext cx="9603275" cy="1049235"/>
          </a:xfrm>
        </p:spPr>
        <p:txBody>
          <a:bodyPr/>
          <a:lstStyle/>
          <a:p>
            <a:r>
              <a:rPr lang="en-US" dirty="0"/>
              <a:t>The </a:t>
            </a:r>
            <a:r>
              <a:rPr lang="en-US" dirty="0" err="1"/>
              <a:t>historie</a:t>
            </a:r>
            <a:r>
              <a:rPr lang="en-US" dirty="0"/>
              <a:t> of theatre </a:t>
            </a:r>
          </a:p>
        </p:txBody>
      </p:sp>
      <p:sp>
        <p:nvSpPr>
          <p:cNvPr id="3" name="Content Placeholder 2">
            <a:extLst>
              <a:ext uri="{FF2B5EF4-FFF2-40B4-BE49-F238E27FC236}">
                <a16:creationId xmlns:a16="http://schemas.microsoft.com/office/drawing/2014/main" id="{20D93437-76ED-7E46-A2AF-A5DB639296AC}"/>
              </a:ext>
            </a:extLst>
          </p:cNvPr>
          <p:cNvSpPr>
            <a:spLocks noGrp="1"/>
          </p:cNvSpPr>
          <p:nvPr>
            <p:ph idx="1"/>
          </p:nvPr>
        </p:nvSpPr>
        <p:spPr>
          <a:xfrm>
            <a:off x="0" y="524617"/>
            <a:ext cx="12192000" cy="5248962"/>
          </a:xfrm>
        </p:spPr>
        <p:txBody>
          <a:bodyPr>
            <a:normAutofit fontScale="55000" lnSpcReduction="20000"/>
          </a:bodyPr>
          <a:lstStyle/>
          <a:p>
            <a:r>
              <a:rPr lang="en-US" dirty="0" err="1"/>
              <a:t>Writton</a:t>
            </a:r>
            <a:r>
              <a:rPr lang="en-US" dirty="0"/>
              <a:t> theatre can be traced back to </a:t>
            </a:r>
            <a:r>
              <a:rPr lang="en-US" dirty="0" err="1"/>
              <a:t>aincient</a:t>
            </a:r>
            <a:r>
              <a:rPr lang="en-US" dirty="0"/>
              <a:t> Greece where a priest called </a:t>
            </a:r>
            <a:r>
              <a:rPr lang="en-US" dirty="0" err="1"/>
              <a:t>thespis</a:t>
            </a:r>
            <a:r>
              <a:rPr lang="en-US" dirty="0"/>
              <a:t> started acting out parts of his religious services (to </a:t>
            </a:r>
            <a:r>
              <a:rPr lang="en-US" dirty="0" err="1"/>
              <a:t>dyonysis</a:t>
            </a:r>
            <a:r>
              <a:rPr lang="en-US" dirty="0"/>
              <a:t>). Theatre quickly spread through Greek culture which through contests quickly developed into more actors, theses plays could take days and at the start all the </a:t>
            </a:r>
            <a:r>
              <a:rPr lang="en-US" dirty="0" err="1"/>
              <a:t>propps</a:t>
            </a:r>
            <a:r>
              <a:rPr lang="en-US" dirty="0"/>
              <a:t> the actors would have were masks. The spaces were also rudimentary always outdoors and calved into a hill they were designed for sound to carry up to the audience and to allow a clear </a:t>
            </a:r>
            <a:r>
              <a:rPr lang="en-US" dirty="0" err="1"/>
              <a:t>view.after</a:t>
            </a:r>
            <a:r>
              <a:rPr lang="en-US" dirty="0"/>
              <a:t> a while however they did introduce a small stage(skene) with  </a:t>
            </a:r>
          </a:p>
          <a:p>
            <a:r>
              <a:rPr lang="en-US" dirty="0"/>
              <a:t>Like pretty much everything else the romans did they adopted Greek style theatre but taking the time to force their slaves to make much bigger theatres often indoors, famously the romans </a:t>
            </a:r>
            <a:r>
              <a:rPr lang="en-US" dirty="0" err="1"/>
              <a:t>heldplays</a:t>
            </a:r>
            <a:r>
              <a:rPr lang="en-US" dirty="0"/>
              <a:t> in which real prisoners would play parts that died for a really twisted </a:t>
            </a:r>
            <a:r>
              <a:rPr lang="en-US" dirty="0" err="1"/>
              <a:t>publick</a:t>
            </a:r>
            <a:r>
              <a:rPr lang="en-US" dirty="0"/>
              <a:t> </a:t>
            </a:r>
            <a:r>
              <a:rPr lang="en-US" dirty="0" err="1"/>
              <a:t>excecution</a:t>
            </a:r>
            <a:r>
              <a:rPr lang="en-US" dirty="0"/>
              <a:t>, the gladiators were also </a:t>
            </a:r>
            <a:r>
              <a:rPr lang="en-US" dirty="0" err="1"/>
              <a:t>characetures</a:t>
            </a:r>
            <a:r>
              <a:rPr lang="en-US" dirty="0"/>
              <a:t> of peoples the romans had </a:t>
            </a:r>
            <a:r>
              <a:rPr lang="en-US" dirty="0" err="1"/>
              <a:t>concuered</a:t>
            </a:r>
            <a:r>
              <a:rPr lang="en-US" dirty="0"/>
              <a:t> to portray how mighty the roman legions </a:t>
            </a:r>
            <a:r>
              <a:rPr lang="en-US" dirty="0" err="1"/>
              <a:t>were,the</a:t>
            </a:r>
            <a:r>
              <a:rPr lang="en-US" dirty="0"/>
              <a:t> plots of their </a:t>
            </a:r>
            <a:r>
              <a:rPr lang="en-US" dirty="0" err="1"/>
              <a:t>actuall</a:t>
            </a:r>
            <a:r>
              <a:rPr lang="en-US" dirty="0"/>
              <a:t> theatre was usually taken from the </a:t>
            </a:r>
            <a:r>
              <a:rPr lang="en-US" dirty="0" err="1"/>
              <a:t>greeks</a:t>
            </a:r>
            <a:r>
              <a:rPr lang="en-US" dirty="0"/>
              <a:t>.</a:t>
            </a:r>
          </a:p>
          <a:p>
            <a:r>
              <a:rPr lang="en-US" dirty="0"/>
              <a:t>After the fall of the roman empire there isn’t much theatre and there certainly </a:t>
            </a:r>
            <a:r>
              <a:rPr lang="en-US" dirty="0" err="1"/>
              <a:t>ist</a:t>
            </a:r>
            <a:r>
              <a:rPr lang="en-US" dirty="0"/>
              <a:t> any </a:t>
            </a:r>
            <a:r>
              <a:rPr lang="en-US" dirty="0" err="1"/>
              <a:t>surving</a:t>
            </a:r>
            <a:r>
              <a:rPr lang="en-US" dirty="0"/>
              <a:t> plays, so we must assume that like in the middle ages there were travelling plays that went from town to town in a circuit of festivals performing crude </a:t>
            </a:r>
            <a:r>
              <a:rPr lang="en-US" dirty="0" err="1"/>
              <a:t>comedys</a:t>
            </a:r>
            <a:r>
              <a:rPr lang="en-US" dirty="0"/>
              <a:t> such as punch and </a:t>
            </a:r>
            <a:r>
              <a:rPr lang="en-US" dirty="0" err="1"/>
              <a:t>judy</a:t>
            </a:r>
            <a:r>
              <a:rPr lang="en-US" dirty="0"/>
              <a:t> or religious stories. </a:t>
            </a:r>
          </a:p>
          <a:p>
            <a:r>
              <a:rPr lang="en-US" dirty="0"/>
              <a:t>In central America the </a:t>
            </a:r>
            <a:r>
              <a:rPr lang="en-US" dirty="0" err="1"/>
              <a:t>mayan</a:t>
            </a:r>
            <a:r>
              <a:rPr lang="en-US" dirty="0"/>
              <a:t> also held theatrical performances verry highly where young men would study singing dancing and acting alongside warfare, </a:t>
            </a:r>
            <a:r>
              <a:rPr lang="en-US" dirty="0" err="1"/>
              <a:t>mayan</a:t>
            </a:r>
            <a:r>
              <a:rPr lang="en-US" dirty="0"/>
              <a:t> performances were usually held in courtyards but could equally be anywhere outside to mark an important event as time was highly </a:t>
            </a:r>
            <a:r>
              <a:rPr lang="en-US" dirty="0" err="1"/>
              <a:t>ritualised</a:t>
            </a:r>
            <a:r>
              <a:rPr lang="en-US" dirty="0"/>
              <a:t> for them and regular performances helped keep a social rhythm, the decorations of there stages was said to be flowers and dead harmless animals such as </a:t>
            </a:r>
            <a:r>
              <a:rPr lang="en-US" dirty="0" err="1"/>
              <a:t>birs</a:t>
            </a:r>
            <a:r>
              <a:rPr lang="en-US" dirty="0"/>
              <a:t> or rabbits, in one account of a large performance the actors acted out being animals or disabled people describing there lives to the great amusement of the audience, in accounts of other performances men would mime out actions stereotypically done by </a:t>
            </a:r>
            <a:r>
              <a:rPr lang="en-US" dirty="0" err="1"/>
              <a:t>women.similarly</a:t>
            </a:r>
            <a:r>
              <a:rPr lang="en-US" dirty="0"/>
              <a:t> to the </a:t>
            </a:r>
            <a:r>
              <a:rPr lang="en-US" dirty="0" err="1"/>
              <a:t>ruskin</a:t>
            </a:r>
            <a:r>
              <a:rPr lang="en-US" dirty="0"/>
              <a:t> they believed in god nature and man </a:t>
            </a:r>
            <a:r>
              <a:rPr lang="en-US" dirty="0" err="1"/>
              <a:t>havting</a:t>
            </a:r>
            <a:r>
              <a:rPr lang="en-US" dirty="0"/>
              <a:t> to emulate one another in order to keep balance.</a:t>
            </a:r>
          </a:p>
          <a:p>
            <a:r>
              <a:rPr lang="en-US" dirty="0"/>
              <a:t>After the dark ages had elapsed more theatre started being produced as </a:t>
            </a:r>
            <a:r>
              <a:rPr lang="en-US" dirty="0" err="1"/>
              <a:t>preists</a:t>
            </a:r>
            <a:r>
              <a:rPr lang="en-US" dirty="0"/>
              <a:t> saw how engaging it was for the audience, they started erecting small stages each portraying a different story from the bible starting in </a:t>
            </a:r>
            <a:r>
              <a:rPr lang="en-US" dirty="0" err="1"/>
              <a:t>eden</a:t>
            </a:r>
            <a:r>
              <a:rPr lang="en-US" dirty="0"/>
              <a:t> ending in hellfire. This was also another way the </a:t>
            </a:r>
            <a:r>
              <a:rPr lang="en-US" dirty="0" err="1"/>
              <a:t>churche</a:t>
            </a:r>
            <a:r>
              <a:rPr lang="en-US" dirty="0"/>
              <a:t> conveyed its wealth to the working man.</a:t>
            </a:r>
          </a:p>
          <a:p>
            <a:r>
              <a:rPr lang="en-US" dirty="0"/>
              <a:t> in Italy the renaissance was kicking off and the new found interest the nobility had for </a:t>
            </a:r>
            <a:r>
              <a:rPr lang="en-US" dirty="0" err="1"/>
              <a:t>aincient</a:t>
            </a:r>
            <a:r>
              <a:rPr lang="en-US" dirty="0"/>
              <a:t> Greece offered an alternative to the religious theatre of the church, beginning just in </a:t>
            </a:r>
            <a:r>
              <a:rPr lang="en-US" dirty="0" err="1"/>
              <a:t>theyr</a:t>
            </a:r>
            <a:r>
              <a:rPr lang="en-US" dirty="0"/>
              <a:t> courtyards this theatre quickly demanded its own play house specially designed buildings for theatre, making leaps and </a:t>
            </a:r>
            <a:r>
              <a:rPr lang="en-US" dirty="0" err="1"/>
              <a:t>bownds</a:t>
            </a:r>
            <a:r>
              <a:rPr lang="en-US" dirty="0"/>
              <a:t> in set design they had elaborate moving pieces and created backgrounds with </a:t>
            </a:r>
            <a:r>
              <a:rPr lang="en-US" dirty="0" err="1"/>
              <a:t>perspective.the</a:t>
            </a:r>
            <a:r>
              <a:rPr lang="en-US" dirty="0"/>
              <a:t> architecture was heavily influenced by </a:t>
            </a:r>
            <a:r>
              <a:rPr lang="en-US" dirty="0" err="1"/>
              <a:t>vitruvious</a:t>
            </a:r>
            <a:r>
              <a:rPr lang="en-US" dirty="0"/>
              <a:t> a roman architect.</a:t>
            </a:r>
          </a:p>
          <a:p>
            <a:r>
              <a:rPr lang="en-US" dirty="0"/>
              <a:t>Noh theatre in japan had a simple set usually with a pine tree on the background and the only prop being a fan to signify the weather . The stages were not too complicated jutting out into the audience with 4 pillars holding the roof up allowing the audience to see every thing </a:t>
            </a:r>
          </a:p>
          <a:p>
            <a:r>
              <a:rPr lang="en-US" dirty="0"/>
              <a:t>In the </a:t>
            </a:r>
            <a:r>
              <a:rPr lang="en-US" dirty="0" err="1"/>
              <a:t>uk</a:t>
            </a:r>
            <a:r>
              <a:rPr lang="en-US" dirty="0"/>
              <a:t> playhouses were beginning to get built usually circular open air buildings, the backdrop would be a mansion face with a room curtained over that could play the part of an inside room.</a:t>
            </a:r>
          </a:p>
          <a:p>
            <a:r>
              <a:rPr lang="en-US" dirty="0"/>
              <a:t>Unfortunately there was a puritan play </a:t>
            </a:r>
            <a:r>
              <a:rPr lang="en-US" dirty="0" err="1"/>
              <a:t>proabition</a:t>
            </a:r>
            <a:r>
              <a:rPr lang="en-US" dirty="0"/>
              <a:t> performed by the </a:t>
            </a:r>
            <a:r>
              <a:rPr lang="en-US" dirty="0" err="1"/>
              <a:t>crommweilian</a:t>
            </a:r>
            <a:r>
              <a:rPr lang="en-US" dirty="0"/>
              <a:t> government and after this play  houses started taking influence from </a:t>
            </a:r>
            <a:r>
              <a:rPr lang="en-US" dirty="0" err="1"/>
              <a:t>itally</a:t>
            </a:r>
            <a:r>
              <a:rPr lang="en-US" dirty="0"/>
              <a:t> opting for rectangular smaller enclosed spaces with exchangeable </a:t>
            </a:r>
            <a:r>
              <a:rPr lang="en-US" dirty="0" err="1"/>
              <a:t>backdropps</a:t>
            </a:r>
            <a:r>
              <a:rPr lang="en-US" dirty="0"/>
              <a:t>.</a:t>
            </a:r>
          </a:p>
        </p:txBody>
      </p:sp>
    </p:spTree>
    <p:extLst>
      <p:ext uri="{BB962C8B-B14F-4D97-AF65-F5344CB8AC3E}">
        <p14:creationId xmlns:p14="http://schemas.microsoft.com/office/powerpoint/2010/main" val="1546715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2D021-A531-8D4D-8D59-134C4B81C39D}"/>
              </a:ext>
            </a:extLst>
          </p:cNvPr>
          <p:cNvSpPr>
            <a:spLocks noGrp="1"/>
          </p:cNvSpPr>
          <p:nvPr>
            <p:ph type="title"/>
          </p:nvPr>
        </p:nvSpPr>
        <p:spPr>
          <a:xfrm>
            <a:off x="0" y="0"/>
            <a:ext cx="9603275" cy="1049235"/>
          </a:xfrm>
        </p:spPr>
        <p:txBody>
          <a:bodyPr/>
          <a:lstStyle/>
          <a:p>
            <a:r>
              <a:rPr lang="en-US" dirty="0" err="1"/>
              <a:t>moodboards</a:t>
            </a:r>
            <a:endParaRPr lang="en-US" dirty="0"/>
          </a:p>
        </p:txBody>
      </p:sp>
      <p:pic>
        <p:nvPicPr>
          <p:cNvPr id="4" name="Content Placeholder 3">
            <a:extLst>
              <a:ext uri="{FF2B5EF4-FFF2-40B4-BE49-F238E27FC236}">
                <a16:creationId xmlns:a16="http://schemas.microsoft.com/office/drawing/2014/main" id="{06188FED-2C21-764B-9C4F-2201F5BC4BF0}"/>
              </a:ext>
            </a:extLst>
          </p:cNvPr>
          <p:cNvPicPr>
            <a:picLocks noGrp="1" noChangeAspect="1"/>
          </p:cNvPicPr>
          <p:nvPr>
            <p:ph idx="1"/>
          </p:nvPr>
        </p:nvPicPr>
        <p:blipFill>
          <a:blip r:embed="rId2"/>
          <a:stretch>
            <a:fillRect/>
          </a:stretch>
        </p:blipFill>
        <p:spPr>
          <a:xfrm>
            <a:off x="0" y="979661"/>
            <a:ext cx="3289300" cy="2463800"/>
          </a:xfrm>
        </p:spPr>
      </p:pic>
      <p:sp>
        <p:nvSpPr>
          <p:cNvPr id="5" name="TextBox 4">
            <a:extLst>
              <a:ext uri="{FF2B5EF4-FFF2-40B4-BE49-F238E27FC236}">
                <a16:creationId xmlns:a16="http://schemas.microsoft.com/office/drawing/2014/main" id="{E280D8C1-E337-A642-B359-ADEC84A46F32}"/>
              </a:ext>
            </a:extLst>
          </p:cNvPr>
          <p:cNvSpPr txBox="1"/>
          <p:nvPr/>
        </p:nvSpPr>
        <p:spPr>
          <a:xfrm>
            <a:off x="3494314" y="293861"/>
            <a:ext cx="6568440" cy="2862322"/>
          </a:xfrm>
          <a:prstGeom prst="rect">
            <a:avLst/>
          </a:prstGeom>
          <a:noFill/>
        </p:spPr>
        <p:txBody>
          <a:bodyPr wrap="square" rtlCol="0">
            <a:spAutoFit/>
          </a:bodyPr>
          <a:lstStyle/>
          <a:p>
            <a:r>
              <a:rPr lang="en-US" dirty="0" err="1"/>
              <a:t>Moodboards</a:t>
            </a:r>
            <a:r>
              <a:rPr lang="en-US" dirty="0"/>
              <a:t> are an effective way of bringing out the vision of the end product </a:t>
            </a:r>
            <a:r>
              <a:rPr lang="en-US" dirty="0" err="1"/>
              <a:t>e.g</a:t>
            </a:r>
            <a:r>
              <a:rPr lang="en-US" dirty="0"/>
              <a:t> </a:t>
            </a:r>
            <a:r>
              <a:rPr lang="en-US" dirty="0" err="1"/>
              <a:t>colour</a:t>
            </a:r>
            <a:r>
              <a:rPr lang="en-US" dirty="0"/>
              <a:t> schemes themes and overall atmosphere </a:t>
            </a:r>
          </a:p>
          <a:p>
            <a:r>
              <a:rPr lang="en-US" dirty="0"/>
              <a:t>In order to produce an effective mood board you should aim to make it aesthetically pleasing whilst staying on topic </a:t>
            </a:r>
            <a:r>
              <a:rPr lang="en-US" dirty="0" err="1"/>
              <a:t>e.g</a:t>
            </a:r>
            <a:r>
              <a:rPr lang="en-US" dirty="0"/>
              <a:t> don’t deviate from the period</a:t>
            </a:r>
          </a:p>
          <a:p>
            <a:r>
              <a:rPr lang="en-US" dirty="0"/>
              <a:t>The content of the mood board can vary from product to product but in the film </a:t>
            </a:r>
            <a:r>
              <a:rPr lang="en-US" dirty="0" err="1"/>
              <a:t>industrie</a:t>
            </a:r>
            <a:r>
              <a:rPr lang="en-US" dirty="0"/>
              <a:t> you might not just want images fabrics you know the main character wears or gifs you are making it online could all be  included.</a:t>
            </a:r>
          </a:p>
          <a:p>
            <a:endParaRPr lang="en-US" dirty="0"/>
          </a:p>
        </p:txBody>
      </p:sp>
      <p:sp>
        <p:nvSpPr>
          <p:cNvPr id="6" name="TextBox 5">
            <a:extLst>
              <a:ext uri="{FF2B5EF4-FFF2-40B4-BE49-F238E27FC236}">
                <a16:creationId xmlns:a16="http://schemas.microsoft.com/office/drawing/2014/main" id="{64C67726-18A5-0845-BE75-2203B413D757}"/>
              </a:ext>
            </a:extLst>
          </p:cNvPr>
          <p:cNvSpPr txBox="1"/>
          <p:nvPr/>
        </p:nvSpPr>
        <p:spPr>
          <a:xfrm>
            <a:off x="587829" y="4033157"/>
            <a:ext cx="1551214" cy="369332"/>
          </a:xfrm>
          <a:prstGeom prst="rect">
            <a:avLst/>
          </a:prstGeom>
          <a:noFill/>
        </p:spPr>
        <p:txBody>
          <a:bodyPr wrap="square" rtlCol="0">
            <a:spAutoFit/>
          </a:bodyPr>
          <a:lstStyle/>
          <a:p>
            <a:r>
              <a:rPr lang="en-US" dirty="0"/>
              <a:t>Story boards</a:t>
            </a:r>
          </a:p>
        </p:txBody>
      </p:sp>
      <p:sp>
        <p:nvSpPr>
          <p:cNvPr id="7" name="TextBox 6">
            <a:extLst>
              <a:ext uri="{FF2B5EF4-FFF2-40B4-BE49-F238E27FC236}">
                <a16:creationId xmlns:a16="http://schemas.microsoft.com/office/drawing/2014/main" id="{8946E76A-C441-E84A-9F6D-68E98CBA1CE8}"/>
              </a:ext>
            </a:extLst>
          </p:cNvPr>
          <p:cNvSpPr txBox="1"/>
          <p:nvPr/>
        </p:nvSpPr>
        <p:spPr>
          <a:xfrm>
            <a:off x="604158" y="4402489"/>
            <a:ext cx="8915400" cy="1200329"/>
          </a:xfrm>
          <a:prstGeom prst="rect">
            <a:avLst/>
          </a:prstGeom>
          <a:noFill/>
        </p:spPr>
        <p:txBody>
          <a:bodyPr wrap="square" rtlCol="0">
            <a:spAutoFit/>
          </a:bodyPr>
          <a:lstStyle/>
          <a:p>
            <a:r>
              <a:rPr lang="en-US" dirty="0"/>
              <a:t>Story boards help visualize </a:t>
            </a:r>
            <a:r>
              <a:rPr lang="en-US" dirty="0" err="1"/>
              <a:t>whats</a:t>
            </a:r>
            <a:r>
              <a:rPr lang="en-US" dirty="0"/>
              <a:t> going to present in each scene ,a story board could be for a whole film or single scene but either way it seeks to demonstrate how the visual input relates to the narrative story boards also create a plan when filming to go back to. Within the story board it should have a box for every important change to the narrative.</a:t>
            </a:r>
          </a:p>
        </p:txBody>
      </p:sp>
    </p:spTree>
    <p:extLst>
      <p:ext uri="{BB962C8B-B14F-4D97-AF65-F5344CB8AC3E}">
        <p14:creationId xmlns:p14="http://schemas.microsoft.com/office/powerpoint/2010/main" val="1598061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DFBAC-E70C-4F42-8721-DB8AAA547C89}"/>
              </a:ext>
            </a:extLst>
          </p:cNvPr>
          <p:cNvSpPr>
            <a:spLocks noGrp="1"/>
          </p:cNvSpPr>
          <p:nvPr>
            <p:ph type="title"/>
          </p:nvPr>
        </p:nvSpPr>
        <p:spPr/>
        <p:txBody>
          <a:bodyPr/>
          <a:lstStyle/>
          <a:p>
            <a:r>
              <a:rPr lang="en-US" dirty="0"/>
              <a:t>Table reading </a:t>
            </a:r>
          </a:p>
        </p:txBody>
      </p:sp>
      <p:sp>
        <p:nvSpPr>
          <p:cNvPr id="3" name="Content Placeholder 2">
            <a:extLst>
              <a:ext uri="{FF2B5EF4-FFF2-40B4-BE49-F238E27FC236}">
                <a16:creationId xmlns:a16="http://schemas.microsoft.com/office/drawing/2014/main" id="{68241F3B-FAB1-C04B-82DD-A438A257BBAD}"/>
              </a:ext>
            </a:extLst>
          </p:cNvPr>
          <p:cNvSpPr>
            <a:spLocks noGrp="1"/>
          </p:cNvSpPr>
          <p:nvPr>
            <p:ph idx="1"/>
          </p:nvPr>
        </p:nvSpPr>
        <p:spPr/>
        <p:txBody>
          <a:bodyPr>
            <a:normAutofit fontScale="70000" lnSpcReduction="20000"/>
          </a:bodyPr>
          <a:lstStyle/>
          <a:p>
            <a:r>
              <a:rPr lang="en-US" dirty="0"/>
              <a:t>In order for a crew to start on a story is to read it, its advised you do this thrice </a:t>
            </a:r>
          </a:p>
          <a:p>
            <a:r>
              <a:rPr lang="en-US" dirty="0"/>
              <a:t>Ones straight through without taking </a:t>
            </a:r>
            <a:r>
              <a:rPr lang="en-US" dirty="0" err="1"/>
              <a:t>notes,your</a:t>
            </a:r>
            <a:r>
              <a:rPr lang="en-US" dirty="0"/>
              <a:t> aim should be to get a feel for its rhythm and it helps the second read through too.</a:t>
            </a:r>
          </a:p>
          <a:p>
            <a:r>
              <a:rPr lang="en-US" dirty="0"/>
              <a:t>A second time noting down your initial thoughts about the set pieces and how the characters are interacting with them and questions that might arise with this</a:t>
            </a:r>
          </a:p>
          <a:p>
            <a:r>
              <a:rPr lang="en-US" dirty="0"/>
              <a:t>And a third is your ideas about your plan of action trying to answer questions and visualizing the ideas you have been writing down, although you cant stop asking questions you must be scrutinizing the logistics and practicality of your ideas always touching base on the core questions of what the plays about and how the protagonist interacts with it</a:t>
            </a:r>
          </a:p>
          <a:p>
            <a:endParaRPr lang="en-US" dirty="0"/>
          </a:p>
          <a:p>
            <a:pPr marL="0" indent="0">
              <a:buNone/>
            </a:pPr>
            <a:r>
              <a:rPr lang="en-US" dirty="0"/>
              <a:t>Then all the scenes are broken down into the core elements of actors actions and sets on a spread sheet this is given to the crew so they can discuss the plan and know when things are happening/being changed. Most of the planning happens around this spread sheet.</a:t>
            </a:r>
          </a:p>
          <a:p>
            <a:endParaRPr lang="en-US" dirty="0"/>
          </a:p>
        </p:txBody>
      </p:sp>
    </p:spTree>
    <p:extLst>
      <p:ext uri="{BB962C8B-B14F-4D97-AF65-F5344CB8AC3E}">
        <p14:creationId xmlns:p14="http://schemas.microsoft.com/office/powerpoint/2010/main" val="1062875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A3E36-A484-844B-B206-6A529E230409}"/>
              </a:ext>
            </a:extLst>
          </p:cNvPr>
          <p:cNvSpPr>
            <a:spLocks noGrp="1"/>
          </p:cNvSpPr>
          <p:nvPr>
            <p:ph type="title"/>
          </p:nvPr>
        </p:nvSpPr>
        <p:spPr>
          <a:xfrm>
            <a:off x="1173994" y="151376"/>
            <a:ext cx="9603275" cy="1049235"/>
          </a:xfrm>
        </p:spPr>
        <p:txBody>
          <a:bodyPr/>
          <a:lstStyle/>
          <a:p>
            <a:r>
              <a:rPr lang="en-US" dirty="0"/>
              <a:t>The development of the space in the last 100 years</a:t>
            </a:r>
          </a:p>
        </p:txBody>
      </p:sp>
      <p:sp>
        <p:nvSpPr>
          <p:cNvPr id="3" name="Content Placeholder 2">
            <a:extLst>
              <a:ext uri="{FF2B5EF4-FFF2-40B4-BE49-F238E27FC236}">
                <a16:creationId xmlns:a16="http://schemas.microsoft.com/office/drawing/2014/main" id="{5CECF92F-0EA5-364A-A1ED-3B631BBE86B6}"/>
              </a:ext>
            </a:extLst>
          </p:cNvPr>
          <p:cNvSpPr>
            <a:spLocks noGrp="1"/>
          </p:cNvSpPr>
          <p:nvPr>
            <p:ph idx="1"/>
          </p:nvPr>
        </p:nvSpPr>
        <p:spPr>
          <a:xfrm>
            <a:off x="0" y="1028700"/>
            <a:ext cx="12191999" cy="5024781"/>
          </a:xfrm>
        </p:spPr>
        <p:txBody>
          <a:bodyPr>
            <a:normAutofit lnSpcReduction="10000"/>
          </a:bodyPr>
          <a:lstStyle/>
          <a:p>
            <a:r>
              <a:rPr lang="en-US" dirty="0"/>
              <a:t>With the </a:t>
            </a:r>
            <a:r>
              <a:rPr lang="en-US" dirty="0" err="1"/>
              <a:t>developement</a:t>
            </a:r>
            <a:r>
              <a:rPr lang="en-US" dirty="0"/>
              <a:t> of more powerful lights came a new era for theatre gone were the dimly lit theatres that depended on a backdrop to create depth. instead Adolph </a:t>
            </a:r>
            <a:r>
              <a:rPr lang="en-US" dirty="0" err="1"/>
              <a:t>appia</a:t>
            </a:r>
            <a:r>
              <a:rPr lang="en-US" dirty="0"/>
              <a:t> was pioneering 3d sets in which the shadows and lights were just as important as their physical </a:t>
            </a:r>
            <a:r>
              <a:rPr lang="en-US" dirty="0" err="1"/>
              <a:t>counterparts.using</a:t>
            </a:r>
            <a:r>
              <a:rPr lang="en-US" dirty="0"/>
              <a:t> bold steps and straight lines to create a greater </a:t>
            </a:r>
            <a:r>
              <a:rPr lang="en-US" dirty="0" err="1"/>
              <a:t>sence</a:t>
            </a:r>
            <a:r>
              <a:rPr lang="en-US" dirty="0"/>
              <a:t> of </a:t>
            </a:r>
            <a:r>
              <a:rPr lang="en-US" dirty="0" err="1"/>
              <a:t>depth.Edward</a:t>
            </a:r>
            <a:r>
              <a:rPr lang="en-US" dirty="0"/>
              <a:t> </a:t>
            </a:r>
            <a:r>
              <a:rPr lang="en-US" dirty="0" err="1"/>
              <a:t>graigs</a:t>
            </a:r>
            <a:r>
              <a:rPr lang="en-US" dirty="0"/>
              <a:t> introduction of lighting above the stage has set the scene for all theatre that’s followed offering a much more practical method than the floor lights. Above lighting is also much more natural as all our lives we experience light from above ,but its also much more practical as you don’t disrupt a show as much if you want to change the lighting.</a:t>
            </a:r>
          </a:p>
          <a:p>
            <a:r>
              <a:rPr lang="en-US" dirty="0"/>
              <a:t>Set designers like </a:t>
            </a:r>
            <a:r>
              <a:rPr lang="en-US" dirty="0" err="1"/>
              <a:t>neher</a:t>
            </a:r>
            <a:r>
              <a:rPr lang="en-US" dirty="0"/>
              <a:t> </a:t>
            </a:r>
            <a:r>
              <a:rPr lang="en-US" dirty="0" err="1"/>
              <a:t>svobad</a:t>
            </a:r>
            <a:r>
              <a:rPr lang="en-US" dirty="0"/>
              <a:t> and </a:t>
            </a:r>
            <a:r>
              <a:rPr lang="en-US" dirty="0" err="1"/>
              <a:t>meyerholder</a:t>
            </a:r>
            <a:r>
              <a:rPr lang="en-US" dirty="0"/>
              <a:t> developed the idea of neutral zones creating abstract sculptures the cast could interact with freely, removing the need for set dressers to come on between </a:t>
            </a:r>
            <a:r>
              <a:rPr lang="en-US" dirty="0" err="1"/>
              <a:t>scenes.structures</a:t>
            </a:r>
            <a:r>
              <a:rPr lang="en-US" dirty="0"/>
              <a:t> like arches could simultaneously be used as bridges or buildings. This trend has carried on in the work of people like George </a:t>
            </a:r>
            <a:r>
              <a:rPr lang="en-US" dirty="0" err="1"/>
              <a:t>tsypin.Julie</a:t>
            </a:r>
            <a:r>
              <a:rPr lang="en-US" dirty="0"/>
              <a:t> </a:t>
            </a:r>
            <a:r>
              <a:rPr lang="en-US" dirty="0" err="1"/>
              <a:t>raymore</a:t>
            </a:r>
            <a:r>
              <a:rPr lang="en-US" dirty="0"/>
              <a:t> and ray smith both used elaborate costumes instead of scenes to create there worlds ,but with the advent of the technological age we can now project scenes onto the stage allowing the cast another medium to interact with their surroundings such as in the curious incident of the dog in the </a:t>
            </a:r>
            <a:r>
              <a:rPr lang="en-US" dirty="0" err="1"/>
              <a:t>nightime</a:t>
            </a:r>
            <a:r>
              <a:rPr lang="en-US" dirty="0"/>
              <a:t> designed by bunny christie.</a:t>
            </a:r>
          </a:p>
          <a:p>
            <a:endParaRPr lang="en-US" dirty="0"/>
          </a:p>
          <a:p>
            <a:endParaRPr lang="en-US" dirty="0"/>
          </a:p>
        </p:txBody>
      </p:sp>
    </p:spTree>
    <p:extLst>
      <p:ext uri="{BB962C8B-B14F-4D97-AF65-F5344CB8AC3E}">
        <p14:creationId xmlns:p14="http://schemas.microsoft.com/office/powerpoint/2010/main" val="1400391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32CB5-B83A-BA40-B1A0-1A6680D2AB41}"/>
              </a:ext>
            </a:extLst>
          </p:cNvPr>
          <p:cNvSpPr>
            <a:spLocks noGrp="1"/>
          </p:cNvSpPr>
          <p:nvPr>
            <p:ph type="title"/>
          </p:nvPr>
        </p:nvSpPr>
        <p:spPr>
          <a:xfrm>
            <a:off x="0" y="0"/>
            <a:ext cx="9603275" cy="1049235"/>
          </a:xfrm>
        </p:spPr>
        <p:txBody>
          <a:bodyPr/>
          <a:lstStyle/>
          <a:p>
            <a:r>
              <a:rPr lang="en-US" dirty="0"/>
              <a:t>How visual media has changed </a:t>
            </a:r>
          </a:p>
        </p:txBody>
      </p:sp>
      <p:sp>
        <p:nvSpPr>
          <p:cNvPr id="3" name="Content Placeholder 2">
            <a:extLst>
              <a:ext uri="{FF2B5EF4-FFF2-40B4-BE49-F238E27FC236}">
                <a16:creationId xmlns:a16="http://schemas.microsoft.com/office/drawing/2014/main" id="{115D69DF-3504-394F-B145-267B13317637}"/>
              </a:ext>
            </a:extLst>
          </p:cNvPr>
          <p:cNvSpPr>
            <a:spLocks noGrp="1"/>
          </p:cNvSpPr>
          <p:nvPr>
            <p:ph idx="1"/>
          </p:nvPr>
        </p:nvSpPr>
        <p:spPr>
          <a:xfrm>
            <a:off x="1" y="636814"/>
            <a:ext cx="11054854" cy="4829531"/>
          </a:xfrm>
        </p:spPr>
        <p:txBody>
          <a:bodyPr>
            <a:normAutofit fontScale="62500" lnSpcReduction="20000"/>
          </a:bodyPr>
          <a:lstStyle/>
          <a:p>
            <a:r>
              <a:rPr lang="en-US" dirty="0"/>
              <a:t>When film was still in its </a:t>
            </a:r>
            <a:r>
              <a:rPr lang="en-US" dirty="0" err="1"/>
              <a:t>teathing</a:t>
            </a:r>
            <a:r>
              <a:rPr lang="en-US" dirty="0"/>
              <a:t> stages of the 1920’s </a:t>
            </a:r>
            <a:r>
              <a:rPr lang="en-US" dirty="0" err="1"/>
              <a:t>german</a:t>
            </a:r>
            <a:r>
              <a:rPr lang="en-US" dirty="0"/>
              <a:t> expressionism captured the cabinet of </a:t>
            </a:r>
            <a:r>
              <a:rPr lang="en-US" dirty="0" err="1"/>
              <a:t>dr</a:t>
            </a:r>
            <a:r>
              <a:rPr lang="en-US" dirty="0"/>
              <a:t> </a:t>
            </a:r>
            <a:r>
              <a:rPr lang="en-US" dirty="0" err="1"/>
              <a:t>caligular</a:t>
            </a:r>
            <a:r>
              <a:rPr lang="en-US" dirty="0"/>
              <a:t>, there surreal sets </a:t>
            </a:r>
            <a:r>
              <a:rPr lang="en-US" dirty="0" err="1"/>
              <a:t>twere</a:t>
            </a:r>
            <a:r>
              <a:rPr lang="en-US" dirty="0"/>
              <a:t> made with skewed perspectives and lots of straight lines created an eerie </a:t>
            </a:r>
            <a:r>
              <a:rPr lang="en-US" dirty="0" err="1"/>
              <a:t>world.many</a:t>
            </a:r>
            <a:r>
              <a:rPr lang="en-US" dirty="0"/>
              <a:t> of their perspective techniques can still be seen today , they developed out of a necessity for space that they just couldn’t get in their studios.</a:t>
            </a:r>
          </a:p>
          <a:p>
            <a:r>
              <a:rPr lang="en-US" dirty="0"/>
              <a:t>Metropolis pioneered special effects called shafting in 1927, through using mirrors and glass they could create the feel of the great outdoors whilst inside a studio however this technique was shake and the studios lighting had to be just right.</a:t>
            </a:r>
          </a:p>
          <a:p>
            <a:r>
              <a:rPr lang="en-US" dirty="0"/>
              <a:t>Directors such as Alfred Hitchcock, started experimenting with new camera shots even creating large scenes outdoors in north by north west.</a:t>
            </a:r>
          </a:p>
          <a:p>
            <a:r>
              <a:rPr lang="en-US" dirty="0"/>
              <a:t>The spaghetti westerns came along and parodied old western in films such as in the dollars </a:t>
            </a:r>
            <a:r>
              <a:rPr lang="en-US" dirty="0" err="1"/>
              <a:t>trilogie</a:t>
            </a:r>
            <a:r>
              <a:rPr lang="en-US" dirty="0"/>
              <a:t>, demanding large outdoor sets, these parodies would then be parodied in post modern art house films of today</a:t>
            </a:r>
          </a:p>
          <a:p>
            <a:r>
              <a:rPr lang="en-US" dirty="0"/>
              <a:t>In the 1970s the </a:t>
            </a:r>
            <a:r>
              <a:rPr lang="en-US" dirty="0" err="1"/>
              <a:t>starwars</a:t>
            </a:r>
            <a:r>
              <a:rPr lang="en-US" dirty="0"/>
              <a:t> franchise pioneered many visual effects </a:t>
            </a:r>
            <a:r>
              <a:rPr lang="en-US" dirty="0" err="1"/>
              <a:t>havting</a:t>
            </a:r>
            <a:r>
              <a:rPr lang="en-US" dirty="0"/>
              <a:t> to invent many things for there elaborate story lines such as </a:t>
            </a:r>
            <a:r>
              <a:rPr lang="en-US" dirty="0" err="1"/>
              <a:t>lazers</a:t>
            </a:r>
            <a:r>
              <a:rPr lang="en-US" dirty="0"/>
              <a:t> and space </a:t>
            </a:r>
            <a:r>
              <a:rPr lang="en-US" dirty="0" err="1"/>
              <a:t>travel,of</a:t>
            </a:r>
            <a:r>
              <a:rPr lang="en-US" dirty="0"/>
              <a:t> course they still required lots of physical special effects. </a:t>
            </a:r>
            <a:r>
              <a:rPr lang="en-US" dirty="0" err="1"/>
              <a:t>Starwars</a:t>
            </a:r>
            <a:r>
              <a:rPr lang="en-US" dirty="0"/>
              <a:t> was completely knew at the time and its effects attracted massive audiences much like the avatar movie which also pioneered new </a:t>
            </a:r>
            <a:r>
              <a:rPr lang="en-US" dirty="0" err="1"/>
              <a:t>technology,although</a:t>
            </a:r>
            <a:r>
              <a:rPr lang="en-US" dirty="0"/>
              <a:t> </a:t>
            </a:r>
            <a:r>
              <a:rPr lang="en-US" dirty="0" err="1"/>
              <a:t>gearge</a:t>
            </a:r>
            <a:r>
              <a:rPr lang="en-US" dirty="0"/>
              <a:t> </a:t>
            </a:r>
            <a:r>
              <a:rPr lang="en-US" dirty="0" err="1"/>
              <a:t>lucas</a:t>
            </a:r>
            <a:r>
              <a:rPr lang="en-US" dirty="0"/>
              <a:t> did get backlash after producing the prequels that had too much </a:t>
            </a:r>
            <a:r>
              <a:rPr lang="en-US" dirty="0" err="1"/>
              <a:t>cgi</a:t>
            </a:r>
            <a:endParaRPr lang="en-US" dirty="0"/>
          </a:p>
          <a:p>
            <a:r>
              <a:rPr lang="en-US" dirty="0"/>
              <a:t>Nowadays there </a:t>
            </a:r>
            <a:r>
              <a:rPr lang="en-US" dirty="0" err="1"/>
              <a:t>seemes</a:t>
            </a:r>
            <a:r>
              <a:rPr lang="en-US" dirty="0"/>
              <a:t> to be a war between </a:t>
            </a:r>
            <a:r>
              <a:rPr lang="en-US" dirty="0" err="1"/>
              <a:t>cgi</a:t>
            </a:r>
            <a:r>
              <a:rPr lang="en-US" dirty="0"/>
              <a:t> and practical film makers. directors like </a:t>
            </a:r>
            <a:r>
              <a:rPr lang="en-US" dirty="0" err="1"/>
              <a:t>wes</a:t>
            </a:r>
            <a:r>
              <a:rPr lang="en-US" dirty="0"/>
              <a:t> Anderson preferring to create surreal real sets like fantastic </a:t>
            </a:r>
            <a:r>
              <a:rPr lang="en-US" dirty="0" err="1"/>
              <a:t>mr</a:t>
            </a:r>
            <a:r>
              <a:rPr lang="en-US" dirty="0"/>
              <a:t> fox or the grand </a:t>
            </a:r>
            <a:r>
              <a:rPr lang="en-US" dirty="0" err="1"/>
              <a:t>buddapest</a:t>
            </a:r>
            <a:r>
              <a:rPr lang="en-US" dirty="0"/>
              <a:t> hotel and David </a:t>
            </a:r>
            <a:r>
              <a:rPr lang="en-US" dirty="0" err="1"/>
              <a:t>fincher</a:t>
            </a:r>
            <a:r>
              <a:rPr lang="en-US" dirty="0"/>
              <a:t> who is willing to have whole city skylines </a:t>
            </a:r>
            <a:r>
              <a:rPr lang="en-US" dirty="0" err="1"/>
              <a:t>matiqulously</a:t>
            </a:r>
            <a:r>
              <a:rPr lang="en-US" dirty="0"/>
              <a:t> re created to the point that only a trained eye can see them. </a:t>
            </a:r>
            <a:r>
              <a:rPr lang="en-US" dirty="0" err="1"/>
              <a:t>Cgi</a:t>
            </a:r>
            <a:r>
              <a:rPr lang="en-US" dirty="0"/>
              <a:t> can offer clean alternatives to practical effects such as explosions or blood but as humans we can usually tell when a human is </a:t>
            </a:r>
            <a:r>
              <a:rPr lang="en-US" dirty="0" err="1"/>
              <a:t>cgi</a:t>
            </a:r>
            <a:r>
              <a:rPr lang="en-US" dirty="0"/>
              <a:t> and it can break the immersion.</a:t>
            </a:r>
          </a:p>
          <a:p>
            <a:r>
              <a:rPr lang="en-US" dirty="0"/>
              <a:t>Although as humans a large proportion of our population does immerse themselves in a </a:t>
            </a:r>
            <a:r>
              <a:rPr lang="en-US" dirty="0" err="1"/>
              <a:t>cgi</a:t>
            </a:r>
            <a:r>
              <a:rPr lang="en-US" dirty="0"/>
              <a:t> world, and now it is safe to say a medium that barely existed 40 years ago is now making more money than tv film and theatre combined and this is of course video </a:t>
            </a:r>
            <a:r>
              <a:rPr lang="en-US" dirty="0" err="1"/>
              <a:t>games.games</a:t>
            </a:r>
            <a:r>
              <a:rPr lang="en-US" dirty="0"/>
              <a:t> like fortnight or Minecraft try and draw consumers in with simple </a:t>
            </a:r>
            <a:r>
              <a:rPr lang="en-US" dirty="0" err="1"/>
              <a:t>colourful</a:t>
            </a:r>
            <a:r>
              <a:rPr lang="en-US" dirty="0"/>
              <a:t> </a:t>
            </a:r>
            <a:r>
              <a:rPr lang="en-US" dirty="0" err="1"/>
              <a:t>graffics</a:t>
            </a:r>
            <a:r>
              <a:rPr lang="en-US" dirty="0"/>
              <a:t> but some games offer rich stories like </a:t>
            </a:r>
            <a:r>
              <a:rPr lang="en-US" dirty="0" err="1"/>
              <a:t>hellblade</a:t>
            </a:r>
            <a:r>
              <a:rPr lang="en-US" dirty="0"/>
              <a:t> a game in which you experience being a </a:t>
            </a:r>
            <a:r>
              <a:rPr lang="en-US" dirty="0" err="1"/>
              <a:t>schitsophrenic</a:t>
            </a:r>
            <a:r>
              <a:rPr lang="en-US" dirty="0"/>
              <a:t> </a:t>
            </a:r>
            <a:r>
              <a:rPr lang="en-US" dirty="0" err="1"/>
              <a:t>viking</a:t>
            </a:r>
            <a:r>
              <a:rPr lang="en-US" dirty="0"/>
              <a:t>. Or Detroit become human in which your choices effect the game in a huge number of ways. Many video games also use real actors to capture organic movements</a:t>
            </a:r>
          </a:p>
          <a:p>
            <a:endParaRPr lang="en-US" dirty="0"/>
          </a:p>
          <a:p>
            <a:endParaRPr lang="en-US" dirty="0"/>
          </a:p>
        </p:txBody>
      </p:sp>
    </p:spTree>
    <p:extLst>
      <p:ext uri="{BB962C8B-B14F-4D97-AF65-F5344CB8AC3E}">
        <p14:creationId xmlns:p14="http://schemas.microsoft.com/office/powerpoint/2010/main" val="1479958450"/>
      </p:ext>
    </p:extLst>
  </p:cSld>
  <p:clrMapOvr>
    <a:masterClrMapping/>
  </p:clrMapOvr>
</p:sld>
</file>

<file path=ppt/theme/theme1.xml><?xml version="1.0" encoding="utf-8"?>
<a:theme xmlns:a="http://schemas.openxmlformats.org/drawingml/2006/main" name="Gallery">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{73C5D367-7E39-AE40-A728-EFED9665F1F3}tf10001119</Template>
  <TotalTime>22033</TotalTime>
  <Words>3501</Words>
  <Application>Microsoft Macintosh PowerPoint</Application>
  <PresentationFormat>Widescreen</PresentationFormat>
  <Paragraphs>78</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Algerian</vt:lpstr>
      <vt:lpstr>Arial</vt:lpstr>
      <vt:lpstr>Gill Sans MT</vt:lpstr>
      <vt:lpstr>Trattatello</vt:lpstr>
      <vt:lpstr>Gallery</vt:lpstr>
      <vt:lpstr>Set design personal project</vt:lpstr>
      <vt:lpstr>Water boiling task</vt:lpstr>
      <vt:lpstr>Modern design principles </vt:lpstr>
      <vt:lpstr>The art of the story why do we do it?</vt:lpstr>
      <vt:lpstr>The structure behind story </vt:lpstr>
      <vt:lpstr>Vladmir prop </vt:lpstr>
      <vt:lpstr>The historie of theatre </vt:lpstr>
      <vt:lpstr>moodboards</vt:lpstr>
      <vt:lpstr>Table reading </vt:lpstr>
      <vt:lpstr>The development of the space in the last 100 years</vt:lpstr>
      <vt:lpstr>How visual media has changed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Modernisms origin and legacy on the artistic world </dc:title>
  <dc:creator>Franklin Boyle (2012670)</dc:creator>
  <cp:lastModifiedBy>Franklin Boyle (2012670)</cp:lastModifiedBy>
  <cp:revision>61</cp:revision>
  <dcterms:created xsi:type="dcterms:W3CDTF">2020-10-25T12:48:34Z</dcterms:created>
  <dcterms:modified xsi:type="dcterms:W3CDTF">2020-11-09T20:01:52Z</dcterms:modified>
</cp:coreProperties>
</file>