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2"/>
  </p:notesMasterIdLst>
  <p:sldIdLst>
    <p:sldId id="256" r:id="rId2"/>
    <p:sldId id="264" r:id="rId3"/>
    <p:sldId id="257" r:id="rId4"/>
    <p:sldId id="258" r:id="rId5"/>
    <p:sldId id="259" r:id="rId6"/>
    <p:sldId id="260" r:id="rId7"/>
    <p:sldId id="262"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UWTSD\Downloads\Excel%20Spreadsheet%20for%20exercise.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'Training Requests'!$A$2</c:f>
              <c:strCache>
                <c:ptCount val="1"/>
                <c:pt idx="0">
                  <c:v>Health and safety</c:v>
                </c:pt>
              </c:strCache>
            </c:strRef>
          </c:tx>
          <c:spPr>
            <a:solidFill>
              <a:schemeClr val="accent1"/>
            </a:solidFill>
            <a:ln>
              <a:noFill/>
            </a:ln>
            <a:effectLst/>
          </c:spPr>
          <c:invertIfNegative val="0"/>
          <c:cat>
            <c:strRef>
              <c:f>'Training Requests'!$B$1</c:f>
              <c:strCache>
                <c:ptCount val="1"/>
                <c:pt idx="0">
                  <c:v>Number of Requests</c:v>
                </c:pt>
              </c:strCache>
            </c:strRef>
          </c:cat>
          <c:val>
            <c:numRef>
              <c:f>'Training Requests'!$B$2</c:f>
              <c:numCache>
                <c:formatCode>General</c:formatCode>
                <c:ptCount val="1"/>
                <c:pt idx="0">
                  <c:v>22</c:v>
                </c:pt>
              </c:numCache>
            </c:numRef>
          </c:val>
          <c:extLst>
            <c:ext xmlns:c16="http://schemas.microsoft.com/office/drawing/2014/chart" uri="{C3380CC4-5D6E-409C-BE32-E72D297353CC}">
              <c16:uniqueId val="{00000000-70EB-4087-A850-5EF41A61DF87}"/>
            </c:ext>
          </c:extLst>
        </c:ser>
        <c:ser>
          <c:idx val="1"/>
          <c:order val="1"/>
          <c:tx>
            <c:strRef>
              <c:f>'Training Requests'!$A$3</c:f>
              <c:strCache>
                <c:ptCount val="1"/>
                <c:pt idx="0">
                  <c:v>Customer communication</c:v>
                </c:pt>
              </c:strCache>
            </c:strRef>
          </c:tx>
          <c:spPr>
            <a:solidFill>
              <a:schemeClr val="accent2"/>
            </a:solidFill>
            <a:ln>
              <a:noFill/>
            </a:ln>
            <a:effectLst/>
          </c:spPr>
          <c:invertIfNegative val="0"/>
          <c:cat>
            <c:strRef>
              <c:f>'Training Requests'!$B$1</c:f>
              <c:strCache>
                <c:ptCount val="1"/>
                <c:pt idx="0">
                  <c:v>Number of Requests</c:v>
                </c:pt>
              </c:strCache>
            </c:strRef>
          </c:cat>
          <c:val>
            <c:numRef>
              <c:f>'Training Requests'!$B$3</c:f>
              <c:numCache>
                <c:formatCode>General</c:formatCode>
                <c:ptCount val="1"/>
                <c:pt idx="0">
                  <c:v>18</c:v>
                </c:pt>
              </c:numCache>
            </c:numRef>
          </c:val>
          <c:extLst>
            <c:ext xmlns:c16="http://schemas.microsoft.com/office/drawing/2014/chart" uri="{C3380CC4-5D6E-409C-BE32-E72D297353CC}">
              <c16:uniqueId val="{00000001-70EB-4087-A850-5EF41A61DF87}"/>
            </c:ext>
          </c:extLst>
        </c:ser>
        <c:ser>
          <c:idx val="2"/>
          <c:order val="2"/>
          <c:tx>
            <c:strRef>
              <c:f>'Training Requests'!$A$4</c:f>
              <c:strCache>
                <c:ptCount val="1"/>
                <c:pt idx="0">
                  <c:v>Digital Systems</c:v>
                </c:pt>
              </c:strCache>
            </c:strRef>
          </c:tx>
          <c:spPr>
            <a:solidFill>
              <a:schemeClr val="accent3"/>
            </a:solidFill>
            <a:ln>
              <a:noFill/>
            </a:ln>
            <a:effectLst/>
          </c:spPr>
          <c:invertIfNegative val="0"/>
          <c:cat>
            <c:strRef>
              <c:f>'Training Requests'!$B$1</c:f>
              <c:strCache>
                <c:ptCount val="1"/>
                <c:pt idx="0">
                  <c:v>Number of Requests</c:v>
                </c:pt>
              </c:strCache>
            </c:strRef>
          </c:cat>
          <c:val>
            <c:numRef>
              <c:f>'Training Requests'!$B$4</c:f>
              <c:numCache>
                <c:formatCode>General</c:formatCode>
                <c:ptCount val="1"/>
                <c:pt idx="0">
                  <c:v>15</c:v>
                </c:pt>
              </c:numCache>
            </c:numRef>
          </c:val>
          <c:extLst>
            <c:ext xmlns:c16="http://schemas.microsoft.com/office/drawing/2014/chart" uri="{C3380CC4-5D6E-409C-BE32-E72D297353CC}">
              <c16:uniqueId val="{00000002-70EB-4087-A850-5EF41A61DF87}"/>
            </c:ext>
          </c:extLst>
        </c:ser>
        <c:ser>
          <c:idx val="3"/>
          <c:order val="3"/>
          <c:tx>
            <c:strRef>
              <c:f>'Training Requests'!$A$5</c:f>
              <c:strCache>
                <c:ptCount val="1"/>
                <c:pt idx="0">
                  <c:v>Data protection</c:v>
                </c:pt>
              </c:strCache>
            </c:strRef>
          </c:tx>
          <c:spPr>
            <a:solidFill>
              <a:schemeClr val="accent4"/>
            </a:solidFill>
            <a:ln>
              <a:noFill/>
            </a:ln>
            <a:effectLst/>
          </c:spPr>
          <c:invertIfNegative val="0"/>
          <c:cat>
            <c:strRef>
              <c:f>'Training Requests'!$B$1</c:f>
              <c:strCache>
                <c:ptCount val="1"/>
                <c:pt idx="0">
                  <c:v>Number of Requests</c:v>
                </c:pt>
              </c:strCache>
            </c:strRef>
          </c:cat>
          <c:val>
            <c:numRef>
              <c:f>'Training Requests'!$B$5</c:f>
              <c:numCache>
                <c:formatCode>General</c:formatCode>
                <c:ptCount val="1"/>
                <c:pt idx="0">
                  <c:v>9</c:v>
                </c:pt>
              </c:numCache>
            </c:numRef>
          </c:val>
          <c:extLst>
            <c:ext xmlns:c16="http://schemas.microsoft.com/office/drawing/2014/chart" uri="{C3380CC4-5D6E-409C-BE32-E72D297353CC}">
              <c16:uniqueId val="{00000003-70EB-4087-A850-5EF41A61DF87}"/>
            </c:ext>
          </c:extLst>
        </c:ser>
        <c:ser>
          <c:idx val="4"/>
          <c:order val="4"/>
          <c:tx>
            <c:strRef>
              <c:f>'Training Requests'!$A$6</c:f>
              <c:strCache>
                <c:ptCount val="1"/>
                <c:pt idx="0">
                  <c:v>Time management</c:v>
                </c:pt>
              </c:strCache>
            </c:strRef>
          </c:tx>
          <c:spPr>
            <a:solidFill>
              <a:schemeClr val="accent5"/>
            </a:solidFill>
            <a:ln>
              <a:noFill/>
            </a:ln>
            <a:effectLst/>
          </c:spPr>
          <c:invertIfNegative val="0"/>
          <c:cat>
            <c:strRef>
              <c:f>'Training Requests'!$B$1</c:f>
              <c:strCache>
                <c:ptCount val="1"/>
                <c:pt idx="0">
                  <c:v>Number of Requests</c:v>
                </c:pt>
              </c:strCache>
            </c:strRef>
          </c:cat>
          <c:val>
            <c:numRef>
              <c:f>'Training Requests'!$B$6</c:f>
              <c:numCache>
                <c:formatCode>General</c:formatCode>
                <c:ptCount val="1"/>
                <c:pt idx="0">
                  <c:v>7</c:v>
                </c:pt>
              </c:numCache>
            </c:numRef>
          </c:val>
          <c:extLst>
            <c:ext xmlns:c16="http://schemas.microsoft.com/office/drawing/2014/chart" uri="{C3380CC4-5D6E-409C-BE32-E72D297353CC}">
              <c16:uniqueId val="{00000004-70EB-4087-A850-5EF41A61DF87}"/>
            </c:ext>
          </c:extLst>
        </c:ser>
        <c:dLbls>
          <c:showLegendKey val="0"/>
          <c:showVal val="0"/>
          <c:showCatName val="0"/>
          <c:showSerName val="0"/>
          <c:showPercent val="0"/>
          <c:showBubbleSize val="0"/>
        </c:dLbls>
        <c:gapWidth val="219"/>
        <c:overlap val="-27"/>
        <c:axId val="1586802127"/>
        <c:axId val="1586804047"/>
      </c:barChart>
      <c:catAx>
        <c:axId val="158680212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6804047"/>
        <c:crosses val="autoZero"/>
        <c:auto val="1"/>
        <c:lblAlgn val="ctr"/>
        <c:lblOffset val="100"/>
        <c:noMultiLvlLbl val="0"/>
      </c:catAx>
      <c:valAx>
        <c:axId val="158680404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58680212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AB49E6-AAE2-4113-B1DE-FA5306E8ACBE}" type="datetimeFigureOut">
              <a:rPr lang="en-GB" smtClean="0"/>
              <a:t>17/08/2026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17BD5-1CE1-4116-950C-9C42AD6D2EEF}" type="slidenum">
              <a:rPr lang="en-GB" smtClean="0"/>
              <a:t>‹#›</a:t>
            </a:fld>
            <a:endParaRPr lang="en-GB"/>
          </a:p>
        </p:txBody>
      </p:sp>
    </p:spTree>
    <p:extLst>
      <p:ext uri="{BB962C8B-B14F-4D97-AF65-F5344CB8AC3E}">
        <p14:creationId xmlns:p14="http://schemas.microsoft.com/office/powerpoint/2010/main" val="1464293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217BD5-1CE1-4116-950C-9C42AD6D2EEF}" type="slidenum">
              <a:rPr lang="en-GB" smtClean="0"/>
              <a:t>4</a:t>
            </a:fld>
            <a:endParaRPr lang="en-GB"/>
          </a:p>
        </p:txBody>
      </p:sp>
    </p:spTree>
    <p:extLst>
      <p:ext uri="{BB962C8B-B14F-4D97-AF65-F5344CB8AC3E}">
        <p14:creationId xmlns:p14="http://schemas.microsoft.com/office/powerpoint/2010/main" val="2395439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427575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1294468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82906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695D245-57BD-6C40-882E-8C3C762697BD}"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4083233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695D245-57BD-6C40-882E-8C3C762697BD}" type="datetimeFigureOut">
              <a:rPr lang="en-US" smtClean="0"/>
              <a:t>8/17/26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3575580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695D245-57BD-6C40-882E-8C3C762697BD}" type="datetimeFigureOut">
              <a:rPr lang="en-US" smtClean="0"/>
              <a:t>8/17/26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77256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5D245-57BD-6C40-882E-8C3C762697BD}" type="datetimeFigureOut">
              <a:rPr lang="en-US" smtClean="0"/>
              <a:t>8/17/26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3508980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695D245-57BD-6C40-882E-8C3C762697BD}"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4107655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4695D245-57BD-6C40-882E-8C3C762697BD}" type="datetimeFigureOut">
              <a:rPr lang="en-US" smtClean="0"/>
              <a:t>8/17/26</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634179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695D245-57BD-6C40-882E-8C3C762697BD}" type="datetimeFigureOut">
              <a:rPr lang="en-US" smtClean="0"/>
              <a:t>8/17/26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3618736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38145831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441887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2164910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13944624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29507492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652986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695D245-57BD-6C40-882E-8C3C762697BD}" type="datetimeFigureOut">
              <a:rPr lang="en-US" smtClean="0"/>
              <a:t>8/17/26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385334-C966-3D47-BD37-6BFEDC24A112}" type="slidenum">
              <a:rPr lang="en-US" smtClean="0"/>
              <a:t>‹#›</a:t>
            </a:fld>
            <a:endParaRPr lang="en-US"/>
          </a:p>
        </p:txBody>
      </p:sp>
    </p:spTree>
    <p:extLst>
      <p:ext uri="{BB962C8B-B14F-4D97-AF65-F5344CB8AC3E}">
        <p14:creationId xmlns:p14="http://schemas.microsoft.com/office/powerpoint/2010/main" val="20329727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4695D245-57BD-6C40-882E-8C3C762697BD}" type="datetimeFigureOut">
              <a:rPr lang="en-US" smtClean="0"/>
              <a:t>8/17/26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U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BE385334-C966-3D47-BD37-6BFEDC24A112}" type="slidenum">
              <a:rPr lang="en-US" smtClean="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506477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Agenda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GB"/>
              <a:t>Click to edit Master title style</a:t>
            </a:r>
            <a:endParaRPr lang="en-US"/>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4695D245-57BD-6C40-882E-8C3C762697BD}" type="datetimeFigureOut">
              <a:rPr lang="en-US" smtClean="0"/>
              <a:t>8/17/26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endParaRPr lang="en-U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BE385334-C966-3D47-BD37-6BFEDC24A112}" type="slidenum">
              <a:rPr lang="en-US" smtClean="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5938895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4695D245-57BD-6C40-882E-8C3C762697BD}" type="datetimeFigureOut">
              <a:rPr lang="en-US" smtClean="0"/>
              <a:t>8/17/26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endParaRPr lang="en-U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BE385334-C966-3D47-BD37-6BFEDC24A112}" type="slidenum">
              <a:rPr lang="en-US" smtClean="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a:t>   </a:t>
            </a:r>
          </a:p>
        </p:txBody>
      </p:sp>
    </p:spTree>
    <p:extLst>
      <p:ext uri="{BB962C8B-B14F-4D97-AF65-F5344CB8AC3E}">
        <p14:creationId xmlns:p14="http://schemas.microsoft.com/office/powerpoint/2010/main" val="2854063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4695D245-57BD-6C40-882E-8C3C762697BD}" type="datetimeFigureOut">
              <a:rPr lang="en-US" smtClean="0"/>
              <a:t>8/17/26</a:t>
            </a:fld>
            <a:endParaRPr lang="en-US"/>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E385334-C966-3D47-BD37-6BFEDC24A112}" type="slidenum">
              <a:rPr lang="en-US" smtClean="0"/>
              <a:t>‹#›</a:t>
            </a:fld>
            <a:endParaRPr lang="en-US"/>
          </a:p>
        </p:txBody>
      </p:sp>
    </p:spTree>
    <p:extLst>
      <p:ext uri="{BB962C8B-B14F-4D97-AF65-F5344CB8AC3E}">
        <p14:creationId xmlns:p14="http://schemas.microsoft.com/office/powerpoint/2010/main" val="1235791810"/>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20.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hyperlink" Target="https://technofaq.org/posts/2020/11/stellar-repair-for-excel-product-review/"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20/11/stellar-repair-for-excel-product-review/" TargetMode="External"/><Relationship Id="rId2" Type="http://schemas.openxmlformats.org/officeDocument/2006/relationships/image" Target="../media/image6.png"/><Relationship Id="rId1" Type="http://schemas.openxmlformats.org/officeDocument/2006/relationships/slideLayout" Target="../slideLayouts/slideLayout20.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0.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77/1936724416664948" TargetMode="External"/><Relationship Id="rId2" Type="http://schemas.openxmlformats.org/officeDocument/2006/relationships/hyperlink" Target="http://linkedin.com/" TargetMode="Externa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E8F41-966A-51A5-BB4B-C0F0C2D37D53}"/>
              </a:ext>
            </a:extLst>
          </p:cNvPr>
          <p:cNvSpPr>
            <a:spLocks noGrp="1"/>
          </p:cNvSpPr>
          <p:nvPr>
            <p:ph type="title"/>
          </p:nvPr>
        </p:nvSpPr>
        <p:spPr>
          <a:xfrm>
            <a:off x="301752" y="762000"/>
            <a:ext cx="6095999" cy="3403600"/>
          </a:xfrm>
        </p:spPr>
        <p:txBody>
          <a:bodyPr anchor="t">
            <a:normAutofit/>
          </a:bodyPr>
          <a:lstStyle/>
          <a:p>
            <a:r>
              <a:rPr lang="en-GB" sz="4400" b="1">
                <a:solidFill>
                  <a:schemeClr val="accent3"/>
                </a:solidFill>
              </a:rPr>
              <a:t>DS3 : Digital Tools Portfolio. </a:t>
            </a:r>
            <a:br>
              <a:rPr lang="en-GB" sz="4400" b="1">
                <a:solidFill>
                  <a:schemeClr val="accent3"/>
                </a:solidFill>
              </a:rPr>
            </a:br>
            <a:br>
              <a:rPr lang="en-GB" sz="4400" b="1">
                <a:solidFill>
                  <a:schemeClr val="accent3"/>
                </a:solidFill>
              </a:rPr>
            </a:br>
            <a:r>
              <a:rPr lang="en-GB" sz="2800" b="1"/>
              <a:t>AL-HARITH ALI LAIDI</a:t>
            </a:r>
            <a:br>
              <a:rPr lang="en-GB" sz="2800" b="1"/>
            </a:br>
            <a:r>
              <a:rPr lang="en-GB" sz="2800" b="1"/>
              <a:t>2538371</a:t>
            </a:r>
            <a:endParaRPr lang="en-US" sz="4400" b="1"/>
          </a:p>
        </p:txBody>
      </p:sp>
      <p:pic>
        <p:nvPicPr>
          <p:cNvPr id="5" name="Content Placeholder 4" descr="UWTSDLondon (@UWTSDLondon) / Posts / X">
            <a:extLst>
              <a:ext uri="{FF2B5EF4-FFF2-40B4-BE49-F238E27FC236}">
                <a16:creationId xmlns:a16="http://schemas.microsoft.com/office/drawing/2014/main" id="{2422FD0B-F415-97FD-1C29-78EABE145121}"/>
              </a:ext>
            </a:extLst>
          </p:cNvPr>
          <p:cNvPicPr>
            <a:picLocks noGrp="1" noChangeAspect="1"/>
          </p:cNvPicPr>
          <p:nvPr>
            <p:ph sz="quarter" idx="14"/>
          </p:nvPr>
        </p:nvPicPr>
        <p:blipFill>
          <a:blip r:embed="rId2"/>
          <a:stretch>
            <a:fillRect/>
          </a:stretch>
        </p:blipFill>
        <p:spPr>
          <a:xfrm>
            <a:off x="8003381" y="3336925"/>
            <a:ext cx="2828925" cy="2828925"/>
          </a:xfrm>
          <a:prstGeom prst="rect">
            <a:avLst/>
          </a:prstGeom>
        </p:spPr>
      </p:pic>
      <p:sp>
        <p:nvSpPr>
          <p:cNvPr id="4" name="TextBox 3">
            <a:extLst>
              <a:ext uri="{FF2B5EF4-FFF2-40B4-BE49-F238E27FC236}">
                <a16:creationId xmlns:a16="http://schemas.microsoft.com/office/drawing/2014/main" id="{FB53489C-79E4-081C-1B07-BCCC4FCA98DF}"/>
              </a:ext>
            </a:extLst>
          </p:cNvPr>
          <p:cNvSpPr txBox="1"/>
          <p:nvPr/>
        </p:nvSpPr>
        <p:spPr>
          <a:xfrm>
            <a:off x="5184942" y="2527968"/>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871524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9AE2-369C-BAFD-19FD-5F52F5FCEF26}"/>
              </a:ext>
            </a:extLst>
          </p:cNvPr>
          <p:cNvSpPr>
            <a:spLocks noGrp="1"/>
          </p:cNvSpPr>
          <p:nvPr>
            <p:ph type="title"/>
          </p:nvPr>
        </p:nvSpPr>
        <p:spPr/>
        <p:txBody>
          <a:bodyPr>
            <a:normAutofit/>
          </a:bodyPr>
          <a:lstStyle/>
          <a:p>
            <a:r>
              <a:rPr lang="en-GB" sz="4400" b="1">
                <a:solidFill>
                  <a:schemeClr val="accent3"/>
                </a:solidFill>
              </a:rPr>
              <a:t>Overview:</a:t>
            </a:r>
          </a:p>
        </p:txBody>
      </p:sp>
      <p:sp>
        <p:nvSpPr>
          <p:cNvPr id="3" name="Content Placeholder 2">
            <a:extLst>
              <a:ext uri="{FF2B5EF4-FFF2-40B4-BE49-F238E27FC236}">
                <a16:creationId xmlns:a16="http://schemas.microsoft.com/office/drawing/2014/main" id="{FF4061DA-E489-9927-CC2C-51981ADEF8A8}"/>
              </a:ext>
            </a:extLst>
          </p:cNvPr>
          <p:cNvSpPr>
            <a:spLocks noGrp="1"/>
          </p:cNvSpPr>
          <p:nvPr>
            <p:ph sz="quarter" idx="14"/>
          </p:nvPr>
        </p:nvSpPr>
        <p:spPr>
          <a:xfrm>
            <a:off x="301752" y="1663700"/>
            <a:ext cx="10913419" cy="4502441"/>
          </a:xfrm>
        </p:spPr>
        <p:txBody>
          <a:bodyPr/>
          <a:lstStyle/>
          <a:p>
            <a:r>
              <a:rPr lang="en-GB" sz="1800" b="1" i="0" dirty="0">
                <a:effectLst/>
                <a:latin typeface="UICTFontTextStyleEmphasizedBody"/>
              </a:rPr>
              <a:t>This portfolio demonstrates and reflects on the development of my digital skills using a range of digital resources. Before starting this course, I regularly used Microsoft Word, Excel and Outlook at work to organise staff rotas, prepare reports, manage documents and communicate professionally with colleagues and management.</a:t>
            </a:r>
            <a:endParaRPr lang="en-GB" sz="1800" dirty="0">
              <a:effectLst/>
              <a:latin typeface=".AppleSystemUIFont"/>
            </a:endParaRPr>
          </a:p>
          <a:p>
            <a:br>
              <a:rPr lang="en-GB" sz="1800" dirty="0">
                <a:effectLst/>
                <a:latin typeface=".AppleSystemUIFont"/>
              </a:rPr>
            </a:br>
            <a:endParaRPr lang="en-GB" sz="1800" dirty="0">
              <a:effectLst/>
              <a:latin typeface=".AppleSystemUIFont"/>
            </a:endParaRPr>
          </a:p>
          <a:p>
            <a:r>
              <a:rPr lang="en-GB" sz="1800" b="1" i="0" dirty="0">
                <a:effectLst/>
                <a:latin typeface="UICTFontTextStyleEmphasizedBody"/>
              </a:rPr>
              <a:t>Since beginning this course, I have significantly improved my skills in these applications. I have </a:t>
            </a:r>
            <a:r>
              <a:rPr lang="en-GB" b="1" dirty="0">
                <a:effectLst/>
                <a:latin typeface="UICTFontTextStyleEmphasizedBody"/>
              </a:rPr>
              <a:t>learnt</a:t>
            </a:r>
            <a:r>
              <a:rPr lang="en-GB" sz="1800" b="1" i="0" dirty="0">
                <a:effectLst/>
                <a:latin typeface="UICTFontTextStyleEmphasizedBody"/>
              </a:rPr>
              <a:t> to format professional documents in Microsoft Word, create appropriate charts and present data effectively in Microsoft Excel, and write well-structured, professional emails in Microsoft Outlook using suitable greetings, formal language and closing statements. These improvements have increased my confidence in using digital resources effectively in both my studies and the workplace.</a:t>
            </a:r>
            <a:endParaRPr lang="en-GB" sz="1800" dirty="0">
              <a:effectLst/>
              <a:latin typeface=".AppleSystemUIFont"/>
            </a:endParaRPr>
          </a:p>
          <a:p>
            <a:endParaRPr lang="en-GB" dirty="0"/>
          </a:p>
        </p:txBody>
      </p:sp>
    </p:spTree>
    <p:extLst>
      <p:ext uri="{BB962C8B-B14F-4D97-AF65-F5344CB8AC3E}">
        <p14:creationId xmlns:p14="http://schemas.microsoft.com/office/powerpoint/2010/main" val="4294393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17606-87D4-B45C-9E01-44022299494B}"/>
              </a:ext>
            </a:extLst>
          </p:cNvPr>
          <p:cNvSpPr>
            <a:spLocks noGrp="1"/>
          </p:cNvSpPr>
          <p:nvPr>
            <p:ph type="title"/>
          </p:nvPr>
        </p:nvSpPr>
        <p:spPr>
          <a:xfrm>
            <a:off x="274320" y="533400"/>
            <a:ext cx="5096176" cy="965200"/>
          </a:xfrm>
        </p:spPr>
        <p:txBody>
          <a:bodyPr anchor="b">
            <a:normAutofit/>
          </a:bodyPr>
          <a:lstStyle/>
          <a:p>
            <a:pPr algn="just"/>
            <a:r>
              <a:rPr lang="en-GB" sz="4400" b="1">
                <a:solidFill>
                  <a:schemeClr val="accent3"/>
                </a:solidFill>
              </a:rPr>
              <a:t>Key Points: </a:t>
            </a:r>
            <a:endParaRPr lang="en-US" sz="4400" b="1">
              <a:solidFill>
                <a:schemeClr val="accent3"/>
              </a:solidFill>
            </a:endParaRPr>
          </a:p>
        </p:txBody>
      </p:sp>
      <p:sp>
        <p:nvSpPr>
          <p:cNvPr id="3" name="Content Placeholder 2">
            <a:extLst>
              <a:ext uri="{FF2B5EF4-FFF2-40B4-BE49-F238E27FC236}">
                <a16:creationId xmlns:a16="http://schemas.microsoft.com/office/drawing/2014/main" id="{E83ABA2B-AA3B-09C7-D735-53CEB751AB41}"/>
              </a:ext>
            </a:extLst>
          </p:cNvPr>
          <p:cNvSpPr>
            <a:spLocks noGrp="1"/>
          </p:cNvSpPr>
          <p:nvPr>
            <p:ph sz="quarter" idx="13"/>
          </p:nvPr>
        </p:nvSpPr>
        <p:spPr/>
        <p:txBody>
          <a:bodyPr anchor="b">
            <a:normAutofit lnSpcReduction="10000"/>
          </a:bodyPr>
          <a:lstStyle/>
          <a:p>
            <a:pPr marL="285750" indent="-285750">
              <a:buFont typeface="Arial" panose="020B0604020202020204" pitchFamily="34" charset="0"/>
              <a:buChar char="•"/>
            </a:pPr>
            <a:r>
              <a:rPr lang="en-GB" sz="2400" b="1"/>
              <a:t>List of digital tools.</a:t>
            </a:r>
          </a:p>
          <a:p>
            <a:pPr marL="285750" indent="-285750">
              <a:buFont typeface="Arial" panose="020B0604020202020204" pitchFamily="34" charset="0"/>
              <a:buChar char="•"/>
            </a:pPr>
            <a:r>
              <a:rPr lang="en-GB" sz="2400" b="1"/>
              <a:t>The progression of using the tool.</a:t>
            </a:r>
          </a:p>
          <a:p>
            <a:pPr marL="285750" indent="-285750">
              <a:buFont typeface="Arial" panose="020B0604020202020204" pitchFamily="34" charset="0"/>
              <a:buChar char="•"/>
            </a:pPr>
            <a:r>
              <a:rPr lang="en-GB" sz="2400" b="1"/>
              <a:t>Methods of improvement using the tool. </a:t>
            </a:r>
          </a:p>
          <a:p>
            <a:pPr marL="285750" indent="-285750">
              <a:buFont typeface="Arial" panose="020B0604020202020204" pitchFamily="34" charset="0"/>
              <a:buChar char="•"/>
            </a:pPr>
            <a:r>
              <a:rPr lang="en-GB" sz="2400" b="1"/>
              <a:t>Skills using the tool. </a:t>
            </a:r>
          </a:p>
        </p:txBody>
      </p:sp>
      <p:pic>
        <p:nvPicPr>
          <p:cNvPr id="5" name="Picture 4" descr="Person handing over keys">
            <a:extLst>
              <a:ext uri="{FF2B5EF4-FFF2-40B4-BE49-F238E27FC236}">
                <a16:creationId xmlns:a16="http://schemas.microsoft.com/office/drawing/2014/main" id="{3E0A2C95-E8ED-ED43-0CC7-704A5E2E7F5A}"/>
              </a:ext>
            </a:extLst>
          </p:cNvPr>
          <p:cNvPicPr>
            <a:picLocks noChangeAspect="1"/>
          </p:cNvPicPr>
          <p:nvPr/>
        </p:nvPicPr>
        <p:blipFill>
          <a:blip r:embed="rId2"/>
          <a:srcRect t="40683" b="30249"/>
          <a:stretch>
            <a:fillRect/>
          </a:stretch>
        </p:blipFill>
        <p:spPr>
          <a:xfrm>
            <a:off x="20" y="4492402"/>
            <a:ext cx="12191980" cy="2365597"/>
          </a:xfrm>
          <a:prstGeom prst="rect">
            <a:avLst/>
          </a:prstGeom>
          <a:noFill/>
        </p:spPr>
      </p:pic>
    </p:spTree>
    <p:extLst>
      <p:ext uri="{BB962C8B-B14F-4D97-AF65-F5344CB8AC3E}">
        <p14:creationId xmlns:p14="http://schemas.microsoft.com/office/powerpoint/2010/main" val="1861788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CEF12CD-EF54-6C49-C741-119A60EA9244}"/>
              </a:ext>
            </a:extLst>
          </p:cNvPr>
          <p:cNvSpPr>
            <a:spLocks noGrp="1"/>
          </p:cNvSpPr>
          <p:nvPr>
            <p:ph type="title"/>
          </p:nvPr>
        </p:nvSpPr>
        <p:spPr/>
        <p:txBody>
          <a:bodyPr>
            <a:normAutofit fontScale="90000"/>
          </a:bodyPr>
          <a:lstStyle/>
          <a:p>
            <a:r>
              <a:rPr lang="en-GB" sz="4900" b="1">
                <a:solidFill>
                  <a:schemeClr val="accent3"/>
                </a:solidFill>
              </a:rPr>
              <a:t>Digital tools list: </a:t>
            </a:r>
            <a:br>
              <a:rPr lang="en-GB" b="1"/>
            </a:br>
            <a:endParaRPr lang="en-US"/>
          </a:p>
        </p:txBody>
      </p:sp>
      <p:sp>
        <p:nvSpPr>
          <p:cNvPr id="10" name="Content Placeholder 2">
            <a:extLst>
              <a:ext uri="{FF2B5EF4-FFF2-40B4-BE49-F238E27FC236}">
                <a16:creationId xmlns:a16="http://schemas.microsoft.com/office/drawing/2014/main" id="{0045645B-9B8B-4902-5909-963EEBCC9DB9}"/>
              </a:ext>
            </a:extLst>
          </p:cNvPr>
          <p:cNvSpPr>
            <a:spLocks noGrp="1"/>
          </p:cNvSpPr>
          <p:nvPr>
            <p:ph sz="quarter" idx="14"/>
          </p:nvPr>
        </p:nvSpPr>
        <p:spPr/>
        <p:txBody>
          <a:bodyPr>
            <a:normAutofit/>
          </a:bodyPr>
          <a:lstStyle/>
          <a:p>
            <a:pPr marL="285750" indent="-285750">
              <a:buFont typeface="Arial" panose="020B0604020202020204" pitchFamily="34" charset="0"/>
              <a:buChar char="•"/>
            </a:pPr>
            <a:r>
              <a:rPr lang="en-US" sz="2800" b="1">
                <a:solidFill>
                  <a:schemeClr val="tx2"/>
                </a:solidFill>
              </a:rPr>
              <a:t>Excell.</a:t>
            </a:r>
          </a:p>
          <a:p>
            <a:pPr marL="285750" indent="-285750">
              <a:buFont typeface="Arial" panose="020B0604020202020204" pitchFamily="34" charset="0"/>
              <a:buChar char="•"/>
            </a:pPr>
            <a:r>
              <a:rPr lang="en-US" sz="2800" b="1">
                <a:solidFill>
                  <a:schemeClr val="tx2"/>
                </a:solidFill>
              </a:rPr>
              <a:t>Word Doc.</a:t>
            </a:r>
          </a:p>
          <a:p>
            <a:pPr marL="285750" indent="-285750">
              <a:buFont typeface="Arial" panose="020B0604020202020204" pitchFamily="34" charset="0"/>
              <a:buChar char="•"/>
            </a:pPr>
            <a:r>
              <a:rPr lang="en-US" sz="2800" b="1">
                <a:solidFill>
                  <a:schemeClr val="tx2"/>
                </a:solidFill>
              </a:rPr>
              <a:t>Outlook</a:t>
            </a:r>
            <a:r>
              <a:rPr lang="en-US" sz="1600" b="1"/>
              <a:t>.</a:t>
            </a:r>
          </a:p>
          <a:p>
            <a:pPr marL="285750" indent="-285750">
              <a:buFont typeface="Arial" panose="020B0604020202020204" pitchFamily="34" charset="0"/>
              <a:buChar char="•"/>
            </a:pPr>
            <a:r>
              <a:rPr lang="en-US" sz="2800" b="1"/>
              <a:t>PowerPoint.</a:t>
            </a:r>
          </a:p>
        </p:txBody>
      </p:sp>
      <p:pic>
        <p:nvPicPr>
          <p:cNvPr id="5" name="Picture Placeholder 4">
            <a:extLst>
              <a:ext uri="{FF2B5EF4-FFF2-40B4-BE49-F238E27FC236}">
                <a16:creationId xmlns:a16="http://schemas.microsoft.com/office/drawing/2014/main" id="{F099606B-A6C0-D8AD-7D36-5474501E8F44}"/>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913" r="16913"/>
          <a:stretch>
            <a:fillRect/>
          </a:stretch>
        </p:blipFill>
        <p:spPr>
          <a:xfrm flipV="1">
            <a:off x="6705600" y="671524"/>
            <a:ext cx="2108200" cy="2020875"/>
          </a:xfrm>
        </p:spPr>
      </p:pic>
      <p:pic>
        <p:nvPicPr>
          <p:cNvPr id="7" name="Picture 6" descr="What is Microsoft Word? - Apen Informatics">
            <a:extLst>
              <a:ext uri="{FF2B5EF4-FFF2-40B4-BE49-F238E27FC236}">
                <a16:creationId xmlns:a16="http://schemas.microsoft.com/office/drawing/2014/main" id="{73A9B5E7-6A87-6FE3-1410-AC71F2153D2A}"/>
              </a:ext>
            </a:extLst>
          </p:cNvPr>
          <p:cNvPicPr>
            <a:picLocks noChangeAspect="1"/>
          </p:cNvPicPr>
          <p:nvPr/>
        </p:nvPicPr>
        <p:blipFill>
          <a:blip r:embed="rId5"/>
          <a:stretch>
            <a:fillRect/>
          </a:stretch>
        </p:blipFill>
        <p:spPr>
          <a:xfrm>
            <a:off x="6705599" y="3289300"/>
            <a:ext cx="2108201" cy="1749425"/>
          </a:xfrm>
          <a:prstGeom prst="rect">
            <a:avLst/>
          </a:prstGeom>
        </p:spPr>
      </p:pic>
      <p:pic>
        <p:nvPicPr>
          <p:cNvPr id="9" name="Picture 8" descr="Microsoft Outlook - App on the Amazon Appstore">
            <a:extLst>
              <a:ext uri="{FF2B5EF4-FFF2-40B4-BE49-F238E27FC236}">
                <a16:creationId xmlns:a16="http://schemas.microsoft.com/office/drawing/2014/main" id="{B6317366-58C8-6F60-90BA-969FC2DDA174}"/>
              </a:ext>
            </a:extLst>
          </p:cNvPr>
          <p:cNvPicPr>
            <a:picLocks noChangeAspect="1"/>
          </p:cNvPicPr>
          <p:nvPr/>
        </p:nvPicPr>
        <p:blipFill>
          <a:blip r:embed="rId6"/>
          <a:stretch>
            <a:fillRect/>
          </a:stretch>
        </p:blipFill>
        <p:spPr>
          <a:xfrm>
            <a:off x="9288463" y="671524"/>
            <a:ext cx="2108200" cy="2020875"/>
          </a:xfrm>
          <a:prstGeom prst="rect">
            <a:avLst/>
          </a:prstGeom>
        </p:spPr>
      </p:pic>
      <p:pic>
        <p:nvPicPr>
          <p:cNvPr id="11" name="Picture 10" descr="Buy Microsoft PowerPoint 2019 | Software Base £29">
            <a:extLst>
              <a:ext uri="{FF2B5EF4-FFF2-40B4-BE49-F238E27FC236}">
                <a16:creationId xmlns:a16="http://schemas.microsoft.com/office/drawing/2014/main" id="{C7C2E806-811B-3027-C518-2AD7E384E3B4}"/>
              </a:ext>
            </a:extLst>
          </p:cNvPr>
          <p:cNvPicPr>
            <a:picLocks noChangeAspect="1"/>
          </p:cNvPicPr>
          <p:nvPr/>
        </p:nvPicPr>
        <p:blipFill>
          <a:blip r:embed="rId7"/>
          <a:stretch>
            <a:fillRect/>
          </a:stretch>
        </p:blipFill>
        <p:spPr>
          <a:xfrm>
            <a:off x="9288462" y="3289299"/>
            <a:ext cx="2108201" cy="1749425"/>
          </a:xfrm>
          <a:prstGeom prst="rect">
            <a:avLst/>
          </a:prstGeom>
        </p:spPr>
      </p:pic>
    </p:spTree>
    <p:extLst>
      <p:ext uri="{BB962C8B-B14F-4D97-AF65-F5344CB8AC3E}">
        <p14:creationId xmlns:p14="http://schemas.microsoft.com/office/powerpoint/2010/main" val="3662402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247F9-D8DE-801C-ABD4-B9A9E8DD20E0}"/>
              </a:ext>
            </a:extLst>
          </p:cNvPr>
          <p:cNvSpPr>
            <a:spLocks noGrp="1"/>
          </p:cNvSpPr>
          <p:nvPr>
            <p:ph type="title"/>
          </p:nvPr>
        </p:nvSpPr>
        <p:spPr>
          <a:xfrm>
            <a:off x="301751" y="386442"/>
            <a:ext cx="3332784" cy="1581912"/>
          </a:xfrm>
        </p:spPr>
        <p:txBody>
          <a:bodyPr/>
          <a:lstStyle/>
          <a:p>
            <a:pPr algn="ctr"/>
            <a:r>
              <a:rPr lang="en-GB" sz="4400" b="1" dirty="0">
                <a:solidFill>
                  <a:schemeClr val="accent3"/>
                </a:solidFill>
              </a:rPr>
              <a:t>Excell: </a:t>
            </a:r>
            <a:br>
              <a:rPr lang="en-GB" b="1" dirty="0"/>
            </a:br>
            <a:endParaRPr lang="en-GB" dirty="0"/>
          </a:p>
        </p:txBody>
      </p:sp>
      <p:sp>
        <p:nvSpPr>
          <p:cNvPr id="3" name="Content Placeholder 2">
            <a:extLst>
              <a:ext uri="{FF2B5EF4-FFF2-40B4-BE49-F238E27FC236}">
                <a16:creationId xmlns:a16="http://schemas.microsoft.com/office/drawing/2014/main" id="{BA1B5895-A645-F6BC-DA68-F58643D9FF15}"/>
              </a:ext>
            </a:extLst>
          </p:cNvPr>
          <p:cNvSpPr>
            <a:spLocks noGrp="1"/>
          </p:cNvSpPr>
          <p:nvPr>
            <p:ph sz="quarter" idx="14"/>
          </p:nvPr>
        </p:nvSpPr>
        <p:spPr>
          <a:xfrm>
            <a:off x="301751" y="1494971"/>
            <a:ext cx="7768191" cy="4658941"/>
          </a:xfrm>
        </p:spPr>
        <p:txBody>
          <a:bodyPr>
            <a:normAutofit fontScale="92500" lnSpcReduction="20000"/>
          </a:bodyPr>
          <a:lstStyle/>
          <a:p>
            <a:r>
              <a:rPr lang="en-GB" sz="2800" b="1" u="sng" dirty="0"/>
              <a:t>Task</a:t>
            </a:r>
          </a:p>
          <a:p>
            <a:pPr marL="457200" indent="-457200">
              <a:buFont typeface="Wingdings" panose="05000000000000000000" pitchFamily="2" charset="2"/>
              <a:buChar char="§"/>
            </a:pPr>
            <a:r>
              <a:rPr lang="en-GB" sz="2800" dirty="0"/>
              <a:t>Managing Training Requests </a:t>
            </a:r>
            <a:endParaRPr lang="en-GB" sz="2800" b="1" dirty="0"/>
          </a:p>
          <a:p>
            <a:r>
              <a:rPr lang="en-GB" sz="2800" b="1" u="sng" dirty="0"/>
              <a:t>Skills Used</a:t>
            </a:r>
          </a:p>
          <a:p>
            <a:pPr marL="457200" indent="-457200">
              <a:buFont typeface="Wingdings" panose="05000000000000000000" pitchFamily="2" charset="2"/>
              <a:buChar char="§"/>
            </a:pPr>
            <a:r>
              <a:rPr lang="en-GB" sz="2800" dirty="0"/>
              <a:t>Data Analysis </a:t>
            </a:r>
          </a:p>
          <a:p>
            <a:pPr marL="457200" indent="-457200">
              <a:buFont typeface="Wingdings" panose="05000000000000000000" pitchFamily="2" charset="2"/>
              <a:buChar char="§"/>
            </a:pPr>
            <a:r>
              <a:rPr lang="en-GB" sz="2800" dirty="0"/>
              <a:t>access to charts</a:t>
            </a:r>
          </a:p>
          <a:p>
            <a:pPr marL="285750" indent="-285750">
              <a:buFont typeface="Wingdings" panose="05000000000000000000" pitchFamily="2" charset="2"/>
              <a:buChar char="§"/>
            </a:pPr>
            <a:r>
              <a:rPr lang="en-GB" sz="2800" dirty="0"/>
              <a:t>  chart design</a:t>
            </a:r>
          </a:p>
          <a:p>
            <a:pPr marL="285750" indent="-285750">
              <a:buFont typeface="Wingdings" panose="05000000000000000000" pitchFamily="2" charset="2"/>
              <a:buChar char="§"/>
            </a:pPr>
            <a:r>
              <a:rPr lang="en-GB" sz="2800" dirty="0"/>
              <a:t>  formulas</a:t>
            </a:r>
          </a:p>
          <a:p>
            <a:r>
              <a:rPr lang="en-GB" sz="2800" b="1" u="sng" dirty="0"/>
              <a:t>Takeaways </a:t>
            </a:r>
          </a:p>
          <a:p>
            <a:pPr marL="457200" indent="-457200">
              <a:buFont typeface="Wingdings" panose="05000000000000000000" pitchFamily="2" charset="2"/>
              <a:buChar char="§"/>
            </a:pPr>
            <a:r>
              <a:rPr lang="en-GB" sz="2800" dirty="0"/>
              <a:t>How to organise charts and ensure data is correct and easily readable </a:t>
            </a:r>
          </a:p>
        </p:txBody>
      </p:sp>
      <p:pic>
        <p:nvPicPr>
          <p:cNvPr id="5" name="Picture Placeholder 4">
            <a:extLst>
              <a:ext uri="{FF2B5EF4-FFF2-40B4-BE49-F238E27FC236}">
                <a16:creationId xmlns:a16="http://schemas.microsoft.com/office/drawing/2014/main" id="{FD0D213D-BA73-8C1E-9AD7-36696FCA0EED}"/>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913" r="16913"/>
          <a:stretch>
            <a:fillRect/>
          </a:stretch>
        </p:blipFill>
        <p:spPr>
          <a:xfrm flipV="1">
            <a:off x="9309100" y="575056"/>
            <a:ext cx="2362200" cy="2336800"/>
          </a:xfrm>
        </p:spPr>
      </p:pic>
      <p:sp>
        <p:nvSpPr>
          <p:cNvPr id="8" name="Rectangle 4">
            <a:extLst>
              <a:ext uri="{FF2B5EF4-FFF2-40B4-BE49-F238E27FC236}">
                <a16:creationId xmlns:a16="http://schemas.microsoft.com/office/drawing/2014/main" id="{822514EA-3D2A-55AA-60C2-E2B1DE8096C6}"/>
              </a:ext>
            </a:extLst>
          </p:cNvPr>
          <p:cNvSpPr>
            <a:spLocks noChangeArrowheads="1"/>
          </p:cNvSpPr>
          <p:nvPr/>
        </p:nvSpPr>
        <p:spPr bwMode="auto">
          <a:xfrm>
            <a:off x="7188200" y="32258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9" name="Chart 8">
            <a:extLst>
              <a:ext uri="{FF2B5EF4-FFF2-40B4-BE49-F238E27FC236}">
                <a16:creationId xmlns:a16="http://schemas.microsoft.com/office/drawing/2014/main" id="{A7A20D5F-CDCD-738D-BD4E-406B430DDA09}"/>
              </a:ext>
            </a:extLst>
          </p:cNvPr>
          <p:cNvGraphicFramePr/>
          <p:nvPr>
            <p:extLst>
              <p:ext uri="{D42A27DB-BD31-4B8C-83A1-F6EECF244321}">
                <p14:modId xmlns:p14="http://schemas.microsoft.com/office/powerpoint/2010/main" val="3272404826"/>
              </p:ext>
            </p:extLst>
          </p:nvPr>
        </p:nvGraphicFramePr>
        <p:xfrm>
          <a:off x="7188200" y="3099816"/>
          <a:ext cx="4572000" cy="2869184"/>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892099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94379-86F8-62E6-1F65-48BE75E22EB7}"/>
              </a:ext>
            </a:extLst>
          </p:cNvPr>
          <p:cNvSpPr>
            <a:spLocks noGrp="1"/>
          </p:cNvSpPr>
          <p:nvPr>
            <p:ph type="title"/>
          </p:nvPr>
        </p:nvSpPr>
        <p:spPr>
          <a:xfrm>
            <a:off x="301752" y="291318"/>
            <a:ext cx="3332784" cy="1581912"/>
          </a:xfrm>
        </p:spPr>
        <p:txBody>
          <a:bodyPr>
            <a:normAutofit fontScale="90000"/>
          </a:bodyPr>
          <a:lstStyle/>
          <a:p>
            <a:r>
              <a:rPr lang="en-GB" sz="4400" b="1" dirty="0">
                <a:solidFill>
                  <a:schemeClr val="accent3"/>
                </a:solidFill>
              </a:rPr>
              <a:t>Word Doc:</a:t>
            </a:r>
            <a:br>
              <a:rPr lang="en-GB" b="1" dirty="0"/>
            </a:br>
            <a:endParaRPr lang="en-GB" dirty="0"/>
          </a:p>
        </p:txBody>
      </p:sp>
      <p:pic>
        <p:nvPicPr>
          <p:cNvPr id="7" name="Picture Placeholder 6" descr="What is Microsoft Word? - Apen Informatics">
            <a:extLst>
              <a:ext uri="{FF2B5EF4-FFF2-40B4-BE49-F238E27FC236}">
                <a16:creationId xmlns:a16="http://schemas.microsoft.com/office/drawing/2014/main" id="{314D878C-5C75-6AB8-4266-229EAF994AF4}"/>
              </a:ext>
            </a:extLst>
          </p:cNvPr>
          <p:cNvPicPr>
            <a:picLocks noGrp="1" noChangeAspect="1"/>
          </p:cNvPicPr>
          <p:nvPr>
            <p:ph type="pic" sz="quarter" idx="15"/>
          </p:nvPr>
        </p:nvPicPr>
        <p:blipFill>
          <a:blip r:embed="rId2"/>
          <a:srcRect l="16872" r="16872"/>
          <a:stretch/>
        </p:blipFill>
        <p:spPr>
          <a:xfrm>
            <a:off x="9362948" y="527812"/>
            <a:ext cx="2260600" cy="2006600"/>
          </a:xfrm>
          <a:prstGeom prst="rect">
            <a:avLst/>
          </a:prstGeom>
        </p:spPr>
      </p:pic>
      <p:sp>
        <p:nvSpPr>
          <p:cNvPr id="4" name="Content Placeholder 2">
            <a:extLst>
              <a:ext uri="{FF2B5EF4-FFF2-40B4-BE49-F238E27FC236}">
                <a16:creationId xmlns:a16="http://schemas.microsoft.com/office/drawing/2014/main" id="{BBD0EB6A-38E4-D2AB-69FD-FE05E756B846}"/>
              </a:ext>
            </a:extLst>
          </p:cNvPr>
          <p:cNvSpPr>
            <a:spLocks noGrp="1"/>
          </p:cNvSpPr>
          <p:nvPr>
            <p:ph sz="quarter" idx="14"/>
          </p:nvPr>
        </p:nvSpPr>
        <p:spPr>
          <a:xfrm>
            <a:off x="301752" y="1720757"/>
            <a:ext cx="7768191" cy="4658941"/>
          </a:xfrm>
        </p:spPr>
        <p:txBody>
          <a:bodyPr>
            <a:normAutofit fontScale="62500" lnSpcReduction="20000"/>
          </a:bodyPr>
          <a:lstStyle/>
          <a:p>
            <a:r>
              <a:rPr lang="en-GB" sz="2800" b="1" u="sng" dirty="0"/>
              <a:t>Task</a:t>
            </a:r>
          </a:p>
          <a:p>
            <a:pPr marL="457200" indent="-457200">
              <a:buFont typeface="Wingdings" panose="05000000000000000000" pitchFamily="2" charset="2"/>
              <a:buChar char="§"/>
            </a:pPr>
            <a:r>
              <a:rPr lang="en-GB" sz="2800" dirty="0"/>
              <a:t>Staff Training and development overview – listing all available delivery methods </a:t>
            </a:r>
          </a:p>
          <a:p>
            <a:r>
              <a:rPr lang="en-GB" sz="2800" b="1" u="sng" dirty="0"/>
              <a:t>Skills Used</a:t>
            </a:r>
          </a:p>
          <a:p>
            <a:pPr marL="457200" indent="-457200">
              <a:buFont typeface="Wingdings" panose="05000000000000000000" pitchFamily="2" charset="2"/>
              <a:buChar char="§"/>
            </a:pPr>
            <a:r>
              <a:rPr lang="en-GB" sz="2800" dirty="0"/>
              <a:t>Formatting </a:t>
            </a:r>
          </a:p>
          <a:p>
            <a:pPr marL="457200" indent="-457200">
              <a:buFont typeface="Wingdings" panose="05000000000000000000" pitchFamily="2" charset="2"/>
              <a:buChar char="§"/>
            </a:pPr>
            <a:r>
              <a:rPr lang="en-GB" sz="2800" dirty="0"/>
              <a:t>Headings</a:t>
            </a:r>
          </a:p>
          <a:p>
            <a:pPr marL="457200" indent="-457200">
              <a:buFont typeface="Wingdings" panose="05000000000000000000" pitchFamily="2" charset="2"/>
              <a:buChar char="§"/>
            </a:pPr>
            <a:r>
              <a:rPr lang="en-GB" sz="2800" dirty="0"/>
              <a:t>Tables</a:t>
            </a:r>
          </a:p>
          <a:p>
            <a:pPr marL="457200" indent="-457200">
              <a:buFont typeface="Wingdings" panose="05000000000000000000" pitchFamily="2" charset="2"/>
              <a:buChar char="§"/>
            </a:pPr>
            <a:r>
              <a:rPr lang="en-GB" sz="2800" dirty="0"/>
              <a:t>Paragraph spacing &amp; rephrasing </a:t>
            </a:r>
          </a:p>
          <a:p>
            <a:r>
              <a:rPr lang="en-GB" sz="2800" b="1" u="sng" dirty="0"/>
              <a:t>Takeaways </a:t>
            </a:r>
          </a:p>
          <a:p>
            <a:pPr marL="457200" indent="-457200">
              <a:buFont typeface="Wingdings" panose="05000000000000000000" pitchFamily="2" charset="2"/>
              <a:buChar char="§"/>
            </a:pPr>
            <a:r>
              <a:rPr lang="en-GB" sz="2800" dirty="0"/>
              <a:t>How to summarise important information while ensuring it is also clear and readable.</a:t>
            </a:r>
          </a:p>
          <a:p>
            <a:pPr marL="457200" indent="-457200">
              <a:buFont typeface="Wingdings" panose="05000000000000000000" pitchFamily="2" charset="2"/>
              <a:buChar char="§"/>
            </a:pPr>
            <a:r>
              <a:rPr lang="en-GB" sz="2800" dirty="0"/>
              <a:t>The use of teel in creating a paragraph in word.</a:t>
            </a:r>
          </a:p>
          <a:p>
            <a:pPr marL="457200" indent="-457200">
              <a:buFont typeface="Wingdings" panose="05000000000000000000" pitchFamily="2" charset="2"/>
              <a:buChar char="§"/>
            </a:pPr>
            <a:r>
              <a:rPr lang="en-GB" sz="2800" dirty="0"/>
              <a:t>Using images, tables and headings to effectively organise the information  </a:t>
            </a:r>
          </a:p>
        </p:txBody>
      </p:sp>
      <p:pic>
        <p:nvPicPr>
          <p:cNvPr id="6" name="Picture 5">
            <a:extLst>
              <a:ext uri="{FF2B5EF4-FFF2-40B4-BE49-F238E27FC236}">
                <a16:creationId xmlns:a16="http://schemas.microsoft.com/office/drawing/2014/main" id="{734C9D34-B557-C32D-EB9C-BDED9B7D42C0}"/>
              </a:ext>
            </a:extLst>
          </p:cNvPr>
          <p:cNvPicPr>
            <a:picLocks noChangeAspect="1"/>
          </p:cNvPicPr>
          <p:nvPr/>
        </p:nvPicPr>
        <p:blipFill>
          <a:blip r:embed="rId3"/>
          <a:stretch>
            <a:fillRect/>
          </a:stretch>
        </p:blipFill>
        <p:spPr>
          <a:xfrm>
            <a:off x="6248468" y="2715109"/>
            <a:ext cx="5857875" cy="1838325"/>
          </a:xfrm>
          <a:prstGeom prst="rect">
            <a:avLst/>
          </a:prstGeom>
        </p:spPr>
      </p:pic>
    </p:spTree>
    <p:extLst>
      <p:ext uri="{BB962C8B-B14F-4D97-AF65-F5344CB8AC3E}">
        <p14:creationId xmlns:p14="http://schemas.microsoft.com/office/powerpoint/2010/main" val="197273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83D8A-58DC-CBD1-895B-E36CBF4C8EDC}"/>
              </a:ext>
            </a:extLst>
          </p:cNvPr>
          <p:cNvSpPr>
            <a:spLocks noGrp="1"/>
          </p:cNvSpPr>
          <p:nvPr>
            <p:ph type="title"/>
          </p:nvPr>
        </p:nvSpPr>
        <p:spPr>
          <a:xfrm>
            <a:off x="301751" y="-242062"/>
            <a:ext cx="4607873" cy="1581912"/>
          </a:xfrm>
        </p:spPr>
        <p:txBody>
          <a:bodyPr>
            <a:normAutofit/>
          </a:bodyPr>
          <a:lstStyle/>
          <a:p>
            <a:r>
              <a:rPr lang="en-GB" sz="4400" b="1" dirty="0">
                <a:solidFill>
                  <a:schemeClr val="accent3"/>
                </a:solidFill>
              </a:rPr>
              <a:t>Outlook</a:t>
            </a:r>
          </a:p>
        </p:txBody>
      </p:sp>
      <p:sp>
        <p:nvSpPr>
          <p:cNvPr id="4" name="Content Placeholder 2">
            <a:extLst>
              <a:ext uri="{FF2B5EF4-FFF2-40B4-BE49-F238E27FC236}">
                <a16:creationId xmlns:a16="http://schemas.microsoft.com/office/drawing/2014/main" id="{20FAAD3D-6575-39D8-6F41-8BFC93D4E89A}"/>
              </a:ext>
            </a:extLst>
          </p:cNvPr>
          <p:cNvSpPr>
            <a:spLocks noGrp="1"/>
          </p:cNvSpPr>
          <p:nvPr>
            <p:ph sz="quarter" idx="14"/>
          </p:nvPr>
        </p:nvSpPr>
        <p:spPr>
          <a:xfrm>
            <a:off x="301625" y="1519311"/>
            <a:ext cx="8878249" cy="4633839"/>
          </a:xfrm>
        </p:spPr>
        <p:txBody>
          <a:bodyPr>
            <a:normAutofit fontScale="70000" lnSpcReduction="20000"/>
          </a:bodyPr>
          <a:lstStyle/>
          <a:p>
            <a:r>
              <a:rPr lang="en-GB" sz="2800" b="1" u="sng" dirty="0"/>
              <a:t>Task</a:t>
            </a:r>
          </a:p>
          <a:p>
            <a:pPr marL="457200" indent="-457200">
              <a:buFont typeface="Wingdings" panose="05000000000000000000" pitchFamily="2" charset="2"/>
              <a:buChar char="§"/>
            </a:pPr>
            <a:r>
              <a:rPr lang="en-GB" sz="2800" b="1" dirty="0"/>
              <a:t>Identify the appropriate language to use in emails, i.e. formal, informal   </a:t>
            </a:r>
          </a:p>
          <a:p>
            <a:r>
              <a:rPr lang="en-GB" sz="2800" b="1" u="sng" dirty="0"/>
              <a:t>Skills Used</a:t>
            </a:r>
          </a:p>
          <a:p>
            <a:pPr marL="457200" indent="-457200">
              <a:buFont typeface="Wingdings" panose="05000000000000000000" pitchFamily="2" charset="2"/>
              <a:buChar char="§"/>
            </a:pPr>
            <a:r>
              <a:rPr lang="en-GB" sz="2800" b="1" dirty="0"/>
              <a:t>Creating new emails with subjects </a:t>
            </a:r>
          </a:p>
          <a:p>
            <a:pPr marL="457200" indent="-457200">
              <a:buFont typeface="Wingdings" panose="05000000000000000000" pitchFamily="2" charset="2"/>
              <a:buChar char="§"/>
            </a:pPr>
            <a:r>
              <a:rPr lang="en-GB" sz="2800" b="1" dirty="0"/>
              <a:t>CC, Bcc</a:t>
            </a:r>
          </a:p>
          <a:p>
            <a:pPr marL="457200" indent="-457200">
              <a:buFont typeface="Wingdings" panose="05000000000000000000" pitchFamily="2" charset="2"/>
              <a:buChar char="§"/>
            </a:pPr>
            <a:r>
              <a:rPr lang="en-GB" sz="2800" b="1" dirty="0"/>
              <a:t>Replies and forwarding </a:t>
            </a:r>
          </a:p>
          <a:p>
            <a:pPr marL="457200" indent="-457200">
              <a:buFont typeface="Wingdings" panose="05000000000000000000" pitchFamily="2" charset="2"/>
              <a:buChar char="§"/>
            </a:pPr>
            <a:r>
              <a:rPr lang="en-GB" sz="2800" b="1" dirty="0"/>
              <a:t>Attaching documents </a:t>
            </a:r>
          </a:p>
          <a:p>
            <a:r>
              <a:rPr lang="en-GB" sz="2800" b="1" u="sng" dirty="0"/>
              <a:t>Takeaways </a:t>
            </a:r>
          </a:p>
          <a:p>
            <a:pPr marL="457200" indent="-457200">
              <a:buFont typeface="Wingdings" panose="05000000000000000000" pitchFamily="2" charset="2"/>
              <a:buChar char="§"/>
            </a:pPr>
            <a:r>
              <a:rPr lang="en-GB" sz="2800" dirty="0"/>
              <a:t>Confidence to write an email making sure it has the appropriate language </a:t>
            </a:r>
          </a:p>
          <a:p>
            <a:pPr marL="457200" indent="-457200">
              <a:buFont typeface="Wingdings" panose="05000000000000000000" pitchFamily="2" charset="2"/>
              <a:buChar char="§"/>
            </a:pPr>
            <a:r>
              <a:rPr lang="en-GB" sz="2800" dirty="0"/>
              <a:t>Ability to use features such as spellcheck</a:t>
            </a:r>
          </a:p>
          <a:p>
            <a:pPr marL="457200" indent="-457200">
              <a:buFont typeface="Wingdings" panose="05000000000000000000" pitchFamily="2" charset="2"/>
              <a:buChar char="§"/>
            </a:pPr>
            <a:r>
              <a:rPr lang="en-GB" sz="2800" dirty="0"/>
              <a:t>Understanding tools such as cc and bcc to ensure the email is confidential</a:t>
            </a:r>
          </a:p>
        </p:txBody>
      </p:sp>
      <p:pic>
        <p:nvPicPr>
          <p:cNvPr id="13" name="Picture Placeholder 12">
            <a:extLst>
              <a:ext uri="{FF2B5EF4-FFF2-40B4-BE49-F238E27FC236}">
                <a16:creationId xmlns:a16="http://schemas.microsoft.com/office/drawing/2014/main" id="{53790840-71B8-02B3-9813-D794D123C592}"/>
              </a:ext>
            </a:extLst>
          </p:cNvPr>
          <p:cNvPicPr>
            <a:picLocks noGrp="1" noChangeAspect="1"/>
          </p:cNvPicPr>
          <p:nvPr>
            <p:ph type="pic" sz="quarter" idx="15"/>
          </p:nvPr>
        </p:nvPicPr>
        <p:blipFill>
          <a:blip r:embed="rId2">
            <a:extLst>
              <a:ext uri="{28A0092B-C50C-407E-A947-70E740481C1C}">
                <a14:useLocalDpi xmlns:a14="http://schemas.microsoft.com/office/drawing/2010/main" val="0"/>
              </a:ext>
            </a:extLst>
          </a:blip>
          <a:srcRect t="7346" b="7346"/>
          <a:stretch>
            <a:fillRect/>
          </a:stretch>
        </p:blipFill>
        <p:spPr>
          <a:xfrm>
            <a:off x="9179874" y="183766"/>
            <a:ext cx="2710375" cy="2312168"/>
          </a:xfrm>
          <a:prstGeom prst="rect">
            <a:avLst/>
          </a:prstGeom>
          <a:blipFill dpi="0" rotWithShape="1">
            <a:blip r:embed="rId3">
              <a:alphaModFix amt="60000"/>
            </a:blip>
            <a:srcRect/>
            <a:stretch>
              <a:fillRect/>
            </a:stretch>
          </a:blipFill>
        </p:spPr>
      </p:pic>
      <p:pic>
        <p:nvPicPr>
          <p:cNvPr id="15" name="Picture 14">
            <a:extLst>
              <a:ext uri="{FF2B5EF4-FFF2-40B4-BE49-F238E27FC236}">
                <a16:creationId xmlns:a16="http://schemas.microsoft.com/office/drawing/2014/main" id="{4293BC30-E691-2731-6A58-0BA0870575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31248" y="2385158"/>
            <a:ext cx="1800195" cy="3895807"/>
          </a:xfrm>
          <a:prstGeom prst="rect">
            <a:avLst/>
          </a:prstGeom>
        </p:spPr>
      </p:pic>
    </p:spTree>
    <p:extLst>
      <p:ext uri="{BB962C8B-B14F-4D97-AF65-F5344CB8AC3E}">
        <p14:creationId xmlns:p14="http://schemas.microsoft.com/office/powerpoint/2010/main" val="2974207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AE0AC-F499-D5DE-8641-E8D300B440BE}"/>
              </a:ext>
            </a:extLst>
          </p:cNvPr>
          <p:cNvSpPr>
            <a:spLocks noGrp="1"/>
          </p:cNvSpPr>
          <p:nvPr>
            <p:ph type="title"/>
          </p:nvPr>
        </p:nvSpPr>
        <p:spPr>
          <a:xfrm>
            <a:off x="301625" y="-381762"/>
            <a:ext cx="3332784" cy="1581912"/>
          </a:xfrm>
        </p:spPr>
        <p:txBody>
          <a:bodyPr>
            <a:normAutofit/>
          </a:bodyPr>
          <a:lstStyle/>
          <a:p>
            <a:r>
              <a:rPr lang="en-GB" sz="3600" b="1" dirty="0">
                <a:solidFill>
                  <a:schemeClr val="accent3"/>
                </a:solidFill>
              </a:rPr>
              <a:t>PowerPoint:</a:t>
            </a:r>
          </a:p>
        </p:txBody>
      </p:sp>
      <p:pic>
        <p:nvPicPr>
          <p:cNvPr id="6" name="Picture Placeholder 5" descr="Buy Microsoft PowerPoint 2019 | Software Base £29">
            <a:extLst>
              <a:ext uri="{FF2B5EF4-FFF2-40B4-BE49-F238E27FC236}">
                <a16:creationId xmlns:a16="http://schemas.microsoft.com/office/drawing/2014/main" id="{F0D15E9E-83E8-F774-F208-75C7FD097BCD}"/>
              </a:ext>
            </a:extLst>
          </p:cNvPr>
          <p:cNvPicPr>
            <a:picLocks noGrp="1" noChangeAspect="1"/>
          </p:cNvPicPr>
          <p:nvPr>
            <p:ph type="pic" sz="quarter" idx="15"/>
          </p:nvPr>
        </p:nvPicPr>
        <p:blipFill>
          <a:blip r:embed="rId2"/>
          <a:srcRect l="2164" r="2164"/>
          <a:stretch/>
        </p:blipFill>
        <p:spPr>
          <a:xfrm>
            <a:off x="9731248" y="292100"/>
            <a:ext cx="2159000" cy="1816100"/>
          </a:xfrm>
          <a:prstGeom prst="rect">
            <a:avLst/>
          </a:prstGeom>
        </p:spPr>
      </p:pic>
      <p:sp>
        <p:nvSpPr>
          <p:cNvPr id="4" name="Content Placeholder 2">
            <a:extLst>
              <a:ext uri="{FF2B5EF4-FFF2-40B4-BE49-F238E27FC236}">
                <a16:creationId xmlns:a16="http://schemas.microsoft.com/office/drawing/2014/main" id="{8B32E0F2-5938-4587-D4A3-801F05B80E92}"/>
              </a:ext>
            </a:extLst>
          </p:cNvPr>
          <p:cNvSpPr>
            <a:spLocks noGrp="1"/>
          </p:cNvSpPr>
          <p:nvPr>
            <p:ph sz="quarter" idx="14"/>
          </p:nvPr>
        </p:nvSpPr>
        <p:spPr>
          <a:xfrm>
            <a:off x="301625" y="1477108"/>
            <a:ext cx="11483975" cy="4676042"/>
          </a:xfrm>
        </p:spPr>
        <p:txBody>
          <a:bodyPr>
            <a:normAutofit fontScale="92500" lnSpcReduction="20000"/>
          </a:bodyPr>
          <a:lstStyle/>
          <a:p>
            <a:r>
              <a:rPr lang="en-GB" sz="2800" b="1" u="sng" dirty="0"/>
              <a:t>Task</a:t>
            </a:r>
          </a:p>
          <a:p>
            <a:pPr marL="457200" indent="-457200">
              <a:buFont typeface="Wingdings" panose="05000000000000000000" pitchFamily="2" charset="2"/>
              <a:buChar char="§"/>
            </a:pPr>
            <a:r>
              <a:rPr lang="en-GB" sz="2800" dirty="0"/>
              <a:t>Showcase my digital skills </a:t>
            </a:r>
          </a:p>
          <a:p>
            <a:r>
              <a:rPr lang="en-GB" sz="2800" b="1" u="sng" dirty="0"/>
              <a:t>Skills Used</a:t>
            </a:r>
          </a:p>
          <a:p>
            <a:pPr marL="457200" indent="-457200">
              <a:buFont typeface="Wingdings" panose="05000000000000000000" pitchFamily="2" charset="2"/>
              <a:buChar char="§"/>
            </a:pPr>
            <a:r>
              <a:rPr lang="en-GB" sz="2800" dirty="0"/>
              <a:t>Bullet Points </a:t>
            </a:r>
          </a:p>
          <a:p>
            <a:pPr marL="457200" indent="-457200">
              <a:buFont typeface="Wingdings" panose="05000000000000000000" pitchFamily="2" charset="2"/>
              <a:buChar char="§"/>
            </a:pPr>
            <a:r>
              <a:rPr lang="en-GB" sz="2800" dirty="0"/>
              <a:t>Backgrounds</a:t>
            </a:r>
          </a:p>
          <a:p>
            <a:pPr marL="457200" indent="-457200">
              <a:buFont typeface="Wingdings" panose="05000000000000000000" pitchFamily="2" charset="2"/>
              <a:buChar char="§"/>
            </a:pPr>
            <a:r>
              <a:rPr lang="en-GB" sz="2800" dirty="0"/>
              <a:t>Designs &amp; Images</a:t>
            </a:r>
          </a:p>
          <a:p>
            <a:pPr marL="457200" indent="-457200">
              <a:buFont typeface="Wingdings" panose="05000000000000000000" pitchFamily="2" charset="2"/>
              <a:buChar char="§"/>
            </a:pPr>
            <a:r>
              <a:rPr lang="en-GB" sz="2800" dirty="0"/>
              <a:t>Transitions &amp; Animations </a:t>
            </a:r>
            <a:endParaRPr lang="en-GB" sz="2800" b="1" u="sng" dirty="0"/>
          </a:p>
          <a:p>
            <a:r>
              <a:rPr lang="en-GB" sz="2800" b="1" u="sng" dirty="0"/>
              <a:t>Takeaways </a:t>
            </a:r>
          </a:p>
          <a:p>
            <a:pPr marL="457200" indent="-457200">
              <a:buFont typeface="Wingdings" panose="05000000000000000000" pitchFamily="2" charset="2"/>
              <a:buChar char="§"/>
            </a:pPr>
            <a:r>
              <a:rPr lang="en-GB" sz="2800" dirty="0"/>
              <a:t>How to organise my work and keep it brief and understandable using the tools listed above  </a:t>
            </a:r>
          </a:p>
        </p:txBody>
      </p:sp>
    </p:spTree>
    <p:extLst>
      <p:ext uri="{BB962C8B-B14F-4D97-AF65-F5344CB8AC3E}">
        <p14:creationId xmlns:p14="http://schemas.microsoft.com/office/powerpoint/2010/main" val="3147766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DDE01-90CD-6BCF-6B54-0523454E6343}"/>
              </a:ext>
            </a:extLst>
          </p:cNvPr>
          <p:cNvSpPr>
            <a:spLocks noGrp="1"/>
          </p:cNvSpPr>
          <p:nvPr>
            <p:ph type="title"/>
          </p:nvPr>
        </p:nvSpPr>
        <p:spPr/>
        <p:txBody>
          <a:bodyPr>
            <a:normAutofit/>
          </a:bodyPr>
          <a:lstStyle/>
          <a:p>
            <a:r>
              <a:rPr lang="en-GB" sz="3600" b="1">
                <a:solidFill>
                  <a:schemeClr val="accent3"/>
                </a:solidFill>
              </a:rPr>
              <a:t>Conclusion:</a:t>
            </a:r>
          </a:p>
        </p:txBody>
      </p:sp>
      <p:sp>
        <p:nvSpPr>
          <p:cNvPr id="3" name="Content Placeholder 2">
            <a:extLst>
              <a:ext uri="{FF2B5EF4-FFF2-40B4-BE49-F238E27FC236}">
                <a16:creationId xmlns:a16="http://schemas.microsoft.com/office/drawing/2014/main" id="{FB21BDF8-41EB-29FF-DDA9-51BCC057C820}"/>
              </a:ext>
            </a:extLst>
          </p:cNvPr>
          <p:cNvSpPr>
            <a:spLocks noGrp="1"/>
          </p:cNvSpPr>
          <p:nvPr>
            <p:ph sz="quarter" idx="14"/>
          </p:nvPr>
        </p:nvSpPr>
        <p:spPr>
          <a:xfrm>
            <a:off x="301752" y="3099816"/>
            <a:ext cx="11166348" cy="3054096"/>
          </a:xfrm>
        </p:spPr>
        <p:txBody>
          <a:bodyPr>
            <a:normAutofit fontScale="92500"/>
          </a:bodyPr>
          <a:lstStyle/>
          <a:p>
            <a:r>
              <a:rPr lang="en-GB" sz="2000" dirty="0"/>
              <a:t>Since starting this course, My digital skills have improved immensely. I am able to use tools such as excel, word, outlook and PowerPoint confidently and accurately. I believe these tools will give me the skills and experience to complete any course work- or job-related tasks in the future.</a:t>
            </a:r>
          </a:p>
          <a:p>
            <a:endParaRPr lang="en-GB" sz="2000" dirty="0"/>
          </a:p>
          <a:p>
            <a:r>
              <a:rPr lang="en-GB" sz="2000" dirty="0"/>
              <a:t>Some of the challenges were understanding how these digital tools can be used together, such as taking a chart created in excel and transferring it to an overview in word or a presentation in PowerPoint.  After attending classes and receiving feedback from my lecturer this has allowed me to adapt and gain confidence with using a range of tools depending on what was required.</a:t>
            </a:r>
          </a:p>
        </p:txBody>
      </p:sp>
      <p:sp>
        <p:nvSpPr>
          <p:cNvPr id="4" name="Picture Placeholder 3">
            <a:extLst>
              <a:ext uri="{FF2B5EF4-FFF2-40B4-BE49-F238E27FC236}">
                <a16:creationId xmlns:a16="http://schemas.microsoft.com/office/drawing/2014/main" id="{10E39941-15BB-87A0-118E-0BE603993865}"/>
              </a:ext>
            </a:extLst>
          </p:cNvPr>
          <p:cNvSpPr>
            <a:spLocks noGrp="1"/>
          </p:cNvSpPr>
          <p:nvPr>
            <p:ph type="pic" sz="quarter" idx="15"/>
          </p:nvPr>
        </p:nvSpPr>
        <p:spPr>
          <a:xfrm flipH="1">
            <a:off x="12191999" y="0"/>
            <a:ext cx="45719" cy="6858000"/>
          </a:xfrm>
        </p:spPr>
        <p:txBody>
          <a:bodyPr/>
          <a:lstStyle/>
          <a:p>
            <a:endParaRPr lang="en-GB"/>
          </a:p>
        </p:txBody>
      </p:sp>
    </p:spTree>
    <p:extLst>
      <p:ext uri="{BB962C8B-B14F-4D97-AF65-F5344CB8AC3E}">
        <p14:creationId xmlns:p14="http://schemas.microsoft.com/office/powerpoint/2010/main" val="2062803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7F0DC-4978-92AB-8607-64EAD551A697}"/>
              </a:ext>
            </a:extLst>
          </p:cNvPr>
          <p:cNvSpPr>
            <a:spLocks noGrp="1"/>
          </p:cNvSpPr>
          <p:nvPr>
            <p:ph type="title"/>
          </p:nvPr>
        </p:nvSpPr>
        <p:spPr/>
        <p:txBody>
          <a:bodyPr/>
          <a:lstStyle/>
          <a:p>
            <a:r>
              <a:rPr lang="en-GB" b="1">
                <a:solidFill>
                  <a:schemeClr val="accent3"/>
                </a:solidFill>
              </a:rPr>
              <a:t>references:</a:t>
            </a:r>
            <a:endParaRPr lang="en-GB"/>
          </a:p>
        </p:txBody>
      </p:sp>
      <p:sp>
        <p:nvSpPr>
          <p:cNvPr id="3" name="Content Placeholder 2">
            <a:extLst>
              <a:ext uri="{FF2B5EF4-FFF2-40B4-BE49-F238E27FC236}">
                <a16:creationId xmlns:a16="http://schemas.microsoft.com/office/drawing/2014/main" id="{59C5B07A-C402-28E2-1170-2F1812F203EA}"/>
              </a:ext>
            </a:extLst>
          </p:cNvPr>
          <p:cNvSpPr>
            <a:spLocks noGrp="1"/>
          </p:cNvSpPr>
          <p:nvPr>
            <p:ph sz="quarter" idx="14"/>
          </p:nvPr>
        </p:nvSpPr>
        <p:spPr>
          <a:xfrm>
            <a:off x="301752" y="3099816"/>
            <a:ext cx="11356848" cy="3054096"/>
          </a:xfrm>
        </p:spPr>
        <p:txBody>
          <a:bodyPr/>
          <a:lstStyle/>
          <a:p>
            <a:pPr marL="285750" indent="-285750">
              <a:buFont typeface="Arial" panose="020B0604020202020204" pitchFamily="34" charset="0"/>
              <a:buChar char="•"/>
            </a:pPr>
            <a:r>
              <a:rPr lang="en-GB" dirty="0">
                <a:effectLst/>
              </a:rPr>
              <a:t>Ackmann, H. (2023). PowerPoint: Designing Better Slides [Video recording]. </a:t>
            </a:r>
            <a:r>
              <a:rPr lang="en-GB" dirty="0">
                <a:effectLst/>
                <a:hlinkClick r:id="rId2"/>
              </a:rPr>
              <a:t>linkedin.com</a:t>
            </a:r>
            <a:r>
              <a:rPr lang="en-GB" dirty="0">
                <a:effectLst/>
              </a:rPr>
              <a:t>.</a:t>
            </a:r>
          </a:p>
          <a:p>
            <a:br>
              <a:rPr lang="en-GB" dirty="0">
                <a:effectLst/>
              </a:rPr>
            </a:br>
            <a:endParaRPr lang="en-GB" dirty="0">
              <a:effectLst/>
            </a:endParaRPr>
          </a:p>
          <a:p>
            <a:pPr marL="285750" indent="-285750">
              <a:buFont typeface="Arial" panose="020B0604020202020204" pitchFamily="34" charset="0"/>
              <a:buChar char="•"/>
            </a:pPr>
            <a:r>
              <a:rPr lang="en-GB" dirty="0" err="1">
                <a:effectLst/>
              </a:rPr>
              <a:t>Madecraft</a:t>
            </a:r>
            <a:r>
              <a:rPr lang="en-GB" dirty="0">
                <a:effectLst/>
              </a:rPr>
              <a:t>, &amp; Henderson, N. (2024). Simple Tips for Writing Emails that Resonate and Convert [Video recording]. </a:t>
            </a:r>
            <a:r>
              <a:rPr lang="en-GB" dirty="0">
                <a:effectLst/>
                <a:hlinkClick r:id="rId2"/>
              </a:rPr>
              <a:t>linkedin.com</a:t>
            </a:r>
            <a:r>
              <a:rPr lang="en-GB" dirty="0">
                <a:effectLst/>
              </a:rPr>
              <a:t>.</a:t>
            </a:r>
          </a:p>
          <a:p>
            <a:br>
              <a:rPr lang="en-GB" dirty="0">
                <a:effectLst/>
              </a:rPr>
            </a:br>
            <a:endParaRPr lang="en-GB" dirty="0">
              <a:effectLst/>
            </a:endParaRPr>
          </a:p>
          <a:p>
            <a:pPr marL="285750" indent="-285750">
              <a:buFont typeface="Arial" panose="020B0604020202020204" pitchFamily="34" charset="0"/>
              <a:buChar char="•"/>
            </a:pPr>
            <a:r>
              <a:rPr lang="en-GB" dirty="0">
                <a:effectLst/>
              </a:rPr>
              <a:t>Ose, S. O. (2016). Using Excel and Word to Structure Qualitative Data. Journal of Applied Social Science, 10(2), 147–162. </a:t>
            </a:r>
            <a:r>
              <a:rPr lang="en-GB" dirty="0">
                <a:effectLst/>
                <a:hlinkClick r:id="rId3"/>
              </a:rPr>
              <a:t>https://doi.org/10.1177/1936724416664948</a:t>
            </a:r>
            <a:endParaRPr lang="en-GB" dirty="0">
              <a:effectLst/>
            </a:endParaRPr>
          </a:p>
          <a:p>
            <a:endParaRPr lang="en-GB" dirty="0"/>
          </a:p>
        </p:txBody>
      </p:sp>
      <p:sp>
        <p:nvSpPr>
          <p:cNvPr id="4" name="Picture Placeholder 3">
            <a:extLst>
              <a:ext uri="{FF2B5EF4-FFF2-40B4-BE49-F238E27FC236}">
                <a16:creationId xmlns:a16="http://schemas.microsoft.com/office/drawing/2014/main" id="{C8385C55-E9EE-50D7-649A-B7234EB73B22}"/>
              </a:ext>
            </a:extLst>
          </p:cNvPr>
          <p:cNvSpPr>
            <a:spLocks noGrp="1"/>
          </p:cNvSpPr>
          <p:nvPr>
            <p:ph type="pic" sz="quarter" idx="15"/>
          </p:nvPr>
        </p:nvSpPr>
        <p:spPr>
          <a:xfrm>
            <a:off x="12090400" y="0"/>
            <a:ext cx="101600" cy="6858000"/>
          </a:xfrm>
        </p:spPr>
        <p:txBody>
          <a:bodyPr/>
          <a:lstStyle/>
          <a:p>
            <a:pPr lvl="2"/>
            <a:endParaRPr lang="en-GB"/>
          </a:p>
        </p:txBody>
      </p:sp>
    </p:spTree>
    <p:extLst>
      <p:ext uri="{BB962C8B-B14F-4D97-AF65-F5344CB8AC3E}">
        <p14:creationId xmlns:p14="http://schemas.microsoft.com/office/powerpoint/2010/main" val="6454390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TM03457485[[fn=Mesh]]</Template>
  <TotalTime>3</TotalTime>
  <Words>590</Words>
  <Application>Microsoft Office PowerPoint</Application>
  <PresentationFormat>Widescreen</PresentationFormat>
  <Paragraphs>70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Mesh</vt:lpstr>
      <vt:lpstr>DS3 : Digital Tools Portfolio.   AL-HARITH ALI LAIDI 2538371</vt:lpstr>
      <vt:lpstr>Overview:</vt:lpstr>
      <vt:lpstr>Key Points: </vt:lpstr>
      <vt:lpstr>Digital tools list:  </vt:lpstr>
      <vt:lpstr>Excell:  </vt:lpstr>
      <vt:lpstr>Word Doc: </vt:lpstr>
      <vt:lpstr>Outlook</vt:lpstr>
      <vt:lpstr>PowerPoint: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Customer Service in a business </dc:title>
  <dc:creator>Al-Harith Ali Laidi (2538371)</dc:creator>
  <cp:lastModifiedBy>Al-Harith Ali Laidi (2538371)</cp:lastModifiedBy>
  <cp:revision>4</cp:revision>
  <dcterms:created xsi:type="dcterms:W3CDTF">2026-07-29T15:45:44Z</dcterms:created>
  <dcterms:modified xsi:type="dcterms:W3CDTF">2026-08-17T20:03:10Z</dcterms:modified>
</cp:coreProperties>
</file>