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256" r:id="rId2"/>
    <p:sldId id="287" r:id="rId3"/>
    <p:sldId id="286" r:id="rId4"/>
    <p:sldId id="288" r:id="rId5"/>
    <p:sldId id="257" r:id="rId6"/>
    <p:sldId id="258" r:id="rId7"/>
    <p:sldId id="290" r:id="rId8"/>
    <p:sldId id="265" r:id="rId9"/>
    <p:sldId id="266" r:id="rId10"/>
    <p:sldId id="267" r:id="rId11"/>
    <p:sldId id="268" r:id="rId12"/>
    <p:sldId id="291" r:id="rId13"/>
    <p:sldId id="289" r:id="rId14"/>
    <p:sldId id="259" r:id="rId15"/>
    <p:sldId id="260" r:id="rId16"/>
    <p:sldId id="261" r:id="rId17"/>
    <p:sldId id="262" r:id="rId18"/>
    <p:sldId id="263" r:id="rId19"/>
    <p:sldId id="264" r:id="rId20"/>
    <p:sldId id="277" r:id="rId21"/>
    <p:sldId id="293" r:id="rId22"/>
    <p:sldId id="294" r:id="rId23"/>
    <p:sldId id="278" r:id="rId24"/>
    <p:sldId id="274" r:id="rId25"/>
    <p:sldId id="275" r:id="rId26"/>
    <p:sldId id="276" r:id="rId27"/>
    <p:sldId id="269" r:id="rId28"/>
    <p:sldId id="270" r:id="rId29"/>
    <p:sldId id="272" r:id="rId30"/>
    <p:sldId id="280" r:id="rId31"/>
    <p:sldId id="279" r:id="rId32"/>
    <p:sldId id="295" r:id="rId33"/>
    <p:sldId id="292" r:id="rId34"/>
    <p:sldId id="281" r:id="rId35"/>
    <p:sldId id="300" r:id="rId36"/>
    <p:sldId id="301" r:id="rId37"/>
    <p:sldId id="296" r:id="rId38"/>
    <p:sldId id="297" r:id="rId39"/>
    <p:sldId id="282" r:id="rId40"/>
    <p:sldId id="284" r:id="rId41"/>
    <p:sldId id="285" r:id="rId42"/>
    <p:sldId id="299" r:id="rId43"/>
    <p:sldId id="302" r:id="rId44"/>
    <p:sldId id="303"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1320" y="-120"/>
      </p:cViewPr>
      <p:guideLst>
        <p:guide orient="horz" pos="2160"/>
        <p:guide pos="2880"/>
      </p:guideLst>
    </p:cSldViewPr>
  </p:slideViewPr>
  <p:notesTextViewPr>
    <p:cViewPr>
      <p:scale>
        <a:sx n="1" d="1"/>
        <a:sy n="1" d="1"/>
      </p:scale>
      <p:origin x="0" y="0"/>
    </p:cViewPr>
  </p:notesTextViewPr>
  <p:sorterViewPr>
    <p:cViewPr>
      <p:scale>
        <a:sx n="100" d="100"/>
        <a:sy n="100" d="100"/>
      </p:scale>
      <p:origin x="0" y="4472"/>
    </p:cViewPr>
  </p:sorter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notesMaster" Target="notesMasters/notesMaster1.xml"/><Relationship Id="rId47" Type="http://schemas.openxmlformats.org/officeDocument/2006/relationships/printerSettings" Target="printerSettings/printerSettings1.bin"/><Relationship Id="rId48" Type="http://schemas.openxmlformats.org/officeDocument/2006/relationships/presProps" Target="presProps.xml"/><Relationship Id="rId49" Type="http://schemas.openxmlformats.org/officeDocument/2006/relationships/viewProps" Target="viewProp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50" Type="http://schemas.openxmlformats.org/officeDocument/2006/relationships/theme" Target="theme/theme1.xml"/><Relationship Id="rId51"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C20D19-9D6B-4F73-A85B-38245B490ACA}" type="datetimeFigureOut">
              <a:rPr lang="en-US" smtClean="0"/>
              <a:t>28/10/2016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0C87696-2691-4E28-8180-5AD21DC35F69}" type="slidenum">
              <a:rPr lang="en-US" smtClean="0"/>
              <a:t>‹#›</a:t>
            </a:fld>
            <a:endParaRPr lang="en-US"/>
          </a:p>
        </p:txBody>
      </p:sp>
    </p:spTree>
    <p:extLst>
      <p:ext uri="{BB962C8B-B14F-4D97-AF65-F5344CB8AC3E}">
        <p14:creationId xmlns:p14="http://schemas.microsoft.com/office/powerpoint/2010/main" val="2933331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FC7D190-AFF2-4707-8FE4-5014BF554291}" type="slidenum">
              <a:rPr lang="en-US"/>
              <a:pPr eaLnBrk="1" hangingPunct="1"/>
              <a:t>2</a:t>
            </a:fld>
            <a:endParaRPr lang="en-US"/>
          </a:p>
        </p:txBody>
      </p:sp>
      <p:sp>
        <p:nvSpPr>
          <p:cNvPr id="53251" name="Slide Image Placeholder 1"/>
          <p:cNvSpPr>
            <a:spLocks noGrp="1" noRot="1" noChangeAspect="1" noTextEdit="1"/>
          </p:cNvSpPr>
          <p:nvPr>
            <p:ph type="sldImg"/>
          </p:nvPr>
        </p:nvSpPr>
        <p:spPr>
          <a:xfrm>
            <a:off x="925719" y="685838"/>
            <a:ext cx="5006564" cy="3429182"/>
          </a:xfrm>
          <a:ln/>
        </p:spPr>
      </p:sp>
      <p:sp>
        <p:nvSpPr>
          <p:cNvPr id="53252" name="Notes Placeholder 2"/>
          <p:cNvSpPr>
            <a:spLocks noGrp="1"/>
          </p:cNvSpPr>
          <p:nvPr>
            <p:ph type="body" idx="1"/>
          </p:nvPr>
        </p:nvSpPr>
        <p:spPr>
          <a:noFill/>
        </p:spPr>
        <p:txBody>
          <a:bodyPr/>
          <a:lstStyle/>
          <a:p>
            <a:pPr eaLnBrk="1" hangingPunct="1">
              <a:spcBef>
                <a:spcPct val="0"/>
              </a:spcBef>
            </a:pPr>
            <a:endParaRPr lang="en-US" smtClean="0"/>
          </a:p>
        </p:txBody>
      </p:sp>
      <p:sp>
        <p:nvSpPr>
          <p:cNvPr id="53253" name="Slide Number Placeholder 3"/>
          <p:cNvSpPr txBox="1">
            <a:spLocks noGrp="1"/>
          </p:cNvSpPr>
          <p:nvPr/>
        </p:nvSpPr>
        <p:spPr bwMode="auto">
          <a:xfrm>
            <a:off x="3883852" y="8684826"/>
            <a:ext cx="2972547" cy="45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F6634F5A-CD62-4EF6-B034-E8F49F0A3CA0}" type="slidenum">
              <a:rPr lang="en-GB" sz="1200">
                <a:latin typeface="Calibri" pitchFamily="34" charset="0"/>
              </a:rPr>
              <a:pPr algn="r" eaLnBrk="1" hangingPunct="1"/>
              <a:t>2</a:t>
            </a:fld>
            <a:endParaRPr lang="en-GB" sz="1200">
              <a:latin typeface="Calibri"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AF27EF49-FA36-4910-8438-8DF575EF566E}" type="datetimeFigureOut">
              <a:rPr lang="en-GB" smtClean="0"/>
              <a:t>28/10/2016</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04E8A0E5-F47A-401A-A919-4715FE5FE8B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F27EF49-FA36-4910-8438-8DF575EF566E}" type="datetimeFigureOut">
              <a:rPr lang="en-GB" smtClean="0"/>
              <a:t>28/10/2016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4E8A0E5-F47A-401A-A919-4715FE5FE8B9}"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AF27EF49-FA36-4910-8438-8DF575EF566E}" type="datetimeFigureOut">
              <a:rPr lang="en-GB" smtClean="0"/>
              <a:t>28/10/2016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4E8A0E5-F47A-401A-A919-4715FE5FE8B9}"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AF27EF49-FA36-4910-8438-8DF575EF566E}" type="datetimeFigureOut">
              <a:rPr lang="en-GB" smtClean="0"/>
              <a:t>28/10/2016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4E8A0E5-F47A-401A-A919-4715FE5FE8B9}"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AF27EF49-FA36-4910-8438-8DF575EF566E}" type="datetimeFigureOut">
              <a:rPr lang="en-GB" smtClean="0"/>
              <a:t>28/10/2016</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04E8A0E5-F47A-401A-A919-4715FE5FE8B9}"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AF27EF49-FA36-4910-8438-8DF575EF566E}" type="datetimeFigureOut">
              <a:rPr lang="en-GB" smtClean="0"/>
              <a:t>28/10/2016</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04E8A0E5-F47A-401A-A919-4715FE5FE8B9}"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AF27EF49-FA36-4910-8438-8DF575EF566E}" type="datetimeFigureOut">
              <a:rPr lang="en-GB" smtClean="0"/>
              <a:t>28/10/2016</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04E8A0E5-F47A-401A-A919-4715FE5FE8B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AF27EF49-FA36-4910-8438-8DF575EF566E}" type="datetimeFigureOut">
              <a:rPr lang="en-GB" smtClean="0"/>
              <a:t>28/10/2016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4E8A0E5-F47A-401A-A919-4715FE5FE8B9}"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AF27EF49-FA36-4910-8438-8DF575EF566E}" type="datetimeFigureOut">
              <a:rPr lang="en-GB" smtClean="0"/>
              <a:t>28/10/2016</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04E8A0E5-F47A-401A-A919-4715FE5FE8B9}"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F27EF49-FA36-4910-8438-8DF575EF566E}" type="datetimeFigureOut">
              <a:rPr lang="en-GB" smtClean="0"/>
              <a:t>28/10/2016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4E8A0E5-F47A-401A-A919-4715FE5FE8B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F27EF49-FA36-4910-8438-8DF575EF566E}" type="datetimeFigureOut">
              <a:rPr lang="en-GB" smtClean="0"/>
              <a:t>28/10/2016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4E8A0E5-F47A-401A-A919-4715FE5FE8B9}"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ln/>
        </p:spPr>
        <p:txBody>
          <a:bodyPr/>
          <a:lstStyle>
            <a:lvl1pPr>
              <a:defRPr/>
            </a:lvl1pPr>
          </a:lstStyle>
          <a:p>
            <a:pPr>
              <a:defRPr/>
            </a:pPr>
            <a:fld id="{8BA62F38-CD2B-4608-A97E-903537B216C7}" type="slidenum">
              <a:rPr lang="en-GB"/>
              <a:pPr>
                <a:defRPr/>
              </a:pPr>
              <a:t>‹#›</a:t>
            </a:fld>
            <a:endParaRPr lang="en-GB"/>
          </a:p>
        </p:txBody>
      </p:sp>
    </p:spTree>
    <p:extLst>
      <p:ext uri="{BB962C8B-B14F-4D97-AF65-F5344CB8AC3E}">
        <p14:creationId xmlns:p14="http://schemas.microsoft.com/office/powerpoint/2010/main" val="24633709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A3E9DBE9-814E-41B0-84E7-6488456B7E62}" type="slidenum">
              <a:rPr lang="en-GB"/>
              <a:pPr>
                <a:defRPr/>
              </a:pPr>
              <a:t>‹#›</a:t>
            </a:fld>
            <a:endParaRPr lang="en-GB"/>
          </a:p>
        </p:txBody>
      </p:sp>
    </p:spTree>
    <p:extLst>
      <p:ext uri="{BB962C8B-B14F-4D97-AF65-F5344CB8AC3E}">
        <p14:creationId xmlns:p14="http://schemas.microsoft.com/office/powerpoint/2010/main" val="206234790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5"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5">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AF27EF49-FA36-4910-8438-8DF575EF566E}" type="datetimeFigureOut">
              <a:rPr lang="en-GB" smtClean="0"/>
              <a:t>28/10/2016</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04E8A0E5-F47A-401A-A919-4715FE5FE8B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 Id="rId3"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9.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mOPy1f9-L3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Lecture 6 - Fats</a:t>
            </a:r>
            <a:endParaRPr lang="en-GB" dirty="0"/>
          </a:p>
        </p:txBody>
      </p:sp>
      <p:sp>
        <p:nvSpPr>
          <p:cNvPr id="3" name="Subtitle 2"/>
          <p:cNvSpPr>
            <a:spLocks noGrp="1"/>
          </p:cNvSpPr>
          <p:nvPr>
            <p:ph type="subTitle" idx="1"/>
          </p:nvPr>
        </p:nvSpPr>
        <p:spPr>
          <a:xfrm>
            <a:off x="611560" y="2060848"/>
            <a:ext cx="7772400" cy="1512168"/>
          </a:xfrm>
        </p:spPr>
        <p:txBody>
          <a:bodyPr>
            <a:normAutofit/>
          </a:bodyPr>
          <a:lstStyle/>
          <a:p>
            <a:pPr algn="ctr"/>
            <a:endParaRPr lang="en-GB" sz="4800" b="1" dirty="0" smtClean="0"/>
          </a:p>
        </p:txBody>
      </p:sp>
      <p:pic>
        <p:nvPicPr>
          <p:cNvPr id="4" name="Picture 6" descr="flash02fats and oi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3861048"/>
            <a:ext cx="4895850" cy="1584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06659825"/>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5"/>
          <p:cNvSpPr>
            <a:spLocks noGrp="1" noChangeArrowheads="1"/>
          </p:cNvSpPr>
          <p:nvPr>
            <p:ph type="title" idx="4294967295"/>
          </p:nvPr>
        </p:nvSpPr>
        <p:spPr/>
        <p:txBody>
          <a:bodyPr>
            <a:normAutofit fontScale="90000"/>
          </a:bodyPr>
          <a:lstStyle/>
          <a:p>
            <a:pPr eaLnBrk="1" hangingPunct="1"/>
            <a:r>
              <a:rPr lang="en-GB" sz="4000" b="1" smtClean="0">
                <a:solidFill>
                  <a:srgbClr val="CC00FF"/>
                </a:solidFill>
                <a:cs typeface="Arial" charset="0"/>
              </a:rPr>
              <a:t>Foods and drinks high in fat and sugar</a:t>
            </a:r>
          </a:p>
        </p:txBody>
      </p:sp>
      <p:pic>
        <p:nvPicPr>
          <p:cNvPr id="17411" name="Picture 4" descr="purple"/>
          <p:cNvPicPr>
            <a:picLocks noGrp="1" noChangeAspect="1" noChangeArrowheads="1"/>
          </p:cNvPicPr>
          <p:nvPr>
            <p:ph type="body" sz="half" idx="4294967295"/>
          </p:nvPr>
        </p:nvPicPr>
        <p:blipFill>
          <a:blip r:embed="rId3">
            <a:extLst>
              <a:ext uri="{28A0092B-C50C-407E-A947-70E740481C1C}">
                <a14:useLocalDpi xmlns:a14="http://schemas.microsoft.com/office/drawing/2010/main" val="0"/>
              </a:ext>
            </a:extLst>
          </a:blip>
          <a:srcRect/>
          <a:stretch>
            <a:fillRect/>
          </a:stretch>
        </p:blipFill>
        <p:spPr>
          <a:xfrm>
            <a:off x="547688" y="1484313"/>
            <a:ext cx="2867025" cy="4732337"/>
          </a:xfrm>
        </p:spPr>
      </p:pic>
      <p:sp>
        <p:nvSpPr>
          <p:cNvPr id="17412" name="Rectangle 6"/>
          <p:cNvSpPr>
            <a:spLocks noGrp="1" noChangeArrowheads="1"/>
          </p:cNvSpPr>
          <p:nvPr>
            <p:ph type="body" sz="half" idx="4294967295"/>
          </p:nvPr>
        </p:nvSpPr>
        <p:spPr>
          <a:xfrm>
            <a:off x="4572000" y="1628775"/>
            <a:ext cx="4114800" cy="4895850"/>
          </a:xfrm>
        </p:spPr>
        <p:txBody>
          <a:bodyPr/>
          <a:lstStyle/>
          <a:p>
            <a:pPr eaLnBrk="1" hangingPunct="1">
              <a:lnSpc>
                <a:spcPct val="90000"/>
              </a:lnSpc>
            </a:pPr>
            <a:r>
              <a:rPr lang="en-GB" sz="2000" smtClean="0">
                <a:cs typeface="Arial" charset="0"/>
              </a:rPr>
              <a:t>Limit your intake of foods and drinks high in fat and sugar</a:t>
            </a:r>
          </a:p>
          <a:p>
            <a:pPr eaLnBrk="1" hangingPunct="1">
              <a:lnSpc>
                <a:spcPct val="90000"/>
              </a:lnSpc>
              <a:buFontTx/>
              <a:buNone/>
            </a:pPr>
            <a:endParaRPr lang="en-GB" sz="1800" i="1" smtClean="0"/>
          </a:p>
          <a:p>
            <a:pPr eaLnBrk="1" hangingPunct="1">
              <a:lnSpc>
                <a:spcPct val="90000"/>
              </a:lnSpc>
            </a:pPr>
            <a:r>
              <a:rPr lang="en-GB" sz="2000" smtClean="0">
                <a:cs typeface="Arial" charset="0"/>
              </a:rPr>
              <a:t>Too much fat (particularly saturated fat) is not good for the heart and may cause unwanted weight gain. </a:t>
            </a:r>
          </a:p>
          <a:p>
            <a:pPr eaLnBrk="1" hangingPunct="1">
              <a:lnSpc>
                <a:spcPct val="90000"/>
              </a:lnSpc>
              <a:buFontTx/>
              <a:buNone/>
            </a:pPr>
            <a:endParaRPr lang="en-GB" sz="2000" smtClean="0">
              <a:cs typeface="Arial" charset="0"/>
            </a:endParaRPr>
          </a:p>
          <a:p>
            <a:pPr eaLnBrk="1" hangingPunct="1">
              <a:lnSpc>
                <a:spcPct val="90000"/>
              </a:lnSpc>
            </a:pPr>
            <a:r>
              <a:rPr lang="en-GB" sz="2000" smtClean="0">
                <a:cs typeface="Arial" charset="0"/>
              </a:rPr>
              <a:t>Too much sugar can cause dental problems such as tooth decay. </a:t>
            </a:r>
          </a:p>
          <a:p>
            <a:pPr lvl="1" eaLnBrk="1" hangingPunct="1">
              <a:lnSpc>
                <a:spcPct val="90000"/>
              </a:lnSpc>
            </a:pPr>
            <a:r>
              <a:rPr lang="en-GB" sz="1800" smtClean="0"/>
              <a:t>Sugary foods do not provide any useful nutrients. </a:t>
            </a:r>
          </a:p>
          <a:p>
            <a:pPr lvl="1" eaLnBrk="1" hangingPunct="1">
              <a:lnSpc>
                <a:spcPct val="90000"/>
              </a:lnSpc>
            </a:pPr>
            <a:r>
              <a:rPr lang="en-GB" sz="1800" smtClean="0"/>
              <a:t>They can cause unwanted weight gain. </a:t>
            </a:r>
          </a:p>
        </p:txBody>
      </p:sp>
    </p:spTree>
    <p:extLst>
      <p:ext uri="{BB962C8B-B14F-4D97-AF65-F5344CB8AC3E}">
        <p14:creationId xmlns:p14="http://schemas.microsoft.com/office/powerpoint/2010/main" val="186263200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p:txBody>
          <a:bodyPr/>
          <a:lstStyle/>
          <a:p>
            <a:r>
              <a:rPr lang="en-GB" b="1" smtClean="0">
                <a:solidFill>
                  <a:srgbClr val="FF9900"/>
                </a:solidFill>
              </a:rPr>
              <a:t>Role of Fat in the Diet</a:t>
            </a:r>
          </a:p>
        </p:txBody>
      </p:sp>
      <p:sp>
        <p:nvSpPr>
          <p:cNvPr id="4099" name="Rectangle 3"/>
          <p:cNvSpPr>
            <a:spLocks noGrp="1" noChangeArrowheads="1"/>
          </p:cNvSpPr>
          <p:nvPr>
            <p:ph type="body" sz="half" idx="4294967295"/>
          </p:nvPr>
        </p:nvSpPr>
        <p:spPr>
          <a:xfrm>
            <a:off x="323850" y="1600200"/>
            <a:ext cx="4895850" cy="4781550"/>
          </a:xfrm>
        </p:spPr>
        <p:txBody>
          <a:bodyPr>
            <a:normAutofit fontScale="92500"/>
          </a:bodyPr>
          <a:lstStyle/>
          <a:p>
            <a:pPr>
              <a:lnSpc>
                <a:spcPct val="90000"/>
              </a:lnSpc>
            </a:pPr>
            <a:r>
              <a:rPr lang="en-GB" sz="2400" dirty="0" smtClean="0"/>
              <a:t>Provides energy, particularly in the diets of children –            </a:t>
            </a:r>
            <a:r>
              <a:rPr lang="en-GB" sz="2400" b="1" u="sng" dirty="0" smtClean="0"/>
              <a:t>1g of fat provides 9kcal.</a:t>
            </a:r>
          </a:p>
          <a:p>
            <a:pPr>
              <a:lnSpc>
                <a:spcPct val="90000"/>
              </a:lnSpc>
            </a:pPr>
            <a:endParaRPr lang="en-GB" sz="2400" dirty="0" smtClean="0"/>
          </a:p>
          <a:p>
            <a:pPr>
              <a:lnSpc>
                <a:spcPct val="90000"/>
              </a:lnSpc>
            </a:pPr>
            <a:r>
              <a:rPr lang="en-GB" sz="2400" dirty="0" smtClean="0"/>
              <a:t>15% of dietary energy required as fat to facilitate absorption of fat soluble vitamins A D E &amp; K.</a:t>
            </a:r>
          </a:p>
          <a:p>
            <a:pPr>
              <a:lnSpc>
                <a:spcPct val="90000"/>
              </a:lnSpc>
            </a:pPr>
            <a:endParaRPr lang="en-GB" sz="2400" dirty="0" smtClean="0"/>
          </a:p>
          <a:p>
            <a:pPr>
              <a:lnSpc>
                <a:spcPct val="90000"/>
              </a:lnSpc>
            </a:pPr>
            <a:r>
              <a:rPr lang="en-GB" sz="2400" dirty="0" smtClean="0"/>
              <a:t>Provides essential fatty acids linoleic acid (omega-6) and alpha-</a:t>
            </a:r>
            <a:r>
              <a:rPr lang="en-GB" sz="2400" dirty="0" err="1" smtClean="0"/>
              <a:t>linolenic</a:t>
            </a:r>
            <a:r>
              <a:rPr lang="en-GB" sz="2400" dirty="0" smtClean="0"/>
              <a:t> acid (omega-3).</a:t>
            </a:r>
          </a:p>
          <a:p>
            <a:pPr>
              <a:lnSpc>
                <a:spcPct val="90000"/>
              </a:lnSpc>
            </a:pPr>
            <a:endParaRPr lang="en-GB" sz="2400" dirty="0" smtClean="0"/>
          </a:p>
          <a:p>
            <a:pPr>
              <a:lnSpc>
                <a:spcPct val="90000"/>
              </a:lnSpc>
            </a:pPr>
            <a:r>
              <a:rPr lang="en-GB" sz="2400" dirty="0" smtClean="0"/>
              <a:t>Increases palatability of food.</a:t>
            </a:r>
          </a:p>
          <a:p>
            <a:pPr marL="109728" indent="0">
              <a:lnSpc>
                <a:spcPct val="90000"/>
              </a:lnSpc>
              <a:buNone/>
            </a:pPr>
            <a:endParaRPr lang="en-GB" sz="2400" dirty="0" smtClean="0"/>
          </a:p>
          <a:p>
            <a:pPr>
              <a:lnSpc>
                <a:spcPct val="90000"/>
              </a:lnSpc>
            </a:pPr>
            <a:endParaRPr lang="en-GB" sz="2400" dirty="0" smtClean="0"/>
          </a:p>
          <a:p>
            <a:pPr>
              <a:lnSpc>
                <a:spcPct val="90000"/>
              </a:lnSpc>
            </a:pPr>
            <a:endParaRPr lang="en-GB" sz="2400" dirty="0" smtClean="0"/>
          </a:p>
          <a:p>
            <a:pPr>
              <a:lnSpc>
                <a:spcPct val="90000"/>
              </a:lnSpc>
            </a:pPr>
            <a:endParaRPr lang="en-GB" sz="2400" dirty="0" smtClean="0"/>
          </a:p>
        </p:txBody>
      </p:sp>
      <p:pic>
        <p:nvPicPr>
          <p:cNvPr id="4100" name="Picture 4" descr="fat lab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1844824"/>
            <a:ext cx="3260725" cy="216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72232622"/>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0" y="274638"/>
            <a:ext cx="8229600" cy="1143000"/>
          </a:xfrm>
        </p:spPr>
        <p:txBody>
          <a:bodyPr/>
          <a:lstStyle/>
          <a:p>
            <a:pPr eaLnBrk="1" hangingPunct="1"/>
            <a:r>
              <a:rPr lang="en-GB" sz="4000" b="1" smtClean="0">
                <a:solidFill>
                  <a:srgbClr val="FF9900"/>
                </a:solidFill>
              </a:rPr>
              <a:t>Physiological Role of Fat</a:t>
            </a:r>
          </a:p>
        </p:txBody>
      </p:sp>
      <p:sp>
        <p:nvSpPr>
          <p:cNvPr id="5123" name="Content Placeholder 3"/>
          <p:cNvSpPr>
            <a:spLocks noGrp="1"/>
          </p:cNvSpPr>
          <p:nvPr>
            <p:ph sz="half" idx="4294967295"/>
          </p:nvPr>
        </p:nvSpPr>
        <p:spPr>
          <a:xfrm>
            <a:off x="0" y="1571625"/>
            <a:ext cx="4143375" cy="4697413"/>
          </a:xfrm>
        </p:spPr>
        <p:txBody>
          <a:bodyPr>
            <a:normAutofit fontScale="92500" lnSpcReduction="20000"/>
          </a:bodyPr>
          <a:lstStyle/>
          <a:p>
            <a:pPr eaLnBrk="1" hangingPunct="1"/>
            <a:r>
              <a:rPr lang="en-GB" sz="2400" dirty="0" smtClean="0"/>
              <a:t>Adipose tissue provides a fuel reserve.</a:t>
            </a:r>
          </a:p>
          <a:p>
            <a:pPr eaLnBrk="1" hangingPunct="1"/>
            <a:endParaRPr lang="en-GB" sz="2400" dirty="0" smtClean="0"/>
          </a:p>
          <a:p>
            <a:pPr eaLnBrk="1" hangingPunct="1"/>
            <a:r>
              <a:rPr lang="en-GB" sz="2400" dirty="0" smtClean="0"/>
              <a:t>In females, fat is essential for the reproductive system and the production of oestrogen by the ovaries.</a:t>
            </a:r>
          </a:p>
          <a:p>
            <a:pPr eaLnBrk="1" hangingPunct="1"/>
            <a:endParaRPr lang="en-GB" sz="2400" dirty="0" smtClean="0"/>
          </a:p>
          <a:p>
            <a:pPr eaLnBrk="1" hangingPunct="1"/>
            <a:r>
              <a:rPr lang="en-GB" sz="2400" dirty="0" smtClean="0"/>
              <a:t>A number of fatty acids are involved in biochemical processes in the body which control blood clotting and inflammatory responses.</a:t>
            </a:r>
          </a:p>
          <a:p>
            <a:pPr eaLnBrk="1" hangingPunct="1"/>
            <a:endParaRPr lang="en-GB" dirty="0" smtClean="0"/>
          </a:p>
          <a:p>
            <a:pPr eaLnBrk="1" hangingPunct="1"/>
            <a:endParaRPr lang="en-GB" dirty="0" smtClean="0"/>
          </a:p>
        </p:txBody>
      </p:sp>
      <p:pic>
        <p:nvPicPr>
          <p:cNvPr id="5124" name="Picture 4" descr="iStock_salmon.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1412776"/>
            <a:ext cx="3815422" cy="300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3787762"/>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109728" indent="0">
              <a:buNone/>
            </a:pPr>
            <a:r>
              <a:rPr lang="en-GB" dirty="0" smtClean="0"/>
              <a:t>Includes:-</a:t>
            </a:r>
          </a:p>
          <a:p>
            <a:r>
              <a:rPr lang="en-GB" dirty="0" smtClean="0"/>
              <a:t>Triglycerides</a:t>
            </a:r>
          </a:p>
          <a:p>
            <a:r>
              <a:rPr lang="en-GB" dirty="0" smtClean="0"/>
              <a:t>Phospholipids</a:t>
            </a:r>
          </a:p>
          <a:p>
            <a:r>
              <a:rPr lang="en-GB" dirty="0" smtClean="0"/>
              <a:t>Sterols</a:t>
            </a:r>
          </a:p>
          <a:p>
            <a:endParaRPr lang="en-GB" dirty="0"/>
          </a:p>
          <a:p>
            <a:r>
              <a:rPr lang="en-GB" b="1" u="sng" dirty="0" smtClean="0"/>
              <a:t>Triglycerides</a:t>
            </a:r>
            <a:r>
              <a:rPr lang="en-GB" u="sng" dirty="0" smtClean="0"/>
              <a:t> the most abundant lipid.</a:t>
            </a:r>
          </a:p>
          <a:p>
            <a:endParaRPr lang="en-GB" dirty="0"/>
          </a:p>
          <a:p>
            <a:r>
              <a:rPr lang="en-GB" dirty="0" smtClean="0"/>
              <a:t>Fat cells store triglycerides in adipose tissue.</a:t>
            </a:r>
          </a:p>
          <a:p>
            <a:endParaRPr lang="en-GB" dirty="0"/>
          </a:p>
          <a:p>
            <a:r>
              <a:rPr lang="en-GB" b="1" dirty="0" smtClean="0"/>
              <a:t>In foods Triglycerides are present as Fats and Oils.</a:t>
            </a:r>
          </a:p>
          <a:p>
            <a:endParaRPr lang="en-GB" dirty="0"/>
          </a:p>
        </p:txBody>
      </p:sp>
      <p:sp>
        <p:nvSpPr>
          <p:cNvPr id="3" name="Title 2"/>
          <p:cNvSpPr>
            <a:spLocks noGrp="1"/>
          </p:cNvSpPr>
          <p:nvPr>
            <p:ph type="title"/>
          </p:nvPr>
        </p:nvSpPr>
        <p:spPr/>
        <p:txBody>
          <a:bodyPr/>
          <a:lstStyle/>
          <a:p>
            <a:r>
              <a:rPr lang="en-GB" dirty="0" smtClean="0"/>
              <a:t>What are Lipids?</a:t>
            </a:r>
            <a:endParaRPr lang="en-GB" dirty="0"/>
          </a:p>
        </p:txBody>
      </p:sp>
    </p:spTree>
    <p:extLst>
      <p:ext uri="{BB962C8B-B14F-4D97-AF65-F5344CB8AC3E}">
        <p14:creationId xmlns:p14="http://schemas.microsoft.com/office/powerpoint/2010/main" val="1742929929"/>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Fats are solid at room temp.</a:t>
            </a:r>
          </a:p>
          <a:p>
            <a:endParaRPr lang="en-GB" dirty="0"/>
          </a:p>
          <a:p>
            <a:r>
              <a:rPr lang="en-GB" dirty="0" smtClean="0"/>
              <a:t>Oils are liquid at room temp.</a:t>
            </a:r>
          </a:p>
          <a:p>
            <a:endParaRPr lang="en-GB" dirty="0"/>
          </a:p>
          <a:p>
            <a:r>
              <a:rPr lang="en-GB" dirty="0" smtClean="0"/>
              <a:t>The term Triglycerides covers Fats &amp; Oils.</a:t>
            </a:r>
          </a:p>
          <a:p>
            <a:endParaRPr lang="en-GB" dirty="0"/>
          </a:p>
          <a:p>
            <a:endParaRPr lang="en-GB" dirty="0"/>
          </a:p>
          <a:p>
            <a:endParaRPr lang="en-GB" dirty="0"/>
          </a:p>
        </p:txBody>
      </p:sp>
      <p:sp>
        <p:nvSpPr>
          <p:cNvPr id="3" name="Title 2"/>
          <p:cNvSpPr>
            <a:spLocks noGrp="1"/>
          </p:cNvSpPr>
          <p:nvPr>
            <p:ph type="title"/>
          </p:nvPr>
        </p:nvSpPr>
        <p:spPr/>
        <p:txBody>
          <a:bodyPr/>
          <a:lstStyle/>
          <a:p>
            <a:r>
              <a:rPr lang="en-GB" dirty="0" smtClean="0"/>
              <a:t>Triglycerides</a:t>
            </a:r>
            <a:endParaRPr lang="en-GB" dirty="0"/>
          </a:p>
        </p:txBody>
      </p:sp>
    </p:spTree>
    <p:extLst>
      <p:ext uri="{BB962C8B-B14F-4D97-AF65-F5344CB8AC3E}">
        <p14:creationId xmlns:p14="http://schemas.microsoft.com/office/powerpoint/2010/main" val="3734055149"/>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idx="4294967295"/>
          </p:nvPr>
        </p:nvSpPr>
        <p:spPr/>
        <p:txBody>
          <a:bodyPr/>
          <a:lstStyle/>
          <a:p>
            <a:pPr eaLnBrk="1" hangingPunct="1"/>
            <a:r>
              <a:rPr lang="en-GB" sz="4000" b="1" smtClean="0">
                <a:solidFill>
                  <a:srgbClr val="FF9900"/>
                </a:solidFill>
              </a:rPr>
              <a:t>Structure of Triglycerides</a:t>
            </a:r>
          </a:p>
        </p:txBody>
      </p:sp>
      <p:sp>
        <p:nvSpPr>
          <p:cNvPr id="7171" name="Rectangle 6"/>
          <p:cNvSpPr>
            <a:spLocks noGrp="1" noChangeArrowheads="1"/>
          </p:cNvSpPr>
          <p:nvPr>
            <p:ph type="body" sz="half" idx="4294967295"/>
          </p:nvPr>
        </p:nvSpPr>
        <p:spPr>
          <a:xfrm>
            <a:off x="611188" y="1628775"/>
            <a:ext cx="7777162" cy="1655763"/>
          </a:xfrm>
        </p:spPr>
        <p:txBody>
          <a:bodyPr/>
          <a:lstStyle/>
          <a:p>
            <a:r>
              <a:rPr lang="en-GB" sz="2000" smtClean="0"/>
              <a:t>Dietary fats and oils consist mainly of triglycerides made up of a unit of glycerol (a type of alcohol) and 3 fatty acids.  This reaction is a condensation so when a triglyceride is formed, 3 molecules of water are also produced.</a:t>
            </a:r>
          </a:p>
        </p:txBody>
      </p:sp>
      <p:pic>
        <p:nvPicPr>
          <p:cNvPr id="7172" name="Picture 8" descr="structure of a triglycerride molecule"/>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971550" y="3429000"/>
            <a:ext cx="7272338" cy="3248025"/>
          </a:xfrm>
        </p:spPr>
      </p:pic>
    </p:spTree>
    <p:extLst>
      <p:ext uri="{BB962C8B-B14F-4D97-AF65-F5344CB8AC3E}">
        <p14:creationId xmlns:p14="http://schemas.microsoft.com/office/powerpoint/2010/main" val="2225649469"/>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Fatty acids are the building blocks of triglycerides &amp; phospholipids.</a:t>
            </a:r>
          </a:p>
          <a:p>
            <a:endParaRPr lang="en-GB" dirty="0"/>
          </a:p>
          <a:p>
            <a:r>
              <a:rPr lang="en-GB" dirty="0" smtClean="0"/>
              <a:t>Fats vary according to the type of fatty acids they contain.</a:t>
            </a:r>
          </a:p>
          <a:p>
            <a:endParaRPr lang="en-GB" dirty="0"/>
          </a:p>
          <a:p>
            <a:r>
              <a:rPr lang="en-GB" dirty="0" smtClean="0"/>
              <a:t>Fatty acids determine the characteristics of a fat, i.e. whether it is solid or liquid at room temp.</a:t>
            </a:r>
          </a:p>
          <a:p>
            <a:endParaRPr lang="en-GB" dirty="0"/>
          </a:p>
          <a:p>
            <a:r>
              <a:rPr lang="en-GB" dirty="0" smtClean="0"/>
              <a:t>Fatty acids differ in chain length (the number of carbons in the chain).</a:t>
            </a:r>
            <a:endParaRPr lang="en-GB" dirty="0"/>
          </a:p>
        </p:txBody>
      </p:sp>
      <p:sp>
        <p:nvSpPr>
          <p:cNvPr id="3" name="Title 2"/>
          <p:cNvSpPr>
            <a:spLocks noGrp="1"/>
          </p:cNvSpPr>
          <p:nvPr>
            <p:ph type="title"/>
          </p:nvPr>
        </p:nvSpPr>
        <p:spPr/>
        <p:txBody>
          <a:bodyPr>
            <a:normAutofit fontScale="90000"/>
          </a:bodyPr>
          <a:lstStyle/>
          <a:p>
            <a:r>
              <a:rPr lang="en-GB" dirty="0" smtClean="0"/>
              <a:t>Fatty Acids: Building blocks of fats</a:t>
            </a:r>
            <a:endParaRPr lang="en-GB" dirty="0"/>
          </a:p>
        </p:txBody>
      </p:sp>
    </p:spTree>
    <p:extLst>
      <p:ext uri="{BB962C8B-B14F-4D97-AF65-F5344CB8AC3E}">
        <p14:creationId xmlns:p14="http://schemas.microsoft.com/office/powerpoint/2010/main" val="1731704018"/>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Short chain (fewer than 6 carbons)</a:t>
            </a:r>
          </a:p>
          <a:p>
            <a:endParaRPr lang="en-GB" dirty="0"/>
          </a:p>
          <a:p>
            <a:r>
              <a:rPr lang="en-GB" dirty="0" smtClean="0"/>
              <a:t>Medium chain (6 to 10 carbons)</a:t>
            </a:r>
          </a:p>
          <a:p>
            <a:endParaRPr lang="en-GB" dirty="0"/>
          </a:p>
          <a:p>
            <a:r>
              <a:rPr lang="en-GB" dirty="0" smtClean="0"/>
              <a:t>Long chain (12 or more carbons)</a:t>
            </a:r>
          </a:p>
          <a:p>
            <a:endParaRPr lang="en-GB" dirty="0"/>
          </a:p>
          <a:p>
            <a:r>
              <a:rPr lang="en-GB" dirty="0" smtClean="0"/>
              <a:t>The shorter the carbon chain, the more liquid the fatty acid becomes (the lower its melting point).  </a:t>
            </a:r>
            <a:endParaRPr lang="en-GB" dirty="0"/>
          </a:p>
        </p:txBody>
      </p:sp>
      <p:sp>
        <p:nvSpPr>
          <p:cNvPr id="3" name="Title 2"/>
          <p:cNvSpPr>
            <a:spLocks noGrp="1"/>
          </p:cNvSpPr>
          <p:nvPr>
            <p:ph type="title"/>
          </p:nvPr>
        </p:nvSpPr>
        <p:spPr/>
        <p:txBody>
          <a:bodyPr/>
          <a:lstStyle/>
          <a:p>
            <a:r>
              <a:rPr lang="en-GB" dirty="0" smtClean="0"/>
              <a:t>Fatty acids: Chain length</a:t>
            </a:r>
            <a:endParaRPr lang="en-GB" dirty="0"/>
          </a:p>
        </p:txBody>
      </p:sp>
    </p:spTree>
    <p:extLst>
      <p:ext uri="{BB962C8B-B14F-4D97-AF65-F5344CB8AC3E}">
        <p14:creationId xmlns:p14="http://schemas.microsoft.com/office/powerpoint/2010/main" val="2046005191"/>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Single bonds between the carbon atoms, i.e. (C-C) in a fatty acid chain = SATURATED FATY ACID (SFA).</a:t>
            </a:r>
          </a:p>
          <a:p>
            <a:endParaRPr lang="en-GB" dirty="0"/>
          </a:p>
          <a:p>
            <a:r>
              <a:rPr lang="en-GB" dirty="0" smtClean="0"/>
              <a:t>If one or more bonds between carbon atoms is a double bond (C=C), the fatty acid is an UNSATURATED FATTY ACID.</a:t>
            </a:r>
          </a:p>
          <a:p>
            <a:endParaRPr lang="en-GB" dirty="0"/>
          </a:p>
          <a:p>
            <a:r>
              <a:rPr lang="en-GB" dirty="0" smtClean="0"/>
              <a:t>Two kinds of unsaturated fatty acids:-</a:t>
            </a:r>
            <a:endParaRPr lang="en-GB" dirty="0"/>
          </a:p>
        </p:txBody>
      </p:sp>
      <p:sp>
        <p:nvSpPr>
          <p:cNvPr id="3" name="Title 2"/>
          <p:cNvSpPr>
            <a:spLocks noGrp="1"/>
          </p:cNvSpPr>
          <p:nvPr>
            <p:ph type="title"/>
          </p:nvPr>
        </p:nvSpPr>
        <p:spPr/>
        <p:txBody>
          <a:bodyPr/>
          <a:lstStyle/>
          <a:p>
            <a:r>
              <a:rPr lang="en-GB" dirty="0" smtClean="0"/>
              <a:t>Fatty acids: Saturation</a:t>
            </a:r>
            <a:endParaRPr lang="en-GB" dirty="0"/>
          </a:p>
        </p:txBody>
      </p:sp>
    </p:spTree>
    <p:extLst>
      <p:ext uri="{BB962C8B-B14F-4D97-AF65-F5344CB8AC3E}">
        <p14:creationId xmlns:p14="http://schemas.microsoft.com/office/powerpoint/2010/main" val="2769814986"/>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dirty="0" smtClean="0"/>
              <a:t>MONOUNSATURATED FATTY ACID (MUFA):- </a:t>
            </a:r>
          </a:p>
          <a:p>
            <a:r>
              <a:rPr lang="en-GB" dirty="0" smtClean="0"/>
              <a:t>A fatty acid with ONE double bond.</a:t>
            </a:r>
          </a:p>
          <a:p>
            <a:endParaRPr lang="en-GB" dirty="0"/>
          </a:p>
          <a:p>
            <a:pPr marL="109728" indent="0">
              <a:buNone/>
            </a:pPr>
            <a:r>
              <a:rPr lang="en-GB" dirty="0" smtClean="0"/>
              <a:t>POLYUNSATURATED FATTY ACID (PUFA):-</a:t>
            </a:r>
          </a:p>
          <a:p>
            <a:r>
              <a:rPr lang="en-GB" dirty="0" smtClean="0"/>
              <a:t>A fatty acid with TWO OR MORE double bonds.  </a:t>
            </a:r>
            <a:endParaRPr lang="en-GB" dirty="0"/>
          </a:p>
        </p:txBody>
      </p:sp>
      <p:sp>
        <p:nvSpPr>
          <p:cNvPr id="3" name="Title 2"/>
          <p:cNvSpPr>
            <a:spLocks noGrp="1"/>
          </p:cNvSpPr>
          <p:nvPr>
            <p:ph type="title"/>
          </p:nvPr>
        </p:nvSpPr>
        <p:spPr/>
        <p:txBody>
          <a:bodyPr/>
          <a:lstStyle/>
          <a:p>
            <a:r>
              <a:rPr lang="en-GB" dirty="0" smtClean="0"/>
              <a:t>Fatty Acids: Saturation</a:t>
            </a:r>
            <a:endParaRPr lang="en-GB" dirty="0"/>
          </a:p>
        </p:txBody>
      </p:sp>
    </p:spTree>
    <p:extLst>
      <p:ext uri="{BB962C8B-B14F-4D97-AF65-F5344CB8AC3E}">
        <p14:creationId xmlns:p14="http://schemas.microsoft.com/office/powerpoint/2010/main" val="7964506"/>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idx="4294967295"/>
          </p:nvPr>
        </p:nvSpPr>
        <p:spPr/>
        <p:txBody>
          <a:bodyPr/>
          <a:lstStyle/>
          <a:p>
            <a:pPr eaLnBrk="1" hangingPunct="1"/>
            <a:r>
              <a:rPr lang="en-GB" sz="4000" b="1" smtClean="0">
                <a:solidFill>
                  <a:srgbClr val="FF9900"/>
                </a:solidFill>
              </a:rPr>
              <a:t>Classification of Fatty acids</a:t>
            </a:r>
          </a:p>
        </p:txBody>
      </p:sp>
      <p:pic>
        <p:nvPicPr>
          <p:cNvPr id="10243" name="Picture 8" descr="saturated fatty acid butyric-acid"/>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1835150" y="1150938"/>
            <a:ext cx="5975350" cy="5707062"/>
          </a:xfrm>
        </p:spPr>
      </p:pic>
    </p:spTree>
    <p:extLst>
      <p:ext uri="{BB962C8B-B14F-4D97-AF65-F5344CB8AC3E}">
        <p14:creationId xmlns:p14="http://schemas.microsoft.com/office/powerpoint/2010/main" val="1473175335"/>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4"/>
          <p:cNvSpPr>
            <a:spLocks noGrp="1" noChangeArrowheads="1"/>
          </p:cNvSpPr>
          <p:nvPr>
            <p:ph type="title" idx="4294967295"/>
          </p:nvPr>
        </p:nvSpPr>
        <p:spPr/>
        <p:txBody>
          <a:bodyPr/>
          <a:lstStyle/>
          <a:p>
            <a:pPr eaLnBrk="1" hangingPunct="1"/>
            <a:r>
              <a:rPr lang="en-GB" b="1" smtClean="0">
                <a:solidFill>
                  <a:srgbClr val="FF9900"/>
                </a:solidFill>
              </a:rPr>
              <a:t>Fatty Acids</a:t>
            </a:r>
          </a:p>
        </p:txBody>
      </p:sp>
      <p:sp>
        <p:nvSpPr>
          <p:cNvPr id="6147" name="Rectangle 5"/>
          <p:cNvSpPr>
            <a:spLocks noGrp="1" noChangeArrowheads="1"/>
          </p:cNvSpPr>
          <p:nvPr>
            <p:ph type="body" sz="half" idx="4294967295"/>
          </p:nvPr>
        </p:nvSpPr>
        <p:spPr>
          <a:xfrm>
            <a:off x="0" y="1600200"/>
            <a:ext cx="4495800" cy="4525963"/>
          </a:xfrm>
        </p:spPr>
        <p:txBody>
          <a:bodyPr/>
          <a:lstStyle/>
          <a:p>
            <a:r>
              <a:rPr lang="en-GB" sz="2400" dirty="0" smtClean="0"/>
              <a:t>Fatty acids can be bound or attached to other molecules, such as in triglycerides or phospholipids. </a:t>
            </a:r>
          </a:p>
          <a:p>
            <a:pPr eaLnBrk="1" hangingPunct="1">
              <a:buFontTx/>
              <a:buNone/>
            </a:pPr>
            <a:endParaRPr lang="en-GB" sz="2400" dirty="0"/>
          </a:p>
          <a:p>
            <a:r>
              <a:rPr lang="en-GB" sz="2400" dirty="0" smtClean="0"/>
              <a:t>When they are not attached to other molecules, they are known as "free" fatty acids. </a:t>
            </a:r>
          </a:p>
        </p:txBody>
      </p:sp>
      <p:pic>
        <p:nvPicPr>
          <p:cNvPr id="6148" name="Picture 8" descr="fat"/>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4572000" y="1700213"/>
            <a:ext cx="4176713" cy="4321175"/>
          </a:xfrm>
          <a:noFill/>
        </p:spPr>
      </p:pic>
    </p:spTree>
    <p:extLst>
      <p:ext uri="{BB962C8B-B14F-4D97-AF65-F5344CB8AC3E}">
        <p14:creationId xmlns:p14="http://schemas.microsoft.com/office/powerpoint/2010/main" val="1605457473"/>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Phospholipids-make up about 2% dietary </a:t>
            </a:r>
            <a:r>
              <a:rPr lang="en-GB" dirty="0" smtClean="0"/>
              <a:t>lipids.</a:t>
            </a:r>
          </a:p>
          <a:p>
            <a:endParaRPr lang="en-GB" dirty="0"/>
          </a:p>
          <a:p>
            <a:r>
              <a:rPr lang="en-GB" dirty="0" smtClean="0"/>
              <a:t>Found in animal &amp; plant foods and can be synthesised in the body.</a:t>
            </a:r>
          </a:p>
          <a:p>
            <a:endParaRPr lang="en-GB" dirty="0"/>
          </a:p>
          <a:p>
            <a:r>
              <a:rPr lang="en-GB" dirty="0" smtClean="0"/>
              <a:t>Unlike other lipids, phospholipids are soluble in both fat &amp; water.</a:t>
            </a:r>
            <a:endParaRPr lang="en-GB" dirty="0"/>
          </a:p>
          <a:p>
            <a:endParaRPr lang="en-GB" dirty="0"/>
          </a:p>
        </p:txBody>
      </p:sp>
      <p:sp>
        <p:nvSpPr>
          <p:cNvPr id="3" name="Title 2"/>
          <p:cNvSpPr>
            <a:spLocks noGrp="1"/>
          </p:cNvSpPr>
          <p:nvPr>
            <p:ph type="title"/>
          </p:nvPr>
        </p:nvSpPr>
        <p:spPr/>
        <p:txBody>
          <a:bodyPr/>
          <a:lstStyle/>
          <a:p>
            <a:r>
              <a:rPr lang="en-GB" dirty="0" smtClean="0"/>
              <a:t>Phospholipids</a:t>
            </a:r>
            <a:endParaRPr lang="en-GB" dirty="0"/>
          </a:p>
        </p:txBody>
      </p:sp>
    </p:spTree>
    <p:extLst>
      <p:ext uri="{BB962C8B-B14F-4D97-AF65-F5344CB8AC3E}">
        <p14:creationId xmlns:p14="http://schemas.microsoft.com/office/powerpoint/2010/main" val="1270936662"/>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Make up small percentage of dietary lipids.</a:t>
            </a:r>
          </a:p>
          <a:p>
            <a:endParaRPr lang="en-GB" dirty="0"/>
          </a:p>
          <a:p>
            <a:r>
              <a:rPr lang="en-GB" b="1" dirty="0" smtClean="0"/>
              <a:t>Cholesterol</a:t>
            </a:r>
            <a:r>
              <a:rPr lang="en-GB" dirty="0" smtClean="0"/>
              <a:t> is classed as a sterol and is </a:t>
            </a:r>
            <a:r>
              <a:rPr lang="en-GB" b="1" dirty="0" smtClean="0"/>
              <a:t>essential </a:t>
            </a:r>
            <a:r>
              <a:rPr lang="en-GB" dirty="0" smtClean="0"/>
              <a:t>to the body.</a:t>
            </a:r>
          </a:p>
          <a:p>
            <a:endParaRPr lang="en-GB" dirty="0"/>
          </a:p>
          <a:p>
            <a:r>
              <a:rPr lang="en-GB" dirty="0" smtClean="0"/>
              <a:t>The body manufactures cholesterol in the liver.</a:t>
            </a:r>
          </a:p>
          <a:p>
            <a:endParaRPr lang="en-GB" dirty="0"/>
          </a:p>
          <a:p>
            <a:r>
              <a:rPr lang="en-GB" dirty="0" smtClean="0"/>
              <a:t>Important component of cell membranes which contain over 90% of the body’s cholesterol.</a:t>
            </a:r>
          </a:p>
          <a:p>
            <a:endParaRPr lang="en-GB" dirty="0"/>
          </a:p>
          <a:p>
            <a:endParaRPr lang="en-GB" dirty="0"/>
          </a:p>
        </p:txBody>
      </p:sp>
      <p:sp>
        <p:nvSpPr>
          <p:cNvPr id="3" name="Title 2"/>
          <p:cNvSpPr>
            <a:spLocks noGrp="1"/>
          </p:cNvSpPr>
          <p:nvPr>
            <p:ph type="title"/>
          </p:nvPr>
        </p:nvSpPr>
        <p:spPr/>
        <p:txBody>
          <a:bodyPr/>
          <a:lstStyle/>
          <a:p>
            <a:r>
              <a:rPr lang="en-GB" dirty="0" smtClean="0"/>
              <a:t>Sterols</a:t>
            </a:r>
            <a:endParaRPr lang="en-GB" dirty="0"/>
          </a:p>
        </p:txBody>
      </p:sp>
    </p:spTree>
    <p:extLst>
      <p:ext uri="{BB962C8B-B14F-4D97-AF65-F5344CB8AC3E}">
        <p14:creationId xmlns:p14="http://schemas.microsoft.com/office/powerpoint/2010/main" val="3995608549"/>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Cholesterol is a precursor of important substances, for example:-</a:t>
            </a:r>
          </a:p>
          <a:p>
            <a:endParaRPr lang="en-GB" dirty="0"/>
          </a:p>
          <a:p>
            <a:r>
              <a:rPr lang="en-GB" dirty="0" smtClean="0"/>
              <a:t>Your body can use cholesterol to make Vitamin D.</a:t>
            </a:r>
          </a:p>
          <a:p>
            <a:endParaRPr lang="en-GB" dirty="0"/>
          </a:p>
          <a:p>
            <a:r>
              <a:rPr lang="en-GB" dirty="0" smtClean="0"/>
              <a:t>Cholesterol is also the precursor of 5 major classes of sterol hormones (progesterone, glucocorticoids, mineralocorticoids, androgens &amp; oestrogens). </a:t>
            </a:r>
            <a:endParaRPr lang="en-GB" dirty="0"/>
          </a:p>
        </p:txBody>
      </p:sp>
      <p:sp>
        <p:nvSpPr>
          <p:cNvPr id="3" name="Title 2"/>
          <p:cNvSpPr>
            <a:spLocks noGrp="1"/>
          </p:cNvSpPr>
          <p:nvPr>
            <p:ph type="title"/>
          </p:nvPr>
        </p:nvSpPr>
        <p:spPr/>
        <p:txBody>
          <a:bodyPr/>
          <a:lstStyle/>
          <a:p>
            <a:r>
              <a:rPr lang="en-GB" dirty="0" smtClean="0"/>
              <a:t>Cholesterol</a:t>
            </a:r>
            <a:endParaRPr lang="en-GB" dirty="0"/>
          </a:p>
        </p:txBody>
      </p:sp>
    </p:spTree>
    <p:extLst>
      <p:ext uri="{BB962C8B-B14F-4D97-AF65-F5344CB8AC3E}">
        <p14:creationId xmlns:p14="http://schemas.microsoft.com/office/powerpoint/2010/main" val="3778514662"/>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liver uses cholesterol to manufacture Bile salts, which are secreted in bile.</a:t>
            </a:r>
          </a:p>
          <a:p>
            <a:endParaRPr lang="en-GB" dirty="0"/>
          </a:p>
          <a:p>
            <a:r>
              <a:rPr lang="en-GB" dirty="0" smtClean="0"/>
              <a:t>The gallbladder stores and concentrates the bile.  On demand, gallbladder releases the bile into the small intestine, where bile salts emulsify dietary fats.</a:t>
            </a:r>
            <a:endParaRPr lang="en-GB" dirty="0"/>
          </a:p>
        </p:txBody>
      </p:sp>
      <p:sp>
        <p:nvSpPr>
          <p:cNvPr id="3" name="Title 2"/>
          <p:cNvSpPr>
            <a:spLocks noGrp="1"/>
          </p:cNvSpPr>
          <p:nvPr>
            <p:ph type="title"/>
          </p:nvPr>
        </p:nvSpPr>
        <p:spPr/>
        <p:txBody>
          <a:bodyPr/>
          <a:lstStyle/>
          <a:p>
            <a:r>
              <a:rPr lang="en-GB" dirty="0" smtClean="0"/>
              <a:t>Cholesterol</a:t>
            </a:r>
            <a:endParaRPr lang="en-GB" dirty="0"/>
          </a:p>
        </p:txBody>
      </p:sp>
    </p:spTree>
    <p:extLst>
      <p:ext uri="{BB962C8B-B14F-4D97-AF65-F5344CB8AC3E}">
        <p14:creationId xmlns:p14="http://schemas.microsoft.com/office/powerpoint/2010/main" val="2685964399"/>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Only foods of animal origin contain cholesterol.</a:t>
            </a:r>
          </a:p>
          <a:p>
            <a:endParaRPr lang="en-GB" dirty="0"/>
          </a:p>
          <a:p>
            <a:r>
              <a:rPr lang="en-GB" dirty="0" smtClean="0"/>
              <a:t>Brain, liver &amp; other organ meats, egg yolks and shellfish </a:t>
            </a:r>
            <a:r>
              <a:rPr lang="en-GB" b="1" dirty="0" smtClean="0"/>
              <a:t>high in cholesterol.</a:t>
            </a:r>
          </a:p>
          <a:p>
            <a:endParaRPr lang="en-GB" dirty="0"/>
          </a:p>
          <a:p>
            <a:r>
              <a:rPr lang="en-GB" dirty="0" smtClean="0"/>
              <a:t>Muscle tissue from all kinds of meat and fish contain moderate amounts.</a:t>
            </a:r>
          </a:p>
          <a:p>
            <a:endParaRPr lang="en-GB" dirty="0"/>
          </a:p>
          <a:p>
            <a:r>
              <a:rPr lang="en-GB" dirty="0" smtClean="0"/>
              <a:t>Dairy products also contain cholesterol, with cheese and butter containing higher amounts.</a:t>
            </a:r>
          </a:p>
          <a:p>
            <a:endParaRPr lang="en-GB" dirty="0"/>
          </a:p>
          <a:p>
            <a:endParaRPr lang="en-GB" dirty="0"/>
          </a:p>
        </p:txBody>
      </p:sp>
      <p:sp>
        <p:nvSpPr>
          <p:cNvPr id="3" name="Title 2"/>
          <p:cNvSpPr>
            <a:spLocks noGrp="1"/>
          </p:cNvSpPr>
          <p:nvPr>
            <p:ph type="title"/>
          </p:nvPr>
        </p:nvSpPr>
        <p:spPr/>
        <p:txBody>
          <a:bodyPr/>
          <a:lstStyle/>
          <a:p>
            <a:r>
              <a:rPr lang="en-GB" dirty="0" smtClean="0"/>
              <a:t>Dietary Cholesterol</a:t>
            </a:r>
            <a:endParaRPr lang="en-GB" dirty="0"/>
          </a:p>
        </p:txBody>
      </p:sp>
    </p:spTree>
    <p:extLst>
      <p:ext uri="{BB962C8B-B14F-4D97-AF65-F5344CB8AC3E}">
        <p14:creationId xmlns:p14="http://schemas.microsoft.com/office/powerpoint/2010/main" val="1691197457"/>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High blood cholesterol or </a:t>
            </a:r>
            <a:r>
              <a:rPr lang="en-GB" b="1" dirty="0" err="1" smtClean="0"/>
              <a:t>hypercholesterolaemia</a:t>
            </a:r>
            <a:r>
              <a:rPr lang="en-GB" b="1" dirty="0" smtClean="0"/>
              <a:t> </a:t>
            </a:r>
            <a:r>
              <a:rPr lang="en-GB" dirty="0" smtClean="0"/>
              <a:t>is a principal risk factor for CHD.</a:t>
            </a:r>
          </a:p>
          <a:p>
            <a:endParaRPr lang="en-GB" dirty="0"/>
          </a:p>
          <a:p>
            <a:r>
              <a:rPr lang="en-GB" dirty="0" smtClean="0"/>
              <a:t>High blood cholesterol levels promote atherosclerosis that often causes heart attacks or strokes.</a:t>
            </a:r>
          </a:p>
          <a:p>
            <a:endParaRPr lang="en-GB" dirty="0"/>
          </a:p>
          <a:p>
            <a:r>
              <a:rPr lang="en-GB" b="1" dirty="0" smtClean="0"/>
              <a:t>However, consumption of dietary cholesterol does not make a great contribution to the level of cholesterol in the blood!</a:t>
            </a:r>
          </a:p>
          <a:p>
            <a:endParaRPr lang="en-GB" b="1" dirty="0"/>
          </a:p>
          <a:p>
            <a:r>
              <a:rPr lang="en-GB" b="1" dirty="0" smtClean="0"/>
              <a:t>High intakes of Saturated fats raises blood cholesterol!</a:t>
            </a:r>
            <a:endParaRPr lang="en-GB" b="1" dirty="0"/>
          </a:p>
        </p:txBody>
      </p:sp>
      <p:sp>
        <p:nvSpPr>
          <p:cNvPr id="3" name="Title 2"/>
          <p:cNvSpPr>
            <a:spLocks noGrp="1"/>
          </p:cNvSpPr>
          <p:nvPr>
            <p:ph type="title"/>
          </p:nvPr>
        </p:nvSpPr>
        <p:spPr/>
        <p:txBody>
          <a:bodyPr/>
          <a:lstStyle/>
          <a:p>
            <a:r>
              <a:rPr lang="en-GB" dirty="0" smtClean="0"/>
              <a:t>Cholesterol and health</a:t>
            </a:r>
            <a:endParaRPr lang="en-GB" dirty="0"/>
          </a:p>
        </p:txBody>
      </p:sp>
    </p:spTree>
    <p:extLst>
      <p:ext uri="{BB962C8B-B14F-4D97-AF65-F5344CB8AC3E}">
        <p14:creationId xmlns:p14="http://schemas.microsoft.com/office/powerpoint/2010/main" val="3057955859"/>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Cholesterol is carried around the body by proteins. These combinations of cholesterol and proteins are called </a:t>
            </a:r>
            <a:r>
              <a:rPr lang="en-GB" b="1" dirty="0"/>
              <a:t>lipoproteins</a:t>
            </a:r>
            <a:r>
              <a:rPr lang="en-GB" dirty="0"/>
              <a:t>. </a:t>
            </a:r>
            <a:endParaRPr lang="en-GB" dirty="0" smtClean="0"/>
          </a:p>
          <a:p>
            <a:pPr marL="109728" indent="0">
              <a:buNone/>
            </a:pPr>
            <a:endParaRPr lang="en-GB" b="1" dirty="0" smtClean="0"/>
          </a:p>
          <a:p>
            <a:r>
              <a:rPr lang="en-GB" b="1" dirty="0" smtClean="0"/>
              <a:t>LDL</a:t>
            </a:r>
            <a:r>
              <a:rPr lang="en-GB" dirty="0" smtClean="0"/>
              <a:t> </a:t>
            </a:r>
            <a:r>
              <a:rPr lang="en-GB" dirty="0"/>
              <a:t>(low-density lipoprotein) is the </a:t>
            </a:r>
            <a:r>
              <a:rPr lang="en-GB" b="1" dirty="0"/>
              <a:t>harmful</a:t>
            </a:r>
            <a:r>
              <a:rPr lang="en-GB" dirty="0"/>
              <a:t> type of </a:t>
            </a:r>
            <a:r>
              <a:rPr lang="en-GB" dirty="0" smtClean="0"/>
              <a:t>cholesterol as they carry cholesterol from the liver to the rest of the body.</a:t>
            </a:r>
          </a:p>
          <a:p>
            <a:endParaRPr lang="en-GB" dirty="0"/>
          </a:p>
          <a:p>
            <a:r>
              <a:rPr lang="en-GB" dirty="0" smtClean="0"/>
              <a:t>Cells latch onto these particles and extract fat and cholesterol from them.</a:t>
            </a:r>
            <a:endParaRPr lang="en-GB" dirty="0"/>
          </a:p>
          <a:p>
            <a:endParaRPr lang="en-GB" b="1" dirty="0" smtClean="0"/>
          </a:p>
          <a:p>
            <a:endParaRPr lang="en-GB" dirty="0" smtClean="0"/>
          </a:p>
        </p:txBody>
      </p:sp>
      <p:sp>
        <p:nvSpPr>
          <p:cNvPr id="3" name="Title 2"/>
          <p:cNvSpPr>
            <a:spLocks noGrp="1"/>
          </p:cNvSpPr>
          <p:nvPr>
            <p:ph type="title"/>
          </p:nvPr>
        </p:nvSpPr>
        <p:spPr/>
        <p:txBody>
          <a:bodyPr>
            <a:normAutofit fontScale="90000"/>
          </a:bodyPr>
          <a:lstStyle/>
          <a:p>
            <a:r>
              <a:rPr lang="en-GB" dirty="0" smtClean="0"/>
              <a:t>LDL cholesterol: Harmful cholesterol</a:t>
            </a:r>
            <a:endParaRPr lang="en-GB" dirty="0"/>
          </a:p>
        </p:txBody>
      </p:sp>
    </p:spTree>
    <p:extLst>
      <p:ext uri="{BB962C8B-B14F-4D97-AF65-F5344CB8AC3E}">
        <p14:creationId xmlns:p14="http://schemas.microsoft.com/office/powerpoint/2010/main" val="3628057657"/>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When there is too much LDL cholesterol in the blood, these particles can form deposits in the walls of the coronary arteries and other arteries throughout the body.</a:t>
            </a:r>
          </a:p>
          <a:p>
            <a:endParaRPr lang="en-GB" dirty="0"/>
          </a:p>
          <a:p>
            <a:r>
              <a:rPr lang="en-GB" dirty="0" smtClean="0"/>
              <a:t>Such deposits called plaque, can narrow arteries and limit blood flow.  When plaque breaks apart it can cause a heart attack or stroke.</a:t>
            </a:r>
          </a:p>
          <a:p>
            <a:endParaRPr lang="en-GB" b="1" dirty="0"/>
          </a:p>
          <a:p>
            <a:endParaRPr lang="en-GB" b="1" dirty="0" smtClean="0"/>
          </a:p>
          <a:p>
            <a:endParaRPr lang="en-GB" b="1" dirty="0"/>
          </a:p>
          <a:p>
            <a:endParaRPr lang="en-GB" b="1" dirty="0" smtClean="0"/>
          </a:p>
          <a:p>
            <a:endParaRPr lang="en-US" dirty="0"/>
          </a:p>
        </p:txBody>
      </p:sp>
      <p:sp>
        <p:nvSpPr>
          <p:cNvPr id="3" name="Title 2"/>
          <p:cNvSpPr>
            <a:spLocks noGrp="1"/>
          </p:cNvSpPr>
          <p:nvPr>
            <p:ph type="title"/>
          </p:nvPr>
        </p:nvSpPr>
        <p:spPr/>
        <p:txBody>
          <a:bodyPr>
            <a:normAutofit fontScale="90000"/>
          </a:bodyPr>
          <a:lstStyle/>
          <a:p>
            <a:r>
              <a:rPr lang="en-GB" dirty="0" smtClean="0"/>
              <a:t>LDL cholesterol: Harmful cholesterol</a:t>
            </a:r>
            <a:endParaRPr lang="en-US" dirty="0"/>
          </a:p>
        </p:txBody>
      </p:sp>
    </p:spTree>
    <p:extLst>
      <p:ext uri="{BB962C8B-B14F-4D97-AF65-F5344CB8AC3E}">
        <p14:creationId xmlns:p14="http://schemas.microsoft.com/office/powerpoint/2010/main" val="3501747891"/>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HDL</a:t>
            </a:r>
            <a:r>
              <a:rPr lang="en-GB" dirty="0" smtClean="0"/>
              <a:t> </a:t>
            </a:r>
            <a:r>
              <a:rPr lang="en-GB" dirty="0"/>
              <a:t>(high-density lipoprotein) is a </a:t>
            </a:r>
            <a:r>
              <a:rPr lang="en-GB" b="1" dirty="0"/>
              <a:t>protective</a:t>
            </a:r>
            <a:r>
              <a:rPr lang="en-GB" dirty="0"/>
              <a:t> type of </a:t>
            </a:r>
            <a:r>
              <a:rPr lang="en-GB" dirty="0" smtClean="0"/>
              <a:t>cholesterol as it gathers up cholesterol from the bloodstream, from LDL, and from artery walls and ferries it back to the liver for disposal.</a:t>
            </a:r>
          </a:p>
          <a:p>
            <a:endParaRPr lang="en-GB" dirty="0"/>
          </a:p>
          <a:p>
            <a:pPr marL="109728" indent="0">
              <a:buNone/>
            </a:pPr>
            <a:endParaRPr lang="en-GB" dirty="0" smtClean="0"/>
          </a:p>
          <a:p>
            <a:endParaRPr lang="en-GB" dirty="0"/>
          </a:p>
          <a:p>
            <a:endParaRPr lang="en-GB" dirty="0"/>
          </a:p>
          <a:p>
            <a:endParaRPr lang="en-US" dirty="0"/>
          </a:p>
        </p:txBody>
      </p:sp>
      <p:sp>
        <p:nvSpPr>
          <p:cNvPr id="3" name="Title 2"/>
          <p:cNvSpPr>
            <a:spLocks noGrp="1"/>
          </p:cNvSpPr>
          <p:nvPr>
            <p:ph type="title"/>
          </p:nvPr>
        </p:nvSpPr>
        <p:spPr/>
        <p:txBody>
          <a:bodyPr>
            <a:normAutofit fontScale="90000"/>
          </a:bodyPr>
          <a:lstStyle/>
          <a:p>
            <a:r>
              <a:rPr lang="en-GB" dirty="0" smtClean="0"/>
              <a:t>HDL cholesterol: Good cholesterol</a:t>
            </a:r>
            <a:endParaRPr lang="en-US" dirty="0"/>
          </a:p>
        </p:txBody>
      </p:sp>
    </p:spTree>
    <p:extLst>
      <p:ext uri="{BB962C8B-B14F-4D97-AF65-F5344CB8AC3E}">
        <p14:creationId xmlns:p14="http://schemas.microsoft.com/office/powerpoint/2010/main" val="2781161546"/>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Having too much harmful cholesterol in your blood can increase your risk of </a:t>
            </a:r>
            <a:r>
              <a:rPr lang="en-GB" dirty="0" smtClean="0"/>
              <a:t>developing </a:t>
            </a:r>
            <a:r>
              <a:rPr lang="en-GB" dirty="0"/>
              <a:t>cardiovascular disease. </a:t>
            </a:r>
            <a:endParaRPr lang="en-GB" dirty="0" smtClean="0"/>
          </a:p>
          <a:p>
            <a:endParaRPr lang="en-GB" dirty="0"/>
          </a:p>
          <a:p>
            <a:r>
              <a:rPr lang="en-GB" dirty="0" smtClean="0"/>
              <a:t>The </a:t>
            </a:r>
            <a:r>
              <a:rPr lang="en-GB" dirty="0"/>
              <a:t>risk is particularly high if you have a high level of LDL cholesterol and a low level of HDL cholesterol.</a:t>
            </a:r>
          </a:p>
          <a:p>
            <a:endParaRPr lang="en-GB" dirty="0"/>
          </a:p>
          <a:p>
            <a:endParaRPr lang="en-GB" dirty="0"/>
          </a:p>
        </p:txBody>
      </p:sp>
      <p:sp>
        <p:nvSpPr>
          <p:cNvPr id="3" name="Title 2"/>
          <p:cNvSpPr>
            <a:spLocks noGrp="1"/>
          </p:cNvSpPr>
          <p:nvPr>
            <p:ph type="title"/>
          </p:nvPr>
        </p:nvSpPr>
        <p:spPr/>
        <p:txBody>
          <a:bodyPr/>
          <a:lstStyle/>
          <a:p>
            <a:r>
              <a:rPr lang="en-GB" sz="3700" dirty="0">
                <a:solidFill>
                  <a:srgbClr val="464646"/>
                </a:solidFill>
              </a:rPr>
              <a:t>LDL cholesterol &amp; HDL cholesterol </a:t>
            </a:r>
            <a:endParaRPr lang="en-GB" dirty="0"/>
          </a:p>
        </p:txBody>
      </p:sp>
    </p:spTree>
    <p:extLst>
      <p:ext uri="{BB962C8B-B14F-4D97-AF65-F5344CB8AC3E}">
        <p14:creationId xmlns:p14="http://schemas.microsoft.com/office/powerpoint/2010/main" val="84404671"/>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b="1" dirty="0" smtClean="0"/>
              <a:t>Known to be harmful to health as can raise total and LDL cholesterol and increase risk of CHD.</a:t>
            </a:r>
          </a:p>
          <a:p>
            <a:endParaRPr lang="en-GB" dirty="0"/>
          </a:p>
          <a:p>
            <a:pPr marL="109728" indent="0">
              <a:buNone/>
            </a:pPr>
            <a:r>
              <a:rPr lang="en-GB" dirty="0" smtClean="0"/>
              <a:t>Saturated fats include harder fats such as:</a:t>
            </a:r>
          </a:p>
          <a:p>
            <a:r>
              <a:rPr lang="en-GB" dirty="0" smtClean="0"/>
              <a:t>Lard</a:t>
            </a:r>
          </a:p>
          <a:p>
            <a:r>
              <a:rPr lang="en-GB" dirty="0" smtClean="0"/>
              <a:t>Butter</a:t>
            </a:r>
          </a:p>
          <a:p>
            <a:r>
              <a:rPr lang="en-GB" dirty="0" smtClean="0"/>
              <a:t>Fats on meat/fatty meat products</a:t>
            </a:r>
          </a:p>
          <a:p>
            <a:r>
              <a:rPr lang="en-GB" dirty="0" smtClean="0"/>
              <a:t>Pastries/cakes/biscuits</a:t>
            </a:r>
          </a:p>
          <a:p>
            <a:r>
              <a:rPr lang="en-GB" dirty="0" smtClean="0"/>
              <a:t>Full fat dairy products</a:t>
            </a:r>
          </a:p>
          <a:p>
            <a:r>
              <a:rPr lang="en-GB" dirty="0" smtClean="0"/>
              <a:t>Take away meals</a:t>
            </a:r>
            <a:endParaRPr lang="en-GB" dirty="0"/>
          </a:p>
        </p:txBody>
      </p:sp>
      <p:sp>
        <p:nvSpPr>
          <p:cNvPr id="3" name="Title 2"/>
          <p:cNvSpPr>
            <a:spLocks noGrp="1"/>
          </p:cNvSpPr>
          <p:nvPr>
            <p:ph type="title"/>
          </p:nvPr>
        </p:nvSpPr>
        <p:spPr/>
        <p:txBody>
          <a:bodyPr/>
          <a:lstStyle/>
          <a:p>
            <a:r>
              <a:rPr lang="en-GB" dirty="0" smtClean="0"/>
              <a:t>Saturated fats: Harmful fats</a:t>
            </a:r>
            <a:endParaRPr lang="en-GB" dirty="0"/>
          </a:p>
        </p:txBody>
      </p:sp>
    </p:spTree>
    <p:extLst>
      <p:ext uri="{BB962C8B-B14F-4D97-AF65-F5344CB8AC3E}">
        <p14:creationId xmlns:p14="http://schemas.microsoft.com/office/powerpoint/2010/main" val="220291400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 calcmode="lin" valueType="num">
                                      <p:cBhvr additive="base">
                                        <p:cTn id="3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additive="base">
                                        <p:cTn id="3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txEl>
                                              <p:pRg st="7" end="7"/>
                                            </p:txEl>
                                          </p:spTgt>
                                        </p:tgtEl>
                                        <p:attrNameLst>
                                          <p:attrName>style.visibility</p:attrName>
                                        </p:attrNameLst>
                                      </p:cBhvr>
                                      <p:to>
                                        <p:strVal val="visible"/>
                                      </p:to>
                                    </p:set>
                                    <p:anim calcmode="lin" valueType="num">
                                      <p:cBhvr additive="base">
                                        <p:cTn id="4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
                                            <p:txEl>
                                              <p:pRg st="8" end="8"/>
                                            </p:txEl>
                                          </p:spTgt>
                                        </p:tgtEl>
                                        <p:attrNameLst>
                                          <p:attrName>style.visibility</p:attrName>
                                        </p:attrNameLst>
                                      </p:cBhvr>
                                      <p:to>
                                        <p:strVal val="visible"/>
                                      </p:to>
                                    </p:set>
                                    <p:anim calcmode="lin" valueType="num">
                                      <p:cBhvr additive="base">
                                        <p:cTn id="4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b="1" dirty="0" smtClean="0"/>
              <a:t>Healthier type of fat as does not raise LDL cholesterol.</a:t>
            </a:r>
          </a:p>
          <a:p>
            <a:endParaRPr lang="en-GB" dirty="0"/>
          </a:p>
          <a:p>
            <a:pPr marL="109728" indent="0">
              <a:buNone/>
            </a:pPr>
            <a:r>
              <a:rPr lang="en-GB" dirty="0" smtClean="0"/>
              <a:t>Monounsaturated fats include:-</a:t>
            </a:r>
          </a:p>
          <a:p>
            <a:r>
              <a:rPr lang="en-GB" dirty="0" smtClean="0"/>
              <a:t>Olive oils and spreads</a:t>
            </a:r>
          </a:p>
          <a:p>
            <a:r>
              <a:rPr lang="en-GB" dirty="0" smtClean="0"/>
              <a:t>Rapeseed oils (canola) and spreads</a:t>
            </a:r>
          </a:p>
          <a:p>
            <a:r>
              <a:rPr lang="en-GB" dirty="0" smtClean="0"/>
              <a:t>Peanut oils</a:t>
            </a:r>
          </a:p>
          <a:p>
            <a:r>
              <a:rPr lang="en-GB" dirty="0" smtClean="0"/>
              <a:t>Avocado pears</a:t>
            </a:r>
          </a:p>
          <a:p>
            <a:r>
              <a:rPr lang="en-GB" dirty="0" smtClean="0"/>
              <a:t>Nuts, i.e. almonds, hazelnuts and pecans  </a:t>
            </a:r>
          </a:p>
          <a:p>
            <a:r>
              <a:rPr lang="en-GB" dirty="0" smtClean="0"/>
              <a:t>Seeds, i.e. pumpkin and sesame seeds</a:t>
            </a:r>
            <a:endParaRPr lang="en-GB" dirty="0"/>
          </a:p>
        </p:txBody>
      </p:sp>
      <p:sp>
        <p:nvSpPr>
          <p:cNvPr id="3" name="Title 2"/>
          <p:cNvSpPr>
            <a:spLocks noGrp="1"/>
          </p:cNvSpPr>
          <p:nvPr>
            <p:ph type="title"/>
          </p:nvPr>
        </p:nvSpPr>
        <p:spPr/>
        <p:txBody>
          <a:bodyPr>
            <a:normAutofit fontScale="90000"/>
          </a:bodyPr>
          <a:lstStyle/>
          <a:p>
            <a:r>
              <a:rPr lang="en-GB" dirty="0" smtClean="0"/>
              <a:t>Monounsaturated fats: Good fats</a:t>
            </a:r>
            <a:endParaRPr lang="en-GB" dirty="0"/>
          </a:p>
        </p:txBody>
      </p:sp>
    </p:spTree>
    <p:extLst>
      <p:ext uri="{BB962C8B-B14F-4D97-AF65-F5344CB8AC3E}">
        <p14:creationId xmlns:p14="http://schemas.microsoft.com/office/powerpoint/2010/main" val="53298368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 calcmode="lin" valueType="num">
                                      <p:cBhvr additive="base">
                                        <p:cTn id="3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additive="base">
                                        <p:cTn id="3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txEl>
                                              <p:pRg st="7" end="7"/>
                                            </p:txEl>
                                          </p:spTgt>
                                        </p:tgtEl>
                                        <p:attrNameLst>
                                          <p:attrName>style.visibility</p:attrName>
                                        </p:attrNameLst>
                                      </p:cBhvr>
                                      <p:to>
                                        <p:strVal val="visible"/>
                                      </p:to>
                                    </p:set>
                                    <p:anim calcmode="lin" valueType="num">
                                      <p:cBhvr additive="base">
                                        <p:cTn id="4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
                                            <p:txEl>
                                              <p:pRg st="8" end="8"/>
                                            </p:txEl>
                                          </p:spTgt>
                                        </p:tgtEl>
                                        <p:attrNameLst>
                                          <p:attrName>style.visibility</p:attrName>
                                        </p:attrNameLst>
                                      </p:cBhvr>
                                      <p:to>
                                        <p:strVal val="visible"/>
                                      </p:to>
                                    </p:set>
                                    <p:anim calcmode="lin" valueType="num">
                                      <p:cBhvr additive="base">
                                        <p:cTn id="4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a:t>Healthier type of fat as does not raise LDL cholesterol</a:t>
            </a:r>
            <a:r>
              <a:rPr lang="en-GB" b="1" dirty="0" smtClean="0"/>
              <a:t>.</a:t>
            </a:r>
          </a:p>
          <a:p>
            <a:endParaRPr lang="en-GB" dirty="0"/>
          </a:p>
          <a:p>
            <a:pPr marL="109728" indent="0">
              <a:buNone/>
            </a:pPr>
            <a:r>
              <a:rPr lang="en-GB" dirty="0" smtClean="0"/>
              <a:t>Polyunsaturated fats include:</a:t>
            </a:r>
          </a:p>
          <a:p>
            <a:r>
              <a:rPr lang="en-GB" dirty="0" smtClean="0"/>
              <a:t>Sunflower oils and spreads</a:t>
            </a:r>
          </a:p>
          <a:p>
            <a:r>
              <a:rPr lang="en-GB" dirty="0" smtClean="0"/>
              <a:t>Soybean oils, flaxseed oils, corn oils</a:t>
            </a:r>
          </a:p>
          <a:p>
            <a:r>
              <a:rPr lang="en-GB" dirty="0" smtClean="0"/>
              <a:t>Oily fish</a:t>
            </a:r>
          </a:p>
          <a:p>
            <a:r>
              <a:rPr lang="en-GB" dirty="0" smtClean="0"/>
              <a:t>Nuts, i.e. walnuts </a:t>
            </a:r>
          </a:p>
          <a:p>
            <a:r>
              <a:rPr lang="en-GB" dirty="0" smtClean="0"/>
              <a:t>Flax seeds</a:t>
            </a:r>
            <a:endParaRPr lang="en-GB" dirty="0"/>
          </a:p>
          <a:p>
            <a:endParaRPr lang="en-GB" dirty="0"/>
          </a:p>
        </p:txBody>
      </p:sp>
      <p:sp>
        <p:nvSpPr>
          <p:cNvPr id="3" name="Title 2"/>
          <p:cNvSpPr>
            <a:spLocks noGrp="1"/>
          </p:cNvSpPr>
          <p:nvPr>
            <p:ph type="title"/>
          </p:nvPr>
        </p:nvSpPr>
        <p:spPr/>
        <p:txBody>
          <a:bodyPr/>
          <a:lstStyle/>
          <a:p>
            <a:r>
              <a:rPr lang="en-GB" dirty="0" smtClean="0"/>
              <a:t>Polyunsaturated fats: Good fats</a:t>
            </a:r>
            <a:endParaRPr lang="en-GB" dirty="0"/>
          </a:p>
        </p:txBody>
      </p:sp>
    </p:spTree>
    <p:extLst>
      <p:ext uri="{BB962C8B-B14F-4D97-AF65-F5344CB8AC3E}">
        <p14:creationId xmlns:p14="http://schemas.microsoft.com/office/powerpoint/2010/main" val="424835947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 calcmode="lin" valueType="num">
                                      <p:cBhvr additive="base">
                                        <p:cTn id="3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additive="base">
                                        <p:cTn id="3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txEl>
                                              <p:pRg st="7" end="7"/>
                                            </p:txEl>
                                          </p:spTgt>
                                        </p:tgtEl>
                                        <p:attrNameLst>
                                          <p:attrName>style.visibility</p:attrName>
                                        </p:attrNameLst>
                                      </p:cBhvr>
                                      <p:to>
                                        <p:strVal val="visible"/>
                                      </p:to>
                                    </p:set>
                                    <p:anim calcmode="lin" valueType="num">
                                      <p:cBhvr additive="base">
                                        <p:cTn id="4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Food fats are a </a:t>
            </a:r>
            <a:r>
              <a:rPr lang="en-GB" b="1" dirty="0" smtClean="0"/>
              <a:t>mixture</a:t>
            </a:r>
            <a:r>
              <a:rPr lang="en-GB" dirty="0" smtClean="0"/>
              <a:t> of fatty acid types, e.g. olive oil is rich in Monounsaturated fat but does also contain Polyunsaturated and Saturated fats.</a:t>
            </a:r>
          </a:p>
          <a:p>
            <a:endParaRPr lang="en-GB" dirty="0"/>
          </a:p>
          <a:p>
            <a:r>
              <a:rPr lang="en-GB" dirty="0" smtClean="0"/>
              <a:t>Foods rich in Saturated fat tend to be solid at room temp.</a:t>
            </a:r>
          </a:p>
          <a:p>
            <a:endParaRPr lang="en-GB" dirty="0"/>
          </a:p>
          <a:p>
            <a:r>
              <a:rPr lang="en-GB" dirty="0" smtClean="0"/>
              <a:t>For example, </a:t>
            </a:r>
            <a:r>
              <a:rPr lang="en-GB" i="1" dirty="0" smtClean="0"/>
              <a:t>stearic acid</a:t>
            </a:r>
            <a:r>
              <a:rPr lang="en-GB" dirty="0" smtClean="0"/>
              <a:t> is a Saturated fatty acid abundant in chocolate &amp; meat fats, which are solid at room temp.</a:t>
            </a:r>
            <a:endParaRPr lang="en-GB" dirty="0"/>
          </a:p>
        </p:txBody>
      </p:sp>
      <p:sp>
        <p:nvSpPr>
          <p:cNvPr id="3" name="Title 2"/>
          <p:cNvSpPr>
            <a:spLocks noGrp="1"/>
          </p:cNvSpPr>
          <p:nvPr>
            <p:ph type="title"/>
          </p:nvPr>
        </p:nvSpPr>
        <p:spPr/>
        <p:txBody>
          <a:bodyPr/>
          <a:lstStyle/>
          <a:p>
            <a:r>
              <a:rPr lang="en-GB" dirty="0" smtClean="0"/>
              <a:t>Dietary fatty acids</a:t>
            </a:r>
            <a:endParaRPr lang="en-GB" dirty="0"/>
          </a:p>
        </p:txBody>
      </p:sp>
    </p:spTree>
    <p:extLst>
      <p:ext uri="{BB962C8B-B14F-4D97-AF65-F5344CB8AC3E}">
        <p14:creationId xmlns:p14="http://schemas.microsoft.com/office/powerpoint/2010/main" val="701698184"/>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Foods rich in unsaturated fatty acids tend to be liquid at room temp.</a:t>
            </a:r>
          </a:p>
          <a:p>
            <a:endParaRPr lang="en-GB" dirty="0"/>
          </a:p>
          <a:p>
            <a:r>
              <a:rPr lang="en-GB" dirty="0" smtClean="0"/>
              <a:t>For example, </a:t>
            </a:r>
            <a:r>
              <a:rPr lang="en-GB" i="1" dirty="0" smtClean="0"/>
              <a:t>Oleic acid </a:t>
            </a:r>
            <a:r>
              <a:rPr lang="en-GB" dirty="0" smtClean="0"/>
              <a:t>is a Monounsaturated fatty acid abundant in olive oil.</a:t>
            </a:r>
          </a:p>
          <a:p>
            <a:endParaRPr lang="en-GB" dirty="0"/>
          </a:p>
          <a:p>
            <a:r>
              <a:rPr lang="en-GB" i="1" dirty="0" smtClean="0"/>
              <a:t>Linoleic acid </a:t>
            </a:r>
            <a:r>
              <a:rPr lang="en-GB" dirty="0" smtClean="0"/>
              <a:t>is a Polyunsaturated fatty acid found in soybean oil.</a:t>
            </a:r>
            <a:endParaRPr lang="en-GB" dirty="0"/>
          </a:p>
        </p:txBody>
      </p:sp>
      <p:sp>
        <p:nvSpPr>
          <p:cNvPr id="3" name="Title 2"/>
          <p:cNvSpPr>
            <a:spLocks noGrp="1"/>
          </p:cNvSpPr>
          <p:nvPr>
            <p:ph type="title"/>
          </p:nvPr>
        </p:nvSpPr>
        <p:spPr/>
        <p:txBody>
          <a:bodyPr/>
          <a:lstStyle/>
          <a:p>
            <a:r>
              <a:rPr lang="en-GB" dirty="0"/>
              <a:t>Dietary fatty acids</a:t>
            </a:r>
          </a:p>
        </p:txBody>
      </p:sp>
    </p:spTree>
    <p:extLst>
      <p:ext uri="{BB962C8B-B14F-4D97-AF65-F5344CB8AC3E}">
        <p14:creationId xmlns:p14="http://schemas.microsoft.com/office/powerpoint/2010/main" val="1825317223"/>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Trans fatty acids behave in the body like saturated fatty acids, i.e. they raise LDL (“bad”) cholesterol and lower HDL (“good”) cholesterol thus increase the risk of heart disease.</a:t>
            </a:r>
          </a:p>
          <a:p>
            <a:endParaRPr lang="en-GB" b="1" dirty="0"/>
          </a:p>
          <a:p>
            <a:pPr marL="109728" indent="0">
              <a:buNone/>
            </a:pPr>
            <a:endParaRPr lang="en-GB" b="1" dirty="0" smtClean="0"/>
          </a:p>
          <a:p>
            <a:endParaRPr lang="en-GB" b="1" dirty="0"/>
          </a:p>
          <a:p>
            <a:endParaRPr lang="en-GB" b="1" dirty="0" smtClean="0"/>
          </a:p>
          <a:p>
            <a:endParaRPr lang="en-GB" dirty="0"/>
          </a:p>
        </p:txBody>
      </p:sp>
      <p:sp>
        <p:nvSpPr>
          <p:cNvPr id="3" name="Title 2"/>
          <p:cNvSpPr>
            <a:spLocks noGrp="1"/>
          </p:cNvSpPr>
          <p:nvPr>
            <p:ph type="title"/>
          </p:nvPr>
        </p:nvSpPr>
        <p:spPr/>
        <p:txBody>
          <a:bodyPr/>
          <a:lstStyle/>
          <a:p>
            <a:r>
              <a:rPr lang="en-GB" dirty="0" smtClean="0"/>
              <a:t>Trans fatty acids: Harmful fats</a:t>
            </a:r>
            <a:endParaRPr lang="en-GB" dirty="0"/>
          </a:p>
        </p:txBody>
      </p:sp>
    </p:spTree>
    <p:extLst>
      <p:ext uri="{BB962C8B-B14F-4D97-AF65-F5344CB8AC3E}">
        <p14:creationId xmlns:p14="http://schemas.microsoft.com/office/powerpoint/2010/main" val="1795710730"/>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Trans </a:t>
            </a:r>
            <a:r>
              <a:rPr lang="en-GB" dirty="0"/>
              <a:t>fats </a:t>
            </a:r>
            <a:r>
              <a:rPr lang="en-GB" dirty="0" smtClean="0"/>
              <a:t>are </a:t>
            </a:r>
            <a:r>
              <a:rPr lang="en-GB" dirty="0"/>
              <a:t>produced </a:t>
            </a:r>
            <a:r>
              <a:rPr lang="en-GB" dirty="0" smtClean="0"/>
              <a:t>when vegetable </a:t>
            </a:r>
            <a:r>
              <a:rPr lang="en-GB" dirty="0"/>
              <a:t>oils are hydrogenated- a </a:t>
            </a:r>
            <a:r>
              <a:rPr lang="en-GB" dirty="0" smtClean="0"/>
              <a:t>chemical process </a:t>
            </a:r>
            <a:r>
              <a:rPr lang="en-GB" dirty="0"/>
              <a:t>that hardens vegetable oils and </a:t>
            </a:r>
            <a:r>
              <a:rPr lang="en-GB" dirty="0" smtClean="0"/>
              <a:t>turns them </a:t>
            </a:r>
            <a:r>
              <a:rPr lang="en-GB" dirty="0"/>
              <a:t>into solid or semi-solid fats</a:t>
            </a:r>
            <a:r>
              <a:rPr lang="en-GB" dirty="0" smtClean="0"/>
              <a:t>.</a:t>
            </a:r>
          </a:p>
          <a:p>
            <a:endParaRPr lang="en-GB" dirty="0"/>
          </a:p>
          <a:p>
            <a:r>
              <a:rPr lang="en-GB" dirty="0" smtClean="0"/>
              <a:t>These hydrogenated fats (or partially hydrogenated oil/fat) are widely used as an ingredient, e.g. in margarines, biscuits, pies, cakes and fried foods.</a:t>
            </a:r>
            <a:endParaRPr lang="en-GB" dirty="0"/>
          </a:p>
        </p:txBody>
      </p:sp>
      <p:sp>
        <p:nvSpPr>
          <p:cNvPr id="3" name="Title 2"/>
          <p:cNvSpPr>
            <a:spLocks noGrp="1"/>
          </p:cNvSpPr>
          <p:nvPr>
            <p:ph type="title"/>
          </p:nvPr>
        </p:nvSpPr>
        <p:spPr/>
        <p:txBody>
          <a:bodyPr/>
          <a:lstStyle/>
          <a:p>
            <a:r>
              <a:rPr lang="en-GB" dirty="0" smtClean="0"/>
              <a:t>Trans fatty acids: Harmful fats</a:t>
            </a:r>
            <a:endParaRPr lang="en-GB" dirty="0"/>
          </a:p>
        </p:txBody>
      </p:sp>
    </p:spTree>
    <p:extLst>
      <p:ext uri="{BB962C8B-B14F-4D97-AF65-F5344CB8AC3E}">
        <p14:creationId xmlns:p14="http://schemas.microsoft.com/office/powerpoint/2010/main" val="1546156426"/>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They </a:t>
            </a:r>
            <a:r>
              <a:rPr lang="en-GB" dirty="0"/>
              <a:t>occur naturally in small amounts in dairy products, e.g. cheese and cream, beef, lamb and mutton, and products made from these foods.</a:t>
            </a:r>
          </a:p>
          <a:p>
            <a:pPr marL="109728" indent="0">
              <a:buNone/>
            </a:pPr>
            <a:endParaRPr lang="en-GB" dirty="0"/>
          </a:p>
          <a:p>
            <a:r>
              <a:rPr lang="en-GB" dirty="0"/>
              <a:t>Choose a </a:t>
            </a:r>
            <a:r>
              <a:rPr lang="en-GB" dirty="0" smtClean="0"/>
              <a:t> </a:t>
            </a:r>
            <a:r>
              <a:rPr lang="en-GB" b="1" dirty="0" smtClean="0"/>
              <a:t>soft</a:t>
            </a:r>
            <a:r>
              <a:rPr lang="en-GB" dirty="0" smtClean="0"/>
              <a:t> </a:t>
            </a:r>
            <a:r>
              <a:rPr lang="en-GB" b="1" dirty="0" smtClean="0"/>
              <a:t>margarine/spread </a:t>
            </a:r>
            <a:r>
              <a:rPr lang="en-GB" b="1" dirty="0"/>
              <a:t>with liquid vegetable oil as first </a:t>
            </a:r>
            <a:r>
              <a:rPr lang="en-GB" b="1" dirty="0" smtClean="0"/>
              <a:t>ingredient </a:t>
            </a:r>
            <a:r>
              <a:rPr lang="en-GB" dirty="0" smtClean="0"/>
              <a:t>(meaning the amount of hydrogenated oil is less) </a:t>
            </a:r>
            <a:r>
              <a:rPr lang="en-GB" dirty="0"/>
              <a:t>to reduce amount of saturated and trans fat </a:t>
            </a:r>
            <a:r>
              <a:rPr lang="en-GB" dirty="0" smtClean="0"/>
              <a:t>content.</a:t>
            </a:r>
            <a:endParaRPr lang="en-GB" dirty="0"/>
          </a:p>
          <a:p>
            <a:endParaRPr lang="en-GB" dirty="0"/>
          </a:p>
        </p:txBody>
      </p:sp>
      <p:sp>
        <p:nvSpPr>
          <p:cNvPr id="3" name="Title 2"/>
          <p:cNvSpPr>
            <a:spLocks noGrp="1"/>
          </p:cNvSpPr>
          <p:nvPr>
            <p:ph type="title"/>
          </p:nvPr>
        </p:nvSpPr>
        <p:spPr/>
        <p:txBody>
          <a:bodyPr/>
          <a:lstStyle/>
          <a:p>
            <a:r>
              <a:rPr lang="en-GB" dirty="0" smtClean="0"/>
              <a:t>Trans fatty acids</a:t>
            </a:r>
            <a:endParaRPr lang="en-GB" dirty="0"/>
          </a:p>
        </p:txBody>
      </p:sp>
    </p:spTree>
    <p:extLst>
      <p:ext uri="{BB962C8B-B14F-4D97-AF65-F5344CB8AC3E}">
        <p14:creationId xmlns:p14="http://schemas.microsoft.com/office/powerpoint/2010/main" val="4171446852"/>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As a general guide, advice regarding fats should be to reduce intake of saturated fat and Trans fats and replace with polyunsaturated and monounsaturated fats.</a:t>
            </a:r>
          </a:p>
          <a:p>
            <a:endParaRPr lang="en-GB" dirty="0"/>
          </a:p>
          <a:p>
            <a:r>
              <a:rPr lang="en-GB" dirty="0" smtClean="0"/>
              <a:t>This can be achieved through replacing foods rich in saturated fats, e.g. red meats and full fat dairy products with foods rich in unsaturated fats, e.g. salmon, nuts and seeds, plant oils and avocadoes. </a:t>
            </a:r>
            <a:endParaRPr lang="en-US" dirty="0"/>
          </a:p>
        </p:txBody>
      </p:sp>
      <p:sp>
        <p:nvSpPr>
          <p:cNvPr id="3" name="Title 2"/>
          <p:cNvSpPr>
            <a:spLocks noGrp="1"/>
          </p:cNvSpPr>
          <p:nvPr>
            <p:ph type="title"/>
          </p:nvPr>
        </p:nvSpPr>
        <p:spPr/>
        <p:txBody>
          <a:bodyPr/>
          <a:lstStyle/>
          <a:p>
            <a:r>
              <a:rPr lang="en-GB" dirty="0" smtClean="0"/>
              <a:t>Which fats to choose?</a:t>
            </a:r>
            <a:endParaRPr lang="en-US" dirty="0"/>
          </a:p>
        </p:txBody>
      </p:sp>
    </p:spTree>
    <p:extLst>
      <p:ext uri="{BB962C8B-B14F-4D97-AF65-F5344CB8AC3E}">
        <p14:creationId xmlns:p14="http://schemas.microsoft.com/office/powerpoint/2010/main" val="2544675057"/>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p:cNvSpPr>
            <a:spLocks noGrp="1" noChangeArrowheads="1"/>
          </p:cNvSpPr>
          <p:nvPr>
            <p:ph type="title"/>
          </p:nvPr>
        </p:nvSpPr>
        <p:spPr>
          <a:xfrm>
            <a:off x="179388" y="188913"/>
            <a:ext cx="8964612" cy="863600"/>
          </a:xfrm>
        </p:spPr>
        <p:txBody>
          <a:bodyPr>
            <a:normAutofit fontScale="90000"/>
          </a:bodyPr>
          <a:lstStyle/>
          <a:p>
            <a:r>
              <a:rPr lang="en-GB" sz="4000" smtClean="0"/>
              <a:t/>
            </a:r>
            <a:br>
              <a:rPr lang="en-GB" sz="4000" smtClean="0"/>
            </a:br>
            <a:r>
              <a:rPr lang="en-GB" sz="4000" b="1" smtClean="0">
                <a:solidFill>
                  <a:srgbClr val="FF9900"/>
                </a:solidFill>
              </a:rPr>
              <a:t>Fatty Acid Profiles of Oils and Fats</a:t>
            </a:r>
          </a:p>
        </p:txBody>
      </p:sp>
      <p:pic>
        <p:nvPicPr>
          <p:cNvPr id="22531" name="Picture 6" descr="comparison of dietart faaty acids in fats"/>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468313" y="1543050"/>
            <a:ext cx="8351837" cy="5097463"/>
          </a:xfrm>
        </p:spPr>
      </p:pic>
    </p:spTree>
    <p:extLst>
      <p:ext uri="{BB962C8B-B14F-4D97-AF65-F5344CB8AC3E}">
        <p14:creationId xmlns:p14="http://schemas.microsoft.com/office/powerpoint/2010/main" val="580447143"/>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buNone/>
            </a:pPr>
            <a:r>
              <a:rPr lang="en-GB" dirty="0" smtClean="0"/>
              <a:t>Two </a:t>
            </a:r>
            <a:r>
              <a:rPr lang="en-GB" b="1" i="1" dirty="0" smtClean="0"/>
              <a:t>essential</a:t>
            </a:r>
            <a:r>
              <a:rPr lang="en-GB" dirty="0" smtClean="0"/>
              <a:t>  fatty acids that cannot be made in the body &amp; must be provided by the diet:-</a:t>
            </a:r>
          </a:p>
          <a:p>
            <a:pPr marL="109728" indent="0">
              <a:buNone/>
            </a:pPr>
            <a:endParaRPr lang="en-GB" dirty="0" smtClean="0"/>
          </a:p>
          <a:p>
            <a:r>
              <a:rPr lang="en-GB" b="1" dirty="0" smtClean="0"/>
              <a:t>Linoleic acid (n-6 / omega 6)</a:t>
            </a:r>
          </a:p>
          <a:p>
            <a:pPr marL="109728" indent="0">
              <a:buNone/>
            </a:pPr>
            <a:endParaRPr lang="en-GB" b="1" dirty="0" smtClean="0"/>
          </a:p>
          <a:p>
            <a:r>
              <a:rPr lang="en-GB" b="1" dirty="0" smtClean="0"/>
              <a:t>Alpha-</a:t>
            </a:r>
            <a:r>
              <a:rPr lang="en-GB" b="1" dirty="0" err="1" smtClean="0"/>
              <a:t>linolenic</a:t>
            </a:r>
            <a:r>
              <a:rPr lang="en-GB" b="1" dirty="0" smtClean="0"/>
              <a:t> acid (ALA) (n-3 / omega 3)</a:t>
            </a:r>
          </a:p>
          <a:p>
            <a:endParaRPr lang="en-GB" b="1" dirty="0"/>
          </a:p>
          <a:p>
            <a:r>
              <a:rPr lang="en-GB" dirty="0" smtClean="0"/>
              <a:t>Both of these fatty acids are needed for normal growth and development and play a crucial role in brain function.</a:t>
            </a:r>
          </a:p>
          <a:p>
            <a:endParaRPr lang="en-GB" dirty="0" smtClean="0"/>
          </a:p>
        </p:txBody>
      </p:sp>
      <p:sp>
        <p:nvSpPr>
          <p:cNvPr id="3" name="Title 2"/>
          <p:cNvSpPr>
            <a:spLocks noGrp="1"/>
          </p:cNvSpPr>
          <p:nvPr>
            <p:ph type="title"/>
          </p:nvPr>
        </p:nvSpPr>
        <p:spPr/>
        <p:txBody>
          <a:bodyPr>
            <a:normAutofit fontScale="90000"/>
          </a:bodyPr>
          <a:lstStyle/>
          <a:p>
            <a:r>
              <a:rPr lang="en-GB" dirty="0" smtClean="0"/>
              <a:t>Essential fatty acids: Omega-3 and Omega-6</a:t>
            </a:r>
            <a:endParaRPr lang="en-GB" dirty="0"/>
          </a:p>
        </p:txBody>
      </p:sp>
    </p:spTree>
    <p:extLst>
      <p:ext uri="{BB962C8B-B14F-4D97-AF65-F5344CB8AC3E}">
        <p14:creationId xmlns:p14="http://schemas.microsoft.com/office/powerpoint/2010/main" val="3500257647"/>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Also known as PUFAs they help stimulate skin and hair growth, maintain bone health, regulate metabolism, and maintain the reproductive system.</a:t>
            </a:r>
          </a:p>
          <a:p>
            <a:endParaRPr lang="en-GB" dirty="0"/>
          </a:p>
          <a:p>
            <a:r>
              <a:rPr lang="en-GB" dirty="0" smtClean="0"/>
              <a:t>They are important components of cell membranes and are precursors to many other substances in the body such as those involved with regulating blood pressure and inflammatory responses.</a:t>
            </a:r>
          </a:p>
          <a:p>
            <a:endParaRPr lang="en-GB" dirty="0"/>
          </a:p>
        </p:txBody>
      </p:sp>
      <p:sp>
        <p:nvSpPr>
          <p:cNvPr id="3" name="Title 2"/>
          <p:cNvSpPr>
            <a:spLocks noGrp="1"/>
          </p:cNvSpPr>
          <p:nvPr>
            <p:ph type="title"/>
          </p:nvPr>
        </p:nvSpPr>
        <p:spPr/>
        <p:txBody>
          <a:bodyPr>
            <a:normAutofit fontScale="90000"/>
          </a:bodyPr>
          <a:lstStyle/>
          <a:p>
            <a:r>
              <a:rPr lang="en-GB" dirty="0"/>
              <a:t>Essential fatty </a:t>
            </a:r>
            <a:r>
              <a:rPr lang="en-GB" dirty="0" smtClean="0"/>
              <a:t>acids: Omega-3 and Omega-6</a:t>
            </a:r>
            <a:endParaRPr lang="en-US" dirty="0"/>
          </a:p>
        </p:txBody>
      </p:sp>
    </p:spTree>
    <p:extLst>
      <p:ext uri="{BB962C8B-B14F-4D97-AF65-F5344CB8AC3E}">
        <p14:creationId xmlns:p14="http://schemas.microsoft.com/office/powerpoint/2010/main" val="3137729816"/>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 healthy diet contains a balance of omega-3 and omega-6 fatty acids.</a:t>
            </a:r>
          </a:p>
          <a:p>
            <a:endParaRPr lang="en-GB" dirty="0"/>
          </a:p>
          <a:p>
            <a:r>
              <a:rPr lang="en-GB" dirty="0"/>
              <a:t>Omega-3 fatty acids help reduce inflammation, whilst some omega-6 fatty acids tend to promote inflammation.</a:t>
            </a:r>
            <a:endParaRPr lang="en-US" dirty="0"/>
          </a:p>
          <a:p>
            <a:endParaRPr lang="en-US" dirty="0"/>
          </a:p>
        </p:txBody>
      </p:sp>
      <p:sp>
        <p:nvSpPr>
          <p:cNvPr id="3" name="Title 2"/>
          <p:cNvSpPr>
            <a:spLocks noGrp="1"/>
          </p:cNvSpPr>
          <p:nvPr>
            <p:ph type="title"/>
          </p:nvPr>
        </p:nvSpPr>
        <p:spPr/>
        <p:txBody>
          <a:bodyPr>
            <a:normAutofit fontScale="90000"/>
          </a:bodyPr>
          <a:lstStyle/>
          <a:p>
            <a:r>
              <a:rPr lang="en-GB" dirty="0"/>
              <a:t>Essential fatty acids: Omega-3 and Omega-6</a:t>
            </a:r>
            <a:endParaRPr lang="en-US" dirty="0"/>
          </a:p>
        </p:txBody>
      </p:sp>
    </p:spTree>
    <p:extLst>
      <p:ext uri="{BB962C8B-B14F-4D97-AF65-F5344CB8AC3E}">
        <p14:creationId xmlns:p14="http://schemas.microsoft.com/office/powerpoint/2010/main" val="407414810"/>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From these fatty acids we can make others which are important for health.</a:t>
            </a:r>
          </a:p>
          <a:p>
            <a:endParaRPr lang="en-GB" dirty="0"/>
          </a:p>
          <a:p>
            <a:r>
              <a:rPr lang="en-GB" dirty="0" smtClean="0"/>
              <a:t>From linoleic acid we can make </a:t>
            </a:r>
            <a:r>
              <a:rPr lang="en-GB" dirty="0" err="1" smtClean="0"/>
              <a:t>Arachidonic</a:t>
            </a:r>
            <a:r>
              <a:rPr lang="en-GB" dirty="0" smtClean="0"/>
              <a:t> acid</a:t>
            </a:r>
          </a:p>
          <a:p>
            <a:endParaRPr lang="en-GB" dirty="0"/>
          </a:p>
          <a:p>
            <a:r>
              <a:rPr lang="en-GB" dirty="0" smtClean="0"/>
              <a:t>From Alpha-</a:t>
            </a:r>
            <a:r>
              <a:rPr lang="en-GB" dirty="0" err="1" smtClean="0"/>
              <a:t>Linolenic</a:t>
            </a:r>
            <a:r>
              <a:rPr lang="en-GB" dirty="0" smtClean="0"/>
              <a:t> acid we can make</a:t>
            </a:r>
          </a:p>
          <a:p>
            <a:pPr lvl="1"/>
            <a:r>
              <a:rPr lang="en-GB" dirty="0" err="1" smtClean="0"/>
              <a:t>Docosahexaenoic</a:t>
            </a:r>
            <a:r>
              <a:rPr lang="en-GB" dirty="0" smtClean="0"/>
              <a:t> </a:t>
            </a:r>
            <a:r>
              <a:rPr lang="en-GB" dirty="0"/>
              <a:t>acid (DHA) </a:t>
            </a:r>
          </a:p>
          <a:p>
            <a:pPr lvl="1"/>
            <a:r>
              <a:rPr lang="en-GB" dirty="0" err="1"/>
              <a:t>Eicosapentaenoic</a:t>
            </a:r>
            <a:r>
              <a:rPr lang="en-GB" dirty="0"/>
              <a:t> acid (EPA) </a:t>
            </a:r>
          </a:p>
          <a:p>
            <a:pPr marL="393192" lvl="1" indent="0">
              <a:buNone/>
            </a:pPr>
            <a:endParaRPr lang="en-GB" dirty="0" smtClean="0"/>
          </a:p>
          <a:p>
            <a:pPr marL="393192" lvl="1" indent="0">
              <a:buNone/>
            </a:pPr>
            <a:r>
              <a:rPr lang="en-GB" dirty="0" smtClean="0"/>
              <a:t>These can also be obtained pre-formed from the diet</a:t>
            </a:r>
            <a:endParaRPr lang="en-GB" dirty="0"/>
          </a:p>
          <a:p>
            <a:pPr marL="109728" indent="0">
              <a:buNone/>
            </a:pPr>
            <a:endParaRPr lang="en-GB" dirty="0"/>
          </a:p>
          <a:p>
            <a:endParaRPr lang="en-US" dirty="0"/>
          </a:p>
        </p:txBody>
      </p:sp>
      <p:sp>
        <p:nvSpPr>
          <p:cNvPr id="3" name="Title 2"/>
          <p:cNvSpPr>
            <a:spLocks noGrp="1"/>
          </p:cNvSpPr>
          <p:nvPr>
            <p:ph type="title"/>
          </p:nvPr>
        </p:nvSpPr>
        <p:spPr/>
        <p:txBody>
          <a:bodyPr>
            <a:normAutofit fontScale="90000"/>
          </a:bodyPr>
          <a:lstStyle/>
          <a:p>
            <a:r>
              <a:rPr lang="en-GB" dirty="0"/>
              <a:t>Essential fatty </a:t>
            </a:r>
            <a:r>
              <a:rPr lang="en-GB" dirty="0" smtClean="0"/>
              <a:t>acids: Omega-3 and Omega-6</a:t>
            </a:r>
            <a:endParaRPr lang="en-US" dirty="0"/>
          </a:p>
        </p:txBody>
      </p:sp>
    </p:spTree>
    <p:extLst>
      <p:ext uri="{BB962C8B-B14F-4D97-AF65-F5344CB8AC3E}">
        <p14:creationId xmlns:p14="http://schemas.microsoft.com/office/powerpoint/2010/main" val="1973426961"/>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Oily </a:t>
            </a:r>
            <a:r>
              <a:rPr lang="en-GB" dirty="0" smtClean="0"/>
              <a:t>fish and fish oil supplements contain </a:t>
            </a:r>
            <a:r>
              <a:rPr lang="en-GB" dirty="0"/>
              <a:t>high levels of pre-formed EPA &amp; </a:t>
            </a:r>
            <a:r>
              <a:rPr lang="en-GB" dirty="0" smtClean="0"/>
              <a:t>DHA</a:t>
            </a:r>
            <a:r>
              <a:rPr lang="en-GB" dirty="0"/>
              <a:t> </a:t>
            </a:r>
            <a:r>
              <a:rPr lang="en-GB" dirty="0" smtClean="0"/>
              <a:t>(Omega-3 fats)</a:t>
            </a:r>
          </a:p>
          <a:p>
            <a:endParaRPr lang="en-GB" dirty="0"/>
          </a:p>
          <a:p>
            <a:r>
              <a:rPr lang="en-GB" dirty="0" err="1" smtClean="0"/>
              <a:t>Arachidonic</a:t>
            </a:r>
            <a:r>
              <a:rPr lang="en-GB" dirty="0" smtClean="0"/>
              <a:t> acid (Omega-6 fat) is found in small amounts in meat (especially pork and the dark meat from chicken and turkey) and in oily fish.  Also found in supplemental oils such as evening primrose and black currant oils.</a:t>
            </a:r>
          </a:p>
          <a:p>
            <a:endParaRPr lang="en-GB" dirty="0"/>
          </a:p>
          <a:p>
            <a:endParaRPr lang="en-GB" dirty="0"/>
          </a:p>
          <a:p>
            <a:endParaRPr lang="en-US" dirty="0"/>
          </a:p>
        </p:txBody>
      </p:sp>
      <p:sp>
        <p:nvSpPr>
          <p:cNvPr id="3" name="Title 2"/>
          <p:cNvSpPr>
            <a:spLocks noGrp="1"/>
          </p:cNvSpPr>
          <p:nvPr>
            <p:ph type="title"/>
          </p:nvPr>
        </p:nvSpPr>
        <p:spPr>
          <a:xfrm>
            <a:off x="467544" y="188640"/>
            <a:ext cx="8229600" cy="1143000"/>
          </a:xfrm>
        </p:spPr>
        <p:txBody>
          <a:bodyPr>
            <a:normAutofit fontScale="90000"/>
          </a:bodyPr>
          <a:lstStyle/>
          <a:p>
            <a:r>
              <a:rPr lang="en-GB" dirty="0" smtClean="0"/>
              <a:t>Preformed sources of omega-3 and omega-6 fatty acids</a:t>
            </a:r>
            <a:endParaRPr lang="en-US" dirty="0"/>
          </a:p>
        </p:txBody>
      </p:sp>
    </p:spTree>
    <p:extLst>
      <p:ext uri="{BB962C8B-B14F-4D97-AF65-F5344CB8AC3E}">
        <p14:creationId xmlns:p14="http://schemas.microsoft.com/office/powerpoint/2010/main" val="294321457"/>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109728" indent="0">
              <a:buNone/>
            </a:pPr>
            <a:r>
              <a:rPr lang="en-GB" dirty="0" smtClean="0"/>
              <a:t>Dietary sources of n-3 fatty acids include:-</a:t>
            </a:r>
          </a:p>
          <a:p>
            <a:pPr marL="109728" indent="0">
              <a:buNone/>
            </a:pPr>
            <a:endParaRPr lang="en-GB" dirty="0" smtClean="0"/>
          </a:p>
          <a:p>
            <a:r>
              <a:rPr lang="en-GB" dirty="0" smtClean="0"/>
              <a:t>Oily fish (e.g. salmon, mackerel, herring, kippers, trout, fresh tuna, pilchards, sardines)</a:t>
            </a:r>
          </a:p>
          <a:p>
            <a:r>
              <a:rPr lang="en-GB" dirty="0" smtClean="0"/>
              <a:t>Linseed oil</a:t>
            </a:r>
          </a:p>
          <a:p>
            <a:r>
              <a:rPr lang="en-GB" dirty="0" smtClean="0"/>
              <a:t>Rapeseed oil</a:t>
            </a:r>
          </a:p>
          <a:p>
            <a:r>
              <a:rPr lang="en-GB" dirty="0" smtClean="0"/>
              <a:t>Soya oil and soya products (e.g. beans, milk and tofu)</a:t>
            </a:r>
          </a:p>
          <a:p>
            <a:r>
              <a:rPr lang="en-GB" dirty="0" smtClean="0"/>
              <a:t>Walnut oil</a:t>
            </a:r>
          </a:p>
          <a:p>
            <a:r>
              <a:rPr lang="en-GB" dirty="0" smtClean="0"/>
              <a:t>Walnuts</a:t>
            </a:r>
          </a:p>
          <a:p>
            <a:r>
              <a:rPr lang="en-GB" dirty="0" smtClean="0"/>
              <a:t>Peanuts</a:t>
            </a:r>
          </a:p>
          <a:p>
            <a:r>
              <a:rPr lang="en-GB" dirty="0" smtClean="0"/>
              <a:t>Pistachio</a:t>
            </a:r>
          </a:p>
          <a:p>
            <a:r>
              <a:rPr lang="en-GB" dirty="0" smtClean="0"/>
              <a:t>Pumpkin seeds</a:t>
            </a:r>
          </a:p>
          <a:p>
            <a:r>
              <a:rPr lang="en-GB" dirty="0" smtClean="0"/>
              <a:t>Green leafy vegetables</a:t>
            </a:r>
            <a:endParaRPr lang="en-GB" dirty="0"/>
          </a:p>
        </p:txBody>
      </p:sp>
      <p:sp>
        <p:nvSpPr>
          <p:cNvPr id="3" name="Title 2"/>
          <p:cNvSpPr>
            <a:spLocks noGrp="1"/>
          </p:cNvSpPr>
          <p:nvPr>
            <p:ph type="title"/>
          </p:nvPr>
        </p:nvSpPr>
        <p:spPr/>
        <p:txBody>
          <a:bodyPr/>
          <a:lstStyle/>
          <a:p>
            <a:r>
              <a:rPr lang="en-GB" dirty="0" smtClean="0"/>
              <a:t>Omega-3 fats</a:t>
            </a:r>
            <a:endParaRPr lang="en-GB" dirty="0"/>
          </a:p>
        </p:txBody>
      </p:sp>
    </p:spTree>
    <p:extLst>
      <p:ext uri="{BB962C8B-B14F-4D97-AF65-F5344CB8AC3E}">
        <p14:creationId xmlns:p14="http://schemas.microsoft.com/office/powerpoint/2010/main" val="222260314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 calcmode="lin" valueType="num">
                                      <p:cBhvr additive="base">
                                        <p:cTn id="3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additive="base">
                                        <p:cTn id="3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txEl>
                                              <p:pRg st="7" end="7"/>
                                            </p:txEl>
                                          </p:spTgt>
                                        </p:tgtEl>
                                        <p:attrNameLst>
                                          <p:attrName>style.visibility</p:attrName>
                                        </p:attrNameLst>
                                      </p:cBhvr>
                                      <p:to>
                                        <p:strVal val="visible"/>
                                      </p:to>
                                    </p:set>
                                    <p:anim calcmode="lin" valueType="num">
                                      <p:cBhvr additive="base">
                                        <p:cTn id="4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
                                            <p:txEl>
                                              <p:pRg st="8" end="8"/>
                                            </p:txEl>
                                          </p:spTgt>
                                        </p:tgtEl>
                                        <p:attrNameLst>
                                          <p:attrName>style.visibility</p:attrName>
                                        </p:attrNameLst>
                                      </p:cBhvr>
                                      <p:to>
                                        <p:strVal val="visible"/>
                                      </p:to>
                                    </p:set>
                                    <p:anim calcmode="lin" valueType="num">
                                      <p:cBhvr additive="base">
                                        <p:cTn id="4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
                                            <p:txEl>
                                              <p:pRg st="9" end="9"/>
                                            </p:txEl>
                                          </p:spTgt>
                                        </p:tgtEl>
                                        <p:attrNameLst>
                                          <p:attrName>style.visibility</p:attrName>
                                        </p:attrNameLst>
                                      </p:cBhvr>
                                      <p:to>
                                        <p:strVal val="visible"/>
                                      </p:to>
                                    </p:set>
                                    <p:anim calcmode="lin" valueType="num">
                                      <p:cBhvr additive="base">
                                        <p:cTn id="5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
                                            <p:txEl>
                                              <p:pRg st="10" end="10"/>
                                            </p:txEl>
                                          </p:spTgt>
                                        </p:tgtEl>
                                        <p:attrNameLst>
                                          <p:attrName>style.visibility</p:attrName>
                                        </p:attrNameLst>
                                      </p:cBhvr>
                                      <p:to>
                                        <p:strVal val="visible"/>
                                      </p:to>
                                    </p:set>
                                    <p:anim calcmode="lin" valueType="num">
                                      <p:cBhvr additive="base">
                                        <p:cTn id="6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
                                            <p:txEl>
                                              <p:pRg st="11" end="11"/>
                                            </p:txEl>
                                          </p:spTgt>
                                        </p:tgtEl>
                                        <p:attrNameLst>
                                          <p:attrName>style.visibility</p:attrName>
                                        </p:attrNameLst>
                                      </p:cBhvr>
                                      <p:to>
                                        <p:strVal val="visible"/>
                                      </p:to>
                                    </p:set>
                                    <p:anim calcmode="lin" valueType="num">
                                      <p:cBhvr additive="base">
                                        <p:cTn id="67"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Dietary Reference Values (DRVs) for fatty acids and total fat are given as percentage contribution to total energy intake.</a:t>
            </a:r>
          </a:p>
          <a:p>
            <a:endParaRPr lang="en-GB" dirty="0"/>
          </a:p>
          <a:p>
            <a:r>
              <a:rPr lang="en-GB" dirty="0" smtClean="0"/>
              <a:t>These can be translated into quantities for the average adult, e.g.</a:t>
            </a:r>
          </a:p>
          <a:p>
            <a:endParaRPr lang="en-GB" dirty="0" smtClean="0"/>
          </a:p>
          <a:p>
            <a:r>
              <a:rPr lang="en-GB" dirty="0" smtClean="0"/>
              <a:t>95g total fat/day for men</a:t>
            </a:r>
          </a:p>
          <a:p>
            <a:r>
              <a:rPr lang="en-GB" dirty="0" smtClean="0"/>
              <a:t>70g total fat/day for women</a:t>
            </a:r>
          </a:p>
          <a:p>
            <a:endParaRPr lang="en-GB" dirty="0" smtClean="0"/>
          </a:p>
          <a:p>
            <a:r>
              <a:rPr lang="en-GB" dirty="0" smtClean="0"/>
              <a:t>30g saturated fat/day men</a:t>
            </a:r>
          </a:p>
          <a:p>
            <a:r>
              <a:rPr lang="en-GB" dirty="0" smtClean="0"/>
              <a:t>20g saturated fat/day women</a:t>
            </a:r>
          </a:p>
          <a:p>
            <a:endParaRPr lang="en-GB" dirty="0"/>
          </a:p>
        </p:txBody>
      </p:sp>
      <p:sp>
        <p:nvSpPr>
          <p:cNvPr id="3" name="Title 2"/>
          <p:cNvSpPr>
            <a:spLocks noGrp="1"/>
          </p:cNvSpPr>
          <p:nvPr>
            <p:ph type="title"/>
          </p:nvPr>
        </p:nvSpPr>
        <p:spPr/>
        <p:txBody>
          <a:bodyPr/>
          <a:lstStyle/>
          <a:p>
            <a:r>
              <a:rPr lang="en-GB" dirty="0" smtClean="0"/>
              <a:t>Recommended Intakes for Fats</a:t>
            </a:r>
            <a:endParaRPr lang="en-GB" dirty="0"/>
          </a:p>
        </p:txBody>
      </p:sp>
    </p:spTree>
    <p:extLst>
      <p:ext uri="{BB962C8B-B14F-4D97-AF65-F5344CB8AC3E}">
        <p14:creationId xmlns:p14="http://schemas.microsoft.com/office/powerpoint/2010/main" val="808606822"/>
      </p:ext>
    </p:extLst>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283698763"/>
              </p:ext>
            </p:extLst>
          </p:nvPr>
        </p:nvGraphicFramePr>
        <p:xfrm>
          <a:off x="457200" y="1481138"/>
          <a:ext cx="8229600" cy="2494280"/>
        </p:xfrm>
        <a:graphic>
          <a:graphicData uri="http://schemas.openxmlformats.org/drawingml/2006/table">
            <a:tbl>
              <a:tblPr firstRow="1" bandRow="1">
                <a:tableStyleId>{5C22544A-7EE6-4342-B048-85BDC9FD1C3A}</a:tableStyleId>
              </a:tblPr>
              <a:tblGrid>
                <a:gridCol w="2743200"/>
                <a:gridCol w="2743200"/>
                <a:gridCol w="2743200"/>
              </a:tblGrid>
              <a:tr h="370840">
                <a:tc>
                  <a:txBody>
                    <a:bodyPr/>
                    <a:lstStyle/>
                    <a:p>
                      <a:endParaRPr lang="en-GB" dirty="0"/>
                    </a:p>
                  </a:txBody>
                  <a:tcPr/>
                </a:tc>
                <a:tc>
                  <a:txBody>
                    <a:bodyPr/>
                    <a:lstStyle/>
                    <a:p>
                      <a:r>
                        <a:rPr lang="en-GB" dirty="0" smtClean="0"/>
                        <a:t>Total energy*</a:t>
                      </a:r>
                    </a:p>
                    <a:p>
                      <a:r>
                        <a:rPr lang="en-GB" dirty="0" smtClean="0"/>
                        <a:t>(population average)</a:t>
                      </a:r>
                      <a:endParaRPr lang="en-GB" dirty="0"/>
                    </a:p>
                  </a:txBody>
                  <a:tcPr/>
                </a:tc>
                <a:tc>
                  <a:txBody>
                    <a:bodyPr/>
                    <a:lstStyle/>
                    <a:p>
                      <a:r>
                        <a:rPr lang="en-GB" dirty="0" smtClean="0"/>
                        <a:t>Food energy</a:t>
                      </a:r>
                      <a:endParaRPr lang="en-GB" dirty="0"/>
                    </a:p>
                  </a:txBody>
                  <a:tcPr/>
                </a:tc>
              </a:tr>
              <a:tr h="370840">
                <a:tc>
                  <a:txBody>
                    <a:bodyPr/>
                    <a:lstStyle/>
                    <a:p>
                      <a:r>
                        <a:rPr lang="en-GB" dirty="0" smtClean="0"/>
                        <a:t>Saturated fats</a:t>
                      </a:r>
                      <a:endParaRPr lang="en-GB" dirty="0"/>
                    </a:p>
                  </a:txBody>
                  <a:tcPr/>
                </a:tc>
                <a:tc>
                  <a:txBody>
                    <a:bodyPr/>
                    <a:lstStyle/>
                    <a:p>
                      <a:r>
                        <a:rPr lang="en-GB" dirty="0" smtClean="0"/>
                        <a:t>10</a:t>
                      </a:r>
                      <a:endParaRPr lang="en-GB" dirty="0"/>
                    </a:p>
                  </a:txBody>
                  <a:tcPr/>
                </a:tc>
                <a:tc>
                  <a:txBody>
                    <a:bodyPr/>
                    <a:lstStyle/>
                    <a:p>
                      <a:r>
                        <a:rPr lang="en-GB" dirty="0" smtClean="0"/>
                        <a:t>11</a:t>
                      </a:r>
                      <a:endParaRPr lang="en-GB" dirty="0"/>
                    </a:p>
                  </a:txBody>
                  <a:tcPr/>
                </a:tc>
              </a:tr>
              <a:tr h="370840">
                <a:tc>
                  <a:txBody>
                    <a:bodyPr/>
                    <a:lstStyle/>
                    <a:p>
                      <a:r>
                        <a:rPr lang="en-GB" dirty="0" smtClean="0"/>
                        <a:t>Polyunsaturated fats</a:t>
                      </a:r>
                      <a:endParaRPr lang="en-GB" dirty="0"/>
                    </a:p>
                  </a:txBody>
                  <a:tcPr/>
                </a:tc>
                <a:tc>
                  <a:txBody>
                    <a:bodyPr/>
                    <a:lstStyle/>
                    <a:p>
                      <a:r>
                        <a:rPr lang="en-GB" dirty="0" smtClean="0"/>
                        <a:t>6</a:t>
                      </a:r>
                      <a:endParaRPr lang="en-GB" dirty="0"/>
                    </a:p>
                  </a:txBody>
                  <a:tcPr/>
                </a:tc>
                <a:tc>
                  <a:txBody>
                    <a:bodyPr/>
                    <a:lstStyle/>
                    <a:p>
                      <a:r>
                        <a:rPr lang="en-GB" dirty="0" smtClean="0"/>
                        <a:t>6.5</a:t>
                      </a:r>
                      <a:endParaRPr lang="en-GB" dirty="0"/>
                    </a:p>
                  </a:txBody>
                  <a:tcPr/>
                </a:tc>
              </a:tr>
              <a:tr h="370840">
                <a:tc>
                  <a:txBody>
                    <a:bodyPr/>
                    <a:lstStyle/>
                    <a:p>
                      <a:r>
                        <a:rPr lang="en-GB" dirty="0" smtClean="0"/>
                        <a:t>Monounsaturated fats</a:t>
                      </a:r>
                      <a:endParaRPr lang="en-GB" dirty="0"/>
                    </a:p>
                  </a:txBody>
                  <a:tcPr/>
                </a:tc>
                <a:tc>
                  <a:txBody>
                    <a:bodyPr/>
                    <a:lstStyle/>
                    <a:p>
                      <a:r>
                        <a:rPr lang="en-GB" dirty="0" smtClean="0"/>
                        <a:t>12</a:t>
                      </a:r>
                      <a:endParaRPr lang="en-GB" dirty="0"/>
                    </a:p>
                  </a:txBody>
                  <a:tcPr/>
                </a:tc>
                <a:tc>
                  <a:txBody>
                    <a:bodyPr/>
                    <a:lstStyle/>
                    <a:p>
                      <a:r>
                        <a:rPr lang="en-GB" dirty="0" smtClean="0"/>
                        <a:t>13</a:t>
                      </a:r>
                      <a:endParaRPr lang="en-GB" dirty="0"/>
                    </a:p>
                  </a:txBody>
                  <a:tcPr/>
                </a:tc>
              </a:tr>
              <a:tr h="370840">
                <a:tc>
                  <a:txBody>
                    <a:bodyPr/>
                    <a:lstStyle/>
                    <a:p>
                      <a:r>
                        <a:rPr lang="en-GB" dirty="0" smtClean="0"/>
                        <a:t>Trans fats</a:t>
                      </a:r>
                      <a:endParaRPr lang="en-GB" dirty="0"/>
                    </a:p>
                  </a:txBody>
                  <a:tcPr/>
                </a:tc>
                <a:tc>
                  <a:txBody>
                    <a:bodyPr/>
                    <a:lstStyle/>
                    <a:p>
                      <a:r>
                        <a:rPr lang="en-GB" dirty="0" smtClean="0"/>
                        <a:t>2</a:t>
                      </a:r>
                      <a:endParaRPr lang="en-GB" dirty="0"/>
                    </a:p>
                  </a:txBody>
                  <a:tcPr/>
                </a:tc>
                <a:tc>
                  <a:txBody>
                    <a:bodyPr/>
                    <a:lstStyle/>
                    <a:p>
                      <a:r>
                        <a:rPr lang="en-GB" dirty="0" smtClean="0"/>
                        <a:t>2</a:t>
                      </a:r>
                      <a:endParaRPr lang="en-GB" dirty="0"/>
                    </a:p>
                  </a:txBody>
                  <a:tcPr/>
                </a:tc>
              </a:tr>
              <a:tr h="370840">
                <a:tc>
                  <a:txBody>
                    <a:bodyPr/>
                    <a:lstStyle/>
                    <a:p>
                      <a:r>
                        <a:rPr lang="en-GB" dirty="0" smtClean="0"/>
                        <a:t>Total fat</a:t>
                      </a:r>
                      <a:endParaRPr lang="en-GB" dirty="0"/>
                    </a:p>
                  </a:txBody>
                  <a:tcPr/>
                </a:tc>
                <a:tc>
                  <a:txBody>
                    <a:bodyPr/>
                    <a:lstStyle/>
                    <a:p>
                      <a:r>
                        <a:rPr lang="en-GB" dirty="0" smtClean="0"/>
                        <a:t>33</a:t>
                      </a:r>
                      <a:endParaRPr lang="en-GB" dirty="0"/>
                    </a:p>
                  </a:txBody>
                  <a:tcPr/>
                </a:tc>
                <a:tc>
                  <a:txBody>
                    <a:bodyPr/>
                    <a:lstStyle/>
                    <a:p>
                      <a:r>
                        <a:rPr lang="en-GB" dirty="0" smtClean="0"/>
                        <a:t>35</a:t>
                      </a:r>
                      <a:endParaRPr lang="en-GB" dirty="0"/>
                    </a:p>
                  </a:txBody>
                  <a:tcPr/>
                </a:tc>
              </a:tr>
            </a:tbl>
          </a:graphicData>
        </a:graphic>
      </p:graphicFrame>
      <p:sp>
        <p:nvSpPr>
          <p:cNvPr id="3" name="Title 2"/>
          <p:cNvSpPr>
            <a:spLocks noGrp="1"/>
          </p:cNvSpPr>
          <p:nvPr>
            <p:ph type="title"/>
          </p:nvPr>
        </p:nvSpPr>
        <p:spPr/>
        <p:txBody>
          <a:bodyPr/>
          <a:lstStyle/>
          <a:p>
            <a:r>
              <a:rPr lang="en-GB" dirty="0"/>
              <a:t>Recommended Intakes for Fats</a:t>
            </a:r>
          </a:p>
        </p:txBody>
      </p:sp>
      <p:sp>
        <p:nvSpPr>
          <p:cNvPr id="5" name="TextBox 4"/>
          <p:cNvSpPr txBox="1"/>
          <p:nvPr/>
        </p:nvSpPr>
        <p:spPr>
          <a:xfrm>
            <a:off x="467544" y="4509120"/>
            <a:ext cx="8208912" cy="923330"/>
          </a:xfrm>
          <a:prstGeom prst="rect">
            <a:avLst/>
          </a:prstGeom>
          <a:noFill/>
        </p:spPr>
        <p:txBody>
          <a:bodyPr wrap="square" rtlCol="0">
            <a:spAutoFit/>
          </a:bodyPr>
          <a:lstStyle/>
          <a:p>
            <a:r>
              <a:rPr lang="en-GB" dirty="0" smtClean="0"/>
              <a:t>*Includes energy from alcohol</a:t>
            </a:r>
          </a:p>
          <a:p>
            <a:r>
              <a:rPr lang="en-GB" dirty="0" smtClean="0"/>
              <a:t>Dietary Reference Values for Food Energy &amp; Nutrients for the UK.  Department of Health Report on Health &amp; Social Subjects 41, 1991</a:t>
            </a:r>
            <a:endParaRPr lang="en-GB" dirty="0"/>
          </a:p>
        </p:txBody>
      </p:sp>
    </p:spTree>
    <p:extLst>
      <p:ext uri="{BB962C8B-B14F-4D97-AF65-F5344CB8AC3E}">
        <p14:creationId xmlns:p14="http://schemas.microsoft.com/office/powerpoint/2010/main" val="1320337290"/>
      </p:ext>
    </p:extLst>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0"/>
          <p:cNvSpPr>
            <a:spLocks noGrp="1" noChangeArrowheads="1"/>
          </p:cNvSpPr>
          <p:nvPr>
            <p:ph type="title"/>
          </p:nvPr>
        </p:nvSpPr>
        <p:spPr/>
        <p:txBody>
          <a:bodyPr>
            <a:normAutofit fontScale="90000"/>
          </a:bodyPr>
          <a:lstStyle/>
          <a:p>
            <a:pPr eaLnBrk="1" hangingPunct="1"/>
            <a:r>
              <a:rPr lang="en-GB" sz="4000" b="1" smtClean="0">
                <a:solidFill>
                  <a:srgbClr val="FF9900"/>
                </a:solidFill>
              </a:rPr>
              <a:t>Requirements for Essential Fatty Acids</a:t>
            </a:r>
          </a:p>
        </p:txBody>
      </p:sp>
      <p:sp>
        <p:nvSpPr>
          <p:cNvPr id="20483" name="Rectangle 6"/>
          <p:cNvSpPr>
            <a:spLocks noGrp="1" noChangeArrowheads="1"/>
          </p:cNvSpPr>
          <p:nvPr>
            <p:ph type="body" sz="half" idx="4294967295"/>
          </p:nvPr>
        </p:nvSpPr>
        <p:spPr>
          <a:xfrm>
            <a:off x="457200" y="1600200"/>
            <a:ext cx="8218488" cy="1684338"/>
          </a:xfrm>
        </p:spPr>
        <p:txBody>
          <a:bodyPr>
            <a:normAutofit fontScale="92500" lnSpcReduction="10000"/>
          </a:bodyPr>
          <a:lstStyle/>
          <a:p>
            <a:pPr>
              <a:lnSpc>
                <a:spcPct val="90000"/>
              </a:lnSpc>
            </a:pPr>
            <a:r>
              <a:rPr lang="en-GB" sz="2800" dirty="0" smtClean="0"/>
              <a:t>The UK Department of Health Dietary Reference Values recommend that 1% of dietary energy is obtained from linoleic acid (omega-6), and 0.2% of dietary energy is obtained from </a:t>
            </a:r>
            <a:r>
              <a:rPr lang="en-GB" sz="2800" dirty="0" err="1" smtClean="0"/>
              <a:t>linolenic</a:t>
            </a:r>
            <a:r>
              <a:rPr lang="en-GB" sz="2800" dirty="0" smtClean="0"/>
              <a:t> acid (omega-3).</a:t>
            </a:r>
          </a:p>
        </p:txBody>
      </p:sp>
      <p:graphicFrame>
        <p:nvGraphicFramePr>
          <p:cNvPr id="17465" name="Group 57"/>
          <p:cNvGraphicFramePr>
            <a:graphicFrameLocks noGrp="1"/>
          </p:cNvGraphicFramePr>
          <p:nvPr>
            <p:ph sz="half" idx="4294967295"/>
            <p:extLst>
              <p:ext uri="{D42A27DB-BD31-4B8C-83A1-F6EECF244321}">
                <p14:modId xmlns:p14="http://schemas.microsoft.com/office/powerpoint/2010/main" val="2677189477"/>
              </p:ext>
            </p:extLst>
          </p:nvPr>
        </p:nvGraphicFramePr>
        <p:xfrm>
          <a:off x="539750" y="3357563"/>
          <a:ext cx="8147050" cy="2926585"/>
        </p:xfrm>
        <a:graphic>
          <a:graphicData uri="http://schemas.openxmlformats.org/drawingml/2006/table">
            <a:tbl>
              <a:tblPr/>
              <a:tblGrid>
                <a:gridCol w="2716213"/>
                <a:gridCol w="2714625"/>
                <a:gridCol w="2716212"/>
              </a:tblGrid>
              <a:tr h="701193">
                <a:tc gridSpan="3">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1" i="0" u="none" strike="noStrike" cap="none" normalizeH="0" baseline="0" dirty="0" smtClean="0">
                          <a:ln>
                            <a:noFill/>
                          </a:ln>
                          <a:solidFill>
                            <a:srgbClr val="000000"/>
                          </a:solidFill>
                          <a:effectLst/>
                          <a:latin typeface="Arial" charset="0"/>
                          <a:cs typeface="Times New Roman" pitchFamily="18" charset="0"/>
                        </a:rPr>
                        <a:t>Recommended Daily Intake of Essential Fatty Aids in a Diet Providing 2,000 Calories</a:t>
                      </a:r>
                    </a:p>
                  </a:txBody>
                  <a:tcPr marT="45730" marB="45730"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r>
              <a:tr h="70119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Essential Fatty Acid</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Dietary Reference Value (UK)</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Recommended Intake gm/day</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92301">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rPr>
                        <a:t>Linoleic Acid  (Omega-6)</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1% (20 calories) </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2-3gms</a:t>
                      </a:r>
                      <a:r>
                        <a:rPr kumimoji="0" lang="en-GB" sz="2800" b="0" i="0" u="none" strike="noStrike" cap="none" normalizeH="0" baseline="0" smtClean="0">
                          <a:ln>
                            <a:noFill/>
                          </a:ln>
                          <a:solidFill>
                            <a:schemeClr val="tx1"/>
                          </a:solidFill>
                          <a:effectLst/>
                          <a:latin typeface="Arial" charset="0"/>
                        </a:rPr>
                        <a:t> </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23139">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rPr>
                        <a:t>Alpha-</a:t>
                      </a:r>
                      <a:r>
                        <a:rPr kumimoji="0" lang="en-GB" sz="2000" b="0" i="0" u="none" strike="noStrike" cap="none" normalizeH="0" baseline="0" dirty="0" err="1" smtClean="0">
                          <a:ln>
                            <a:noFill/>
                          </a:ln>
                          <a:solidFill>
                            <a:schemeClr val="tx1"/>
                          </a:solidFill>
                          <a:effectLst/>
                          <a:latin typeface="Arial" charset="0"/>
                        </a:rPr>
                        <a:t>Linolenic</a:t>
                      </a:r>
                      <a:r>
                        <a:rPr kumimoji="0" lang="en-GB" sz="2000" b="0" i="0" u="none" strike="noStrike" cap="none" normalizeH="0" baseline="0" dirty="0" smtClean="0">
                          <a:ln>
                            <a:noFill/>
                          </a:ln>
                          <a:solidFill>
                            <a:schemeClr val="tx1"/>
                          </a:solidFill>
                          <a:effectLst/>
                          <a:latin typeface="Arial" charset="0"/>
                        </a:rPr>
                        <a:t> Acid (Omega-3)</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rPr>
                        <a:t>0.2% (2 calories)</a:t>
                      </a:r>
                      <a:r>
                        <a:rPr kumimoji="0" lang="en-GB" sz="2800" b="0" i="0" u="none" strike="noStrike" cap="none" normalizeH="0" baseline="0" dirty="0" smtClean="0">
                          <a:ln>
                            <a:noFill/>
                          </a:ln>
                          <a:solidFill>
                            <a:schemeClr val="tx1"/>
                          </a:solidFill>
                          <a:effectLst/>
                          <a:latin typeface="Arial" charset="0"/>
                        </a:rPr>
                        <a:t> </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rPr>
                        <a:t>0.2gms (1.5gms/week)</a:t>
                      </a:r>
                      <a:r>
                        <a:rPr kumimoji="0" lang="en-GB" sz="2800" b="0" i="0" u="none" strike="noStrike" cap="none" normalizeH="0" baseline="0" dirty="0" smtClean="0">
                          <a:ln>
                            <a:noFill/>
                          </a:ln>
                          <a:solidFill>
                            <a:schemeClr val="tx1"/>
                          </a:solidFill>
                          <a:effectLst/>
                          <a:latin typeface="Arial" charset="0"/>
                        </a:rPr>
                        <a:t> </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1338160735"/>
      </p:ext>
    </p:extLst>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pPr marL="109728" indent="0">
              <a:buNone/>
            </a:pPr>
            <a:r>
              <a:rPr lang="en-US" dirty="0" smtClean="0"/>
              <a:t>See National Diet and Nutrition Survey (NDNS) Summary report-What do adults in the UK eat on Moodle.</a:t>
            </a:r>
            <a:endParaRPr lang="en-US" dirty="0"/>
          </a:p>
        </p:txBody>
      </p:sp>
      <p:sp>
        <p:nvSpPr>
          <p:cNvPr id="5" name="Title 4"/>
          <p:cNvSpPr>
            <a:spLocks noGrp="1"/>
          </p:cNvSpPr>
          <p:nvPr>
            <p:ph type="title"/>
          </p:nvPr>
        </p:nvSpPr>
        <p:spPr/>
        <p:txBody>
          <a:bodyPr/>
          <a:lstStyle/>
          <a:p>
            <a:r>
              <a:rPr lang="en-GB" dirty="0" smtClean="0"/>
              <a:t>Sources of fat in the UK diet</a:t>
            </a:r>
            <a:endParaRPr lang="en-US" dirty="0"/>
          </a:p>
        </p:txBody>
      </p:sp>
    </p:spTree>
    <p:extLst>
      <p:ext uri="{BB962C8B-B14F-4D97-AF65-F5344CB8AC3E}">
        <p14:creationId xmlns:p14="http://schemas.microsoft.com/office/powerpoint/2010/main" val="505934042"/>
      </p:ext>
    </p:extLst>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pl-PL" dirty="0" err="1" smtClean="0"/>
              <a:t>See</a:t>
            </a:r>
            <a:r>
              <a:rPr lang="pl-PL" dirty="0" smtClean="0"/>
              <a:t> link </a:t>
            </a:r>
            <a:r>
              <a:rPr lang="pl-PL" dirty="0" err="1" smtClean="0"/>
              <a:t>below</a:t>
            </a:r>
            <a:r>
              <a:rPr lang="pl-PL" dirty="0" smtClean="0"/>
              <a:t> for BHF video on cholesterol</a:t>
            </a:r>
          </a:p>
          <a:p>
            <a:endParaRPr lang="pl-PL" dirty="0"/>
          </a:p>
          <a:p>
            <a:r>
              <a:rPr lang="pl-PL" dirty="0" smtClean="0">
                <a:hlinkClick r:id="rId2"/>
              </a:rPr>
              <a:t>https</a:t>
            </a:r>
            <a:r>
              <a:rPr lang="pl-PL" dirty="0">
                <a:hlinkClick r:id="rId2"/>
              </a:rPr>
              <a:t>://www.youtube.com/watch?v=mOPy1f9-</a:t>
            </a:r>
            <a:r>
              <a:rPr lang="pl-PL" dirty="0" smtClean="0">
                <a:hlinkClick r:id="rId2"/>
              </a:rPr>
              <a:t>L38</a:t>
            </a:r>
            <a:endParaRPr lang="pl-PL" dirty="0" smtClean="0"/>
          </a:p>
          <a:p>
            <a:endParaRPr lang="en-US" dirty="0"/>
          </a:p>
        </p:txBody>
      </p:sp>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2322438346"/>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886</TotalTime>
  <Words>2261</Words>
  <Application>Microsoft Macintosh PowerPoint</Application>
  <PresentationFormat>On-screen Show (4:3)</PresentationFormat>
  <Paragraphs>293</Paragraphs>
  <Slides>44</Slides>
  <Notes>1</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Concourse</vt:lpstr>
      <vt:lpstr>Lecture 6 - Fats</vt:lpstr>
      <vt:lpstr>Foods and drinks high in fat and sugar</vt:lpstr>
      <vt:lpstr>Role of Fat in the Diet</vt:lpstr>
      <vt:lpstr>Physiological Role of Fat</vt:lpstr>
      <vt:lpstr>What are Lipids?</vt:lpstr>
      <vt:lpstr>Triglycerides</vt:lpstr>
      <vt:lpstr>Structure of Triglycerides</vt:lpstr>
      <vt:lpstr>Fatty Acids: Building blocks of fats</vt:lpstr>
      <vt:lpstr>Fatty acids: Chain length</vt:lpstr>
      <vt:lpstr>Fatty acids: Saturation</vt:lpstr>
      <vt:lpstr>Fatty Acids: Saturation</vt:lpstr>
      <vt:lpstr>Classification of Fatty acids</vt:lpstr>
      <vt:lpstr>Fatty Acids</vt:lpstr>
      <vt:lpstr>Phospholipids</vt:lpstr>
      <vt:lpstr>Sterols</vt:lpstr>
      <vt:lpstr>Cholesterol</vt:lpstr>
      <vt:lpstr>Cholesterol</vt:lpstr>
      <vt:lpstr>Dietary Cholesterol</vt:lpstr>
      <vt:lpstr>Cholesterol and health</vt:lpstr>
      <vt:lpstr>LDL cholesterol: Harmful cholesterol</vt:lpstr>
      <vt:lpstr>LDL cholesterol: Harmful cholesterol</vt:lpstr>
      <vt:lpstr>HDL cholesterol: Good cholesterol</vt:lpstr>
      <vt:lpstr>LDL cholesterol &amp; HDL cholesterol </vt:lpstr>
      <vt:lpstr>Saturated fats: Harmful fats</vt:lpstr>
      <vt:lpstr>Monounsaturated fats: Good fats</vt:lpstr>
      <vt:lpstr>Polyunsaturated fats: Good fats</vt:lpstr>
      <vt:lpstr>Dietary fatty acids</vt:lpstr>
      <vt:lpstr>Dietary fatty acids</vt:lpstr>
      <vt:lpstr>Trans fatty acids: Harmful fats</vt:lpstr>
      <vt:lpstr>Trans fatty acids: Harmful fats</vt:lpstr>
      <vt:lpstr>Trans fatty acids</vt:lpstr>
      <vt:lpstr>Which fats to choose?</vt:lpstr>
      <vt:lpstr> Fatty Acid Profiles of Oils and Fats</vt:lpstr>
      <vt:lpstr>Essential fatty acids: Omega-3 and Omega-6</vt:lpstr>
      <vt:lpstr>Essential fatty acids: Omega-3 and Omega-6</vt:lpstr>
      <vt:lpstr>Essential fatty acids: Omega-3 and Omega-6</vt:lpstr>
      <vt:lpstr>Essential fatty acids: Omega-3 and Omega-6</vt:lpstr>
      <vt:lpstr>Preformed sources of omega-3 and omega-6 fatty acids</vt:lpstr>
      <vt:lpstr>Omega-3 fats</vt:lpstr>
      <vt:lpstr>Recommended Intakes for Fats</vt:lpstr>
      <vt:lpstr>Recommended Intakes for Fats</vt:lpstr>
      <vt:lpstr>Requirements for Essential Fatty Acids</vt:lpstr>
      <vt:lpstr>Sources of fat in the UK diet</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for Health</dc:title>
  <dc:creator>Nola</dc:creator>
  <cp:lastModifiedBy>Chris Cashin</cp:lastModifiedBy>
  <cp:revision>51</cp:revision>
  <dcterms:created xsi:type="dcterms:W3CDTF">2012-10-19T08:44:44Z</dcterms:created>
  <dcterms:modified xsi:type="dcterms:W3CDTF">2016-10-28T13:49:37Z</dcterms:modified>
</cp:coreProperties>
</file>