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8288000" cy="10287000"/>
  <p:notesSz cx="6858000" cy="9144000"/>
  <p:embeddedFontLst>
    <p:embeddedFont>
      <p:font typeface="Open Sauce" pitchFamily="2" charset="77"/>
      <p:regular r:id="rId20"/>
    </p:embeddedFont>
    <p:embeddedFont>
      <p:font typeface="Open Sauce Bold" pitchFamily="2" charset="77"/>
      <p:regular r:id="rId21"/>
      <p:bold r:id="rId22"/>
    </p:embeddedFont>
    <p:embeddedFont>
      <p:font typeface="Open Sauce Bold Italics" pitchFamily="2" charset="77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86" autoAdjust="0"/>
    <p:restoredTop sz="94599" autoAdjust="0"/>
  </p:normalViewPr>
  <p:slideViewPr>
    <p:cSldViewPr>
      <p:cViewPr varScale="1">
        <p:scale>
          <a:sx n="99" d="100"/>
          <a:sy n="99" d="100"/>
        </p:scale>
        <p:origin x="264" y="2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sv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7.svg"/><Relationship Id="rId7" Type="http://schemas.openxmlformats.org/officeDocument/2006/relationships/image" Target="../media/image3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7" Type="http://schemas.openxmlformats.org/officeDocument/2006/relationships/image" Target="../media/image3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svg"/><Relationship Id="rId3" Type="http://schemas.openxmlformats.org/officeDocument/2006/relationships/image" Target="../media/image27.svg"/><Relationship Id="rId7" Type="http://schemas.openxmlformats.org/officeDocument/2006/relationships/image" Target="../media/image39.svg"/><Relationship Id="rId12" Type="http://schemas.openxmlformats.org/officeDocument/2006/relationships/image" Target="../media/image44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svg"/><Relationship Id="rId5" Type="http://schemas.openxmlformats.org/officeDocument/2006/relationships/image" Target="../media/image29.svg"/><Relationship Id="rId10" Type="http://schemas.openxmlformats.org/officeDocument/2006/relationships/image" Target="../media/image42.png"/><Relationship Id="rId4" Type="http://schemas.openxmlformats.org/officeDocument/2006/relationships/image" Target="../media/image28.png"/><Relationship Id="rId9" Type="http://schemas.openxmlformats.org/officeDocument/2006/relationships/image" Target="../media/image41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7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6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Relationship Id="rId9" Type="http://schemas.openxmlformats.org/officeDocument/2006/relationships/image" Target="../media/image4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0.png"/><Relationship Id="rId5" Type="http://schemas.openxmlformats.org/officeDocument/2006/relationships/image" Target="../media/image24.svg"/><Relationship Id="rId10" Type="http://schemas.openxmlformats.org/officeDocument/2006/relationships/image" Target="../media/image54.jpeg"/><Relationship Id="rId4" Type="http://schemas.openxmlformats.org/officeDocument/2006/relationships/image" Target="../media/image23.png"/><Relationship Id="rId9" Type="http://schemas.openxmlformats.org/officeDocument/2006/relationships/image" Target="../media/image5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27.svg"/><Relationship Id="rId7" Type="http://schemas.openxmlformats.org/officeDocument/2006/relationships/image" Target="../media/image56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29.svg"/><Relationship Id="rId10" Type="http://schemas.openxmlformats.org/officeDocument/2006/relationships/image" Target="../media/image59.png"/><Relationship Id="rId4" Type="http://schemas.openxmlformats.org/officeDocument/2006/relationships/image" Target="../media/image28.png"/><Relationship Id="rId9" Type="http://schemas.openxmlformats.org/officeDocument/2006/relationships/image" Target="../media/image58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3.sv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2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Relationship Id="rId9" Type="http://schemas.openxmlformats.org/officeDocument/2006/relationships/hyperlink" Target="https://youtu.be/TvDn0EA4ym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7" Type="http://schemas.openxmlformats.org/officeDocument/2006/relationships/image" Target="../media/image70.sv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5" Type="http://schemas.openxmlformats.org/officeDocument/2006/relationships/image" Target="../media/image68.svg"/><Relationship Id="rId4" Type="http://schemas.openxmlformats.org/officeDocument/2006/relationships/image" Target="../media/image6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13" Type="http://schemas.openxmlformats.org/officeDocument/2006/relationships/hyperlink" Target="https://www.futuredatastats.com/artisanal-goat-cheese-market" TargetMode="External"/><Relationship Id="rId3" Type="http://schemas.openxmlformats.org/officeDocument/2006/relationships/image" Target="../media/image61.svg"/><Relationship Id="rId7" Type="http://schemas.openxmlformats.org/officeDocument/2006/relationships/image" Target="../media/image63.svg"/><Relationship Id="rId12" Type="http://schemas.openxmlformats.org/officeDocument/2006/relationships/hyperlink" Target="https://www.food.gov.uk/sites/default/files/media/document/food-and-you-wave-5-combined-report.pdf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11" Type="http://schemas.openxmlformats.org/officeDocument/2006/relationships/hyperlink" Target="https://moz.com/beginners-guide-to-seo" TargetMode="External"/><Relationship Id="rId5" Type="http://schemas.openxmlformats.org/officeDocument/2006/relationships/image" Target="../media/image72.svg"/><Relationship Id="rId15" Type="http://schemas.openxmlformats.org/officeDocument/2006/relationships/hyperlink" Target="https://pixabay.com" TargetMode="External"/><Relationship Id="rId10" Type="http://schemas.openxmlformats.org/officeDocument/2006/relationships/hyperlink" Target="https://www.gov.uk/government/statistics/united-kingdom-food-security-report-2024" TargetMode="External"/><Relationship Id="rId4" Type="http://schemas.openxmlformats.org/officeDocument/2006/relationships/image" Target="../media/image71.png"/><Relationship Id="rId9" Type="http://schemas.openxmlformats.org/officeDocument/2006/relationships/image" Target="../media/image74.svg"/><Relationship Id="rId14" Type="http://schemas.openxmlformats.org/officeDocument/2006/relationships/hyperlink" Target="https://www.retaileconomics.co.uk/retail-insights/thought-leadership-reports/thought-leadership-report-battling-online-retail-basket-abandonment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61.svg"/><Relationship Id="rId7" Type="http://schemas.openxmlformats.org/officeDocument/2006/relationships/image" Target="../media/image63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72.svg"/><Relationship Id="rId10" Type="http://schemas.openxmlformats.org/officeDocument/2006/relationships/image" Target="../media/image25.jpeg"/><Relationship Id="rId4" Type="http://schemas.openxmlformats.org/officeDocument/2006/relationships/image" Target="../media/image71.png"/><Relationship Id="rId9" Type="http://schemas.openxmlformats.org/officeDocument/2006/relationships/image" Target="../media/image7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C0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2486433" y="3641167"/>
            <a:ext cx="24203244" cy="8405127"/>
          </a:xfrm>
          <a:custGeom>
            <a:avLst/>
            <a:gdLst/>
            <a:ahLst/>
            <a:cxnLst/>
            <a:rect l="l" t="t" r="r" b="b"/>
            <a:pathLst>
              <a:path w="24203244" h="8405127">
                <a:moveTo>
                  <a:pt x="0" y="0"/>
                </a:moveTo>
                <a:lnTo>
                  <a:pt x="24203244" y="0"/>
                </a:lnTo>
                <a:lnTo>
                  <a:pt x="24203244" y="8405126"/>
                </a:lnTo>
                <a:lnTo>
                  <a:pt x="0" y="84051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629602" y="629602"/>
            <a:ext cx="943493" cy="943493"/>
          </a:xfrm>
          <a:custGeom>
            <a:avLst/>
            <a:gdLst/>
            <a:ahLst/>
            <a:cxnLst/>
            <a:rect l="l" t="t" r="r" b="b"/>
            <a:pathLst>
              <a:path w="943493" h="943493">
                <a:moveTo>
                  <a:pt x="0" y="0"/>
                </a:moveTo>
                <a:lnTo>
                  <a:pt x="943493" y="0"/>
                </a:lnTo>
                <a:lnTo>
                  <a:pt x="943493" y="943493"/>
                </a:lnTo>
                <a:lnTo>
                  <a:pt x="0" y="9434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75272" y="87637"/>
            <a:ext cx="6617380" cy="5447819"/>
          </a:xfrm>
          <a:custGeom>
            <a:avLst/>
            <a:gdLst/>
            <a:ahLst/>
            <a:cxnLst/>
            <a:rect l="l" t="t" r="r" b="b"/>
            <a:pathLst>
              <a:path w="7898701" h="5983266">
                <a:moveTo>
                  <a:pt x="0" y="0"/>
                </a:moveTo>
                <a:lnTo>
                  <a:pt x="7898701" y="0"/>
                </a:lnTo>
                <a:lnTo>
                  <a:pt x="7898701" y="5983266"/>
                </a:lnTo>
                <a:lnTo>
                  <a:pt x="0" y="598326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-1426669" y="4277199"/>
            <a:ext cx="6826367" cy="6477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127"/>
              </a:lnSpc>
              <a:spcBef>
                <a:spcPct val="0"/>
              </a:spcBef>
            </a:pPr>
            <a:r>
              <a:rPr lang="en-US" sz="4273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Module Name: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429000" y="4406049"/>
            <a:ext cx="10439400" cy="419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Digital Skills for Personal and Professional Growth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80980" y="5467906"/>
            <a:ext cx="4665124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BMSW4008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0" y="5360911"/>
            <a:ext cx="3830538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4070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Module </a:t>
            </a:r>
            <a:r>
              <a:rPr lang="en-US" sz="4273" b="1" spc="42" dirty="0">
                <a:solidFill>
                  <a:srgbClr val="E2A76A"/>
                </a:solidFill>
                <a:latin typeface="Open Sauce Bold"/>
                <a:sym typeface="Open Sauce Bold"/>
              </a:rPr>
              <a:t>Code</a:t>
            </a:r>
            <a:r>
              <a:rPr lang="en-US" sz="4070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384811" y="3380359"/>
            <a:ext cx="6093434" cy="65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4273" b="1" spc="42" dirty="0">
                <a:solidFill>
                  <a:schemeClr val="accent6">
                    <a:lumMod val="75000"/>
                  </a:schemeClr>
                </a:solidFill>
                <a:latin typeface="Open Sauce Bold"/>
                <a:sym typeface="Open Sauce Bold"/>
              </a:rPr>
              <a:t>Assignment Name</a:t>
            </a:r>
            <a:r>
              <a:rPr lang="en-US" sz="4000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43133" y="3551443"/>
            <a:ext cx="8601733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Task 4:Presentation, Task 3: VIDEO-Advert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1981200" y="6306078"/>
            <a:ext cx="8396387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4269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Student Name: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4269" b="1" spc="42" dirty="0">
              <a:solidFill>
                <a:srgbClr val="E2A76A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-918895" y="6738891"/>
            <a:ext cx="6739163" cy="1714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</a:t>
            </a:r>
          </a:p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4269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Student Number: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4269" b="1" spc="42" dirty="0">
              <a:solidFill>
                <a:srgbClr val="E2A76A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-815616" y="8392632"/>
            <a:ext cx="4622229" cy="647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3"/>
              </a:lnSpc>
              <a:spcBef>
                <a:spcPct val="0"/>
              </a:spcBef>
            </a:pPr>
            <a:r>
              <a:rPr lang="en-US" sz="4269" b="1" spc="42" dirty="0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Lecturer: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898626" y="6477528"/>
            <a:ext cx="4438204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 err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Oana</a:t>
            </a:r>
            <a:r>
              <a:rPr lang="en-US" sz="2800" b="1" spc="2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Emilia Sterpu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29000" y="7434349"/>
            <a:ext cx="4438204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2412489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16993" y="8580162"/>
            <a:ext cx="4438204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Philippa Fitzgerald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096171"/>
            <a:ext cx="6971480" cy="8509692"/>
            <a:chOff x="0" y="0"/>
            <a:chExt cx="1344903" cy="164164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4903" cy="1641647"/>
            </a:xfrm>
            <a:custGeom>
              <a:avLst/>
              <a:gdLst/>
              <a:ahLst/>
              <a:cxnLst/>
              <a:rect l="l" t="t" r="r" b="b"/>
              <a:pathLst>
                <a:path w="1344903" h="1641647">
                  <a:moveTo>
                    <a:pt x="0" y="50800"/>
                  </a:moveTo>
                  <a:lnTo>
                    <a:pt x="672451" y="0"/>
                  </a:lnTo>
                  <a:lnTo>
                    <a:pt x="1344903" y="50800"/>
                  </a:lnTo>
                  <a:lnTo>
                    <a:pt x="1344903" y="1590847"/>
                  </a:lnTo>
                  <a:lnTo>
                    <a:pt x="672451" y="1641647"/>
                  </a:lnTo>
                  <a:lnTo>
                    <a:pt x="0" y="1590847"/>
                  </a:lnTo>
                  <a:lnTo>
                    <a:pt x="0" y="50800"/>
                  </a:lnTo>
                  <a:close/>
                </a:path>
              </a:pathLst>
            </a:custGeom>
            <a:blipFill>
              <a:blip r:embed="rId2"/>
              <a:stretch>
                <a:fillRect l="-11366" r="-1136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" name="Freeform 4"/>
          <p:cNvSpPr/>
          <p:nvPr/>
        </p:nvSpPr>
        <p:spPr>
          <a:xfrm flipH="1" flipV="1">
            <a:off x="15025791" y="7001541"/>
            <a:ext cx="3281259" cy="3323559"/>
          </a:xfrm>
          <a:custGeom>
            <a:avLst/>
            <a:gdLst/>
            <a:ahLst/>
            <a:cxnLst/>
            <a:rect l="l" t="t" r="r" b="b"/>
            <a:pathLst>
              <a:path w="3281259" h="3323559">
                <a:moveTo>
                  <a:pt x="3281259" y="3323559"/>
                </a:moveTo>
                <a:lnTo>
                  <a:pt x="0" y="3323559"/>
                </a:lnTo>
                <a:lnTo>
                  <a:pt x="0" y="0"/>
                </a:lnTo>
                <a:lnTo>
                  <a:pt x="3281259" y="0"/>
                </a:lnTo>
                <a:lnTo>
                  <a:pt x="3281259" y="332355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7151225" y="0"/>
            <a:ext cx="2912160" cy="2949702"/>
          </a:xfrm>
          <a:custGeom>
            <a:avLst/>
            <a:gdLst/>
            <a:ahLst/>
            <a:cxnLst/>
            <a:rect l="l" t="t" r="r" b="b"/>
            <a:pathLst>
              <a:path w="2912160" h="2949702">
                <a:moveTo>
                  <a:pt x="0" y="0"/>
                </a:moveTo>
                <a:lnTo>
                  <a:pt x="2912161" y="0"/>
                </a:lnTo>
                <a:lnTo>
                  <a:pt x="2912161" y="2949702"/>
                </a:lnTo>
                <a:lnTo>
                  <a:pt x="0" y="29497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9448918" y="272796"/>
            <a:ext cx="7493487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>
                <a:solidFill>
                  <a:srgbClr val="E2A76A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Presentation overview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543800" y="1649839"/>
            <a:ext cx="9624417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1.From Market Research to Brand Creation.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500" b="1" spc="35" dirty="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77200" y="2900393"/>
            <a:ext cx="7364895" cy="5334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2.Research &amp; Methodology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1691" y="3733491"/>
            <a:ext cx="9079375" cy="5334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3.Key Findings from Questionnaire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25437" y="4688542"/>
            <a:ext cx="8615629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4.Website Design Based on Insights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9600" y="5505554"/>
            <a:ext cx="7493487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5.Canva Marketing Materials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48193" y="6322566"/>
            <a:ext cx="8615629" cy="5334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6.Video Advertisement Strategy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43800" y="7040579"/>
            <a:ext cx="7192268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7.Reflection &amp; Skills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C0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599681" y="-694611"/>
            <a:ext cx="24398517" cy="3235076"/>
            <a:chOff x="0" y="0"/>
            <a:chExt cx="32531356" cy="4313434"/>
          </a:xfrm>
        </p:grpSpPr>
        <p:sp>
          <p:nvSpPr>
            <p:cNvPr id="3" name="Freeform 3"/>
            <p:cNvSpPr/>
            <p:nvPr/>
          </p:nvSpPr>
          <p:spPr>
            <a:xfrm rot="-5400000">
              <a:off x="6080744" y="-6080744"/>
              <a:ext cx="4313434" cy="16474922"/>
            </a:xfrm>
            <a:custGeom>
              <a:avLst/>
              <a:gdLst/>
              <a:ahLst/>
              <a:cxnLst/>
              <a:rect l="l" t="t" r="r" b="b"/>
              <a:pathLst>
                <a:path w="4313434" h="16474922">
                  <a:moveTo>
                    <a:pt x="0" y="0"/>
                  </a:moveTo>
                  <a:lnTo>
                    <a:pt x="4313434" y="0"/>
                  </a:lnTo>
                  <a:lnTo>
                    <a:pt x="4313434" y="16474922"/>
                  </a:lnTo>
                  <a:lnTo>
                    <a:pt x="0" y="164749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 rot="-5400000" flipH="1">
              <a:off x="22137178" y="-6080744"/>
              <a:ext cx="4313434" cy="16474922"/>
            </a:xfrm>
            <a:custGeom>
              <a:avLst/>
              <a:gdLst/>
              <a:ahLst/>
              <a:cxnLst/>
              <a:rect l="l" t="t" r="r" b="b"/>
              <a:pathLst>
                <a:path w="4313434" h="16474922">
                  <a:moveTo>
                    <a:pt x="4313435" y="0"/>
                  </a:moveTo>
                  <a:lnTo>
                    <a:pt x="0" y="0"/>
                  </a:lnTo>
                  <a:lnTo>
                    <a:pt x="0" y="16474922"/>
                  </a:lnTo>
                  <a:lnTo>
                    <a:pt x="4313435" y="16474922"/>
                  </a:lnTo>
                  <a:lnTo>
                    <a:pt x="4313435" y="0"/>
                  </a:lnTo>
                  <a:close/>
                </a:path>
              </a:pathLst>
            </a:custGeom>
            <a:blipFill>
              <a:blip r:embed="rId2">
                <a:alphaModFix amt="58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5765976" y="193825"/>
            <a:ext cx="2241250" cy="224125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12" r="-21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245728" y="3414142"/>
            <a:ext cx="5255293" cy="4141801"/>
            <a:chOff x="0" y="0"/>
            <a:chExt cx="1341659" cy="105738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341659" cy="1057388"/>
            </a:xfrm>
            <a:custGeom>
              <a:avLst/>
              <a:gdLst/>
              <a:ahLst/>
              <a:cxnLst/>
              <a:rect l="l" t="t" r="r" b="b"/>
              <a:pathLst>
                <a:path w="1341659" h="1057388">
                  <a:moveTo>
                    <a:pt x="0" y="50800"/>
                  </a:moveTo>
                  <a:lnTo>
                    <a:pt x="670830" y="0"/>
                  </a:lnTo>
                  <a:lnTo>
                    <a:pt x="1341659" y="50800"/>
                  </a:lnTo>
                  <a:lnTo>
                    <a:pt x="1341659" y="1006588"/>
                  </a:lnTo>
                  <a:lnTo>
                    <a:pt x="670830" y="1057388"/>
                  </a:lnTo>
                  <a:lnTo>
                    <a:pt x="0" y="1006588"/>
                  </a:lnTo>
                  <a:lnTo>
                    <a:pt x="0" y="50800"/>
                  </a:lnTo>
                  <a:close/>
                </a:path>
              </a:pathLst>
            </a:custGeom>
            <a:blipFill>
              <a:blip r:embed="rId5"/>
              <a:stretch>
                <a:fillRect l="-9216" r="-9216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039107" y="2882387"/>
            <a:ext cx="4220193" cy="4522227"/>
            <a:chOff x="0" y="0"/>
            <a:chExt cx="986767" cy="105738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86767" cy="1057388"/>
            </a:xfrm>
            <a:custGeom>
              <a:avLst/>
              <a:gdLst/>
              <a:ahLst/>
              <a:cxnLst/>
              <a:rect l="l" t="t" r="r" b="b"/>
              <a:pathLst>
                <a:path w="986767" h="1057388">
                  <a:moveTo>
                    <a:pt x="0" y="50800"/>
                  </a:moveTo>
                  <a:lnTo>
                    <a:pt x="493383" y="0"/>
                  </a:lnTo>
                  <a:lnTo>
                    <a:pt x="986767" y="50800"/>
                  </a:lnTo>
                  <a:lnTo>
                    <a:pt x="986767" y="1006588"/>
                  </a:lnTo>
                  <a:lnTo>
                    <a:pt x="493383" y="1057388"/>
                  </a:lnTo>
                  <a:lnTo>
                    <a:pt x="0" y="1006588"/>
                  </a:lnTo>
                  <a:lnTo>
                    <a:pt x="0" y="50800"/>
                  </a:lnTo>
                  <a:close/>
                </a:path>
              </a:pathLst>
            </a:custGeom>
            <a:blipFill>
              <a:blip r:embed="rId6"/>
              <a:stretch>
                <a:fillRect l="-1904" r="-1904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180901" y="6219786"/>
            <a:ext cx="3926198" cy="3835323"/>
            <a:chOff x="0" y="0"/>
            <a:chExt cx="4828540" cy="4716780"/>
          </a:xfrm>
        </p:grpSpPr>
        <p:sp>
          <p:nvSpPr>
            <p:cNvPr id="12" name="Freeform 12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80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10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40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0" y="4281170"/>
                    <a:pt x="4535170" y="4335780"/>
                    <a:pt x="4491990" y="4382770"/>
                  </a:cubicBezTo>
                  <a:cubicBezTo>
                    <a:pt x="4453890" y="4424680"/>
                    <a:pt x="4411980" y="4466590"/>
                    <a:pt x="4345940" y="4467860"/>
                  </a:cubicBezTo>
                  <a:cubicBezTo>
                    <a:pt x="4330700" y="4467860"/>
                    <a:pt x="4316730" y="4483100"/>
                    <a:pt x="4301490" y="4490720"/>
                  </a:cubicBezTo>
                  <a:cubicBezTo>
                    <a:pt x="4236720" y="4518660"/>
                    <a:pt x="4169410" y="4542790"/>
                    <a:pt x="4105910" y="4573270"/>
                  </a:cubicBezTo>
                  <a:cubicBezTo>
                    <a:pt x="3989070" y="4629150"/>
                    <a:pt x="3863340" y="4638040"/>
                    <a:pt x="3737610" y="4643120"/>
                  </a:cubicBezTo>
                  <a:cubicBezTo>
                    <a:pt x="3689350" y="4645660"/>
                    <a:pt x="3639820" y="4641850"/>
                    <a:pt x="3591560" y="4645660"/>
                  </a:cubicBezTo>
                  <a:cubicBezTo>
                    <a:pt x="3567430" y="4646930"/>
                    <a:pt x="3544570" y="4658360"/>
                    <a:pt x="3521710" y="4663440"/>
                  </a:cubicBezTo>
                  <a:cubicBezTo>
                    <a:pt x="3511550" y="4665980"/>
                    <a:pt x="3501390" y="4664710"/>
                    <a:pt x="3489960" y="4665980"/>
                  </a:cubicBezTo>
                  <a:cubicBezTo>
                    <a:pt x="3474720" y="4667250"/>
                    <a:pt x="3459480" y="4671060"/>
                    <a:pt x="3444240" y="4669790"/>
                  </a:cubicBezTo>
                  <a:cubicBezTo>
                    <a:pt x="3429000" y="4667250"/>
                    <a:pt x="3418840" y="4662170"/>
                    <a:pt x="3416300" y="4662170"/>
                  </a:cubicBezTo>
                  <a:close/>
                </a:path>
              </a:pathLst>
            </a:custGeom>
            <a:blipFill>
              <a:blip r:embed="rId7"/>
              <a:stretch>
                <a:fillRect l="-15089" r="-1508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272547" y="3867111"/>
            <a:ext cx="6200626" cy="1657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0"/>
              </a:lnSpc>
              <a:spcBef>
                <a:spcPct val="0"/>
              </a:spcBef>
            </a:pPr>
            <a:r>
              <a:rPr lang="en-US" sz="2200" spc="22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A small, family-run farm</a:t>
            </a:r>
          </a:p>
          <a:p>
            <a:pPr algn="ctr">
              <a:lnSpc>
                <a:spcPts val="2640"/>
              </a:lnSpc>
              <a:spcBef>
                <a:spcPct val="0"/>
              </a:spcBef>
            </a:pPr>
            <a:r>
              <a:rPr lang="en-US" sz="2200" spc="22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 in Devon offering </a:t>
            </a:r>
          </a:p>
          <a:p>
            <a:pPr algn="ctr">
              <a:lnSpc>
                <a:spcPts val="2640"/>
              </a:lnSpc>
              <a:spcBef>
                <a:spcPct val="0"/>
              </a:spcBef>
            </a:pPr>
            <a:r>
              <a:rPr lang="en-US" sz="2200" spc="22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fresh eggs, goat milk, and cheese, delivered </a:t>
            </a:r>
          </a:p>
          <a:p>
            <a:pPr algn="ctr">
              <a:lnSpc>
                <a:spcPts val="2640"/>
              </a:lnSpc>
              <a:spcBef>
                <a:spcPct val="0"/>
              </a:spcBef>
            </a:pPr>
            <a:r>
              <a:rPr lang="en-US" sz="2200" spc="22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with</a:t>
            </a:r>
          </a:p>
          <a:p>
            <a:pPr algn="ctr">
              <a:lnSpc>
                <a:spcPts val="2640"/>
              </a:lnSpc>
              <a:spcBef>
                <a:spcPct val="0"/>
              </a:spcBef>
            </a:pPr>
            <a:r>
              <a:rPr lang="en-US" sz="2200" spc="22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 care straight from the source.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975017" y="0"/>
            <a:ext cx="16230600" cy="1123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856"/>
              </a:lnSpc>
              <a:spcBef>
                <a:spcPct val="0"/>
              </a:spcBef>
            </a:pPr>
            <a:r>
              <a:rPr lang="en-US" sz="7380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Eiland Mini Farm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32241" y="2571711"/>
            <a:ext cx="12427663" cy="590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623"/>
              </a:lnSpc>
              <a:spcBef>
                <a:spcPct val="0"/>
              </a:spcBef>
            </a:pPr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650663" y="1028700"/>
            <a:ext cx="12427663" cy="571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59"/>
              </a:lnSpc>
              <a:spcBef>
                <a:spcPct val="0"/>
              </a:spcBef>
            </a:pPr>
            <a:r>
              <a:rPr lang="en-US" sz="3799" b="1" spc="37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Eiland Mini Farm – A Fresh Approach to Local Food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300433" y="1824018"/>
            <a:ext cx="7688759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i="1" spc="35">
                <a:solidFill>
                  <a:srgbClr val="170D0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Ethical. Local. Naturally Produced</a:t>
            </a:r>
            <a:r>
              <a:rPr lang="en-US" sz="3500" b="1" spc="3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8D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400593" y="5143500"/>
            <a:ext cx="10847326" cy="10630379"/>
          </a:xfrm>
          <a:custGeom>
            <a:avLst/>
            <a:gdLst/>
            <a:ahLst/>
            <a:cxnLst/>
            <a:rect l="l" t="t" r="r" b="b"/>
            <a:pathLst>
              <a:path w="10847326" h="10630379">
                <a:moveTo>
                  <a:pt x="0" y="0"/>
                </a:moveTo>
                <a:lnTo>
                  <a:pt x="10847326" y="0"/>
                </a:lnTo>
                <a:lnTo>
                  <a:pt x="10847326" y="10630379"/>
                </a:lnTo>
                <a:lnTo>
                  <a:pt x="0" y="106303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5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3"/>
          <p:cNvSpPr/>
          <p:nvPr/>
        </p:nvSpPr>
        <p:spPr>
          <a:xfrm>
            <a:off x="6390969" y="0"/>
            <a:ext cx="11748227" cy="10287000"/>
          </a:xfrm>
          <a:prstGeom prst="rect">
            <a:avLst/>
          </a:prstGeom>
          <a:solidFill>
            <a:srgbClr val="FBF6EC"/>
          </a:solid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6944510" y="2581236"/>
            <a:ext cx="10003087" cy="6039320"/>
          </a:xfrm>
          <a:custGeom>
            <a:avLst/>
            <a:gdLst/>
            <a:ahLst/>
            <a:cxnLst/>
            <a:rect l="l" t="t" r="r" b="b"/>
            <a:pathLst>
              <a:path w="10003087" h="6039320">
                <a:moveTo>
                  <a:pt x="0" y="0"/>
                </a:moveTo>
                <a:lnTo>
                  <a:pt x="10003086" y="0"/>
                </a:lnTo>
                <a:lnTo>
                  <a:pt x="10003086" y="6039321"/>
                </a:lnTo>
                <a:lnTo>
                  <a:pt x="0" y="603932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2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648023" y="561975"/>
            <a:ext cx="4569968" cy="3162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39"/>
              </a:lnSpc>
            </a:pPr>
            <a:r>
              <a:rPr lang="en-US" sz="5199">
                <a:solidFill>
                  <a:srgbClr val="FBF6EC"/>
                </a:solidFill>
                <a:latin typeface="Open Sauce"/>
                <a:ea typeface="Open Sauce"/>
                <a:cs typeface="Open Sauce"/>
                <a:sym typeface="Open Sauce"/>
              </a:rPr>
              <a:t>1.From Market Research to Brand Creation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14158" y="0"/>
            <a:ext cx="16230600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76"/>
              </a:lnSpc>
              <a:spcBef>
                <a:spcPct val="0"/>
              </a:spcBef>
            </a:pPr>
            <a:r>
              <a:rPr lang="en-US" sz="6980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Eiland Mini Farm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32241" y="2571711"/>
            <a:ext cx="12427663" cy="590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623"/>
              </a:lnSpc>
              <a:spcBef>
                <a:spcPct val="0"/>
              </a:spcBef>
            </a:pPr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944510" y="1276311"/>
            <a:ext cx="9845204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60"/>
              </a:lnSpc>
              <a:spcBef>
                <a:spcPct val="0"/>
              </a:spcBef>
            </a:pPr>
            <a:r>
              <a:rPr lang="en-US" sz="3300" b="1" i="1" spc="33">
                <a:solidFill>
                  <a:srgbClr val="170D0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Turning customer insight into design</a:t>
            </a:r>
            <a:r>
              <a:rPr lang="en-US" sz="3300" b="1" spc="33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decisions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75268" y="3028950"/>
            <a:ext cx="3286270" cy="37446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080"/>
              </a:lnSpc>
              <a:spcBef>
                <a:spcPct val="0"/>
              </a:spcBef>
            </a:pPr>
            <a:r>
              <a:rPr lang="en-US" sz="3400" b="1" spc="34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Business Idea:</a:t>
            </a:r>
          </a:p>
          <a:p>
            <a:pPr algn="ctr">
              <a:lnSpc>
                <a:spcPts val="4080"/>
              </a:lnSpc>
              <a:spcBef>
                <a:spcPct val="0"/>
              </a:spcBef>
            </a:pPr>
            <a:r>
              <a:rPr lang="en-US" sz="3400" b="1" spc="34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 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400" b="1" spc="34" dirty="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Market Need: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 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Strategy: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087673" y="3143459"/>
            <a:ext cx="8495028" cy="346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61"/>
              </a:lnSpc>
              <a:spcBef>
                <a:spcPct val="0"/>
              </a:spcBef>
            </a:pPr>
            <a:r>
              <a:rPr lang="en-US" sz="2115" dirty="0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Eiland Mini Farm: sustainable, local dairy and egg products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35410" y="5280100"/>
            <a:ext cx="8495028" cy="346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61"/>
              </a:lnSpc>
              <a:spcBef>
                <a:spcPct val="0"/>
              </a:spcBef>
            </a:pPr>
            <a:r>
              <a:rPr lang="en-US" sz="2115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Ethical, natural, and locally sourced alternatives (DEFRA, 2024)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012390" y="5704483"/>
            <a:ext cx="8495028" cy="346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61"/>
              </a:lnSpc>
              <a:spcBef>
                <a:spcPct val="0"/>
              </a:spcBef>
            </a:pPr>
            <a:r>
              <a:rPr lang="en-US" sz="2115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(Department for Environment, Food &amp; Rural Affairs, 2024)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25000" y="6340500"/>
            <a:ext cx="8495028" cy="346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61"/>
              </a:lnSpc>
              <a:spcBef>
                <a:spcPct val="0"/>
              </a:spcBef>
            </a:pPr>
            <a:r>
              <a:rPr lang="en-US" sz="2115" dirty="0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Build brand around consumer values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C0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599681" y="-694611"/>
            <a:ext cx="24398517" cy="3235076"/>
            <a:chOff x="0" y="0"/>
            <a:chExt cx="32531356" cy="4313434"/>
          </a:xfrm>
        </p:grpSpPr>
        <p:sp>
          <p:nvSpPr>
            <p:cNvPr id="3" name="Freeform 3"/>
            <p:cNvSpPr/>
            <p:nvPr/>
          </p:nvSpPr>
          <p:spPr>
            <a:xfrm rot="-5400000">
              <a:off x="6080744" y="-6080744"/>
              <a:ext cx="4313434" cy="16474922"/>
            </a:xfrm>
            <a:custGeom>
              <a:avLst/>
              <a:gdLst/>
              <a:ahLst/>
              <a:cxnLst/>
              <a:rect l="l" t="t" r="r" b="b"/>
              <a:pathLst>
                <a:path w="4313434" h="16474922">
                  <a:moveTo>
                    <a:pt x="0" y="0"/>
                  </a:moveTo>
                  <a:lnTo>
                    <a:pt x="4313434" y="0"/>
                  </a:lnTo>
                  <a:lnTo>
                    <a:pt x="4313434" y="16474922"/>
                  </a:lnTo>
                  <a:lnTo>
                    <a:pt x="0" y="164749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17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 rot="-5400000" flipH="1">
              <a:off x="22137178" y="-6080744"/>
              <a:ext cx="4313434" cy="16474922"/>
            </a:xfrm>
            <a:custGeom>
              <a:avLst/>
              <a:gdLst/>
              <a:ahLst/>
              <a:cxnLst/>
              <a:rect l="l" t="t" r="r" b="b"/>
              <a:pathLst>
                <a:path w="4313434" h="16474922">
                  <a:moveTo>
                    <a:pt x="4313435" y="0"/>
                  </a:moveTo>
                  <a:lnTo>
                    <a:pt x="0" y="0"/>
                  </a:lnTo>
                  <a:lnTo>
                    <a:pt x="0" y="16474922"/>
                  </a:lnTo>
                  <a:lnTo>
                    <a:pt x="4313435" y="16474922"/>
                  </a:lnTo>
                  <a:lnTo>
                    <a:pt x="4313435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6344906"/>
            <a:ext cx="5453349" cy="4114800"/>
          </a:xfrm>
          <a:custGeom>
            <a:avLst/>
            <a:gdLst/>
            <a:ahLst/>
            <a:cxnLst/>
            <a:rect l="l" t="t" r="r" b="b"/>
            <a:pathLst>
              <a:path w="5453349" h="4114800">
                <a:moveTo>
                  <a:pt x="0" y="0"/>
                </a:moveTo>
                <a:lnTo>
                  <a:pt x="5453349" y="0"/>
                </a:lnTo>
                <a:lnTo>
                  <a:pt x="545334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2629395" y="2930945"/>
            <a:ext cx="5658605" cy="7817347"/>
          </a:xfrm>
          <a:custGeom>
            <a:avLst/>
            <a:gdLst/>
            <a:ahLst/>
            <a:cxnLst/>
            <a:rect l="l" t="t" r="r" b="b"/>
            <a:pathLst>
              <a:path w="5658605" h="7817347">
                <a:moveTo>
                  <a:pt x="0" y="0"/>
                </a:moveTo>
                <a:lnTo>
                  <a:pt x="5658605" y="0"/>
                </a:lnTo>
                <a:lnTo>
                  <a:pt x="5658605" y="7817347"/>
                </a:lnTo>
                <a:lnTo>
                  <a:pt x="0" y="78173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7000"/>
            </a:blip>
            <a:stretch>
              <a:fillRect l="-5259" r="-525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277021" y="3322522"/>
            <a:ext cx="13700894" cy="2683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01"/>
              </a:lnSpc>
              <a:spcBef>
                <a:spcPct val="0"/>
              </a:spcBef>
            </a:pPr>
            <a:r>
              <a:rPr lang="en-US" sz="2715" b="1" u="none" strike="noStrike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Method:</a:t>
            </a:r>
            <a:r>
              <a:rPr lang="en-US" sz="2715" u="none" strike="noStrike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 Online questionnaire with 19 responses</a:t>
            </a:r>
          </a:p>
          <a:p>
            <a:pPr marL="0" lvl="0" indent="0" algn="l">
              <a:lnSpc>
                <a:spcPts val="2961"/>
              </a:lnSpc>
              <a:spcBef>
                <a:spcPct val="0"/>
              </a:spcBef>
            </a:pPr>
            <a:endParaRPr lang="en-US" sz="2715" u="none" strike="noStrike">
              <a:solidFill>
                <a:srgbClr val="170D0B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4081"/>
              </a:lnSpc>
              <a:spcBef>
                <a:spcPct val="0"/>
              </a:spcBef>
            </a:pPr>
            <a:r>
              <a:rPr lang="en-US" sz="2915" b="1" u="none" strike="noStrike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Aim: </a:t>
            </a:r>
            <a:r>
              <a:rPr lang="en-US" sz="2915" u="none" strike="noStrike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Understand shopping habits and preferences</a:t>
            </a:r>
          </a:p>
          <a:p>
            <a:pPr marL="0" lvl="0" indent="0" algn="l">
              <a:lnSpc>
                <a:spcPts val="2961"/>
              </a:lnSpc>
              <a:spcBef>
                <a:spcPct val="0"/>
              </a:spcBef>
            </a:pPr>
            <a:endParaRPr lang="en-US" sz="2915" u="none" strike="noStrike">
              <a:solidFill>
                <a:srgbClr val="170D0B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3941"/>
              </a:lnSpc>
              <a:spcBef>
                <a:spcPct val="0"/>
              </a:spcBef>
            </a:pPr>
            <a:r>
              <a:rPr lang="en-US" sz="2815" u="none" strike="noStrike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              Based on Kaden’s small-scale, targeted approach (Kaden, 2006)</a:t>
            </a:r>
          </a:p>
          <a:p>
            <a:pPr marL="0" lvl="0" indent="0" algn="l">
              <a:lnSpc>
                <a:spcPts val="3801"/>
              </a:lnSpc>
              <a:spcBef>
                <a:spcPct val="0"/>
              </a:spcBef>
            </a:pPr>
            <a:r>
              <a:rPr lang="en-US" sz="2715" u="none" strike="noStrike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                           Questions focused on product usage, values, delivery preferences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819636" y="179789"/>
            <a:ext cx="10894888" cy="942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75"/>
              </a:lnSpc>
              <a:spcBef>
                <a:spcPct val="0"/>
              </a:spcBef>
            </a:pPr>
            <a:r>
              <a:rPr lang="en-US" sz="6229" b="1" spc="62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2.Research &amp; Methodology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8D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259564" y="171690"/>
            <a:ext cx="11748227" cy="10287000"/>
          </a:xfrm>
          <a:prstGeom prst="rect">
            <a:avLst/>
          </a:prstGeom>
          <a:solidFill>
            <a:srgbClr val="FBF6EC"/>
          </a:solid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4163" y="5040630"/>
            <a:ext cx="5995851" cy="5246370"/>
            <a:chOff x="0" y="0"/>
            <a:chExt cx="812800" cy="711200"/>
          </a:xfrm>
        </p:grpSpPr>
        <p:sp>
          <p:nvSpPr>
            <p:cNvPr id="4" name="Freeform 4"/>
            <p:cNvSpPr/>
            <p:nvPr/>
          </p:nvSpPr>
          <p:spPr>
            <a:xfrm>
              <a:off x="-33680" y="-8369"/>
              <a:ext cx="854946" cy="719569"/>
            </a:xfrm>
            <a:custGeom>
              <a:avLst/>
              <a:gdLst/>
              <a:ahLst/>
              <a:cxnLst/>
              <a:rect l="l" t="t" r="r" b="b"/>
              <a:pathLst>
                <a:path w="854946" h="719569">
                  <a:moveTo>
                    <a:pt x="65903" y="121927"/>
                  </a:moveTo>
                  <a:cubicBezTo>
                    <a:pt x="0" y="230500"/>
                    <a:pt x="46429" y="336178"/>
                    <a:pt x="104776" y="392266"/>
                  </a:cubicBezTo>
                  <a:lnTo>
                    <a:pt x="445927" y="719569"/>
                  </a:lnTo>
                  <a:lnTo>
                    <a:pt x="779877" y="393436"/>
                  </a:lnTo>
                  <a:cubicBezTo>
                    <a:pt x="834145" y="333099"/>
                    <a:pt x="854946" y="269099"/>
                    <a:pt x="843393" y="197834"/>
                  </a:cubicBezTo>
                  <a:cubicBezTo>
                    <a:pt x="827435" y="99251"/>
                    <a:pt x="746197" y="22767"/>
                    <a:pt x="645842" y="11845"/>
                  </a:cubicBezTo>
                  <a:cubicBezTo>
                    <a:pt x="584292" y="5218"/>
                    <a:pt x="524835" y="22636"/>
                    <a:pt x="478430" y="61198"/>
                  </a:cubicBezTo>
                  <a:cubicBezTo>
                    <a:pt x="465940" y="71573"/>
                    <a:pt x="454776" y="83173"/>
                    <a:pt x="445047" y="95780"/>
                  </a:cubicBezTo>
                  <a:cubicBezTo>
                    <a:pt x="433503" y="81425"/>
                    <a:pt x="419967" y="68294"/>
                    <a:pt x="404657" y="56657"/>
                  </a:cubicBezTo>
                  <a:cubicBezTo>
                    <a:pt x="351294" y="16102"/>
                    <a:pt x="283367" y="0"/>
                    <a:pt x="218120" y="12523"/>
                  </a:cubicBezTo>
                  <a:cubicBezTo>
                    <a:pt x="156323" y="24461"/>
                    <a:pt x="100853" y="64323"/>
                    <a:pt x="65903" y="121927"/>
                  </a:cubicBezTo>
                  <a:close/>
                </a:path>
              </a:pathLst>
            </a:custGeom>
            <a:blipFill>
              <a:blip r:embed="rId2">
                <a:alphaModFix amt="75000"/>
              </a:blip>
              <a:stretch>
                <a:fillRect l="-15650" r="-1565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92664" y="1149256"/>
            <a:ext cx="4569968" cy="2371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39"/>
              </a:lnSpc>
            </a:pPr>
            <a:r>
              <a:rPr lang="en-US" sz="5199">
                <a:solidFill>
                  <a:srgbClr val="FBF6EC"/>
                </a:solidFill>
                <a:latin typeface="Open Sauce"/>
                <a:ea typeface="Open Sauce"/>
                <a:cs typeface="Open Sauce"/>
                <a:sym typeface="Open Sauce"/>
              </a:rPr>
              <a:t>3.Key Findings from Questionnaire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144000" y="1387381"/>
            <a:ext cx="8495028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 spc="3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73.7% shop weekly for eggs, milk, or cheese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693429" y="1406431"/>
            <a:ext cx="683079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693429" y="3568766"/>
            <a:ext cx="683079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44000" y="5731101"/>
            <a:ext cx="8495028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 spc="3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84.2% usually buy from supermarkets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693429" y="5731101"/>
            <a:ext cx="683079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93429" y="7407501"/>
            <a:ext cx="683079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46733" y="3520981"/>
            <a:ext cx="8495028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63.2% prioritise organic/natural qualities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59637" y="7417026"/>
            <a:ext cx="9048155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0"/>
              </a:lnSpc>
              <a:spcBef>
                <a:spcPct val="0"/>
              </a:spcBef>
            </a:pPr>
            <a:r>
              <a:rPr lang="en-US" sz="3400" b="1" spc="34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0% had bought dairy/egg products online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63654" y="8996362"/>
            <a:ext cx="683079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00"/>
              </a:lnSpc>
            </a:pPr>
            <a:r>
              <a:rPr lang="en-US" sz="3500" b="1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05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05816" y="8996362"/>
            <a:ext cx="9441017" cy="205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0"/>
              </a:lnSpc>
              <a:spcBef>
                <a:spcPct val="0"/>
              </a:spcBef>
            </a:pPr>
            <a:r>
              <a:rPr lang="en-US" sz="3400" b="1" spc="34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73.7% said product origin is </a:t>
            </a:r>
          </a:p>
          <a:p>
            <a:pPr algn="ctr">
              <a:lnSpc>
                <a:spcPts val="4080"/>
              </a:lnSpc>
              <a:spcBef>
                <a:spcPct val="0"/>
              </a:spcBef>
            </a:pPr>
            <a:r>
              <a:rPr lang="en-US" sz="3400" b="1" spc="34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"very important" (Grunert et al., 2014)</a:t>
            </a:r>
          </a:p>
          <a:p>
            <a:pPr algn="ctr">
              <a:lnSpc>
                <a:spcPts val="4080"/>
              </a:lnSpc>
              <a:spcBef>
                <a:spcPct val="0"/>
              </a:spcBef>
            </a:pPr>
            <a:endParaRPr lang="en-US" sz="3400" b="1" spc="34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4080"/>
              </a:lnSpc>
              <a:spcBef>
                <a:spcPct val="0"/>
              </a:spcBef>
            </a:pPr>
            <a:endParaRPr lang="en-US" sz="3400" b="1" spc="34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877225">
            <a:off x="-2563743" y="2840278"/>
            <a:ext cx="13921798" cy="13795236"/>
          </a:xfrm>
          <a:custGeom>
            <a:avLst/>
            <a:gdLst/>
            <a:ahLst/>
            <a:cxnLst/>
            <a:rect l="l" t="t" r="r" b="b"/>
            <a:pathLst>
              <a:path w="13921798" h="13795236">
                <a:moveTo>
                  <a:pt x="0" y="0"/>
                </a:moveTo>
                <a:lnTo>
                  <a:pt x="13921797" y="0"/>
                </a:lnTo>
                <a:lnTo>
                  <a:pt x="13921797" y="13795236"/>
                </a:lnTo>
                <a:lnTo>
                  <a:pt x="0" y="137952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0320243" y="105552"/>
            <a:ext cx="7141997" cy="10075897"/>
            <a:chOff x="0" y="0"/>
            <a:chExt cx="603258" cy="8510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03258" cy="851073"/>
            </a:xfrm>
            <a:custGeom>
              <a:avLst/>
              <a:gdLst/>
              <a:ahLst/>
              <a:cxnLst/>
              <a:rect l="l" t="t" r="r" b="b"/>
              <a:pathLst>
                <a:path w="603258" h="851073">
                  <a:moveTo>
                    <a:pt x="603258" y="0"/>
                  </a:moveTo>
                  <a:lnTo>
                    <a:pt x="603258" y="736773"/>
                  </a:lnTo>
                  <a:lnTo>
                    <a:pt x="301629" y="851073"/>
                  </a:lnTo>
                  <a:lnTo>
                    <a:pt x="0" y="736773"/>
                  </a:lnTo>
                  <a:lnTo>
                    <a:pt x="0" y="0"/>
                  </a:lnTo>
                  <a:lnTo>
                    <a:pt x="603258" y="0"/>
                  </a:lnTo>
                  <a:close/>
                </a:path>
              </a:pathLst>
            </a:custGeom>
            <a:blipFill>
              <a:blip r:embed="rId4"/>
              <a:stretch>
                <a:fillRect l="-56002" r="-56002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12257" y="204357"/>
            <a:ext cx="9189988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79"/>
              </a:lnSpc>
            </a:pPr>
            <a:r>
              <a:rPr lang="en-US" sz="3899" b="1" spc="38">
                <a:solidFill>
                  <a:srgbClr val="3D334E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4.Website Design Based on Insights </a:t>
            </a:r>
          </a:p>
          <a:p>
            <a:pPr algn="ctr">
              <a:lnSpc>
                <a:spcPts val="4679"/>
              </a:lnSpc>
              <a:spcBef>
                <a:spcPct val="0"/>
              </a:spcBef>
            </a:pPr>
            <a:endParaRPr lang="en-US" sz="3899" b="1" spc="38">
              <a:solidFill>
                <a:srgbClr val="3D334E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69800" y="3614532"/>
            <a:ext cx="8718947" cy="432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88" lvl="1" indent="-237494" algn="ctr">
              <a:lnSpc>
                <a:spcPts val="2640"/>
              </a:lnSpc>
              <a:buFont typeface="Arial"/>
              <a:buChar char="•"/>
            </a:pPr>
            <a:r>
              <a:rPr lang="en-US" sz="2200" b="1" spc="22">
                <a:solidFill>
                  <a:srgbClr val="764C6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User-friendly design, mobile responsive</a:t>
            </a:r>
          </a:p>
          <a:p>
            <a:pPr algn="ctr">
              <a:lnSpc>
                <a:spcPts val="2640"/>
              </a:lnSpc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74988" lvl="1" indent="-237494" algn="ctr">
              <a:lnSpc>
                <a:spcPts val="2640"/>
              </a:lnSpc>
              <a:buFont typeface="Arial"/>
              <a:buChar char="•"/>
            </a:pPr>
            <a:r>
              <a:rPr lang="en-US" sz="2200" b="1" spc="22">
                <a:solidFill>
                  <a:srgbClr val="764C6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Clear product pages with natural descriptions</a:t>
            </a:r>
          </a:p>
          <a:p>
            <a:pPr algn="ctr">
              <a:lnSpc>
                <a:spcPts val="2640"/>
              </a:lnSpc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74988" lvl="1" indent="-237494" algn="ctr">
              <a:lnSpc>
                <a:spcPts val="2640"/>
              </a:lnSpc>
              <a:buFont typeface="Arial"/>
              <a:buChar char="•"/>
            </a:pPr>
            <a:r>
              <a:rPr lang="en-US" sz="2200" b="1" spc="22">
                <a:solidFill>
                  <a:srgbClr val="764C6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Focus on health benefits of goat milk (Future Data Stats, 2024)</a:t>
            </a:r>
          </a:p>
          <a:p>
            <a:pPr algn="ctr">
              <a:lnSpc>
                <a:spcPts val="2640"/>
              </a:lnSpc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74988" lvl="1" indent="-237494" algn="ctr">
              <a:lnSpc>
                <a:spcPts val="2640"/>
              </a:lnSpc>
              <a:buFont typeface="Arial"/>
              <a:buChar char="•"/>
            </a:pPr>
            <a:r>
              <a:rPr lang="en-US" sz="2200" b="1" spc="22">
                <a:solidFill>
                  <a:srgbClr val="764C6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Flexible ordering: home delivery or collection</a:t>
            </a:r>
          </a:p>
          <a:p>
            <a:pPr algn="ctr">
              <a:lnSpc>
                <a:spcPts val="2640"/>
              </a:lnSpc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74988" lvl="1" indent="-237494" algn="ctr">
              <a:lnSpc>
                <a:spcPts val="2640"/>
              </a:lnSpc>
              <a:buFont typeface="Arial"/>
              <a:buChar char="•"/>
            </a:pPr>
            <a:r>
              <a:rPr lang="en-US" sz="2200" b="1" spc="22">
                <a:solidFill>
                  <a:srgbClr val="764C6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No login/account required (Retail Economics, 2023).</a:t>
            </a:r>
          </a:p>
          <a:p>
            <a:pPr marL="474988" lvl="1" indent="-237494" algn="ctr">
              <a:lnSpc>
                <a:spcPts val="2640"/>
              </a:lnSpc>
              <a:buFont typeface="Arial"/>
              <a:buChar char="•"/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2640"/>
              </a:lnSpc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2640"/>
              </a:lnSpc>
              <a:spcBef>
                <a:spcPct val="0"/>
              </a:spcBef>
            </a:pPr>
            <a:endParaRPr lang="en-US" sz="2200" b="1" spc="22">
              <a:solidFill>
                <a:srgbClr val="764C6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700156">
            <a:off x="-3244173" y="-2569411"/>
            <a:ext cx="19686077" cy="6800645"/>
          </a:xfrm>
          <a:custGeom>
            <a:avLst/>
            <a:gdLst/>
            <a:ahLst/>
            <a:cxnLst/>
            <a:rect l="l" t="t" r="r" b="b"/>
            <a:pathLst>
              <a:path w="19686077" h="6800645">
                <a:moveTo>
                  <a:pt x="0" y="0"/>
                </a:moveTo>
                <a:lnTo>
                  <a:pt x="19686077" y="0"/>
                </a:lnTo>
                <a:lnTo>
                  <a:pt x="19686077" y="6800644"/>
                </a:lnTo>
                <a:lnTo>
                  <a:pt x="0" y="6800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373106">
            <a:off x="15181666" y="155428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1" y="0"/>
                </a:lnTo>
                <a:lnTo>
                  <a:pt x="2527481" y="2518291"/>
                </a:lnTo>
                <a:lnTo>
                  <a:pt x="0" y="251829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409271" y="304012"/>
            <a:ext cx="9026725" cy="6160094"/>
          </a:xfrm>
          <a:custGeom>
            <a:avLst/>
            <a:gdLst/>
            <a:ahLst/>
            <a:cxnLst/>
            <a:rect l="l" t="t" r="r" b="b"/>
            <a:pathLst>
              <a:path w="9026725" h="6160094">
                <a:moveTo>
                  <a:pt x="0" y="0"/>
                </a:moveTo>
                <a:lnTo>
                  <a:pt x="9026725" y="0"/>
                </a:lnTo>
                <a:lnTo>
                  <a:pt x="9026725" y="6160093"/>
                </a:lnTo>
                <a:lnTo>
                  <a:pt x="0" y="616009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r="-1318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9435996" y="2803197"/>
            <a:ext cx="8956509" cy="5385101"/>
          </a:xfrm>
          <a:custGeom>
            <a:avLst/>
            <a:gdLst/>
            <a:ahLst/>
            <a:cxnLst/>
            <a:rect l="l" t="t" r="r" b="b"/>
            <a:pathLst>
              <a:path w="8956509" h="5385101">
                <a:moveTo>
                  <a:pt x="0" y="0"/>
                </a:moveTo>
                <a:lnTo>
                  <a:pt x="8956508" y="0"/>
                </a:lnTo>
                <a:lnTo>
                  <a:pt x="8956508" y="5385101"/>
                </a:lnTo>
                <a:lnTo>
                  <a:pt x="0" y="538510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91436" y="6464105"/>
            <a:ext cx="6884190" cy="3822895"/>
          </a:xfrm>
          <a:custGeom>
            <a:avLst/>
            <a:gdLst/>
            <a:ahLst/>
            <a:cxnLst/>
            <a:rect l="l" t="t" r="r" b="b"/>
            <a:pathLst>
              <a:path w="6884190" h="3822895">
                <a:moveTo>
                  <a:pt x="0" y="0"/>
                </a:moveTo>
                <a:lnTo>
                  <a:pt x="6884190" y="0"/>
                </a:lnTo>
                <a:lnTo>
                  <a:pt x="6884190" y="3822895"/>
                </a:lnTo>
                <a:lnTo>
                  <a:pt x="0" y="382289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3717" b="-5755"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700156">
            <a:off x="-3244173" y="-2569411"/>
            <a:ext cx="19686077" cy="6800645"/>
          </a:xfrm>
          <a:custGeom>
            <a:avLst/>
            <a:gdLst/>
            <a:ahLst/>
            <a:cxnLst/>
            <a:rect l="l" t="t" r="r" b="b"/>
            <a:pathLst>
              <a:path w="19686077" h="6800645">
                <a:moveTo>
                  <a:pt x="0" y="0"/>
                </a:moveTo>
                <a:lnTo>
                  <a:pt x="19686077" y="0"/>
                </a:lnTo>
                <a:lnTo>
                  <a:pt x="19686077" y="6800644"/>
                </a:lnTo>
                <a:lnTo>
                  <a:pt x="0" y="6800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373106">
            <a:off x="8053959" y="129479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1" y="0"/>
                </a:lnTo>
                <a:lnTo>
                  <a:pt x="2527481" y="2518290"/>
                </a:lnTo>
                <a:lnTo>
                  <a:pt x="0" y="25182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0" y="0"/>
            <a:ext cx="7789811" cy="4758276"/>
          </a:xfrm>
          <a:custGeom>
            <a:avLst/>
            <a:gdLst/>
            <a:ahLst/>
            <a:cxnLst/>
            <a:rect l="l" t="t" r="r" b="b"/>
            <a:pathLst>
              <a:path w="7789811" h="4758276">
                <a:moveTo>
                  <a:pt x="0" y="0"/>
                </a:moveTo>
                <a:lnTo>
                  <a:pt x="7789811" y="0"/>
                </a:lnTo>
                <a:lnTo>
                  <a:pt x="7789811" y="4758276"/>
                </a:lnTo>
                <a:lnTo>
                  <a:pt x="0" y="475827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7789811" y="2777248"/>
            <a:ext cx="8746685" cy="5479364"/>
          </a:xfrm>
          <a:custGeom>
            <a:avLst/>
            <a:gdLst/>
            <a:ahLst/>
            <a:cxnLst/>
            <a:rect l="l" t="t" r="r" b="b"/>
            <a:pathLst>
              <a:path w="8746685" h="5479364">
                <a:moveTo>
                  <a:pt x="0" y="0"/>
                </a:moveTo>
                <a:lnTo>
                  <a:pt x="8746684" y="0"/>
                </a:lnTo>
                <a:lnTo>
                  <a:pt x="8746684" y="5479364"/>
                </a:lnTo>
                <a:lnTo>
                  <a:pt x="0" y="54793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701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60322" y="4946073"/>
            <a:ext cx="7469167" cy="4702463"/>
          </a:xfrm>
          <a:custGeom>
            <a:avLst/>
            <a:gdLst/>
            <a:ahLst/>
            <a:cxnLst/>
            <a:rect l="l" t="t" r="r" b="b"/>
            <a:pathLst>
              <a:path w="7469167" h="4702463">
                <a:moveTo>
                  <a:pt x="0" y="0"/>
                </a:moveTo>
                <a:lnTo>
                  <a:pt x="7469167" y="0"/>
                </a:lnTo>
                <a:lnTo>
                  <a:pt x="7469167" y="4702463"/>
                </a:lnTo>
                <a:lnTo>
                  <a:pt x="0" y="470246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700156">
            <a:off x="-3244173" y="-2569411"/>
            <a:ext cx="19686077" cy="6800645"/>
          </a:xfrm>
          <a:custGeom>
            <a:avLst/>
            <a:gdLst/>
            <a:ahLst/>
            <a:cxnLst/>
            <a:rect l="l" t="t" r="r" b="b"/>
            <a:pathLst>
              <a:path w="19686077" h="6800645">
                <a:moveTo>
                  <a:pt x="0" y="0"/>
                </a:moveTo>
                <a:lnTo>
                  <a:pt x="19686077" y="0"/>
                </a:lnTo>
                <a:lnTo>
                  <a:pt x="19686077" y="6800644"/>
                </a:lnTo>
                <a:lnTo>
                  <a:pt x="0" y="6800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373106">
            <a:off x="509601" y="7639231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1" y="0"/>
                </a:lnTo>
                <a:lnTo>
                  <a:pt x="2527481" y="2518290"/>
                </a:lnTo>
                <a:lnTo>
                  <a:pt x="0" y="25182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9144000" y="4705317"/>
            <a:ext cx="8965435" cy="5405410"/>
          </a:xfrm>
          <a:custGeom>
            <a:avLst/>
            <a:gdLst/>
            <a:ahLst/>
            <a:cxnLst/>
            <a:rect l="l" t="t" r="r" b="b"/>
            <a:pathLst>
              <a:path w="8965435" h="5405410">
                <a:moveTo>
                  <a:pt x="0" y="0"/>
                </a:moveTo>
                <a:lnTo>
                  <a:pt x="8965435" y="0"/>
                </a:lnTo>
                <a:lnTo>
                  <a:pt x="8965435" y="5405410"/>
                </a:lnTo>
                <a:lnTo>
                  <a:pt x="0" y="54054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-182615" y="105214"/>
            <a:ext cx="9326615" cy="5603741"/>
          </a:xfrm>
          <a:custGeom>
            <a:avLst/>
            <a:gdLst/>
            <a:ahLst/>
            <a:cxnLst/>
            <a:rect l="l" t="t" r="r" b="b"/>
            <a:pathLst>
              <a:path w="9326615" h="5603741">
                <a:moveTo>
                  <a:pt x="0" y="0"/>
                </a:moveTo>
                <a:lnTo>
                  <a:pt x="9326615" y="0"/>
                </a:lnTo>
                <a:lnTo>
                  <a:pt x="9326615" y="5603741"/>
                </a:lnTo>
                <a:lnTo>
                  <a:pt x="0" y="560374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373106">
            <a:off x="15170382" y="129479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1" y="0"/>
                </a:lnTo>
                <a:lnTo>
                  <a:pt x="2527481" y="2518290"/>
                </a:lnTo>
                <a:lnTo>
                  <a:pt x="0" y="25182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700156">
            <a:off x="-3184651" y="-2809054"/>
            <a:ext cx="19686077" cy="6800645"/>
          </a:xfrm>
          <a:custGeom>
            <a:avLst/>
            <a:gdLst/>
            <a:ahLst/>
            <a:cxnLst/>
            <a:rect l="l" t="t" r="r" b="b"/>
            <a:pathLst>
              <a:path w="19686077" h="6800645">
                <a:moveTo>
                  <a:pt x="0" y="0"/>
                </a:moveTo>
                <a:lnTo>
                  <a:pt x="19686076" y="0"/>
                </a:lnTo>
                <a:lnTo>
                  <a:pt x="19686076" y="6800645"/>
                </a:lnTo>
                <a:lnTo>
                  <a:pt x="0" y="6800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373106">
            <a:off x="15003101" y="1539834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1" y="0"/>
                </a:lnTo>
                <a:lnTo>
                  <a:pt x="2527481" y="2518290"/>
                </a:lnTo>
                <a:lnTo>
                  <a:pt x="0" y="25182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589639" y="7370025"/>
            <a:ext cx="2547426" cy="2916975"/>
          </a:xfrm>
          <a:custGeom>
            <a:avLst/>
            <a:gdLst/>
            <a:ahLst/>
            <a:cxnLst/>
            <a:rect l="l" t="t" r="r" b="b"/>
            <a:pathLst>
              <a:path w="2547426" h="2916975">
                <a:moveTo>
                  <a:pt x="0" y="0"/>
                </a:moveTo>
                <a:lnTo>
                  <a:pt x="2547426" y="0"/>
                </a:lnTo>
                <a:lnTo>
                  <a:pt x="2547426" y="2916975"/>
                </a:lnTo>
                <a:lnTo>
                  <a:pt x="0" y="291697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899002" y="3120293"/>
            <a:ext cx="461693" cy="464792"/>
          </a:xfrm>
          <a:custGeom>
            <a:avLst/>
            <a:gdLst/>
            <a:ahLst/>
            <a:cxnLst/>
            <a:rect l="l" t="t" r="r" b="b"/>
            <a:pathLst>
              <a:path w="461693" h="464792">
                <a:moveTo>
                  <a:pt x="0" y="0"/>
                </a:moveTo>
                <a:lnTo>
                  <a:pt x="461693" y="0"/>
                </a:lnTo>
                <a:lnTo>
                  <a:pt x="461693" y="464792"/>
                </a:lnTo>
                <a:lnTo>
                  <a:pt x="0" y="4647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-238086" y="2038350"/>
            <a:ext cx="9095734" cy="6057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80"/>
              </a:lnSpc>
              <a:spcBef>
                <a:spcPct val="0"/>
              </a:spcBef>
            </a:pPr>
            <a:r>
              <a:rPr lang="en-US" sz="3400" b="1" spc="34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3 type of customers:</a:t>
            </a:r>
          </a:p>
          <a:p>
            <a:pPr algn="ctr">
              <a:lnSpc>
                <a:spcPts val="4080"/>
              </a:lnSpc>
              <a:spcBef>
                <a:spcPct val="0"/>
              </a:spcBef>
            </a:pPr>
            <a:endParaRPr lang="en-US" sz="3400" b="1" spc="34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i="1" spc="28">
                <a:solidFill>
                  <a:srgbClr val="170D0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Budget-conscious</a:t>
            </a:r>
          </a:p>
          <a:p>
            <a:pPr algn="ctr">
              <a:lnSpc>
                <a:spcPts val="3360"/>
              </a:lnSpc>
              <a:spcBef>
                <a:spcPct val="0"/>
              </a:spcBef>
            </a:pPr>
            <a:endParaRPr lang="en-US" sz="2800" b="1" i="1" spc="28">
              <a:solidFill>
                <a:srgbClr val="170D0B"/>
              </a:solidFill>
              <a:latin typeface="Open Sauce Bold Italics"/>
              <a:ea typeface="Open Sauce Bold Italics"/>
              <a:cs typeface="Open Sauce Bold Italics"/>
              <a:sym typeface="Open Sauce Bold Italics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r>
              <a:rPr lang="en-US" sz="2500" b="1" i="1" spc="25">
                <a:solidFill>
                  <a:srgbClr val="170D0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Ethical buyer</a:t>
            </a: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i="1" spc="25">
              <a:solidFill>
                <a:srgbClr val="170D0B"/>
              </a:solidFill>
              <a:latin typeface="Open Sauce Bold Italics"/>
              <a:ea typeface="Open Sauce Bold Italics"/>
              <a:cs typeface="Open Sauce Bold Italics"/>
              <a:sym typeface="Open Sauce Bold Italics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r>
              <a:rPr lang="en-US" sz="2500" b="1" i="1" spc="25">
                <a:solidFill>
                  <a:srgbClr val="170D0B"/>
                </a:solidFill>
                <a:latin typeface="Open Sauce Bold Italics"/>
                <a:ea typeface="Open Sauce Bold Italics"/>
                <a:cs typeface="Open Sauce Bold Italics"/>
                <a:sym typeface="Open Sauce Bold Italics"/>
              </a:rPr>
              <a:t>Convenience seeker</a:t>
            </a: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i="1" spc="25">
              <a:solidFill>
                <a:srgbClr val="170D0B"/>
              </a:solidFill>
              <a:latin typeface="Open Sauce Bold Italics"/>
              <a:ea typeface="Open Sauce Bold Italics"/>
              <a:cs typeface="Open Sauce Bold Italics"/>
              <a:sym typeface="Open Sauce Bold Italics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i="1" spc="25">
              <a:solidFill>
                <a:srgbClr val="170D0B"/>
              </a:solidFill>
              <a:latin typeface="Open Sauce Bold Italics"/>
              <a:ea typeface="Open Sauce Bold Italics"/>
              <a:cs typeface="Open Sauce Bold Italics"/>
              <a:sym typeface="Open Sauce Bold Italics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i="1" spc="25">
              <a:solidFill>
                <a:srgbClr val="170D0B"/>
              </a:solidFill>
              <a:latin typeface="Open Sauce Bold Italics"/>
              <a:ea typeface="Open Sauce Bold Italics"/>
              <a:cs typeface="Open Sauce Bold Italics"/>
              <a:sym typeface="Open Sauce Bold Italics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r>
              <a:rPr lang="en-US" sz="2500" b="1" spc="2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Custom messages and imagery for each</a:t>
            </a:r>
          </a:p>
          <a:p>
            <a:pPr algn="ctr">
              <a:lnSpc>
                <a:spcPts val="3000"/>
              </a:lnSpc>
              <a:spcBef>
                <a:spcPct val="0"/>
              </a:spcBef>
            </a:pPr>
            <a:r>
              <a:rPr lang="en-US" sz="2500" b="1" spc="2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SEO strategy using keywords (Fishkin, 2008)</a:t>
            </a: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spc="25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spc="25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000"/>
              </a:lnSpc>
              <a:spcBef>
                <a:spcPct val="0"/>
              </a:spcBef>
            </a:pPr>
            <a:endParaRPr lang="en-US" sz="2500" b="1" spc="25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2661498" y="3811198"/>
            <a:ext cx="461693" cy="464792"/>
          </a:xfrm>
          <a:custGeom>
            <a:avLst/>
            <a:gdLst/>
            <a:ahLst/>
            <a:cxnLst/>
            <a:rect l="l" t="t" r="r" b="b"/>
            <a:pathLst>
              <a:path w="461693" h="464792">
                <a:moveTo>
                  <a:pt x="0" y="0"/>
                </a:moveTo>
                <a:lnTo>
                  <a:pt x="461693" y="0"/>
                </a:lnTo>
                <a:lnTo>
                  <a:pt x="461693" y="464792"/>
                </a:lnTo>
                <a:lnTo>
                  <a:pt x="0" y="4647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2065882" y="4678708"/>
            <a:ext cx="461693" cy="464792"/>
          </a:xfrm>
          <a:custGeom>
            <a:avLst/>
            <a:gdLst/>
            <a:ahLst/>
            <a:cxnLst/>
            <a:rect l="l" t="t" r="r" b="b"/>
            <a:pathLst>
              <a:path w="461693" h="464792">
                <a:moveTo>
                  <a:pt x="0" y="0"/>
                </a:moveTo>
                <a:lnTo>
                  <a:pt x="461693" y="0"/>
                </a:lnTo>
                <a:lnTo>
                  <a:pt x="461693" y="464792"/>
                </a:lnTo>
                <a:lnTo>
                  <a:pt x="0" y="4647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593394" y="5943600"/>
            <a:ext cx="593503" cy="593503"/>
          </a:xfrm>
          <a:custGeom>
            <a:avLst/>
            <a:gdLst/>
            <a:ahLst/>
            <a:cxnLst/>
            <a:rect l="l" t="t" r="r" b="b"/>
            <a:pathLst>
              <a:path w="593503" h="593503">
                <a:moveTo>
                  <a:pt x="0" y="0"/>
                </a:moveTo>
                <a:lnTo>
                  <a:pt x="593503" y="0"/>
                </a:lnTo>
                <a:lnTo>
                  <a:pt x="593503" y="593503"/>
                </a:lnTo>
                <a:lnTo>
                  <a:pt x="0" y="59350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373106">
            <a:off x="-235040" y="8447931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0" y="0"/>
                </a:lnTo>
                <a:lnTo>
                  <a:pt x="2527480" y="2518290"/>
                </a:lnTo>
                <a:lnTo>
                  <a:pt x="0" y="25182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>
            <a:off x="9144000" y="3886200"/>
            <a:ext cx="5814071" cy="6326862"/>
          </a:xfrm>
          <a:custGeom>
            <a:avLst/>
            <a:gdLst/>
            <a:ahLst/>
            <a:cxnLst/>
            <a:rect l="l" t="t" r="r" b="b"/>
            <a:pathLst>
              <a:path w="5814071" h="6326862">
                <a:moveTo>
                  <a:pt x="0" y="0"/>
                </a:moveTo>
                <a:lnTo>
                  <a:pt x="5814071" y="0"/>
                </a:lnTo>
                <a:lnTo>
                  <a:pt x="5814071" y="6326862"/>
                </a:lnTo>
                <a:lnTo>
                  <a:pt x="0" y="632686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34000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TextBox 12"/>
          <p:cNvSpPr txBox="1"/>
          <p:nvPr/>
        </p:nvSpPr>
        <p:spPr>
          <a:xfrm>
            <a:off x="2129849" y="340373"/>
            <a:ext cx="12230686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320"/>
              </a:lnSpc>
            </a:pPr>
            <a:r>
              <a:rPr lang="en-US" sz="6100" b="1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5.Canva Marketing Materials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877225">
            <a:off x="-763207" y="5265781"/>
            <a:ext cx="13921798" cy="13795236"/>
          </a:xfrm>
          <a:custGeom>
            <a:avLst/>
            <a:gdLst/>
            <a:ahLst/>
            <a:cxnLst/>
            <a:rect l="l" t="t" r="r" b="b"/>
            <a:pathLst>
              <a:path w="13921798" h="13795236">
                <a:moveTo>
                  <a:pt x="0" y="0"/>
                </a:moveTo>
                <a:lnTo>
                  <a:pt x="13921797" y="0"/>
                </a:lnTo>
                <a:lnTo>
                  <a:pt x="13921797" y="13795236"/>
                </a:lnTo>
                <a:lnTo>
                  <a:pt x="0" y="137952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6749059" y="258855"/>
            <a:ext cx="5083311" cy="7171512"/>
            <a:chOff x="0" y="0"/>
            <a:chExt cx="603258" cy="85107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03258" cy="851073"/>
            </a:xfrm>
            <a:custGeom>
              <a:avLst/>
              <a:gdLst/>
              <a:ahLst/>
              <a:cxnLst/>
              <a:rect l="l" t="t" r="r" b="b"/>
              <a:pathLst>
                <a:path w="603258" h="851073">
                  <a:moveTo>
                    <a:pt x="603258" y="0"/>
                  </a:moveTo>
                  <a:lnTo>
                    <a:pt x="603258" y="736773"/>
                  </a:lnTo>
                  <a:lnTo>
                    <a:pt x="301629" y="851073"/>
                  </a:lnTo>
                  <a:lnTo>
                    <a:pt x="0" y="736773"/>
                  </a:lnTo>
                  <a:lnTo>
                    <a:pt x="0" y="0"/>
                  </a:lnTo>
                  <a:lnTo>
                    <a:pt x="603258" y="0"/>
                  </a:lnTo>
                  <a:close/>
                </a:path>
              </a:pathLst>
            </a:custGeom>
            <a:blipFill>
              <a:blip r:embed="rId6"/>
              <a:stretch>
                <a:fillRect l="-6467" r="-646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" name="Freeform 5"/>
          <p:cNvSpPr/>
          <p:nvPr/>
        </p:nvSpPr>
        <p:spPr>
          <a:xfrm>
            <a:off x="104163" y="0"/>
            <a:ext cx="6093529" cy="6332885"/>
          </a:xfrm>
          <a:custGeom>
            <a:avLst/>
            <a:gdLst/>
            <a:ahLst/>
            <a:cxnLst/>
            <a:rect l="l" t="t" r="r" b="b"/>
            <a:pathLst>
              <a:path w="6093529" h="6332885">
                <a:moveTo>
                  <a:pt x="0" y="0"/>
                </a:moveTo>
                <a:lnTo>
                  <a:pt x="6093528" y="0"/>
                </a:lnTo>
                <a:lnTo>
                  <a:pt x="6093528" y="6332885"/>
                </a:lnTo>
                <a:lnTo>
                  <a:pt x="0" y="633288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964" r="-1964"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6" name="Picture 6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/>
          <a:stretch>
            <a:fillRect/>
          </a:stretch>
        </p:blipFill>
        <p:spPr>
          <a:xfrm>
            <a:off x="12220053" y="1453336"/>
            <a:ext cx="5904263" cy="7380329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304580" y="6332885"/>
            <a:ext cx="6658753" cy="3805002"/>
          </a:xfrm>
          <a:custGeom>
            <a:avLst/>
            <a:gdLst/>
            <a:ahLst/>
            <a:cxnLst/>
            <a:rect l="l" t="t" r="r" b="b"/>
            <a:pathLst>
              <a:path w="6658753" h="3805002">
                <a:moveTo>
                  <a:pt x="0" y="0"/>
                </a:moveTo>
                <a:lnTo>
                  <a:pt x="6658753" y="0"/>
                </a:lnTo>
                <a:lnTo>
                  <a:pt x="6658753" y="3805001"/>
                </a:lnTo>
                <a:lnTo>
                  <a:pt x="0" y="380500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3877225">
            <a:off x="-763207" y="5265781"/>
            <a:ext cx="13921798" cy="13795236"/>
          </a:xfrm>
          <a:custGeom>
            <a:avLst/>
            <a:gdLst/>
            <a:ahLst/>
            <a:cxnLst/>
            <a:rect l="l" t="t" r="r" b="b"/>
            <a:pathLst>
              <a:path w="13921798" h="13795236">
                <a:moveTo>
                  <a:pt x="0" y="0"/>
                </a:moveTo>
                <a:lnTo>
                  <a:pt x="13921797" y="0"/>
                </a:lnTo>
                <a:lnTo>
                  <a:pt x="13921797" y="13795236"/>
                </a:lnTo>
                <a:lnTo>
                  <a:pt x="0" y="137952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5295057" cy="6611891"/>
          </a:xfrm>
          <a:custGeom>
            <a:avLst/>
            <a:gdLst/>
            <a:ahLst/>
            <a:cxnLst/>
            <a:rect l="l" t="t" r="r" b="b"/>
            <a:pathLst>
              <a:path w="5295057" h="6611891">
                <a:moveTo>
                  <a:pt x="0" y="0"/>
                </a:moveTo>
                <a:lnTo>
                  <a:pt x="5295057" y="0"/>
                </a:lnTo>
                <a:lnTo>
                  <a:pt x="5295057" y="6611891"/>
                </a:lnTo>
                <a:lnTo>
                  <a:pt x="0" y="66118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5295057" y="0"/>
            <a:ext cx="7557723" cy="5904092"/>
          </a:xfrm>
          <a:custGeom>
            <a:avLst/>
            <a:gdLst/>
            <a:ahLst/>
            <a:cxnLst/>
            <a:rect l="l" t="t" r="r" b="b"/>
            <a:pathLst>
              <a:path w="7557723" h="5904092">
                <a:moveTo>
                  <a:pt x="0" y="0"/>
                </a:moveTo>
                <a:lnTo>
                  <a:pt x="7557723" y="0"/>
                </a:lnTo>
                <a:lnTo>
                  <a:pt x="7557723" y="5904092"/>
                </a:lnTo>
                <a:lnTo>
                  <a:pt x="0" y="590409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730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67120" y="6611891"/>
            <a:ext cx="6030572" cy="3446041"/>
          </a:xfrm>
          <a:custGeom>
            <a:avLst/>
            <a:gdLst/>
            <a:ahLst/>
            <a:cxnLst/>
            <a:rect l="l" t="t" r="r" b="b"/>
            <a:pathLst>
              <a:path w="6030572" h="3446041">
                <a:moveTo>
                  <a:pt x="0" y="0"/>
                </a:moveTo>
                <a:lnTo>
                  <a:pt x="6030571" y="0"/>
                </a:lnTo>
                <a:lnTo>
                  <a:pt x="6030571" y="3446041"/>
                </a:lnTo>
                <a:lnTo>
                  <a:pt x="0" y="344604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3230192" y="0"/>
            <a:ext cx="4029108" cy="5672559"/>
          </a:xfrm>
          <a:custGeom>
            <a:avLst/>
            <a:gdLst/>
            <a:ahLst/>
            <a:cxnLst/>
            <a:rect l="l" t="t" r="r" b="b"/>
            <a:pathLst>
              <a:path w="4029108" h="5672559">
                <a:moveTo>
                  <a:pt x="0" y="0"/>
                </a:moveTo>
                <a:lnTo>
                  <a:pt x="4029108" y="0"/>
                </a:lnTo>
                <a:lnTo>
                  <a:pt x="4029108" y="5672559"/>
                </a:lnTo>
                <a:lnTo>
                  <a:pt x="0" y="567255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7" name="Picture 7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r="896"/>
          <a:stretch>
            <a:fillRect/>
          </a:stretch>
        </p:blipFill>
        <p:spPr>
          <a:xfrm>
            <a:off x="6478856" y="5904092"/>
            <a:ext cx="8224458" cy="46681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700156">
            <a:off x="-3231692" y="-2603910"/>
            <a:ext cx="17298081" cy="5975701"/>
          </a:xfrm>
          <a:custGeom>
            <a:avLst/>
            <a:gdLst/>
            <a:ahLst/>
            <a:cxnLst/>
            <a:rect l="l" t="t" r="r" b="b"/>
            <a:pathLst>
              <a:path w="17298081" h="5975701">
                <a:moveTo>
                  <a:pt x="0" y="0"/>
                </a:moveTo>
                <a:lnTo>
                  <a:pt x="17298081" y="0"/>
                </a:lnTo>
                <a:lnTo>
                  <a:pt x="17298081" y="5975700"/>
                </a:lnTo>
                <a:lnTo>
                  <a:pt x="0" y="59757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373106">
            <a:off x="15077503" y="423805"/>
            <a:ext cx="2527481" cy="2518290"/>
          </a:xfrm>
          <a:custGeom>
            <a:avLst/>
            <a:gdLst/>
            <a:ahLst/>
            <a:cxnLst/>
            <a:rect l="l" t="t" r="r" b="b"/>
            <a:pathLst>
              <a:path w="2527481" h="2518290">
                <a:moveTo>
                  <a:pt x="0" y="0"/>
                </a:moveTo>
                <a:lnTo>
                  <a:pt x="2527481" y="0"/>
                </a:lnTo>
                <a:lnTo>
                  <a:pt x="2527481" y="2518290"/>
                </a:lnTo>
                <a:lnTo>
                  <a:pt x="0" y="25182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028700" y="3194591"/>
            <a:ext cx="2645447" cy="2400142"/>
          </a:xfrm>
          <a:custGeom>
            <a:avLst/>
            <a:gdLst/>
            <a:ahLst/>
            <a:cxnLst/>
            <a:rect l="l" t="t" r="r" b="b"/>
            <a:pathLst>
              <a:path w="2645447" h="2400142">
                <a:moveTo>
                  <a:pt x="0" y="0"/>
                </a:moveTo>
                <a:lnTo>
                  <a:pt x="2645447" y="0"/>
                </a:lnTo>
                <a:lnTo>
                  <a:pt x="2645447" y="2400143"/>
                </a:lnTo>
                <a:lnTo>
                  <a:pt x="0" y="240014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28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1794920">
            <a:off x="481857" y="5519452"/>
            <a:ext cx="951382" cy="951382"/>
          </a:xfrm>
          <a:custGeom>
            <a:avLst/>
            <a:gdLst/>
            <a:ahLst/>
            <a:cxnLst/>
            <a:rect l="l" t="t" r="r" b="b"/>
            <a:pathLst>
              <a:path w="951382" h="951382">
                <a:moveTo>
                  <a:pt x="0" y="0"/>
                </a:moveTo>
                <a:lnTo>
                  <a:pt x="951382" y="0"/>
                </a:lnTo>
                <a:lnTo>
                  <a:pt x="951382" y="951382"/>
                </a:lnTo>
                <a:lnTo>
                  <a:pt x="0" y="95138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5999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028700" y="7863891"/>
            <a:ext cx="2432092" cy="1486616"/>
          </a:xfrm>
          <a:custGeom>
            <a:avLst/>
            <a:gdLst/>
            <a:ahLst/>
            <a:cxnLst/>
            <a:rect l="l" t="t" r="r" b="b"/>
            <a:pathLst>
              <a:path w="2432092" h="1486616">
                <a:moveTo>
                  <a:pt x="0" y="0"/>
                </a:moveTo>
                <a:lnTo>
                  <a:pt x="2432092" y="0"/>
                </a:lnTo>
                <a:lnTo>
                  <a:pt x="2432092" y="1486616"/>
                </a:lnTo>
                <a:lnTo>
                  <a:pt x="0" y="148661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1028700" y="3621691"/>
            <a:ext cx="8689022" cy="2043887"/>
            <a:chOff x="0" y="0"/>
            <a:chExt cx="11585363" cy="2725182"/>
          </a:xfrm>
        </p:grpSpPr>
        <p:sp>
          <p:nvSpPr>
            <p:cNvPr id="8" name="TextBox 8"/>
            <p:cNvSpPr txBox="1"/>
            <p:nvPr/>
          </p:nvSpPr>
          <p:spPr>
            <a:xfrm>
              <a:off x="0" y="1449790"/>
              <a:ext cx="11585363" cy="12753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860"/>
                </a:lnSpc>
                <a:spcBef>
                  <a:spcPct val="0"/>
                </a:spcBef>
              </a:pPr>
              <a:r>
                <a:rPr lang="en-US" sz="2757" dirty="0">
                  <a:solidFill>
                    <a:srgbClr val="170D0B"/>
                  </a:solidFill>
                  <a:latin typeface="Open Sauce"/>
                  <a:ea typeface="Open Sauce"/>
                  <a:cs typeface="Open Sauce"/>
                  <a:sym typeface="Open Sauce"/>
                </a:rPr>
                <a:t>Content types: goat care,  animals daily life, funny story telling; accent on humorous moments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0"/>
              <a:ext cx="11585363" cy="8982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304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3320607" y="564211"/>
            <a:ext cx="10891242" cy="800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59"/>
              </a:lnSpc>
              <a:spcBef>
                <a:spcPct val="0"/>
              </a:spcBef>
            </a:pPr>
            <a:r>
              <a:rPr lang="en-US" sz="5299" b="1" spc="52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6.Video Advertisement Strategy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08000" y="2926366"/>
            <a:ext cx="8836000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00"/>
              </a:lnSpc>
            </a:pPr>
            <a:r>
              <a:rPr lang="en-US" sz="3000" b="1" spc="30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-78.9% interested in farm video content</a:t>
            </a:r>
          </a:p>
          <a:p>
            <a:pPr algn="ctr">
              <a:lnSpc>
                <a:spcPts val="3600"/>
              </a:lnSpc>
            </a:pPr>
            <a:endParaRPr lang="en-US" sz="3000" b="1" spc="30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3600"/>
              </a:lnSpc>
              <a:spcBef>
                <a:spcPct val="0"/>
              </a:spcBef>
            </a:pPr>
            <a:endParaRPr lang="en-US" sz="3000" b="1" spc="30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57548" y="6070983"/>
            <a:ext cx="9375800" cy="43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0"/>
              </a:lnSpc>
              <a:spcBef>
                <a:spcPct val="0"/>
              </a:spcBef>
            </a:pPr>
            <a:r>
              <a:rPr lang="en-US" sz="2900" b="1" spc="29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Builds trust and transparency (Grunert et al., 2014)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1051229" y="7044741"/>
            <a:ext cx="12463930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  <a:spcBef>
                <a:spcPct val="0"/>
              </a:spcBef>
            </a:pPr>
            <a:r>
              <a:rPr lang="en-US" sz="2800" b="1" spc="28" dirty="0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Videos used on Instagram, TikTok and homepage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81875" y="9401218"/>
            <a:ext cx="8044235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40"/>
              </a:lnSpc>
              <a:spcBef>
                <a:spcPct val="0"/>
              </a:spcBef>
            </a:pPr>
            <a:r>
              <a:rPr lang="en-US" sz="2700" b="1" spc="27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Engage and educate viewers (McGruer, 2020)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8D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23610" flipH="1">
            <a:off x="5116543" y="-731901"/>
            <a:ext cx="5811002" cy="2132156"/>
          </a:xfrm>
          <a:custGeom>
            <a:avLst/>
            <a:gdLst/>
            <a:ahLst/>
            <a:cxnLst/>
            <a:rect l="l" t="t" r="r" b="b"/>
            <a:pathLst>
              <a:path w="7341927" h="2536302">
                <a:moveTo>
                  <a:pt x="7341928" y="0"/>
                </a:moveTo>
                <a:lnTo>
                  <a:pt x="0" y="0"/>
                </a:lnTo>
                <a:lnTo>
                  <a:pt x="0" y="2536302"/>
                </a:lnTo>
                <a:lnTo>
                  <a:pt x="7341928" y="2536302"/>
                </a:lnTo>
                <a:lnTo>
                  <a:pt x="7341928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3"/>
          <p:cNvSpPr/>
          <p:nvPr/>
        </p:nvSpPr>
        <p:spPr>
          <a:xfrm>
            <a:off x="16447281" y="219634"/>
            <a:ext cx="1624038" cy="1618132"/>
          </a:xfrm>
          <a:custGeom>
            <a:avLst/>
            <a:gdLst/>
            <a:ahLst/>
            <a:cxnLst/>
            <a:rect l="l" t="t" r="r" b="b"/>
            <a:pathLst>
              <a:path w="1624038" h="1618132">
                <a:moveTo>
                  <a:pt x="0" y="0"/>
                </a:moveTo>
                <a:lnTo>
                  <a:pt x="1624038" y="0"/>
                </a:lnTo>
                <a:lnTo>
                  <a:pt x="1624038" y="1618132"/>
                </a:lnTo>
                <a:lnTo>
                  <a:pt x="0" y="16181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/>
          <a:stretch>
            <a:fillRect/>
          </a:stretch>
        </p:blipFill>
        <p:spPr>
          <a:xfrm>
            <a:off x="990600" y="718858"/>
            <a:ext cx="14630400" cy="822960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05000" y="-277586"/>
            <a:ext cx="10876348" cy="994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75"/>
              </a:lnSpc>
            </a:pPr>
            <a:r>
              <a:rPr lang="en-US" sz="6000" dirty="0">
                <a:solidFill>
                  <a:srgbClr val="FBF6EC"/>
                </a:solidFill>
                <a:latin typeface="Open Sauce"/>
                <a:ea typeface="Open Sauce"/>
                <a:cs typeface="Open Sauce"/>
                <a:sym typeface="Open Sauce"/>
              </a:rPr>
              <a:t>Advert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76B89A-A9DC-4CC9-570F-76AB83E8AF59}"/>
              </a:ext>
            </a:extLst>
          </p:cNvPr>
          <p:cNvSpPr txBox="1"/>
          <p:nvPr/>
        </p:nvSpPr>
        <p:spPr>
          <a:xfrm>
            <a:off x="6096000" y="9334500"/>
            <a:ext cx="5486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hlinkClick r:id="rId9"/>
              </a:rPr>
              <a:t>https://</a:t>
            </a:r>
            <a:r>
              <a:rPr lang="en-US" sz="2800" dirty="0" err="1">
                <a:hlinkClick r:id="rId9"/>
              </a:rPr>
              <a:t>youtu.be</a:t>
            </a:r>
            <a:r>
              <a:rPr lang="en-US" sz="2800" dirty="0">
                <a:hlinkClick r:id="rId9"/>
              </a:rPr>
              <a:t>/TvDn0EA4ym0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A76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83737" y="-5622847"/>
            <a:ext cx="15495568" cy="15354699"/>
          </a:xfrm>
          <a:custGeom>
            <a:avLst/>
            <a:gdLst/>
            <a:ahLst/>
            <a:cxnLst/>
            <a:rect l="l" t="t" r="r" b="b"/>
            <a:pathLst>
              <a:path w="15495568" h="15354699">
                <a:moveTo>
                  <a:pt x="0" y="0"/>
                </a:moveTo>
                <a:lnTo>
                  <a:pt x="15495568" y="0"/>
                </a:lnTo>
                <a:lnTo>
                  <a:pt x="15495568" y="15354700"/>
                </a:lnTo>
                <a:lnTo>
                  <a:pt x="0" y="153547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611514">
            <a:off x="3256725" y="4947521"/>
            <a:ext cx="4254023" cy="4114800"/>
          </a:xfrm>
          <a:custGeom>
            <a:avLst/>
            <a:gdLst/>
            <a:ahLst/>
            <a:cxnLst/>
            <a:rect l="l" t="t" r="r" b="b"/>
            <a:pathLst>
              <a:path w="4254023" h="4114800">
                <a:moveTo>
                  <a:pt x="0" y="0"/>
                </a:moveTo>
                <a:lnTo>
                  <a:pt x="4254023" y="0"/>
                </a:lnTo>
                <a:lnTo>
                  <a:pt x="425402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2966539" y="224240"/>
            <a:ext cx="4860410" cy="3888328"/>
          </a:xfrm>
          <a:custGeom>
            <a:avLst/>
            <a:gdLst/>
            <a:ahLst/>
            <a:cxnLst/>
            <a:rect l="l" t="t" r="r" b="b"/>
            <a:pathLst>
              <a:path w="4860410" h="3888328">
                <a:moveTo>
                  <a:pt x="0" y="0"/>
                </a:moveTo>
                <a:lnTo>
                  <a:pt x="4860409" y="0"/>
                </a:lnTo>
                <a:lnTo>
                  <a:pt x="4860409" y="3888327"/>
                </a:lnTo>
                <a:lnTo>
                  <a:pt x="0" y="38883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1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1137222" y="1529994"/>
            <a:ext cx="5738041" cy="1762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911"/>
              </a:lnSpc>
            </a:pPr>
            <a:r>
              <a:rPr lang="en-US" sz="5759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 7.Reflection &amp; Skills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144000" y="2006878"/>
            <a:ext cx="7104378" cy="261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endParaRPr/>
          </a:p>
          <a:p>
            <a:pPr marL="539749" lvl="1" indent="-269875" algn="l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Creating effective questionnaires</a:t>
            </a:r>
          </a:p>
          <a:p>
            <a:pPr marL="539749" lvl="1" indent="-269875" algn="l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Canva design and SEO basics</a:t>
            </a:r>
          </a:p>
          <a:p>
            <a:pPr marL="539749" lvl="1" indent="-269875" algn="l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Social media strategy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endParaRPr lang="en-US" sz="2499">
              <a:solidFill>
                <a:srgbClr val="170D0B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3499"/>
              </a:lnSpc>
              <a:spcBef>
                <a:spcPct val="0"/>
              </a:spcBef>
            </a:pPr>
            <a:endParaRPr lang="en-US" sz="2499">
              <a:solidFill>
                <a:srgbClr val="170D0B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307173" y="6769971"/>
            <a:ext cx="7104378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170D0B"/>
                </a:solidFill>
                <a:latin typeface="Open Sauce"/>
                <a:ea typeface="Open Sauce"/>
                <a:cs typeface="Open Sauce"/>
                <a:sym typeface="Open Sauce"/>
              </a:rPr>
              <a:t>Real consumer insight shapes brand success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167411" y="1806235"/>
            <a:ext cx="7104378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Learned: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500" b="1" spc="35">
              <a:solidFill>
                <a:srgbClr val="170D0B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414350" y="6175295"/>
            <a:ext cx="7104378" cy="533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500" b="1" spc="35">
                <a:solidFill>
                  <a:srgbClr val="170D0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 takeaway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8D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23610" flipH="1">
            <a:off x="-537051" y="4311"/>
            <a:ext cx="4010664" cy="1385502"/>
          </a:xfrm>
          <a:custGeom>
            <a:avLst/>
            <a:gdLst/>
            <a:ahLst/>
            <a:cxnLst/>
            <a:rect l="l" t="t" r="r" b="b"/>
            <a:pathLst>
              <a:path w="4010664" h="1385502">
                <a:moveTo>
                  <a:pt x="4010664" y="0"/>
                </a:moveTo>
                <a:lnTo>
                  <a:pt x="0" y="0"/>
                </a:lnTo>
                <a:lnTo>
                  <a:pt x="0" y="1385502"/>
                </a:lnTo>
                <a:lnTo>
                  <a:pt x="4010664" y="1385502"/>
                </a:lnTo>
                <a:lnTo>
                  <a:pt x="401066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5400000">
            <a:off x="1354369" y="7851087"/>
            <a:ext cx="1040953" cy="4031862"/>
          </a:xfrm>
          <a:custGeom>
            <a:avLst/>
            <a:gdLst/>
            <a:ahLst/>
            <a:cxnLst/>
            <a:rect l="l" t="t" r="r" b="b"/>
            <a:pathLst>
              <a:path w="1040953" h="4031862">
                <a:moveTo>
                  <a:pt x="0" y="0"/>
                </a:moveTo>
                <a:lnTo>
                  <a:pt x="1040953" y="0"/>
                </a:lnTo>
                <a:lnTo>
                  <a:pt x="1040953" y="4031862"/>
                </a:lnTo>
                <a:lnTo>
                  <a:pt x="0" y="403186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166286" y="393756"/>
            <a:ext cx="2774660" cy="2764570"/>
          </a:xfrm>
          <a:custGeom>
            <a:avLst/>
            <a:gdLst/>
            <a:ahLst/>
            <a:cxnLst/>
            <a:rect l="l" t="t" r="r" b="b"/>
            <a:pathLst>
              <a:path w="2774660" h="2764570">
                <a:moveTo>
                  <a:pt x="0" y="0"/>
                </a:moveTo>
                <a:lnTo>
                  <a:pt x="2774660" y="0"/>
                </a:lnTo>
                <a:lnTo>
                  <a:pt x="2774660" y="2764570"/>
                </a:lnTo>
                <a:lnTo>
                  <a:pt x="0" y="27645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471963">
            <a:off x="3890777" y="393756"/>
            <a:ext cx="3402524" cy="2833374"/>
          </a:xfrm>
          <a:custGeom>
            <a:avLst/>
            <a:gdLst/>
            <a:ahLst/>
            <a:cxnLst/>
            <a:rect l="l" t="t" r="r" b="b"/>
            <a:pathLst>
              <a:path w="3402524" h="2833374">
                <a:moveTo>
                  <a:pt x="0" y="0"/>
                </a:moveTo>
                <a:lnTo>
                  <a:pt x="3402523" y="0"/>
                </a:lnTo>
                <a:lnTo>
                  <a:pt x="3402523" y="2833374"/>
                </a:lnTo>
                <a:lnTo>
                  <a:pt x="0" y="283337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7264861" y="1471241"/>
            <a:ext cx="7180767" cy="85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sz="55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Reference list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005618" y="3395612"/>
            <a:ext cx="11160668" cy="6592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Department for Environment, Food &amp; Rural Affairs, 2024. United Kingdom Food Security Report 2024. [online] Available at: </a:t>
            </a:r>
            <a:r>
              <a:rPr lang="en-US" sz="1599" b="1" u="sng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10" tooltip="https://www.gov.uk/government/statistics/united-kingdom-food-security-report-2024"/>
              </a:rPr>
              <a:t>https://www.gov.uk/government/statistics/united-kingdom-food-security-report-2024</a:t>
            </a: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 2 June 2025].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Fishkin, R., 2008. The beginner’s guide to SEO. Moz. Available at: </a:t>
            </a:r>
            <a:r>
              <a:rPr lang="en-US" sz="1599" b="1" u="sng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11" tooltip="https://moz.com/beginners-guide-to-seo"/>
              </a:rPr>
              <a:t>https://moz.com/beginners-guide-to-seo</a:t>
            </a: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 8 June 2025].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Food Standards Agency, 2021. Food and You Wave 5: Combined Report. [online] Available at: </a:t>
            </a:r>
            <a:r>
              <a:rPr lang="en-US" sz="1599" b="1" u="sng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12" tooltip="https://www.food.gov.uk/sites/default/files/media/document/food-and-you-wave-5-combined-report.pdf"/>
              </a:rPr>
              <a:t>https://www.food.gov.uk/sites/default/files/media/document/food-and-you-wave-5-combined-report.pdf</a:t>
            </a: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 8 June 2025].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Future Data Stats, 2024. Artisanal Goat Cheese Market Size &amp; Industry Growth 2030. Available at: </a:t>
            </a:r>
            <a:r>
              <a:rPr lang="en-US" sz="1599" b="1" u="sng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13" tooltip="https://www.futuredatastats.com/artisanal-goat-cheese-market"/>
              </a:rPr>
              <a:t>https://www.futuredatastats.com/artisanal-goat-cheese-market</a:t>
            </a: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 1 June 2025].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Grunert, K.G., Hieke, S. and Wills, J., 2014. Sustainability labels on food products: Consumer motivation, understanding and use. Food Policy, 44, pp.177–189.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Hänninen, M., Smedlund, A. and Mitronen, L., 2018. Digitalization in retailing: multi-sided platforms as drivers of industry transformation. Baltic Journal of Management, 13(2), pp.152–168.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Hänninen, M., Smedlund, A. and Mitronen, L., 2018. Digitalization in retailing: Multi-sided platforms as drivers of industry transformation. Journal of Retailing and Consumer Services, 45, pp.233–241.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Kaden, R.J., 2006. Guerrilla marketing research: marketing research techniques that can help any business make more money. 1st ed. London: Kogan Page.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Kotler, P., 2009. Marketing management. 1st ed. Pearson/Prentice Hall.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McGruer, D., 2020. Dynamic digital marketing: master the world of online and social media marketing to grow your business. John Wiley &amp; Sons Ltd.</a:t>
            </a:r>
          </a:p>
          <a:p>
            <a:pPr algn="ctr">
              <a:lnSpc>
                <a:spcPts val="1919"/>
              </a:lnSpc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Retail Economics, 2023. Battling Basket Abandonment. [online] Available at: </a:t>
            </a:r>
            <a:r>
              <a:rPr lang="en-US" sz="1599" b="1" u="sng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14" tooltip="https://www.retaileconomics.co.uk/retail-insights/thought-leadership-reports/thought-leadership-report-battling-online-retail-basket-abandonment"/>
              </a:rPr>
              <a:t>https://www.retaileconomics.co.uk/retail-insights/thought-leadership-reports/thought-leadership-report-battling-online-retail-basket-abandonment</a:t>
            </a: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 4 June 2025].</a:t>
            </a:r>
          </a:p>
          <a:p>
            <a:pPr algn="ctr">
              <a:lnSpc>
                <a:spcPts val="1919"/>
              </a:lnSpc>
              <a:spcBef>
                <a:spcPct val="0"/>
              </a:spcBef>
            </a:pP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Pixabay, 2025. Pixabay – Free Images &amp; Videos. [online] Available at: </a:t>
            </a:r>
            <a:r>
              <a:rPr lang="en-US" sz="1599" b="1" u="sng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  <a:hlinkClick r:id="rId15" tooltip="https://pixabay.com"/>
              </a:rPr>
              <a:t>https://pixabay.com/</a:t>
            </a:r>
            <a:r>
              <a:rPr lang="en-US" sz="1599" b="1" spc="1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[Accessed 28 June 2025].</a:t>
            </a:r>
          </a:p>
          <a:p>
            <a:pPr algn="ctr">
              <a:lnSpc>
                <a:spcPts val="1919"/>
              </a:lnSpc>
              <a:spcBef>
                <a:spcPct val="0"/>
              </a:spcBef>
            </a:pPr>
            <a:endParaRPr lang="en-US" sz="1599" b="1" spc="15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ctr">
              <a:lnSpc>
                <a:spcPts val="94"/>
              </a:lnSpc>
              <a:spcBef>
                <a:spcPct val="0"/>
              </a:spcBef>
            </a:pPr>
            <a:endParaRPr lang="en-US" sz="1599" b="1" spc="15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8D5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23610" flipH="1">
            <a:off x="-505869" y="538"/>
            <a:ext cx="5341147" cy="1845123"/>
          </a:xfrm>
          <a:custGeom>
            <a:avLst/>
            <a:gdLst/>
            <a:ahLst/>
            <a:cxnLst/>
            <a:rect l="l" t="t" r="r" b="b"/>
            <a:pathLst>
              <a:path w="5341147" h="1845123">
                <a:moveTo>
                  <a:pt x="5341147" y="0"/>
                </a:moveTo>
                <a:lnTo>
                  <a:pt x="0" y="0"/>
                </a:lnTo>
                <a:lnTo>
                  <a:pt x="0" y="1845124"/>
                </a:lnTo>
                <a:lnTo>
                  <a:pt x="5341147" y="1845124"/>
                </a:lnTo>
                <a:lnTo>
                  <a:pt x="5341147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-5400000">
            <a:off x="16560852" y="8070168"/>
            <a:ext cx="708830" cy="2745467"/>
          </a:xfrm>
          <a:custGeom>
            <a:avLst/>
            <a:gdLst/>
            <a:ahLst/>
            <a:cxnLst/>
            <a:rect l="l" t="t" r="r" b="b"/>
            <a:pathLst>
              <a:path w="708830" h="2745467">
                <a:moveTo>
                  <a:pt x="0" y="0"/>
                </a:moveTo>
                <a:lnTo>
                  <a:pt x="708829" y="0"/>
                </a:lnTo>
                <a:lnTo>
                  <a:pt x="708829" y="2745466"/>
                </a:lnTo>
                <a:lnTo>
                  <a:pt x="0" y="27454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3068151" y="1028700"/>
            <a:ext cx="2774660" cy="2764570"/>
          </a:xfrm>
          <a:custGeom>
            <a:avLst/>
            <a:gdLst/>
            <a:ahLst/>
            <a:cxnLst/>
            <a:rect l="l" t="t" r="r" b="b"/>
            <a:pathLst>
              <a:path w="2774660" h="2764570">
                <a:moveTo>
                  <a:pt x="0" y="0"/>
                </a:moveTo>
                <a:lnTo>
                  <a:pt x="2774660" y="0"/>
                </a:lnTo>
                <a:lnTo>
                  <a:pt x="2774660" y="2764570"/>
                </a:lnTo>
                <a:lnTo>
                  <a:pt x="0" y="276457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3192098" y="306952"/>
            <a:ext cx="9771891" cy="4015359"/>
          </a:xfrm>
          <a:custGeom>
            <a:avLst/>
            <a:gdLst/>
            <a:ahLst/>
            <a:cxnLst/>
            <a:rect l="l" t="t" r="r" b="b"/>
            <a:pathLst>
              <a:path w="9771891" h="4015359">
                <a:moveTo>
                  <a:pt x="0" y="0"/>
                </a:moveTo>
                <a:lnTo>
                  <a:pt x="9771891" y="0"/>
                </a:lnTo>
                <a:lnTo>
                  <a:pt x="9771891" y="4015359"/>
                </a:lnTo>
                <a:lnTo>
                  <a:pt x="0" y="401535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3087288" y="4322311"/>
            <a:ext cx="10924282" cy="6568171"/>
            <a:chOff x="0" y="0"/>
            <a:chExt cx="5460252" cy="32829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460252" cy="3282950"/>
            </a:xfrm>
            <a:custGeom>
              <a:avLst/>
              <a:gdLst/>
              <a:ahLst/>
              <a:cxnLst/>
              <a:rect l="l" t="t" r="r" b="b"/>
              <a:pathLst>
                <a:path w="5460252" h="3282950">
                  <a:moveTo>
                    <a:pt x="0" y="0"/>
                  </a:moveTo>
                  <a:lnTo>
                    <a:pt x="4211893" y="0"/>
                  </a:lnTo>
                  <a:cubicBezTo>
                    <a:pt x="4900497" y="0"/>
                    <a:pt x="5460252" y="336550"/>
                    <a:pt x="5460252" y="750570"/>
                  </a:cubicBezTo>
                  <a:lnTo>
                    <a:pt x="5460252" y="3282950"/>
                  </a:lnTo>
                  <a:lnTo>
                    <a:pt x="0" y="3282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42" t="-10826" b="-5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901</Words>
  <Application>Microsoft Macintosh PowerPoint</Application>
  <PresentationFormat>Custom</PresentationFormat>
  <Paragraphs>116</Paragraphs>
  <Slides>18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Open Sauce Bold</vt:lpstr>
      <vt:lpstr>Arial</vt:lpstr>
      <vt:lpstr>Open Sauce</vt:lpstr>
      <vt:lpstr>Open Sauce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Eiland Mini Farm</dc:title>
  <dc:description>Presentation - Eiland Mini Farm</dc:description>
  <cp:lastModifiedBy>Oana Emilia Sterpu</cp:lastModifiedBy>
  <cp:revision>10</cp:revision>
  <dcterms:created xsi:type="dcterms:W3CDTF">2006-08-16T00:00:00Z</dcterms:created>
  <dcterms:modified xsi:type="dcterms:W3CDTF">2025-06-28T12:25:53Z</dcterms:modified>
  <dc:identifier>DAGrcOQAt5Q</dc:identifier>
</cp:coreProperties>
</file>