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2"/>
  </p:notesMasterIdLst>
  <p:sldIdLst>
    <p:sldId id="256" r:id="rId5"/>
    <p:sldId id="258" r:id="rId6"/>
    <p:sldId id="257" r:id="rId7"/>
    <p:sldId id="259" r:id="rId8"/>
    <p:sldId id="261" r:id="rId9"/>
    <p:sldId id="263"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1634" autoAdjust="0"/>
  </p:normalViewPr>
  <p:slideViewPr>
    <p:cSldViewPr snapToGrid="0">
      <p:cViewPr varScale="1">
        <p:scale>
          <a:sx n="75" d="100"/>
          <a:sy n="75" d="100"/>
        </p:scale>
        <p:origin x="97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CDF03F-A1B7-4891-94EE-414B92B20C34}" type="datetimeFigureOut">
              <a:rPr lang="en-GB" smtClean="0"/>
              <a:t>16/03/2026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4DCF7D-5BEA-4D3B-AFFF-20D1FFEAE6F5}" type="slidenum">
              <a:rPr lang="en-GB" smtClean="0"/>
              <a:t>‹#›</a:t>
            </a:fld>
            <a:endParaRPr lang="en-GB"/>
          </a:p>
        </p:txBody>
      </p:sp>
    </p:spTree>
    <p:extLst>
      <p:ext uri="{BB962C8B-B14F-4D97-AF65-F5344CB8AC3E}">
        <p14:creationId xmlns:p14="http://schemas.microsoft.com/office/powerpoint/2010/main" val="16052472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4DCF7D-5BEA-4D3B-AFFF-20D1FFEAE6F5}" type="slidenum">
              <a:rPr lang="en-GB" smtClean="0"/>
              <a:t>7</a:t>
            </a:fld>
            <a:endParaRPr lang="en-GB"/>
          </a:p>
        </p:txBody>
      </p:sp>
    </p:spTree>
    <p:extLst>
      <p:ext uri="{BB962C8B-B14F-4D97-AF65-F5344CB8AC3E}">
        <p14:creationId xmlns:p14="http://schemas.microsoft.com/office/powerpoint/2010/main" val="38717125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E6901-759C-C972-23DA-D75F6CC6569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978239A-E712-55A2-9DB7-8E77250F58C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CFAC22-9887-4CEF-C8E0-0E6F11014D10}"/>
              </a:ext>
            </a:extLst>
          </p:cNvPr>
          <p:cNvSpPr>
            <a:spLocks noGrp="1"/>
          </p:cNvSpPr>
          <p:nvPr>
            <p:ph type="dt" sz="half" idx="10"/>
          </p:nvPr>
        </p:nvSpPr>
        <p:spPr/>
        <p:txBody>
          <a:bodyPr/>
          <a:lstStyle/>
          <a:p>
            <a:fld id="{9D677BE7-0E5B-492D-9E41-D8FF183D91EB}" type="datetimeFigureOut">
              <a:rPr lang="en-GB" smtClean="0"/>
              <a:t>13/03/2026</a:t>
            </a:fld>
            <a:endParaRPr lang="en-GB"/>
          </a:p>
        </p:txBody>
      </p:sp>
      <p:sp>
        <p:nvSpPr>
          <p:cNvPr id="5" name="Footer Placeholder 4">
            <a:extLst>
              <a:ext uri="{FF2B5EF4-FFF2-40B4-BE49-F238E27FC236}">
                <a16:creationId xmlns:a16="http://schemas.microsoft.com/office/drawing/2014/main" id="{B120AC61-2B82-E585-4752-3399537E3F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890F29-3DF1-6D1B-C8C3-B6723C3D5C51}"/>
              </a:ext>
            </a:extLst>
          </p:cNvPr>
          <p:cNvSpPr>
            <a:spLocks noGrp="1"/>
          </p:cNvSpPr>
          <p:nvPr>
            <p:ph type="sldNum" sz="quarter" idx="12"/>
          </p:nvPr>
        </p:nvSpPr>
        <p:spPr/>
        <p:txBody>
          <a:bodyPr/>
          <a:lstStyle/>
          <a:p>
            <a:fld id="{99942B09-1924-4782-BA24-B65F40952F5B}" type="slidenum">
              <a:rPr lang="en-GB" smtClean="0"/>
              <a:t>‹#›</a:t>
            </a:fld>
            <a:endParaRPr lang="en-GB"/>
          </a:p>
        </p:txBody>
      </p:sp>
    </p:spTree>
    <p:extLst>
      <p:ext uri="{BB962C8B-B14F-4D97-AF65-F5344CB8AC3E}">
        <p14:creationId xmlns:p14="http://schemas.microsoft.com/office/powerpoint/2010/main" val="40167547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52D12-C15D-52BE-15F6-3A33637CF6D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2052C00-ABA7-43CB-EA61-6EC8EA00D4A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CBFB02-9565-967D-63C9-D4FFA9FD9DB5}"/>
              </a:ext>
            </a:extLst>
          </p:cNvPr>
          <p:cNvSpPr>
            <a:spLocks noGrp="1"/>
          </p:cNvSpPr>
          <p:nvPr>
            <p:ph type="dt" sz="half" idx="10"/>
          </p:nvPr>
        </p:nvSpPr>
        <p:spPr/>
        <p:txBody>
          <a:bodyPr/>
          <a:lstStyle/>
          <a:p>
            <a:fld id="{9D677BE7-0E5B-492D-9E41-D8FF183D91EB}" type="datetimeFigureOut">
              <a:rPr lang="en-GB" smtClean="0"/>
              <a:t>13/03/2026</a:t>
            </a:fld>
            <a:endParaRPr lang="en-GB"/>
          </a:p>
        </p:txBody>
      </p:sp>
      <p:sp>
        <p:nvSpPr>
          <p:cNvPr id="5" name="Footer Placeholder 4">
            <a:extLst>
              <a:ext uri="{FF2B5EF4-FFF2-40B4-BE49-F238E27FC236}">
                <a16:creationId xmlns:a16="http://schemas.microsoft.com/office/drawing/2014/main" id="{6C268923-E280-D001-F0CE-778B94F720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D36320-9DEE-184F-AF44-252470F5B5CE}"/>
              </a:ext>
            </a:extLst>
          </p:cNvPr>
          <p:cNvSpPr>
            <a:spLocks noGrp="1"/>
          </p:cNvSpPr>
          <p:nvPr>
            <p:ph type="sldNum" sz="quarter" idx="12"/>
          </p:nvPr>
        </p:nvSpPr>
        <p:spPr/>
        <p:txBody>
          <a:bodyPr/>
          <a:lstStyle/>
          <a:p>
            <a:fld id="{99942B09-1924-4782-BA24-B65F40952F5B}" type="slidenum">
              <a:rPr lang="en-GB" smtClean="0"/>
              <a:t>‹#›</a:t>
            </a:fld>
            <a:endParaRPr lang="en-GB"/>
          </a:p>
        </p:txBody>
      </p:sp>
    </p:spTree>
    <p:extLst>
      <p:ext uri="{BB962C8B-B14F-4D97-AF65-F5344CB8AC3E}">
        <p14:creationId xmlns:p14="http://schemas.microsoft.com/office/powerpoint/2010/main" val="21806213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A83C8-E089-60CD-9466-5854F9CB6E5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29A95CF-F963-8BF7-F8CA-095FB9338D0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66998D7-C17F-E28A-DB91-2078B893F365}"/>
              </a:ext>
            </a:extLst>
          </p:cNvPr>
          <p:cNvSpPr>
            <a:spLocks noGrp="1"/>
          </p:cNvSpPr>
          <p:nvPr>
            <p:ph type="dt" sz="half" idx="10"/>
          </p:nvPr>
        </p:nvSpPr>
        <p:spPr/>
        <p:txBody>
          <a:bodyPr/>
          <a:lstStyle/>
          <a:p>
            <a:fld id="{9D677BE7-0E5B-492D-9E41-D8FF183D91EB}" type="datetimeFigureOut">
              <a:rPr lang="en-GB" smtClean="0"/>
              <a:t>13/03/2026</a:t>
            </a:fld>
            <a:endParaRPr lang="en-GB"/>
          </a:p>
        </p:txBody>
      </p:sp>
      <p:sp>
        <p:nvSpPr>
          <p:cNvPr id="5" name="Footer Placeholder 4">
            <a:extLst>
              <a:ext uri="{FF2B5EF4-FFF2-40B4-BE49-F238E27FC236}">
                <a16:creationId xmlns:a16="http://schemas.microsoft.com/office/drawing/2014/main" id="{D0076130-3B8A-9483-2C79-481F50AF15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039672-495F-643E-287A-1EC0FBCB677C}"/>
              </a:ext>
            </a:extLst>
          </p:cNvPr>
          <p:cNvSpPr>
            <a:spLocks noGrp="1"/>
          </p:cNvSpPr>
          <p:nvPr>
            <p:ph type="sldNum" sz="quarter" idx="12"/>
          </p:nvPr>
        </p:nvSpPr>
        <p:spPr/>
        <p:txBody>
          <a:bodyPr/>
          <a:lstStyle/>
          <a:p>
            <a:fld id="{99942B09-1924-4782-BA24-B65F40952F5B}" type="slidenum">
              <a:rPr lang="en-GB" smtClean="0"/>
              <a:t>‹#›</a:t>
            </a:fld>
            <a:endParaRPr lang="en-GB"/>
          </a:p>
        </p:txBody>
      </p:sp>
    </p:spTree>
    <p:extLst>
      <p:ext uri="{BB962C8B-B14F-4D97-AF65-F5344CB8AC3E}">
        <p14:creationId xmlns:p14="http://schemas.microsoft.com/office/powerpoint/2010/main" val="16437038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87DBB-BFA3-F5E8-56E4-0DDAD484AC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49F531F-0B77-9E27-DFA5-A5306D1FDB6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0CEBD46-500B-C08E-BA9F-5B9BE4EE88D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69803D3-1FAD-F255-E468-B72FBA5BBF33}"/>
              </a:ext>
            </a:extLst>
          </p:cNvPr>
          <p:cNvSpPr>
            <a:spLocks noGrp="1"/>
          </p:cNvSpPr>
          <p:nvPr>
            <p:ph type="dt" sz="half" idx="10"/>
          </p:nvPr>
        </p:nvSpPr>
        <p:spPr/>
        <p:txBody>
          <a:bodyPr/>
          <a:lstStyle/>
          <a:p>
            <a:fld id="{9D677BE7-0E5B-492D-9E41-D8FF183D91EB}" type="datetimeFigureOut">
              <a:rPr lang="en-GB" smtClean="0"/>
              <a:t>13/03/2026</a:t>
            </a:fld>
            <a:endParaRPr lang="en-GB"/>
          </a:p>
        </p:txBody>
      </p:sp>
      <p:sp>
        <p:nvSpPr>
          <p:cNvPr id="6" name="Footer Placeholder 5">
            <a:extLst>
              <a:ext uri="{FF2B5EF4-FFF2-40B4-BE49-F238E27FC236}">
                <a16:creationId xmlns:a16="http://schemas.microsoft.com/office/drawing/2014/main" id="{A8B79CE0-01F6-1665-7F47-C84715C33E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D7BD50-7961-2AD9-0408-C8A96586B01C}"/>
              </a:ext>
            </a:extLst>
          </p:cNvPr>
          <p:cNvSpPr>
            <a:spLocks noGrp="1"/>
          </p:cNvSpPr>
          <p:nvPr>
            <p:ph type="sldNum" sz="quarter" idx="12"/>
          </p:nvPr>
        </p:nvSpPr>
        <p:spPr/>
        <p:txBody>
          <a:bodyPr/>
          <a:lstStyle/>
          <a:p>
            <a:fld id="{99942B09-1924-4782-BA24-B65F40952F5B}" type="slidenum">
              <a:rPr lang="en-GB" smtClean="0"/>
              <a:t>‹#›</a:t>
            </a:fld>
            <a:endParaRPr lang="en-GB"/>
          </a:p>
        </p:txBody>
      </p:sp>
    </p:spTree>
    <p:extLst>
      <p:ext uri="{BB962C8B-B14F-4D97-AF65-F5344CB8AC3E}">
        <p14:creationId xmlns:p14="http://schemas.microsoft.com/office/powerpoint/2010/main" val="7687155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055D3-D10E-EC30-343C-1C8A05EE733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30BB32-58F9-018E-CA8A-51CF3B9A8C2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33AF23F-CA18-B91F-C717-E8F720C8CA0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2AE1E4C-D404-EFA4-46DE-EF428B8F4AF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6F7565E-98AE-E305-678B-B6CBEADFF77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68717C9-E701-1EB2-5B6F-6B0A614B1CDE}"/>
              </a:ext>
            </a:extLst>
          </p:cNvPr>
          <p:cNvSpPr>
            <a:spLocks noGrp="1"/>
          </p:cNvSpPr>
          <p:nvPr>
            <p:ph type="dt" sz="half" idx="10"/>
          </p:nvPr>
        </p:nvSpPr>
        <p:spPr/>
        <p:txBody>
          <a:bodyPr/>
          <a:lstStyle/>
          <a:p>
            <a:fld id="{9D677BE7-0E5B-492D-9E41-D8FF183D91EB}" type="datetimeFigureOut">
              <a:rPr lang="en-GB" smtClean="0"/>
              <a:t>13/03/2026</a:t>
            </a:fld>
            <a:endParaRPr lang="en-GB"/>
          </a:p>
        </p:txBody>
      </p:sp>
      <p:sp>
        <p:nvSpPr>
          <p:cNvPr id="8" name="Footer Placeholder 7">
            <a:extLst>
              <a:ext uri="{FF2B5EF4-FFF2-40B4-BE49-F238E27FC236}">
                <a16:creationId xmlns:a16="http://schemas.microsoft.com/office/drawing/2014/main" id="{A469E21A-84C4-056C-00E5-8B35D4B7039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684B288-AA39-C469-2D33-D4059692DB5E}"/>
              </a:ext>
            </a:extLst>
          </p:cNvPr>
          <p:cNvSpPr>
            <a:spLocks noGrp="1"/>
          </p:cNvSpPr>
          <p:nvPr>
            <p:ph type="sldNum" sz="quarter" idx="12"/>
          </p:nvPr>
        </p:nvSpPr>
        <p:spPr/>
        <p:txBody>
          <a:bodyPr/>
          <a:lstStyle/>
          <a:p>
            <a:fld id="{99942B09-1924-4782-BA24-B65F40952F5B}" type="slidenum">
              <a:rPr lang="en-GB" smtClean="0"/>
              <a:t>‹#›</a:t>
            </a:fld>
            <a:endParaRPr lang="en-GB"/>
          </a:p>
        </p:txBody>
      </p:sp>
    </p:spTree>
    <p:extLst>
      <p:ext uri="{BB962C8B-B14F-4D97-AF65-F5344CB8AC3E}">
        <p14:creationId xmlns:p14="http://schemas.microsoft.com/office/powerpoint/2010/main" val="40538257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32C1C-A122-EA7B-111F-48810657C34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03244FB-AC3A-4EF7-CCA6-8B74F7F4617D}"/>
              </a:ext>
            </a:extLst>
          </p:cNvPr>
          <p:cNvSpPr>
            <a:spLocks noGrp="1"/>
          </p:cNvSpPr>
          <p:nvPr>
            <p:ph type="dt" sz="half" idx="10"/>
          </p:nvPr>
        </p:nvSpPr>
        <p:spPr/>
        <p:txBody>
          <a:bodyPr/>
          <a:lstStyle/>
          <a:p>
            <a:fld id="{9D677BE7-0E5B-492D-9E41-D8FF183D91EB}" type="datetimeFigureOut">
              <a:rPr lang="en-GB" smtClean="0"/>
              <a:t>13/03/2026</a:t>
            </a:fld>
            <a:endParaRPr lang="en-GB"/>
          </a:p>
        </p:txBody>
      </p:sp>
      <p:sp>
        <p:nvSpPr>
          <p:cNvPr id="4" name="Footer Placeholder 3">
            <a:extLst>
              <a:ext uri="{FF2B5EF4-FFF2-40B4-BE49-F238E27FC236}">
                <a16:creationId xmlns:a16="http://schemas.microsoft.com/office/drawing/2014/main" id="{7466A627-0A43-BA18-3FEE-D3C6B4BECB8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1AC0188-49E0-3611-9B96-330EB5246621}"/>
              </a:ext>
            </a:extLst>
          </p:cNvPr>
          <p:cNvSpPr>
            <a:spLocks noGrp="1"/>
          </p:cNvSpPr>
          <p:nvPr>
            <p:ph type="sldNum" sz="quarter" idx="12"/>
          </p:nvPr>
        </p:nvSpPr>
        <p:spPr/>
        <p:txBody>
          <a:bodyPr/>
          <a:lstStyle/>
          <a:p>
            <a:fld id="{99942B09-1924-4782-BA24-B65F40952F5B}" type="slidenum">
              <a:rPr lang="en-GB" smtClean="0"/>
              <a:t>‹#›</a:t>
            </a:fld>
            <a:endParaRPr lang="en-GB"/>
          </a:p>
        </p:txBody>
      </p:sp>
    </p:spTree>
    <p:extLst>
      <p:ext uri="{BB962C8B-B14F-4D97-AF65-F5344CB8AC3E}">
        <p14:creationId xmlns:p14="http://schemas.microsoft.com/office/powerpoint/2010/main" val="37539844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ABE0C0-57A3-536D-FCB7-6EA4F2FCB90D}"/>
              </a:ext>
            </a:extLst>
          </p:cNvPr>
          <p:cNvSpPr>
            <a:spLocks noGrp="1"/>
          </p:cNvSpPr>
          <p:nvPr>
            <p:ph type="dt" sz="half" idx="10"/>
          </p:nvPr>
        </p:nvSpPr>
        <p:spPr/>
        <p:txBody>
          <a:bodyPr/>
          <a:lstStyle/>
          <a:p>
            <a:fld id="{9D677BE7-0E5B-492D-9E41-D8FF183D91EB}" type="datetimeFigureOut">
              <a:rPr lang="en-GB" smtClean="0"/>
              <a:t>13/03/2026</a:t>
            </a:fld>
            <a:endParaRPr lang="en-GB"/>
          </a:p>
        </p:txBody>
      </p:sp>
      <p:sp>
        <p:nvSpPr>
          <p:cNvPr id="3" name="Footer Placeholder 2">
            <a:extLst>
              <a:ext uri="{FF2B5EF4-FFF2-40B4-BE49-F238E27FC236}">
                <a16:creationId xmlns:a16="http://schemas.microsoft.com/office/drawing/2014/main" id="{D54421A1-A939-F337-1A56-CF8CA3B9EE7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6734DD5-9BAE-4A66-F6C9-3D119C73A68B}"/>
              </a:ext>
            </a:extLst>
          </p:cNvPr>
          <p:cNvSpPr>
            <a:spLocks noGrp="1"/>
          </p:cNvSpPr>
          <p:nvPr>
            <p:ph type="sldNum" sz="quarter" idx="12"/>
          </p:nvPr>
        </p:nvSpPr>
        <p:spPr/>
        <p:txBody>
          <a:bodyPr/>
          <a:lstStyle/>
          <a:p>
            <a:fld id="{99942B09-1924-4782-BA24-B65F40952F5B}" type="slidenum">
              <a:rPr lang="en-GB" smtClean="0"/>
              <a:t>‹#›</a:t>
            </a:fld>
            <a:endParaRPr lang="en-GB"/>
          </a:p>
        </p:txBody>
      </p:sp>
    </p:spTree>
    <p:extLst>
      <p:ext uri="{BB962C8B-B14F-4D97-AF65-F5344CB8AC3E}">
        <p14:creationId xmlns:p14="http://schemas.microsoft.com/office/powerpoint/2010/main" val="7543372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0CFB3-2036-EAD3-0628-93BCB9D9F0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668EB74-8318-7EAB-BF65-F1C9A697E37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BBA5149-CD64-F9C3-551E-73CE8801C6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AC9682-B1A2-9A21-57E7-C099D8BD6004}"/>
              </a:ext>
            </a:extLst>
          </p:cNvPr>
          <p:cNvSpPr>
            <a:spLocks noGrp="1"/>
          </p:cNvSpPr>
          <p:nvPr>
            <p:ph type="dt" sz="half" idx="10"/>
          </p:nvPr>
        </p:nvSpPr>
        <p:spPr/>
        <p:txBody>
          <a:bodyPr/>
          <a:lstStyle/>
          <a:p>
            <a:fld id="{9D677BE7-0E5B-492D-9E41-D8FF183D91EB}" type="datetimeFigureOut">
              <a:rPr lang="en-GB" smtClean="0"/>
              <a:t>13/03/2026</a:t>
            </a:fld>
            <a:endParaRPr lang="en-GB"/>
          </a:p>
        </p:txBody>
      </p:sp>
      <p:sp>
        <p:nvSpPr>
          <p:cNvPr id="6" name="Footer Placeholder 5">
            <a:extLst>
              <a:ext uri="{FF2B5EF4-FFF2-40B4-BE49-F238E27FC236}">
                <a16:creationId xmlns:a16="http://schemas.microsoft.com/office/drawing/2014/main" id="{B0419A49-92DC-7EAF-0F12-5F839A5A81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1E7AA0-817B-AC21-1843-91411F7DD2F9}"/>
              </a:ext>
            </a:extLst>
          </p:cNvPr>
          <p:cNvSpPr>
            <a:spLocks noGrp="1"/>
          </p:cNvSpPr>
          <p:nvPr>
            <p:ph type="sldNum" sz="quarter" idx="12"/>
          </p:nvPr>
        </p:nvSpPr>
        <p:spPr/>
        <p:txBody>
          <a:bodyPr/>
          <a:lstStyle/>
          <a:p>
            <a:fld id="{99942B09-1924-4782-BA24-B65F40952F5B}" type="slidenum">
              <a:rPr lang="en-GB" smtClean="0"/>
              <a:t>‹#›</a:t>
            </a:fld>
            <a:endParaRPr lang="en-GB"/>
          </a:p>
        </p:txBody>
      </p:sp>
    </p:spTree>
    <p:extLst>
      <p:ext uri="{BB962C8B-B14F-4D97-AF65-F5344CB8AC3E}">
        <p14:creationId xmlns:p14="http://schemas.microsoft.com/office/powerpoint/2010/main" val="20937923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3A002-F373-4452-C5FE-302E4A9325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3CBFA3B-FE71-8E02-7A7A-4C6B4E86AD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3FB8F57-B6EA-66CE-8A28-2560418988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6ABCCB-448E-A87F-98AA-5E6186765A91}"/>
              </a:ext>
            </a:extLst>
          </p:cNvPr>
          <p:cNvSpPr>
            <a:spLocks noGrp="1"/>
          </p:cNvSpPr>
          <p:nvPr>
            <p:ph type="dt" sz="half" idx="10"/>
          </p:nvPr>
        </p:nvSpPr>
        <p:spPr/>
        <p:txBody>
          <a:bodyPr/>
          <a:lstStyle/>
          <a:p>
            <a:fld id="{9D677BE7-0E5B-492D-9E41-D8FF183D91EB}" type="datetimeFigureOut">
              <a:rPr lang="en-GB" smtClean="0"/>
              <a:t>13/03/2026</a:t>
            </a:fld>
            <a:endParaRPr lang="en-GB"/>
          </a:p>
        </p:txBody>
      </p:sp>
      <p:sp>
        <p:nvSpPr>
          <p:cNvPr id="6" name="Footer Placeholder 5">
            <a:extLst>
              <a:ext uri="{FF2B5EF4-FFF2-40B4-BE49-F238E27FC236}">
                <a16:creationId xmlns:a16="http://schemas.microsoft.com/office/drawing/2014/main" id="{8D879D12-7F38-26AB-1082-3078B0ACC6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5D7D2F-909F-94DD-4BEF-A94801B3191A}"/>
              </a:ext>
            </a:extLst>
          </p:cNvPr>
          <p:cNvSpPr>
            <a:spLocks noGrp="1"/>
          </p:cNvSpPr>
          <p:nvPr>
            <p:ph type="sldNum" sz="quarter" idx="12"/>
          </p:nvPr>
        </p:nvSpPr>
        <p:spPr/>
        <p:txBody>
          <a:bodyPr/>
          <a:lstStyle/>
          <a:p>
            <a:fld id="{99942B09-1924-4782-BA24-B65F40952F5B}" type="slidenum">
              <a:rPr lang="en-GB" smtClean="0"/>
              <a:t>‹#›</a:t>
            </a:fld>
            <a:endParaRPr lang="en-GB"/>
          </a:p>
        </p:txBody>
      </p:sp>
    </p:spTree>
    <p:extLst>
      <p:ext uri="{BB962C8B-B14F-4D97-AF65-F5344CB8AC3E}">
        <p14:creationId xmlns:p14="http://schemas.microsoft.com/office/powerpoint/2010/main" val="1269697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09A17-7970-E07F-1D09-4F959602D4C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B7DBBB-92D0-AC0C-DA72-60F8CBDF91A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278540-2659-4EA4-4A25-C5A9B713A7A6}"/>
              </a:ext>
            </a:extLst>
          </p:cNvPr>
          <p:cNvSpPr>
            <a:spLocks noGrp="1"/>
          </p:cNvSpPr>
          <p:nvPr>
            <p:ph type="dt" sz="half" idx="10"/>
          </p:nvPr>
        </p:nvSpPr>
        <p:spPr/>
        <p:txBody>
          <a:bodyPr/>
          <a:lstStyle/>
          <a:p>
            <a:fld id="{9D677BE7-0E5B-492D-9E41-D8FF183D91EB}" type="datetimeFigureOut">
              <a:rPr lang="en-GB" smtClean="0"/>
              <a:t>13/03/2026</a:t>
            </a:fld>
            <a:endParaRPr lang="en-GB"/>
          </a:p>
        </p:txBody>
      </p:sp>
      <p:sp>
        <p:nvSpPr>
          <p:cNvPr id="5" name="Footer Placeholder 4">
            <a:extLst>
              <a:ext uri="{FF2B5EF4-FFF2-40B4-BE49-F238E27FC236}">
                <a16:creationId xmlns:a16="http://schemas.microsoft.com/office/drawing/2014/main" id="{182E06FA-200E-2989-BD94-E4B82C4516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B096D0-4300-2C45-53C2-B02423EF94EC}"/>
              </a:ext>
            </a:extLst>
          </p:cNvPr>
          <p:cNvSpPr>
            <a:spLocks noGrp="1"/>
          </p:cNvSpPr>
          <p:nvPr>
            <p:ph type="sldNum" sz="quarter" idx="12"/>
          </p:nvPr>
        </p:nvSpPr>
        <p:spPr/>
        <p:txBody>
          <a:bodyPr/>
          <a:lstStyle/>
          <a:p>
            <a:fld id="{99942B09-1924-4782-BA24-B65F40952F5B}" type="slidenum">
              <a:rPr lang="en-GB" smtClean="0"/>
              <a:t>‹#›</a:t>
            </a:fld>
            <a:endParaRPr lang="en-GB"/>
          </a:p>
        </p:txBody>
      </p:sp>
    </p:spTree>
    <p:extLst>
      <p:ext uri="{BB962C8B-B14F-4D97-AF65-F5344CB8AC3E}">
        <p14:creationId xmlns:p14="http://schemas.microsoft.com/office/powerpoint/2010/main" val="1714805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A98B5A-A4DC-B9EA-12FC-2FDC315D901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2A57511-C771-3CC8-EADE-F90BC842A71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B025E0-4AE6-A38C-5601-D3FAB34BBE00}"/>
              </a:ext>
            </a:extLst>
          </p:cNvPr>
          <p:cNvSpPr>
            <a:spLocks noGrp="1"/>
          </p:cNvSpPr>
          <p:nvPr>
            <p:ph type="dt" sz="half" idx="10"/>
          </p:nvPr>
        </p:nvSpPr>
        <p:spPr/>
        <p:txBody>
          <a:bodyPr/>
          <a:lstStyle/>
          <a:p>
            <a:fld id="{9D677BE7-0E5B-492D-9E41-D8FF183D91EB}" type="datetimeFigureOut">
              <a:rPr lang="en-GB" smtClean="0"/>
              <a:t>13/03/2026</a:t>
            </a:fld>
            <a:endParaRPr lang="en-GB"/>
          </a:p>
        </p:txBody>
      </p:sp>
      <p:sp>
        <p:nvSpPr>
          <p:cNvPr id="5" name="Footer Placeholder 4">
            <a:extLst>
              <a:ext uri="{FF2B5EF4-FFF2-40B4-BE49-F238E27FC236}">
                <a16:creationId xmlns:a16="http://schemas.microsoft.com/office/drawing/2014/main" id="{98065723-757F-E2DD-A9BC-38EEECFD52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565B8F-FED7-B4AC-EEB4-164B9B107F3E}"/>
              </a:ext>
            </a:extLst>
          </p:cNvPr>
          <p:cNvSpPr>
            <a:spLocks noGrp="1"/>
          </p:cNvSpPr>
          <p:nvPr>
            <p:ph type="sldNum" sz="quarter" idx="12"/>
          </p:nvPr>
        </p:nvSpPr>
        <p:spPr/>
        <p:txBody>
          <a:bodyPr/>
          <a:lstStyle/>
          <a:p>
            <a:fld id="{99942B09-1924-4782-BA24-B65F40952F5B}" type="slidenum">
              <a:rPr lang="en-GB" smtClean="0"/>
              <a:t>‹#›</a:t>
            </a:fld>
            <a:endParaRPr lang="en-GB"/>
          </a:p>
        </p:txBody>
      </p:sp>
    </p:spTree>
    <p:extLst>
      <p:ext uri="{BB962C8B-B14F-4D97-AF65-F5344CB8AC3E}">
        <p14:creationId xmlns:p14="http://schemas.microsoft.com/office/powerpoint/2010/main" val="40741605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96A8026-2D32-CC52-1CB4-3F2D8AECCB4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C93839-2872-EBB0-E1B2-0CC7E4B94E4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5E4268-968D-D70B-95F8-F1829CAD989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D677BE7-0E5B-492D-9E41-D8FF183D91EB}" type="datetimeFigureOut">
              <a:rPr lang="en-GB" smtClean="0"/>
              <a:t>13/03/2026</a:t>
            </a:fld>
            <a:endParaRPr lang="en-GB"/>
          </a:p>
        </p:txBody>
      </p:sp>
      <p:sp>
        <p:nvSpPr>
          <p:cNvPr id="5" name="Footer Placeholder 4">
            <a:extLst>
              <a:ext uri="{FF2B5EF4-FFF2-40B4-BE49-F238E27FC236}">
                <a16:creationId xmlns:a16="http://schemas.microsoft.com/office/drawing/2014/main" id="{640130C8-C811-D22C-6BEC-89AA5B1C44B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7EA5C3D-EC1F-D3CF-6A0E-A4C9C19368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9942B09-1924-4782-BA24-B65F40952F5B}" type="slidenum">
              <a:rPr lang="en-GB" smtClean="0"/>
              <a:t>‹#›</a:t>
            </a:fld>
            <a:endParaRPr lang="en-GB"/>
          </a:p>
        </p:txBody>
      </p:sp>
    </p:spTree>
    <p:extLst>
      <p:ext uri="{BB962C8B-B14F-4D97-AF65-F5344CB8AC3E}">
        <p14:creationId xmlns:p14="http://schemas.microsoft.com/office/powerpoint/2010/main" val="12628598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en.wikipedia.org/wiki/Source%E2%80%93message%E2%80%93channel%E2%80%93receiver_model_of_communication"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0DA9C-1CFC-6595-B1FE-CBC86E674CF7}"/>
              </a:ext>
            </a:extLst>
          </p:cNvPr>
          <p:cNvSpPr>
            <a:spLocks noGrp="1"/>
          </p:cNvSpPr>
          <p:nvPr>
            <p:ph type="ctrTitle"/>
          </p:nvPr>
        </p:nvSpPr>
        <p:spPr>
          <a:xfrm>
            <a:off x="1524000" y="1122363"/>
            <a:ext cx="9144000" cy="873585"/>
          </a:xfrm>
        </p:spPr>
        <p:txBody>
          <a:bodyPr>
            <a:normAutofit fontScale="90000"/>
          </a:bodyPr>
          <a:lstStyle/>
          <a:p>
            <a:r>
              <a:rPr lang="en-GB" dirty="0"/>
              <a:t>Effective Teamworking and Communication </a:t>
            </a:r>
          </a:p>
        </p:txBody>
      </p:sp>
      <p:sp>
        <p:nvSpPr>
          <p:cNvPr id="3" name="Subtitle 2">
            <a:extLst>
              <a:ext uri="{FF2B5EF4-FFF2-40B4-BE49-F238E27FC236}">
                <a16:creationId xmlns:a16="http://schemas.microsoft.com/office/drawing/2014/main" id="{5E013B7C-8224-DD69-0AF7-1087593A4455}"/>
              </a:ext>
            </a:extLst>
          </p:cNvPr>
          <p:cNvSpPr>
            <a:spLocks noGrp="1"/>
          </p:cNvSpPr>
          <p:nvPr>
            <p:ph type="subTitle" idx="1"/>
          </p:nvPr>
        </p:nvSpPr>
        <p:spPr>
          <a:xfrm>
            <a:off x="1524000" y="2320413"/>
            <a:ext cx="9144000" cy="2937387"/>
          </a:xfrm>
        </p:spPr>
        <p:txBody>
          <a:bodyPr>
            <a:normAutofit fontScale="92500" lnSpcReduction="10000"/>
          </a:bodyPr>
          <a:lstStyle/>
          <a:p>
            <a:pPr algn="l"/>
            <a:endParaRPr lang="en-GB" dirty="0"/>
          </a:p>
          <a:p>
            <a:pPr algn="l"/>
            <a:r>
              <a:rPr lang="en-GB" dirty="0"/>
              <a:t>Name: Louise Jones</a:t>
            </a:r>
          </a:p>
          <a:p>
            <a:pPr algn="l"/>
            <a:endParaRPr lang="en-GB" dirty="0"/>
          </a:p>
          <a:p>
            <a:pPr algn="l"/>
            <a:r>
              <a:rPr lang="en-GB" dirty="0"/>
              <a:t>Student ID: 2514763</a:t>
            </a:r>
          </a:p>
          <a:p>
            <a:pPr algn="l"/>
            <a:endParaRPr lang="en-GB" dirty="0"/>
          </a:p>
          <a:p>
            <a:pPr algn="l"/>
            <a:endParaRPr lang="en-GB" dirty="0"/>
          </a:p>
          <a:p>
            <a:pPr algn="l"/>
            <a:r>
              <a:rPr lang="en-GB" dirty="0"/>
              <a:t>Tutor: Trinh Nguyen </a:t>
            </a:r>
            <a:r>
              <a:rPr lang="en-GB" dirty="0" err="1"/>
              <a:t>Thi</a:t>
            </a:r>
            <a:r>
              <a:rPr lang="en-GB" dirty="0"/>
              <a:t> Ngoc</a:t>
            </a:r>
          </a:p>
          <a:p>
            <a:pPr algn="l"/>
            <a:endParaRPr lang="en-GB" dirty="0"/>
          </a:p>
          <a:p>
            <a:pPr algn="l"/>
            <a:endParaRPr lang="en-GB" dirty="0"/>
          </a:p>
        </p:txBody>
      </p:sp>
    </p:spTree>
    <p:extLst>
      <p:ext uri="{BB962C8B-B14F-4D97-AF65-F5344CB8AC3E}">
        <p14:creationId xmlns:p14="http://schemas.microsoft.com/office/powerpoint/2010/main" val="33606253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71A9A7E-BCC2-6198-82E8-30C2A17CEACF}"/>
              </a:ext>
            </a:extLst>
          </p:cNvPr>
          <p:cNvSpPr txBox="1"/>
          <p:nvPr/>
        </p:nvSpPr>
        <p:spPr>
          <a:xfrm>
            <a:off x="450317" y="562406"/>
            <a:ext cx="10245213" cy="5139869"/>
          </a:xfrm>
          <a:prstGeom prst="rect">
            <a:avLst/>
          </a:prstGeom>
          <a:noFill/>
        </p:spPr>
        <p:txBody>
          <a:bodyPr wrap="square" rtlCol="0">
            <a:spAutoFit/>
          </a:bodyPr>
          <a:lstStyle/>
          <a:p>
            <a:r>
              <a:rPr lang="en-GB" sz="2400" b="1" u="sng" dirty="0"/>
              <a:t>Berlo’s Model of communication</a:t>
            </a:r>
          </a:p>
          <a:p>
            <a:endParaRPr lang="en-GB" sz="2400" b="1" u="sng" dirty="0"/>
          </a:p>
          <a:p>
            <a:r>
              <a:rPr lang="en-GB" sz="2000" dirty="0"/>
              <a:t>The SMCR was developed by David Berlo in 1960 and includes four components: the sender, message, channel and the receiver. </a:t>
            </a:r>
          </a:p>
          <a:p>
            <a:endParaRPr lang="en-GB" sz="2000" b="1" u="sng" dirty="0"/>
          </a:p>
          <a:p>
            <a:r>
              <a:rPr lang="en-GB" sz="2000" dirty="0"/>
              <a:t>The </a:t>
            </a:r>
            <a:r>
              <a:rPr lang="en-GB" sz="2000" dirty="0" err="1"/>
              <a:t>Berlos</a:t>
            </a:r>
            <a:r>
              <a:rPr lang="en-GB" sz="2000" dirty="0"/>
              <a:t> model emphasises the importance of understanding the receiver’s characteristics, including their knowledge, attitudes and communication skills. This understanding helps the source to design the message effectively. It also helps ensure better comprehension and reception by the receiver. </a:t>
            </a:r>
          </a:p>
          <a:p>
            <a:endParaRPr lang="en-GB" sz="2000" dirty="0"/>
          </a:p>
          <a:p>
            <a:endParaRPr lang="en-GB" sz="2000" dirty="0"/>
          </a:p>
          <a:p>
            <a:r>
              <a:rPr lang="en-GB" sz="2000" dirty="0"/>
              <a:t>I have used the </a:t>
            </a:r>
            <a:r>
              <a:rPr lang="en-GB" sz="2000" dirty="0" err="1"/>
              <a:t>berlos</a:t>
            </a:r>
            <a:r>
              <a:rPr lang="en-GB" sz="2000" dirty="0"/>
              <a:t> model to identify the key language, communication and body language barriers presented in the Flight Foods Ltd company and how these barriers can be overcome. </a:t>
            </a:r>
          </a:p>
          <a:p>
            <a:endParaRPr lang="en-GB" sz="2000" dirty="0"/>
          </a:p>
          <a:p>
            <a:endParaRPr lang="en-GB" sz="2000" b="1" u="sng" dirty="0"/>
          </a:p>
        </p:txBody>
      </p:sp>
    </p:spTree>
    <p:extLst>
      <p:ext uri="{BB962C8B-B14F-4D97-AF65-F5344CB8AC3E}">
        <p14:creationId xmlns:p14="http://schemas.microsoft.com/office/powerpoint/2010/main" val="42760532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CE1B4E-A127-0999-B52B-E4749B254F70}"/>
              </a:ext>
            </a:extLst>
          </p:cNvPr>
          <p:cNvSpPr txBox="1"/>
          <p:nvPr/>
        </p:nvSpPr>
        <p:spPr>
          <a:xfrm>
            <a:off x="570271" y="825910"/>
            <a:ext cx="11051457" cy="3847207"/>
          </a:xfrm>
          <a:prstGeom prst="rect">
            <a:avLst/>
          </a:prstGeom>
          <a:noFill/>
        </p:spPr>
        <p:txBody>
          <a:bodyPr wrap="square" rtlCol="0">
            <a:spAutoFit/>
          </a:bodyPr>
          <a:lstStyle/>
          <a:p>
            <a:r>
              <a:rPr lang="en-GB" sz="2400" b="1" u="sng" dirty="0"/>
              <a:t>Key Language/ Communication/ Body language barriers</a:t>
            </a:r>
          </a:p>
          <a:p>
            <a:endParaRPr lang="en-GB" sz="2000" b="1" dirty="0"/>
          </a:p>
          <a:p>
            <a:pPr marL="342900" indent="-342900">
              <a:buFont typeface="Arial" panose="020B0604020202020204" pitchFamily="34" charset="0"/>
              <a:buChar char="•"/>
            </a:pPr>
            <a:r>
              <a:rPr lang="en-GB" sz="2000" dirty="0"/>
              <a:t>Most of the staff speak their own language with a few English words thrown in/ it's hard for the floor manager to communicate effectively as the other workers find it hard to understand.</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The floor manager gets frustrated and stressed due to the pressure of the workload and screams/ uses offensive language.</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The floor manager plasters the walls with signs instead of trying to communicate in person.</a:t>
            </a:r>
          </a:p>
          <a:p>
            <a:endParaRPr lang="en-GB" sz="2000" dirty="0"/>
          </a:p>
          <a:p>
            <a:endParaRPr lang="en-GB" sz="2000" b="1" dirty="0"/>
          </a:p>
          <a:p>
            <a:endParaRPr lang="en-GB" sz="2000" b="1" dirty="0"/>
          </a:p>
        </p:txBody>
      </p:sp>
    </p:spTree>
    <p:extLst>
      <p:ext uri="{BB962C8B-B14F-4D97-AF65-F5344CB8AC3E}">
        <p14:creationId xmlns:p14="http://schemas.microsoft.com/office/powerpoint/2010/main" val="28923761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A01ACA6C-79A8-6593-B389-7066D0513359}"/>
              </a:ext>
            </a:extLst>
          </p:cNvPr>
          <p:cNvGraphicFramePr>
            <a:graphicFrameLocks noGrp="1"/>
          </p:cNvGraphicFramePr>
          <p:nvPr>
            <p:extLst>
              <p:ext uri="{D42A27DB-BD31-4B8C-83A1-F6EECF244321}">
                <p14:modId xmlns:p14="http://schemas.microsoft.com/office/powerpoint/2010/main" val="1228199250"/>
              </p:ext>
            </p:extLst>
          </p:nvPr>
        </p:nvGraphicFramePr>
        <p:xfrm>
          <a:off x="98322" y="109047"/>
          <a:ext cx="5750560" cy="6342553"/>
        </p:xfrm>
        <a:graphic>
          <a:graphicData uri="http://schemas.openxmlformats.org/drawingml/2006/table">
            <a:tbl>
              <a:tblPr firstRow="1" bandRow="1">
                <a:tableStyleId>{5C22544A-7EE6-4342-B048-85BDC9FD1C3A}</a:tableStyleId>
              </a:tblPr>
              <a:tblGrid>
                <a:gridCol w="5750560">
                  <a:extLst>
                    <a:ext uri="{9D8B030D-6E8A-4147-A177-3AD203B41FA5}">
                      <a16:colId xmlns:a16="http://schemas.microsoft.com/office/drawing/2014/main" val="3525901019"/>
                    </a:ext>
                  </a:extLst>
                </a:gridCol>
              </a:tblGrid>
              <a:tr h="466336">
                <a:tc>
                  <a:txBody>
                    <a:bodyPr/>
                    <a:lstStyle/>
                    <a:p>
                      <a:pPr algn="ctr"/>
                      <a:r>
                        <a:rPr lang="en-GB" sz="2400" dirty="0" err="1"/>
                        <a:t>Sorce</a:t>
                      </a:r>
                      <a:r>
                        <a:rPr lang="en-GB" sz="2400" dirty="0"/>
                        <a:t> – Floor Manager</a:t>
                      </a:r>
                    </a:p>
                  </a:txBody>
                  <a:tcPr/>
                </a:tc>
                <a:extLst>
                  <a:ext uri="{0D108BD9-81ED-4DB2-BD59-A6C34878D82A}">
                    <a16:rowId xmlns:a16="http://schemas.microsoft.com/office/drawing/2014/main" val="1636429459"/>
                  </a:ext>
                </a:extLst>
              </a:tr>
              <a:tr h="1717367">
                <a:tc>
                  <a:txBody>
                    <a:bodyPr/>
                    <a:lstStyle/>
                    <a:p>
                      <a:pPr algn="ctr"/>
                      <a:r>
                        <a:rPr lang="en-GB" b="1" dirty="0"/>
                        <a:t>Communication skills:</a:t>
                      </a:r>
                    </a:p>
                    <a:p>
                      <a:pPr algn="ctr"/>
                      <a:r>
                        <a:rPr lang="en-GB" dirty="0"/>
                        <a:t>The floor manage (Gary) tries to communicate verbally to his staff (English Language).</a:t>
                      </a:r>
                    </a:p>
                    <a:p>
                      <a:pPr algn="ctr"/>
                      <a:r>
                        <a:rPr lang="en-GB" dirty="0"/>
                        <a:t>He also uses signs that are stuck to the walls. </a:t>
                      </a:r>
                    </a:p>
                  </a:txBody>
                  <a:tcPr/>
                </a:tc>
                <a:extLst>
                  <a:ext uri="{0D108BD9-81ED-4DB2-BD59-A6C34878D82A}">
                    <a16:rowId xmlns:a16="http://schemas.microsoft.com/office/drawing/2014/main" val="109535567"/>
                  </a:ext>
                </a:extLst>
              </a:tr>
              <a:tr h="1484703">
                <a:tc>
                  <a:txBody>
                    <a:bodyPr/>
                    <a:lstStyle/>
                    <a:p>
                      <a:pPr algn="ctr"/>
                      <a:r>
                        <a:rPr lang="en-GB" b="1" dirty="0"/>
                        <a:t>Attitudes:</a:t>
                      </a:r>
                    </a:p>
                    <a:p>
                      <a:pPr algn="ctr"/>
                      <a:r>
                        <a:rPr lang="en-GB" b="0" dirty="0"/>
                        <a:t>Gary gets frustrated with the communication barriers and screams (raises his voice) and uses offensive language.</a:t>
                      </a:r>
                    </a:p>
                  </a:txBody>
                  <a:tcPr/>
                </a:tc>
                <a:extLst>
                  <a:ext uri="{0D108BD9-81ED-4DB2-BD59-A6C34878D82A}">
                    <a16:rowId xmlns:a16="http://schemas.microsoft.com/office/drawing/2014/main" val="2393560266"/>
                  </a:ext>
                </a:extLst>
              </a:tr>
              <a:tr h="1175040">
                <a:tc>
                  <a:txBody>
                    <a:bodyPr/>
                    <a:lstStyle/>
                    <a:p>
                      <a:pPr algn="ctr"/>
                      <a:r>
                        <a:rPr lang="en-GB" b="1" dirty="0"/>
                        <a:t>Knowledge:</a:t>
                      </a:r>
                    </a:p>
                    <a:p>
                      <a:pPr algn="ctr"/>
                      <a:r>
                        <a:rPr lang="en-GB" b="0" dirty="0"/>
                        <a:t>Gary is the only one trained in food hygiene and safety. He has to train the staff on the job.</a:t>
                      </a:r>
                    </a:p>
                  </a:txBody>
                  <a:tcPr/>
                </a:tc>
                <a:extLst>
                  <a:ext uri="{0D108BD9-81ED-4DB2-BD59-A6C34878D82A}">
                    <a16:rowId xmlns:a16="http://schemas.microsoft.com/office/drawing/2014/main" val="2555348099"/>
                  </a:ext>
                </a:extLst>
              </a:tr>
              <a:tr h="1499107">
                <a:tc>
                  <a:txBody>
                    <a:bodyPr/>
                    <a:lstStyle/>
                    <a:p>
                      <a:pPr algn="ctr"/>
                      <a:r>
                        <a:rPr lang="en-GB" b="1" dirty="0"/>
                        <a:t>Culture:</a:t>
                      </a:r>
                    </a:p>
                    <a:p>
                      <a:pPr algn="ctr"/>
                      <a:r>
                        <a:rPr lang="en-GB" b="0" dirty="0"/>
                        <a:t>Gary speaks English. The majority of the other staff speak different languages (immigrants from 5 distinct culture groups).</a:t>
                      </a:r>
                    </a:p>
                  </a:txBody>
                  <a:tcPr/>
                </a:tc>
                <a:extLst>
                  <a:ext uri="{0D108BD9-81ED-4DB2-BD59-A6C34878D82A}">
                    <a16:rowId xmlns:a16="http://schemas.microsoft.com/office/drawing/2014/main" val="768351154"/>
                  </a:ext>
                </a:extLst>
              </a:tr>
            </a:tbl>
          </a:graphicData>
        </a:graphic>
      </p:graphicFrame>
      <p:graphicFrame>
        <p:nvGraphicFramePr>
          <p:cNvPr id="9" name="Table 8">
            <a:extLst>
              <a:ext uri="{FF2B5EF4-FFF2-40B4-BE49-F238E27FC236}">
                <a16:creationId xmlns:a16="http://schemas.microsoft.com/office/drawing/2014/main" id="{77E208DD-E46D-800F-0C8C-3C1CDA18AA01}"/>
              </a:ext>
            </a:extLst>
          </p:cNvPr>
          <p:cNvGraphicFramePr>
            <a:graphicFrameLocks noGrp="1"/>
          </p:cNvGraphicFramePr>
          <p:nvPr>
            <p:extLst>
              <p:ext uri="{D42A27DB-BD31-4B8C-83A1-F6EECF244321}">
                <p14:modId xmlns:p14="http://schemas.microsoft.com/office/powerpoint/2010/main" val="3446682896"/>
              </p:ext>
            </p:extLst>
          </p:nvPr>
        </p:nvGraphicFramePr>
        <p:xfrm>
          <a:off x="6096000" y="109047"/>
          <a:ext cx="5750560" cy="6342552"/>
        </p:xfrm>
        <a:graphic>
          <a:graphicData uri="http://schemas.openxmlformats.org/drawingml/2006/table">
            <a:tbl>
              <a:tblPr firstRow="1" bandRow="1">
                <a:tableStyleId>{21E4AEA4-8DFA-4A89-87EB-49C32662AFE0}</a:tableStyleId>
              </a:tblPr>
              <a:tblGrid>
                <a:gridCol w="5750560">
                  <a:extLst>
                    <a:ext uri="{9D8B030D-6E8A-4147-A177-3AD203B41FA5}">
                      <a16:colId xmlns:a16="http://schemas.microsoft.com/office/drawing/2014/main" val="352936171"/>
                    </a:ext>
                  </a:extLst>
                </a:gridCol>
              </a:tblGrid>
              <a:tr h="565964">
                <a:tc>
                  <a:txBody>
                    <a:bodyPr/>
                    <a:lstStyle/>
                    <a:p>
                      <a:pPr algn="ctr"/>
                      <a:r>
                        <a:rPr lang="en-GB" sz="2400" dirty="0"/>
                        <a:t>Message</a:t>
                      </a:r>
                    </a:p>
                  </a:txBody>
                  <a:tcPr/>
                </a:tc>
                <a:extLst>
                  <a:ext uri="{0D108BD9-81ED-4DB2-BD59-A6C34878D82A}">
                    <a16:rowId xmlns:a16="http://schemas.microsoft.com/office/drawing/2014/main" val="1966881195"/>
                  </a:ext>
                </a:extLst>
              </a:tr>
              <a:tr h="772594">
                <a:tc>
                  <a:txBody>
                    <a:bodyPr/>
                    <a:lstStyle/>
                    <a:p>
                      <a:pPr algn="ctr"/>
                      <a:r>
                        <a:rPr lang="en-GB" b="1" dirty="0"/>
                        <a:t>Content:</a:t>
                      </a:r>
                    </a:p>
                    <a:p>
                      <a:pPr algn="ctr"/>
                      <a:r>
                        <a:rPr lang="en-GB" b="0" dirty="0"/>
                        <a:t>Training staff on food hygiene and safety.</a:t>
                      </a:r>
                    </a:p>
                  </a:txBody>
                  <a:tcPr/>
                </a:tc>
                <a:extLst>
                  <a:ext uri="{0D108BD9-81ED-4DB2-BD59-A6C34878D82A}">
                    <a16:rowId xmlns:a16="http://schemas.microsoft.com/office/drawing/2014/main" val="2468993826"/>
                  </a:ext>
                </a:extLst>
              </a:tr>
              <a:tr h="1204665">
                <a:tc>
                  <a:txBody>
                    <a:bodyPr/>
                    <a:lstStyle/>
                    <a:p>
                      <a:pPr algn="ctr"/>
                      <a:r>
                        <a:rPr lang="en-GB" b="1" dirty="0"/>
                        <a:t>Elements:</a:t>
                      </a:r>
                    </a:p>
                    <a:p>
                      <a:pPr algn="ctr"/>
                      <a:r>
                        <a:rPr lang="en-GB" b="0" dirty="0"/>
                        <a:t>Language (sometimes abrupt and offensive).</a:t>
                      </a:r>
                    </a:p>
                    <a:p>
                      <a:pPr algn="ctr"/>
                      <a:r>
                        <a:rPr lang="en-GB" b="0" dirty="0"/>
                        <a:t>Signs (Plastered over the walls).</a:t>
                      </a:r>
                    </a:p>
                    <a:p>
                      <a:pPr algn="ctr"/>
                      <a:r>
                        <a:rPr lang="en-GB" b="0" dirty="0"/>
                        <a:t>Body language (Shouting. Pulling hair out of frustration).</a:t>
                      </a:r>
                    </a:p>
                  </a:txBody>
                  <a:tcPr/>
                </a:tc>
                <a:extLst>
                  <a:ext uri="{0D108BD9-81ED-4DB2-BD59-A6C34878D82A}">
                    <a16:rowId xmlns:a16="http://schemas.microsoft.com/office/drawing/2014/main" val="504796470"/>
                  </a:ext>
                </a:extLst>
              </a:tr>
              <a:tr h="2594664">
                <a:tc>
                  <a:txBody>
                    <a:bodyPr/>
                    <a:lstStyle/>
                    <a:p>
                      <a:pPr algn="ctr"/>
                      <a:r>
                        <a:rPr lang="en-GB" b="1" dirty="0"/>
                        <a:t>Treatment and Structure:</a:t>
                      </a:r>
                    </a:p>
                    <a:p>
                      <a:pPr algn="ctr"/>
                      <a:r>
                        <a:rPr lang="en-GB" b="0" dirty="0"/>
                        <a:t>Gary gets stressed with the communication barriers; he sometimes raises his voice, pulls his hair and uses offensive language. This can affect the way the other workers perceive the message and affect the performance / efforts in the workplace. </a:t>
                      </a:r>
                    </a:p>
                    <a:p>
                      <a:pPr algn="ctr"/>
                      <a:r>
                        <a:rPr lang="en-GB" b="0" dirty="0"/>
                        <a:t>He also uses signage to communicate the message he wants to put across, to avoid having to repeat the same message/ issues.</a:t>
                      </a:r>
                    </a:p>
                  </a:txBody>
                  <a:tcPr/>
                </a:tc>
                <a:extLst>
                  <a:ext uri="{0D108BD9-81ED-4DB2-BD59-A6C34878D82A}">
                    <a16:rowId xmlns:a16="http://schemas.microsoft.com/office/drawing/2014/main" val="3907273915"/>
                  </a:ext>
                </a:extLst>
              </a:tr>
              <a:tr h="1204665">
                <a:tc>
                  <a:txBody>
                    <a:bodyPr/>
                    <a:lstStyle/>
                    <a:p>
                      <a:pPr algn="ctr"/>
                      <a:r>
                        <a:rPr lang="en-GB" b="1" dirty="0"/>
                        <a:t>Code:</a:t>
                      </a:r>
                    </a:p>
                    <a:p>
                      <a:pPr algn="ctr"/>
                      <a:r>
                        <a:rPr lang="en-GB" b="0" dirty="0"/>
                        <a:t>Verbal communication.</a:t>
                      </a:r>
                    </a:p>
                    <a:p>
                      <a:pPr algn="ctr"/>
                      <a:r>
                        <a:rPr lang="en-GB" b="0" dirty="0"/>
                        <a:t>Signs.</a:t>
                      </a:r>
                    </a:p>
                    <a:p>
                      <a:pPr algn="ctr"/>
                      <a:endParaRPr lang="en-GB" b="1" dirty="0"/>
                    </a:p>
                  </a:txBody>
                  <a:tcPr/>
                </a:tc>
                <a:extLst>
                  <a:ext uri="{0D108BD9-81ED-4DB2-BD59-A6C34878D82A}">
                    <a16:rowId xmlns:a16="http://schemas.microsoft.com/office/drawing/2014/main" val="3973820413"/>
                  </a:ext>
                </a:extLst>
              </a:tr>
            </a:tbl>
          </a:graphicData>
        </a:graphic>
      </p:graphicFrame>
    </p:spTree>
    <p:extLst>
      <p:ext uri="{BB962C8B-B14F-4D97-AF65-F5344CB8AC3E}">
        <p14:creationId xmlns:p14="http://schemas.microsoft.com/office/powerpoint/2010/main" val="41229805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05DB337B-501B-B905-C3E3-CE5E545195FD}"/>
              </a:ext>
            </a:extLst>
          </p:cNvPr>
          <p:cNvGraphicFramePr>
            <a:graphicFrameLocks noGrp="1"/>
          </p:cNvGraphicFramePr>
          <p:nvPr>
            <p:extLst>
              <p:ext uri="{D42A27DB-BD31-4B8C-83A1-F6EECF244321}">
                <p14:modId xmlns:p14="http://schemas.microsoft.com/office/powerpoint/2010/main" val="1518337184"/>
              </p:ext>
            </p:extLst>
          </p:nvPr>
        </p:nvGraphicFramePr>
        <p:xfrm>
          <a:off x="5628640" y="111760"/>
          <a:ext cx="6431280" cy="6513466"/>
        </p:xfrm>
        <a:graphic>
          <a:graphicData uri="http://schemas.openxmlformats.org/drawingml/2006/table">
            <a:tbl>
              <a:tblPr firstRow="1" bandRow="1">
                <a:tableStyleId>{7DF18680-E054-41AD-8BC1-D1AEF772440D}</a:tableStyleId>
              </a:tblPr>
              <a:tblGrid>
                <a:gridCol w="6431280">
                  <a:extLst>
                    <a:ext uri="{9D8B030D-6E8A-4147-A177-3AD203B41FA5}">
                      <a16:colId xmlns:a16="http://schemas.microsoft.com/office/drawing/2014/main" val="1583476231"/>
                    </a:ext>
                  </a:extLst>
                </a:gridCol>
              </a:tblGrid>
              <a:tr h="834612">
                <a:tc>
                  <a:txBody>
                    <a:bodyPr/>
                    <a:lstStyle/>
                    <a:p>
                      <a:pPr algn="ctr"/>
                      <a:r>
                        <a:rPr lang="en-GB" sz="2400" dirty="0"/>
                        <a:t>Receiver –</a:t>
                      </a:r>
                    </a:p>
                    <a:p>
                      <a:pPr algn="ctr"/>
                      <a:r>
                        <a:rPr lang="en-GB" sz="2400" dirty="0"/>
                        <a:t>Employees/ members of staff</a:t>
                      </a:r>
                    </a:p>
                  </a:txBody>
                  <a:tcPr/>
                </a:tc>
                <a:extLst>
                  <a:ext uri="{0D108BD9-81ED-4DB2-BD59-A6C34878D82A}">
                    <a16:rowId xmlns:a16="http://schemas.microsoft.com/office/drawing/2014/main" val="2831881872"/>
                  </a:ext>
                </a:extLst>
              </a:tr>
              <a:tr h="1940570">
                <a:tc>
                  <a:txBody>
                    <a:bodyPr/>
                    <a:lstStyle/>
                    <a:p>
                      <a:pPr algn="ctr"/>
                      <a:r>
                        <a:rPr lang="en-GB" b="1" dirty="0"/>
                        <a:t>Communication skills:</a:t>
                      </a:r>
                    </a:p>
                    <a:p>
                      <a:pPr algn="ctr"/>
                      <a:r>
                        <a:rPr lang="en-GB" b="0" dirty="0"/>
                        <a:t>Speaking barrier; The staff don’t speak English so it's difficult to communicate any issues, concerns or ask questions if things aren’t understood.</a:t>
                      </a:r>
                    </a:p>
                    <a:p>
                      <a:pPr algn="ctr"/>
                      <a:r>
                        <a:rPr lang="en-GB" b="0" dirty="0"/>
                        <a:t>Listening barrier; The staff don’t always understand the requests/ requirements that the manager (Gary) puts across.</a:t>
                      </a:r>
                    </a:p>
                    <a:p>
                      <a:endParaRPr lang="en-GB" dirty="0"/>
                    </a:p>
                  </a:txBody>
                  <a:tcPr/>
                </a:tc>
                <a:extLst>
                  <a:ext uri="{0D108BD9-81ED-4DB2-BD59-A6C34878D82A}">
                    <a16:rowId xmlns:a16="http://schemas.microsoft.com/office/drawing/2014/main" val="2007416004"/>
                  </a:ext>
                </a:extLst>
              </a:tr>
              <a:tr h="1411324">
                <a:tc>
                  <a:txBody>
                    <a:bodyPr/>
                    <a:lstStyle/>
                    <a:p>
                      <a:pPr algn="ctr"/>
                      <a:r>
                        <a:rPr lang="en-GB" b="1" dirty="0"/>
                        <a:t>Attitude:</a:t>
                      </a:r>
                    </a:p>
                    <a:p>
                      <a:pPr algn="ctr"/>
                      <a:r>
                        <a:rPr lang="en-GB" b="0" dirty="0"/>
                        <a:t>When the staff don’t understand they just do something else rather than trying to get a clear understanding.</a:t>
                      </a:r>
                    </a:p>
                    <a:p>
                      <a:pPr algn="ctr"/>
                      <a:r>
                        <a:rPr lang="en-GB" b="0" dirty="0"/>
                        <a:t>The jobs that are required are not being carried out (chicken left on the side).</a:t>
                      </a:r>
                    </a:p>
                  </a:txBody>
                  <a:tcPr/>
                </a:tc>
                <a:extLst>
                  <a:ext uri="{0D108BD9-81ED-4DB2-BD59-A6C34878D82A}">
                    <a16:rowId xmlns:a16="http://schemas.microsoft.com/office/drawing/2014/main" val="1866995090"/>
                  </a:ext>
                </a:extLst>
              </a:tr>
              <a:tr h="1033780">
                <a:tc>
                  <a:txBody>
                    <a:bodyPr/>
                    <a:lstStyle/>
                    <a:p>
                      <a:pPr algn="ctr"/>
                      <a:r>
                        <a:rPr lang="en-GB" b="1" dirty="0"/>
                        <a:t>Knowledge:</a:t>
                      </a:r>
                    </a:p>
                    <a:p>
                      <a:pPr algn="ctr"/>
                      <a:r>
                        <a:rPr lang="en-GB" b="0" dirty="0"/>
                        <a:t>The staff aren’t trained on food hygiene or safety and have to learn on the job. This puts a lot of pressure on the staff.</a:t>
                      </a:r>
                    </a:p>
                  </a:txBody>
                  <a:tcPr/>
                </a:tc>
                <a:extLst>
                  <a:ext uri="{0D108BD9-81ED-4DB2-BD59-A6C34878D82A}">
                    <a16:rowId xmlns:a16="http://schemas.microsoft.com/office/drawing/2014/main" val="2528078668"/>
                  </a:ext>
                </a:extLst>
              </a:tr>
              <a:tr h="1170354">
                <a:tc>
                  <a:txBody>
                    <a:bodyPr/>
                    <a:lstStyle/>
                    <a:p>
                      <a:pPr algn="ctr"/>
                      <a:r>
                        <a:rPr lang="en-GB" b="1" dirty="0"/>
                        <a:t>Culture:</a:t>
                      </a:r>
                    </a:p>
                    <a:p>
                      <a:pPr algn="ctr"/>
                      <a:r>
                        <a:rPr lang="en-GB" b="0" dirty="0"/>
                        <a:t>The language barrier has a massive impact on the communication, understanding and learning. </a:t>
                      </a:r>
                    </a:p>
                  </a:txBody>
                  <a:tcPr/>
                </a:tc>
                <a:extLst>
                  <a:ext uri="{0D108BD9-81ED-4DB2-BD59-A6C34878D82A}">
                    <a16:rowId xmlns:a16="http://schemas.microsoft.com/office/drawing/2014/main" val="1277497556"/>
                  </a:ext>
                </a:extLst>
              </a:tr>
            </a:tbl>
          </a:graphicData>
        </a:graphic>
      </p:graphicFrame>
      <p:graphicFrame>
        <p:nvGraphicFramePr>
          <p:cNvPr id="9" name="Table 8">
            <a:extLst>
              <a:ext uri="{FF2B5EF4-FFF2-40B4-BE49-F238E27FC236}">
                <a16:creationId xmlns:a16="http://schemas.microsoft.com/office/drawing/2014/main" id="{B159B589-A859-740F-1BB7-265ECF919C6B}"/>
              </a:ext>
            </a:extLst>
          </p:cNvPr>
          <p:cNvGraphicFramePr>
            <a:graphicFrameLocks noGrp="1"/>
          </p:cNvGraphicFramePr>
          <p:nvPr>
            <p:extLst>
              <p:ext uri="{D42A27DB-BD31-4B8C-83A1-F6EECF244321}">
                <p14:modId xmlns:p14="http://schemas.microsoft.com/office/powerpoint/2010/main" val="2224286109"/>
              </p:ext>
            </p:extLst>
          </p:nvPr>
        </p:nvGraphicFramePr>
        <p:xfrm>
          <a:off x="213360" y="111760"/>
          <a:ext cx="5242560" cy="6619502"/>
        </p:xfrm>
        <a:graphic>
          <a:graphicData uri="http://schemas.openxmlformats.org/drawingml/2006/table">
            <a:tbl>
              <a:tblPr firstRow="1" bandRow="1">
                <a:tableStyleId>{93296810-A885-4BE3-A3E7-6D5BEEA58F35}</a:tableStyleId>
              </a:tblPr>
              <a:tblGrid>
                <a:gridCol w="5242560">
                  <a:extLst>
                    <a:ext uri="{9D8B030D-6E8A-4147-A177-3AD203B41FA5}">
                      <a16:colId xmlns:a16="http://schemas.microsoft.com/office/drawing/2014/main" val="3843376300"/>
                    </a:ext>
                  </a:extLst>
                </a:gridCol>
              </a:tblGrid>
              <a:tr h="897752">
                <a:tc>
                  <a:txBody>
                    <a:bodyPr/>
                    <a:lstStyle/>
                    <a:p>
                      <a:pPr algn="ctr"/>
                      <a:r>
                        <a:rPr lang="en-GB" sz="2400" dirty="0"/>
                        <a:t>Channel –</a:t>
                      </a:r>
                    </a:p>
                    <a:p>
                      <a:pPr algn="ctr"/>
                      <a:r>
                        <a:rPr lang="en-GB" sz="2400" dirty="0"/>
                        <a:t>Verbal communication and signs</a:t>
                      </a:r>
                    </a:p>
                  </a:txBody>
                  <a:tcPr/>
                </a:tc>
                <a:extLst>
                  <a:ext uri="{0D108BD9-81ED-4DB2-BD59-A6C34878D82A}">
                    <a16:rowId xmlns:a16="http://schemas.microsoft.com/office/drawing/2014/main" val="533622042"/>
                  </a:ext>
                </a:extLst>
              </a:tr>
              <a:tr h="698252">
                <a:tc>
                  <a:txBody>
                    <a:bodyPr/>
                    <a:lstStyle/>
                    <a:p>
                      <a:pPr algn="ctr"/>
                      <a:r>
                        <a:rPr lang="en-GB" b="1" dirty="0"/>
                        <a:t>Hearing:</a:t>
                      </a:r>
                    </a:p>
                    <a:p>
                      <a:pPr algn="ctr"/>
                      <a:r>
                        <a:rPr lang="en-GB" b="0" dirty="0"/>
                        <a:t>Interpersonal communication between staff.</a:t>
                      </a:r>
                    </a:p>
                  </a:txBody>
                  <a:tcPr/>
                </a:tc>
                <a:extLst>
                  <a:ext uri="{0D108BD9-81ED-4DB2-BD59-A6C34878D82A}">
                    <a16:rowId xmlns:a16="http://schemas.microsoft.com/office/drawing/2014/main" val="4128856503"/>
                  </a:ext>
                </a:extLst>
              </a:tr>
              <a:tr h="1999134">
                <a:tc>
                  <a:txBody>
                    <a:bodyPr/>
                    <a:lstStyle/>
                    <a:p>
                      <a:pPr algn="ctr"/>
                      <a:r>
                        <a:rPr lang="en-GB" b="1" dirty="0"/>
                        <a:t>Seeing:</a:t>
                      </a:r>
                    </a:p>
                    <a:p>
                      <a:pPr algn="ctr"/>
                      <a:r>
                        <a:rPr lang="en-GB" b="0" dirty="0"/>
                        <a:t>Signs that are posted on the walls.</a:t>
                      </a:r>
                    </a:p>
                    <a:p>
                      <a:pPr algn="ctr"/>
                      <a:r>
                        <a:rPr lang="en-GB" b="0" dirty="0"/>
                        <a:t>Body language of manager and other staff members.</a:t>
                      </a:r>
                    </a:p>
                    <a:p>
                      <a:pPr algn="ctr"/>
                      <a:r>
                        <a:rPr lang="en-GB" b="0" dirty="0"/>
                        <a:t>The uniform / cleanliness of the staff indicates weather the message has been sent across effectively, received and carried out.</a:t>
                      </a:r>
                    </a:p>
                  </a:txBody>
                  <a:tcPr/>
                </a:tc>
                <a:extLst>
                  <a:ext uri="{0D108BD9-81ED-4DB2-BD59-A6C34878D82A}">
                    <a16:rowId xmlns:a16="http://schemas.microsoft.com/office/drawing/2014/main" val="345232357"/>
                  </a:ext>
                </a:extLst>
              </a:tr>
              <a:tr h="1453915">
                <a:tc>
                  <a:txBody>
                    <a:bodyPr/>
                    <a:lstStyle/>
                    <a:p>
                      <a:pPr algn="ctr"/>
                      <a:r>
                        <a:rPr lang="en-GB" b="1" dirty="0"/>
                        <a:t>Smelling:</a:t>
                      </a:r>
                    </a:p>
                    <a:p>
                      <a:pPr algn="ctr"/>
                      <a:r>
                        <a:rPr lang="en-GB" b="1" dirty="0"/>
                        <a:t> </a:t>
                      </a:r>
                      <a:r>
                        <a:rPr lang="en-GB" b="0" dirty="0"/>
                        <a:t>The smell of the food indicates that there is a problem with understanding the health and safety rules/ communication or a lack of effort to perform the tasks.</a:t>
                      </a:r>
                    </a:p>
                  </a:txBody>
                  <a:tcPr/>
                </a:tc>
                <a:extLst>
                  <a:ext uri="{0D108BD9-81ED-4DB2-BD59-A6C34878D82A}">
                    <a16:rowId xmlns:a16="http://schemas.microsoft.com/office/drawing/2014/main" val="1884528074"/>
                  </a:ext>
                </a:extLst>
              </a:tr>
              <a:tr h="636088">
                <a:tc>
                  <a:txBody>
                    <a:bodyPr/>
                    <a:lstStyle/>
                    <a:p>
                      <a:pPr algn="ctr"/>
                      <a:r>
                        <a:rPr lang="en-GB" b="1" dirty="0"/>
                        <a:t>Taste:</a:t>
                      </a:r>
                    </a:p>
                    <a:p>
                      <a:pPr algn="ctr"/>
                      <a:r>
                        <a:rPr lang="en-GB" b="0" dirty="0"/>
                        <a:t>The taste of the food that is produced.</a:t>
                      </a:r>
                    </a:p>
                  </a:txBody>
                  <a:tcPr/>
                </a:tc>
                <a:extLst>
                  <a:ext uri="{0D108BD9-81ED-4DB2-BD59-A6C34878D82A}">
                    <a16:rowId xmlns:a16="http://schemas.microsoft.com/office/drawing/2014/main" val="3228790325"/>
                  </a:ext>
                </a:extLst>
              </a:tr>
              <a:tr h="908698">
                <a:tc>
                  <a:txBody>
                    <a:bodyPr/>
                    <a:lstStyle/>
                    <a:p>
                      <a:pPr algn="ctr"/>
                      <a:r>
                        <a:rPr lang="en-GB" b="1" dirty="0"/>
                        <a:t>Touching:</a:t>
                      </a:r>
                    </a:p>
                    <a:p>
                      <a:pPr algn="ctr"/>
                      <a:r>
                        <a:rPr lang="en-GB" b="0" dirty="0"/>
                        <a:t>The texture of the food and feeling the temperature.</a:t>
                      </a:r>
                    </a:p>
                  </a:txBody>
                  <a:tcPr/>
                </a:tc>
                <a:extLst>
                  <a:ext uri="{0D108BD9-81ED-4DB2-BD59-A6C34878D82A}">
                    <a16:rowId xmlns:a16="http://schemas.microsoft.com/office/drawing/2014/main" val="3828734582"/>
                  </a:ext>
                </a:extLst>
              </a:tr>
            </a:tbl>
          </a:graphicData>
        </a:graphic>
      </p:graphicFrame>
    </p:spTree>
    <p:extLst>
      <p:ext uri="{BB962C8B-B14F-4D97-AF65-F5344CB8AC3E}">
        <p14:creationId xmlns:p14="http://schemas.microsoft.com/office/powerpoint/2010/main" val="14461558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6B3FB52-40F8-5132-6584-08E2022B6368}"/>
              </a:ext>
            </a:extLst>
          </p:cNvPr>
          <p:cNvSpPr txBox="1"/>
          <p:nvPr/>
        </p:nvSpPr>
        <p:spPr>
          <a:xfrm>
            <a:off x="172720" y="397401"/>
            <a:ext cx="11846560" cy="6063198"/>
          </a:xfrm>
          <a:prstGeom prst="rect">
            <a:avLst/>
          </a:prstGeom>
          <a:noFill/>
        </p:spPr>
        <p:txBody>
          <a:bodyPr wrap="square" rtlCol="0">
            <a:spAutoFit/>
          </a:bodyPr>
          <a:lstStyle/>
          <a:p>
            <a:r>
              <a:rPr lang="en-GB" sz="2400" b="1" u="sng" dirty="0"/>
              <a:t>Suggestions on how to reduce the barriers</a:t>
            </a:r>
          </a:p>
          <a:p>
            <a:endParaRPr lang="en-GB" sz="2400" b="1" u="sng" dirty="0"/>
          </a:p>
          <a:p>
            <a:r>
              <a:rPr lang="en-GB" sz="2000" dirty="0"/>
              <a:t>The language barrier seems to be the biggest problem between the manager and staff at Flight food LTD. </a:t>
            </a:r>
          </a:p>
          <a:p>
            <a:r>
              <a:rPr lang="en-GB" sz="2000" dirty="0"/>
              <a:t>The staff aren’t trained on hygiene or safety before starting at the company and have to learn on the job whilst keeping the business running. This adds a large amount of pressure to the floor manager (having to train staff on the job) and the employees (having to train/ learn on the job). Along with the language barrier, this can make things stressful and take longer for the staff to get an understanding of what's required also what the rules and regulations are within the company. </a:t>
            </a:r>
          </a:p>
          <a:p>
            <a:r>
              <a:rPr lang="en-GB" sz="2000" dirty="0"/>
              <a:t>Training before starting the job would help the company and the staff massively. A clear understanding of what the job requires and how things should be carried out would have a positive impact in many ways. The floor manager wouldn’t need to keep repeating the same issues until they understand. The staff wouldn’t have to learn and try to understand whilst having the pressure of a workload and the company would benefit as mistakes wouldn’t occur as much and product wouldn’t go to waste. The outcome of these changes would improve the quality of the food, the performance of the staff (the stress levels and effort), the outgoings of the company (less waste and mistakes), more sales and the jobs would be less time consuming; providing a quicker service. </a:t>
            </a:r>
          </a:p>
          <a:p>
            <a:r>
              <a:rPr lang="en-GB" sz="2000" dirty="0"/>
              <a:t>Translation upon training would also be a good service to add because once the training is complete and understood it should need to constantly be repeated or explained until understood clearly.</a:t>
            </a:r>
          </a:p>
          <a:p>
            <a:r>
              <a:rPr lang="en-GB" sz="2000" dirty="0"/>
              <a:t>The signage that Gary has used is a good idea as it is a good communication reminder of the requirements.</a:t>
            </a:r>
          </a:p>
        </p:txBody>
      </p:sp>
    </p:spTree>
    <p:extLst>
      <p:ext uri="{BB962C8B-B14F-4D97-AF65-F5344CB8AC3E}">
        <p14:creationId xmlns:p14="http://schemas.microsoft.com/office/powerpoint/2010/main" val="26241356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9EEAC54-4AD1-E91C-BFDC-DB930991F3A2}"/>
              </a:ext>
            </a:extLst>
          </p:cNvPr>
          <p:cNvSpPr txBox="1"/>
          <p:nvPr/>
        </p:nvSpPr>
        <p:spPr>
          <a:xfrm>
            <a:off x="802640" y="584200"/>
            <a:ext cx="10210800" cy="3477875"/>
          </a:xfrm>
          <a:prstGeom prst="rect">
            <a:avLst/>
          </a:prstGeom>
          <a:noFill/>
        </p:spPr>
        <p:txBody>
          <a:bodyPr wrap="square" rtlCol="0">
            <a:spAutoFit/>
          </a:bodyPr>
          <a:lstStyle/>
          <a:p>
            <a:pPr algn="ctr"/>
            <a:r>
              <a:rPr lang="en-GB" sz="4000" b="1" u="sng" dirty="0"/>
              <a:t>Reference List</a:t>
            </a:r>
          </a:p>
          <a:p>
            <a:pPr algn="ctr"/>
            <a:endParaRPr lang="en-GB" sz="2000" b="1" u="sng" dirty="0"/>
          </a:p>
          <a:p>
            <a:endParaRPr lang="en-GB" sz="2000" dirty="0"/>
          </a:p>
          <a:p>
            <a:r>
              <a:rPr lang="en-GB" sz="2000" dirty="0"/>
              <a:t>Berlo, D.K (1960). The process of communication : an introduction to Theory and practice. New York : Holt Rinehart and Winston.</a:t>
            </a:r>
          </a:p>
          <a:p>
            <a:endParaRPr lang="en-GB" sz="2000" dirty="0"/>
          </a:p>
          <a:p>
            <a:r>
              <a:rPr lang="en-GB" sz="2000" dirty="0"/>
              <a:t>Ekaterina </a:t>
            </a:r>
            <a:r>
              <a:rPr lang="en-GB" sz="2000" dirty="0" err="1"/>
              <a:t>Nakhatakyan</a:t>
            </a:r>
            <a:r>
              <a:rPr lang="en-GB" sz="2000" dirty="0"/>
              <a:t> (2017). </a:t>
            </a:r>
            <a:r>
              <a:rPr lang="en-US" sz="2000" dirty="0"/>
              <a:t>The source–message–channel–receiver model. Available at:</a:t>
            </a:r>
            <a:r>
              <a:rPr lang="en-US" sz="2000" dirty="0">
                <a:solidFill>
                  <a:srgbClr val="467886"/>
                </a:solidFill>
                <a:hlinkClick r:id="rId3">
                  <a:extLst>
                    <a:ext uri="{A12FA001-AC4F-418D-AE19-62706E023703}">
                      <ahyp:hlinkClr xmlns:ahyp="http://schemas.microsoft.com/office/drawing/2018/hyperlinkcolor" val="tx"/>
                    </a:ext>
                  </a:extLst>
                </a:hlinkClick>
              </a:rPr>
              <a:t> </a:t>
            </a:r>
            <a:r>
              <a:rPr lang="en-US" sz="2000" dirty="0">
                <a:hlinkClick r:id="rId3">
                  <a:extLst>
                    <a:ext uri="{A12FA001-AC4F-418D-AE19-62706E023703}">
                      <ahyp:hlinkClr xmlns:ahyp="http://schemas.microsoft.com/office/drawing/2018/hyperlinkcolor" val="tx"/>
                    </a:ext>
                  </a:extLst>
                </a:hlinkClick>
              </a:rPr>
              <a:t>Source–message–channel–receiver model of communication - Wikipedia</a:t>
            </a:r>
            <a:r>
              <a:rPr lang="en-US" sz="2000" dirty="0"/>
              <a:t> </a:t>
            </a:r>
            <a:endParaRPr lang="en-GB" sz="2000" dirty="0"/>
          </a:p>
          <a:p>
            <a:endParaRPr lang="en-GB" sz="4000" dirty="0"/>
          </a:p>
        </p:txBody>
      </p:sp>
    </p:spTree>
    <p:extLst>
      <p:ext uri="{BB962C8B-B14F-4D97-AF65-F5344CB8AC3E}">
        <p14:creationId xmlns:p14="http://schemas.microsoft.com/office/powerpoint/2010/main" val="23854529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4" ma:contentTypeDescription="Create a new document." ma:contentTypeScope="" ma:versionID="cb61869fe9abf916354521e194b94ebc">
  <xsd:schema xmlns:xsd="http://www.w3.org/2001/XMLSchema" xmlns:xs="http://www.w3.org/2001/XMLSchema" xmlns:p="http://schemas.microsoft.com/office/2006/metadata/properties" xmlns:ns3="b4f9f7ee-5770-4a14-8925-17f3d16e50b7" targetNamespace="http://schemas.microsoft.com/office/2006/metadata/properties" ma:root="true" ma:fieldsID="f465bc2d14ba1ad942e618bffb12f637"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1E2813C-F24E-4D97-A4A8-758C9179E42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6B0E0D1-05AA-444E-B3CB-B2C1417625B9}">
  <ds:schemaRefs>
    <ds:schemaRef ds:uri="http://schemas.microsoft.com/sharepoint/v3/contenttype/forms"/>
  </ds:schemaRefs>
</ds:datastoreItem>
</file>

<file path=customXml/itemProps3.xml><?xml version="1.0" encoding="utf-8"?>
<ds:datastoreItem xmlns:ds="http://schemas.openxmlformats.org/officeDocument/2006/customXml" ds:itemID="{151B797D-B79F-4665-B065-9C2A2EA0D958}">
  <ds:schemaRefs>
    <ds:schemaRef ds:uri="http://www.w3.org/XML/1998/namespace"/>
    <ds:schemaRef ds:uri="http://purl.org/dc/elements/1.1/"/>
    <ds:schemaRef ds:uri="http://schemas.openxmlformats.org/package/2006/metadata/core-properties"/>
    <ds:schemaRef ds:uri="http://purl.org/dc/dcmitype/"/>
    <ds:schemaRef ds:uri="http://schemas.microsoft.com/office/2006/documentManagement/types"/>
    <ds:schemaRef ds:uri="http://purl.org/dc/terms/"/>
    <ds:schemaRef ds:uri="b4f9f7ee-5770-4a14-8925-17f3d16e50b7"/>
    <ds:schemaRef ds:uri="http://schemas.microsoft.com/office/infopath/2007/PartnerControl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3131</TotalTime>
  <Words>1046</Words>
  <Application>Microsoft Office PowerPoint</Application>
  <PresentationFormat>Widescreen</PresentationFormat>
  <Paragraphs>87</Paragraphs>
  <Slides>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Aptos</vt:lpstr>
      <vt:lpstr>Aptos Display</vt:lpstr>
      <vt:lpstr>Arial</vt:lpstr>
      <vt:lpstr>Office Theme</vt:lpstr>
      <vt:lpstr>Effective Teamworking and Communication </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Louise Jones (2514763)</dc:creator>
  <cp:lastModifiedBy>Louise Jones (2514763)</cp:lastModifiedBy>
  <cp:revision>1</cp:revision>
  <dcterms:created xsi:type="dcterms:W3CDTF">2026-03-13T21:29:46Z</dcterms:created>
  <dcterms:modified xsi:type="dcterms:W3CDTF">2026-03-16T01:40:54Z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