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71"/>
  </p:normalViewPr>
  <p:slideViewPr>
    <p:cSldViewPr snapToGrid="0">
      <p:cViewPr>
        <p:scale>
          <a:sx n="112" d="100"/>
          <a:sy n="112" d="100"/>
        </p:scale>
        <p:origin x="576"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037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294089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0013399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FA2B21-3FCD-4721-B95C-427943F61125}" type="datetime1">
              <a:rPr lang="en-US" smtClean="0"/>
              <a:t>9/20/19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4091232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FA2B21-3FCD-4721-B95C-427943F61125}" type="datetime1">
              <a:rPr lang="en-US" smtClean="0"/>
              <a:t>9/20/19</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3468293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FA2B21-3FCD-4721-B95C-427943F61125}" type="datetime1">
              <a:rPr lang="en-US" smtClean="0"/>
              <a:t>9/20/19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7701352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FA2B21-3FCD-4721-B95C-427943F61125}" type="datetime1">
              <a:rPr lang="en-US" smtClean="0"/>
              <a:t>9/20/19</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30111532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9/20/19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2312032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9/20/19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1983426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F6FA2B21-3FCD-4721-B95C-427943F61125}" type="datetime1">
              <a:rPr lang="en-US" smtClean="0"/>
              <a:t>9/20/19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6289313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794593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98031313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80837009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7970252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857560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24400753"/>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3736317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F6FA2B21-3FCD-4721-B95C-427943F61125}" type="datetime1">
              <a:rPr lang="en-US" smtClean="0"/>
              <a:t>9/20/19</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590126788"/>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5204EBEB-4E79-443B-AB82-8EFD884E32C5}"/>
              </a:ext>
            </a:extLst>
          </p:cNvPr>
          <p:cNvSpPr/>
          <p:nvPr/>
        </p:nvSpPr>
        <p:spPr>
          <a:xfrm>
            <a:off x="3769565" y="227857"/>
            <a:ext cx="4282560" cy="30695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DC771D86-6842-4144-B7C4-4336EFD70876}"/>
              </a:ext>
            </a:extLst>
          </p:cNvPr>
          <p:cNvSpPr txBox="1"/>
          <p:nvPr/>
        </p:nvSpPr>
        <p:spPr>
          <a:xfrm>
            <a:off x="3769565" y="471725"/>
            <a:ext cx="4237022" cy="2862322"/>
          </a:xfrm>
          <a:prstGeom prst="rect">
            <a:avLst/>
          </a:prstGeom>
          <a:noFill/>
        </p:spPr>
        <p:txBody>
          <a:bodyPr wrap="square" rtlCol="0">
            <a:spAutoFit/>
          </a:bodyPr>
          <a:lstStyle/>
          <a:p>
            <a:r>
              <a:rPr lang="en-GB" sz="1200" b="1" u="sng" dirty="0" err="1">
                <a:cs typeface="Arial" panose="020B0604020202020204" pitchFamily="34" charset="0"/>
              </a:rPr>
              <a:t>Amdana</a:t>
            </a:r>
            <a:r>
              <a:rPr lang="en-GB" sz="1200" b="1" u="sng" dirty="0">
                <a:cs typeface="Arial" panose="020B0604020202020204" pitchFamily="34" charset="0"/>
              </a:rPr>
              <a:t> </a:t>
            </a:r>
            <a:r>
              <a:rPr lang="en-GB" sz="1200" b="1" u="sng" dirty="0" err="1">
                <a:cs typeface="Arial" panose="020B0604020202020204" pitchFamily="34" charset="0"/>
              </a:rPr>
              <a:t>i</a:t>
            </a:r>
            <a:endParaRPr lang="en-GB" sz="1200" b="1" u="sng" dirty="0">
              <a:cs typeface="Arial" panose="020B0604020202020204" pitchFamily="34" charset="0"/>
            </a:endParaRPr>
          </a:p>
          <a:p>
            <a:r>
              <a:rPr lang="en-GB" sz="1200" b="1" u="sng" dirty="0">
                <a:cs typeface="Arial" panose="020B0604020202020204" pitchFamily="34" charset="0"/>
              </a:rPr>
              <a:t>About Me</a:t>
            </a:r>
          </a:p>
          <a:p>
            <a:r>
              <a:rPr lang="en-GB" sz="1200" dirty="0">
                <a:cs typeface="Arial" panose="020B0604020202020204" pitchFamily="34" charset="0"/>
              </a:rPr>
              <a:t>My name is Charlotte Bell, I’m 23 years </a:t>
            </a:r>
          </a:p>
          <a:p>
            <a:r>
              <a:rPr lang="en-GB" sz="1200" dirty="0">
                <a:cs typeface="Arial" panose="020B0604020202020204" pitchFamily="34" charset="0"/>
              </a:rPr>
              <a:t>old and live in Penllergaer.  I am quite an</a:t>
            </a:r>
          </a:p>
          <a:p>
            <a:r>
              <a:rPr lang="en-GB" sz="1200" dirty="0">
                <a:cs typeface="Arial" panose="020B0604020202020204" pitchFamily="34" charset="0"/>
              </a:rPr>
              <a:t>enthusiastic and happy person, and </a:t>
            </a:r>
          </a:p>
          <a:p>
            <a:r>
              <a:rPr lang="en-GB" sz="1200" dirty="0">
                <a:cs typeface="Arial" panose="020B0604020202020204" pitchFamily="34" charset="0"/>
              </a:rPr>
              <a:t>always try to enjoy whatever I am doing.</a:t>
            </a:r>
          </a:p>
          <a:p>
            <a:r>
              <a:rPr lang="en-GB" sz="1200" dirty="0">
                <a:cs typeface="Arial" panose="020B0604020202020204" pitchFamily="34" charset="0"/>
              </a:rPr>
              <a:t>I love to try new things and have a bit of </a:t>
            </a:r>
          </a:p>
          <a:p>
            <a:r>
              <a:rPr lang="en-GB" sz="1200" dirty="0">
                <a:cs typeface="Arial" panose="020B0604020202020204" pitchFamily="34" charset="0"/>
              </a:rPr>
              <a:t>an adventure, so one of my favourite things is going on holidays and exploring new places.  In the summer after finishing university, I travelled around Europe for 3 weeks visiting 8 countries in total and it was a great experience!  In the future I would love to do more travelling and volunteer in schools at the same time.  I also enjoy lots of music and going to festivals, as well as taking my dog for walks to the beach or the woods.  </a:t>
            </a:r>
            <a:endParaRPr lang="en-GB" sz="1400" dirty="0">
              <a:latin typeface="Arial" panose="020B0604020202020204" pitchFamily="34" charset="0"/>
              <a:cs typeface="Arial" panose="020B0604020202020204" pitchFamily="34" charset="0"/>
            </a:endParaRPr>
          </a:p>
        </p:txBody>
      </p:sp>
      <p:pic>
        <p:nvPicPr>
          <p:cNvPr id="25" name="Picture 24">
            <a:extLst>
              <a:ext uri="{FF2B5EF4-FFF2-40B4-BE49-F238E27FC236}">
                <a16:creationId xmlns:a16="http://schemas.microsoft.com/office/drawing/2014/main" id="{27247FC5-9A3C-4853-BCDD-AE5AB8EC9A59}"/>
              </a:ext>
            </a:extLst>
          </p:cNvPr>
          <p:cNvPicPr>
            <a:picLocks noChangeAspect="1"/>
          </p:cNvPicPr>
          <p:nvPr/>
        </p:nvPicPr>
        <p:blipFill>
          <a:blip r:embed="rId2"/>
          <a:stretch>
            <a:fillRect/>
          </a:stretch>
        </p:blipFill>
        <p:spPr>
          <a:xfrm>
            <a:off x="228407" y="518912"/>
            <a:ext cx="3450806" cy="3231654"/>
          </a:xfrm>
          <a:prstGeom prst="rect">
            <a:avLst/>
          </a:prstGeom>
        </p:spPr>
      </p:pic>
      <p:sp>
        <p:nvSpPr>
          <p:cNvPr id="26" name="TextBox 25">
            <a:extLst>
              <a:ext uri="{FF2B5EF4-FFF2-40B4-BE49-F238E27FC236}">
                <a16:creationId xmlns:a16="http://schemas.microsoft.com/office/drawing/2014/main" id="{DC883CD3-C83C-4023-86A9-8EB1A4090D56}"/>
              </a:ext>
            </a:extLst>
          </p:cNvPr>
          <p:cNvSpPr txBox="1"/>
          <p:nvPr/>
        </p:nvSpPr>
        <p:spPr>
          <a:xfrm>
            <a:off x="221796" y="518912"/>
            <a:ext cx="3488787" cy="3231654"/>
          </a:xfrm>
          <a:prstGeom prst="rect">
            <a:avLst/>
          </a:prstGeom>
          <a:noFill/>
        </p:spPr>
        <p:txBody>
          <a:bodyPr wrap="square" rtlCol="0">
            <a:spAutoFit/>
          </a:bodyPr>
          <a:lstStyle/>
          <a:p>
            <a:r>
              <a:rPr lang="en-GB" sz="1200" b="1" u="sng" dirty="0" err="1">
                <a:latin typeface="+mj-lt"/>
                <a:cs typeface="Arial" panose="020B0604020202020204" pitchFamily="34" charset="0"/>
              </a:rPr>
              <a:t>Profiad</a:t>
            </a:r>
            <a:r>
              <a:rPr lang="en-GB" sz="1200" b="1" u="sng" dirty="0">
                <a:latin typeface="+mj-lt"/>
                <a:cs typeface="Arial" panose="020B0604020202020204" pitchFamily="34" charset="0"/>
              </a:rPr>
              <a:t> </a:t>
            </a:r>
            <a:r>
              <a:rPr lang="en-GB" sz="1200" b="1" u="sng" dirty="0" err="1">
                <a:latin typeface="+mj-lt"/>
                <a:cs typeface="Arial" panose="020B0604020202020204" pitchFamily="34" charset="0"/>
              </a:rPr>
              <a:t>addysgu</a:t>
            </a:r>
            <a:r>
              <a:rPr lang="en-GB" sz="1200" b="1" u="sng" dirty="0">
                <a:latin typeface="+mj-lt"/>
                <a:cs typeface="Arial" panose="020B0604020202020204" pitchFamily="34" charset="0"/>
              </a:rPr>
              <a:t> </a:t>
            </a:r>
            <a:r>
              <a:rPr lang="en-GB" sz="1200" b="1" u="sng" dirty="0" err="1">
                <a:latin typeface="+mj-lt"/>
                <a:cs typeface="Arial" panose="020B0604020202020204" pitchFamily="34" charset="0"/>
              </a:rPr>
              <a:t>blaenorol</a:t>
            </a:r>
            <a:endParaRPr lang="en-GB" sz="1200" b="1" u="sng" dirty="0">
              <a:latin typeface="+mj-lt"/>
              <a:cs typeface="Arial" panose="020B0604020202020204" pitchFamily="34" charset="0"/>
            </a:endParaRPr>
          </a:p>
          <a:p>
            <a:r>
              <a:rPr lang="en-GB" sz="1200" b="1" u="sng" dirty="0">
                <a:latin typeface="+mj-lt"/>
                <a:cs typeface="Arial" panose="020B0604020202020204" pitchFamily="34" charset="0"/>
              </a:rPr>
              <a:t>Previous teaching experiences</a:t>
            </a:r>
          </a:p>
          <a:p>
            <a:r>
              <a:rPr lang="en-GB" sz="1200" dirty="0">
                <a:cs typeface="Arial" panose="020B0604020202020204" pitchFamily="34" charset="0"/>
              </a:rPr>
              <a:t>After finishing university I worked as a supply Teaching Assistant for two years.  I absolutely loved this and I believe it has not only given me a huge amount of experience, but has also made me much more confident about being in a class.  In the first year as a TA I worked in many different schools and classes, from nursery to year 6, as well as a few days within an STF.  Then in the second year I was lucky enough to be in </a:t>
            </a:r>
            <a:r>
              <a:rPr lang="en-GB" sz="1200" dirty="0" err="1">
                <a:cs typeface="Arial" panose="020B0604020202020204" pitchFamily="34" charset="0"/>
              </a:rPr>
              <a:t>Dunvant</a:t>
            </a:r>
            <a:r>
              <a:rPr lang="en-GB" sz="1200" dirty="0">
                <a:cs typeface="Arial" panose="020B0604020202020204" pitchFamily="34" charset="0"/>
              </a:rPr>
              <a:t> Primary in a year 1/2 split class for the whole of the year.  While in this class I completed all of the intervention, had a phonics group once a week, and covered the class on any occasions the teacher was unavailable.</a:t>
            </a:r>
          </a:p>
        </p:txBody>
      </p:sp>
      <p:pic>
        <p:nvPicPr>
          <p:cNvPr id="27" name="Picture 26">
            <a:extLst>
              <a:ext uri="{FF2B5EF4-FFF2-40B4-BE49-F238E27FC236}">
                <a16:creationId xmlns:a16="http://schemas.microsoft.com/office/drawing/2014/main" id="{FD98C07E-5EED-4E2B-BAD8-85196D45378F}"/>
              </a:ext>
            </a:extLst>
          </p:cNvPr>
          <p:cNvPicPr>
            <a:picLocks noChangeAspect="1"/>
          </p:cNvPicPr>
          <p:nvPr/>
        </p:nvPicPr>
        <p:blipFill>
          <a:blip r:embed="rId2"/>
          <a:stretch>
            <a:fillRect/>
          </a:stretch>
        </p:blipFill>
        <p:spPr>
          <a:xfrm>
            <a:off x="3789721" y="3464279"/>
            <a:ext cx="5716823" cy="3249495"/>
          </a:xfrm>
          <a:prstGeom prst="rect">
            <a:avLst/>
          </a:prstGeom>
        </p:spPr>
      </p:pic>
      <p:sp>
        <p:nvSpPr>
          <p:cNvPr id="28" name="TextBox 27">
            <a:extLst>
              <a:ext uri="{FF2B5EF4-FFF2-40B4-BE49-F238E27FC236}">
                <a16:creationId xmlns:a16="http://schemas.microsoft.com/office/drawing/2014/main" id="{790B48A9-DCB0-4E73-BD5B-5F3E3E50BE70}"/>
              </a:ext>
            </a:extLst>
          </p:cNvPr>
          <p:cNvSpPr txBox="1"/>
          <p:nvPr/>
        </p:nvSpPr>
        <p:spPr>
          <a:xfrm>
            <a:off x="3769566" y="3521600"/>
            <a:ext cx="5716823" cy="3108543"/>
          </a:xfrm>
          <a:prstGeom prst="rect">
            <a:avLst/>
          </a:prstGeom>
          <a:noFill/>
        </p:spPr>
        <p:txBody>
          <a:bodyPr wrap="square" rtlCol="0">
            <a:spAutoFit/>
          </a:bodyPr>
          <a:lstStyle/>
          <a:p>
            <a:r>
              <a:rPr lang="en-GB" sz="1200" b="1" u="sng" dirty="0" err="1">
                <a:latin typeface="+mj-lt"/>
                <a:cs typeface="Arial" panose="020B0604020202020204" pitchFamily="34" charset="0"/>
              </a:rPr>
              <a:t>Rhesymau</a:t>
            </a:r>
            <a:r>
              <a:rPr lang="en-GB" sz="1200" b="1" u="sng" dirty="0">
                <a:latin typeface="+mj-lt"/>
                <a:cs typeface="Arial" panose="020B0604020202020204" pitchFamily="34" charset="0"/>
              </a:rPr>
              <a:t> </a:t>
            </a:r>
            <a:r>
              <a:rPr lang="en-GB" sz="1200" b="1" u="sng" dirty="0" err="1">
                <a:latin typeface="+mj-lt"/>
                <a:cs typeface="Arial" panose="020B0604020202020204" pitchFamily="34" charset="0"/>
              </a:rPr>
              <a:t>dros</a:t>
            </a:r>
            <a:r>
              <a:rPr lang="en-GB" sz="1200" b="1" u="sng" dirty="0">
                <a:latin typeface="+mj-lt"/>
                <a:cs typeface="Arial" panose="020B0604020202020204" pitchFamily="34" charset="0"/>
              </a:rPr>
              <a:t> </a:t>
            </a:r>
            <a:r>
              <a:rPr lang="en-GB" sz="1200" b="1" u="sng" dirty="0" err="1">
                <a:latin typeface="+mj-lt"/>
                <a:cs typeface="Arial" panose="020B0604020202020204" pitchFamily="34" charset="0"/>
              </a:rPr>
              <a:t>ddewis</a:t>
            </a:r>
            <a:r>
              <a:rPr lang="en-GB" sz="1200" b="1" u="sng" dirty="0">
                <a:latin typeface="+mj-lt"/>
                <a:cs typeface="Arial" panose="020B0604020202020204" pitchFamily="34" charset="0"/>
              </a:rPr>
              <a:t> </a:t>
            </a:r>
            <a:r>
              <a:rPr lang="en-GB" sz="1200" b="1" u="sng" dirty="0" err="1">
                <a:latin typeface="+mj-lt"/>
                <a:cs typeface="Arial" panose="020B0604020202020204" pitchFamily="34" charset="0"/>
              </a:rPr>
              <a:t>addysgu</a:t>
            </a:r>
            <a:r>
              <a:rPr lang="en-GB" sz="1200" b="1" u="sng" dirty="0">
                <a:latin typeface="+mj-lt"/>
                <a:cs typeface="Arial" panose="020B0604020202020204" pitchFamily="34" charset="0"/>
              </a:rPr>
              <a:t> </a:t>
            </a:r>
            <a:r>
              <a:rPr lang="en-GB" sz="1200" b="1" u="sng" dirty="0" err="1">
                <a:latin typeface="+mj-lt"/>
                <a:cs typeface="Arial" panose="020B0604020202020204" pitchFamily="34" charset="0"/>
              </a:rPr>
              <a:t>fel</a:t>
            </a:r>
            <a:r>
              <a:rPr lang="en-GB" sz="1200" b="1" u="sng" dirty="0">
                <a:latin typeface="+mj-lt"/>
                <a:cs typeface="Arial" panose="020B0604020202020204" pitchFamily="34" charset="0"/>
              </a:rPr>
              <a:t> </a:t>
            </a:r>
            <a:r>
              <a:rPr lang="en-GB" sz="1200" b="1" u="sng" dirty="0" err="1">
                <a:latin typeface="+mj-lt"/>
                <a:cs typeface="Arial" panose="020B0604020202020204" pitchFamily="34" charset="0"/>
              </a:rPr>
              <a:t>proffesiwn</a:t>
            </a:r>
            <a:endParaRPr lang="en-GB" sz="1200" b="1" u="sng" dirty="0">
              <a:latin typeface="+mj-lt"/>
              <a:cs typeface="Arial" panose="020B0604020202020204" pitchFamily="34" charset="0"/>
            </a:endParaRPr>
          </a:p>
          <a:p>
            <a:r>
              <a:rPr lang="en-GB" sz="1200" b="1" u="sng" dirty="0">
                <a:latin typeface="+mj-lt"/>
                <a:cs typeface="Arial" panose="020B0604020202020204" pitchFamily="34" charset="0"/>
              </a:rPr>
              <a:t>Reasons for entering the teaching profession</a:t>
            </a:r>
          </a:p>
          <a:p>
            <a:r>
              <a:rPr lang="en-GB" sz="1200" dirty="0">
                <a:cs typeface="Arial" panose="020B0604020202020204" pitchFamily="34" charset="0"/>
              </a:rPr>
              <a:t>I always enjoyed school and had very positive experiences both in Primary and Secondary, and always found it to be quite a fun and enjoyable time.  I want to be a teacher because I would be able to play a small part in other children also enjoying school and having positive experiences during their time there, whether big or small.</a:t>
            </a:r>
          </a:p>
          <a:p>
            <a:r>
              <a:rPr lang="en-GB" sz="1200" dirty="0">
                <a:cs typeface="Arial" panose="020B0604020202020204" pitchFamily="34" charset="0"/>
              </a:rPr>
              <a:t>I also love the fact that you will never have two days that are the same as a teacher, and there is the potential to have so much fun with your class!  It is undoubtedly a very busy job to be in, but I think that the positives definitely outweigh the stressful times.  </a:t>
            </a:r>
          </a:p>
          <a:p>
            <a:r>
              <a:rPr lang="en-GB" sz="1200" dirty="0">
                <a:cs typeface="Arial" panose="020B0604020202020204" pitchFamily="34" charset="0"/>
              </a:rPr>
              <a:t>Last year in school I spent every morning during registration with an intervention group, and this highlighted for me just how rewarding it can be to work with children in school.  By the end of the year they had made so much progress in both literacy and maths, and it was so lovely to see and great to know that I had actually had a part to play in that progress.</a:t>
            </a:r>
          </a:p>
        </p:txBody>
      </p:sp>
      <p:pic>
        <p:nvPicPr>
          <p:cNvPr id="29" name="Picture 28">
            <a:extLst>
              <a:ext uri="{FF2B5EF4-FFF2-40B4-BE49-F238E27FC236}">
                <a16:creationId xmlns:a16="http://schemas.microsoft.com/office/drawing/2014/main" id="{D918A36B-7853-4111-8D3B-8CD1DAA16AF6}"/>
              </a:ext>
            </a:extLst>
          </p:cNvPr>
          <p:cNvPicPr>
            <a:picLocks noChangeAspect="1"/>
          </p:cNvPicPr>
          <p:nvPr/>
        </p:nvPicPr>
        <p:blipFill>
          <a:blip r:embed="rId3"/>
          <a:stretch>
            <a:fillRect/>
          </a:stretch>
        </p:blipFill>
        <p:spPr>
          <a:xfrm>
            <a:off x="8235040" y="670310"/>
            <a:ext cx="3658672" cy="2465153"/>
          </a:xfrm>
          <a:prstGeom prst="rect">
            <a:avLst/>
          </a:prstGeom>
        </p:spPr>
      </p:pic>
      <p:sp>
        <p:nvSpPr>
          <p:cNvPr id="30" name="TextBox 29">
            <a:extLst>
              <a:ext uri="{FF2B5EF4-FFF2-40B4-BE49-F238E27FC236}">
                <a16:creationId xmlns:a16="http://schemas.microsoft.com/office/drawing/2014/main" id="{9B5B33C0-C8D5-40A4-8E7B-A15741A16A2F}"/>
              </a:ext>
            </a:extLst>
          </p:cNvPr>
          <p:cNvSpPr txBox="1"/>
          <p:nvPr/>
        </p:nvSpPr>
        <p:spPr>
          <a:xfrm>
            <a:off x="8235039" y="738664"/>
            <a:ext cx="3749748" cy="2492990"/>
          </a:xfrm>
          <a:prstGeom prst="rect">
            <a:avLst/>
          </a:prstGeom>
          <a:noFill/>
        </p:spPr>
        <p:txBody>
          <a:bodyPr wrap="square" rtlCol="0">
            <a:spAutoFit/>
          </a:bodyPr>
          <a:lstStyle/>
          <a:p>
            <a:r>
              <a:rPr lang="en-GB" sz="1200" b="1" u="sng" dirty="0">
                <a:cs typeface="Arial" panose="020B0604020202020204" pitchFamily="34" charset="0"/>
              </a:rPr>
              <a:t>Y math o </a:t>
            </a:r>
            <a:r>
              <a:rPr lang="en-GB" sz="1200" b="1" u="sng" dirty="0" err="1">
                <a:cs typeface="Arial" panose="020B0604020202020204" pitchFamily="34" charset="0"/>
              </a:rPr>
              <a:t>athro</a:t>
            </a:r>
            <a:r>
              <a:rPr lang="en-GB" sz="1200" b="1" u="sng" dirty="0">
                <a:cs typeface="Arial" panose="020B0604020202020204" pitchFamily="34" charset="0"/>
              </a:rPr>
              <a:t> </a:t>
            </a:r>
            <a:r>
              <a:rPr lang="en-GB" sz="1200" b="1" u="sng" dirty="0" err="1">
                <a:cs typeface="Arial" panose="020B0604020202020204" pitchFamily="34" charset="0"/>
              </a:rPr>
              <a:t>hoffaf</a:t>
            </a:r>
            <a:r>
              <a:rPr lang="en-GB" sz="1200" b="1" u="sng" dirty="0">
                <a:cs typeface="Arial" panose="020B0604020202020204" pitchFamily="34" charset="0"/>
              </a:rPr>
              <a:t> bod</a:t>
            </a:r>
          </a:p>
          <a:p>
            <a:r>
              <a:rPr lang="en-GB" sz="1200" b="1" u="sng" dirty="0">
                <a:cs typeface="Arial" panose="020B0604020202020204" pitchFamily="34" charset="0"/>
              </a:rPr>
              <a:t>The kind of teacher I aspire to be</a:t>
            </a:r>
          </a:p>
          <a:p>
            <a:r>
              <a:rPr lang="en-GB" sz="1200" dirty="0"/>
              <a:t>I would love to be like some of the great teachers that I used to have in school, fun and engaging and always enthusiastic.  I do think I'm naturally quite happy and enthusiastic and will always get involved in the fun! I want to be approachable and patient, and for children to feel confident coming to me with any problems.  I also hope that I can in time be well-rounded, and be able to teach effectively across all lessons, whether it is maths or PE.</a:t>
            </a:r>
          </a:p>
          <a:p>
            <a:pPr marL="228600" indent="-228600">
              <a:buAutoNum type="arabicParenR"/>
            </a:pPr>
            <a:endParaRPr lang="en-GB" sz="1200" dirty="0"/>
          </a:p>
        </p:txBody>
      </p:sp>
      <p:pic>
        <p:nvPicPr>
          <p:cNvPr id="31" name="Picture 30">
            <a:extLst>
              <a:ext uri="{FF2B5EF4-FFF2-40B4-BE49-F238E27FC236}">
                <a16:creationId xmlns:a16="http://schemas.microsoft.com/office/drawing/2014/main" id="{FCC90589-A3E8-4369-8088-A861A56A2D39}"/>
              </a:ext>
            </a:extLst>
          </p:cNvPr>
          <p:cNvPicPr>
            <a:picLocks noChangeAspect="1"/>
          </p:cNvPicPr>
          <p:nvPr/>
        </p:nvPicPr>
        <p:blipFill>
          <a:blip r:embed="rId3"/>
          <a:stretch>
            <a:fillRect/>
          </a:stretch>
        </p:blipFill>
        <p:spPr>
          <a:xfrm>
            <a:off x="9664819" y="3297453"/>
            <a:ext cx="2386851" cy="3416319"/>
          </a:xfrm>
          <a:prstGeom prst="rect">
            <a:avLst/>
          </a:prstGeom>
        </p:spPr>
      </p:pic>
      <p:sp>
        <p:nvSpPr>
          <p:cNvPr id="32" name="TextBox 31">
            <a:extLst>
              <a:ext uri="{FF2B5EF4-FFF2-40B4-BE49-F238E27FC236}">
                <a16:creationId xmlns:a16="http://schemas.microsoft.com/office/drawing/2014/main" id="{64B893A5-04B7-4831-9F75-23466AF3DA69}"/>
              </a:ext>
            </a:extLst>
          </p:cNvPr>
          <p:cNvSpPr txBox="1"/>
          <p:nvPr/>
        </p:nvSpPr>
        <p:spPr>
          <a:xfrm>
            <a:off x="9684975" y="3297454"/>
            <a:ext cx="2366695" cy="3416320"/>
          </a:xfrm>
          <a:prstGeom prst="rect">
            <a:avLst/>
          </a:prstGeom>
          <a:noFill/>
        </p:spPr>
        <p:txBody>
          <a:bodyPr wrap="square" rtlCol="0">
            <a:spAutoFit/>
          </a:bodyPr>
          <a:lstStyle/>
          <a:p>
            <a:r>
              <a:rPr lang="en-GB" sz="1200" b="1" u="sng" dirty="0" err="1">
                <a:latin typeface="+mj-lt"/>
                <a:cs typeface="Arial" panose="020B0604020202020204" pitchFamily="34" charset="0"/>
              </a:rPr>
              <a:t>Meysydd</a:t>
            </a:r>
            <a:r>
              <a:rPr lang="en-GB" sz="1200" b="1" u="sng" dirty="0">
                <a:latin typeface="+mj-lt"/>
                <a:cs typeface="Arial" panose="020B0604020202020204" pitchFamily="34" charset="0"/>
              </a:rPr>
              <a:t> / </a:t>
            </a:r>
            <a:r>
              <a:rPr lang="en-GB" sz="1200" b="1" u="sng" dirty="0" err="1">
                <a:latin typeface="+mj-lt"/>
                <a:cs typeface="Arial" panose="020B0604020202020204" pitchFamily="34" charset="0"/>
              </a:rPr>
              <a:t>pynciau</a:t>
            </a:r>
            <a:r>
              <a:rPr lang="en-GB" sz="1200" b="1" u="sng" dirty="0">
                <a:latin typeface="+mj-lt"/>
                <a:cs typeface="Arial" panose="020B0604020202020204" pitchFamily="34" charset="0"/>
              </a:rPr>
              <a:t> </a:t>
            </a:r>
            <a:r>
              <a:rPr lang="en-GB" sz="1200" b="1" u="sng" dirty="0" err="1">
                <a:latin typeface="+mj-lt"/>
                <a:cs typeface="Arial" panose="020B0604020202020204" pitchFamily="34" charset="0"/>
              </a:rPr>
              <a:t>medraf</a:t>
            </a:r>
            <a:r>
              <a:rPr lang="en-GB" sz="1200" b="1" u="sng" dirty="0">
                <a:latin typeface="+mj-lt"/>
                <a:cs typeface="Arial" panose="020B0604020202020204" pitchFamily="34" charset="0"/>
              </a:rPr>
              <a:t> </a:t>
            </a:r>
            <a:r>
              <a:rPr lang="en-GB" sz="1200" b="1" u="sng" dirty="0" err="1">
                <a:latin typeface="+mj-lt"/>
                <a:cs typeface="Arial" panose="020B0604020202020204" pitchFamily="34" charset="0"/>
              </a:rPr>
              <a:t>eu</a:t>
            </a:r>
            <a:r>
              <a:rPr lang="en-GB" sz="1200" b="1" u="sng" dirty="0">
                <a:latin typeface="+mj-lt"/>
                <a:cs typeface="Arial" panose="020B0604020202020204" pitchFamily="34" charset="0"/>
              </a:rPr>
              <a:t> </a:t>
            </a:r>
            <a:r>
              <a:rPr lang="en-GB" sz="1200" b="1" u="sng" dirty="0" err="1">
                <a:latin typeface="+mj-lt"/>
                <a:cs typeface="Arial" panose="020B0604020202020204" pitchFamily="34" charset="0"/>
              </a:rPr>
              <a:t>haddysgu</a:t>
            </a:r>
            <a:endParaRPr lang="en-GB" sz="1200" b="1" u="sng" dirty="0">
              <a:latin typeface="+mj-lt"/>
              <a:cs typeface="Arial" panose="020B0604020202020204" pitchFamily="34" charset="0"/>
            </a:endParaRPr>
          </a:p>
          <a:p>
            <a:r>
              <a:rPr lang="en-GB" sz="1200" b="1" u="sng" dirty="0">
                <a:latin typeface="+mj-lt"/>
                <a:cs typeface="Arial" panose="020B0604020202020204" pitchFamily="34" charset="0"/>
              </a:rPr>
              <a:t>Areas / subjects I could teach</a:t>
            </a:r>
          </a:p>
          <a:p>
            <a:r>
              <a:rPr lang="en-GB" sz="1200" dirty="0">
                <a:cs typeface="Arial" panose="020B0604020202020204" pitchFamily="34" charset="0"/>
              </a:rPr>
              <a:t>I am excited to teach across all ages in Primary School and across the curriculum.  As my degree was not subject specific, I am looking forward to exploring different subjects and seeing which areas I could have a particular interest in.  I do enjoy being outdoors and am interested in outdoor learning and forest schools, so it would be nice to explore this further too.</a:t>
            </a:r>
          </a:p>
        </p:txBody>
      </p:sp>
      <p:pic>
        <p:nvPicPr>
          <p:cNvPr id="22" name="Picture 21">
            <a:extLst>
              <a:ext uri="{FF2B5EF4-FFF2-40B4-BE49-F238E27FC236}">
                <a16:creationId xmlns:a16="http://schemas.microsoft.com/office/drawing/2014/main" id="{27247FC5-9A3C-4853-BCDD-AE5AB8EC9A59}"/>
              </a:ext>
            </a:extLst>
          </p:cNvPr>
          <p:cNvPicPr>
            <a:picLocks noChangeAspect="1"/>
          </p:cNvPicPr>
          <p:nvPr/>
        </p:nvPicPr>
        <p:blipFill>
          <a:blip r:embed="rId2"/>
          <a:stretch>
            <a:fillRect/>
          </a:stretch>
        </p:blipFill>
        <p:spPr>
          <a:xfrm>
            <a:off x="228407" y="4215430"/>
            <a:ext cx="3488787" cy="2123658"/>
          </a:xfrm>
          <a:prstGeom prst="rect">
            <a:avLst/>
          </a:prstGeom>
        </p:spPr>
      </p:pic>
      <p:sp>
        <p:nvSpPr>
          <p:cNvPr id="24" name="TextBox 23">
            <a:extLst>
              <a:ext uri="{FF2B5EF4-FFF2-40B4-BE49-F238E27FC236}">
                <a16:creationId xmlns:a16="http://schemas.microsoft.com/office/drawing/2014/main" id="{DC883CD3-C83C-4023-86A9-8EB1A4090D56}"/>
              </a:ext>
            </a:extLst>
          </p:cNvPr>
          <p:cNvSpPr txBox="1"/>
          <p:nvPr/>
        </p:nvSpPr>
        <p:spPr>
          <a:xfrm>
            <a:off x="208252" y="4215430"/>
            <a:ext cx="3457609" cy="2123658"/>
          </a:xfrm>
          <a:prstGeom prst="rect">
            <a:avLst/>
          </a:prstGeom>
          <a:noFill/>
        </p:spPr>
        <p:txBody>
          <a:bodyPr wrap="square" rtlCol="0">
            <a:spAutoFit/>
          </a:bodyPr>
          <a:lstStyle/>
          <a:p>
            <a:r>
              <a:rPr lang="en-GB" sz="1200" b="1" u="sng" dirty="0" err="1">
                <a:latin typeface="+mj-lt"/>
                <a:cs typeface="Arial" panose="020B0604020202020204" pitchFamily="34" charset="0"/>
              </a:rPr>
              <a:t>Cefndir</a:t>
            </a:r>
            <a:r>
              <a:rPr lang="en-GB" sz="1200" b="1" u="sng" dirty="0">
                <a:latin typeface="+mj-lt"/>
                <a:cs typeface="Arial" panose="020B0604020202020204" pitchFamily="34" charset="0"/>
              </a:rPr>
              <a:t> </a:t>
            </a:r>
            <a:r>
              <a:rPr lang="en-GB" sz="1200" b="1" u="sng" dirty="0" err="1">
                <a:latin typeface="+mj-lt"/>
                <a:cs typeface="Arial" panose="020B0604020202020204" pitchFamily="34" charset="0"/>
              </a:rPr>
              <a:t>academaidd</a:t>
            </a:r>
            <a:endParaRPr lang="en-GB" sz="1200" b="1" u="sng" dirty="0">
              <a:latin typeface="+mj-lt"/>
              <a:cs typeface="Arial" panose="020B0604020202020204" pitchFamily="34" charset="0"/>
            </a:endParaRPr>
          </a:p>
          <a:p>
            <a:r>
              <a:rPr lang="en-GB" sz="1200" b="1" u="sng" dirty="0">
                <a:latin typeface="+mj-lt"/>
                <a:cs typeface="Arial" panose="020B0604020202020204" pitchFamily="34" charset="0"/>
              </a:rPr>
              <a:t>Academic history</a:t>
            </a:r>
            <a:endParaRPr lang="en-GB" sz="1200" dirty="0">
              <a:cs typeface="Arial" panose="020B0604020202020204" pitchFamily="34" charset="0"/>
            </a:endParaRPr>
          </a:p>
          <a:p>
            <a:r>
              <a:rPr lang="en-GB" sz="1200" dirty="0">
                <a:cs typeface="Arial" panose="020B0604020202020204" pitchFamily="34" charset="0"/>
              </a:rPr>
              <a:t>I graduated from Cardiff Metropolitan University in 2017, with a 2:1 in Education and Early Childhood Studies.  During school I studied GCSE Welsh, gaining an A*, so I believe I have a relatively good knowledge of the language.  I also studied ICT at A Level, which I feel will be very helpful when it comes to incorporating different aspects of ICT into lessons in school.</a:t>
            </a:r>
          </a:p>
        </p:txBody>
      </p:sp>
      <p:pic>
        <p:nvPicPr>
          <p:cNvPr id="3" name="Picture 2">
            <a:extLst>
              <a:ext uri="{FF2B5EF4-FFF2-40B4-BE49-F238E27FC236}">
                <a16:creationId xmlns:a16="http://schemas.microsoft.com/office/drawing/2014/main" id="{A58A4C48-25F8-C14C-B7C1-0E261D71B81E}"/>
              </a:ext>
            </a:extLst>
          </p:cNvPr>
          <p:cNvPicPr>
            <a:picLocks noChangeAspect="1"/>
          </p:cNvPicPr>
          <p:nvPr/>
        </p:nvPicPr>
        <p:blipFill rotWithShape="1">
          <a:blip r:embed="rId4">
            <a:extLst>
              <a:ext uri="{28A0092B-C50C-407E-A947-70E740481C1C}">
                <a14:useLocalDpi xmlns:a14="http://schemas.microsoft.com/office/drawing/2010/main" val="0"/>
              </a:ext>
            </a:extLst>
          </a:blip>
          <a:srcRect l="44592" t="32018" r="37196" b="46590"/>
          <a:stretch/>
        </p:blipFill>
        <p:spPr>
          <a:xfrm>
            <a:off x="7040880" y="227857"/>
            <a:ext cx="1011245" cy="1513124"/>
          </a:xfrm>
          <a:prstGeom prst="rect">
            <a:avLst/>
          </a:prstGeom>
        </p:spPr>
      </p:pic>
    </p:spTree>
    <p:extLst>
      <p:ext uri="{BB962C8B-B14F-4D97-AF65-F5344CB8AC3E}">
        <p14:creationId xmlns:p14="http://schemas.microsoft.com/office/powerpoint/2010/main" val="1084158819"/>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232</TotalTime>
  <Words>754</Words>
  <Application>Microsoft Macintosh PowerPoint</Application>
  <PresentationFormat>Widescreen</PresentationFormat>
  <Paragraphs>25</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Century Gothic</vt:lpstr>
      <vt:lpstr>Wingdings 3</vt:lpstr>
      <vt:lpstr>Slice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Davies</dc:creator>
  <cp:lastModifiedBy>Charlotte Bell (1800469)</cp:lastModifiedBy>
  <cp:revision>17</cp:revision>
  <dcterms:created xsi:type="dcterms:W3CDTF">2019-09-05T20:58:34Z</dcterms:created>
  <dcterms:modified xsi:type="dcterms:W3CDTF">2019-09-20T16:27:04Z</dcterms:modified>
</cp:coreProperties>
</file>