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61" r:id="rId2"/>
    <p:sldId id="260" r:id="rId3"/>
    <p:sldId id="262" r:id="rId4"/>
    <p:sldId id="263" r:id="rId5"/>
    <p:sldId id="265" r:id="rId6"/>
    <p:sldId id="266" r:id="rId7"/>
    <p:sldId id="256" r:id="rId8"/>
    <p:sldId id="257" r:id="rId9"/>
    <p:sldId id="259" r:id="rId10"/>
    <p:sldId id="258"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E6AD44-29BA-4107-8DC4-CD88F90C98D6}" v="8" dt="2023-12-06T13:31:33.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21" d="100"/>
          <a:sy n="121" d="100"/>
        </p:scale>
        <p:origin x="1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3E6AD44-29BA-4107-8DC4-CD88F90C98D6}"/>
    <pc:docChg chg="custSel addSld delSld modSld sldOrd">
      <pc:chgData name="Deborah Jenkins" userId="3cd02ba5-e528-4585-978d-4fde2b47730a" providerId="ADAL" clId="{73E6AD44-29BA-4107-8DC4-CD88F90C98D6}" dt="2023-12-06T14:39:08.852" v="47" actId="47"/>
      <pc:docMkLst>
        <pc:docMk/>
      </pc:docMkLst>
      <pc:sldChg chg="addSp delSp modSp mod ord">
        <pc:chgData name="Deborah Jenkins" userId="3cd02ba5-e528-4585-978d-4fde2b47730a" providerId="ADAL" clId="{73E6AD44-29BA-4107-8DC4-CD88F90C98D6}" dt="2023-12-06T13:09:21.701" v="34" actId="14100"/>
        <pc:sldMkLst>
          <pc:docMk/>
          <pc:sldMk cId="3835587738" sldId="256"/>
        </pc:sldMkLst>
        <pc:spChg chg="del">
          <ac:chgData name="Deborah Jenkins" userId="3cd02ba5-e528-4585-978d-4fde2b47730a" providerId="ADAL" clId="{73E6AD44-29BA-4107-8DC4-CD88F90C98D6}" dt="2023-12-06T13:09:13.870" v="32" actId="478"/>
          <ac:spMkLst>
            <pc:docMk/>
            <pc:sldMk cId="3835587738" sldId="256"/>
            <ac:spMk id="3" creationId="{9BBC9E72-5F9D-ACFE-CB29-BFBC803B5234}"/>
          </ac:spMkLst>
        </pc:spChg>
        <pc:spChg chg="add del mod">
          <ac:chgData name="Deborah Jenkins" userId="3cd02ba5-e528-4585-978d-4fde2b47730a" providerId="ADAL" clId="{73E6AD44-29BA-4107-8DC4-CD88F90C98D6}" dt="2023-12-06T13:09:18.449" v="33" actId="478"/>
          <ac:spMkLst>
            <pc:docMk/>
            <pc:sldMk cId="3835587738" sldId="256"/>
            <ac:spMk id="7" creationId="{4B8CE9A6-3342-5A1E-8C3E-9917FB139966}"/>
          </ac:spMkLst>
        </pc:spChg>
        <pc:picChg chg="mod">
          <ac:chgData name="Deborah Jenkins" userId="3cd02ba5-e528-4585-978d-4fde2b47730a" providerId="ADAL" clId="{73E6AD44-29BA-4107-8DC4-CD88F90C98D6}" dt="2023-12-06T13:09:21.701" v="34" actId="14100"/>
          <ac:picMkLst>
            <pc:docMk/>
            <pc:sldMk cId="3835587738" sldId="256"/>
            <ac:picMk id="5" creationId="{AB2413A2-E5AA-7D0A-AAE6-83FB1EE325BF}"/>
          </ac:picMkLst>
        </pc:picChg>
      </pc:sldChg>
      <pc:sldChg chg="modSp mod">
        <pc:chgData name="Deborah Jenkins" userId="3cd02ba5-e528-4585-978d-4fde2b47730a" providerId="ADAL" clId="{73E6AD44-29BA-4107-8DC4-CD88F90C98D6}" dt="2023-12-06T13:31:44.786" v="45" actId="1076"/>
        <pc:sldMkLst>
          <pc:docMk/>
          <pc:sldMk cId="2188555531" sldId="257"/>
        </pc:sldMkLst>
        <pc:spChg chg="mod">
          <ac:chgData name="Deborah Jenkins" userId="3cd02ba5-e528-4585-978d-4fde2b47730a" providerId="ADAL" clId="{73E6AD44-29BA-4107-8DC4-CD88F90C98D6}" dt="2023-12-06T13:31:44.786" v="45" actId="1076"/>
          <ac:spMkLst>
            <pc:docMk/>
            <pc:sldMk cId="2188555531" sldId="257"/>
            <ac:spMk id="2" creationId="{8AC9235F-2F15-F1AD-C2AC-04E3AD38FE64}"/>
          </ac:spMkLst>
        </pc:spChg>
        <pc:spChg chg="mod">
          <ac:chgData name="Deborah Jenkins" userId="3cd02ba5-e528-4585-978d-4fde2b47730a" providerId="ADAL" clId="{73E6AD44-29BA-4107-8DC4-CD88F90C98D6}" dt="2023-12-06T13:31:40.743" v="44" actId="27636"/>
          <ac:spMkLst>
            <pc:docMk/>
            <pc:sldMk cId="2188555531" sldId="257"/>
            <ac:spMk id="3" creationId="{FBA7757C-BBE1-2BC3-D209-B38382A14930}"/>
          </ac:spMkLst>
        </pc:spChg>
        <pc:picChg chg="mod">
          <ac:chgData name="Deborah Jenkins" userId="3cd02ba5-e528-4585-978d-4fde2b47730a" providerId="ADAL" clId="{73E6AD44-29BA-4107-8DC4-CD88F90C98D6}" dt="2023-12-06T13:08:55.443" v="31" actId="1076"/>
          <ac:picMkLst>
            <pc:docMk/>
            <pc:sldMk cId="2188555531" sldId="257"/>
            <ac:picMk id="4" creationId="{864FDB5F-D243-D98D-67C7-F4E40D179728}"/>
          </ac:picMkLst>
        </pc:picChg>
      </pc:sldChg>
      <pc:sldChg chg="delSp modSp mod">
        <pc:chgData name="Deborah Jenkins" userId="3cd02ba5-e528-4585-978d-4fde2b47730a" providerId="ADAL" clId="{73E6AD44-29BA-4107-8DC4-CD88F90C98D6}" dt="2023-12-06T13:07:46.630" v="24" actId="20577"/>
        <pc:sldMkLst>
          <pc:docMk/>
          <pc:sldMk cId="2051294515" sldId="261"/>
        </pc:sldMkLst>
        <pc:spChg chg="del">
          <ac:chgData name="Deborah Jenkins" userId="3cd02ba5-e528-4585-978d-4fde2b47730a" providerId="ADAL" clId="{73E6AD44-29BA-4107-8DC4-CD88F90C98D6}" dt="2023-12-06T13:07:14.386" v="0" actId="478"/>
          <ac:spMkLst>
            <pc:docMk/>
            <pc:sldMk cId="2051294515" sldId="261"/>
            <ac:spMk id="2" creationId="{33F6EEE8-5658-611D-FB90-740DF426D63E}"/>
          </ac:spMkLst>
        </pc:spChg>
        <pc:spChg chg="mod">
          <ac:chgData name="Deborah Jenkins" userId="3cd02ba5-e528-4585-978d-4fde2b47730a" providerId="ADAL" clId="{73E6AD44-29BA-4107-8DC4-CD88F90C98D6}" dt="2023-12-06T13:07:46.630" v="24" actId="20577"/>
          <ac:spMkLst>
            <pc:docMk/>
            <pc:sldMk cId="2051294515" sldId="261"/>
            <ac:spMk id="3" creationId="{B1F634EF-D156-190E-EE53-A100EA3741CA}"/>
          </ac:spMkLst>
        </pc:spChg>
        <pc:picChg chg="mod">
          <ac:chgData name="Deborah Jenkins" userId="3cd02ba5-e528-4585-978d-4fde2b47730a" providerId="ADAL" clId="{73E6AD44-29BA-4107-8DC4-CD88F90C98D6}" dt="2023-12-06T13:07:38.090" v="14" actId="1076"/>
          <ac:picMkLst>
            <pc:docMk/>
            <pc:sldMk cId="2051294515" sldId="261"/>
            <ac:picMk id="4" creationId="{189657D6-978C-C901-B013-136431D11050}"/>
          </ac:picMkLst>
        </pc:picChg>
      </pc:sldChg>
      <pc:sldChg chg="modAnim">
        <pc:chgData name="Deborah Jenkins" userId="3cd02ba5-e528-4585-978d-4fde2b47730a" providerId="ADAL" clId="{73E6AD44-29BA-4107-8DC4-CD88F90C98D6}" dt="2023-12-06T13:31:01.719" v="38"/>
        <pc:sldMkLst>
          <pc:docMk/>
          <pc:sldMk cId="3397371363" sldId="265"/>
        </pc:sldMkLst>
      </pc:sldChg>
      <pc:sldChg chg="modAnim">
        <pc:chgData name="Deborah Jenkins" userId="3cd02ba5-e528-4585-978d-4fde2b47730a" providerId="ADAL" clId="{73E6AD44-29BA-4107-8DC4-CD88F90C98D6}" dt="2023-12-06T13:31:33.612" v="42"/>
        <pc:sldMkLst>
          <pc:docMk/>
          <pc:sldMk cId="4190194011" sldId="266"/>
        </pc:sldMkLst>
      </pc:sldChg>
      <pc:sldChg chg="new del">
        <pc:chgData name="Deborah Jenkins" userId="3cd02ba5-e528-4585-978d-4fde2b47730a" providerId="ADAL" clId="{73E6AD44-29BA-4107-8DC4-CD88F90C98D6}" dt="2023-12-06T14:39:08.852" v="47" actId="47"/>
        <pc:sldMkLst>
          <pc:docMk/>
          <pc:sldMk cId="2466966267"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3B7953-020F-4B6E-B875-89D2F0B55F8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8A741EE-FF75-466D-BD7C-2A661C2AE323}">
      <dgm:prSet custT="1"/>
      <dgm:spPr/>
      <dgm:t>
        <a:bodyPr/>
        <a:lstStyle/>
        <a:p>
          <a:r>
            <a:rPr lang="en-US" sz="2800" dirty="0"/>
            <a:t>Operational Risk</a:t>
          </a:r>
        </a:p>
      </dgm:t>
    </dgm:pt>
    <dgm:pt modelId="{8B3310B7-BFC3-4BE5-8F35-0D386F675BB1}" type="parTrans" cxnId="{AD673A4F-8AED-499E-8BC4-88411518A159}">
      <dgm:prSet/>
      <dgm:spPr/>
      <dgm:t>
        <a:bodyPr/>
        <a:lstStyle/>
        <a:p>
          <a:endParaRPr lang="en-US"/>
        </a:p>
      </dgm:t>
    </dgm:pt>
    <dgm:pt modelId="{42554440-9F18-4318-9F47-82F9FFF483A7}" type="sibTrans" cxnId="{AD673A4F-8AED-499E-8BC4-88411518A159}">
      <dgm:prSet/>
      <dgm:spPr/>
      <dgm:t>
        <a:bodyPr/>
        <a:lstStyle/>
        <a:p>
          <a:endParaRPr lang="en-US"/>
        </a:p>
      </dgm:t>
    </dgm:pt>
    <dgm:pt modelId="{505EE6A6-4BAD-41D7-9499-A4735790BE5B}">
      <dgm:prSet custT="1"/>
      <dgm:spPr/>
      <dgm:t>
        <a:bodyPr/>
        <a:lstStyle/>
        <a:p>
          <a:r>
            <a:rPr lang="en-US" sz="2800" dirty="0"/>
            <a:t>Financial Risk</a:t>
          </a:r>
        </a:p>
      </dgm:t>
    </dgm:pt>
    <dgm:pt modelId="{C9481FC4-8963-440D-AC7C-88E9C7E51E90}" type="parTrans" cxnId="{39414085-80D1-44F3-8A99-5297E3787855}">
      <dgm:prSet/>
      <dgm:spPr/>
      <dgm:t>
        <a:bodyPr/>
        <a:lstStyle/>
        <a:p>
          <a:endParaRPr lang="en-US"/>
        </a:p>
      </dgm:t>
    </dgm:pt>
    <dgm:pt modelId="{BAD4E90D-DA9E-45C4-8C14-B652C3D155C9}" type="sibTrans" cxnId="{39414085-80D1-44F3-8A99-5297E3787855}">
      <dgm:prSet/>
      <dgm:spPr/>
      <dgm:t>
        <a:bodyPr/>
        <a:lstStyle/>
        <a:p>
          <a:endParaRPr lang="en-US"/>
        </a:p>
      </dgm:t>
    </dgm:pt>
    <dgm:pt modelId="{26F2ABD5-7F23-4533-A02E-A19CE51D8C8F}">
      <dgm:prSet custT="1"/>
      <dgm:spPr/>
      <dgm:t>
        <a:bodyPr/>
        <a:lstStyle/>
        <a:p>
          <a:r>
            <a:rPr lang="en-US" sz="2800" dirty="0"/>
            <a:t>Environmental Risk </a:t>
          </a:r>
        </a:p>
      </dgm:t>
    </dgm:pt>
    <dgm:pt modelId="{08577687-39D8-4263-8B50-F2B7F02AE8F0}" type="parTrans" cxnId="{70431571-C823-42F5-9655-4CDDAE8202E5}">
      <dgm:prSet/>
      <dgm:spPr/>
      <dgm:t>
        <a:bodyPr/>
        <a:lstStyle/>
        <a:p>
          <a:endParaRPr lang="en-US"/>
        </a:p>
      </dgm:t>
    </dgm:pt>
    <dgm:pt modelId="{0D23FFC9-1D55-410A-BEB0-DCCE6D3006B7}" type="sibTrans" cxnId="{70431571-C823-42F5-9655-4CDDAE8202E5}">
      <dgm:prSet/>
      <dgm:spPr/>
      <dgm:t>
        <a:bodyPr/>
        <a:lstStyle/>
        <a:p>
          <a:endParaRPr lang="en-US"/>
        </a:p>
      </dgm:t>
    </dgm:pt>
    <dgm:pt modelId="{6913B24D-B0FA-441E-99B7-802A1FA65D30}">
      <dgm:prSet custT="1"/>
      <dgm:spPr/>
      <dgm:t>
        <a:bodyPr/>
        <a:lstStyle/>
        <a:p>
          <a:r>
            <a:rPr lang="en-US" sz="2800" dirty="0"/>
            <a:t>Reputational Risk</a:t>
          </a:r>
        </a:p>
      </dgm:t>
    </dgm:pt>
    <dgm:pt modelId="{056F7E6A-1302-4A12-A6F3-0D715DC4F1F8}" type="parTrans" cxnId="{2F410CDD-3F80-4228-B16E-3378691FDF19}">
      <dgm:prSet/>
      <dgm:spPr/>
      <dgm:t>
        <a:bodyPr/>
        <a:lstStyle/>
        <a:p>
          <a:endParaRPr lang="en-US"/>
        </a:p>
      </dgm:t>
    </dgm:pt>
    <dgm:pt modelId="{D7F77172-4A6A-4F02-A0AB-C5C552935E93}" type="sibTrans" cxnId="{2F410CDD-3F80-4228-B16E-3378691FDF19}">
      <dgm:prSet/>
      <dgm:spPr/>
      <dgm:t>
        <a:bodyPr/>
        <a:lstStyle/>
        <a:p>
          <a:endParaRPr lang="en-US"/>
        </a:p>
      </dgm:t>
    </dgm:pt>
    <dgm:pt modelId="{83A83AE9-F068-4A6C-935A-98C04D353064}" type="pres">
      <dgm:prSet presAssocID="{4A3B7953-020F-4B6E-B875-89D2F0B55F8C}" presName="vert0" presStyleCnt="0">
        <dgm:presLayoutVars>
          <dgm:dir/>
          <dgm:animOne val="branch"/>
          <dgm:animLvl val="lvl"/>
        </dgm:presLayoutVars>
      </dgm:prSet>
      <dgm:spPr/>
    </dgm:pt>
    <dgm:pt modelId="{5AFBF48D-2055-4ADE-A38E-EAACE1401633}" type="pres">
      <dgm:prSet presAssocID="{28A741EE-FF75-466D-BD7C-2A661C2AE323}" presName="thickLine" presStyleLbl="alignNode1" presStyleIdx="0" presStyleCnt="4"/>
      <dgm:spPr/>
    </dgm:pt>
    <dgm:pt modelId="{6D188DC2-884B-4F73-A3FE-4904445E8568}" type="pres">
      <dgm:prSet presAssocID="{28A741EE-FF75-466D-BD7C-2A661C2AE323}" presName="horz1" presStyleCnt="0"/>
      <dgm:spPr/>
    </dgm:pt>
    <dgm:pt modelId="{63015719-694E-4A1C-B40B-AC0DE031273E}" type="pres">
      <dgm:prSet presAssocID="{28A741EE-FF75-466D-BD7C-2A661C2AE323}" presName="tx1" presStyleLbl="revTx" presStyleIdx="0" presStyleCnt="4"/>
      <dgm:spPr/>
    </dgm:pt>
    <dgm:pt modelId="{9C065C1A-AB17-4768-8062-24B4E07832F4}" type="pres">
      <dgm:prSet presAssocID="{28A741EE-FF75-466D-BD7C-2A661C2AE323}" presName="vert1" presStyleCnt="0"/>
      <dgm:spPr/>
    </dgm:pt>
    <dgm:pt modelId="{7446B835-AB4C-479A-861C-4EED47FDBC71}" type="pres">
      <dgm:prSet presAssocID="{505EE6A6-4BAD-41D7-9499-A4735790BE5B}" presName="thickLine" presStyleLbl="alignNode1" presStyleIdx="1" presStyleCnt="4"/>
      <dgm:spPr/>
    </dgm:pt>
    <dgm:pt modelId="{F6B4C3AF-D474-4639-873F-227396D07B54}" type="pres">
      <dgm:prSet presAssocID="{505EE6A6-4BAD-41D7-9499-A4735790BE5B}" presName="horz1" presStyleCnt="0"/>
      <dgm:spPr/>
    </dgm:pt>
    <dgm:pt modelId="{9EE67AC2-955E-4CA0-BDF3-21CDE4C11164}" type="pres">
      <dgm:prSet presAssocID="{505EE6A6-4BAD-41D7-9499-A4735790BE5B}" presName="tx1" presStyleLbl="revTx" presStyleIdx="1" presStyleCnt="4"/>
      <dgm:spPr/>
    </dgm:pt>
    <dgm:pt modelId="{95140EEC-9923-49AF-AD29-D6C686590EE5}" type="pres">
      <dgm:prSet presAssocID="{505EE6A6-4BAD-41D7-9499-A4735790BE5B}" presName="vert1" presStyleCnt="0"/>
      <dgm:spPr/>
    </dgm:pt>
    <dgm:pt modelId="{4D330E25-C3E6-482B-8A26-99EFE0964204}" type="pres">
      <dgm:prSet presAssocID="{26F2ABD5-7F23-4533-A02E-A19CE51D8C8F}" presName="thickLine" presStyleLbl="alignNode1" presStyleIdx="2" presStyleCnt="4"/>
      <dgm:spPr/>
    </dgm:pt>
    <dgm:pt modelId="{2AF3E2DD-672E-44A0-A0DB-AC27358C27D2}" type="pres">
      <dgm:prSet presAssocID="{26F2ABD5-7F23-4533-A02E-A19CE51D8C8F}" presName="horz1" presStyleCnt="0"/>
      <dgm:spPr/>
    </dgm:pt>
    <dgm:pt modelId="{778F5200-AB26-4879-A407-98370365D68A}" type="pres">
      <dgm:prSet presAssocID="{26F2ABD5-7F23-4533-A02E-A19CE51D8C8F}" presName="tx1" presStyleLbl="revTx" presStyleIdx="2" presStyleCnt="4"/>
      <dgm:spPr/>
    </dgm:pt>
    <dgm:pt modelId="{C3238395-91DB-45E3-BE4D-F4BE6421270F}" type="pres">
      <dgm:prSet presAssocID="{26F2ABD5-7F23-4533-A02E-A19CE51D8C8F}" presName="vert1" presStyleCnt="0"/>
      <dgm:spPr/>
    </dgm:pt>
    <dgm:pt modelId="{B92737C4-24A6-4BD9-875F-373361EC1711}" type="pres">
      <dgm:prSet presAssocID="{6913B24D-B0FA-441E-99B7-802A1FA65D30}" presName="thickLine" presStyleLbl="alignNode1" presStyleIdx="3" presStyleCnt="4"/>
      <dgm:spPr/>
    </dgm:pt>
    <dgm:pt modelId="{B2589BE2-D139-416E-A731-1CEAEA15DC5D}" type="pres">
      <dgm:prSet presAssocID="{6913B24D-B0FA-441E-99B7-802A1FA65D30}" presName="horz1" presStyleCnt="0"/>
      <dgm:spPr/>
    </dgm:pt>
    <dgm:pt modelId="{7A704E75-45E6-4AB7-BAF6-3670F3C9737E}" type="pres">
      <dgm:prSet presAssocID="{6913B24D-B0FA-441E-99B7-802A1FA65D30}" presName="tx1" presStyleLbl="revTx" presStyleIdx="3" presStyleCnt="4"/>
      <dgm:spPr/>
    </dgm:pt>
    <dgm:pt modelId="{908CE3FE-D243-4DBC-A6B1-C4CEA5ABA50F}" type="pres">
      <dgm:prSet presAssocID="{6913B24D-B0FA-441E-99B7-802A1FA65D30}" presName="vert1" presStyleCnt="0"/>
      <dgm:spPr/>
    </dgm:pt>
  </dgm:ptLst>
  <dgm:cxnLst>
    <dgm:cxn modelId="{0E2FC467-C7AB-41B6-8D7A-783FE78E65AE}" type="presOf" srcId="{28A741EE-FF75-466D-BD7C-2A661C2AE323}" destId="{63015719-694E-4A1C-B40B-AC0DE031273E}" srcOrd="0" destOrd="0" presId="urn:microsoft.com/office/officeart/2008/layout/LinedList"/>
    <dgm:cxn modelId="{AD673A4F-8AED-499E-8BC4-88411518A159}" srcId="{4A3B7953-020F-4B6E-B875-89D2F0B55F8C}" destId="{28A741EE-FF75-466D-BD7C-2A661C2AE323}" srcOrd="0" destOrd="0" parTransId="{8B3310B7-BFC3-4BE5-8F35-0D386F675BB1}" sibTransId="{42554440-9F18-4318-9F47-82F9FFF483A7}"/>
    <dgm:cxn modelId="{70431571-C823-42F5-9655-4CDDAE8202E5}" srcId="{4A3B7953-020F-4B6E-B875-89D2F0B55F8C}" destId="{26F2ABD5-7F23-4533-A02E-A19CE51D8C8F}" srcOrd="2" destOrd="0" parTransId="{08577687-39D8-4263-8B50-F2B7F02AE8F0}" sibTransId="{0D23FFC9-1D55-410A-BEB0-DCCE6D3006B7}"/>
    <dgm:cxn modelId="{39414085-80D1-44F3-8A99-5297E3787855}" srcId="{4A3B7953-020F-4B6E-B875-89D2F0B55F8C}" destId="{505EE6A6-4BAD-41D7-9499-A4735790BE5B}" srcOrd="1" destOrd="0" parTransId="{C9481FC4-8963-440D-AC7C-88E9C7E51E90}" sibTransId="{BAD4E90D-DA9E-45C4-8C14-B652C3D155C9}"/>
    <dgm:cxn modelId="{0227128D-484B-474C-8625-1A461320AC4E}" type="presOf" srcId="{26F2ABD5-7F23-4533-A02E-A19CE51D8C8F}" destId="{778F5200-AB26-4879-A407-98370365D68A}" srcOrd="0" destOrd="0" presId="urn:microsoft.com/office/officeart/2008/layout/LinedList"/>
    <dgm:cxn modelId="{BD48F9C5-570D-4E2E-A20B-D6C6D09F1485}" type="presOf" srcId="{6913B24D-B0FA-441E-99B7-802A1FA65D30}" destId="{7A704E75-45E6-4AB7-BAF6-3670F3C9737E}" srcOrd="0" destOrd="0" presId="urn:microsoft.com/office/officeart/2008/layout/LinedList"/>
    <dgm:cxn modelId="{BD1CB7CD-1ED2-4705-AE9F-BFFF72ED41C1}" type="presOf" srcId="{4A3B7953-020F-4B6E-B875-89D2F0B55F8C}" destId="{83A83AE9-F068-4A6C-935A-98C04D353064}" srcOrd="0" destOrd="0" presId="urn:microsoft.com/office/officeart/2008/layout/LinedList"/>
    <dgm:cxn modelId="{42F2D5D3-FC67-4551-AA56-16BF80564A27}" type="presOf" srcId="{505EE6A6-4BAD-41D7-9499-A4735790BE5B}" destId="{9EE67AC2-955E-4CA0-BDF3-21CDE4C11164}" srcOrd="0" destOrd="0" presId="urn:microsoft.com/office/officeart/2008/layout/LinedList"/>
    <dgm:cxn modelId="{2F410CDD-3F80-4228-B16E-3378691FDF19}" srcId="{4A3B7953-020F-4B6E-B875-89D2F0B55F8C}" destId="{6913B24D-B0FA-441E-99B7-802A1FA65D30}" srcOrd="3" destOrd="0" parTransId="{056F7E6A-1302-4A12-A6F3-0D715DC4F1F8}" sibTransId="{D7F77172-4A6A-4F02-A0AB-C5C552935E93}"/>
    <dgm:cxn modelId="{840F284B-4A4E-43C9-AB76-335B9FFA0F65}" type="presParOf" srcId="{83A83AE9-F068-4A6C-935A-98C04D353064}" destId="{5AFBF48D-2055-4ADE-A38E-EAACE1401633}" srcOrd="0" destOrd="0" presId="urn:microsoft.com/office/officeart/2008/layout/LinedList"/>
    <dgm:cxn modelId="{B47EBA10-9651-4925-892E-AF1662B1B5D8}" type="presParOf" srcId="{83A83AE9-F068-4A6C-935A-98C04D353064}" destId="{6D188DC2-884B-4F73-A3FE-4904445E8568}" srcOrd="1" destOrd="0" presId="urn:microsoft.com/office/officeart/2008/layout/LinedList"/>
    <dgm:cxn modelId="{EAD17773-6CE6-4528-B7B6-A4EDA8E52FC8}" type="presParOf" srcId="{6D188DC2-884B-4F73-A3FE-4904445E8568}" destId="{63015719-694E-4A1C-B40B-AC0DE031273E}" srcOrd="0" destOrd="0" presId="urn:microsoft.com/office/officeart/2008/layout/LinedList"/>
    <dgm:cxn modelId="{FEEB0ADE-626E-4365-9BF9-1F3A5C673405}" type="presParOf" srcId="{6D188DC2-884B-4F73-A3FE-4904445E8568}" destId="{9C065C1A-AB17-4768-8062-24B4E07832F4}" srcOrd="1" destOrd="0" presId="urn:microsoft.com/office/officeart/2008/layout/LinedList"/>
    <dgm:cxn modelId="{15E69E14-9305-4A68-B35F-6DC19B3C780F}" type="presParOf" srcId="{83A83AE9-F068-4A6C-935A-98C04D353064}" destId="{7446B835-AB4C-479A-861C-4EED47FDBC71}" srcOrd="2" destOrd="0" presId="urn:microsoft.com/office/officeart/2008/layout/LinedList"/>
    <dgm:cxn modelId="{1FF8B18E-60BD-4396-A8BE-444D6465B4AD}" type="presParOf" srcId="{83A83AE9-F068-4A6C-935A-98C04D353064}" destId="{F6B4C3AF-D474-4639-873F-227396D07B54}" srcOrd="3" destOrd="0" presId="urn:microsoft.com/office/officeart/2008/layout/LinedList"/>
    <dgm:cxn modelId="{F5FEBC4A-B50F-4BB0-9E12-804915042631}" type="presParOf" srcId="{F6B4C3AF-D474-4639-873F-227396D07B54}" destId="{9EE67AC2-955E-4CA0-BDF3-21CDE4C11164}" srcOrd="0" destOrd="0" presId="urn:microsoft.com/office/officeart/2008/layout/LinedList"/>
    <dgm:cxn modelId="{E5B0B0C1-0B01-4272-85A0-6D7E64856C6B}" type="presParOf" srcId="{F6B4C3AF-D474-4639-873F-227396D07B54}" destId="{95140EEC-9923-49AF-AD29-D6C686590EE5}" srcOrd="1" destOrd="0" presId="urn:microsoft.com/office/officeart/2008/layout/LinedList"/>
    <dgm:cxn modelId="{CF815128-5D36-473A-9326-2810AE278F8D}" type="presParOf" srcId="{83A83AE9-F068-4A6C-935A-98C04D353064}" destId="{4D330E25-C3E6-482B-8A26-99EFE0964204}" srcOrd="4" destOrd="0" presId="urn:microsoft.com/office/officeart/2008/layout/LinedList"/>
    <dgm:cxn modelId="{C62230FC-6B2F-4C36-9D5F-AF8BD04464C1}" type="presParOf" srcId="{83A83AE9-F068-4A6C-935A-98C04D353064}" destId="{2AF3E2DD-672E-44A0-A0DB-AC27358C27D2}" srcOrd="5" destOrd="0" presId="urn:microsoft.com/office/officeart/2008/layout/LinedList"/>
    <dgm:cxn modelId="{69C86566-567F-4120-BC78-29B47A2872BB}" type="presParOf" srcId="{2AF3E2DD-672E-44A0-A0DB-AC27358C27D2}" destId="{778F5200-AB26-4879-A407-98370365D68A}" srcOrd="0" destOrd="0" presId="urn:microsoft.com/office/officeart/2008/layout/LinedList"/>
    <dgm:cxn modelId="{17069EBF-3A3D-46F2-9200-D707C67AB99D}" type="presParOf" srcId="{2AF3E2DD-672E-44A0-A0DB-AC27358C27D2}" destId="{C3238395-91DB-45E3-BE4D-F4BE6421270F}" srcOrd="1" destOrd="0" presId="urn:microsoft.com/office/officeart/2008/layout/LinedList"/>
    <dgm:cxn modelId="{9528C125-C6B1-4A9F-8FBC-4B801343DC54}" type="presParOf" srcId="{83A83AE9-F068-4A6C-935A-98C04D353064}" destId="{B92737C4-24A6-4BD9-875F-373361EC1711}" srcOrd="6" destOrd="0" presId="urn:microsoft.com/office/officeart/2008/layout/LinedList"/>
    <dgm:cxn modelId="{B3250F02-C519-4448-A3F5-2B349A1BE336}" type="presParOf" srcId="{83A83AE9-F068-4A6C-935A-98C04D353064}" destId="{B2589BE2-D139-416E-A731-1CEAEA15DC5D}" srcOrd="7" destOrd="0" presId="urn:microsoft.com/office/officeart/2008/layout/LinedList"/>
    <dgm:cxn modelId="{07E50B7D-C7F8-41ED-B02E-ED1C6ED60427}" type="presParOf" srcId="{B2589BE2-D139-416E-A731-1CEAEA15DC5D}" destId="{7A704E75-45E6-4AB7-BAF6-3670F3C9737E}" srcOrd="0" destOrd="0" presId="urn:microsoft.com/office/officeart/2008/layout/LinedList"/>
    <dgm:cxn modelId="{3A413CF3-7CD4-4CD1-8582-4692E32F6F99}" type="presParOf" srcId="{B2589BE2-D139-416E-A731-1CEAEA15DC5D}" destId="{908CE3FE-D243-4DBC-A6B1-C4CEA5ABA5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BF48D-2055-4ADE-A38E-EAACE1401633}">
      <dsp:nvSpPr>
        <dsp:cNvPr id="0" name=""/>
        <dsp:cNvSpPr/>
      </dsp:nvSpPr>
      <dsp:spPr>
        <a:xfrm>
          <a:off x="0" y="0"/>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015719-694E-4A1C-B40B-AC0DE031273E}">
      <dsp:nvSpPr>
        <dsp:cNvPr id="0" name=""/>
        <dsp:cNvSpPr/>
      </dsp:nvSpPr>
      <dsp:spPr>
        <a:xfrm>
          <a:off x="0" y="0"/>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Operational Risk</a:t>
          </a:r>
        </a:p>
      </dsp:txBody>
      <dsp:txXfrm>
        <a:off x="0" y="0"/>
        <a:ext cx="4111640" cy="1025128"/>
      </dsp:txXfrm>
    </dsp:sp>
    <dsp:sp modelId="{7446B835-AB4C-479A-861C-4EED47FDBC71}">
      <dsp:nvSpPr>
        <dsp:cNvPr id="0" name=""/>
        <dsp:cNvSpPr/>
      </dsp:nvSpPr>
      <dsp:spPr>
        <a:xfrm>
          <a:off x="0" y="1025128"/>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E67AC2-955E-4CA0-BDF3-21CDE4C11164}">
      <dsp:nvSpPr>
        <dsp:cNvPr id="0" name=""/>
        <dsp:cNvSpPr/>
      </dsp:nvSpPr>
      <dsp:spPr>
        <a:xfrm>
          <a:off x="0" y="1025128"/>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Financial Risk</a:t>
          </a:r>
        </a:p>
      </dsp:txBody>
      <dsp:txXfrm>
        <a:off x="0" y="1025128"/>
        <a:ext cx="4111640" cy="1025128"/>
      </dsp:txXfrm>
    </dsp:sp>
    <dsp:sp modelId="{4D330E25-C3E6-482B-8A26-99EFE0964204}">
      <dsp:nvSpPr>
        <dsp:cNvPr id="0" name=""/>
        <dsp:cNvSpPr/>
      </dsp:nvSpPr>
      <dsp:spPr>
        <a:xfrm>
          <a:off x="0" y="2050256"/>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F5200-AB26-4879-A407-98370365D68A}">
      <dsp:nvSpPr>
        <dsp:cNvPr id="0" name=""/>
        <dsp:cNvSpPr/>
      </dsp:nvSpPr>
      <dsp:spPr>
        <a:xfrm>
          <a:off x="0" y="2050256"/>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Environmental Risk </a:t>
          </a:r>
        </a:p>
      </dsp:txBody>
      <dsp:txXfrm>
        <a:off x="0" y="2050256"/>
        <a:ext cx="4111640" cy="1025128"/>
      </dsp:txXfrm>
    </dsp:sp>
    <dsp:sp modelId="{B92737C4-24A6-4BD9-875F-373361EC1711}">
      <dsp:nvSpPr>
        <dsp:cNvPr id="0" name=""/>
        <dsp:cNvSpPr/>
      </dsp:nvSpPr>
      <dsp:spPr>
        <a:xfrm>
          <a:off x="0" y="3075383"/>
          <a:ext cx="411164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04E75-45E6-4AB7-BAF6-3670F3C9737E}">
      <dsp:nvSpPr>
        <dsp:cNvPr id="0" name=""/>
        <dsp:cNvSpPr/>
      </dsp:nvSpPr>
      <dsp:spPr>
        <a:xfrm>
          <a:off x="0" y="3075384"/>
          <a:ext cx="4111640" cy="1025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Reputational Risk</a:t>
          </a:r>
        </a:p>
      </dsp:txBody>
      <dsp:txXfrm>
        <a:off x="0" y="3075384"/>
        <a:ext cx="4111640" cy="10251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103634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66169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500030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3140592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731865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35098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115206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369519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3418680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2265633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944DE2BB-C597-4330-8155-2E1D2EB4516E}" type="slidenum">
              <a:rPr lang="en-GB" smtClean="0"/>
              <a:t>‹#›</a:t>
            </a:fld>
            <a:endParaRPr lang="en-GB"/>
          </a:p>
        </p:txBody>
      </p:sp>
    </p:spTree>
    <p:extLst>
      <p:ext uri="{BB962C8B-B14F-4D97-AF65-F5344CB8AC3E}">
        <p14:creationId xmlns:p14="http://schemas.microsoft.com/office/powerpoint/2010/main" val="147989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99791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xfrm>
            <a:off x="5917310" y="6500812"/>
            <a:ext cx="345473" cy="267891"/>
          </a:xfrm>
          <a:prstGeom prst="rect">
            <a:avLst/>
          </a:prstGeom>
        </p:spPr>
        <p:txBody>
          <a:bodyPr anchor="t"/>
          <a:lstStyle/>
          <a:p>
            <a:fld id="{86CB4B4D-7CA3-9044-876B-883B54F8677D}" type="slidenum">
              <a:t>‹#›</a:t>
            </a:fld>
            <a:endParaRPr/>
          </a:p>
        </p:txBody>
      </p:sp>
    </p:spTree>
    <p:extLst>
      <p:ext uri="{BB962C8B-B14F-4D97-AF65-F5344CB8AC3E}">
        <p14:creationId xmlns:p14="http://schemas.microsoft.com/office/powerpoint/2010/main" val="153802005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5AAD2C-B261-415A-9321-3AD07AB21A27}" type="datetimeFigureOut">
              <a:rPr lang="en-GB" smtClean="0"/>
              <a:t>06/12/2023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4DE2BB-C597-4330-8155-2E1D2EB4516E}" type="slidenum">
              <a:rPr lang="en-GB" smtClean="0"/>
              <a:t>‹#›</a:t>
            </a:fld>
            <a:endParaRPr lang="en-GB"/>
          </a:p>
        </p:txBody>
      </p:sp>
    </p:spTree>
    <p:extLst>
      <p:ext uri="{BB962C8B-B14F-4D97-AF65-F5344CB8AC3E}">
        <p14:creationId xmlns:p14="http://schemas.microsoft.com/office/powerpoint/2010/main" val="48749482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esm1/chapter/chapter-1/"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uk/guidance/alcohol-licensin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v.uk/guidance/entertainment-licensing-changes-under-the-live-music-act"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food.gov.uk/business-guidance/getting-ready-to-start-your-food-busines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uidance/equality-act-2010-guidance#:~:text=The%20Equality%20Act%202010%20legally,strengthening%20protection%20in%20some%20situation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domainpictures.net/en/view-image.php?image=257279&amp;picture=laborlawlawyerlegaltechnology"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9657D6-978C-C901-B013-136431D11050}"/>
              </a:ext>
            </a:extLst>
          </p:cNvPr>
          <p:cNvPicPr>
            <a:picLocks noChangeAspect="1"/>
          </p:cNvPicPr>
          <p:nvPr/>
        </p:nvPicPr>
        <p:blipFill>
          <a:blip r:embed="rId2"/>
          <a:stretch>
            <a:fillRect/>
          </a:stretch>
        </p:blipFill>
        <p:spPr>
          <a:xfrm>
            <a:off x="2845675" y="697468"/>
            <a:ext cx="5708854" cy="4532131"/>
          </a:xfrm>
          <a:prstGeom prst="rect">
            <a:avLst/>
          </a:prstGeom>
        </p:spPr>
      </p:pic>
      <p:sp>
        <p:nvSpPr>
          <p:cNvPr id="3" name="Subtitle 2">
            <a:extLst>
              <a:ext uri="{FF2B5EF4-FFF2-40B4-BE49-F238E27FC236}">
                <a16:creationId xmlns:a16="http://schemas.microsoft.com/office/drawing/2014/main" id="{B1F634EF-D156-190E-EE53-A100EA3741CA}"/>
              </a:ext>
            </a:extLst>
          </p:cNvPr>
          <p:cNvSpPr>
            <a:spLocks noGrp="1"/>
          </p:cNvSpPr>
          <p:nvPr>
            <p:ph type="subTitle" idx="1"/>
          </p:nvPr>
        </p:nvSpPr>
        <p:spPr>
          <a:xfrm>
            <a:off x="0" y="2963534"/>
            <a:ext cx="3381703" cy="1655762"/>
          </a:xfrm>
        </p:spPr>
        <p:txBody>
          <a:bodyPr/>
          <a:lstStyle/>
          <a:p>
            <a:r>
              <a:rPr lang="en-GB" dirty="0"/>
              <a:t>Week 11</a:t>
            </a:r>
          </a:p>
          <a:p>
            <a:r>
              <a:rPr lang="en-GB" dirty="0"/>
              <a:t>7/12/2023</a:t>
            </a:r>
          </a:p>
        </p:txBody>
      </p:sp>
    </p:spTree>
    <p:extLst>
      <p:ext uri="{BB962C8B-B14F-4D97-AF65-F5344CB8AC3E}">
        <p14:creationId xmlns:p14="http://schemas.microsoft.com/office/powerpoint/2010/main" val="2051294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50EC1-5A2D-B7D5-2AA0-651A490F358E}"/>
              </a:ext>
            </a:extLst>
          </p:cNvPr>
          <p:cNvSpPr>
            <a:spLocks noGrp="1"/>
          </p:cNvSpPr>
          <p:nvPr>
            <p:ph type="title"/>
          </p:nvPr>
        </p:nvSpPr>
        <p:spPr>
          <a:xfrm>
            <a:off x="54665" y="-22980"/>
            <a:ext cx="10515600" cy="658332"/>
          </a:xfrm>
        </p:spPr>
        <p:txBody>
          <a:bodyPr>
            <a:normAutofit/>
          </a:bodyPr>
          <a:lstStyle/>
          <a:p>
            <a:r>
              <a:rPr lang="en-GB" sz="3200" b="1" dirty="0">
                <a:solidFill>
                  <a:srgbClr val="000000"/>
                </a:solidFill>
                <a:effectLst/>
                <a:ea typeface="Arial" panose="020B0604020202020204" pitchFamily="34" charset="0"/>
                <a:cs typeface="Calibri Light" panose="020F0302020204030204" pitchFamily="34" charset="0"/>
              </a:rPr>
              <a:t>Operational Law -</a:t>
            </a:r>
            <a:endParaRPr lang="en-GB" sz="6600" b="1" dirty="0">
              <a:cs typeface="Calibri Light" panose="020F0302020204030204" pitchFamily="34" charset="0"/>
            </a:endParaRPr>
          </a:p>
        </p:txBody>
      </p:sp>
      <p:sp>
        <p:nvSpPr>
          <p:cNvPr id="3" name="Content Placeholder 2">
            <a:extLst>
              <a:ext uri="{FF2B5EF4-FFF2-40B4-BE49-F238E27FC236}">
                <a16:creationId xmlns:a16="http://schemas.microsoft.com/office/drawing/2014/main" id="{547E5DF2-27D4-1C7A-7EB1-717ACDB21960}"/>
              </a:ext>
            </a:extLst>
          </p:cNvPr>
          <p:cNvSpPr>
            <a:spLocks noGrp="1"/>
          </p:cNvSpPr>
          <p:nvPr>
            <p:ph idx="1"/>
          </p:nvPr>
        </p:nvSpPr>
        <p:spPr>
          <a:xfrm>
            <a:off x="54665" y="635352"/>
            <a:ext cx="10515600" cy="5505619"/>
          </a:xfrm>
        </p:spPr>
        <p:txBody>
          <a:bodyPr>
            <a:normAutofit lnSpcReduction="10000"/>
          </a:bodyPr>
          <a:lstStyle/>
          <a:p>
            <a:pPr marL="0" indent="0">
              <a:buNone/>
            </a:pPr>
            <a:r>
              <a:rPr lang="en-GB" sz="1600" dirty="0">
                <a:solidFill>
                  <a:srgbClr val="000000"/>
                </a:solidFill>
                <a:effectLst/>
                <a:ea typeface="Arial" panose="020B0604020202020204" pitchFamily="34" charset="0"/>
                <a:cs typeface="Times New Roman" panose="02020603050405020304" pitchFamily="18" charset="0"/>
              </a:rPr>
              <a:t>Sale of Goods Act, alcohol licencing, public entertainment, food standards, Disability Discrimination Act. etc</a:t>
            </a:r>
          </a:p>
          <a:p>
            <a:pPr marL="0" indent="0">
              <a:buNone/>
            </a:pPr>
            <a:r>
              <a:rPr lang="en-GB" sz="1600" b="1" dirty="0">
                <a:solidFill>
                  <a:srgbClr val="000000"/>
                </a:solidFill>
                <a:effectLst/>
                <a:ea typeface="Times New Roman" panose="02020603050405020304" pitchFamily="18" charset="0"/>
                <a:cs typeface="Times New Roman" panose="02020603050405020304" pitchFamily="18" charset="0"/>
              </a:rPr>
              <a:t>Sale of Goods Act 1979 – </a:t>
            </a:r>
          </a:p>
          <a:p>
            <a:pPr marL="0" indent="0">
              <a:buNone/>
            </a:pPr>
            <a:r>
              <a:rPr lang="en-GB" sz="1600" b="1" i="0" dirty="0">
                <a:solidFill>
                  <a:srgbClr val="4D5156"/>
                </a:solidFill>
                <a:effectLst/>
              </a:rPr>
              <a:t>The Consumer Rights Act 2015</a:t>
            </a:r>
            <a:r>
              <a:rPr lang="en-GB" sz="1600" b="0" i="0" dirty="0">
                <a:solidFill>
                  <a:srgbClr val="4D5156"/>
                </a:solidFill>
                <a:effectLst/>
              </a:rPr>
              <a:t> </a:t>
            </a:r>
            <a:r>
              <a:rPr lang="en-GB" sz="1600" b="0" i="0" dirty="0">
                <a:solidFill>
                  <a:srgbClr val="040C28"/>
                </a:solidFill>
                <a:effectLst/>
              </a:rPr>
              <a:t>sets out rules relating to the supply of goods to consumers</a:t>
            </a:r>
            <a:r>
              <a:rPr lang="en-GB" sz="1600" b="0" i="0" dirty="0">
                <a:solidFill>
                  <a:srgbClr val="4D5156"/>
                </a:solidFill>
                <a:effectLst/>
              </a:rPr>
              <a:t>. A single set of rules applies to all contracts where goods are supplied, whether by way of sale, hire, hire-purchase or work / materials contracts. The Act also governs the supply of services and digital content.</a:t>
            </a:r>
          </a:p>
          <a:p>
            <a:pPr marL="342900" indent="-342900" algn="l">
              <a:buFont typeface="+mj-lt"/>
              <a:buAutoNum type="arabicPeriod"/>
            </a:pPr>
            <a:r>
              <a:rPr lang="en-GB" sz="1600" b="1" i="0" dirty="0">
                <a:solidFill>
                  <a:srgbClr val="374151"/>
                </a:solidFill>
                <a:effectLst/>
              </a:rPr>
              <a:t>Goods Must Be of Satisfactory Quality:</a:t>
            </a:r>
            <a:r>
              <a:rPr lang="en-GB" sz="1600" b="0" i="0" dirty="0">
                <a:solidFill>
                  <a:srgbClr val="374151"/>
                </a:solidFill>
                <a:effectLst/>
              </a:rPr>
              <a:t>, considering their description, price, and other relevant factors.</a:t>
            </a:r>
          </a:p>
          <a:p>
            <a:pPr marL="342900" indent="-342900" algn="l">
              <a:buFont typeface="+mj-lt"/>
              <a:buAutoNum type="arabicPeriod"/>
            </a:pPr>
            <a:r>
              <a:rPr lang="en-GB" sz="1600" b="1" i="0" dirty="0">
                <a:solidFill>
                  <a:srgbClr val="374151"/>
                </a:solidFill>
                <a:effectLst/>
              </a:rPr>
              <a:t>Fitness for Purpose: </a:t>
            </a:r>
            <a:r>
              <a:rPr lang="en-GB" sz="1600" b="0" i="0" dirty="0">
                <a:solidFill>
                  <a:srgbClr val="374151"/>
                </a:solidFill>
                <a:effectLst/>
              </a:rPr>
              <a:t>for which they are commonly supplied, as well as any specific purpose communicated to the seller.</a:t>
            </a:r>
          </a:p>
          <a:p>
            <a:pPr marL="342900" indent="-342900" algn="l">
              <a:buFont typeface="+mj-lt"/>
              <a:buAutoNum type="arabicPeriod"/>
            </a:pPr>
            <a:r>
              <a:rPr lang="en-GB" sz="1600" b="1" i="0" dirty="0">
                <a:solidFill>
                  <a:srgbClr val="374151"/>
                </a:solidFill>
                <a:effectLst/>
              </a:rPr>
              <a:t>As Described: </a:t>
            </a:r>
            <a:r>
              <a:rPr lang="en-GB" sz="1600" b="0" i="0" dirty="0">
                <a:solidFill>
                  <a:srgbClr val="374151"/>
                </a:solidFill>
                <a:effectLst/>
              </a:rPr>
              <a:t>Goods must match the description provided by the seller, whether verbally, in writing, or through any other means.</a:t>
            </a:r>
          </a:p>
          <a:p>
            <a:pPr marL="342900" indent="-342900" algn="l">
              <a:buFont typeface="+mj-lt"/>
              <a:buAutoNum type="arabicPeriod"/>
            </a:pPr>
            <a:r>
              <a:rPr lang="en-GB" sz="1600" b="1" i="0" dirty="0">
                <a:solidFill>
                  <a:srgbClr val="374151"/>
                </a:solidFill>
                <a:effectLst/>
              </a:rPr>
              <a:t>Satisfactory Quality: </a:t>
            </a:r>
            <a:r>
              <a:rPr lang="en-GB" sz="1600" b="0" i="0" dirty="0">
                <a:solidFill>
                  <a:srgbClr val="374151"/>
                </a:solidFill>
                <a:effectLst/>
              </a:rPr>
              <a:t>Goods should be free from defects and meet the standard that a reasonable person would consider satisfactory.</a:t>
            </a:r>
          </a:p>
          <a:p>
            <a:pPr marL="342900" indent="-342900" algn="l">
              <a:buFont typeface="+mj-lt"/>
              <a:buAutoNum type="arabicPeriod"/>
            </a:pPr>
            <a:r>
              <a:rPr lang="en-GB" sz="1600" b="1" i="0" dirty="0">
                <a:solidFill>
                  <a:srgbClr val="374151"/>
                </a:solidFill>
                <a:effectLst/>
              </a:rPr>
              <a:t>Remedies for Consumers: </a:t>
            </a:r>
            <a:r>
              <a:rPr lang="en-GB" sz="1600" b="0" i="0" dirty="0">
                <a:solidFill>
                  <a:srgbClr val="374151"/>
                </a:solidFill>
                <a:effectLst/>
              </a:rPr>
              <a:t>If goods are faulty or do not meet the consumer's expectations,  provides remedies, including the right to a repair, replacement, or refund.</a:t>
            </a:r>
          </a:p>
          <a:p>
            <a:pPr marL="342900" indent="-342900" algn="l">
              <a:buFont typeface="+mj-lt"/>
              <a:buAutoNum type="arabicPeriod"/>
            </a:pPr>
            <a:r>
              <a:rPr lang="en-GB" sz="1600" b="1" i="0" dirty="0">
                <a:solidFill>
                  <a:srgbClr val="374151"/>
                </a:solidFill>
                <a:effectLst/>
              </a:rPr>
              <a:t>Short-Term Right to Reject: </a:t>
            </a:r>
            <a:r>
              <a:rPr lang="en-GB" sz="1600" b="0" i="0" dirty="0">
                <a:solidFill>
                  <a:srgbClr val="374151"/>
                </a:solidFill>
                <a:effectLst/>
              </a:rPr>
              <a:t>Within 30 days of purchase, consumers have the right to reject faulty goods and receive a full refund.</a:t>
            </a:r>
          </a:p>
          <a:p>
            <a:pPr marL="342900" indent="-342900" algn="l">
              <a:buFont typeface="+mj-lt"/>
              <a:buAutoNum type="arabicPeriod"/>
            </a:pPr>
            <a:r>
              <a:rPr lang="en-GB" sz="1600" b="1" i="0" dirty="0">
                <a:solidFill>
                  <a:srgbClr val="374151"/>
                </a:solidFill>
                <a:effectLst/>
              </a:rPr>
              <a:t>Long-Term Right to Reject: </a:t>
            </a:r>
            <a:r>
              <a:rPr lang="en-GB" sz="1600" b="0" i="0" dirty="0">
                <a:solidFill>
                  <a:srgbClr val="374151"/>
                </a:solidFill>
                <a:effectLst/>
              </a:rPr>
              <a:t>After the initial 30 days, consumers have the right to a repair or replacement, and if these remedies fail, they can still potentially claim a refund.</a:t>
            </a:r>
          </a:p>
          <a:p>
            <a:pPr marL="342900" indent="-342900" algn="l">
              <a:buFont typeface="+mj-lt"/>
              <a:buAutoNum type="arabicPeriod"/>
            </a:pPr>
            <a:r>
              <a:rPr lang="en-GB" sz="1600" b="1" i="0" dirty="0">
                <a:solidFill>
                  <a:srgbClr val="374151"/>
                </a:solidFill>
                <a:effectLst/>
              </a:rPr>
              <a:t>Digital Content and Services:  </a:t>
            </a:r>
            <a:r>
              <a:rPr lang="en-GB" sz="1600" b="0" i="0" dirty="0">
                <a:solidFill>
                  <a:srgbClr val="374151"/>
                </a:solidFill>
                <a:effectLst/>
              </a:rPr>
              <a:t>covers digital content and services, providing similar rights and remedies for consumers.</a:t>
            </a:r>
            <a:br>
              <a:rPr lang="en-GB" sz="1600" dirty="0">
                <a:effectLst/>
                <a:ea typeface="Times New Roman" panose="02020603050405020304" pitchFamily="18" charset="0"/>
                <a:cs typeface="Times New Roman" panose="02020603050405020304" pitchFamily="18" charset="0"/>
              </a:rPr>
            </a:br>
            <a:endParaRPr lang="en-GB" sz="1600" dirty="0"/>
          </a:p>
        </p:txBody>
      </p:sp>
      <p:pic>
        <p:nvPicPr>
          <p:cNvPr id="8" name="Picture 7" descr="A close-up of a sign&#10;&#10;Description automatically generated">
            <a:extLst>
              <a:ext uri="{FF2B5EF4-FFF2-40B4-BE49-F238E27FC236}">
                <a16:creationId xmlns:a16="http://schemas.microsoft.com/office/drawing/2014/main" id="{8C2F1E8F-7F1C-DBFF-7D8E-93F744A943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74307" y="76174"/>
            <a:ext cx="2267778" cy="1118356"/>
          </a:xfrm>
          <a:prstGeom prst="rect">
            <a:avLst/>
          </a:prstGeom>
        </p:spPr>
      </p:pic>
    </p:spTree>
    <p:extLst>
      <p:ext uri="{BB962C8B-B14F-4D97-AF65-F5344CB8AC3E}">
        <p14:creationId xmlns:p14="http://schemas.microsoft.com/office/powerpoint/2010/main" val="281942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361B97-381C-AA8A-E9D7-3806690550C0}"/>
              </a:ext>
            </a:extLst>
          </p:cNvPr>
          <p:cNvPicPr>
            <a:picLocks noChangeAspect="1"/>
          </p:cNvPicPr>
          <p:nvPr/>
        </p:nvPicPr>
        <p:blipFill>
          <a:blip r:embed="rId2"/>
          <a:stretch>
            <a:fillRect/>
          </a:stretch>
        </p:blipFill>
        <p:spPr>
          <a:xfrm>
            <a:off x="9896475" y="5063557"/>
            <a:ext cx="2095499" cy="1496785"/>
          </a:xfrm>
          <a:prstGeom prst="rect">
            <a:avLst/>
          </a:prstGeom>
        </p:spPr>
      </p:pic>
      <p:sp>
        <p:nvSpPr>
          <p:cNvPr id="2" name="Title 1">
            <a:extLst>
              <a:ext uri="{FF2B5EF4-FFF2-40B4-BE49-F238E27FC236}">
                <a16:creationId xmlns:a16="http://schemas.microsoft.com/office/drawing/2014/main" id="{982E1551-587C-18F8-49C1-DC5E572D5CDB}"/>
              </a:ext>
            </a:extLst>
          </p:cNvPr>
          <p:cNvSpPr>
            <a:spLocks noGrp="1"/>
          </p:cNvSpPr>
          <p:nvPr>
            <p:ph type="title"/>
          </p:nvPr>
        </p:nvSpPr>
        <p:spPr>
          <a:xfrm>
            <a:off x="95250" y="117476"/>
            <a:ext cx="10515600" cy="635000"/>
          </a:xfrm>
        </p:spPr>
        <p:txBody>
          <a:bodyPr>
            <a:noAutofit/>
          </a:bodyPr>
          <a:lstStyle/>
          <a:p>
            <a:r>
              <a:rPr lang="en-GB" sz="3600" dirty="0"/>
              <a:t>Alcohol Licensing UK -</a:t>
            </a:r>
            <a:r>
              <a:rPr lang="en-GB" sz="3600" b="1" dirty="0">
                <a:solidFill>
                  <a:srgbClr val="374151"/>
                </a:solidFill>
              </a:rPr>
              <a:t>Licensing Act 2003</a:t>
            </a:r>
            <a:endParaRPr lang="en-GB" sz="3600" dirty="0"/>
          </a:p>
        </p:txBody>
      </p:sp>
      <p:sp>
        <p:nvSpPr>
          <p:cNvPr id="3" name="Content Placeholder 2">
            <a:extLst>
              <a:ext uri="{FF2B5EF4-FFF2-40B4-BE49-F238E27FC236}">
                <a16:creationId xmlns:a16="http://schemas.microsoft.com/office/drawing/2014/main" id="{A4F009BE-E1A4-6907-9DBD-BC58053C333E}"/>
              </a:ext>
            </a:extLst>
          </p:cNvPr>
          <p:cNvSpPr>
            <a:spLocks noGrp="1"/>
          </p:cNvSpPr>
          <p:nvPr>
            <p:ph idx="1"/>
          </p:nvPr>
        </p:nvSpPr>
        <p:spPr>
          <a:xfrm>
            <a:off x="95250" y="778668"/>
            <a:ext cx="10477500" cy="5755482"/>
          </a:xfrm>
        </p:spPr>
        <p:txBody>
          <a:bodyPr>
            <a:normAutofit fontScale="25000" lnSpcReduction="20000"/>
          </a:bodyPr>
          <a:lstStyle/>
          <a:p>
            <a:pPr algn="l">
              <a:lnSpc>
                <a:spcPct val="120000"/>
              </a:lnSpc>
              <a:buFont typeface="+mj-lt"/>
              <a:buAutoNum type="arabicPeriod"/>
            </a:pPr>
            <a:r>
              <a:rPr lang="en-GB" sz="5600" b="1" i="0" dirty="0">
                <a:solidFill>
                  <a:srgbClr val="374151"/>
                </a:solidFill>
                <a:effectLst/>
              </a:rPr>
              <a:t>Premises License: </a:t>
            </a:r>
            <a:r>
              <a:rPr lang="en-GB" sz="5600" b="0" i="0" dirty="0">
                <a:solidFill>
                  <a:srgbClr val="374151"/>
                </a:solidFill>
                <a:effectLst/>
              </a:rPr>
              <a:t>Businesses that want to sell or supply alcohol, provide regulated entertainment, or serve hot food or drinks between 11 pm and 5 am need to obtain a premises license.</a:t>
            </a:r>
          </a:p>
          <a:p>
            <a:pPr algn="l">
              <a:lnSpc>
                <a:spcPct val="120000"/>
              </a:lnSpc>
              <a:buFont typeface="+mj-lt"/>
              <a:buAutoNum type="arabicPeriod"/>
            </a:pPr>
            <a:r>
              <a:rPr lang="en-GB" sz="5600" b="1" i="0" dirty="0">
                <a:solidFill>
                  <a:srgbClr val="374151"/>
                </a:solidFill>
                <a:effectLst/>
              </a:rPr>
              <a:t>Personal License: </a:t>
            </a:r>
            <a:r>
              <a:rPr lang="en-GB" sz="5600" b="0" i="0" dirty="0">
                <a:solidFill>
                  <a:srgbClr val="374151"/>
                </a:solidFill>
                <a:effectLst/>
              </a:rPr>
              <a:t>Individuals responsible for the sale of alcohol on licensed premises must hold a personal license. This includes the designated premises supervisor.</a:t>
            </a:r>
          </a:p>
          <a:p>
            <a:pPr algn="l">
              <a:lnSpc>
                <a:spcPct val="120000"/>
              </a:lnSpc>
              <a:buFont typeface="+mj-lt"/>
              <a:buAutoNum type="arabicPeriod"/>
            </a:pPr>
            <a:r>
              <a:rPr lang="en-GB" sz="5600" b="1" i="0" dirty="0">
                <a:solidFill>
                  <a:srgbClr val="374151"/>
                </a:solidFill>
                <a:effectLst/>
              </a:rPr>
              <a:t>Operating Hours: </a:t>
            </a:r>
            <a:r>
              <a:rPr lang="en-GB" sz="5600" b="0" i="0" dirty="0">
                <a:solidFill>
                  <a:srgbClr val="374151"/>
                </a:solidFill>
                <a:effectLst/>
              </a:rPr>
              <a:t>Licensing hours for the sale of alcohol are generally between 5 am and 11 pm, though local authorities have the discretion to set different hours. Extended hours may be allowed for special occasions or by obtaining a license variation.</a:t>
            </a:r>
          </a:p>
          <a:p>
            <a:pPr algn="l">
              <a:lnSpc>
                <a:spcPct val="120000"/>
              </a:lnSpc>
              <a:buFont typeface="+mj-lt"/>
              <a:buAutoNum type="arabicPeriod"/>
            </a:pPr>
            <a:r>
              <a:rPr lang="en-GB" sz="5600" b="1" i="0" dirty="0">
                <a:solidFill>
                  <a:srgbClr val="374151"/>
                </a:solidFill>
                <a:effectLst/>
              </a:rPr>
              <a:t>Conditions and Responsibilities: </a:t>
            </a:r>
            <a:r>
              <a:rPr lang="en-GB" sz="5600" b="0" i="0" dirty="0">
                <a:solidFill>
                  <a:srgbClr val="374151"/>
                </a:solidFill>
                <a:effectLst/>
              </a:rPr>
              <a:t>License holders must comply with the conditions outlined in their license. These may include specific requirements related to the prevention of crime and disorder, public safety, the prevention of public nuisance, and the protection of children from harm.</a:t>
            </a:r>
          </a:p>
          <a:p>
            <a:pPr algn="l">
              <a:lnSpc>
                <a:spcPct val="120000"/>
              </a:lnSpc>
              <a:buFont typeface="+mj-lt"/>
              <a:buAutoNum type="arabicPeriod"/>
            </a:pPr>
            <a:r>
              <a:rPr lang="en-GB" sz="5600" b="1" i="0" dirty="0">
                <a:solidFill>
                  <a:srgbClr val="374151"/>
                </a:solidFill>
                <a:effectLst/>
              </a:rPr>
              <a:t>Application Process: </a:t>
            </a:r>
            <a:r>
              <a:rPr lang="en-GB" sz="5600" b="0" i="0" dirty="0">
                <a:solidFill>
                  <a:srgbClr val="374151"/>
                </a:solidFill>
                <a:effectLst/>
              </a:rPr>
              <a:t>Obtaining a premises license involves an application process that includes public consultation and notification of relevant authorities. The applicant must demonstrate how they will promote the licensing objectives.</a:t>
            </a:r>
          </a:p>
          <a:p>
            <a:pPr algn="l">
              <a:lnSpc>
                <a:spcPct val="120000"/>
              </a:lnSpc>
              <a:buFont typeface="+mj-lt"/>
              <a:buAutoNum type="arabicPeriod"/>
            </a:pPr>
            <a:r>
              <a:rPr lang="en-GB" sz="5600" b="1" i="0" dirty="0">
                <a:solidFill>
                  <a:srgbClr val="374151"/>
                </a:solidFill>
                <a:effectLst/>
              </a:rPr>
              <a:t>Licensing Objectives: </a:t>
            </a:r>
            <a:r>
              <a:rPr lang="en-GB" sz="5600" b="0" i="0" dirty="0">
                <a:solidFill>
                  <a:srgbClr val="374151"/>
                </a:solidFill>
                <a:effectLst/>
              </a:rPr>
              <a:t>outlines </a:t>
            </a:r>
            <a:r>
              <a:rPr lang="en-GB" sz="5600" b="1" i="0" dirty="0">
                <a:solidFill>
                  <a:srgbClr val="374151"/>
                </a:solidFill>
                <a:effectLst/>
              </a:rPr>
              <a:t>four licensing objectives</a:t>
            </a:r>
            <a:r>
              <a:rPr lang="en-GB" sz="5600" b="0" i="0" dirty="0">
                <a:solidFill>
                  <a:srgbClr val="374151"/>
                </a:solidFill>
                <a:effectLst/>
              </a:rPr>
              <a:t>: the prevention of crime and disorder, public safety, the prevention of public nuisance, and the protection of children from harm. Licensing decisions are made with these objectives in mind.</a:t>
            </a:r>
          </a:p>
          <a:p>
            <a:pPr algn="l">
              <a:lnSpc>
                <a:spcPct val="120000"/>
              </a:lnSpc>
              <a:buFont typeface="+mj-lt"/>
              <a:buAutoNum type="arabicPeriod"/>
            </a:pPr>
            <a:r>
              <a:rPr lang="en-GB" sz="5600" b="1" i="0" dirty="0">
                <a:solidFill>
                  <a:srgbClr val="374151"/>
                </a:solidFill>
                <a:effectLst/>
              </a:rPr>
              <a:t>Temporary Event Notice (TEN): </a:t>
            </a:r>
            <a:r>
              <a:rPr lang="en-GB" sz="5600" b="0" i="0" dirty="0">
                <a:solidFill>
                  <a:srgbClr val="374151"/>
                </a:solidFill>
                <a:effectLst/>
              </a:rPr>
              <a:t>can be used to authorise licensable activities on a temporary basis, typically for events such as festivals or weddings.</a:t>
            </a:r>
          </a:p>
          <a:p>
            <a:pPr algn="l">
              <a:lnSpc>
                <a:spcPct val="120000"/>
              </a:lnSpc>
              <a:buFont typeface="+mj-lt"/>
              <a:buAutoNum type="arabicPeriod"/>
            </a:pPr>
            <a:r>
              <a:rPr lang="en-GB" sz="5600" b="1" i="0" dirty="0">
                <a:solidFill>
                  <a:srgbClr val="374151"/>
                </a:solidFill>
                <a:effectLst/>
              </a:rPr>
              <a:t>Reviews and Appeals: </a:t>
            </a:r>
            <a:r>
              <a:rPr lang="en-GB" sz="5600" b="0" i="0" dirty="0">
                <a:solidFill>
                  <a:srgbClr val="374151"/>
                </a:solidFill>
                <a:effectLst/>
              </a:rPr>
              <a:t>Local authorities have the power to review licenses if there are concerns about the promotion of the licensing objectives. License holders also have the right to appeal licensing decisions.</a:t>
            </a:r>
          </a:p>
          <a:p>
            <a:pPr>
              <a:lnSpc>
                <a:spcPct val="120000"/>
              </a:lnSpc>
              <a:buFont typeface="+mj-lt"/>
              <a:buAutoNum type="arabicPeriod"/>
            </a:pPr>
            <a:r>
              <a:rPr lang="en-GB" sz="5600" dirty="0">
                <a:hlinkClick r:id="rId3"/>
              </a:rPr>
              <a:t>https://www.gov.uk/guidance/alcohol-licensing</a:t>
            </a:r>
            <a:endParaRPr lang="en-GB" sz="5600" dirty="0"/>
          </a:p>
          <a:p>
            <a:pPr marL="0" indent="0" algn="l">
              <a:lnSpc>
                <a:spcPct val="120000"/>
              </a:lnSpc>
              <a:buNone/>
            </a:pPr>
            <a:endParaRPr lang="en-GB" sz="4800" b="0" i="0" dirty="0">
              <a:solidFill>
                <a:srgbClr val="374151"/>
              </a:solidFill>
              <a:effectLst/>
            </a:endParaRPr>
          </a:p>
          <a:p>
            <a:pPr>
              <a:lnSpc>
                <a:spcPct val="120000"/>
              </a:lnSpc>
            </a:pPr>
            <a:endParaRPr lang="en-GB" sz="4800" dirty="0"/>
          </a:p>
          <a:p>
            <a:endParaRPr lang="en-GB" dirty="0"/>
          </a:p>
        </p:txBody>
      </p:sp>
    </p:spTree>
    <p:extLst>
      <p:ext uri="{BB962C8B-B14F-4D97-AF65-F5344CB8AC3E}">
        <p14:creationId xmlns:p14="http://schemas.microsoft.com/office/powerpoint/2010/main" val="33053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EF2F-EDCE-C1B4-A62C-967F412D822B}"/>
              </a:ext>
            </a:extLst>
          </p:cNvPr>
          <p:cNvSpPr>
            <a:spLocks noGrp="1"/>
          </p:cNvSpPr>
          <p:nvPr>
            <p:ph type="title"/>
          </p:nvPr>
        </p:nvSpPr>
        <p:spPr>
          <a:xfrm>
            <a:off x="838200" y="365125"/>
            <a:ext cx="10515600" cy="1325563"/>
          </a:xfrm>
        </p:spPr>
        <p:txBody>
          <a:bodyPr anchor="ctr">
            <a:normAutofit/>
          </a:bodyPr>
          <a:lstStyle/>
          <a:p>
            <a:r>
              <a:rPr lang="en-GB" dirty="0"/>
              <a:t>Public entertainment is covered by the licensing Act 2003</a:t>
            </a:r>
          </a:p>
        </p:txBody>
      </p:sp>
      <p:sp>
        <p:nvSpPr>
          <p:cNvPr id="3" name="Content Placeholder 2">
            <a:extLst>
              <a:ext uri="{FF2B5EF4-FFF2-40B4-BE49-F238E27FC236}">
                <a16:creationId xmlns:a16="http://schemas.microsoft.com/office/drawing/2014/main" id="{07B8E420-8682-525A-FC47-19C822F0BD3F}"/>
              </a:ext>
            </a:extLst>
          </p:cNvPr>
          <p:cNvSpPr>
            <a:spLocks noGrp="1"/>
          </p:cNvSpPr>
          <p:nvPr>
            <p:ph sz="half" idx="1"/>
          </p:nvPr>
        </p:nvSpPr>
        <p:spPr>
          <a:xfrm>
            <a:off x="838200" y="1825625"/>
            <a:ext cx="5181600" cy="4351338"/>
          </a:xfrm>
        </p:spPr>
        <p:txBody>
          <a:bodyPr>
            <a:normAutofit/>
          </a:bodyPr>
          <a:lstStyle/>
          <a:p>
            <a:r>
              <a:rPr lang="en-GB" dirty="0">
                <a:hlinkClick r:id="rId2"/>
              </a:rPr>
              <a:t>https://www.gov.uk/guidance/entertainment-licensing-changes-under-the-live-music-act</a:t>
            </a:r>
            <a:endParaRPr lang="en-GB" dirty="0"/>
          </a:p>
          <a:p>
            <a:endParaRPr lang="en-GB" dirty="0"/>
          </a:p>
        </p:txBody>
      </p:sp>
      <p:pic>
        <p:nvPicPr>
          <p:cNvPr id="4" name="Picture 3" descr="A microphone in front of a red curtain&#10;&#10;Description automatically generated">
            <a:extLst>
              <a:ext uri="{FF2B5EF4-FFF2-40B4-BE49-F238E27FC236}">
                <a16:creationId xmlns:a16="http://schemas.microsoft.com/office/drawing/2014/main" id="{3AF2B9D2-7CA9-CEB8-EAC3-BCC6549841D4}"/>
              </a:ext>
            </a:extLst>
          </p:cNvPr>
          <p:cNvPicPr>
            <a:picLocks noChangeAspect="1"/>
          </p:cNvPicPr>
          <p:nvPr/>
        </p:nvPicPr>
        <p:blipFill>
          <a:blip r:embed="rId3"/>
          <a:stretch>
            <a:fillRect/>
          </a:stretch>
        </p:blipFill>
        <p:spPr>
          <a:xfrm>
            <a:off x="6172200" y="2705894"/>
            <a:ext cx="5181600" cy="2590800"/>
          </a:xfrm>
          <a:prstGeom prst="rect">
            <a:avLst/>
          </a:prstGeom>
          <a:noFill/>
        </p:spPr>
      </p:pic>
    </p:spTree>
    <p:extLst>
      <p:ext uri="{BB962C8B-B14F-4D97-AF65-F5344CB8AC3E}">
        <p14:creationId xmlns:p14="http://schemas.microsoft.com/office/powerpoint/2010/main" val="2521927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D029-72EE-464D-F55C-254A09CBA28D}"/>
              </a:ext>
            </a:extLst>
          </p:cNvPr>
          <p:cNvSpPr>
            <a:spLocks noGrp="1"/>
          </p:cNvSpPr>
          <p:nvPr>
            <p:ph type="title"/>
          </p:nvPr>
        </p:nvSpPr>
        <p:spPr>
          <a:xfrm>
            <a:off x="76200" y="18255"/>
            <a:ext cx="10515600" cy="743745"/>
          </a:xfrm>
        </p:spPr>
        <p:txBody>
          <a:bodyPr>
            <a:normAutofit/>
          </a:bodyPr>
          <a:lstStyle/>
          <a:p>
            <a:r>
              <a:rPr lang="en-GB" sz="3600" dirty="0"/>
              <a:t>Food Standards UK</a:t>
            </a:r>
          </a:p>
        </p:txBody>
      </p:sp>
      <p:sp>
        <p:nvSpPr>
          <p:cNvPr id="3" name="Content Placeholder 2">
            <a:extLst>
              <a:ext uri="{FF2B5EF4-FFF2-40B4-BE49-F238E27FC236}">
                <a16:creationId xmlns:a16="http://schemas.microsoft.com/office/drawing/2014/main" id="{C2A78C92-EFE1-5984-553D-9D739B518FD0}"/>
              </a:ext>
            </a:extLst>
          </p:cNvPr>
          <p:cNvSpPr>
            <a:spLocks noGrp="1"/>
          </p:cNvSpPr>
          <p:nvPr>
            <p:ph idx="1"/>
          </p:nvPr>
        </p:nvSpPr>
        <p:spPr>
          <a:xfrm>
            <a:off x="76200" y="762000"/>
            <a:ext cx="12115800" cy="5153025"/>
          </a:xfrm>
        </p:spPr>
        <p:txBody>
          <a:bodyPr>
            <a:normAutofit fontScale="25000" lnSpcReduction="20000"/>
          </a:bodyPr>
          <a:lstStyle/>
          <a:p>
            <a:pPr marL="0" indent="0" algn="l">
              <a:buNone/>
            </a:pPr>
            <a:r>
              <a:rPr lang="en-GB" sz="7200" b="1" dirty="0">
                <a:solidFill>
                  <a:srgbClr val="374151"/>
                </a:solidFill>
              </a:rPr>
              <a:t>KEY ELEMENTS : </a:t>
            </a:r>
            <a:endParaRPr lang="en-GB" sz="7200" b="1" i="0" dirty="0">
              <a:solidFill>
                <a:srgbClr val="374151"/>
              </a:solidFill>
              <a:effectLst/>
            </a:endParaRPr>
          </a:p>
          <a:p>
            <a:pPr algn="l">
              <a:lnSpc>
                <a:spcPct val="120000"/>
              </a:lnSpc>
              <a:buFont typeface="+mj-lt"/>
              <a:buAutoNum type="arabicPeriod"/>
            </a:pPr>
            <a:r>
              <a:rPr lang="en-GB" sz="5600" b="1" i="0" dirty="0">
                <a:solidFill>
                  <a:srgbClr val="374151"/>
                </a:solidFill>
                <a:effectLst/>
              </a:rPr>
              <a:t>Food Standards Agency (FSA): </a:t>
            </a:r>
            <a:r>
              <a:rPr lang="en-GB" sz="5600" b="0" i="0" dirty="0">
                <a:solidFill>
                  <a:srgbClr val="374151"/>
                </a:solidFill>
                <a:effectLst/>
              </a:rPr>
              <a:t>the main public body responsible for overseeing and regulating food safety in the UK. It provides guidance to businesses, enforces food safety laws, and conducts inspections to ensure compliance.</a:t>
            </a:r>
          </a:p>
          <a:p>
            <a:pPr algn="l">
              <a:lnSpc>
                <a:spcPct val="120000"/>
              </a:lnSpc>
              <a:buFont typeface="+mj-lt"/>
              <a:buAutoNum type="arabicPeriod"/>
            </a:pPr>
            <a:r>
              <a:rPr lang="en-GB" sz="5600" b="1" i="0" dirty="0">
                <a:solidFill>
                  <a:srgbClr val="374151"/>
                </a:solidFill>
                <a:effectLst/>
              </a:rPr>
              <a:t>Food Safety Act 1990: </a:t>
            </a:r>
            <a:r>
              <a:rPr lang="en-GB" sz="5600" b="0" i="0" dirty="0">
                <a:solidFill>
                  <a:srgbClr val="374151"/>
                </a:solidFill>
                <a:effectLst/>
              </a:rPr>
              <a:t>a fundamental piece of legislation that sets out the framework for food safety in the UK. It covers aspects such as the handling, preparation, and storage of food to ensure that it is safe for consumption.</a:t>
            </a:r>
          </a:p>
          <a:p>
            <a:pPr algn="l">
              <a:lnSpc>
                <a:spcPct val="120000"/>
              </a:lnSpc>
              <a:buFont typeface="+mj-lt"/>
              <a:buAutoNum type="arabicPeriod"/>
            </a:pPr>
            <a:r>
              <a:rPr lang="en-GB" sz="5600" b="1" i="0" dirty="0">
                <a:solidFill>
                  <a:srgbClr val="374151"/>
                </a:solidFill>
                <a:effectLst/>
              </a:rPr>
              <a:t>General Food Law Regulation (EC) No 178/2002: </a:t>
            </a:r>
            <a:r>
              <a:rPr lang="en-GB" sz="5600" b="0" i="0" dirty="0">
                <a:solidFill>
                  <a:srgbClr val="374151"/>
                </a:solidFill>
                <a:effectLst/>
              </a:rPr>
              <a:t>While the UK was part of the European Union, food safety standards were influenced by EU regulations. The General Food Law Regulation (EC) No 178/2002 established the principles and requirements of food law, including responsibilities for food business operators, traceability, and the precautionary principle.</a:t>
            </a:r>
          </a:p>
          <a:p>
            <a:pPr algn="l">
              <a:lnSpc>
                <a:spcPct val="120000"/>
              </a:lnSpc>
              <a:buFont typeface="+mj-lt"/>
              <a:buAutoNum type="arabicPeriod"/>
            </a:pPr>
            <a:r>
              <a:rPr lang="en-GB" sz="5600" b="1" i="0" dirty="0">
                <a:solidFill>
                  <a:srgbClr val="374151"/>
                </a:solidFill>
                <a:effectLst/>
              </a:rPr>
              <a:t>Food Hygiene Regulations: </a:t>
            </a:r>
            <a:r>
              <a:rPr lang="en-GB" sz="5600" b="0" i="0" dirty="0">
                <a:solidFill>
                  <a:srgbClr val="374151"/>
                </a:solidFill>
                <a:effectLst/>
              </a:rPr>
              <a:t>Food business operators are required to comply with food hygiene regulations, which include guidelines for handling, preparation, storage, and transportation of food. These regulations are aimed at preventing contamination and ensuring the safety of food.</a:t>
            </a:r>
          </a:p>
          <a:p>
            <a:pPr algn="l">
              <a:lnSpc>
                <a:spcPct val="120000"/>
              </a:lnSpc>
              <a:buFont typeface="+mj-lt"/>
              <a:buAutoNum type="arabicPeriod"/>
            </a:pPr>
            <a:r>
              <a:rPr lang="en-GB" sz="5600" b="1" i="0" dirty="0">
                <a:solidFill>
                  <a:srgbClr val="374151"/>
                </a:solidFill>
                <a:effectLst/>
              </a:rPr>
              <a:t>Hazard Analysis and Critical Control Points (HACCP): </a:t>
            </a:r>
            <a:r>
              <a:rPr lang="en-GB" sz="5600" b="0" i="0" dirty="0">
                <a:solidFill>
                  <a:srgbClr val="374151"/>
                </a:solidFill>
                <a:effectLst/>
              </a:rPr>
              <a:t>Many food businesses are required to implement a Hazard Analysis and Critical Control Points (HACCP) system. HACCP is a systematic approach to identifying and controlling potential hazards at critical points in the food production process.</a:t>
            </a:r>
          </a:p>
          <a:p>
            <a:pPr algn="l">
              <a:lnSpc>
                <a:spcPct val="120000"/>
              </a:lnSpc>
              <a:buFont typeface="+mj-lt"/>
              <a:buAutoNum type="arabicPeriod"/>
            </a:pPr>
            <a:r>
              <a:rPr lang="en-GB" sz="5600" b="1" i="0" dirty="0">
                <a:solidFill>
                  <a:srgbClr val="374151"/>
                </a:solidFill>
                <a:effectLst/>
              </a:rPr>
              <a:t>Food Safety Management Systems (FSMS): </a:t>
            </a:r>
            <a:r>
              <a:rPr lang="en-GB" sz="5600" b="0" i="0" dirty="0">
                <a:solidFill>
                  <a:srgbClr val="374151"/>
                </a:solidFill>
                <a:effectLst/>
              </a:rPr>
              <a:t>Businesses in the food industry are often encouraged to implement Food Safety Management Systems (FSMS) to ensure that they meet legal requirements and adhere to best practices in food safety.</a:t>
            </a:r>
          </a:p>
          <a:p>
            <a:pPr algn="l">
              <a:lnSpc>
                <a:spcPct val="120000"/>
              </a:lnSpc>
              <a:buFont typeface="+mj-lt"/>
              <a:buAutoNum type="arabicPeriod"/>
            </a:pPr>
            <a:r>
              <a:rPr lang="en-GB" sz="5600" b="1" i="0" dirty="0">
                <a:solidFill>
                  <a:srgbClr val="374151"/>
                </a:solidFill>
                <a:effectLst/>
              </a:rPr>
              <a:t>Food Standards and Labelling: </a:t>
            </a:r>
            <a:r>
              <a:rPr lang="en-GB" sz="5600" b="0" i="0" dirty="0">
                <a:solidFill>
                  <a:srgbClr val="374151"/>
                </a:solidFill>
                <a:effectLst/>
              </a:rPr>
              <a:t>The UK has regulations governing food standards and labelling, including information that must be provided to consumers regarding ingredients, nutritional content, allergens, and other relevant details.</a:t>
            </a:r>
          </a:p>
          <a:p>
            <a:pPr algn="l">
              <a:lnSpc>
                <a:spcPct val="120000"/>
              </a:lnSpc>
              <a:buFont typeface="+mj-lt"/>
              <a:buAutoNum type="arabicPeriod"/>
            </a:pPr>
            <a:r>
              <a:rPr lang="en-GB" sz="5600" b="1" i="0" dirty="0">
                <a:solidFill>
                  <a:srgbClr val="374151"/>
                </a:solidFill>
                <a:effectLst/>
              </a:rPr>
              <a:t>Local Authority Enforcement: </a:t>
            </a:r>
            <a:r>
              <a:rPr lang="en-GB" sz="5600" b="0" i="0" dirty="0">
                <a:solidFill>
                  <a:srgbClr val="374151"/>
                </a:solidFill>
                <a:effectLst/>
              </a:rPr>
              <a:t>Local authorities play a crucial role in enforcing food safety standards. They conduct inspections of food businesses, issue hygiene ratings, and take enforcement actions when necessary. </a:t>
            </a:r>
            <a:r>
              <a:rPr lang="en-GB" sz="5500" dirty="0">
                <a:hlinkClick r:id="rId2"/>
              </a:rPr>
              <a:t>https://www.food.gov.uk/business-guidance/getting-ready-to-start-your-food-business</a:t>
            </a:r>
            <a:endParaRPr lang="en-GB" sz="5500" dirty="0"/>
          </a:p>
          <a:p>
            <a:endParaRPr lang="en-GB" dirty="0"/>
          </a:p>
        </p:txBody>
      </p:sp>
    </p:spTree>
    <p:extLst>
      <p:ext uri="{BB962C8B-B14F-4D97-AF65-F5344CB8AC3E}">
        <p14:creationId xmlns:p14="http://schemas.microsoft.com/office/powerpoint/2010/main" val="339737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E109-8C52-84D9-96BF-70A7B085038C}"/>
              </a:ext>
            </a:extLst>
          </p:cNvPr>
          <p:cNvSpPr>
            <a:spLocks noGrp="1"/>
          </p:cNvSpPr>
          <p:nvPr>
            <p:ph type="title"/>
          </p:nvPr>
        </p:nvSpPr>
        <p:spPr>
          <a:xfrm>
            <a:off x="0" y="97113"/>
            <a:ext cx="10515600" cy="596572"/>
          </a:xfrm>
        </p:spPr>
        <p:txBody>
          <a:bodyPr>
            <a:normAutofit/>
          </a:bodyPr>
          <a:lstStyle/>
          <a:p>
            <a:r>
              <a:rPr lang="en-GB" sz="3200" b="0" i="0" dirty="0">
                <a:solidFill>
                  <a:srgbClr val="202124"/>
                </a:solidFill>
                <a:effectLst/>
              </a:rPr>
              <a:t>The Equality Act 2010 </a:t>
            </a:r>
            <a:endParaRPr lang="en-GB" sz="3200" dirty="0"/>
          </a:p>
        </p:txBody>
      </p:sp>
      <p:sp>
        <p:nvSpPr>
          <p:cNvPr id="3" name="Content Placeholder 2">
            <a:extLst>
              <a:ext uri="{FF2B5EF4-FFF2-40B4-BE49-F238E27FC236}">
                <a16:creationId xmlns:a16="http://schemas.microsoft.com/office/drawing/2014/main" id="{7C674F2A-CE4D-47ED-A2ED-742077A3CF7A}"/>
              </a:ext>
            </a:extLst>
          </p:cNvPr>
          <p:cNvSpPr>
            <a:spLocks noGrp="1"/>
          </p:cNvSpPr>
          <p:nvPr>
            <p:ph idx="1"/>
          </p:nvPr>
        </p:nvSpPr>
        <p:spPr>
          <a:xfrm>
            <a:off x="349468" y="764628"/>
            <a:ext cx="11687503" cy="5277398"/>
          </a:xfrm>
        </p:spPr>
        <p:txBody>
          <a:bodyPr>
            <a:normAutofit fontScale="55000" lnSpcReduction="20000"/>
          </a:bodyPr>
          <a:lstStyle/>
          <a:p>
            <a:r>
              <a:rPr lang="en-GB" b="0" i="0" dirty="0">
                <a:solidFill>
                  <a:srgbClr val="040C28"/>
                </a:solidFill>
                <a:effectLst/>
                <a:latin typeface="Google Sans"/>
              </a:rPr>
              <a:t>Legally protects people from discrimination in the workplace and in wider society</a:t>
            </a:r>
            <a:r>
              <a:rPr lang="en-GB" b="0" i="0" dirty="0">
                <a:solidFill>
                  <a:srgbClr val="202124"/>
                </a:solidFill>
                <a:effectLst/>
                <a:latin typeface="Google Sans"/>
              </a:rPr>
              <a:t>. It replaced previous anti-discrimination laws with a single Act, making the law easier to understand and strengthening protection in some situations.</a:t>
            </a:r>
          </a:p>
          <a:p>
            <a:pPr algn="l">
              <a:buFont typeface="+mj-lt"/>
              <a:buAutoNum type="arabicPeriod"/>
            </a:pPr>
            <a:r>
              <a:rPr lang="en-GB" b="1" i="0" dirty="0">
                <a:solidFill>
                  <a:srgbClr val="374151"/>
                </a:solidFill>
                <a:effectLst/>
                <a:latin typeface="Söhne"/>
              </a:rPr>
              <a:t>Definition of Disability: </a:t>
            </a:r>
            <a:r>
              <a:rPr lang="en-GB" b="0" i="0" dirty="0">
                <a:solidFill>
                  <a:srgbClr val="374151"/>
                </a:solidFill>
                <a:effectLst/>
                <a:latin typeface="Söhne"/>
              </a:rPr>
              <a:t>as a physical or mental impairment that has a substantial and long-term adverse effect on a person's ability to carry out normal day-to-day activities.</a:t>
            </a:r>
          </a:p>
          <a:p>
            <a:pPr algn="l">
              <a:buFont typeface="+mj-lt"/>
              <a:buAutoNum type="arabicPeriod"/>
            </a:pPr>
            <a:r>
              <a:rPr lang="en-GB" b="1" i="0" dirty="0">
                <a:solidFill>
                  <a:srgbClr val="374151"/>
                </a:solidFill>
                <a:effectLst/>
                <a:latin typeface="Söhne"/>
              </a:rPr>
              <a:t>Prohibited Conduct </a:t>
            </a:r>
            <a:r>
              <a:rPr lang="en-GB" b="0" i="0" dirty="0">
                <a:solidFill>
                  <a:srgbClr val="374151"/>
                </a:solidFill>
                <a:effectLst/>
                <a:latin typeface="Söhne"/>
              </a:rPr>
              <a:t>makes it unlawful to discriminate against individuals with disabilities in various areas, including employment, education, provision of goods and services, and public functions.</a:t>
            </a:r>
          </a:p>
          <a:p>
            <a:pPr algn="l">
              <a:buFont typeface="+mj-lt"/>
              <a:buAutoNum type="arabicPeriod"/>
            </a:pPr>
            <a:r>
              <a:rPr lang="en-GB" b="1" i="0" dirty="0">
                <a:solidFill>
                  <a:srgbClr val="374151"/>
                </a:solidFill>
                <a:effectLst/>
                <a:latin typeface="Söhne"/>
              </a:rPr>
              <a:t>Types of Discrimination </a:t>
            </a:r>
            <a:r>
              <a:rPr lang="en-GB" b="0" i="0" dirty="0">
                <a:solidFill>
                  <a:srgbClr val="374151"/>
                </a:solidFill>
                <a:effectLst/>
                <a:latin typeface="Söhne"/>
              </a:rPr>
              <a:t> identifies several types of discrimination, including direct discrimination, indirect discrimination, discrimination arising from disability, and failure to make reasonable adjustments.</a:t>
            </a:r>
          </a:p>
          <a:p>
            <a:pPr algn="l">
              <a:buFont typeface="+mj-lt"/>
              <a:buAutoNum type="arabicPeriod"/>
            </a:pPr>
            <a:r>
              <a:rPr lang="en-GB" b="1" i="0" dirty="0">
                <a:solidFill>
                  <a:srgbClr val="374151"/>
                </a:solidFill>
                <a:effectLst/>
                <a:latin typeface="Söhne"/>
              </a:rPr>
              <a:t>Reasonable Adjustments:  One </a:t>
            </a:r>
            <a:r>
              <a:rPr lang="en-GB" b="0" i="0" dirty="0">
                <a:solidFill>
                  <a:srgbClr val="374151"/>
                </a:solidFill>
                <a:effectLst/>
                <a:latin typeface="Söhne"/>
              </a:rPr>
              <a:t>of the key provisions is the requirement for employers, service providers, and public authorities to make reasonable adjustments to accommodate individuals with disabilities. This includes adjustments to premises, policies, procedures, and practices.</a:t>
            </a:r>
          </a:p>
          <a:p>
            <a:pPr algn="l">
              <a:buFont typeface="+mj-lt"/>
              <a:buAutoNum type="arabicPeriod"/>
            </a:pPr>
            <a:r>
              <a:rPr lang="en-GB" b="1" i="0" dirty="0">
                <a:solidFill>
                  <a:srgbClr val="374151"/>
                </a:solidFill>
                <a:effectLst/>
                <a:latin typeface="Söhne"/>
              </a:rPr>
              <a:t>Employment: </a:t>
            </a:r>
            <a:r>
              <a:rPr lang="en-GB" b="0" i="0" dirty="0">
                <a:solidFill>
                  <a:srgbClr val="374151"/>
                </a:solidFill>
                <a:effectLst/>
                <a:latin typeface="Söhne"/>
              </a:rPr>
              <a:t> prohibits discrimination in the workplace, covering areas such as recruitment, terms and conditions of employment, promotions, and dismissals. Employers are also required to make reasonable adjustments to support employees with disabilities.</a:t>
            </a:r>
          </a:p>
          <a:p>
            <a:pPr algn="l">
              <a:buFont typeface="+mj-lt"/>
              <a:buAutoNum type="arabicPeriod"/>
            </a:pPr>
            <a:r>
              <a:rPr lang="en-GB" b="1" i="0" dirty="0">
                <a:solidFill>
                  <a:srgbClr val="374151"/>
                </a:solidFill>
                <a:effectLst/>
                <a:latin typeface="Söhne"/>
              </a:rPr>
              <a:t>Goods, Services, and Facilities: </a:t>
            </a:r>
            <a:r>
              <a:rPr lang="en-GB" b="0" i="0" dirty="0">
                <a:solidFill>
                  <a:srgbClr val="374151"/>
                </a:solidFill>
                <a:effectLst/>
                <a:latin typeface="Söhne"/>
              </a:rPr>
              <a:t>Service providers are prohibited from discriminating against individuals with disabilities when providing goods, services, or facilities. This applies to a wide range of services, including those provided by shops, restaurants, transportation providers, and others.</a:t>
            </a:r>
          </a:p>
          <a:p>
            <a:pPr algn="l">
              <a:buFont typeface="+mj-lt"/>
              <a:buAutoNum type="arabicPeriod"/>
            </a:pPr>
            <a:r>
              <a:rPr lang="en-GB" b="1" i="0" dirty="0">
                <a:solidFill>
                  <a:srgbClr val="374151"/>
                </a:solidFill>
                <a:effectLst/>
                <a:latin typeface="Söhne"/>
              </a:rPr>
              <a:t>Education: A</a:t>
            </a:r>
            <a:r>
              <a:rPr lang="en-GB" b="0" i="0" dirty="0">
                <a:solidFill>
                  <a:srgbClr val="374151"/>
                </a:solidFill>
                <a:effectLst/>
                <a:latin typeface="Söhne"/>
              </a:rPr>
              <a:t>ddresses discrimination in educational settings, ensuring that students with disabilities have equal access to education and related services.</a:t>
            </a:r>
          </a:p>
          <a:p>
            <a:pPr algn="l">
              <a:buFont typeface="+mj-lt"/>
              <a:buAutoNum type="arabicPeriod"/>
            </a:pPr>
            <a:r>
              <a:rPr lang="en-GB" b="1" i="0" dirty="0">
                <a:solidFill>
                  <a:srgbClr val="374151"/>
                </a:solidFill>
                <a:effectLst/>
                <a:latin typeface="Söhne"/>
              </a:rPr>
              <a:t>Public Sector Equality Duty: </a:t>
            </a:r>
            <a:r>
              <a:rPr lang="en-GB" b="0" i="0" dirty="0">
                <a:solidFill>
                  <a:srgbClr val="374151"/>
                </a:solidFill>
                <a:effectLst/>
                <a:latin typeface="Söhne"/>
              </a:rPr>
              <a:t>Public authorities have a duty under the Act to actively promote equality and eliminate discrimination, including discrimination against individuals with disabilities. This is known as the Public Sector Equality Duty.</a:t>
            </a:r>
          </a:p>
          <a:p>
            <a:pPr algn="l"/>
            <a:r>
              <a:rPr lang="en-GB" b="0" i="0" dirty="0">
                <a:solidFill>
                  <a:srgbClr val="374151"/>
                </a:solidFill>
                <a:effectLst/>
                <a:latin typeface="Söhne"/>
              </a:rPr>
              <a:t>The Equality Act 2010 provides a more unified and robust framework for addressing discrimination on various grounds, including disability. It consolidates and builds upon the principles of the Disability Discrimination Act</a:t>
            </a:r>
          </a:p>
          <a:p>
            <a:r>
              <a:rPr lang="en-GB" dirty="0">
                <a:hlinkClick r:id="rId2"/>
              </a:rPr>
              <a:t>https://www.gov.uk/guidance/equality-act-2010-guidance#:~:text=The%20Equality%20Act%202010%20legally,strengthening%20protection%20in%20some%20situations</a:t>
            </a:r>
            <a:r>
              <a:rPr lang="en-GB" dirty="0"/>
              <a:t>.</a:t>
            </a:r>
            <a:endParaRPr lang="en-GB" dirty="0">
              <a:solidFill>
                <a:srgbClr val="202124"/>
              </a:solidFill>
              <a:latin typeface="Google Sans"/>
            </a:endParaRPr>
          </a:p>
          <a:p>
            <a:pPr marL="0" indent="0" algn="l">
              <a:buNone/>
            </a:pPr>
            <a:endParaRPr lang="en-GB" b="0" i="0" dirty="0">
              <a:solidFill>
                <a:srgbClr val="374151"/>
              </a:solidFill>
              <a:effectLst/>
              <a:latin typeface="Söhne"/>
            </a:endParaRPr>
          </a:p>
          <a:p>
            <a:endParaRPr lang="en-GB" dirty="0"/>
          </a:p>
        </p:txBody>
      </p:sp>
    </p:spTree>
    <p:extLst>
      <p:ext uri="{BB962C8B-B14F-4D97-AF65-F5344CB8AC3E}">
        <p14:creationId xmlns:p14="http://schemas.microsoft.com/office/powerpoint/2010/main" val="419019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2413A2-E5AA-7D0A-AAE6-83FB1EE325BF}"/>
              </a:ext>
            </a:extLst>
          </p:cNvPr>
          <p:cNvPicPr>
            <a:picLocks noChangeAspect="1"/>
          </p:cNvPicPr>
          <p:nvPr/>
        </p:nvPicPr>
        <p:blipFill rotWithShape="1">
          <a:blip r:embed="rId2"/>
          <a:srcRect l="43793" t="2586" r="11439" b="63945"/>
          <a:stretch/>
        </p:blipFill>
        <p:spPr>
          <a:xfrm>
            <a:off x="1007706" y="0"/>
            <a:ext cx="9843796" cy="5691352"/>
          </a:xfrm>
          <a:prstGeom prst="rect">
            <a:avLst/>
          </a:prstGeom>
        </p:spPr>
      </p:pic>
    </p:spTree>
    <p:extLst>
      <p:ext uri="{BB962C8B-B14F-4D97-AF65-F5344CB8AC3E}">
        <p14:creationId xmlns:p14="http://schemas.microsoft.com/office/powerpoint/2010/main" val="383558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9235F-2F15-F1AD-C2AC-04E3AD38FE64}"/>
              </a:ext>
            </a:extLst>
          </p:cNvPr>
          <p:cNvSpPr>
            <a:spLocks noGrp="1"/>
          </p:cNvSpPr>
          <p:nvPr>
            <p:ph type="title"/>
          </p:nvPr>
        </p:nvSpPr>
        <p:spPr>
          <a:xfrm>
            <a:off x="86710" y="68700"/>
            <a:ext cx="10515600" cy="612337"/>
          </a:xfrm>
        </p:spPr>
        <p:txBody>
          <a:bodyPr anchor="ctr">
            <a:normAutofit fontScale="90000"/>
          </a:bodyPr>
          <a:lstStyle/>
          <a:p>
            <a:r>
              <a:rPr lang="en-GB" sz="3200" dirty="0"/>
              <a:t>Let’s discuss – PENDERYN DISTILLERY COPPERWORKS ATTRACTION </a:t>
            </a:r>
          </a:p>
        </p:txBody>
      </p:sp>
      <p:sp>
        <p:nvSpPr>
          <p:cNvPr id="3" name="Content Placeholder 2">
            <a:extLst>
              <a:ext uri="{FF2B5EF4-FFF2-40B4-BE49-F238E27FC236}">
                <a16:creationId xmlns:a16="http://schemas.microsoft.com/office/drawing/2014/main" id="{FBA7757C-BBE1-2BC3-D209-B38382A14930}"/>
              </a:ext>
            </a:extLst>
          </p:cNvPr>
          <p:cNvSpPr>
            <a:spLocks noGrp="1"/>
          </p:cNvSpPr>
          <p:nvPr>
            <p:ph sz="half" idx="1"/>
          </p:nvPr>
        </p:nvSpPr>
        <p:spPr>
          <a:xfrm>
            <a:off x="86710" y="1079938"/>
            <a:ext cx="7725104" cy="5097025"/>
          </a:xfrm>
        </p:spPr>
        <p:txBody>
          <a:bodyPr>
            <a:normAutofit/>
          </a:bodyPr>
          <a:lstStyle/>
          <a:p>
            <a:r>
              <a:rPr lang="en-GB" sz="1800" dirty="0"/>
              <a:t>Using some of the information from last week's lesson and this week in groups discuss the following:</a:t>
            </a:r>
          </a:p>
          <a:p>
            <a:pPr>
              <a:buFont typeface="Arial" panose="020B0604020202020204" pitchFamily="34" charset="0"/>
              <a:buChar char="•"/>
            </a:pPr>
            <a:r>
              <a:rPr lang="en-GB" sz="1800" b="0" i="0" dirty="0">
                <a:effectLst/>
              </a:rPr>
              <a:t>Identify important goals, milestones, or objectives for this business?</a:t>
            </a:r>
          </a:p>
          <a:p>
            <a:pPr>
              <a:buFont typeface="Arial" panose="020B0604020202020204" pitchFamily="34" charset="0"/>
              <a:buChar char="•"/>
            </a:pPr>
            <a:r>
              <a:rPr lang="en-GB" sz="1800" b="0" i="0" dirty="0">
                <a:effectLst/>
              </a:rPr>
              <a:t>Determine key initiatives to help achieve those goals?</a:t>
            </a:r>
          </a:p>
          <a:p>
            <a:pPr>
              <a:buFont typeface="Arial" panose="020B0604020202020204" pitchFamily="34" charset="0"/>
              <a:buChar char="•"/>
            </a:pPr>
            <a:r>
              <a:rPr lang="en-GB" sz="1800" b="0" i="0" dirty="0">
                <a:effectLst/>
              </a:rPr>
              <a:t>Define key assumptions you’re making about challenges?</a:t>
            </a:r>
          </a:p>
          <a:p>
            <a:pPr>
              <a:buFont typeface="Arial" panose="020B0604020202020204" pitchFamily="34" charset="0"/>
              <a:buChar char="•"/>
            </a:pPr>
            <a:r>
              <a:rPr lang="en-GB" sz="1800" b="0" i="0" dirty="0">
                <a:effectLst/>
              </a:rPr>
              <a:t>Decide how to measure success (KPI’s) where would they be? How would you measure?</a:t>
            </a:r>
          </a:p>
          <a:p>
            <a:pPr>
              <a:buFont typeface="Arial" panose="020B0604020202020204" pitchFamily="34" charset="0"/>
              <a:buChar char="•"/>
            </a:pPr>
            <a:r>
              <a:rPr lang="en-GB" sz="1800" b="0" i="0" dirty="0">
                <a:effectLst/>
              </a:rPr>
              <a:t>Clearly outline responsibilities and tasks by assign responsibilities and tasks to team members based on the business</a:t>
            </a:r>
          </a:p>
          <a:p>
            <a:pPr>
              <a:buFont typeface="Arial" panose="020B0604020202020204" pitchFamily="34" charset="0"/>
              <a:buChar char="•"/>
            </a:pPr>
            <a:r>
              <a:rPr lang="en-GB" sz="1800" b="0" i="0" dirty="0">
                <a:effectLst/>
              </a:rPr>
              <a:t>Define necessary resources to accomplish tasks such as training as necessary</a:t>
            </a:r>
          </a:p>
          <a:p>
            <a:r>
              <a:rPr lang="en-GB" sz="1800" dirty="0"/>
              <a:t>Identify some operating expenses : Operating expenses are any costs that a business incurs in its day-to-day business.  These costs may be fixed or variable and often depend on the nature of the business.  Some of the most common operating expenses include rent, insurance, marketing, and payroll, </a:t>
            </a:r>
            <a:r>
              <a:rPr lang="en-GB" sz="1800" b="0" i="0" dirty="0">
                <a:effectLst/>
              </a:rPr>
              <a:t>expenses directly associated with the core activities and day-to-day functioning .</a:t>
            </a:r>
          </a:p>
          <a:p>
            <a:pPr>
              <a:buFont typeface="Arial" panose="020B0604020202020204" pitchFamily="34" charset="0"/>
              <a:buChar char="•"/>
            </a:pPr>
            <a:endParaRPr lang="en-GB" sz="1800" b="0" i="0" dirty="0">
              <a:effectLst/>
            </a:endParaRPr>
          </a:p>
          <a:p>
            <a:endParaRPr lang="en-GB" sz="1300" dirty="0"/>
          </a:p>
        </p:txBody>
      </p:sp>
      <p:pic>
        <p:nvPicPr>
          <p:cNvPr id="4" name="Picture 3">
            <a:extLst>
              <a:ext uri="{FF2B5EF4-FFF2-40B4-BE49-F238E27FC236}">
                <a16:creationId xmlns:a16="http://schemas.microsoft.com/office/drawing/2014/main" id="{864FDB5F-D243-D98D-67C7-F4E40D179728}"/>
              </a:ext>
            </a:extLst>
          </p:cNvPr>
          <p:cNvPicPr>
            <a:picLocks noChangeAspect="1"/>
          </p:cNvPicPr>
          <p:nvPr/>
        </p:nvPicPr>
        <p:blipFill>
          <a:blip r:embed="rId2"/>
          <a:stretch>
            <a:fillRect/>
          </a:stretch>
        </p:blipFill>
        <p:spPr>
          <a:xfrm>
            <a:off x="8001000" y="1969731"/>
            <a:ext cx="3770586" cy="3142155"/>
          </a:xfrm>
          <a:prstGeom prst="rect">
            <a:avLst/>
          </a:prstGeom>
          <a:noFill/>
        </p:spPr>
      </p:pic>
    </p:spTree>
    <p:extLst>
      <p:ext uri="{BB962C8B-B14F-4D97-AF65-F5344CB8AC3E}">
        <p14:creationId xmlns:p14="http://schemas.microsoft.com/office/powerpoint/2010/main" val="2188555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Risk Frameworks"/>
          <p:cNvSpPr txBox="1">
            <a:spLocks noGrp="1"/>
          </p:cNvSpPr>
          <p:nvPr>
            <p:ph type="title"/>
          </p:nvPr>
        </p:nvSpPr>
        <p:spPr>
          <a:xfrm>
            <a:off x="153049" y="91754"/>
            <a:ext cx="2856201" cy="1229840"/>
          </a:xfrm>
          <a:prstGeom prst="rect">
            <a:avLst/>
          </a:prstGeom>
        </p:spPr>
        <p:txBody>
          <a:bodyPr vert="horz" lIns="64294" tIns="32147" rIns="64294" bIns="32147" rtlCol="0" anchor="ctr">
            <a:normAutofit/>
          </a:bodyPr>
          <a:lstStyle/>
          <a:p>
            <a:pPr defTabSz="642915"/>
            <a:r>
              <a:rPr lang="en-US" sz="4008" b="1" dirty="0"/>
              <a:t>Risk Frameworks</a:t>
            </a:r>
          </a:p>
        </p:txBody>
      </p:sp>
      <p:graphicFrame>
        <p:nvGraphicFramePr>
          <p:cNvPr id="128" name="Operational Risk…">
            <a:extLst>
              <a:ext uri="{FF2B5EF4-FFF2-40B4-BE49-F238E27FC236}">
                <a16:creationId xmlns:a16="http://schemas.microsoft.com/office/drawing/2014/main" id="{F52619D5-905C-8462-8BD6-74A9E6BF8271}"/>
              </a:ext>
            </a:extLst>
          </p:cNvPr>
          <p:cNvGraphicFramePr/>
          <p:nvPr/>
        </p:nvGraphicFramePr>
        <p:xfrm>
          <a:off x="317485" y="1635919"/>
          <a:ext cx="4111640" cy="4100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2876DCF4-2BE4-D157-715E-38D2710376AB}"/>
              </a:ext>
            </a:extLst>
          </p:cNvPr>
          <p:cNvSpPr txBox="1"/>
          <p:nvPr/>
        </p:nvSpPr>
        <p:spPr>
          <a:xfrm>
            <a:off x="4429125" y="3529012"/>
            <a:ext cx="7762875" cy="1754326"/>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Environmental risks: </a:t>
            </a:r>
            <a:r>
              <a:rPr lang="en-GB" b="0" i="0" dirty="0">
                <a:solidFill>
                  <a:srgbClr val="374151"/>
                </a:solidFill>
                <a:effectLst/>
                <a:latin typeface="Calibri" panose="020F0502020204030204" pitchFamily="34" charset="0"/>
                <a:cs typeface="Calibri" panose="020F0502020204030204" pitchFamily="34" charset="0"/>
              </a:rPr>
              <a:t>related to environmental factors, - climate change, natural disasters, and ecological impacts.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Sustainability risks:</a:t>
            </a:r>
            <a:r>
              <a:rPr lang="en-GB" b="0" i="0" dirty="0">
                <a:solidFill>
                  <a:srgbClr val="374151"/>
                </a:solidFill>
                <a:effectLst/>
                <a:latin typeface="Calibri" panose="020F0502020204030204" pitchFamily="34" charset="0"/>
                <a:cs typeface="Calibri" panose="020F0502020204030204" pitchFamily="34" charset="0"/>
              </a:rPr>
              <a:t> associated with an organization's ability to maintain sustainable practices and meet environmental, social, and governance (ESG) goals.</a:t>
            </a:r>
          </a:p>
          <a:p>
            <a:endParaRPr lang="en-GB" dirty="0"/>
          </a:p>
        </p:txBody>
      </p:sp>
      <p:sp>
        <p:nvSpPr>
          <p:cNvPr id="3" name="TextBox 2">
            <a:extLst>
              <a:ext uri="{FF2B5EF4-FFF2-40B4-BE49-F238E27FC236}">
                <a16:creationId xmlns:a16="http://schemas.microsoft.com/office/drawing/2014/main" id="{C8B26BE4-9DE1-42C3-DB58-17FD283CDC5B}"/>
              </a:ext>
            </a:extLst>
          </p:cNvPr>
          <p:cNvSpPr txBox="1"/>
          <p:nvPr/>
        </p:nvSpPr>
        <p:spPr>
          <a:xfrm>
            <a:off x="4429125" y="1764506"/>
            <a:ext cx="7536656" cy="2031325"/>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Market risks</a:t>
            </a:r>
            <a:r>
              <a:rPr lang="en-GB" b="0" i="0" dirty="0">
                <a:solidFill>
                  <a:srgbClr val="374151"/>
                </a:solidFill>
                <a:effectLst/>
                <a:latin typeface="Calibri" panose="020F0502020204030204" pitchFamily="34" charset="0"/>
                <a:cs typeface="Calibri" panose="020F0502020204030204" pitchFamily="34" charset="0"/>
              </a:rPr>
              <a:t>: associated with changes in market conditions, - interest rates, exchange rates, and commodity prices.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Credit risks</a:t>
            </a:r>
            <a:r>
              <a:rPr lang="en-GB" b="0" i="0" dirty="0">
                <a:solidFill>
                  <a:srgbClr val="374151"/>
                </a:solidFill>
                <a:effectLst/>
                <a:latin typeface="Calibri" panose="020F0502020204030204" pitchFamily="34" charset="0"/>
                <a:cs typeface="Calibri" panose="020F0502020204030204" pitchFamily="34" charset="0"/>
              </a:rPr>
              <a:t>: related to the potential for financial loss due to the default of borrowers or counterparties.</a:t>
            </a:r>
          </a:p>
          <a:p>
            <a:pPr algn="l">
              <a:buFont typeface="Arial" panose="020B0604020202020204" pitchFamily="34" charset="0"/>
              <a:buChar char="•"/>
            </a:pPr>
            <a:r>
              <a:rPr lang="en-GB" b="1" i="0" dirty="0">
                <a:solidFill>
                  <a:srgbClr val="374151"/>
                </a:solidFill>
                <a:effectLst/>
                <a:latin typeface="Calibri" panose="020F0502020204030204" pitchFamily="34" charset="0"/>
                <a:cs typeface="Calibri" panose="020F0502020204030204" pitchFamily="34" charset="0"/>
              </a:rPr>
              <a:t>Liquidity risks</a:t>
            </a:r>
            <a:r>
              <a:rPr lang="en-GB" b="0" i="0" dirty="0">
                <a:solidFill>
                  <a:srgbClr val="374151"/>
                </a:solidFill>
                <a:effectLst/>
                <a:latin typeface="Calibri" panose="020F0502020204030204" pitchFamily="34" charset="0"/>
                <a:cs typeface="Calibri" panose="020F0502020204030204" pitchFamily="34" charset="0"/>
              </a:rPr>
              <a:t>: associated with the availability of funds to meet short-term obligations.</a:t>
            </a:r>
          </a:p>
          <a:p>
            <a:endParaRPr lang="en-GB" dirty="0"/>
          </a:p>
        </p:txBody>
      </p:sp>
      <p:sp>
        <p:nvSpPr>
          <p:cNvPr id="4" name="TextBox 3">
            <a:extLst>
              <a:ext uri="{FF2B5EF4-FFF2-40B4-BE49-F238E27FC236}">
                <a16:creationId xmlns:a16="http://schemas.microsoft.com/office/drawing/2014/main" id="{7EF7C672-7C22-90F4-6C89-8EA0A060ABC5}"/>
              </a:ext>
            </a:extLst>
          </p:cNvPr>
          <p:cNvSpPr txBox="1"/>
          <p:nvPr/>
        </p:nvSpPr>
        <p:spPr>
          <a:xfrm>
            <a:off x="4429125" y="0"/>
            <a:ext cx="7536656" cy="2031325"/>
          </a:xfrm>
          <a:prstGeom prst="rect">
            <a:avLst/>
          </a:prstGeom>
          <a:noFill/>
        </p:spPr>
        <p:txBody>
          <a:bodyPr wrap="square" rtlCol="0">
            <a:spAutoFit/>
          </a:bodyPr>
          <a:lstStyle/>
          <a:p>
            <a:pPr algn="l">
              <a:buFont typeface="Arial" panose="020B0604020202020204" pitchFamily="34" charset="0"/>
              <a:buChar char="•"/>
            </a:pPr>
            <a:r>
              <a:rPr lang="en-GB" b="1" i="0" dirty="0">
                <a:solidFill>
                  <a:srgbClr val="374151"/>
                </a:solidFill>
                <a:effectLst/>
                <a:latin typeface="Söhne"/>
              </a:rPr>
              <a:t>Process risks</a:t>
            </a:r>
            <a:r>
              <a:rPr lang="en-GB" b="0" i="0" dirty="0">
                <a:solidFill>
                  <a:srgbClr val="374151"/>
                </a:solidFill>
                <a:effectLst/>
                <a:latin typeface="Söhne"/>
              </a:rPr>
              <a:t>: stemming from inefficiencies, errors, or breakdowns in operational processes.</a:t>
            </a:r>
          </a:p>
          <a:p>
            <a:pPr algn="l">
              <a:buFont typeface="Arial" panose="020B0604020202020204" pitchFamily="34" charset="0"/>
              <a:buChar char="•"/>
            </a:pPr>
            <a:r>
              <a:rPr lang="en-GB" b="1" i="0" dirty="0">
                <a:solidFill>
                  <a:srgbClr val="374151"/>
                </a:solidFill>
                <a:effectLst/>
                <a:latin typeface="Söhne"/>
              </a:rPr>
              <a:t>Technology risks</a:t>
            </a:r>
            <a:r>
              <a:rPr lang="en-GB" b="0" i="0" dirty="0">
                <a:solidFill>
                  <a:srgbClr val="374151"/>
                </a:solidFill>
                <a:effectLst/>
                <a:latin typeface="Söhne"/>
              </a:rPr>
              <a:t>: related to the failure or inadequacy of technology systems, data breaches, or cyberattacks.</a:t>
            </a:r>
          </a:p>
          <a:p>
            <a:pPr algn="l">
              <a:buFont typeface="Arial" panose="020B0604020202020204" pitchFamily="34" charset="0"/>
              <a:buChar char="•"/>
            </a:pPr>
            <a:r>
              <a:rPr lang="en-GB" b="1" i="0" dirty="0">
                <a:solidFill>
                  <a:srgbClr val="374151"/>
                </a:solidFill>
                <a:effectLst/>
                <a:latin typeface="Söhne"/>
              </a:rPr>
              <a:t>Supply chain risks</a:t>
            </a:r>
            <a:r>
              <a:rPr lang="en-GB" b="0" i="0" dirty="0">
                <a:solidFill>
                  <a:srgbClr val="374151"/>
                </a:solidFill>
                <a:effectLst/>
                <a:latin typeface="Söhne"/>
              </a:rPr>
              <a:t>: associated with disruptions in the supply chain, such as supplier issues or logistics problems.</a:t>
            </a:r>
          </a:p>
          <a:p>
            <a:endParaRPr lang="en-GB" dirty="0"/>
          </a:p>
        </p:txBody>
      </p:sp>
      <p:sp>
        <p:nvSpPr>
          <p:cNvPr id="5" name="TextBox 4">
            <a:extLst>
              <a:ext uri="{FF2B5EF4-FFF2-40B4-BE49-F238E27FC236}">
                <a16:creationId xmlns:a16="http://schemas.microsoft.com/office/drawing/2014/main" id="{0DBCE06B-E285-0D4E-81C0-59E9E2E57822}"/>
              </a:ext>
            </a:extLst>
          </p:cNvPr>
          <p:cNvSpPr txBox="1"/>
          <p:nvPr/>
        </p:nvSpPr>
        <p:spPr>
          <a:xfrm>
            <a:off x="4376736" y="4924722"/>
            <a:ext cx="7762875" cy="923330"/>
          </a:xfrm>
          <a:prstGeom prst="rect">
            <a:avLst/>
          </a:prstGeom>
          <a:noFill/>
        </p:spPr>
        <p:txBody>
          <a:bodyPr wrap="square" rtlCol="0">
            <a:spAutoFit/>
          </a:bodyPr>
          <a:lstStyle/>
          <a:p>
            <a:r>
              <a:rPr lang="en-GB" b="0" i="0" dirty="0">
                <a:solidFill>
                  <a:srgbClr val="374151"/>
                </a:solidFill>
                <a:effectLst/>
              </a:rPr>
              <a:t>The potential damage to an organisation's reputation if the risk event were to occur. This factor is especially important in industries where </a:t>
            </a:r>
            <a:r>
              <a:rPr lang="en-GB" b="1" i="0" dirty="0">
                <a:solidFill>
                  <a:srgbClr val="374151"/>
                </a:solidFill>
                <a:effectLst/>
              </a:rPr>
              <a:t>reputation is a significant asset.</a:t>
            </a:r>
            <a:endParaRPr lang="en-GB" b="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8" grpId="0">
        <p:bldAsOne/>
      </p:bldGraphic>
      <p:bldP spid="2" grpId="0"/>
      <p:bldP spid="3"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D615-0922-ADF1-B4E9-EE6EF095FD32}"/>
              </a:ext>
            </a:extLst>
          </p:cNvPr>
          <p:cNvSpPr>
            <a:spLocks noGrp="1"/>
          </p:cNvSpPr>
          <p:nvPr>
            <p:ph type="title"/>
          </p:nvPr>
        </p:nvSpPr>
        <p:spPr>
          <a:xfrm>
            <a:off x="150303" y="88288"/>
            <a:ext cx="10515600" cy="1325563"/>
          </a:xfrm>
        </p:spPr>
        <p:txBody>
          <a:bodyPr/>
          <a:lstStyle/>
          <a:p>
            <a:r>
              <a:rPr lang="en-GB" dirty="0"/>
              <a:t>Risk assessment </a:t>
            </a:r>
          </a:p>
        </p:txBody>
      </p:sp>
      <p:sp>
        <p:nvSpPr>
          <p:cNvPr id="3" name="Content Placeholder 2">
            <a:extLst>
              <a:ext uri="{FF2B5EF4-FFF2-40B4-BE49-F238E27FC236}">
                <a16:creationId xmlns:a16="http://schemas.microsoft.com/office/drawing/2014/main" id="{6F190D83-7099-5C44-DBE1-DDECD97A0CB2}"/>
              </a:ext>
            </a:extLst>
          </p:cNvPr>
          <p:cNvSpPr>
            <a:spLocks noGrp="1"/>
          </p:cNvSpPr>
          <p:nvPr>
            <p:ph idx="1"/>
          </p:nvPr>
        </p:nvSpPr>
        <p:spPr>
          <a:xfrm>
            <a:off x="326472" y="1253331"/>
            <a:ext cx="10515600" cy="4351338"/>
          </a:xfrm>
        </p:spPr>
        <p:txBody>
          <a:bodyPr>
            <a:normAutofit lnSpcReduction="10000"/>
          </a:bodyPr>
          <a:lstStyle/>
          <a:p>
            <a:r>
              <a:rPr lang="en-GB" dirty="0"/>
              <a:t>Now discuss how this would relate to this business and this attraction. </a:t>
            </a:r>
          </a:p>
          <a:p>
            <a:pPr marL="205732" indent="-160729" defTabSz="642915">
              <a:spcBef>
                <a:spcPts val="1828"/>
              </a:spcBef>
              <a:defRPr sz="2432"/>
            </a:pPr>
            <a:r>
              <a:rPr lang="en-US" sz="2800" dirty="0"/>
              <a:t>By looking at the operational risks – Internal, External, People, Processes &amp; Procedures, Technology, Risk Framework - Short Term / Long term, </a:t>
            </a:r>
          </a:p>
          <a:p>
            <a:pPr marL="205732" indent="-160729" defTabSz="642915">
              <a:spcBef>
                <a:spcPts val="1828"/>
              </a:spcBef>
              <a:defRPr sz="2432"/>
            </a:pPr>
            <a:r>
              <a:rPr lang="en-US" sz="2800" dirty="0"/>
              <a:t>Risk Audit </a:t>
            </a:r>
            <a:r>
              <a:rPr lang="en-US" dirty="0"/>
              <a:t>- </a:t>
            </a:r>
            <a:r>
              <a:rPr lang="en-US" sz="2800" dirty="0"/>
              <a:t>think about the inherent risks, the residual risks and the risk scoring factors for those identified. </a:t>
            </a:r>
          </a:p>
          <a:p>
            <a:pPr marL="205732" indent="-160729" defTabSz="642915">
              <a:spcBef>
                <a:spcPts val="1828"/>
              </a:spcBef>
              <a:defRPr sz="2432"/>
            </a:pPr>
            <a:r>
              <a:rPr lang="en-US" dirty="0"/>
              <a:t>Consider the 6 areas of critical dependencies for this business: </a:t>
            </a:r>
            <a:r>
              <a:rPr lang="en-US" dirty="0" err="1"/>
              <a:t>people,processes</a:t>
            </a:r>
            <a:r>
              <a:rPr lang="en-US" dirty="0"/>
              <a:t>, events operations, management, inspections </a:t>
            </a:r>
          </a:p>
          <a:p>
            <a:pPr marL="205732" indent="-160729" defTabSz="642915">
              <a:spcBef>
                <a:spcPts val="1828"/>
              </a:spcBef>
              <a:defRPr sz="2432"/>
            </a:pPr>
            <a:r>
              <a:rPr lang="en-US" sz="2800" dirty="0"/>
              <a:t>Emergency procedures? Consider what these are likely or should be . </a:t>
            </a:r>
          </a:p>
          <a:p>
            <a:endParaRPr lang="en-GB" dirty="0"/>
          </a:p>
        </p:txBody>
      </p:sp>
    </p:spTree>
    <p:extLst>
      <p:ext uri="{BB962C8B-B14F-4D97-AF65-F5344CB8AC3E}">
        <p14:creationId xmlns:p14="http://schemas.microsoft.com/office/powerpoint/2010/main" val="3228883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0924-DDFB-CA5C-11A6-073F3E8F5FDC}"/>
              </a:ext>
            </a:extLst>
          </p:cNvPr>
          <p:cNvSpPr>
            <a:spLocks noGrp="1"/>
          </p:cNvSpPr>
          <p:nvPr>
            <p:ph type="title"/>
          </p:nvPr>
        </p:nvSpPr>
        <p:spPr>
          <a:xfrm>
            <a:off x="105104" y="161104"/>
            <a:ext cx="10515600" cy="1325563"/>
          </a:xfrm>
        </p:spPr>
        <p:txBody>
          <a:bodyPr anchor="ctr">
            <a:normAutofit/>
          </a:bodyPr>
          <a:lstStyle/>
          <a:p>
            <a:r>
              <a:rPr lang="en-GB" dirty="0"/>
              <a:t>Legal </a:t>
            </a:r>
          </a:p>
        </p:txBody>
      </p:sp>
      <p:sp>
        <p:nvSpPr>
          <p:cNvPr id="3" name="Content Placeholder 2">
            <a:extLst>
              <a:ext uri="{FF2B5EF4-FFF2-40B4-BE49-F238E27FC236}">
                <a16:creationId xmlns:a16="http://schemas.microsoft.com/office/drawing/2014/main" id="{F788A5E7-35E9-FF9E-097A-08CAA16E193B}"/>
              </a:ext>
            </a:extLst>
          </p:cNvPr>
          <p:cNvSpPr>
            <a:spLocks noGrp="1"/>
          </p:cNvSpPr>
          <p:nvPr>
            <p:ph sz="half" idx="1"/>
          </p:nvPr>
        </p:nvSpPr>
        <p:spPr>
          <a:xfrm>
            <a:off x="0" y="1486667"/>
            <a:ext cx="5181600" cy="4351338"/>
          </a:xfrm>
        </p:spPr>
        <p:txBody>
          <a:bodyPr>
            <a:normAutofit/>
          </a:bodyPr>
          <a:lstStyle/>
          <a:p>
            <a:r>
              <a:rPr lang="en-GB" dirty="0"/>
              <a:t>What legal licenses would be needed?</a:t>
            </a:r>
          </a:p>
          <a:p>
            <a:r>
              <a:rPr lang="en-GB" dirty="0"/>
              <a:t>What policies and procedures would need to be followed?</a:t>
            </a:r>
          </a:p>
          <a:p>
            <a:r>
              <a:rPr lang="en-GB" dirty="0"/>
              <a:t>Discuss all areas of the business</a:t>
            </a:r>
          </a:p>
          <a:p>
            <a:r>
              <a:rPr lang="en-GB" dirty="0"/>
              <a:t>Finally produce an operation plan, contingency plan or strategy plan in the marketing of this new attraction </a:t>
            </a:r>
          </a:p>
          <a:p>
            <a:endParaRPr lang="en-GB" dirty="0"/>
          </a:p>
        </p:txBody>
      </p:sp>
      <p:pic>
        <p:nvPicPr>
          <p:cNvPr id="5" name="Picture 4" descr="A hand holding a phone&#10;&#10;Description automatically generated">
            <a:extLst>
              <a:ext uri="{FF2B5EF4-FFF2-40B4-BE49-F238E27FC236}">
                <a16:creationId xmlns:a16="http://schemas.microsoft.com/office/drawing/2014/main" id="{AB343AE6-02A6-5E48-01A8-8B010BB2E3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251394"/>
            <a:ext cx="5181600" cy="3497580"/>
          </a:xfrm>
          <a:prstGeom prst="rect">
            <a:avLst/>
          </a:prstGeom>
          <a:noFill/>
        </p:spPr>
      </p:pic>
    </p:spTree>
    <p:extLst>
      <p:ext uri="{BB962C8B-B14F-4D97-AF65-F5344CB8AC3E}">
        <p14:creationId xmlns:p14="http://schemas.microsoft.com/office/powerpoint/2010/main" val="4046004100"/>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1859</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Google Sans</vt:lpstr>
      <vt:lpstr>Söhne</vt:lpstr>
      <vt:lpstr>Arial</vt:lpstr>
      <vt:lpstr>Calibri</vt:lpstr>
      <vt:lpstr>Calibri Light</vt:lpstr>
      <vt:lpstr>HATM 23-24 PPT Template_</vt:lpstr>
      <vt:lpstr>PowerPoint Presentation</vt:lpstr>
      <vt:lpstr>Operational Law -</vt:lpstr>
      <vt:lpstr>Alcohol Licensing UK -Licensing Act 2003</vt:lpstr>
      <vt:lpstr>Public entertainment is covered by the licensing Act 2003</vt:lpstr>
      <vt:lpstr>Food Standards UK</vt:lpstr>
      <vt:lpstr>The Equality Act 2010 </vt:lpstr>
      <vt:lpstr>PowerPoint Presentation</vt:lpstr>
      <vt:lpstr>Let’s discuss – PENDERYN DISTILLERY COPPERWORKS ATTRACTION </vt:lpstr>
      <vt:lpstr>Risk Frameworks</vt:lpstr>
      <vt:lpstr>Risk assessment </vt:lpstr>
      <vt:lpstr>Legal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2023-12-06T11:16:56Z</dcterms:created>
  <dcterms:modified xsi:type="dcterms:W3CDTF">2023-12-06T14:39:17Z</dcterms:modified>
</cp:coreProperties>
</file>