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335" r:id="rId2"/>
    <p:sldId id="336" r:id="rId3"/>
    <p:sldId id="337" r:id="rId4"/>
    <p:sldId id="345" r:id="rId5"/>
    <p:sldId id="338" r:id="rId6"/>
    <p:sldId id="339" r:id="rId7"/>
    <p:sldId id="340" r:id="rId8"/>
    <p:sldId id="346" r:id="rId9"/>
    <p:sldId id="341" r:id="rId10"/>
    <p:sldId id="348" r:id="rId11"/>
    <p:sldId id="347" r:id="rId12"/>
    <p:sldId id="342" r:id="rId13"/>
    <p:sldId id="343" r:id="rId14"/>
    <p:sldId id="349" r:id="rId15"/>
    <p:sldId id="344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33" autoAdjust="0"/>
    <p:restoredTop sz="94660"/>
  </p:normalViewPr>
  <p:slideViewPr>
    <p:cSldViewPr snapToGrid="0">
      <p:cViewPr varScale="1">
        <p:scale>
          <a:sx n="88" d="100"/>
          <a:sy n="88" d="100"/>
        </p:scale>
        <p:origin x="6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09/08/2023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70088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54681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7350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2863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64F10CC2-DF83-461C-8FA5-820429122666}" type="slidenum">
              <a:rPr lang="cy-GB" altLang="en-US" sz="1200" smtClean="0">
                <a:latin typeface="Arial" panose="020B0604020202020204" pitchFamily="34" charset="0"/>
              </a:rPr>
              <a:pPr/>
              <a:t>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53819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DEA7BD5-31CD-43E0-88A5-1CB93A02690A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65568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8B49E9-1912-4CDC-80BC-155FB218F295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93475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8B49E9-1912-4CDC-80BC-155FB218F295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01897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85C76BF-6E22-4EC2-8564-88A17316D07B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98369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85C76BF-6E22-4EC2-8564-88A17316D07B}" type="slidenum">
              <a:rPr lang="cy-GB" altLang="en-US" sz="1200" smtClean="0"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9130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that they mustn’t use the word kids in </a:t>
            </a:r>
            <a:r>
              <a:rPr lang="en-GB"/>
              <a:t>their essays.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11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953786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801C702-F79B-4001-B6F5-1C0666D5680B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51730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E1285F9-819F-4D7B-8A34-66C6E2C4D6E8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361816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51B17B7-3559-4C4E-ADEF-DAC43537BF2E}" type="slidenum">
              <a:rPr lang="cy-GB" altLang="en-US" sz="1200" smtClean="0">
                <a:latin typeface="Arial" panose="020B0604020202020204" pitchFamily="34" charset="0"/>
              </a:rPr>
              <a:pPr/>
              <a:t>15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86769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09/08/2023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09/08/2023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09/08/2023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09/08/2023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09/08/2023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09/08/2023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09/08/2023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09/08/2023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09/08/2023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09/08/2023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09/08/2023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09/08/2023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w:/g/personal/g_tinney_uwtsd_ac_uk/EQKnIiYYHS9Kimz4kgKkfbUBl6g2nQELJOb04GYYtp2xOQ?e=hiOdyS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w:/g/personal/g_tinney_uwtsd_ac_uk/Ecmhzzbe6gxCtdTBin70uIoBRNltSQGyxDkCxGXUYyt1Bw?e=QddgbS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endParaRPr lang="cy-GB" sz="320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775520" y="1600201"/>
            <a:ext cx="424428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  <a:defRPr/>
            </a:pPr>
            <a:r>
              <a:rPr lang="en-GB" sz="4800" b="1" kern="0" dirty="0">
                <a:solidFill>
                  <a:srgbClr val="000000"/>
                </a:solidFill>
                <a:latin typeface="Arial" panose="020B0604020202020204" pitchFamily="34" charset="0"/>
              </a:rPr>
              <a:t>ECEY4008C</a:t>
            </a:r>
            <a:endParaRPr lang="en-GB" sz="48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Ysgrifennu</a:t>
            </a:r>
            <a:r>
              <a:rPr lang="en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Academaidd</a:t>
            </a:r>
            <a:endParaRPr lang="cy-GB" sz="48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sz="4800" b="1" dirty="0">
                <a:solidFill>
                  <a:srgbClr val="0000FF"/>
                </a:solidFill>
                <a:latin typeface="Arial" panose="020B0604020202020204" pitchFamily="34" charset="0"/>
              </a:rPr>
              <a:t>ECEY4008</a:t>
            </a:r>
          </a:p>
          <a:p>
            <a:pPr marL="0" indent="0">
              <a:buNone/>
              <a:defRPr/>
            </a:pPr>
            <a:r>
              <a:rPr lang="cy-GB" sz="4800" dirty="0">
                <a:solidFill>
                  <a:srgbClr val="0000FF"/>
                </a:solidFill>
                <a:latin typeface="Arial" panose="020B0604020202020204" pitchFamily="34" charset="0"/>
              </a:rPr>
              <a:t>Academic Writing</a:t>
            </a:r>
          </a:p>
        </p:txBody>
      </p:sp>
    </p:spTree>
    <p:extLst>
      <p:ext uri="{BB962C8B-B14F-4D97-AF65-F5344CB8AC3E}">
        <p14:creationId xmlns:p14="http://schemas.microsoft.com/office/powerpoint/2010/main" val="23695448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Cynnwys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         </a:t>
            </a: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Contents</a:t>
            </a:r>
            <a:endParaRPr lang="cy-GB" sz="48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Arddull academaidd</a:t>
            </a:r>
          </a:p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Arddull ffurfiol</a:t>
            </a:r>
          </a:p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Bratiaith</a:t>
            </a:r>
          </a:p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Ysgrifennu beirniadol</a:t>
            </a:r>
          </a:p>
          <a:p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Tasg </a:t>
            </a:r>
          </a:p>
          <a:p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Academic style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Formal style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Slang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Critical writing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Task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endParaRPr lang="cy-GB" sz="2400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8525008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dirty="0" err="1">
                <a:latin typeface="Arial" panose="020B0604020202020204" pitchFamily="34" charset="0"/>
              </a:rPr>
              <a:t>Adnoddau</a:t>
            </a:r>
            <a:r>
              <a:rPr lang="en-GB" sz="4800" dirty="0">
                <a:latin typeface="Arial" panose="020B0604020202020204" pitchFamily="34" charset="0"/>
              </a:rPr>
              <a:t>        </a:t>
            </a: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Resources</a:t>
            </a:r>
            <a:endParaRPr 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3898552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Cyflwyniad</a:t>
            </a:r>
            <a:r>
              <a:rPr lang="en-GB" dirty="0">
                <a:latin typeface="Arial" panose="020B0604020202020204" pitchFamily="34" charset="0"/>
              </a:rPr>
              <a:t> PP</a:t>
            </a:r>
          </a:p>
          <a:p>
            <a:r>
              <a:rPr lang="en-GB" dirty="0" err="1">
                <a:latin typeface="Arial" panose="020B0604020202020204" pitchFamily="34" charset="0"/>
              </a:rPr>
              <a:t>Llawlyfr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cyfeirnodi</a:t>
            </a:r>
            <a:r>
              <a:rPr lang="en-GB" dirty="0">
                <a:latin typeface="Arial" panose="020B0604020202020204" pitchFamily="34" charset="0"/>
              </a:rPr>
              <a:t> ? Cite them Right</a:t>
            </a:r>
          </a:p>
          <a:p>
            <a:r>
              <a:rPr lang="en-GB" dirty="0" err="1">
                <a:latin typeface="Arial" panose="020B0604020202020204" pitchFamily="34" charset="0"/>
              </a:rPr>
              <a:t>Tasg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ysgrifennu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academaidd</a:t>
            </a: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PP presentation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Referencing handbook / Cite Them Right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Academic writing task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69460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7528" y="365127"/>
            <a:ext cx="8191822" cy="1325563"/>
          </a:xfrm>
        </p:spPr>
        <p:txBody>
          <a:bodyPr>
            <a:noAutofit/>
          </a:bodyPr>
          <a:lstStyle/>
          <a:p>
            <a:r>
              <a:rPr lang="en-GB" sz="4800" dirty="0" err="1">
                <a:latin typeface="Arial" panose="020B0604020202020204" pitchFamily="34" charset="0"/>
              </a:rPr>
              <a:t>Sgiliau</a:t>
            </a:r>
            <a:r>
              <a:rPr lang="en-GB" sz="4800" dirty="0">
                <a:latin typeface="Arial" panose="020B0604020202020204" pitchFamily="34" charset="0"/>
              </a:rPr>
              <a:t>                 </a:t>
            </a: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Skills</a:t>
            </a:r>
            <a:endParaRPr 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39890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Cyflogadwyedd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Trosglwyddadwy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Ysgrifennu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ffurfiol</a:t>
            </a:r>
            <a:r>
              <a:rPr lang="en-GB" dirty="0">
                <a:latin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</a:rPr>
              <a:t>academaidd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Gwrthrycholdeb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Gwirio</a:t>
            </a:r>
            <a:r>
              <a:rPr lang="en-GB" dirty="0">
                <a:latin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</a:rPr>
              <a:t>golygu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Aralleirio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TGCh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Employability/Transferable Skills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Formal, academic writing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Objectivity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Editing and checking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Paraphrasing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ICT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5049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Arddull Academaidd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Academic Style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916832"/>
            <a:ext cx="4038600" cy="5030068"/>
          </a:xfrm>
        </p:spPr>
        <p:txBody>
          <a:bodyPr/>
          <a:lstStyle/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Ffurfiol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Trydydd person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Llawlyfr Cyfeirnodi (Moodle)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Tystiolaeth </a:t>
            </a: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916831"/>
            <a:ext cx="4038600" cy="5030069"/>
          </a:xfrm>
        </p:spPr>
        <p:txBody>
          <a:bodyPr/>
          <a:lstStyle/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Formal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Third person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Referencing Handbook (Moodle)</a:t>
            </a:r>
          </a:p>
          <a:p>
            <a:pPr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Evidence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7281999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Arddull Academaidd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Academic Style</a:t>
            </a:r>
            <a:endParaRPr lang="cy-GB" sz="4800" dirty="0"/>
          </a:p>
        </p:txBody>
      </p:sp>
      <p:sp>
        <p:nvSpPr>
          <p:cNvPr id="3" name="Content Placeholder 6"/>
          <p:cNvSpPr>
            <a:spLocks noGrp="1"/>
          </p:cNvSpPr>
          <p:nvPr>
            <p:ph sz="half" idx="1"/>
          </p:nvPr>
        </p:nvSpPr>
        <p:spPr>
          <a:xfrm>
            <a:off x="576943" y="1600201"/>
            <a:ext cx="5442857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Byddwch yn wrthrychol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Byddwch yn bwyllog</a:t>
            </a:r>
          </a:p>
          <a:p>
            <a:pPr>
              <a:buFontTx/>
              <a:buChar char="•"/>
              <a:defRPr/>
            </a:pPr>
            <a:endParaRPr lang="cy-GB" altLang="cy-GB" sz="24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Nid mater o ddu a gwyn mo ymchwil academaidd, ac nid oes elfen o sicrwydd yn perthyn iddo chwaith, a dylai eich iaith adlewyrchu hyn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</a:rPr>
              <a:t>Trydydd person 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7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5018314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Be objective</a:t>
            </a:r>
          </a:p>
          <a:p>
            <a:pPr>
              <a:buFontTx/>
              <a:buChar char="•"/>
              <a:defRPr/>
            </a:pPr>
            <a:r>
              <a:rPr lang="en-US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Be cautious</a:t>
            </a:r>
          </a:p>
          <a:p>
            <a:pPr>
              <a:buFontTx/>
              <a:buChar char="•"/>
              <a:defRPr/>
            </a:pPr>
            <a:endParaRPr lang="en-US" altLang="cy-GB" sz="2400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Academic research is not a black and white issue or a certainty, and your language should reflect this</a:t>
            </a:r>
          </a:p>
          <a:p>
            <a:pPr>
              <a:buFontTx/>
              <a:buChar char="•"/>
              <a:defRPr/>
            </a:pPr>
            <a:r>
              <a:rPr lang="en-US" altLang="cy-GB" sz="2400" kern="0" dirty="0">
                <a:solidFill>
                  <a:srgbClr val="0000FF"/>
                </a:solidFill>
                <a:latin typeface="Arial" panose="020B0604020202020204" pitchFamily="34" charset="0"/>
              </a:rPr>
              <a:t>Third person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6671093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altLang="en-US" sz="4800" dirty="0">
                <a:latin typeface="Arial" panose="020B0604020202020204" pitchFamily="34" charset="0"/>
              </a:rPr>
              <a:t>Byddwch </a:t>
            </a:r>
            <a:r>
              <a:rPr lang="en-GB" altLang="en-US" sz="4800" dirty="0" err="1">
                <a:latin typeface="Arial" panose="020B0604020202020204" pitchFamily="34" charset="0"/>
              </a:rPr>
              <a:t>yn</a:t>
            </a:r>
            <a:r>
              <a:rPr lang="en-GB" altLang="en-US" sz="4800" dirty="0">
                <a:latin typeface="Arial" panose="020B0604020202020204" pitchFamily="34" charset="0"/>
              </a:rPr>
              <a:t> </a:t>
            </a:r>
            <a:r>
              <a:rPr lang="en-GB" altLang="en-US" sz="4800" dirty="0" err="1">
                <a:latin typeface="Arial" panose="020B0604020202020204" pitchFamily="34" charset="0"/>
              </a:rPr>
              <a:t>ffurfiol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Be formal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4435474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Rwyf/Rydw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i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Dw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i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Nid yw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Dyw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Does dim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Sdim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90689"/>
            <a:ext cx="4038600" cy="4435474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‘Cannot’ instead of ‘Can’t’</a:t>
            </a: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‘Did not’ instead of ‘Didn’t’</a:t>
            </a: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‘They are’ instead of ‘They’re’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437061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altLang="en-US" sz="4800" dirty="0">
                <a:latin typeface="Arial" panose="020B0604020202020204" pitchFamily="34" charset="0"/>
              </a:rPr>
              <a:t>Byddwch </a:t>
            </a:r>
            <a:r>
              <a:rPr lang="en-GB" altLang="en-US" sz="4800" dirty="0" err="1">
                <a:latin typeface="Arial" panose="020B0604020202020204" pitchFamily="34" charset="0"/>
              </a:rPr>
              <a:t>yn</a:t>
            </a:r>
            <a:r>
              <a:rPr lang="en-GB" altLang="en-US" sz="4800" dirty="0">
                <a:latin typeface="Arial" panose="020B0604020202020204" pitchFamily="34" charset="0"/>
              </a:rPr>
              <a:t> </a:t>
            </a:r>
            <a:r>
              <a:rPr lang="en-GB" altLang="en-US" sz="4800" dirty="0" err="1">
                <a:latin typeface="Arial" panose="020B0604020202020204" pitchFamily="34" charset="0"/>
              </a:rPr>
              <a:t>ffurfiol</a:t>
            </a:r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Be formal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18557" y="1600201"/>
            <a:ext cx="4501243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Er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enghraifft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r>
              <a:rPr lang="pl-PL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yn hytrach na 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e.e.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</a:t>
            </a: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Hynny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yw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’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yn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hytrach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na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 ‘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h.y</a:t>
            </a:r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.’</a:t>
            </a: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endParaRPr lang="pl-PL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‘For example’ instead of e.g.’</a:t>
            </a:r>
          </a:p>
          <a:p>
            <a:pPr marL="0" indent="0">
              <a:buNone/>
              <a:defRPr/>
            </a:pPr>
            <a:endParaRPr lang="en-US" altLang="cy-GB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US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‘That is to say’ instead of ‘i.e.’</a:t>
            </a:r>
          </a:p>
          <a:p>
            <a:pPr>
              <a:buFontTx/>
              <a:buChar char="•"/>
              <a:defRPr/>
            </a:pPr>
            <a:endParaRPr lang="en-US" altLang="cy-GB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696639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8605" y="365127"/>
            <a:ext cx="9099396" cy="975642"/>
          </a:xfrm>
        </p:spPr>
        <p:txBody>
          <a:bodyPr>
            <a:noAutofit/>
          </a:bodyPr>
          <a:lstStyle/>
          <a:p>
            <a:pPr>
              <a:defRPr/>
            </a:pPr>
            <a:br>
              <a:rPr lang="en-US" altLang="en-US" sz="4800" noProof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US" altLang="en-US" sz="4800" noProof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Osgowch fratiaith ac ymadroddion llafar </a:t>
            </a:r>
            <a:br>
              <a:rPr lang="en-GB" altLang="en-US" sz="48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altLang="en-US" sz="4800" noProof="1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Avoid slang and colloquiums 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2204865"/>
            <a:ext cx="4038600" cy="3921299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endParaRPr lang="cy-GB" altLang="cy-GB" sz="2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Mae hyn allan o drefn yn llwyr oherwydd ..</a:t>
            </a:r>
            <a:r>
              <a:rPr lang="cy-GB" altLang="cy-GB" kern="0" dirty="0">
                <a:solidFill>
                  <a:srgbClr val="FF0000"/>
                </a:solidFill>
                <a:latin typeface="Arial" panose="020B0604020202020204" pitchFamily="34" charset="0"/>
              </a:rPr>
              <a:t>X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Gellir gweld bod y syniad hwn yn annerbyniol am ddau reswm.</a:t>
            </a:r>
            <a:r>
              <a:rPr lang="cy-GB" altLang="cy-GB" b="1" kern="0" dirty="0">
                <a:solidFill>
                  <a:schemeClr val="accent6"/>
                </a:solidFill>
                <a:latin typeface="Arial" panose="020B0604020202020204" pitchFamily="34" charset="0"/>
              </a:rPr>
              <a:t>√</a:t>
            </a:r>
          </a:p>
          <a:p>
            <a:pPr>
              <a:buFontTx/>
              <a:buChar char="•"/>
              <a:defRPr/>
            </a:pPr>
            <a:endParaRPr lang="cy-GB" altLang="cy-GB" sz="2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04865"/>
            <a:ext cx="4038600" cy="3921299"/>
          </a:xfrm>
        </p:spPr>
        <p:txBody>
          <a:bodyPr>
            <a:normAutofit/>
          </a:bodyPr>
          <a:lstStyle/>
          <a:p>
            <a:endParaRPr lang="en-US" altLang="en-US" sz="2200" noProof="1">
              <a:solidFill>
                <a:schemeClr val="hlin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altLang="en-US" noProof="1">
                <a:solidFill>
                  <a:schemeClr val="hlin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is well out of order because ..</a:t>
            </a:r>
            <a:r>
              <a:rPr lang="en-US" altLang="en-US" noProof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</a:t>
            </a:r>
          </a:p>
          <a:p>
            <a:r>
              <a:rPr lang="en-US" altLang="en-US" noProof="1">
                <a:solidFill>
                  <a:schemeClr val="hlin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idea can be seen as unacceptable for two reasons.</a:t>
            </a:r>
            <a:r>
              <a:rPr lang="cy-GB" altLang="cy-GB" b="1" kern="0" dirty="0">
                <a:solidFill>
                  <a:schemeClr val="accent6"/>
                </a:solidFill>
                <a:latin typeface="Arial" panose="020B0604020202020204" pitchFamily="34" charset="0"/>
              </a:rPr>
              <a:t> √</a:t>
            </a:r>
            <a:endParaRPr lang="en-US" altLang="en-US" noProof="1">
              <a:solidFill>
                <a:schemeClr val="hlin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altLang="en-US" sz="2200" noProof="1">
              <a:solidFill>
                <a:schemeClr val="hlin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257493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8605" y="365127"/>
            <a:ext cx="9099396" cy="97564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altLang="en-US" sz="4800" noProof="1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Osgowch fratiaith ac ymadroddion llafar </a:t>
            </a:r>
            <a:br>
              <a:rPr lang="en-GB" altLang="en-US" sz="48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altLang="en-US" sz="4800" noProof="1">
                <a:solidFill>
                  <a:srgbClr val="0000FF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Avoid slang and colloquiums 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endParaRPr lang="cy-GB" altLang="cy-GB" sz="2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altLang="cy-GB" sz="2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altLang="cy-GB" sz="22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Rhoddodd Maslow ei fys ar y broblem pan </a:t>
            </a:r>
            <a:r>
              <a:rPr lang="cy-GB" altLang="cy-GB" kern="0" dirty="0">
                <a:solidFill>
                  <a:srgbClr val="FF0000"/>
                </a:solidFill>
                <a:latin typeface="Arial" panose="020B0604020202020204" pitchFamily="34" charset="0"/>
              </a:rPr>
              <a:t>X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</a:rPr>
              <a:t>Nododd Maslow un mater llosg posibl gyda’r dull hwn pan …</a:t>
            </a:r>
            <a:r>
              <a:rPr lang="cy-GB" altLang="cy-GB" b="1" kern="0" dirty="0">
                <a:solidFill>
                  <a:schemeClr val="accent6"/>
                </a:solidFill>
                <a:latin typeface="Arial" panose="020B0604020202020204" pitchFamily="34" charset="0"/>
              </a:rPr>
              <a:t> √</a:t>
            </a:r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altLang="en-US" sz="2200" noProof="1">
              <a:solidFill>
                <a:schemeClr val="hlin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altLang="en-US" sz="2200" noProof="1">
              <a:solidFill>
                <a:schemeClr val="hlin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altLang="en-US" sz="2200" noProof="1">
              <a:solidFill>
                <a:schemeClr val="hlin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altLang="en-US" noProof="1">
                <a:solidFill>
                  <a:schemeClr val="hlin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Maslow put his finger on the problem when </a:t>
            </a:r>
            <a:r>
              <a:rPr lang="en-US" altLang="en-US" noProof="1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X</a:t>
            </a:r>
          </a:p>
          <a:p>
            <a:r>
              <a:rPr lang="en-US" altLang="en-US" noProof="1">
                <a:solidFill>
                  <a:schemeClr val="hlin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Maslow identified one possible issue with this approach when…</a:t>
            </a:r>
            <a:r>
              <a:rPr lang="cy-GB" altLang="cy-GB" b="1" kern="0" dirty="0">
                <a:solidFill>
                  <a:schemeClr val="accent6"/>
                </a:solidFill>
                <a:latin typeface="Arial" panose="020B0604020202020204" pitchFamily="34" charset="0"/>
              </a:rPr>
              <a:t> √</a:t>
            </a:r>
            <a:endParaRPr lang="en-US" altLang="en-US" noProof="1">
              <a:solidFill>
                <a:schemeClr val="hlin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3247898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sz="4800" dirty="0"/>
              <a:t>Kids, children and goats…”</a:t>
            </a:r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t="7576" b="7576"/>
          <a:stretch/>
        </p:blipFill>
        <p:spPr>
          <a:xfrm>
            <a:off x="2855640" y="1412777"/>
            <a:ext cx="6336704" cy="4032448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6153150" y="1825625"/>
            <a:ext cx="1959074" cy="4351338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09861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2152650" y="365128"/>
            <a:ext cx="7886700" cy="687609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Ysgrifennu beirniadol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cy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Critical writing 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981200" y="1412777"/>
            <a:ext cx="4038600" cy="452596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400" noProof="1">
                <a:latin typeface="Arial" panose="020B0604020202020204" pitchFamily="34" charset="0"/>
              </a:rPr>
              <a:t>Defnyddiwch dystiolaeth i gefnogi’r pwyntiau sy’n cael eu gwneud a dehonglwch y dystiolaeth hon i ddatblygu eich dadl. </a:t>
            </a:r>
            <a:endParaRPr lang="en-GB" altLang="en-US" sz="2400" dirty="0">
              <a:latin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sz="2400" noProof="1">
                <a:latin typeface="Arial" panose="020B0604020202020204" pitchFamily="34" charset="0"/>
              </a:rPr>
              <a:t>Gyda phob paragraff a ysgrifennwch, mae’n ddefnyddiol gofyn i chi’ch hun:</a:t>
            </a:r>
          </a:p>
          <a:p>
            <a:pPr>
              <a:lnSpc>
                <a:spcPct val="80000"/>
              </a:lnSpc>
            </a:pPr>
            <a:r>
              <a:rPr lang="en-GB" altLang="en-US" sz="2400" noProof="1">
                <a:latin typeface="Arial" panose="020B0604020202020204" pitchFamily="34" charset="0"/>
              </a:rPr>
              <a:t>Pam ydw i’n ysgrifennu hyn?</a:t>
            </a:r>
          </a:p>
          <a:p>
            <a:pPr>
              <a:lnSpc>
                <a:spcPct val="80000"/>
              </a:lnSpc>
            </a:pPr>
            <a:r>
              <a:rPr lang="en-GB" altLang="en-US" sz="2400" noProof="1">
                <a:latin typeface="Arial" panose="020B0604020202020204" pitchFamily="34" charset="0"/>
              </a:rPr>
              <a:t>Pa bwynt ydw i’n ceisio ei wneud?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412777"/>
            <a:ext cx="4038600" cy="4713387"/>
          </a:xfrm>
        </p:spPr>
        <p:txBody>
          <a:bodyPr/>
          <a:lstStyle/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Use evidence to support the points being made and interpret this evidence to develop your argument.   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With each paragraph you write it is useful to ask yourself: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Why am I writing this?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What point am I trying to make?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0925302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2152650" y="365127"/>
            <a:ext cx="8515350" cy="97564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altLang="cy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Byddwch</a:t>
            </a:r>
            <a:r>
              <a:rPr lang="en-US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US" altLang="cy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yn</a:t>
            </a:r>
            <a:r>
              <a:rPr lang="en-US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US" altLang="cy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gryno</a:t>
            </a:r>
            <a:r>
              <a:rPr lang="en-US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a </a:t>
            </a:r>
            <a:r>
              <a:rPr lang="en-US" altLang="cy-GB" sz="4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threfnus</a:t>
            </a:r>
            <a:r>
              <a:rPr lang="en-US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br>
              <a:rPr lang="en-US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US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Be concise and structured 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6" name="Content Placeholder 3"/>
          <p:cNvSpPr>
            <a:spLocks noGrp="1"/>
          </p:cNvSpPr>
          <p:nvPr>
            <p:ph sz="half" idx="1"/>
          </p:nvPr>
        </p:nvSpPr>
        <p:spPr>
          <a:xfrm>
            <a:off x="1703512" y="1600201"/>
            <a:ext cx="4316288" cy="4525963"/>
          </a:xfrm>
        </p:spPr>
        <p:txBody>
          <a:bodyPr/>
          <a:lstStyle/>
          <a:p>
            <a:pPr>
              <a:defRPr/>
            </a:pPr>
            <a:r>
              <a:rPr lang="cy-GB" sz="2400" dirty="0">
                <a:latin typeface="Arial" panose="020B0604020202020204" pitchFamily="34" charset="0"/>
              </a:rPr>
              <a:t>A yw ystyr y frawddeg/ paragraff yn glir?</a:t>
            </a:r>
          </a:p>
          <a:p>
            <a:pPr>
              <a:defRPr/>
            </a:pPr>
            <a:r>
              <a:rPr lang="cy-GB" sz="2400" dirty="0">
                <a:latin typeface="Arial" panose="020B0604020202020204" pitchFamily="34" charset="0"/>
              </a:rPr>
              <a:t>Alla i wella’r ffordd rydw i wedi ysgrifennu’r frawddeg hon / paragraff hwn?</a:t>
            </a:r>
          </a:p>
          <a:p>
            <a:pPr>
              <a:defRPr/>
            </a:pPr>
            <a:r>
              <a:rPr lang="cy-GB" sz="2400" dirty="0">
                <a:latin typeface="Arial" panose="020B0604020202020204" pitchFamily="34" charset="0"/>
              </a:rPr>
              <a:t>Ydw i wedi defnyddio geiriau cysylltu/pontio i hybu llif a strwythur yr aseiniad?</a:t>
            </a:r>
          </a:p>
          <a:p>
            <a:pPr>
              <a:defRPr/>
            </a:pPr>
            <a:r>
              <a:rPr lang="cy-GB" sz="2400" dirty="0">
                <a:latin typeface="Arial" panose="020B0604020202020204" pitchFamily="34" charset="0"/>
              </a:rPr>
              <a:t>Ailddrafftiwch a golygwch eich gwaith</a:t>
            </a:r>
          </a:p>
          <a:p>
            <a:pPr>
              <a:defRPr/>
            </a:pPr>
            <a:endParaRPr lang="cy-GB" dirty="0"/>
          </a:p>
        </p:txBody>
      </p:sp>
      <p:sp>
        <p:nvSpPr>
          <p:cNvPr id="7" name="Content Placeholder 4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316288" cy="4525963"/>
          </a:xfrm>
        </p:spPr>
        <p:txBody>
          <a:bodyPr/>
          <a:lstStyle/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Is the meaning of the sentence/paragraph clear?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Can I improve the way I have written this sentence/paragraph?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Have I used linking/transition words to assist the flow and structure of the assignment?</a:t>
            </a:r>
          </a:p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Re-draft and edit</a:t>
            </a: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232514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5A838-1486-01D4-1D39-FC6707630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Geirfa</a:t>
            </a:r>
            <a:r>
              <a:rPr lang="en-GB" dirty="0"/>
              <a:t> </a:t>
            </a:r>
            <a:r>
              <a:rPr lang="en-GB" dirty="0" err="1"/>
              <a:t>defnyddiol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strwythuro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 </a:t>
            </a:r>
            <a:r>
              <a:rPr lang="en-GB" dirty="0">
                <a:solidFill>
                  <a:srgbClr val="0000FF"/>
                </a:solidFill>
              </a:rPr>
              <a:t>Useful phrases to structure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A8578-5DF0-C6AA-21BF-8A6292ABD25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Useful phrases (2).docx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9124B6-8206-DC02-748A-5668CB4BD2C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1541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  <a:t>Tasg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</a:rPr>
              <a:t>Task</a:t>
            </a:r>
            <a:endParaRPr lang="cy-GB" sz="4800" dirty="0"/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Eich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tro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chi!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Gyda’r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esiampl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o’ch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blaen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,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ewch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ati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i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ail-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ysgrifennu’r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baragraff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/au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mewn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arddull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ffurfiol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, </a:t>
            </a:r>
            <a:r>
              <a:rPr lang="en-GB" sz="2800" kern="0" dirty="0" err="1">
                <a:solidFill>
                  <a:srgbClr val="000000"/>
                </a:solidFill>
                <a:latin typeface="Arial" panose="020B0604020202020204" pitchFamily="34" charset="0"/>
              </a:rPr>
              <a:t>academaidd</a:t>
            </a:r>
            <a:r>
              <a:rPr lang="en-GB" sz="2800" kern="0" dirty="0">
                <a:solidFill>
                  <a:srgbClr val="000000"/>
                </a:solidFill>
                <a:latin typeface="Arial" panose="020B0604020202020204" pitchFamily="34" charset="0"/>
              </a:rPr>
              <a:t>.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endParaRPr lang="en-GB" sz="28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hlinkClick r:id="rId3"/>
              </a:rPr>
              <a:t>Academic Writing Task (8).docx</a:t>
            </a:r>
            <a:endParaRPr lang="en-GB" sz="28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1">
              <a:buFont typeface="Arial" panose="020B0604020202020204" pitchFamily="34" charset="0"/>
              <a:buChar char="•"/>
              <a:defRPr/>
            </a:pPr>
            <a:endParaRPr lang="cy-GB" sz="2800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  <p:sp>
        <p:nvSpPr>
          <p:cNvPr id="7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Your turn!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</a:rPr>
              <a:t>With the sample provided, re-write the paragraph/s in a formal, academic style.</a:t>
            </a:r>
          </a:p>
          <a:p>
            <a:pPr>
              <a:buFontTx/>
              <a:buChar char="•"/>
              <a:defRPr/>
            </a:pPr>
            <a:endParaRPr lang="en-GB" altLang="cy-GB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en-GB" dirty="0">
                <a:hlinkClick r:id="rId3"/>
              </a:rPr>
              <a:t>Academic Writing Task (8).docx</a:t>
            </a:r>
            <a:endParaRPr lang="en-US" altLang="cy-GB" kern="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6836694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690</Words>
  <Application>Microsoft Office PowerPoint</Application>
  <PresentationFormat>Widescreen</PresentationFormat>
  <Paragraphs>136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PowerPoint Presentation</vt:lpstr>
      <vt:lpstr>Cynnwys          Contents</vt:lpstr>
      <vt:lpstr>Adnoddau        Resources</vt:lpstr>
      <vt:lpstr>Sgiliau                 Skills</vt:lpstr>
      <vt:lpstr>Arddull Academaidd Academic Style</vt:lpstr>
      <vt:lpstr>Arddull Academaidd Academic Style</vt:lpstr>
      <vt:lpstr>Byddwch yn ffurfiol Be formal</vt:lpstr>
      <vt:lpstr>Byddwch yn ffurfiol Be formal</vt:lpstr>
      <vt:lpstr> Osgowch fratiaith ac ymadroddion llafar  Avoid slang and colloquiums </vt:lpstr>
      <vt:lpstr>Osgowch fratiaith ac ymadroddion llafar  Avoid slang and colloquiums </vt:lpstr>
      <vt:lpstr>“Kids, children and goats…”</vt:lpstr>
      <vt:lpstr>Ysgrifennu beirniadol Critical writing </vt:lpstr>
      <vt:lpstr>Byddwch yn gryno a threfnus  Be concise and structured </vt:lpstr>
      <vt:lpstr>Geirfa defnyddiol i strwythuro gwaith  Useful phrases to structure work</vt:lpstr>
      <vt:lpstr>Tasg Task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Glenda Tinney</cp:lastModifiedBy>
  <cp:revision>6</cp:revision>
  <dcterms:created xsi:type="dcterms:W3CDTF">2022-07-11T13:19:46Z</dcterms:created>
  <dcterms:modified xsi:type="dcterms:W3CDTF">2023-08-09T12:46:38Z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