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86" r:id="rId4"/>
  </p:sldMasterIdLst>
  <p:sldIdLst>
    <p:sldId id="306" r:id="rId5"/>
    <p:sldId id="299" r:id="rId6"/>
    <p:sldId id="311" r:id="rId7"/>
    <p:sldId id="307" r:id="rId8"/>
    <p:sldId id="258" r:id="rId9"/>
    <p:sldId id="260" r:id="rId10"/>
    <p:sldId id="312" r:id="rId11"/>
    <p:sldId id="269" r:id="rId12"/>
    <p:sldId id="314" r:id="rId13"/>
    <p:sldId id="319" r:id="rId14"/>
    <p:sldId id="298" r:id="rId15"/>
    <p:sldId id="302" r:id="rId16"/>
    <p:sldId id="281" r:id="rId17"/>
    <p:sldId id="293" r:id="rId18"/>
    <p:sldId id="308" r:id="rId19"/>
    <p:sldId id="309" r:id="rId20"/>
    <p:sldId id="301" r:id="rId21"/>
    <p:sldId id="287" r:id="rId22"/>
    <p:sldId id="282" r:id="rId23"/>
    <p:sldId id="305" r:id="rId24"/>
    <p:sldId id="30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7335"/>
    <p:restoredTop sz="96327"/>
  </p:normalViewPr>
  <p:slideViewPr>
    <p:cSldViewPr snapToGrid="0" snapToObjects="1">
      <p:cViewPr varScale="1">
        <p:scale>
          <a:sx n="72" d="100"/>
          <a:sy n="72" d="100"/>
        </p:scale>
        <p:origin x="1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90182-F801-1E41-9221-73A1D7C1D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9B54AE-BC33-F945-A6BA-38BAFBBE5B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202976-9A54-EA4D-9EB3-9FCBD6C62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8/12/2021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2C7BC-9EAA-AE41-828C-41ECA0972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C32B8-40DE-1E47-8CEC-5363CBD32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4633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15EE6-95E3-B743-AC8C-264E4E07E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6441AE-A6ED-954F-90D8-20C6F5EA50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181159-B9B8-9F47-97CA-02C2D03B8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8/12/2021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71806-E71D-9E4B-AD39-67358092A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539C8-C0F7-724A-9A12-EF8BB7399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107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32625-5758-D546-BAB5-B14C4C092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A8C2D6-AA55-8641-86AC-904DDFBA79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726A8-0457-0A48-9EEB-EBEEBFF48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8/12/2021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E2735-091B-384B-B80E-18CB8FC77A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59F2A-539B-F940-B17A-4D98A9610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675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3702F-E292-F54B-880E-2F115E78F3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8ED92-2889-0544-96E8-B17509CE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5B7611-AF1E-804A-81BA-DE15B8C31A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7462EE-4B65-044C-B7F9-3B124F825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8/12/2021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3C360-57FE-F04E-89DA-5B1AD93DC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9AE2A7-4EA9-1D4E-A91B-01BBFE171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671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35EC5-197F-E348-A631-2E2F65BAF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D43C78-B186-1B47-9583-416583AEDE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5C9B5B-1919-5248-A291-726A550852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6A77B0-E64F-6241-BF50-8F13FA2C35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3F9DCB-5245-6544-BB3D-5DEBA157B4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148384-C9B6-EB42-B3AD-7403AAB8A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8/12/2021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D3A550-A0EC-BE4E-B471-B87C590C51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A55F8A-B68C-0349-B04A-612CC0D58C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366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40BC6-37B0-624E-BB0C-6B02A1C15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9F019-FAFB-2E43-AF9A-407AE714D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8/12/2021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E873D5-5257-4F48-A8AD-78E8FA87E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6831EB-9435-6349-B05C-65A5BD3B7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447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CEB768-9FF3-704D-8056-684D54652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8/12/2021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28D683-6064-094E-B49A-6E524C937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FF42CE-3C6D-284C-9862-F7C0775E6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32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8DF04-95D1-FD43-A333-FAC7B68B5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92C1A-94E0-A04B-AD8F-849BF71F4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2C1CA7-145E-8849-ABB1-24919141C0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7AD94A-0318-3C49-8C2B-7FCDEAE8F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8/12/2021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F8F9B-5965-1547-8E9F-10C6EF30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2F9361-6130-5246-9AA3-F565D89D7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059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E2FC2-1F58-C344-93DA-E7EAD683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7A469D-ED3B-2E41-9136-79EAD8504A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DDD422-26D8-B244-8C3C-95453BB7ED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F8D3E0-1CCA-584E-8931-3EA9CF528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8/12/2021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4177A-3D97-A748-AA36-538D1C33F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194-F6F1-7744-BEB1-AD47A1BA9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137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EA3BC-1997-8949-BF03-4614585AE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E096F4-C270-8240-817D-DD30F67804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EDF0CB-E7D0-0A45-B656-2D8FC6BC8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8/12/2021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C706C2-A2CB-7540-95F8-73D6C71586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E0929-C45A-9E47-806D-D85B279C3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485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DEDE38-24CA-484B-9CBD-BC8FCC87D3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6C76A-6D0F-EF48-8F26-EF6F183718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A8128-4362-6F4E-8224-14B6DD5D4E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8/12/2021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071A27-9005-A34D-8338-92396EE13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B055F5-CD72-C546-85FA-D0070EB08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764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5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04996E-B593-7A48-90C2-7CEA67F9C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AD641D-A04B-CF4B-B199-08E28E5057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D5FF66-8080-7844-B35C-1D906F2747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8/12/2021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DA4447-7D7E-9E4F-8C71-11C6FEDBA7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FE1F6-1CA2-3041-B57E-B76ED30BBB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16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12 useful books and articles on qualitative research methods – AESOP Young  Academics">
            <a:extLst>
              <a:ext uri="{FF2B5EF4-FFF2-40B4-BE49-F238E27FC236}">
                <a16:creationId xmlns:a16="http://schemas.microsoft.com/office/drawing/2014/main" id="{62D2CB6C-64A4-D549-9C21-5E7E11B295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81134"/>
            <a:ext cx="12192000" cy="5761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1E81A5B-8D94-B741-B087-473DDA5C6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2989" y="15319"/>
            <a:ext cx="10076329" cy="1602908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Intro to Research Methods: Alignment of Design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24ECF4-E81C-A946-BEFD-B7BE930E2DD1}"/>
              </a:ext>
            </a:extLst>
          </p:cNvPr>
          <p:cNvSpPr txBox="1"/>
          <p:nvPr/>
        </p:nvSpPr>
        <p:spPr>
          <a:xfrm>
            <a:off x="7420131" y="1618227"/>
            <a:ext cx="4572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For MAPESPL Program, (BMPE2008, UWTSD)</a:t>
            </a:r>
          </a:p>
          <a:p>
            <a:r>
              <a:rPr lang="en-US" dirty="0"/>
              <a:t>Karen </a:t>
            </a:r>
            <a:r>
              <a:rPr lang="en-US" dirty="0" err="1"/>
              <a:t>Sirna</a:t>
            </a:r>
            <a:r>
              <a:rPr lang="en-US" dirty="0"/>
              <a:t>, Douglas College &amp; </a:t>
            </a:r>
            <a:r>
              <a:rPr lang="en-US" dirty="0" err="1"/>
              <a:t>Nalda</a:t>
            </a:r>
            <a:r>
              <a:rPr lang="en-US" dirty="0"/>
              <a:t> Wainwright, UWTSD</a:t>
            </a:r>
          </a:p>
        </p:txBody>
      </p:sp>
    </p:spTree>
    <p:extLst>
      <p:ext uri="{BB962C8B-B14F-4D97-AF65-F5344CB8AC3E}">
        <p14:creationId xmlns:p14="http://schemas.microsoft.com/office/powerpoint/2010/main" val="2757492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D1B74-056F-B641-B555-AE7A7E37D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7584D-961E-BE4B-B86C-D873E8A97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470212"/>
            <a:ext cx="11049000" cy="47067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Concepts: </a:t>
            </a:r>
          </a:p>
          <a:p>
            <a:r>
              <a:rPr lang="en-US" sz="3200" dirty="0"/>
              <a:t>Research questions and good research</a:t>
            </a:r>
          </a:p>
          <a:p>
            <a:r>
              <a:rPr lang="en-US" sz="3200" dirty="0"/>
              <a:t>Research paradigms &amp; your research project</a:t>
            </a:r>
          </a:p>
          <a:p>
            <a:pPr lvl="1"/>
            <a:r>
              <a:rPr lang="en-US" sz="2800" dirty="0"/>
              <a:t>Positivism; Post-positivism; Critical theory, Interpretivism</a:t>
            </a:r>
          </a:p>
          <a:p>
            <a:pPr lvl="1"/>
            <a:r>
              <a:rPr lang="en-US" sz="2800" dirty="0"/>
              <a:t>Ontology, epistemology, methodology</a:t>
            </a:r>
          </a:p>
          <a:p>
            <a:r>
              <a:rPr lang="en-US" sz="3200" dirty="0"/>
              <a:t>Methodology</a:t>
            </a:r>
          </a:p>
          <a:p>
            <a:pPr lvl="1"/>
            <a:r>
              <a:rPr lang="en-US" sz="2800" dirty="0"/>
              <a:t>Quantitative; Qualitative methodology</a:t>
            </a:r>
          </a:p>
          <a:p>
            <a:r>
              <a:rPr lang="en-US" sz="3200" dirty="0"/>
              <a:t>Alignment of research design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7B9604-A0E8-5F42-AA5B-5156AA297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580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859BA7B0-1458-1D47-85D5-EE4227116612}"/>
              </a:ext>
            </a:extLst>
          </p:cNvPr>
          <p:cNvSpPr/>
          <p:nvPr/>
        </p:nvSpPr>
        <p:spPr>
          <a:xfrm>
            <a:off x="1994052" y="1344058"/>
            <a:ext cx="8174517" cy="49368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EBC12C-34BF-E04D-A1F7-FCD140D58173}"/>
              </a:ext>
            </a:extLst>
          </p:cNvPr>
          <p:cNvSpPr txBox="1"/>
          <p:nvPr/>
        </p:nvSpPr>
        <p:spPr>
          <a:xfrm>
            <a:off x="4682169" y="1927952"/>
            <a:ext cx="2996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Research Interests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7C0AAB-B63B-0C41-80B1-72778851580F}"/>
              </a:ext>
            </a:extLst>
          </p:cNvPr>
          <p:cNvSpPr txBox="1"/>
          <p:nvPr/>
        </p:nvSpPr>
        <p:spPr>
          <a:xfrm>
            <a:off x="5028899" y="5322378"/>
            <a:ext cx="2996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chemeClr val="bg1"/>
                </a:solidFill>
              </a:rPr>
              <a:t>Research Interests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4981AD4-088E-1041-9181-289BF6F551B0}"/>
              </a:ext>
            </a:extLst>
          </p:cNvPr>
          <p:cNvSpPr/>
          <p:nvPr/>
        </p:nvSpPr>
        <p:spPr>
          <a:xfrm>
            <a:off x="3777520" y="2518349"/>
            <a:ext cx="4601981" cy="238616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8EAAAE-7B68-FE49-B973-06B8EDB46A3D}"/>
              </a:ext>
            </a:extLst>
          </p:cNvPr>
          <p:cNvSpPr txBox="1"/>
          <p:nvPr/>
        </p:nvSpPr>
        <p:spPr>
          <a:xfrm>
            <a:off x="4682168" y="3249976"/>
            <a:ext cx="30957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Research Question (as best known at this point)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CF8197-1F8E-464C-9D9B-F6BFE4731119}"/>
              </a:ext>
            </a:extLst>
          </p:cNvPr>
          <p:cNvSpPr txBox="1"/>
          <p:nvPr/>
        </p:nvSpPr>
        <p:spPr>
          <a:xfrm>
            <a:off x="352540" y="363557"/>
            <a:ext cx="30847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background experiences </a:t>
            </a:r>
            <a:r>
              <a:rPr lang="en-US" i="1" dirty="0"/>
              <a:t>(related to sport, physical activity, health, coaching, physical education, etc.)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0B871C-9852-AA4F-A14D-CB352C6DAEF2}"/>
              </a:ext>
            </a:extLst>
          </p:cNvPr>
          <p:cNvSpPr txBox="1"/>
          <p:nvPr/>
        </p:nvSpPr>
        <p:spPr>
          <a:xfrm>
            <a:off x="8754737" y="188910"/>
            <a:ext cx="30847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My social identities </a:t>
            </a:r>
            <a:r>
              <a:rPr lang="en-US" i="1" dirty="0"/>
              <a:t>(social class, gender, race, sexual orientation, ability, etc.)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1553C4-D353-DF4E-B034-1F0E768696BF}"/>
              </a:ext>
            </a:extLst>
          </p:cNvPr>
          <p:cNvSpPr txBox="1"/>
          <p:nvPr/>
        </p:nvSpPr>
        <p:spPr>
          <a:xfrm>
            <a:off x="385590" y="5838672"/>
            <a:ext cx="3084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Broader popular culture, interests.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DF191CA-6844-8A4A-A341-6DF690E21C08}"/>
              </a:ext>
            </a:extLst>
          </p:cNvPr>
          <p:cNvSpPr txBox="1"/>
          <p:nvPr/>
        </p:nvSpPr>
        <p:spPr>
          <a:xfrm>
            <a:off x="9107277" y="5838673"/>
            <a:ext cx="28570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Context factors (e.g., school; students; schedule, etc.)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B3888742-B34A-0040-90BE-61B263F4A1DA}"/>
              </a:ext>
            </a:extLst>
          </p:cNvPr>
          <p:cNvCxnSpPr/>
          <p:nvPr/>
        </p:nvCxnSpPr>
        <p:spPr>
          <a:xfrm>
            <a:off x="1399142" y="1696598"/>
            <a:ext cx="694063" cy="4627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584555D-22BA-784D-914C-2DA25D73D15D}"/>
              </a:ext>
            </a:extLst>
          </p:cNvPr>
          <p:cNvCxnSpPr/>
          <p:nvPr/>
        </p:nvCxnSpPr>
        <p:spPr>
          <a:xfrm flipH="1">
            <a:off x="9221118" y="1476260"/>
            <a:ext cx="429658" cy="4516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8068435-DBCC-0F4B-B821-2409D1376E17}"/>
              </a:ext>
            </a:extLst>
          </p:cNvPr>
          <p:cNvCxnSpPr/>
          <p:nvPr/>
        </p:nvCxnSpPr>
        <p:spPr>
          <a:xfrm flipV="1">
            <a:off x="1288973" y="5078776"/>
            <a:ext cx="804232" cy="363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863732D-3C02-8C42-8C03-0A426FBAB5C6}"/>
              </a:ext>
            </a:extLst>
          </p:cNvPr>
          <p:cNvCxnSpPr/>
          <p:nvPr/>
        </p:nvCxnSpPr>
        <p:spPr>
          <a:xfrm flipH="1" flipV="1">
            <a:off x="9782978" y="5233012"/>
            <a:ext cx="484742" cy="3194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016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19ADABE-3E17-AC46-8FA1-7471A65CA72D}"/>
              </a:ext>
            </a:extLst>
          </p:cNvPr>
          <p:cNvSpPr/>
          <p:nvPr/>
        </p:nvSpPr>
        <p:spPr>
          <a:xfrm>
            <a:off x="1368623" y="2428062"/>
            <a:ext cx="9429750" cy="1385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The Research Question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000638-F1BA-F246-A95B-31189F4D0A19}"/>
              </a:ext>
            </a:extLst>
          </p:cNvPr>
          <p:cNvSpPr txBox="1"/>
          <p:nvPr/>
        </p:nvSpPr>
        <p:spPr>
          <a:xfrm>
            <a:off x="630442" y="608529"/>
            <a:ext cx="1769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Background, beliefs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B3DE66-72A6-354A-B49C-742E5E6132A3}"/>
              </a:ext>
            </a:extLst>
          </p:cNvPr>
          <p:cNvSpPr txBox="1"/>
          <p:nvPr/>
        </p:nvSpPr>
        <p:spPr>
          <a:xfrm>
            <a:off x="3123905" y="766347"/>
            <a:ext cx="1457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Interest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72482C-D324-7D49-867B-5C9EF68CCDDF}"/>
              </a:ext>
            </a:extLst>
          </p:cNvPr>
          <p:cNvSpPr txBox="1"/>
          <p:nvPr/>
        </p:nvSpPr>
        <p:spPr>
          <a:xfrm>
            <a:off x="5214940" y="831951"/>
            <a:ext cx="881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Skills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2FE5C6-FB6A-EF45-B4E1-F4BB0CE6210A}"/>
              </a:ext>
            </a:extLst>
          </p:cNvPr>
          <p:cNvSpPr txBox="1"/>
          <p:nvPr/>
        </p:nvSpPr>
        <p:spPr>
          <a:xfrm>
            <a:off x="7023498" y="831950"/>
            <a:ext cx="22431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Context factors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1B653D-9D32-3346-91F1-9D2119980EBE}"/>
              </a:ext>
            </a:extLst>
          </p:cNvPr>
          <p:cNvSpPr txBox="1"/>
          <p:nvPr/>
        </p:nvSpPr>
        <p:spPr>
          <a:xfrm>
            <a:off x="10082813" y="806263"/>
            <a:ext cx="1971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Trends</a:t>
            </a:r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B68B2137-C7E4-D144-8CE1-80ECAE8A8242}"/>
              </a:ext>
            </a:extLst>
          </p:cNvPr>
          <p:cNvSpPr/>
          <p:nvPr/>
        </p:nvSpPr>
        <p:spPr>
          <a:xfrm>
            <a:off x="1400175" y="1439526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B7E2B617-3972-E14D-93B4-A63111A68F4A}"/>
              </a:ext>
            </a:extLst>
          </p:cNvPr>
          <p:cNvSpPr/>
          <p:nvPr/>
        </p:nvSpPr>
        <p:spPr>
          <a:xfrm>
            <a:off x="10251279" y="1506052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id="{47919B0D-4536-D74E-BA2C-187BF63DDC2A}"/>
              </a:ext>
            </a:extLst>
          </p:cNvPr>
          <p:cNvSpPr/>
          <p:nvPr/>
        </p:nvSpPr>
        <p:spPr>
          <a:xfrm>
            <a:off x="3295353" y="1439526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ABF51EA1-A9C6-3D41-ACFC-D62FE2554F1D}"/>
              </a:ext>
            </a:extLst>
          </p:cNvPr>
          <p:cNvSpPr/>
          <p:nvPr/>
        </p:nvSpPr>
        <p:spPr>
          <a:xfrm>
            <a:off x="5376863" y="1471822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id="{82C38450-C2C5-2340-8D90-42BC54294B42}"/>
              </a:ext>
            </a:extLst>
          </p:cNvPr>
          <p:cNvSpPr/>
          <p:nvPr/>
        </p:nvSpPr>
        <p:spPr>
          <a:xfrm>
            <a:off x="7962901" y="1492658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0F4C45D6-0EF0-2647-A3D4-2D4137C8ADDF}"/>
              </a:ext>
            </a:extLst>
          </p:cNvPr>
          <p:cNvSpPr/>
          <p:nvPr/>
        </p:nvSpPr>
        <p:spPr>
          <a:xfrm>
            <a:off x="4897638" y="4023789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3C1F39-EC41-E843-A809-181CCA1D369E}"/>
              </a:ext>
            </a:extLst>
          </p:cNvPr>
          <p:cNvSpPr txBox="1"/>
          <p:nvPr/>
        </p:nvSpPr>
        <p:spPr>
          <a:xfrm>
            <a:off x="4520805" y="4783167"/>
            <a:ext cx="2044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Methodology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30EE73-6FFC-2B40-9144-46FB780D5556}"/>
              </a:ext>
            </a:extLst>
          </p:cNvPr>
          <p:cNvSpPr txBox="1"/>
          <p:nvPr/>
        </p:nvSpPr>
        <p:spPr>
          <a:xfrm>
            <a:off x="4581228" y="6091653"/>
            <a:ext cx="20448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Methods</a:t>
            </a:r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B0B52F08-5DB5-754D-9BE7-8D758561D162}"/>
              </a:ext>
            </a:extLst>
          </p:cNvPr>
          <p:cNvSpPr/>
          <p:nvPr/>
        </p:nvSpPr>
        <p:spPr>
          <a:xfrm>
            <a:off x="4936333" y="5356671"/>
            <a:ext cx="557213" cy="689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217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2F787-21DD-734C-BACE-F2C3001B6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6610" y="385877"/>
            <a:ext cx="2988852" cy="1100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2400" cap="all" spc="-100" dirty="0"/>
              <a:t>It all starts with philosophy</a:t>
            </a:r>
          </a:p>
        </p:txBody>
      </p:sp>
      <p:pic>
        <p:nvPicPr>
          <p:cNvPr id="2050" name="Picture 2" descr="Research Onion (Saunders et al, 2009) | Download Scientific Diagram">
            <a:extLst>
              <a:ext uri="{FF2B5EF4-FFF2-40B4-BE49-F238E27FC236}">
                <a16:creationId xmlns:a16="http://schemas.microsoft.com/office/drawing/2014/main" id="{DF4ABB83-3220-1745-A0C2-57B4D860B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" y="1589663"/>
            <a:ext cx="8652490" cy="523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62FC38-9518-564B-B882-C1E987BA794B}"/>
              </a:ext>
            </a:extLst>
          </p:cNvPr>
          <p:cNvSpPr txBox="1"/>
          <p:nvPr/>
        </p:nvSpPr>
        <p:spPr>
          <a:xfrm>
            <a:off x="1182757" y="288235"/>
            <a:ext cx="5874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Research Onion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92D57-2CE5-4849-964E-B01205C8B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5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CB876E-EFFD-814A-BF95-93B8A12BE135}"/>
              </a:ext>
            </a:extLst>
          </p:cNvPr>
          <p:cNvSpPr/>
          <p:nvPr/>
        </p:nvSpPr>
        <p:spPr>
          <a:xfrm>
            <a:off x="9186041" y="2438400"/>
            <a:ext cx="2554014" cy="27116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Paradigm: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Set of beliefs based on assumptions about ontology, epistemology and methodology.</a:t>
            </a:r>
          </a:p>
          <a:p>
            <a:pPr algn="ctr"/>
            <a:r>
              <a:rPr lang="en-US" dirty="0"/>
              <a:t>Guba &amp; Lincoln, 1994</a:t>
            </a:r>
          </a:p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199A45-B80F-F248-BCB4-5C0FB559BA10}"/>
              </a:ext>
            </a:extLst>
          </p:cNvPr>
          <p:cNvSpPr txBox="1"/>
          <p:nvPr/>
        </p:nvSpPr>
        <p:spPr>
          <a:xfrm>
            <a:off x="9044847" y="5761822"/>
            <a:ext cx="2743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Taken from Saunders, 2012</a:t>
            </a:r>
          </a:p>
        </p:txBody>
      </p:sp>
    </p:spTree>
    <p:extLst>
      <p:ext uri="{BB962C8B-B14F-4D97-AF65-F5344CB8AC3E}">
        <p14:creationId xmlns:p14="http://schemas.microsoft.com/office/powerpoint/2010/main" val="587020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51D91-83E9-304C-B61B-D3264D4BA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603564"/>
            <a:ext cx="11139854" cy="1665646"/>
          </a:xfrm>
          <a:prstGeom prst="ellipse">
            <a:avLst/>
          </a:prstGeo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Ontology: What is the nature of reality?</a:t>
            </a:r>
            <a:br>
              <a:rPr lang="en-US" sz="3600" b="1" dirty="0">
                <a:solidFill>
                  <a:schemeClr val="tx1"/>
                </a:solidFill>
              </a:rPr>
            </a:br>
            <a:br>
              <a:rPr lang="en-US" sz="3400" dirty="0">
                <a:solidFill>
                  <a:schemeClr val="tx1"/>
                </a:solidFill>
              </a:rPr>
            </a:br>
            <a:r>
              <a:rPr lang="en-US" sz="3400" dirty="0">
                <a:solidFill>
                  <a:schemeClr val="tx1"/>
                </a:solidFill>
              </a:rPr>
              <a:t>What is true? What exists? What is real?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B84223-EE83-5E47-B0D4-C6AE7C8EAF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928" y="2269210"/>
            <a:ext cx="7037781" cy="38021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2C5B1A-FEAE-1748-8375-662C34A94DCF}"/>
              </a:ext>
            </a:extLst>
          </p:cNvPr>
          <p:cNvSpPr txBox="1"/>
          <p:nvPr/>
        </p:nvSpPr>
        <p:spPr>
          <a:xfrm>
            <a:off x="10224779" y="6218461"/>
            <a:ext cx="1161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Realism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534D7E-AF9A-984A-9EF6-71A9FD2364D8}"/>
              </a:ext>
            </a:extLst>
          </p:cNvPr>
          <p:cNvSpPr txBox="1"/>
          <p:nvPr/>
        </p:nvSpPr>
        <p:spPr>
          <a:xfrm>
            <a:off x="5515356" y="6218461"/>
            <a:ext cx="1161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Relativism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47C0D4BF-A809-C242-AD02-489C34A326DF}"/>
              </a:ext>
            </a:extLst>
          </p:cNvPr>
          <p:cNvCxnSpPr/>
          <p:nvPr/>
        </p:nvCxnSpPr>
        <p:spPr>
          <a:xfrm>
            <a:off x="7336903" y="6400506"/>
            <a:ext cx="2075688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Outdoor Play Is Essential For Kids&amp;#39; Health, Even If Parents Worry: Study |  HuffPost Canada Parents">
            <a:extLst>
              <a:ext uri="{FF2B5EF4-FFF2-40B4-BE49-F238E27FC236}">
                <a16:creationId xmlns:a16="http://schemas.microsoft.com/office/drawing/2014/main" id="{37D3FEE4-0533-F749-848B-0D1FBD0BD4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128" y="3087477"/>
            <a:ext cx="4071813" cy="2720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5959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B045-E4F1-0344-8187-22B010E96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419" y="197863"/>
            <a:ext cx="10515600" cy="483174"/>
          </a:xfrm>
        </p:spPr>
        <p:txBody>
          <a:bodyPr>
            <a:noAutofit/>
          </a:bodyPr>
          <a:lstStyle/>
          <a:p>
            <a:r>
              <a:rPr lang="en-US" sz="3600" b="1" dirty="0"/>
              <a:t>Ontology: The nature of reality &amp; truth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68E7B-D581-A84F-A5EA-AD864D2C3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41" y="1450908"/>
            <a:ext cx="10515600" cy="502019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1. Regarding reality: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is a reality that exists and can be understood with appropriate methods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are multiple realities that exist and are only understood through people’s experiences (constructions)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are multiple realities constructed by people but they are situated within boundaries of context (time/ space; culture)</a:t>
            </a:r>
          </a:p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2. Think about something such as a flower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000" dirty="0"/>
              <a:t>There is a reality of a flower that exists regardless of me ‘seeing’ or experiencing it.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000" dirty="0"/>
              <a:t>The reality of a flower is created through my experience of it.</a:t>
            </a:r>
          </a:p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3. Regarding Truth: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000" dirty="0"/>
              <a:t>Through reason the </a:t>
            </a:r>
            <a:r>
              <a:rPr lang="en-CA" sz="2000" u="sng" dirty="0"/>
              <a:t>Truth</a:t>
            </a:r>
            <a:r>
              <a:rPr lang="en-CA" sz="2000" dirty="0"/>
              <a:t> can be determined</a:t>
            </a:r>
          </a:p>
          <a:p>
            <a:pPr marL="514350" lvl="0" indent="-514350">
              <a:buFont typeface="+mj-lt"/>
              <a:buAutoNum type="alphaLcPeriod"/>
            </a:pPr>
            <a:r>
              <a:rPr lang="en-CA" sz="2000" dirty="0"/>
              <a:t>There isn’t one Truth only truth claims or </a:t>
            </a:r>
            <a:r>
              <a:rPr lang="en-CA" sz="2000" u="sng" dirty="0"/>
              <a:t>truths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E7FBC-0DFD-A04B-BBBD-ECD443C19488}"/>
              </a:ext>
            </a:extLst>
          </p:cNvPr>
          <p:cNvSpPr txBox="1"/>
          <p:nvPr/>
        </p:nvSpPr>
        <p:spPr>
          <a:xfrm>
            <a:off x="342441" y="969484"/>
            <a:ext cx="6201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Which option describes you best?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4377C4-F2CA-014E-AF6E-7747544F0491}"/>
              </a:ext>
            </a:extLst>
          </p:cNvPr>
          <p:cNvSpPr txBox="1"/>
          <p:nvPr/>
        </p:nvSpPr>
        <p:spPr>
          <a:xfrm>
            <a:off x="2187307" y="6389783"/>
            <a:ext cx="1350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REALISM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895469-DE85-0647-B32E-FF6FD0F063F1}"/>
              </a:ext>
            </a:extLst>
          </p:cNvPr>
          <p:cNvSpPr txBox="1"/>
          <p:nvPr/>
        </p:nvSpPr>
        <p:spPr>
          <a:xfrm>
            <a:off x="8426068" y="6389783"/>
            <a:ext cx="1578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RELATIVISM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7C6A42A-2C52-4044-A10F-FC927C441679}"/>
              </a:ext>
            </a:extLst>
          </p:cNvPr>
          <p:cNvCxnSpPr/>
          <p:nvPr/>
        </p:nvCxnSpPr>
        <p:spPr>
          <a:xfrm>
            <a:off x="3443230" y="6552415"/>
            <a:ext cx="4654168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7012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6AFF4-70E0-E341-9E57-B78B28EBF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5369917" cy="1625210"/>
          </a:xfrm>
        </p:spPr>
        <p:txBody>
          <a:bodyPr>
            <a:normAutofit fontScale="90000"/>
          </a:bodyPr>
          <a:lstStyle/>
          <a:p>
            <a:pPr algn="r"/>
            <a:r>
              <a:rPr lang="en-US" dirty="0"/>
              <a:t>Epistemology: </a:t>
            </a:r>
            <a:br>
              <a:rPr lang="en-US" dirty="0"/>
            </a:br>
            <a:r>
              <a:rPr lang="en-US" dirty="0"/>
              <a:t>The study of knowledge</a:t>
            </a:r>
            <a:br>
              <a:rPr lang="en-US" dirty="0"/>
            </a:b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E9494C-CD7D-464E-972F-35FEACA9E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468" r="1" b="21028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7D06F-5E19-484B-B4E4-70857E20EE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0091" y="613600"/>
            <a:ext cx="3424739" cy="2504173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400" b="1" dirty="0"/>
              <a:t>What is knowledge?</a:t>
            </a:r>
          </a:p>
          <a:p>
            <a:r>
              <a:rPr lang="en-US" sz="2400" b="1" dirty="0"/>
              <a:t>What counts as knowledge?</a:t>
            </a:r>
          </a:p>
          <a:p>
            <a:r>
              <a:rPr lang="en-US" sz="2400" b="1" dirty="0"/>
              <a:t>How is knowledge acquired?</a:t>
            </a:r>
          </a:p>
          <a:p>
            <a:r>
              <a:rPr lang="en-US" sz="2400" b="1" dirty="0"/>
              <a:t>How do we know what we know?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1BF48B-68BC-9B45-A79E-DD74DC643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2809" y="3874489"/>
            <a:ext cx="3192021" cy="271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488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B045-E4F1-0344-8187-22B010E96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419" y="197863"/>
            <a:ext cx="10515600" cy="483174"/>
          </a:xfrm>
        </p:spPr>
        <p:txBody>
          <a:bodyPr>
            <a:noAutofit/>
          </a:bodyPr>
          <a:lstStyle/>
          <a:p>
            <a:r>
              <a:rPr lang="en-US" sz="3600" b="1" dirty="0"/>
              <a:t>Epistemology: The nature of knowledge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568E7B-D581-A84F-A5EA-AD864D2C3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441" y="1450908"/>
            <a:ext cx="10515600" cy="5020192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CA" sz="2400" b="1" dirty="0">
                <a:solidFill>
                  <a:srgbClr val="0070C0"/>
                </a:solidFill>
              </a:rPr>
              <a:t>1. Regarding creation of knowledge – (How is knowledge created?):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There is an objective reality of objects that can be discovered through examination</a:t>
            </a:r>
          </a:p>
          <a:p>
            <a:pPr marL="457200" indent="-457200">
              <a:buFont typeface="+mj-lt"/>
              <a:buAutoNum type="alphaLcPeriod"/>
            </a:pPr>
            <a:r>
              <a:rPr lang="en-CA" sz="2000" dirty="0"/>
              <a:t>Knowledge about objects is always subjective in that meaning only exists by an individual constructing it through experience with the object.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8E7FBC-0DFD-A04B-BBBD-ECD443C19488}"/>
              </a:ext>
            </a:extLst>
          </p:cNvPr>
          <p:cNvSpPr txBox="1"/>
          <p:nvPr/>
        </p:nvSpPr>
        <p:spPr>
          <a:xfrm>
            <a:off x="342441" y="969484"/>
            <a:ext cx="6201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For each # which alphabetical option describes you best?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6534C-03D8-A948-A2A6-C87DDFAEFC97}"/>
              </a:ext>
            </a:extLst>
          </p:cNvPr>
          <p:cNvSpPr txBox="1"/>
          <p:nvPr/>
        </p:nvSpPr>
        <p:spPr>
          <a:xfrm>
            <a:off x="342441" y="4505899"/>
            <a:ext cx="45600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By Whom, For Whom, For What?</a:t>
            </a:r>
            <a:endParaRPr lang="en-US" dirty="0"/>
          </a:p>
          <a:p>
            <a:r>
              <a:rPr lang="en-US" b="1" dirty="0"/>
              <a:t>What</a:t>
            </a:r>
            <a:r>
              <a:rPr lang="en-US" dirty="0"/>
              <a:t> do I want to know? </a:t>
            </a:r>
          </a:p>
          <a:p>
            <a:r>
              <a:rPr lang="en-US" b="1" dirty="0"/>
              <a:t>How</a:t>
            </a:r>
            <a:r>
              <a:rPr lang="en-US" dirty="0"/>
              <a:t> can I know it? </a:t>
            </a:r>
          </a:p>
          <a:p>
            <a:r>
              <a:rPr lang="en-US" b="1" dirty="0"/>
              <a:t>Why </a:t>
            </a:r>
            <a:r>
              <a:rPr lang="en-US" dirty="0"/>
              <a:t>do I want to know it?</a:t>
            </a:r>
          </a:p>
          <a:p>
            <a:r>
              <a:rPr lang="en-US" b="1" dirty="0"/>
              <a:t>What counts </a:t>
            </a:r>
            <a:r>
              <a:rPr lang="en-US" dirty="0"/>
              <a:t>as knowledge? Why or why not?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8CDD868-6571-E043-A517-6E00317CDA0E}"/>
              </a:ext>
            </a:extLst>
          </p:cNvPr>
          <p:cNvSpPr txBox="1">
            <a:spLocks/>
          </p:cNvSpPr>
          <p:nvPr/>
        </p:nvSpPr>
        <p:spPr>
          <a:xfrm>
            <a:off x="242841" y="3844887"/>
            <a:ext cx="4560064" cy="661012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/>
              <a:t>Knowledge is not Neutral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1723523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herlock Holmes and the case of toxic masculinity: what is behind the  detective's appeal?">
            <a:extLst>
              <a:ext uri="{FF2B5EF4-FFF2-40B4-BE49-F238E27FC236}">
                <a16:creationId xmlns:a16="http://schemas.microsoft.com/office/drawing/2014/main" id="{FB255E7F-5245-DE49-B3F0-F6401D227F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622014" cy="262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338A69-4BF1-294C-8DE1-D45C52229B42}"/>
              </a:ext>
            </a:extLst>
          </p:cNvPr>
          <p:cNvSpPr txBox="1"/>
          <p:nvPr/>
        </p:nvSpPr>
        <p:spPr>
          <a:xfrm>
            <a:off x="2996588" y="1597447"/>
            <a:ext cx="3294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Think Sherlock Holmes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A1DD19-954A-F849-B16B-516DA36B1CB1}"/>
              </a:ext>
            </a:extLst>
          </p:cNvPr>
          <p:cNvSpPr/>
          <p:nvPr/>
        </p:nvSpPr>
        <p:spPr>
          <a:xfrm>
            <a:off x="2996588" y="154236"/>
            <a:ext cx="8077350" cy="77118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Deductive vs. Inductive Approach to Knowing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2B7FC42-AA38-9A42-B502-243E6BE3FE4C}"/>
              </a:ext>
            </a:extLst>
          </p:cNvPr>
          <p:cNvSpPr/>
          <p:nvPr/>
        </p:nvSpPr>
        <p:spPr>
          <a:xfrm>
            <a:off x="1476260" y="2897436"/>
            <a:ext cx="4175393" cy="324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Deductive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-Clues are already there</a:t>
            </a:r>
          </a:p>
          <a:p>
            <a:pPr algn="ctr"/>
            <a:r>
              <a:rPr lang="en-US" dirty="0"/>
              <a:t>-Just have to piece them together (like a puzzle)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E.g. Research -Have variables look at how they fit together (quantitative methodology)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688292-7320-F84F-BEFF-C95D1BEE1BE7}"/>
              </a:ext>
            </a:extLst>
          </p:cNvPr>
          <p:cNvSpPr/>
          <p:nvPr/>
        </p:nvSpPr>
        <p:spPr>
          <a:xfrm>
            <a:off x="6696419" y="2897436"/>
            <a:ext cx="4175393" cy="32499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Inductive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-Don’t have/ know the clues or the story</a:t>
            </a:r>
          </a:p>
          <a:p>
            <a:pPr algn="ctr"/>
            <a:r>
              <a:rPr lang="en-US" dirty="0"/>
              <a:t>-Must find clues and piece them together from what is around you</a:t>
            </a:r>
          </a:p>
          <a:p>
            <a:pPr algn="ctr"/>
            <a:r>
              <a:rPr lang="en-US" dirty="0"/>
              <a:t>-Some things useful, some not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E.g., Research – Gather data and look for clues from it to piece together into themes (qualitative methodology)</a:t>
            </a:r>
          </a:p>
        </p:txBody>
      </p:sp>
      <p:pic>
        <p:nvPicPr>
          <p:cNvPr id="3076" name="Picture 4" descr="Why Sherlock Holmes is the world&amp;#39;s best-loved detective - CNN Video">
            <a:extLst>
              <a:ext uri="{FF2B5EF4-FFF2-40B4-BE49-F238E27FC236}">
                <a16:creationId xmlns:a16="http://schemas.microsoft.com/office/drawing/2014/main" id="{73AE06DC-856E-5B49-95F9-7022CA6DED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7557" y="965150"/>
            <a:ext cx="2409021" cy="1606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1169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ck Arc 1">
            <a:extLst>
              <a:ext uri="{FF2B5EF4-FFF2-40B4-BE49-F238E27FC236}">
                <a16:creationId xmlns:a16="http://schemas.microsoft.com/office/drawing/2014/main" id="{1B980333-4CCE-BD41-BD5B-F2D960BE8FE8}"/>
              </a:ext>
            </a:extLst>
          </p:cNvPr>
          <p:cNvSpPr/>
          <p:nvPr/>
        </p:nvSpPr>
        <p:spPr>
          <a:xfrm>
            <a:off x="1166649" y="409902"/>
            <a:ext cx="9532882" cy="2375339"/>
          </a:xfrm>
          <a:prstGeom prst="blockArc">
            <a:avLst/>
          </a:prstGeom>
          <a:solidFill>
            <a:schemeClr val="accent1">
              <a:alpha val="5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2934CA-0539-D040-B1AC-AA73FC980EA8}"/>
              </a:ext>
            </a:extLst>
          </p:cNvPr>
          <p:cNvSpPr txBox="1"/>
          <p:nvPr/>
        </p:nvSpPr>
        <p:spPr>
          <a:xfrm>
            <a:off x="3079530" y="599199"/>
            <a:ext cx="2280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Ontology (re: reality)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9782C4-2DAC-3A4A-A8AC-FB66B339ECA8}"/>
              </a:ext>
            </a:extLst>
          </p:cNvPr>
          <p:cNvSpPr txBox="1"/>
          <p:nvPr/>
        </p:nvSpPr>
        <p:spPr>
          <a:xfrm>
            <a:off x="6621516" y="599199"/>
            <a:ext cx="39098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Epistemology (re: knowledge)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924551-6601-2C46-BD8A-0007715156BF}"/>
              </a:ext>
            </a:extLst>
          </p:cNvPr>
          <p:cNvSpPr/>
          <p:nvPr/>
        </p:nvSpPr>
        <p:spPr>
          <a:xfrm>
            <a:off x="672662" y="2932387"/>
            <a:ext cx="2680138" cy="777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Positivism (Discipline based theories)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E2AE971-5BF9-D349-A25D-C63C45889A6C}"/>
              </a:ext>
            </a:extLst>
          </p:cNvPr>
          <p:cNvSpPr/>
          <p:nvPr/>
        </p:nvSpPr>
        <p:spPr>
          <a:xfrm>
            <a:off x="3615558" y="2932387"/>
            <a:ext cx="2060028" cy="777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Post-Positivism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6AED66-FC1A-2B4D-8341-94FD7ACF3CF7}"/>
              </a:ext>
            </a:extLst>
          </p:cNvPr>
          <p:cNvSpPr/>
          <p:nvPr/>
        </p:nvSpPr>
        <p:spPr>
          <a:xfrm>
            <a:off x="8939048" y="2932386"/>
            <a:ext cx="2695904" cy="7777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Interpretive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787B87E-86EB-294C-ACE5-8E2CA5C28AA6}"/>
              </a:ext>
            </a:extLst>
          </p:cNvPr>
          <p:cNvCxnSpPr>
            <a:cxnSpLocks/>
          </p:cNvCxnSpPr>
          <p:nvPr/>
        </p:nvCxnSpPr>
        <p:spPr>
          <a:xfrm flipH="1">
            <a:off x="3888828" y="1597572"/>
            <a:ext cx="1471448" cy="9564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7DF469A-43FA-2E41-9880-E1F8577A4EEE}"/>
              </a:ext>
            </a:extLst>
          </p:cNvPr>
          <p:cNvCxnSpPr>
            <a:cxnSpLocks/>
          </p:cNvCxnSpPr>
          <p:nvPr/>
        </p:nvCxnSpPr>
        <p:spPr>
          <a:xfrm>
            <a:off x="7392709" y="1635988"/>
            <a:ext cx="1392625" cy="9586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FE418ED8-D246-FD4C-921C-6ECD0A7297AC}"/>
              </a:ext>
            </a:extLst>
          </p:cNvPr>
          <p:cNvSpPr txBox="1"/>
          <p:nvPr/>
        </p:nvSpPr>
        <p:spPr>
          <a:xfrm>
            <a:off x="2459420" y="1450428"/>
            <a:ext cx="2175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Objective reality; can be known (a Truth)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C7C9C1-5A86-CB4D-8F4E-E3ECD085DD63}"/>
              </a:ext>
            </a:extLst>
          </p:cNvPr>
          <p:cNvSpPr txBox="1"/>
          <p:nvPr/>
        </p:nvSpPr>
        <p:spPr>
          <a:xfrm>
            <a:off x="8060119" y="1325162"/>
            <a:ext cx="217564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Subjective reality; Multiple ‘truths’ &amp; knowledge situated &amp; constructed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BE15826-3C7F-AB4B-9B39-F3BCBCCFA133}"/>
              </a:ext>
            </a:extLst>
          </p:cNvPr>
          <p:cNvSpPr txBox="1"/>
          <p:nvPr/>
        </p:nvSpPr>
        <p:spPr>
          <a:xfrm>
            <a:off x="4482661" y="2009057"/>
            <a:ext cx="17552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Objective reality; difficult to know; multiple truths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AF467FA-AC74-1240-A1E2-CCC5983EF620}"/>
              </a:ext>
            </a:extLst>
          </p:cNvPr>
          <p:cNvCxnSpPr/>
          <p:nvPr/>
        </p:nvCxnSpPr>
        <p:spPr>
          <a:xfrm>
            <a:off x="4361793" y="2280745"/>
            <a:ext cx="120868" cy="4669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D68A88A7-815D-0F41-837C-5130F7137BB1}"/>
              </a:ext>
            </a:extLst>
          </p:cNvPr>
          <p:cNvSpPr/>
          <p:nvPr/>
        </p:nvSpPr>
        <p:spPr>
          <a:xfrm>
            <a:off x="840828" y="4256688"/>
            <a:ext cx="2732682" cy="12927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Methodologies (numerical data) (e.g., experiment; field experiment)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30CEB62-C728-F94C-B9A0-2D984D279CBF}"/>
              </a:ext>
            </a:extLst>
          </p:cNvPr>
          <p:cNvSpPr/>
          <p:nvPr/>
        </p:nvSpPr>
        <p:spPr>
          <a:xfrm>
            <a:off x="4235669" y="4240923"/>
            <a:ext cx="2732689" cy="6148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Quantitative &amp; Qualitative Methodologies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2831116-0822-0C45-867E-4C5CFA81AD59}"/>
              </a:ext>
            </a:extLst>
          </p:cNvPr>
          <p:cNvSpPr/>
          <p:nvPr/>
        </p:nvSpPr>
        <p:spPr>
          <a:xfrm>
            <a:off x="8576439" y="4224368"/>
            <a:ext cx="2969169" cy="11666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Qualitative Methodologies (e.g., ethnography, case study, phenomenology)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900A756-BCF5-9243-9B20-10F24BDFD4F4}"/>
              </a:ext>
            </a:extLst>
          </p:cNvPr>
          <p:cNvCxnSpPr/>
          <p:nvPr/>
        </p:nvCxnSpPr>
        <p:spPr>
          <a:xfrm>
            <a:off x="2385848" y="3804745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4198216-4F60-0141-AEEA-D3CDF7C944F6}"/>
              </a:ext>
            </a:extLst>
          </p:cNvPr>
          <p:cNvCxnSpPr/>
          <p:nvPr/>
        </p:nvCxnSpPr>
        <p:spPr>
          <a:xfrm>
            <a:off x="4482661" y="3804745"/>
            <a:ext cx="152400" cy="3573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B253EA37-22E0-6446-845F-F80E41174DCF}"/>
              </a:ext>
            </a:extLst>
          </p:cNvPr>
          <p:cNvCxnSpPr/>
          <p:nvPr/>
        </p:nvCxnSpPr>
        <p:spPr>
          <a:xfrm>
            <a:off x="9480331" y="3804745"/>
            <a:ext cx="0" cy="3573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ectangle 27">
            <a:extLst>
              <a:ext uri="{FF2B5EF4-FFF2-40B4-BE49-F238E27FC236}">
                <a16:creationId xmlns:a16="http://schemas.microsoft.com/office/drawing/2014/main" id="{DBD312F7-6C0E-F04E-9365-99A2BB198D5A}"/>
              </a:ext>
            </a:extLst>
          </p:cNvPr>
          <p:cNvSpPr/>
          <p:nvPr/>
        </p:nvSpPr>
        <p:spPr>
          <a:xfrm>
            <a:off x="1271751" y="5938345"/>
            <a:ext cx="4088524" cy="5833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Methods: measure, observation, survey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1FDBAB9-54A3-264B-A237-B7013C2B2385}"/>
              </a:ext>
            </a:extLst>
          </p:cNvPr>
          <p:cNvSpPr/>
          <p:nvPr/>
        </p:nvSpPr>
        <p:spPr>
          <a:xfrm>
            <a:off x="7052441" y="5938345"/>
            <a:ext cx="4855776" cy="5097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Methods: Questionnaires, interviews, participant observation, journal, content analysis</a:t>
            </a: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8D20B1A-DE6B-A346-9A8D-F3159065A1C3}"/>
              </a:ext>
            </a:extLst>
          </p:cNvPr>
          <p:cNvCxnSpPr/>
          <p:nvPr/>
        </p:nvCxnSpPr>
        <p:spPr>
          <a:xfrm>
            <a:off x="3079530" y="5644055"/>
            <a:ext cx="0" cy="2207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A2FDAD5C-141C-3F49-811E-2C183CD45479}"/>
              </a:ext>
            </a:extLst>
          </p:cNvPr>
          <p:cNvCxnSpPr/>
          <p:nvPr/>
        </p:nvCxnSpPr>
        <p:spPr>
          <a:xfrm>
            <a:off x="4855779" y="5549461"/>
            <a:ext cx="0" cy="3153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AF94923A-090C-694B-A621-6DAAEB83FEA3}"/>
              </a:ext>
            </a:extLst>
          </p:cNvPr>
          <p:cNvCxnSpPr/>
          <p:nvPr/>
        </p:nvCxnSpPr>
        <p:spPr>
          <a:xfrm>
            <a:off x="9480329" y="5644055"/>
            <a:ext cx="0" cy="2207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52082533-D3C1-E84D-A30B-4385FC7D3A78}"/>
              </a:ext>
            </a:extLst>
          </p:cNvPr>
          <p:cNvCxnSpPr>
            <a:cxnSpLocks/>
          </p:cNvCxnSpPr>
          <p:nvPr/>
        </p:nvCxnSpPr>
        <p:spPr>
          <a:xfrm>
            <a:off x="6968358" y="5549461"/>
            <a:ext cx="199696" cy="2364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4A900B8C-4135-7F41-8D02-CDEDF6B2EFF5}"/>
              </a:ext>
            </a:extLst>
          </p:cNvPr>
          <p:cNvSpPr/>
          <p:nvPr/>
        </p:nvSpPr>
        <p:spPr>
          <a:xfrm>
            <a:off x="6616262" y="2915832"/>
            <a:ext cx="2060028" cy="777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Critical Theory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C369B2-0F2D-4845-B5B7-032EE946F785}"/>
              </a:ext>
            </a:extLst>
          </p:cNvPr>
          <p:cNvSpPr txBox="1"/>
          <p:nvPr/>
        </p:nvSpPr>
        <p:spPr>
          <a:xfrm>
            <a:off x="6717422" y="1973648"/>
            <a:ext cx="12034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Reality situated in social context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5446C-0E96-A34A-AB00-CEE5F2807EEF}"/>
              </a:ext>
            </a:extLst>
          </p:cNvPr>
          <p:cNvSpPr txBox="1"/>
          <p:nvPr/>
        </p:nvSpPr>
        <p:spPr>
          <a:xfrm>
            <a:off x="256032" y="0"/>
            <a:ext cx="4782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Research Paradigms</a:t>
            </a:r>
          </a:p>
        </p:txBody>
      </p:sp>
    </p:spTree>
    <p:extLst>
      <p:ext uri="{BB962C8B-B14F-4D97-AF65-F5344CB8AC3E}">
        <p14:creationId xmlns:p14="http://schemas.microsoft.com/office/powerpoint/2010/main" val="547921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asic beliefs and elements of four alternative research paradigms Paradigm  | Download Table">
            <a:extLst>
              <a:ext uri="{FF2B5EF4-FFF2-40B4-BE49-F238E27FC236}">
                <a16:creationId xmlns:a16="http://schemas.microsoft.com/office/drawing/2014/main" id="{812FA0EC-E7B7-9D44-868E-874C2B650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27" y="442913"/>
            <a:ext cx="11382377" cy="597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FC6CCF0-610E-944B-BE8E-484B1DFB8DC5}"/>
              </a:ext>
            </a:extLst>
          </p:cNvPr>
          <p:cNvSpPr txBox="1"/>
          <p:nvPr/>
        </p:nvSpPr>
        <p:spPr>
          <a:xfrm>
            <a:off x="9705860" y="132202"/>
            <a:ext cx="1983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Interpretive</a:t>
            </a:r>
          </a:p>
        </p:txBody>
      </p:sp>
    </p:spTree>
    <p:extLst>
      <p:ext uri="{BB962C8B-B14F-4D97-AF65-F5344CB8AC3E}">
        <p14:creationId xmlns:p14="http://schemas.microsoft.com/office/powerpoint/2010/main" val="42431417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A833925-8B11-5E47-A902-E15F1E7678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897" b="5602"/>
          <a:stretch/>
        </p:blipFill>
        <p:spPr>
          <a:xfrm>
            <a:off x="1501268" y="213699"/>
            <a:ext cx="8299447" cy="55710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E74E52A-FA4E-724C-91B4-256EBFD08C42}"/>
              </a:ext>
            </a:extLst>
          </p:cNvPr>
          <p:cNvSpPr txBox="1"/>
          <p:nvPr/>
        </p:nvSpPr>
        <p:spPr>
          <a:xfrm>
            <a:off x="2093976" y="6053328"/>
            <a:ext cx="210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Deductive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0B5C36-8B61-7246-AF1A-24DC7139627C}"/>
              </a:ext>
            </a:extLst>
          </p:cNvPr>
          <p:cNvSpPr txBox="1"/>
          <p:nvPr/>
        </p:nvSpPr>
        <p:spPr>
          <a:xfrm>
            <a:off x="8022336" y="6053328"/>
            <a:ext cx="2075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Inductive</a:t>
            </a:r>
          </a:p>
        </p:txBody>
      </p:sp>
    </p:spTree>
    <p:extLst>
      <p:ext uri="{BB962C8B-B14F-4D97-AF65-F5344CB8AC3E}">
        <p14:creationId xmlns:p14="http://schemas.microsoft.com/office/powerpoint/2010/main" val="2570967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DF835-2B2B-6043-BBA0-7480A3568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761617" cy="1325563"/>
          </a:xfrm>
        </p:spPr>
        <p:txBody>
          <a:bodyPr/>
          <a:lstStyle/>
          <a:p>
            <a:r>
              <a:rPr lang="en-US" dirty="0"/>
              <a:t>Methodology and research methods</a:t>
            </a:r>
          </a:p>
        </p:txBody>
      </p:sp>
      <p:pic>
        <p:nvPicPr>
          <p:cNvPr id="3" name="Picture 2" descr="Red Toolbox With Tools Stock Photo, Picture And Royalty Free Image ...">
            <a:extLst>
              <a:ext uri="{FF2B5EF4-FFF2-40B4-BE49-F238E27FC236}">
                <a16:creationId xmlns:a16="http://schemas.microsoft.com/office/drawing/2014/main" id="{E006782E-C670-8247-B905-E4BAF7C6FA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765" y="2376831"/>
            <a:ext cx="5694086" cy="438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D328F8-217E-904A-B762-B8BD69D2F3BE}"/>
              </a:ext>
            </a:extLst>
          </p:cNvPr>
          <p:cNvSpPr txBox="1"/>
          <p:nvPr/>
        </p:nvSpPr>
        <p:spPr>
          <a:xfrm>
            <a:off x="7573617" y="4572000"/>
            <a:ext cx="4204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Toolbox = Methodology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0D8701-062A-934C-9CF2-703192087298}"/>
              </a:ext>
            </a:extLst>
          </p:cNvPr>
          <p:cNvSpPr txBox="1"/>
          <p:nvPr/>
        </p:nvSpPr>
        <p:spPr>
          <a:xfrm>
            <a:off x="7772401" y="2900511"/>
            <a:ext cx="40054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Tools = Research Methods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8A5CA348-9604-2F42-BB3E-66E15B407748}"/>
              </a:ext>
            </a:extLst>
          </p:cNvPr>
          <p:cNvCxnSpPr>
            <a:cxnSpLocks/>
          </p:cNvCxnSpPr>
          <p:nvPr/>
        </p:nvCxnSpPr>
        <p:spPr>
          <a:xfrm flipH="1">
            <a:off x="5874026" y="3170583"/>
            <a:ext cx="1699592" cy="2584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DA278CB-BF31-5F4E-ABDC-0BB246E8D5B5}"/>
              </a:ext>
            </a:extLst>
          </p:cNvPr>
          <p:cNvCxnSpPr/>
          <p:nvPr/>
        </p:nvCxnSpPr>
        <p:spPr>
          <a:xfrm flipH="1" flipV="1">
            <a:off x="5874026" y="4731026"/>
            <a:ext cx="1520687" cy="89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C392B56-BBC8-4046-B8DB-C55E2701D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14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3587BCB-2F4E-B444-B842-CE91004BB96C}"/>
              </a:ext>
            </a:extLst>
          </p:cNvPr>
          <p:cNvSpPr/>
          <p:nvPr/>
        </p:nvSpPr>
        <p:spPr>
          <a:xfrm>
            <a:off x="6510129" y="1419481"/>
            <a:ext cx="5089687" cy="819687"/>
          </a:xfrm>
          <a:prstGeom prst="rect">
            <a:avLst/>
          </a:prstGeom>
          <a:solidFill>
            <a:schemeClr val="accent1">
              <a:alpha val="4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Quantitative                        Qualitative</a:t>
            </a:r>
          </a:p>
        </p:txBody>
      </p:sp>
    </p:spTree>
    <p:extLst>
      <p:ext uri="{BB962C8B-B14F-4D97-AF65-F5344CB8AC3E}">
        <p14:creationId xmlns:p14="http://schemas.microsoft.com/office/powerpoint/2010/main" val="1318678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2F787-21DD-734C-BACE-F2C3001B6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6610" y="385877"/>
            <a:ext cx="2988852" cy="1100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2400" cap="all" spc="-100" dirty="0"/>
              <a:t>It all starts with philosophy</a:t>
            </a:r>
          </a:p>
        </p:txBody>
      </p:sp>
      <p:pic>
        <p:nvPicPr>
          <p:cNvPr id="2050" name="Picture 2" descr="Research Onion (Saunders et al, 2009) | Download Scientific Diagram">
            <a:extLst>
              <a:ext uri="{FF2B5EF4-FFF2-40B4-BE49-F238E27FC236}">
                <a16:creationId xmlns:a16="http://schemas.microsoft.com/office/drawing/2014/main" id="{DF4ABB83-3220-1745-A0C2-57B4D860B9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9" y="1589663"/>
            <a:ext cx="8652490" cy="5234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62FC38-9518-564B-B882-C1E987BA794B}"/>
              </a:ext>
            </a:extLst>
          </p:cNvPr>
          <p:cNvSpPr txBox="1"/>
          <p:nvPr/>
        </p:nvSpPr>
        <p:spPr>
          <a:xfrm>
            <a:off x="1182757" y="288235"/>
            <a:ext cx="58740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Research Onion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92D57-2CE5-4849-964E-B01205C8B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15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CB876E-EFFD-814A-BF95-93B8A12BE135}"/>
              </a:ext>
            </a:extLst>
          </p:cNvPr>
          <p:cNvSpPr/>
          <p:nvPr/>
        </p:nvSpPr>
        <p:spPr>
          <a:xfrm>
            <a:off x="9186041" y="2438400"/>
            <a:ext cx="2554014" cy="27116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Paradigm: 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Set of beliefs based on assumptions about ontology, epistemology and methodology.</a:t>
            </a:r>
          </a:p>
          <a:p>
            <a:pPr algn="ctr"/>
            <a:r>
              <a:rPr lang="en-US" dirty="0" err="1"/>
              <a:t>Guber</a:t>
            </a:r>
            <a:r>
              <a:rPr lang="en-US" dirty="0"/>
              <a:t> &amp; Lincoln, 1994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1970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BBB2E-E98B-064F-BC09-B9FDC8E9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Activity: Paradigm – Matching activity </a:t>
            </a:r>
          </a:p>
        </p:txBody>
      </p:sp>
      <p:pic>
        <p:nvPicPr>
          <p:cNvPr id="4098" name="Picture 2" descr="5 Easy Ways To Build A Successful Virtual Team">
            <a:extLst>
              <a:ext uri="{FF2B5EF4-FFF2-40B4-BE49-F238E27FC236}">
                <a16:creationId xmlns:a16="http://schemas.microsoft.com/office/drawing/2014/main" id="{A6CFD7FE-12B3-B941-8F63-8988033BB3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31" b="4"/>
          <a:stretch/>
        </p:blipFill>
        <p:spPr bwMode="auto">
          <a:xfrm>
            <a:off x="841248" y="2516777"/>
            <a:ext cx="5564320" cy="326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F69371-1AA0-4F44-AACA-E9D232FE4F4F}"/>
              </a:ext>
            </a:extLst>
          </p:cNvPr>
          <p:cNvSpPr txBox="1"/>
          <p:nvPr/>
        </p:nvSpPr>
        <p:spPr>
          <a:xfrm>
            <a:off x="6993227" y="2516777"/>
            <a:ext cx="4656227" cy="4028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Complete the </a:t>
            </a:r>
            <a:r>
              <a:rPr lang="en-US" sz="2800" dirty="0">
                <a:solidFill>
                  <a:prstClr val="black"/>
                </a:solidFill>
                <a:latin typeface="Calibri" panose="020F0502020204030204"/>
              </a:rPr>
              <a:t>match-up activity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*See document provided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6616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Ontology epistemology methodology and methods I ontology and epistemology  in research examples - YouTube">
            <a:extLst>
              <a:ext uri="{FF2B5EF4-FFF2-40B4-BE49-F238E27FC236}">
                <a16:creationId xmlns:a16="http://schemas.microsoft.com/office/drawing/2014/main" id="{DFAD2A5A-9602-8640-99E3-D5E50E9AF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400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BBB2E-E98B-064F-BC09-B9FDC8E9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Activity: Exploring Research Questions </a:t>
            </a:r>
          </a:p>
        </p:txBody>
      </p:sp>
      <p:pic>
        <p:nvPicPr>
          <p:cNvPr id="4098" name="Picture 2" descr="5 Easy Ways To Build A Successful Virtual Team">
            <a:extLst>
              <a:ext uri="{FF2B5EF4-FFF2-40B4-BE49-F238E27FC236}">
                <a16:creationId xmlns:a16="http://schemas.microsoft.com/office/drawing/2014/main" id="{A6CFD7FE-12B3-B941-8F63-8988033BB3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31" b="4"/>
          <a:stretch/>
        </p:blipFill>
        <p:spPr bwMode="auto">
          <a:xfrm>
            <a:off x="841248" y="2516777"/>
            <a:ext cx="5564320" cy="326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F69371-1AA0-4F44-AACA-E9D232FE4F4F}"/>
              </a:ext>
            </a:extLst>
          </p:cNvPr>
          <p:cNvSpPr txBox="1"/>
          <p:nvPr/>
        </p:nvSpPr>
        <p:spPr>
          <a:xfrm>
            <a:off x="6993227" y="2516777"/>
            <a:ext cx="4656227" cy="4028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</a:t>
            </a:r>
            <a:r>
              <a:rPr lang="en-US" sz="2800" dirty="0"/>
              <a:t>As a group, Complete the activity ’Exploring Research Questions’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*See document provided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0968685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D2047-800F-4B4D-BEEE-ECF34DD27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Why does this matter????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22BDF-22EF-6944-8183-88ADBDA2F2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9"/>
            <a:ext cx="10116671" cy="2935100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US" dirty="0"/>
              <a:t>Your world view and philosophical approach to knowledge is the foundation informing your approach and research framework.</a:t>
            </a:r>
          </a:p>
          <a:p>
            <a:pPr marL="0" indent="0">
              <a:buNone/>
            </a:pPr>
            <a:r>
              <a:rPr lang="en-US" dirty="0"/>
              <a:t>2. Understanding these will help you to determine your research question and design (because they must all align).</a:t>
            </a:r>
          </a:p>
          <a:p>
            <a:pPr marL="0" indent="0">
              <a:buNone/>
            </a:pPr>
            <a:r>
              <a:rPr lang="en-US" i="1" dirty="0"/>
              <a:t>*Your task is to spend time thinking about this.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F6A31894-E1CD-C84E-B7C2-F2D860661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127" y="4441765"/>
            <a:ext cx="10905066" cy="220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439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7278F-A917-F843-AF14-7F1A4C057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Supplementary Reading &amp; Videos-On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650A0-FCC3-E445-9F82-99E91DB4B7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Tinning, R. &amp; Fitzpatrick, K. (2012) - </a:t>
            </a:r>
            <a:r>
              <a:rPr lang="en-US" i="1" dirty="0"/>
              <a:t>Research Methods in Physical Education and Youth Sport</a:t>
            </a:r>
            <a:r>
              <a:rPr lang="en-US" dirty="0"/>
              <a:t> –Chapters 1-4 (Task 1); Chapter 5 (task)</a:t>
            </a:r>
          </a:p>
          <a:p>
            <a:r>
              <a:rPr lang="en-US" dirty="0"/>
              <a:t>Moon, K. &amp; Blackman, D. (2014). A guide to understanding social science research for natural scientists. </a:t>
            </a:r>
            <a:r>
              <a:rPr lang="en-US" i="1" dirty="0"/>
              <a:t>Conservation Biology</a:t>
            </a:r>
            <a:r>
              <a:rPr lang="en-US" dirty="0"/>
              <a:t>, 28(5), 1167-1177.</a:t>
            </a:r>
          </a:p>
          <a:p>
            <a:r>
              <a:rPr lang="en-US" dirty="0"/>
              <a:t>Panopto – With </a:t>
            </a:r>
            <a:r>
              <a:rPr lang="en-US" dirty="0" err="1"/>
              <a:t>Nalda</a:t>
            </a:r>
            <a:endParaRPr lang="en-US" dirty="0"/>
          </a:p>
          <a:p>
            <a:r>
              <a:rPr lang="en-US" dirty="0"/>
              <a:t>Additional Links &amp; resources provided in the folder for you to explore for learning. *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67185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96B59-D8FC-4D4A-9F8E-FA07A9C96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65A7A-160B-3642-BB35-819B9DEF77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Guba, E. &amp; Lincoln, Y. (1994). Competing paradigms in qualitative research. In N. Denzin, &amp; Y. Lincoln (Eds.), </a:t>
            </a:r>
            <a:r>
              <a:rPr lang="en-US" sz="2000" i="1" dirty="0"/>
              <a:t>The Handbook of Qualitative Research</a:t>
            </a:r>
            <a:r>
              <a:rPr lang="en-US" sz="2000" dirty="0"/>
              <a:t> (pp. 105-117). Sage Publications, Inc.</a:t>
            </a:r>
          </a:p>
          <a:p>
            <a:r>
              <a:rPr lang="en-CA" sz="2000" dirty="0"/>
              <a:t>Lincoln, Y. S., &amp; Guba, E. G. (2000). Paradigmatic controversies, contradictions, and emerging confluences. In N. K. Denzin, &amp; Y. S. Lincoln (Eds.), </a:t>
            </a:r>
            <a:r>
              <a:rPr lang="en-CA" sz="2000" i="1" dirty="0"/>
              <a:t>The Handbook of Qualitative Rese</a:t>
            </a:r>
            <a:r>
              <a:rPr lang="en-CA" sz="2000" dirty="0"/>
              <a:t>arch (2nd ed., pp. 1065-1122), Thousand Oaks, CA: Sage Publications.</a:t>
            </a:r>
          </a:p>
          <a:p>
            <a:r>
              <a:rPr lang="en-CA" sz="2000" dirty="0"/>
              <a:t>Saunders, M. (2012). Understanding research philosophy and approaches to theory development. In M. N. Saunders, P. Lewis, &amp; A. Thornhill (Eds.), </a:t>
            </a:r>
            <a:r>
              <a:rPr lang="en-CA" sz="2000" i="1" dirty="0"/>
              <a:t>Research Methods for Business Students </a:t>
            </a:r>
            <a:r>
              <a:rPr lang="en-CA" sz="2000" dirty="0"/>
              <a:t>(8</a:t>
            </a:r>
            <a:r>
              <a:rPr lang="en-CA" sz="2000" baseline="30000" dirty="0"/>
              <a:t>th</a:t>
            </a:r>
            <a:r>
              <a:rPr lang="en-CA" sz="2000" dirty="0"/>
              <a:t> ed., pp. 128-170), New York: Pearson Publications.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569688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B5CA0FEAA971049AA8B5C6ABCCF9662" ma:contentTypeVersion="13" ma:contentTypeDescription="Create a new document." ma:contentTypeScope="" ma:versionID="6acab4726be19704e9f7f22da9e44174">
  <xsd:schema xmlns:xsd="http://www.w3.org/2001/XMLSchema" xmlns:xs="http://www.w3.org/2001/XMLSchema" xmlns:p="http://schemas.microsoft.com/office/2006/metadata/properties" xmlns:ns3="2676ab72-9079-411c-83fb-ee6e21d36081" xmlns:ns4="fb6e3afc-5266-4630-9c28-28963f20a13f" targetNamespace="http://schemas.microsoft.com/office/2006/metadata/properties" ma:root="true" ma:fieldsID="50a22a5319e85224eefd4e5f127b1918" ns3:_="" ns4:_="">
    <xsd:import namespace="2676ab72-9079-411c-83fb-ee6e21d36081"/>
    <xsd:import namespace="fb6e3afc-5266-4630-9c28-28963f20a13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76ab72-9079-411c-83fb-ee6e21d3608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6e3afc-5266-4630-9c28-28963f20a13f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2F9A3FA-23A6-4C90-8023-2F257C70A7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676ab72-9079-411c-83fb-ee6e21d36081"/>
    <ds:schemaRef ds:uri="fb6e3afc-5266-4630-9c28-28963f20a13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3F1DE97-9EF5-4F40-A80C-2CCEF85FDC4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16AE5C-34C6-4C80-A8D5-3197D9370985}">
  <ds:schemaRefs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2676ab72-9079-411c-83fb-ee6e21d36081"/>
    <ds:schemaRef ds:uri="fb6e3afc-5266-4630-9c28-28963f20a13f"/>
    <ds:schemaRef ds:uri="http://purl.org/dc/elements/1.1/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1144</TotalTime>
  <Words>1061</Words>
  <Application>Microsoft Office PowerPoint</Application>
  <PresentationFormat>Widescreen</PresentationFormat>
  <Paragraphs>135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Intro to Research Methods: Alignment of Design</vt:lpstr>
      <vt:lpstr>The Plan</vt:lpstr>
      <vt:lpstr>PowerPoint Presentation</vt:lpstr>
      <vt:lpstr>PowerPoint Presentation</vt:lpstr>
      <vt:lpstr>It all starts with philosophy</vt:lpstr>
      <vt:lpstr>Ontology: What is the nature of reality?  What is true? What exists? What is real?</vt:lpstr>
      <vt:lpstr>Ontology: The nature of reality &amp; truth</vt:lpstr>
      <vt:lpstr>Epistemology:  The study of knowledge </vt:lpstr>
      <vt:lpstr>Epistemology: The nature of knowledge</vt:lpstr>
      <vt:lpstr>PowerPoint Presentation</vt:lpstr>
      <vt:lpstr>PowerPoint Presentation</vt:lpstr>
      <vt:lpstr>PowerPoint Presentation</vt:lpstr>
      <vt:lpstr>PowerPoint Presentation</vt:lpstr>
      <vt:lpstr>Methodology and research methods</vt:lpstr>
      <vt:lpstr>It all starts with philosophy</vt:lpstr>
      <vt:lpstr>Activity: Paradigm – Matching activity </vt:lpstr>
      <vt:lpstr>PowerPoint Presentation</vt:lpstr>
      <vt:lpstr>Activity: Exploring Research Questions </vt:lpstr>
      <vt:lpstr>Why does this matter????</vt:lpstr>
      <vt:lpstr>Supplementary Reading &amp; Videos-On Moodle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Traditions</dc:title>
  <dc:creator>Sirna, Karen</dc:creator>
  <cp:lastModifiedBy>Andy Williams</cp:lastModifiedBy>
  <cp:revision>78</cp:revision>
  <cp:lastPrinted>2021-08-10T21:03:36Z</cp:lastPrinted>
  <dcterms:created xsi:type="dcterms:W3CDTF">2020-08-25T03:45:34Z</dcterms:created>
  <dcterms:modified xsi:type="dcterms:W3CDTF">2021-08-12T10:37:43Z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0x0101003B5CA0FEAA971049AA8B5C6ABCCF9662</vt:lpwstr>
  </property>
</Properties>
</file>