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346" r:id="rId3"/>
    <p:sldId id="328" r:id="rId4"/>
    <p:sldId id="353" r:id="rId5"/>
    <p:sldId id="361" r:id="rId6"/>
    <p:sldId id="355" r:id="rId7"/>
    <p:sldId id="356" r:id="rId8"/>
    <p:sldId id="367" r:id="rId9"/>
    <p:sldId id="357" r:id="rId10"/>
    <p:sldId id="358" r:id="rId11"/>
    <p:sldId id="362" r:id="rId12"/>
    <p:sldId id="363" r:id="rId13"/>
    <p:sldId id="366" r:id="rId14"/>
    <p:sldId id="364" r:id="rId15"/>
    <p:sldId id="365" r:id="rId16"/>
    <p:sldId id="359" r:id="rId17"/>
    <p:sldId id="360" r:id="rId18"/>
    <p:sldId id="372" r:id="rId19"/>
    <p:sldId id="369" r:id="rId20"/>
    <p:sldId id="370" r:id="rId21"/>
    <p:sldId id="34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7208" autoAdjust="0"/>
  </p:normalViewPr>
  <p:slideViewPr>
    <p:cSldViewPr snapToGrid="0">
      <p:cViewPr>
        <p:scale>
          <a:sx n="110" d="100"/>
          <a:sy n="110" d="100"/>
        </p:scale>
        <p:origin x="514" y="1219"/>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4DA68EE-489C-4184-9083-96D4B88D5BB4}" type="datetimeFigureOut">
              <a:rPr lang="en-GB" smtClean="0"/>
              <a:t>03/09/2021</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4383DA-7CBE-41F9-8EE7-1FE92FBF6CD5}" type="slidenum">
              <a:rPr lang="en-GB" smtClean="0"/>
              <a:t>‹#›</a:t>
            </a:fld>
            <a:endParaRPr lang="en-GB"/>
          </a:p>
        </p:txBody>
      </p:sp>
    </p:spTree>
    <p:extLst>
      <p:ext uri="{BB962C8B-B14F-4D97-AF65-F5344CB8AC3E}">
        <p14:creationId xmlns:p14="http://schemas.microsoft.com/office/powerpoint/2010/main" val="2085653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4383DA-7CBE-41F9-8EE7-1FE92FBF6CD5}" type="slidenum">
              <a:rPr lang="en-GB" smtClean="0"/>
              <a:t>1</a:t>
            </a:fld>
            <a:endParaRPr lang="en-GB"/>
          </a:p>
        </p:txBody>
      </p:sp>
    </p:spTree>
    <p:extLst>
      <p:ext uri="{BB962C8B-B14F-4D97-AF65-F5344CB8AC3E}">
        <p14:creationId xmlns:p14="http://schemas.microsoft.com/office/powerpoint/2010/main" val="5930999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838148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838200" y="1825625"/>
            <a:ext cx="10515600" cy="37431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93228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4"/>
            <a:ext cx="10515600" cy="1028742"/>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189210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3767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3767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81477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129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129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17182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029700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03/09/2021</a:t>
            </a:fld>
            <a:endParaRPr lang="en-GB"/>
          </a:p>
        </p:txBody>
      </p:sp>
      <p:sp>
        <p:nvSpPr>
          <p:cNvPr id="3" name="Footer Placeholder 2"/>
          <p:cNvSpPr>
            <a:spLocks noGrp="1"/>
          </p:cNvSpPr>
          <p:nvPr>
            <p:ph type="ftr" sz="quarter" idx="11"/>
          </p:nvPr>
        </p:nvSpPr>
        <p:spPr>
          <a:xfrm>
            <a:off x="4038600" y="6356350"/>
            <a:ext cx="41148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Tree>
    <p:extLst>
      <p:ext uri="{BB962C8B-B14F-4D97-AF65-F5344CB8AC3E}">
        <p14:creationId xmlns:p14="http://schemas.microsoft.com/office/powerpoint/2010/main" val="926461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03/09/2021</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744058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03/09/2021</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591960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03/09/2021</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348851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03/09/2021</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160795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374315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6689208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fontScale="90000"/>
          </a:bodyPr>
          <a:lstStyle/>
          <a:p>
            <a:r>
              <a:rPr lang="en-GB" dirty="0"/>
              <a:t>Introduction to Christian Ethics – Protestant Approaches to Ethics</a:t>
            </a:r>
          </a:p>
        </p:txBody>
      </p:sp>
      <p:sp>
        <p:nvSpPr>
          <p:cNvPr id="5" name="Subtitle 4"/>
          <p:cNvSpPr>
            <a:spLocks noGrp="1"/>
          </p:cNvSpPr>
          <p:nvPr>
            <p:ph type="subTitle" idx="1"/>
          </p:nvPr>
        </p:nvSpPr>
        <p:spPr/>
        <p:txBody>
          <a:bodyPr/>
          <a:lstStyle/>
          <a:p>
            <a:r>
              <a:rPr lang="en-GB" dirty="0"/>
              <a:t>HPRS4092</a:t>
            </a:r>
          </a:p>
          <a:p>
            <a:endParaRPr lang="en-GB" dirty="0"/>
          </a:p>
          <a:p>
            <a:r>
              <a:rPr lang="en-GB" dirty="0"/>
              <a:t>Dr Angus M Slater</a:t>
            </a:r>
          </a:p>
          <a:p>
            <a:endParaRPr lang="en-GB" dirty="0"/>
          </a:p>
        </p:txBody>
      </p:sp>
    </p:spTree>
    <p:extLst>
      <p:ext uri="{BB962C8B-B14F-4D97-AF65-F5344CB8AC3E}">
        <p14:creationId xmlns:p14="http://schemas.microsoft.com/office/powerpoint/2010/main" val="227751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98A73-EAFA-4754-A1B5-576F19796C10}"/>
              </a:ext>
            </a:extLst>
          </p:cNvPr>
          <p:cNvSpPr>
            <a:spLocks noGrp="1"/>
          </p:cNvSpPr>
          <p:nvPr>
            <p:ph type="title"/>
          </p:nvPr>
        </p:nvSpPr>
        <p:spPr>
          <a:xfrm>
            <a:off x="838200" y="365125"/>
            <a:ext cx="10515600" cy="1325563"/>
          </a:xfrm>
        </p:spPr>
        <p:txBody>
          <a:bodyPr anchor="ctr">
            <a:normAutofit/>
          </a:bodyPr>
          <a:lstStyle/>
          <a:p>
            <a:r>
              <a:rPr lang="en-GB" dirty="0"/>
              <a:t>Protestant Approaches to Christian Ethics</a:t>
            </a:r>
          </a:p>
        </p:txBody>
      </p:sp>
      <p:sp>
        <p:nvSpPr>
          <p:cNvPr id="3" name="Content Placeholder 2">
            <a:extLst>
              <a:ext uri="{FF2B5EF4-FFF2-40B4-BE49-F238E27FC236}">
                <a16:creationId xmlns:a16="http://schemas.microsoft.com/office/drawing/2014/main" id="{2C5936AC-D323-4791-8549-4786797C04E5}"/>
              </a:ext>
            </a:extLst>
          </p:cNvPr>
          <p:cNvSpPr>
            <a:spLocks noGrp="1"/>
          </p:cNvSpPr>
          <p:nvPr>
            <p:ph sz="half" idx="1"/>
          </p:nvPr>
        </p:nvSpPr>
        <p:spPr>
          <a:xfrm>
            <a:off x="838200" y="1825625"/>
            <a:ext cx="5181600" cy="3767867"/>
          </a:xfrm>
        </p:spPr>
        <p:txBody>
          <a:bodyPr>
            <a:normAutofit fontScale="92500" lnSpcReduction="10000"/>
          </a:bodyPr>
          <a:lstStyle/>
          <a:p>
            <a:pPr marL="0" indent="0">
              <a:buNone/>
            </a:pPr>
            <a:r>
              <a:rPr lang="en-GB" sz="1600" dirty="0"/>
              <a:t>In the previous section, we explored a couple of distinctive features of Catholic ethics, such as the role that tradition and Church authority play in the production of ethics, and the central importance of ‘natural law’ in producing Catholic ethics. In both cases, these features are not limited to only Catholic ethics – natural law and religious authority are important across all forms of Christian ethics – but their centrality historically and contemporaneously are distinctive to the Catholic tradition. </a:t>
            </a:r>
          </a:p>
          <a:p>
            <a:pPr marL="0" indent="0">
              <a:buNone/>
            </a:pPr>
            <a:r>
              <a:rPr lang="en-GB" sz="1600" dirty="0"/>
              <a:t>In this next section, I want us to do something similar with the Protestant tradition – to explore features that, while being common across Christian ethics, are particularly pronounced or distinctive to the Protestant tradition. </a:t>
            </a:r>
          </a:p>
          <a:p>
            <a:pPr marL="0" indent="0">
              <a:buNone/>
            </a:pPr>
            <a:r>
              <a:rPr lang="en-GB" sz="1600" dirty="0"/>
              <a:t>We will be doing this by beginning to look at the centrality of Scripture for Protestantism, before moving on to look at some of the more complicated issues surrounding its use. I then want us to end by looking at some of the general themes running through Christian ethics. </a:t>
            </a:r>
          </a:p>
        </p:txBody>
      </p:sp>
      <p:pic>
        <p:nvPicPr>
          <p:cNvPr id="7" name="Content Placeholder 6" descr="A picture containing old, altar&#10;&#10;Description automatically generated">
            <a:extLst>
              <a:ext uri="{FF2B5EF4-FFF2-40B4-BE49-F238E27FC236}">
                <a16:creationId xmlns:a16="http://schemas.microsoft.com/office/drawing/2014/main" id="{E2E55B0B-24DC-4C18-B2E4-462023D094BB}"/>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099952" y="1355101"/>
            <a:ext cx="3110848" cy="4147798"/>
          </a:xfrm>
        </p:spPr>
      </p:pic>
    </p:spTree>
    <p:extLst>
      <p:ext uri="{BB962C8B-B14F-4D97-AF65-F5344CB8AC3E}">
        <p14:creationId xmlns:p14="http://schemas.microsoft.com/office/powerpoint/2010/main" val="42286405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134C8-7D9D-4D17-85C7-225D15F988A3}"/>
              </a:ext>
            </a:extLst>
          </p:cNvPr>
          <p:cNvSpPr>
            <a:spLocks noGrp="1"/>
          </p:cNvSpPr>
          <p:nvPr>
            <p:ph type="title"/>
          </p:nvPr>
        </p:nvSpPr>
        <p:spPr/>
        <p:txBody>
          <a:bodyPr/>
          <a:lstStyle/>
          <a:p>
            <a:r>
              <a:rPr lang="en-GB" dirty="0"/>
              <a:t>Protestant Approaches to Christian Ethics</a:t>
            </a:r>
          </a:p>
        </p:txBody>
      </p:sp>
      <p:sp>
        <p:nvSpPr>
          <p:cNvPr id="3" name="Text Placeholder 2">
            <a:extLst>
              <a:ext uri="{FF2B5EF4-FFF2-40B4-BE49-F238E27FC236}">
                <a16:creationId xmlns:a16="http://schemas.microsoft.com/office/drawing/2014/main" id="{2125FCB0-837B-444D-8BCC-5D086C63E672}"/>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3227338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61DDC-F536-4431-87A6-EA5096B03583}"/>
              </a:ext>
            </a:extLst>
          </p:cNvPr>
          <p:cNvSpPr>
            <a:spLocks noGrp="1"/>
          </p:cNvSpPr>
          <p:nvPr>
            <p:ph type="title"/>
          </p:nvPr>
        </p:nvSpPr>
        <p:spPr/>
        <p:txBody>
          <a:bodyPr/>
          <a:lstStyle/>
          <a:p>
            <a:r>
              <a:rPr lang="en-GB" dirty="0"/>
              <a:t>Protestant Approaches to Christian Ethics</a:t>
            </a:r>
          </a:p>
        </p:txBody>
      </p:sp>
      <p:sp>
        <p:nvSpPr>
          <p:cNvPr id="3" name="Content Placeholder 2">
            <a:extLst>
              <a:ext uri="{FF2B5EF4-FFF2-40B4-BE49-F238E27FC236}">
                <a16:creationId xmlns:a16="http://schemas.microsoft.com/office/drawing/2014/main" id="{F4F87548-83B9-441E-A19C-DDD0CF4ACA21}"/>
              </a:ext>
            </a:extLst>
          </p:cNvPr>
          <p:cNvSpPr>
            <a:spLocks noGrp="1"/>
          </p:cNvSpPr>
          <p:nvPr>
            <p:ph sz="half" idx="1"/>
          </p:nvPr>
        </p:nvSpPr>
        <p:spPr/>
        <p:txBody>
          <a:bodyPr>
            <a:normAutofit fontScale="92500" lnSpcReduction="20000"/>
          </a:bodyPr>
          <a:lstStyle/>
          <a:p>
            <a:pPr marL="0" indent="0">
              <a:buNone/>
            </a:pPr>
            <a:r>
              <a:rPr lang="en-GB" sz="2000" dirty="0"/>
              <a:t>I want us to begin by sketching out the key purpose of the emergence of Protestantism from the Catholic Church in a historical period known as the Reformation.</a:t>
            </a:r>
          </a:p>
          <a:p>
            <a:pPr marL="0" indent="0">
              <a:buNone/>
            </a:pPr>
            <a:r>
              <a:rPr lang="en-GB" sz="2000" dirty="0"/>
              <a:t>To do so, we must begin a little earlier, with the early and mid-medieval role of the Catholic Church, which, following the Great Schism between Eastern and Western churches (Catholicism and Orthodox Christianity) in 1054AD.</a:t>
            </a:r>
          </a:p>
          <a:p>
            <a:pPr marL="0" indent="0">
              <a:buNone/>
            </a:pPr>
            <a:r>
              <a:rPr lang="en-GB" sz="2000" dirty="0"/>
              <a:t>Following this split, which arose from theological differences over the Trinity and political differences between East and West, we see the development of the High Middle Ages in Europe, with its kings and popes and crusades that I am sure we are all slightly familiar with.  </a:t>
            </a:r>
          </a:p>
        </p:txBody>
      </p:sp>
      <p:pic>
        <p:nvPicPr>
          <p:cNvPr id="6" name="Content Placeholder 5" descr="A picture containing text, person, wall, indoor&#10;&#10;Description automatically generated">
            <a:extLst>
              <a:ext uri="{FF2B5EF4-FFF2-40B4-BE49-F238E27FC236}">
                <a16:creationId xmlns:a16="http://schemas.microsoft.com/office/drawing/2014/main" id="{1F9D6447-81A5-47D3-9377-5EB358A8527B}"/>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026484" y="1540114"/>
            <a:ext cx="3331271" cy="3784892"/>
          </a:xfrm>
        </p:spPr>
      </p:pic>
    </p:spTree>
    <p:extLst>
      <p:ext uri="{BB962C8B-B14F-4D97-AF65-F5344CB8AC3E}">
        <p14:creationId xmlns:p14="http://schemas.microsoft.com/office/powerpoint/2010/main" val="3479074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45742-16D5-4D7F-9999-51BAC0917BF6}"/>
              </a:ext>
            </a:extLst>
          </p:cNvPr>
          <p:cNvSpPr>
            <a:spLocks noGrp="1"/>
          </p:cNvSpPr>
          <p:nvPr>
            <p:ph type="title"/>
          </p:nvPr>
        </p:nvSpPr>
        <p:spPr/>
        <p:txBody>
          <a:bodyPr/>
          <a:lstStyle/>
          <a:p>
            <a:r>
              <a:rPr lang="en-GB" dirty="0"/>
              <a:t>Protestant Approaches to Christian Ethics</a:t>
            </a:r>
          </a:p>
        </p:txBody>
      </p:sp>
      <p:sp>
        <p:nvSpPr>
          <p:cNvPr id="3" name="Content Placeholder 2">
            <a:extLst>
              <a:ext uri="{FF2B5EF4-FFF2-40B4-BE49-F238E27FC236}">
                <a16:creationId xmlns:a16="http://schemas.microsoft.com/office/drawing/2014/main" id="{D66BCB42-1FB1-4353-B931-7B492DB76588}"/>
              </a:ext>
            </a:extLst>
          </p:cNvPr>
          <p:cNvSpPr>
            <a:spLocks noGrp="1"/>
          </p:cNvSpPr>
          <p:nvPr>
            <p:ph sz="half" idx="1"/>
          </p:nvPr>
        </p:nvSpPr>
        <p:spPr>
          <a:xfrm>
            <a:off x="838200" y="1687513"/>
            <a:ext cx="5181600" cy="3767867"/>
          </a:xfrm>
        </p:spPr>
        <p:txBody>
          <a:bodyPr>
            <a:noAutofit/>
          </a:bodyPr>
          <a:lstStyle/>
          <a:p>
            <a:pPr marL="0" indent="0">
              <a:buNone/>
            </a:pPr>
            <a:r>
              <a:rPr lang="en-GB" sz="1800" dirty="0"/>
              <a:t>During this time period, we also see a number of developments within the Catholic Church of the time. These included: the gradual accumulation of status and prestige for Rome as the home of the Church, the centralisation of authority within the figure of the Pope, an increasing political role for the Church over temporal power, and a flourishing of the economic and secular power of the Church as an institution. </a:t>
            </a:r>
          </a:p>
          <a:p>
            <a:pPr marL="0" indent="0">
              <a:buNone/>
            </a:pPr>
            <a:endParaRPr lang="en-GB" sz="1800" dirty="0"/>
          </a:p>
          <a:p>
            <a:pPr marL="0" indent="0">
              <a:buNone/>
            </a:pPr>
            <a:r>
              <a:rPr lang="en-GB" sz="1800" dirty="0"/>
              <a:t>This accumulation of temporal and economic power by the Church was not looked on favourably by all of its members and was the root cause of much of the dissent that eventually became the Protestant Reformation. </a:t>
            </a:r>
            <a:endParaRPr lang="en-GB" sz="2800" dirty="0"/>
          </a:p>
        </p:txBody>
      </p:sp>
      <p:pic>
        <p:nvPicPr>
          <p:cNvPr id="6" name="Content Placeholder 5" descr="A picture containing text, indoor, posing, different&#10;&#10;Description automatically generated">
            <a:extLst>
              <a:ext uri="{FF2B5EF4-FFF2-40B4-BE49-F238E27FC236}">
                <a16:creationId xmlns:a16="http://schemas.microsoft.com/office/drawing/2014/main" id="{0E68909D-6A5B-4487-AFB3-51079B668DF4}"/>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559341" y="1526267"/>
            <a:ext cx="4027015" cy="4088341"/>
          </a:xfrm>
        </p:spPr>
      </p:pic>
    </p:spTree>
    <p:extLst>
      <p:ext uri="{BB962C8B-B14F-4D97-AF65-F5344CB8AC3E}">
        <p14:creationId xmlns:p14="http://schemas.microsoft.com/office/powerpoint/2010/main" val="22348645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0B447-B3BB-4B7A-BDB2-DC59DCE4B7BB}"/>
              </a:ext>
            </a:extLst>
          </p:cNvPr>
          <p:cNvSpPr>
            <a:spLocks noGrp="1"/>
          </p:cNvSpPr>
          <p:nvPr>
            <p:ph type="title"/>
          </p:nvPr>
        </p:nvSpPr>
        <p:spPr/>
        <p:txBody>
          <a:bodyPr/>
          <a:lstStyle/>
          <a:p>
            <a:r>
              <a:rPr lang="en-GB" dirty="0"/>
              <a:t>Protestant Approaches to Christian Ethics</a:t>
            </a:r>
          </a:p>
        </p:txBody>
      </p:sp>
      <p:sp>
        <p:nvSpPr>
          <p:cNvPr id="3" name="Content Placeholder 2">
            <a:extLst>
              <a:ext uri="{FF2B5EF4-FFF2-40B4-BE49-F238E27FC236}">
                <a16:creationId xmlns:a16="http://schemas.microsoft.com/office/drawing/2014/main" id="{CFCC4323-C946-4235-8EBA-DD9145DD0374}"/>
              </a:ext>
            </a:extLst>
          </p:cNvPr>
          <p:cNvSpPr>
            <a:spLocks noGrp="1"/>
          </p:cNvSpPr>
          <p:nvPr>
            <p:ph sz="half" idx="1"/>
          </p:nvPr>
        </p:nvSpPr>
        <p:spPr/>
        <p:txBody>
          <a:bodyPr>
            <a:noAutofit/>
          </a:bodyPr>
          <a:lstStyle/>
          <a:p>
            <a:pPr marL="0" indent="0">
              <a:buNone/>
            </a:pPr>
            <a:r>
              <a:rPr lang="en-GB" sz="1800" dirty="0"/>
              <a:t>This came to a head in 1516, when Johann Tetzel, a Dominican friar and papal commissioner for indulgences (a way of buying oneself out of punishment in the afterlife, used by the Church to raise funds), was sent to Germany by the Roman Catholic Church to sell indulgences to raise money to rebuild St. Peter's Basilica in Rome.</a:t>
            </a:r>
          </a:p>
          <a:p>
            <a:pPr marL="0" indent="0">
              <a:buNone/>
            </a:pPr>
            <a:endParaRPr lang="en-GB" sz="1800" dirty="0"/>
          </a:p>
          <a:p>
            <a:pPr marL="0" indent="0">
              <a:buNone/>
            </a:pPr>
            <a:r>
              <a:rPr lang="en-GB" sz="1800" dirty="0"/>
              <a:t>On 31 October 1517, Martin Luther (</a:t>
            </a:r>
            <a:r>
              <a:rPr lang="en-US" sz="1800" dirty="0"/>
              <a:t>1483-1546)</a:t>
            </a:r>
            <a:r>
              <a:rPr lang="en-GB" sz="1800" dirty="0"/>
              <a:t> wrote to his bishop, Albert of Mainz, protesting the sale of indulgences. He enclosed in his letter a copy of his "Disputation of Martin Luther on the Power and Efficacy of Indulgences", which came to be known as the </a:t>
            </a:r>
            <a:r>
              <a:rPr lang="en-GB" sz="1800" i="1" dirty="0"/>
              <a:t>Ninety-Five Theses</a:t>
            </a:r>
            <a:r>
              <a:rPr lang="en-GB" sz="1800" dirty="0"/>
              <a:t>. </a:t>
            </a:r>
          </a:p>
        </p:txBody>
      </p:sp>
      <p:pic>
        <p:nvPicPr>
          <p:cNvPr id="8" name="Content Placeholder 7" descr="A picture containing person, outdoor&#10;&#10;Description automatically generated">
            <a:extLst>
              <a:ext uri="{FF2B5EF4-FFF2-40B4-BE49-F238E27FC236}">
                <a16:creationId xmlns:a16="http://schemas.microsoft.com/office/drawing/2014/main" id="{68C4B65A-0F4F-4A21-B301-4AEF0EE392EE}"/>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884464" y="1690688"/>
            <a:ext cx="4469336" cy="3767138"/>
          </a:xfrm>
        </p:spPr>
      </p:pic>
    </p:spTree>
    <p:extLst>
      <p:ext uri="{BB962C8B-B14F-4D97-AF65-F5344CB8AC3E}">
        <p14:creationId xmlns:p14="http://schemas.microsoft.com/office/powerpoint/2010/main" val="18628134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1B9AB-9E10-4217-A57E-0E8E67BAE20C}"/>
              </a:ext>
            </a:extLst>
          </p:cNvPr>
          <p:cNvSpPr>
            <a:spLocks noGrp="1"/>
          </p:cNvSpPr>
          <p:nvPr>
            <p:ph type="title"/>
          </p:nvPr>
        </p:nvSpPr>
        <p:spPr/>
        <p:txBody>
          <a:bodyPr/>
          <a:lstStyle/>
          <a:p>
            <a:r>
              <a:rPr lang="en-GB" dirty="0"/>
              <a:t>Protestant Approaches</a:t>
            </a:r>
          </a:p>
        </p:txBody>
      </p:sp>
      <p:sp>
        <p:nvSpPr>
          <p:cNvPr id="3" name="Content Placeholder 2">
            <a:extLst>
              <a:ext uri="{FF2B5EF4-FFF2-40B4-BE49-F238E27FC236}">
                <a16:creationId xmlns:a16="http://schemas.microsoft.com/office/drawing/2014/main" id="{23EA5B20-5E44-4416-8324-FAF0534F798C}"/>
              </a:ext>
            </a:extLst>
          </p:cNvPr>
          <p:cNvSpPr>
            <a:spLocks noGrp="1"/>
          </p:cNvSpPr>
          <p:nvPr>
            <p:ph sz="half" idx="1"/>
          </p:nvPr>
        </p:nvSpPr>
        <p:spPr>
          <a:xfrm>
            <a:off x="838200" y="1341470"/>
            <a:ext cx="5181600" cy="3767867"/>
          </a:xfrm>
        </p:spPr>
        <p:txBody>
          <a:bodyPr>
            <a:noAutofit/>
          </a:bodyPr>
          <a:lstStyle/>
          <a:p>
            <a:pPr marL="0" indent="0">
              <a:buNone/>
            </a:pPr>
            <a:r>
              <a:rPr lang="en-GB" sz="1800" dirty="0"/>
              <a:t>The </a:t>
            </a:r>
            <a:r>
              <a:rPr lang="en-US" sz="1800" dirty="0"/>
              <a:t>Ninety-Five Theses denied the unique authority of the Pope, asserted the re-eminence of Grace in salvation, and cast doubt on the profit motive for indulgences. This lead Pope Leo X to write the encyclical </a:t>
            </a:r>
            <a:r>
              <a:rPr lang="en-US" sz="1800" i="1" dirty="0" err="1"/>
              <a:t>Exsurge</a:t>
            </a:r>
            <a:r>
              <a:rPr lang="en-US" sz="1800" i="1" dirty="0"/>
              <a:t> Domine</a:t>
            </a:r>
            <a:r>
              <a:rPr lang="en-US" sz="1800" dirty="0"/>
              <a:t> (1520), which excommunicated Luther</a:t>
            </a:r>
          </a:p>
          <a:p>
            <a:pPr marL="0" indent="0">
              <a:buNone/>
            </a:pPr>
            <a:r>
              <a:rPr lang="en-US" sz="1800" dirty="0"/>
              <a:t>Was called to account for his writing and conduct at the Diet of Worms where </a:t>
            </a:r>
            <a:r>
              <a:rPr lang="en-GB" sz="1800" dirty="0"/>
              <a:t>Luther was asked to recant his teaching and writing.</a:t>
            </a:r>
          </a:p>
          <a:p>
            <a:pPr marL="0" indent="0">
              <a:buNone/>
            </a:pPr>
            <a:r>
              <a:rPr lang="en-GB" sz="1800" dirty="0"/>
              <a:t>He replied with the words opposite, foregrounding (1) the role of reason in determining correct action over the authority of the Church and Pope, (2) the direct interpretation of the Scriptures by the individual over their interpretation by a priest, (3) and the importance of the centrality of the Word of God over tradition or hierarchy.</a:t>
            </a:r>
          </a:p>
          <a:p>
            <a:pPr marL="0" indent="0">
              <a:buNone/>
            </a:pPr>
            <a:endParaRPr lang="en-US" sz="1600" b="0" dirty="0"/>
          </a:p>
          <a:p>
            <a:pPr marL="0" indent="0">
              <a:buNone/>
            </a:pPr>
            <a:endParaRPr lang="en-GB" dirty="0"/>
          </a:p>
        </p:txBody>
      </p:sp>
      <p:sp>
        <p:nvSpPr>
          <p:cNvPr id="4" name="Content Placeholder 3">
            <a:extLst>
              <a:ext uri="{FF2B5EF4-FFF2-40B4-BE49-F238E27FC236}">
                <a16:creationId xmlns:a16="http://schemas.microsoft.com/office/drawing/2014/main" id="{B9B246B7-5F8A-4188-9133-11AED36FD20C}"/>
              </a:ext>
            </a:extLst>
          </p:cNvPr>
          <p:cNvSpPr>
            <a:spLocks noGrp="1"/>
          </p:cNvSpPr>
          <p:nvPr>
            <p:ph sz="half" idx="2"/>
          </p:nvPr>
        </p:nvSpPr>
        <p:spPr>
          <a:xfrm>
            <a:off x="6172200" y="365125"/>
            <a:ext cx="5181600" cy="5228367"/>
          </a:xfrm>
        </p:spPr>
        <p:txBody>
          <a:bodyPr>
            <a:noAutofit/>
          </a:bodyPr>
          <a:lstStyle/>
          <a:p>
            <a:pPr marL="0" indent="0">
              <a:lnSpc>
                <a:spcPct val="150000"/>
              </a:lnSpc>
              <a:buNone/>
            </a:pPr>
            <a:r>
              <a:rPr lang="en-GB" sz="2000" i="1" dirty="0">
                <a:latin typeface="Aparajita" panose="02020603050405020304" pitchFamily="18" charset="0"/>
                <a:cs typeface="Aparajita" panose="02020603050405020304" pitchFamily="18" charset="0"/>
              </a:rPr>
              <a:t>“Unless I am convinced by the testimony of the Scriptures or by clear reason (for I do not trust either in the pope or in councils alone, since it is well known that they have often erred and contradicted themselves), I am bound by the Scriptures I have quoted and my conscience is captive to the Word of God. </a:t>
            </a:r>
            <a:br>
              <a:rPr lang="en-GB" sz="2000" i="1" dirty="0">
                <a:latin typeface="Aparajita" panose="02020603050405020304" pitchFamily="18" charset="0"/>
                <a:cs typeface="Aparajita" panose="02020603050405020304" pitchFamily="18" charset="0"/>
              </a:rPr>
            </a:br>
            <a:r>
              <a:rPr lang="en-GB" sz="2000" i="1" dirty="0">
                <a:latin typeface="Aparajita" panose="02020603050405020304" pitchFamily="18" charset="0"/>
                <a:cs typeface="Aparajita" panose="02020603050405020304" pitchFamily="18" charset="0"/>
              </a:rPr>
              <a:t>I cannot and I will not recant anything, since it is neither safe nor right to go against conscience. May God help me. Amen.”</a:t>
            </a:r>
            <a:br>
              <a:rPr lang="en-GB" sz="2000" i="1" dirty="0">
                <a:latin typeface="Aparajita" panose="02020603050405020304" pitchFamily="18" charset="0"/>
                <a:cs typeface="Aparajita" panose="02020603050405020304" pitchFamily="18" charset="0"/>
              </a:rPr>
            </a:br>
            <a:br>
              <a:rPr lang="en-GB" sz="2000" i="1" dirty="0">
                <a:latin typeface="Aparajita" panose="02020603050405020304" pitchFamily="18" charset="0"/>
                <a:cs typeface="Aparajita" panose="02020603050405020304" pitchFamily="18" charset="0"/>
              </a:rPr>
            </a:br>
            <a:r>
              <a:rPr lang="en-GB" sz="2000" b="1" i="1" dirty="0">
                <a:latin typeface="Aparajita" panose="02020603050405020304" pitchFamily="18" charset="0"/>
                <a:cs typeface="Aparajita" panose="02020603050405020304" pitchFamily="18" charset="0"/>
              </a:rPr>
              <a:t>Martin Luther, Diet of Worms</a:t>
            </a:r>
          </a:p>
          <a:p>
            <a:pPr marL="0" indent="0">
              <a:lnSpc>
                <a:spcPct val="150000"/>
              </a:lnSpc>
              <a:buNone/>
            </a:pPr>
            <a:endParaRPr lang="en-GB" sz="1800" dirty="0"/>
          </a:p>
        </p:txBody>
      </p:sp>
    </p:spTree>
    <p:extLst>
      <p:ext uri="{BB962C8B-B14F-4D97-AF65-F5344CB8AC3E}">
        <p14:creationId xmlns:p14="http://schemas.microsoft.com/office/powerpoint/2010/main" val="40193018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A3D83-89D4-403F-B2E9-5573840E7F09}"/>
              </a:ext>
            </a:extLst>
          </p:cNvPr>
          <p:cNvSpPr>
            <a:spLocks noGrp="1"/>
          </p:cNvSpPr>
          <p:nvPr>
            <p:ph type="title"/>
          </p:nvPr>
        </p:nvSpPr>
        <p:spPr/>
        <p:txBody>
          <a:bodyPr/>
          <a:lstStyle/>
          <a:p>
            <a:r>
              <a:rPr lang="en-GB" dirty="0"/>
              <a:t>Protestant Approaches to Christian Ethics</a:t>
            </a:r>
          </a:p>
        </p:txBody>
      </p:sp>
      <p:sp>
        <p:nvSpPr>
          <p:cNvPr id="3" name="Content Placeholder 2">
            <a:extLst>
              <a:ext uri="{FF2B5EF4-FFF2-40B4-BE49-F238E27FC236}">
                <a16:creationId xmlns:a16="http://schemas.microsoft.com/office/drawing/2014/main" id="{08B88CA9-A804-4763-B62C-33FBDCBD1DA6}"/>
              </a:ext>
            </a:extLst>
          </p:cNvPr>
          <p:cNvSpPr>
            <a:spLocks noGrp="1"/>
          </p:cNvSpPr>
          <p:nvPr>
            <p:ph sz="half" idx="1"/>
          </p:nvPr>
        </p:nvSpPr>
        <p:spPr/>
        <p:txBody>
          <a:bodyPr>
            <a:normAutofit fontScale="62500" lnSpcReduction="20000"/>
          </a:bodyPr>
          <a:lstStyle/>
          <a:p>
            <a:pPr marL="0" indent="0">
              <a:buNone/>
            </a:pPr>
            <a:r>
              <a:rPr lang="en-GB" dirty="0"/>
              <a:t>Why might Luther foreground scripture and reason in this way?</a:t>
            </a:r>
          </a:p>
          <a:p>
            <a:pPr marL="0" indent="0">
              <a:buNone/>
            </a:pPr>
            <a:endParaRPr lang="en-GB" dirty="0"/>
          </a:p>
          <a:p>
            <a:pPr marL="0" indent="0">
              <a:buNone/>
            </a:pPr>
            <a:r>
              <a:rPr lang="en-GB" dirty="0"/>
              <a:t>Because it is reliable – scripture is what is known as ‘special’, rather than ‘general’, revelation in that it is believed to come directly from God and contain direct access to God’s will. Unlike, say, natural law (which stems from general revelation in Creation), scripture is not seen to require extraneous interpretation and deduction.</a:t>
            </a:r>
          </a:p>
          <a:p>
            <a:pPr marL="0" indent="0">
              <a:buNone/>
            </a:pPr>
            <a:r>
              <a:rPr lang="en-GB" dirty="0"/>
              <a:t>In order to discern God’s will we do not need to look at nature and figure out our place within it – we just need to read the specially given instructions provided, the Bible, and figure things out for ourselves from there. </a:t>
            </a:r>
          </a:p>
          <a:p>
            <a:pPr marL="0" indent="0">
              <a:buNone/>
            </a:pPr>
            <a:endParaRPr lang="en-GB" dirty="0"/>
          </a:p>
        </p:txBody>
      </p:sp>
      <p:pic>
        <p:nvPicPr>
          <p:cNvPr id="6" name="Content Placeholder 5" descr="A picture containing text, person&#10;&#10;Description automatically generated">
            <a:extLst>
              <a:ext uri="{FF2B5EF4-FFF2-40B4-BE49-F238E27FC236}">
                <a16:creationId xmlns:a16="http://schemas.microsoft.com/office/drawing/2014/main" id="{56EE8861-0DB2-4EE5-8818-C3B611235857}"/>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126624" y="1545431"/>
            <a:ext cx="3826933" cy="3767138"/>
          </a:xfrm>
        </p:spPr>
      </p:pic>
    </p:spTree>
    <p:extLst>
      <p:ext uri="{BB962C8B-B14F-4D97-AF65-F5344CB8AC3E}">
        <p14:creationId xmlns:p14="http://schemas.microsoft.com/office/powerpoint/2010/main" val="42560849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4B1CC-873B-4784-A89E-3B0B6E6A2961}"/>
              </a:ext>
            </a:extLst>
          </p:cNvPr>
          <p:cNvSpPr>
            <a:spLocks noGrp="1"/>
          </p:cNvSpPr>
          <p:nvPr>
            <p:ph type="title"/>
          </p:nvPr>
        </p:nvSpPr>
        <p:spPr/>
        <p:txBody>
          <a:bodyPr/>
          <a:lstStyle/>
          <a:p>
            <a:r>
              <a:rPr lang="en-GB" dirty="0"/>
              <a:t>Protestant Approaches to Christian Ethics</a:t>
            </a:r>
          </a:p>
        </p:txBody>
      </p:sp>
      <p:sp>
        <p:nvSpPr>
          <p:cNvPr id="3" name="Content Placeholder 2">
            <a:extLst>
              <a:ext uri="{FF2B5EF4-FFF2-40B4-BE49-F238E27FC236}">
                <a16:creationId xmlns:a16="http://schemas.microsoft.com/office/drawing/2014/main" id="{1283C9D9-14D3-4904-A9DA-A62B77D4C6A2}"/>
              </a:ext>
            </a:extLst>
          </p:cNvPr>
          <p:cNvSpPr>
            <a:spLocks noGrp="1"/>
          </p:cNvSpPr>
          <p:nvPr>
            <p:ph sz="half" idx="1"/>
          </p:nvPr>
        </p:nvSpPr>
        <p:spPr/>
        <p:txBody>
          <a:bodyPr>
            <a:noAutofit/>
          </a:bodyPr>
          <a:lstStyle/>
          <a:p>
            <a:pPr marL="0" indent="0">
              <a:buNone/>
            </a:pPr>
            <a:r>
              <a:rPr lang="en-US" sz="1600" b="0" dirty="0"/>
              <a:t>Luther’s thought has formed the basis of Protestant Christianity, and Protestant ethics, since – the protest against the form of the Catholic Church on the basis of its erroneous reliance on authority rather than scripture. </a:t>
            </a:r>
          </a:p>
          <a:p>
            <a:pPr marL="0" indent="0">
              <a:buNone/>
            </a:pPr>
            <a:r>
              <a:rPr lang="en-US" sz="1600" b="0" dirty="0"/>
              <a:t>His proposals can be summarized as:</a:t>
            </a:r>
          </a:p>
          <a:p>
            <a:pPr>
              <a:buFontTx/>
              <a:buChar char="-"/>
            </a:pPr>
            <a:r>
              <a:rPr lang="en-US" sz="1600" dirty="0"/>
              <a:t>Sol Scriptura: Only through scripture can certainty be found</a:t>
            </a:r>
          </a:p>
          <a:p>
            <a:pPr>
              <a:buFontTx/>
              <a:buChar char="-"/>
            </a:pPr>
            <a:r>
              <a:rPr lang="en-US" sz="1600" dirty="0"/>
              <a:t>Sola Fidei: Only by faith can someone be saved.</a:t>
            </a:r>
          </a:p>
          <a:p>
            <a:pPr>
              <a:buFontTx/>
              <a:buChar char="-"/>
            </a:pPr>
            <a:r>
              <a:rPr lang="en-US" sz="1600" dirty="0"/>
              <a:t>Sola Gratia: Only through God’s grace does salvation come.</a:t>
            </a:r>
            <a:endParaRPr lang="en-GB" sz="1600" dirty="0"/>
          </a:p>
          <a:p>
            <a:pPr marL="0" indent="0">
              <a:buNone/>
            </a:pPr>
            <a:r>
              <a:rPr lang="en-GB" sz="1600" dirty="0"/>
              <a:t>The most important of these for our purposes is ‘sola scriptura’, as it has the greatest impact on the centrality of scripture for Protestant forms of ethical reasoning. </a:t>
            </a:r>
          </a:p>
          <a:p>
            <a:pPr>
              <a:buFontTx/>
              <a:buChar char="-"/>
            </a:pPr>
            <a:endParaRPr lang="en-GB" sz="1600" dirty="0"/>
          </a:p>
        </p:txBody>
      </p:sp>
      <p:pic>
        <p:nvPicPr>
          <p:cNvPr id="10" name="Content Placeholder 9" descr="A group of people in a room&#10;&#10;Description automatically generated with low confidence">
            <a:extLst>
              <a:ext uri="{FF2B5EF4-FFF2-40B4-BE49-F238E27FC236}">
                <a16:creationId xmlns:a16="http://schemas.microsoft.com/office/drawing/2014/main" id="{64423679-94B5-44D4-8EFA-9721F59DF7FD}"/>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683034" y="1545431"/>
            <a:ext cx="5018914" cy="3767138"/>
          </a:xfrm>
        </p:spPr>
      </p:pic>
    </p:spTree>
    <p:extLst>
      <p:ext uri="{BB962C8B-B14F-4D97-AF65-F5344CB8AC3E}">
        <p14:creationId xmlns:p14="http://schemas.microsoft.com/office/powerpoint/2010/main" val="3756536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D6CF8-3F5F-4E8C-867B-03609DBE6A44}"/>
              </a:ext>
            </a:extLst>
          </p:cNvPr>
          <p:cNvSpPr>
            <a:spLocks noGrp="1"/>
          </p:cNvSpPr>
          <p:nvPr>
            <p:ph type="title"/>
          </p:nvPr>
        </p:nvSpPr>
        <p:spPr>
          <a:xfrm>
            <a:off x="355600" y="359410"/>
            <a:ext cx="10515600" cy="1325563"/>
          </a:xfrm>
        </p:spPr>
        <p:txBody>
          <a:bodyPr/>
          <a:lstStyle/>
          <a:p>
            <a:r>
              <a:rPr lang="en-GB" dirty="0"/>
              <a:t>Protestant Approaches</a:t>
            </a:r>
          </a:p>
        </p:txBody>
      </p:sp>
      <p:sp>
        <p:nvSpPr>
          <p:cNvPr id="3" name="Content Placeholder 2">
            <a:extLst>
              <a:ext uri="{FF2B5EF4-FFF2-40B4-BE49-F238E27FC236}">
                <a16:creationId xmlns:a16="http://schemas.microsoft.com/office/drawing/2014/main" id="{9688F1DB-5CDA-4A4F-AE5D-589F24234DA8}"/>
              </a:ext>
            </a:extLst>
          </p:cNvPr>
          <p:cNvSpPr>
            <a:spLocks noGrp="1"/>
          </p:cNvSpPr>
          <p:nvPr>
            <p:ph sz="half" idx="1"/>
          </p:nvPr>
        </p:nvSpPr>
        <p:spPr>
          <a:xfrm>
            <a:off x="838201" y="1545066"/>
            <a:ext cx="5181600" cy="3767867"/>
          </a:xfrm>
        </p:spPr>
        <p:txBody>
          <a:bodyPr>
            <a:noAutofit/>
          </a:bodyPr>
          <a:lstStyle/>
          <a:p>
            <a:pPr marL="0" indent="0">
              <a:buNone/>
            </a:pPr>
            <a:r>
              <a:rPr lang="en-GB" sz="1800" dirty="0"/>
              <a:t>As we have seen in previous sections, to the extent that Scripture, for Christians, is regarded as in some way being an account of God’s revelation, scripture is often appealed to in Christian moral and ethical reflection. </a:t>
            </a:r>
          </a:p>
          <a:p>
            <a:pPr marL="0" indent="0">
              <a:buNone/>
            </a:pPr>
            <a:r>
              <a:rPr lang="en-GB" sz="1800" dirty="0"/>
              <a:t>The most basic form this takes is the ‘proof text’ method in which verses and chapters from scripture are drawn upon, often uncritically, to legitimate an ethical position. The Decalogue (10 Commandments), for instance, may be appealed to with respect to questions around filial piety, sexual relations, and murder. </a:t>
            </a:r>
          </a:p>
          <a:p>
            <a:pPr marL="0" indent="0">
              <a:buNone/>
            </a:pPr>
            <a:r>
              <a:rPr lang="en-GB" sz="1800" dirty="0"/>
              <a:t>At its more reflective level, however, scripture is often employed hermeneutically in the construction of positions in Christian ethics.</a:t>
            </a:r>
          </a:p>
          <a:p>
            <a:pPr marL="0" indent="0">
              <a:buNone/>
            </a:pPr>
            <a:endParaRPr lang="en-GB" sz="1800" dirty="0"/>
          </a:p>
          <a:p>
            <a:pPr marL="0" indent="0">
              <a:buNone/>
            </a:pPr>
            <a:endParaRPr lang="en-GB" sz="1800" dirty="0"/>
          </a:p>
          <a:p>
            <a:pPr marL="0" indent="0">
              <a:buNone/>
            </a:pPr>
            <a:endParaRPr lang="en-GB" sz="1800" dirty="0"/>
          </a:p>
        </p:txBody>
      </p:sp>
      <p:sp>
        <p:nvSpPr>
          <p:cNvPr id="4" name="Content Placeholder 3">
            <a:extLst>
              <a:ext uri="{FF2B5EF4-FFF2-40B4-BE49-F238E27FC236}">
                <a16:creationId xmlns:a16="http://schemas.microsoft.com/office/drawing/2014/main" id="{4FC2F699-8160-4509-8823-229C1093C364}"/>
              </a:ext>
            </a:extLst>
          </p:cNvPr>
          <p:cNvSpPr>
            <a:spLocks noGrp="1"/>
          </p:cNvSpPr>
          <p:nvPr>
            <p:ph sz="half" idx="2"/>
          </p:nvPr>
        </p:nvSpPr>
        <p:spPr>
          <a:xfrm>
            <a:off x="6172200" y="365125"/>
            <a:ext cx="5181600" cy="5228367"/>
          </a:xfrm>
        </p:spPr>
        <p:txBody>
          <a:bodyPr>
            <a:noAutofit/>
          </a:bodyPr>
          <a:lstStyle/>
          <a:p>
            <a:pPr marL="0" indent="0">
              <a:lnSpc>
                <a:spcPct val="100000"/>
              </a:lnSpc>
              <a:buNone/>
            </a:pPr>
            <a:r>
              <a:rPr lang="en-GB" sz="2200" i="1" dirty="0">
                <a:latin typeface="Aparajita" panose="02020603050405020304" pitchFamily="18" charset="0"/>
                <a:cs typeface="Aparajita" panose="02020603050405020304" pitchFamily="18" charset="0"/>
              </a:rPr>
              <a:t>I am the Lord your God: you shall have no other gods but me.</a:t>
            </a:r>
            <a:br>
              <a:rPr lang="en-GB" sz="2200" i="1" dirty="0">
                <a:latin typeface="Aparajita" panose="02020603050405020304" pitchFamily="18" charset="0"/>
                <a:cs typeface="Aparajita" panose="02020603050405020304" pitchFamily="18" charset="0"/>
              </a:rPr>
            </a:br>
            <a:r>
              <a:rPr lang="en-GB" sz="2200" i="1" dirty="0">
                <a:latin typeface="Aparajita" panose="02020603050405020304" pitchFamily="18" charset="0"/>
                <a:cs typeface="Aparajita" panose="02020603050405020304" pitchFamily="18" charset="0"/>
              </a:rPr>
              <a:t>You shall not make for yourself any idol.</a:t>
            </a:r>
            <a:br>
              <a:rPr lang="en-GB" sz="2200" i="1" dirty="0">
                <a:latin typeface="Aparajita" panose="02020603050405020304" pitchFamily="18" charset="0"/>
                <a:cs typeface="Aparajita" panose="02020603050405020304" pitchFamily="18" charset="0"/>
              </a:rPr>
            </a:br>
            <a:r>
              <a:rPr lang="en-GB" sz="2200" i="1" dirty="0">
                <a:latin typeface="Aparajita" panose="02020603050405020304" pitchFamily="18" charset="0"/>
                <a:cs typeface="Aparajita" panose="02020603050405020304" pitchFamily="18" charset="0"/>
              </a:rPr>
              <a:t>You shall not dishonour the name of the Lord your God.</a:t>
            </a:r>
            <a:br>
              <a:rPr lang="en-GB" sz="2200" i="1" dirty="0">
                <a:latin typeface="Aparajita" panose="02020603050405020304" pitchFamily="18" charset="0"/>
                <a:cs typeface="Aparajita" panose="02020603050405020304" pitchFamily="18" charset="0"/>
              </a:rPr>
            </a:br>
            <a:r>
              <a:rPr lang="en-GB" sz="2200" i="1" dirty="0">
                <a:latin typeface="Aparajita" panose="02020603050405020304" pitchFamily="18" charset="0"/>
                <a:cs typeface="Aparajita" panose="02020603050405020304" pitchFamily="18" charset="0"/>
              </a:rPr>
              <a:t>Remember the Sabbath and keep it holy.</a:t>
            </a:r>
            <a:br>
              <a:rPr lang="en-GB" sz="2200" i="1" dirty="0">
                <a:latin typeface="Aparajita" panose="02020603050405020304" pitchFamily="18" charset="0"/>
                <a:cs typeface="Aparajita" panose="02020603050405020304" pitchFamily="18" charset="0"/>
              </a:rPr>
            </a:br>
            <a:r>
              <a:rPr lang="en-GB" sz="2200" i="1" dirty="0">
                <a:latin typeface="Aparajita" panose="02020603050405020304" pitchFamily="18" charset="0"/>
                <a:cs typeface="Aparajita" panose="02020603050405020304" pitchFamily="18" charset="0"/>
              </a:rPr>
              <a:t>Honour your father and mother.</a:t>
            </a:r>
            <a:br>
              <a:rPr lang="en-GB" sz="2200" i="1" dirty="0">
                <a:latin typeface="Aparajita" panose="02020603050405020304" pitchFamily="18" charset="0"/>
                <a:cs typeface="Aparajita" panose="02020603050405020304" pitchFamily="18" charset="0"/>
              </a:rPr>
            </a:br>
            <a:r>
              <a:rPr lang="en-GB" sz="2200" i="1" dirty="0">
                <a:latin typeface="Aparajita" panose="02020603050405020304" pitchFamily="18" charset="0"/>
                <a:cs typeface="Aparajita" panose="02020603050405020304" pitchFamily="18" charset="0"/>
              </a:rPr>
              <a:t>You shall not commit murder.</a:t>
            </a:r>
            <a:br>
              <a:rPr lang="en-GB" sz="2200" i="1" dirty="0">
                <a:latin typeface="Aparajita" panose="02020603050405020304" pitchFamily="18" charset="0"/>
                <a:cs typeface="Aparajita" panose="02020603050405020304" pitchFamily="18" charset="0"/>
              </a:rPr>
            </a:br>
            <a:r>
              <a:rPr lang="en-GB" sz="2200" i="1" dirty="0">
                <a:latin typeface="Aparajita" panose="02020603050405020304" pitchFamily="18" charset="0"/>
                <a:cs typeface="Aparajita" panose="02020603050405020304" pitchFamily="18" charset="0"/>
              </a:rPr>
              <a:t>You shall not commit adultery.</a:t>
            </a:r>
            <a:br>
              <a:rPr lang="en-GB" sz="2200" i="1" dirty="0">
                <a:latin typeface="Aparajita" panose="02020603050405020304" pitchFamily="18" charset="0"/>
                <a:cs typeface="Aparajita" panose="02020603050405020304" pitchFamily="18" charset="0"/>
              </a:rPr>
            </a:br>
            <a:r>
              <a:rPr lang="en-GB" sz="2200" i="1" dirty="0">
                <a:latin typeface="Aparajita" panose="02020603050405020304" pitchFamily="18" charset="0"/>
                <a:cs typeface="Aparajita" panose="02020603050405020304" pitchFamily="18" charset="0"/>
              </a:rPr>
              <a:t>You shall not steal.</a:t>
            </a:r>
            <a:br>
              <a:rPr lang="en-GB" sz="2200" i="1" dirty="0">
                <a:latin typeface="Aparajita" panose="02020603050405020304" pitchFamily="18" charset="0"/>
                <a:cs typeface="Aparajita" panose="02020603050405020304" pitchFamily="18" charset="0"/>
              </a:rPr>
            </a:br>
            <a:r>
              <a:rPr lang="en-GB" sz="2200" i="1" dirty="0">
                <a:latin typeface="Aparajita" panose="02020603050405020304" pitchFamily="18" charset="0"/>
                <a:cs typeface="Aparajita" panose="02020603050405020304" pitchFamily="18" charset="0"/>
              </a:rPr>
              <a:t>You shall not be a false witness.</a:t>
            </a:r>
            <a:br>
              <a:rPr lang="en-GB" sz="2200" i="1" dirty="0">
                <a:latin typeface="Aparajita" panose="02020603050405020304" pitchFamily="18" charset="0"/>
                <a:cs typeface="Aparajita" panose="02020603050405020304" pitchFamily="18" charset="0"/>
              </a:rPr>
            </a:br>
            <a:r>
              <a:rPr lang="en-GB" sz="2200" i="1" dirty="0">
                <a:latin typeface="Aparajita" panose="02020603050405020304" pitchFamily="18" charset="0"/>
                <a:cs typeface="Aparajita" panose="02020603050405020304" pitchFamily="18" charset="0"/>
              </a:rPr>
              <a:t>You shall not covet anything which belongs to your neighbour.</a:t>
            </a:r>
          </a:p>
          <a:p>
            <a:pPr marL="0" indent="0">
              <a:lnSpc>
                <a:spcPct val="100000"/>
              </a:lnSpc>
              <a:buNone/>
            </a:pPr>
            <a:endParaRPr lang="en-GB" sz="2200" i="1" dirty="0">
              <a:latin typeface="Aparajita" panose="02020603050405020304" pitchFamily="18" charset="0"/>
              <a:cs typeface="Aparajita" panose="02020603050405020304" pitchFamily="18" charset="0"/>
            </a:endParaRPr>
          </a:p>
          <a:p>
            <a:pPr marL="0" indent="0">
              <a:lnSpc>
                <a:spcPct val="100000"/>
              </a:lnSpc>
              <a:buNone/>
            </a:pPr>
            <a:r>
              <a:rPr lang="en-GB" sz="2200" b="1" i="1" dirty="0">
                <a:latin typeface="Aparajita" panose="02020603050405020304" pitchFamily="18" charset="0"/>
                <a:cs typeface="Aparajita" panose="02020603050405020304" pitchFamily="18" charset="0"/>
              </a:rPr>
              <a:t>10 Commandments, Church of England Website</a:t>
            </a:r>
          </a:p>
        </p:txBody>
      </p:sp>
    </p:spTree>
    <p:extLst>
      <p:ext uri="{BB962C8B-B14F-4D97-AF65-F5344CB8AC3E}">
        <p14:creationId xmlns:p14="http://schemas.microsoft.com/office/powerpoint/2010/main" val="37448703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5C5F5-99BA-4B0E-A57D-6DD6615165EE}"/>
              </a:ext>
            </a:extLst>
          </p:cNvPr>
          <p:cNvSpPr>
            <a:spLocks noGrp="1"/>
          </p:cNvSpPr>
          <p:nvPr>
            <p:ph type="title"/>
          </p:nvPr>
        </p:nvSpPr>
        <p:spPr/>
        <p:txBody>
          <a:bodyPr/>
          <a:lstStyle/>
          <a:p>
            <a:r>
              <a:rPr lang="en-GB" dirty="0"/>
              <a:t>Protestant Approaches to Christian Ethics</a:t>
            </a:r>
          </a:p>
        </p:txBody>
      </p:sp>
      <p:sp>
        <p:nvSpPr>
          <p:cNvPr id="3" name="Content Placeholder 2">
            <a:extLst>
              <a:ext uri="{FF2B5EF4-FFF2-40B4-BE49-F238E27FC236}">
                <a16:creationId xmlns:a16="http://schemas.microsoft.com/office/drawing/2014/main" id="{4300BE80-40D3-4F98-A53A-375F414DA4E4}"/>
              </a:ext>
            </a:extLst>
          </p:cNvPr>
          <p:cNvSpPr>
            <a:spLocks noGrp="1"/>
          </p:cNvSpPr>
          <p:nvPr>
            <p:ph sz="half" idx="1"/>
          </p:nvPr>
        </p:nvSpPr>
        <p:spPr/>
        <p:txBody>
          <a:bodyPr>
            <a:normAutofit fontScale="62500" lnSpcReduction="20000"/>
          </a:bodyPr>
          <a:lstStyle/>
          <a:p>
            <a:pPr marL="0" indent="0" algn="just">
              <a:buNone/>
            </a:pPr>
            <a:r>
              <a:rPr lang="en-GB" dirty="0"/>
              <a:t>That scripture can and should be a source of Christian ethics is generally taken for granted. The ways in which scripture is employed in Christian ethical deliberation is however less straightforward – this is particularly important for traditions, like the Protestant one, that foreground scripture in their ethical reasoning. </a:t>
            </a:r>
          </a:p>
          <a:p>
            <a:pPr marL="0" indent="0">
              <a:buNone/>
            </a:pPr>
            <a:r>
              <a:rPr lang="en-GB" dirty="0"/>
              <a:t>Hermeneutical questions of such kind include: the applicability of certain parts of scripture (how do we know what is relevant?), the relation of certain aspects of scripture to the contemporary context (is a text written in one context relevant to another?), the moral ambiguity of certain parts of scripture (if scripture promotes killing, how do we follow it?), and, even more foundationally, the authoritative status of scripture for Christian life (should scripture be the only source of ethical reasoning?) are all contested. </a:t>
            </a:r>
          </a:p>
          <a:p>
            <a:endParaRPr lang="en-GB" dirty="0"/>
          </a:p>
          <a:p>
            <a:pPr algn="just"/>
            <a:endParaRPr lang="en-GB" dirty="0"/>
          </a:p>
          <a:p>
            <a:pPr algn="just"/>
            <a:endParaRPr lang="en-GB" dirty="0"/>
          </a:p>
          <a:p>
            <a:endParaRPr lang="en-GB" dirty="0"/>
          </a:p>
        </p:txBody>
      </p:sp>
      <p:pic>
        <p:nvPicPr>
          <p:cNvPr id="6" name="Content Placeholder 5" descr="A group of people posing for a photo&#10;&#10;Description automatically generated with medium confidence">
            <a:extLst>
              <a:ext uri="{FF2B5EF4-FFF2-40B4-BE49-F238E27FC236}">
                <a16:creationId xmlns:a16="http://schemas.microsoft.com/office/drawing/2014/main" id="{2909D7F5-9744-42E9-BBAC-1BAD6F7DAD87}"/>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72202" y="1825625"/>
            <a:ext cx="5181600" cy="2504440"/>
          </a:xfrm>
        </p:spPr>
      </p:pic>
    </p:spTree>
    <p:extLst>
      <p:ext uri="{BB962C8B-B14F-4D97-AF65-F5344CB8AC3E}">
        <p14:creationId xmlns:p14="http://schemas.microsoft.com/office/powerpoint/2010/main" val="28702452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E4855-6D47-4955-8D62-47D32D575000}"/>
              </a:ext>
            </a:extLst>
          </p:cNvPr>
          <p:cNvSpPr>
            <a:spLocks noGrp="1"/>
          </p:cNvSpPr>
          <p:nvPr>
            <p:ph type="title"/>
          </p:nvPr>
        </p:nvSpPr>
        <p:spPr/>
        <p:txBody>
          <a:bodyPr/>
          <a:lstStyle/>
          <a:p>
            <a:r>
              <a:rPr lang="en-GB" dirty="0"/>
              <a:t>Protestant Approaches to Christian Ethics</a:t>
            </a:r>
          </a:p>
        </p:txBody>
      </p:sp>
      <p:sp>
        <p:nvSpPr>
          <p:cNvPr id="3" name="Content Placeholder 2">
            <a:extLst>
              <a:ext uri="{FF2B5EF4-FFF2-40B4-BE49-F238E27FC236}">
                <a16:creationId xmlns:a16="http://schemas.microsoft.com/office/drawing/2014/main" id="{95522E03-AC1F-49B8-B2A3-8A378D40B2B3}"/>
              </a:ext>
            </a:extLst>
          </p:cNvPr>
          <p:cNvSpPr>
            <a:spLocks noGrp="1"/>
          </p:cNvSpPr>
          <p:nvPr>
            <p:ph sz="half" idx="1"/>
          </p:nvPr>
        </p:nvSpPr>
        <p:spPr/>
        <p:txBody>
          <a:bodyPr>
            <a:normAutofit fontScale="70000" lnSpcReduction="20000"/>
          </a:bodyPr>
          <a:lstStyle/>
          <a:p>
            <a:pPr marL="0" indent="0">
              <a:buNone/>
            </a:pPr>
            <a:r>
              <a:rPr lang="en-GB" dirty="0"/>
              <a:t>These questions all make the Protestant appeal to scripture over tradition just as problematic as, say, the Catholic appeal to Natural Law and authority. </a:t>
            </a:r>
          </a:p>
          <a:p>
            <a:pPr marL="0" indent="0">
              <a:buNone/>
            </a:pPr>
            <a:r>
              <a:rPr lang="en-GB" dirty="0"/>
              <a:t>We face numerous issues if we attempt to only base our ethics on scripture, including:</a:t>
            </a:r>
            <a:br>
              <a:rPr lang="en-GB" dirty="0"/>
            </a:br>
            <a:endParaRPr lang="en-GB" dirty="0"/>
          </a:p>
          <a:p>
            <a:pPr>
              <a:buFontTx/>
              <a:buChar char="-"/>
            </a:pPr>
            <a:r>
              <a:rPr lang="en-GB" dirty="0"/>
              <a:t>Hermeneutics: how do we read scripture the right way?</a:t>
            </a:r>
          </a:p>
          <a:p>
            <a:pPr>
              <a:buFontTx/>
              <a:buChar char="-"/>
            </a:pPr>
            <a:r>
              <a:rPr lang="en-GB" dirty="0"/>
              <a:t>Immorality: what should we do when scripture may be immoral or contradictory?</a:t>
            </a:r>
          </a:p>
          <a:p>
            <a:pPr>
              <a:buFontTx/>
              <a:buChar char="-"/>
            </a:pPr>
            <a:r>
              <a:rPr lang="en-GB" dirty="0"/>
              <a:t>Canon: what counts as scripture and who decides this? How do we relate different types of scripture to each other?</a:t>
            </a:r>
          </a:p>
        </p:txBody>
      </p:sp>
      <p:pic>
        <p:nvPicPr>
          <p:cNvPr id="6" name="Content Placeholder 5" descr="A picture containing outdoor&#10;&#10;Description automatically generated">
            <a:extLst>
              <a:ext uri="{FF2B5EF4-FFF2-40B4-BE49-F238E27FC236}">
                <a16:creationId xmlns:a16="http://schemas.microsoft.com/office/drawing/2014/main" id="{3A07CF3D-ABDF-4205-BE5B-CF3C7E10E043}"/>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310746" y="1562005"/>
            <a:ext cx="5181600" cy="3733990"/>
          </a:xfrm>
        </p:spPr>
      </p:pic>
    </p:spTree>
    <p:extLst>
      <p:ext uri="{BB962C8B-B14F-4D97-AF65-F5344CB8AC3E}">
        <p14:creationId xmlns:p14="http://schemas.microsoft.com/office/powerpoint/2010/main" val="24352051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BD954-FB94-49DD-9EDD-D10F73FA2B1E}"/>
              </a:ext>
            </a:extLst>
          </p:cNvPr>
          <p:cNvSpPr>
            <a:spLocks noGrp="1"/>
          </p:cNvSpPr>
          <p:nvPr>
            <p:ph type="title"/>
          </p:nvPr>
        </p:nvSpPr>
        <p:spPr/>
        <p:txBody>
          <a:bodyPr/>
          <a:lstStyle/>
          <a:p>
            <a:r>
              <a:rPr lang="en-GB" dirty="0"/>
              <a:t>New Testament Ethics</a:t>
            </a:r>
          </a:p>
        </p:txBody>
      </p:sp>
      <p:sp>
        <p:nvSpPr>
          <p:cNvPr id="3" name="Text Placeholder 2">
            <a:extLst>
              <a:ext uri="{FF2B5EF4-FFF2-40B4-BE49-F238E27FC236}">
                <a16:creationId xmlns:a16="http://schemas.microsoft.com/office/drawing/2014/main" id="{EFE29A67-0B5C-4D74-A686-A4488B92BF2B}"/>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9807861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D9C1C-6C84-4398-98EF-2A453F168237}"/>
              </a:ext>
            </a:extLst>
          </p:cNvPr>
          <p:cNvSpPr>
            <a:spLocks noGrp="1"/>
          </p:cNvSpPr>
          <p:nvPr>
            <p:ph type="title"/>
          </p:nvPr>
        </p:nvSpPr>
        <p:spPr/>
        <p:txBody>
          <a:bodyPr/>
          <a:lstStyle/>
          <a:p>
            <a:r>
              <a:rPr lang="en-GB" dirty="0"/>
              <a:t>New Testament Ethics</a:t>
            </a:r>
          </a:p>
        </p:txBody>
      </p:sp>
      <p:sp>
        <p:nvSpPr>
          <p:cNvPr id="3" name="Content Placeholder 2">
            <a:extLst>
              <a:ext uri="{FF2B5EF4-FFF2-40B4-BE49-F238E27FC236}">
                <a16:creationId xmlns:a16="http://schemas.microsoft.com/office/drawing/2014/main" id="{234804CC-C988-4318-B153-6F534E39F073}"/>
              </a:ext>
            </a:extLst>
          </p:cNvPr>
          <p:cNvSpPr>
            <a:spLocks noGrp="1"/>
          </p:cNvSpPr>
          <p:nvPr>
            <p:ph sz="half" idx="1"/>
          </p:nvPr>
        </p:nvSpPr>
        <p:spPr/>
        <p:txBody>
          <a:bodyPr>
            <a:normAutofit fontScale="62500" lnSpcReduction="20000"/>
          </a:bodyPr>
          <a:lstStyle/>
          <a:p>
            <a:pPr marL="0" indent="0">
              <a:buNone/>
            </a:pPr>
            <a:r>
              <a:rPr lang="en-GB" dirty="0"/>
              <a:t>In this part, I want to explore some of the key moral valuations made in treatments of the New Testament and how they effect the development of Christian ethics as a whole, but particularly Protestant Ethics.</a:t>
            </a:r>
          </a:p>
          <a:p>
            <a:pPr marL="0" indent="0">
              <a:buNone/>
            </a:pPr>
            <a:r>
              <a:rPr lang="en-GB" dirty="0"/>
              <a:t>We have already done some of this work in the earlier section on scripture, but now, hopefully, we will be able to expand on it in an informed way and see how scripture underpins much of the ethical valuation within the Christian tradition. </a:t>
            </a:r>
          </a:p>
          <a:p>
            <a:pPr marL="0" indent="0">
              <a:buNone/>
            </a:pPr>
            <a:r>
              <a:rPr lang="en-GB" dirty="0"/>
              <a:t>This will introduce a fair amount of new Christian vocabulary which will be useful for when we turn to discussing specific ethical issues later in the module. </a:t>
            </a:r>
          </a:p>
          <a:p>
            <a:pPr marL="0" indent="0">
              <a:buNone/>
            </a:pPr>
            <a:endParaRPr lang="en-GB" dirty="0"/>
          </a:p>
          <a:p>
            <a:pPr marL="0" indent="0">
              <a:buNone/>
            </a:pPr>
            <a:r>
              <a:rPr lang="en-GB" dirty="0"/>
              <a:t>But why does the New Testament require a new form of ethics?</a:t>
            </a:r>
          </a:p>
        </p:txBody>
      </p:sp>
      <p:pic>
        <p:nvPicPr>
          <p:cNvPr id="10" name="Content Placeholder 9" descr="A group of people posing for a photo&#10;&#10;Description automatically generated with medium confidence">
            <a:extLst>
              <a:ext uri="{FF2B5EF4-FFF2-40B4-BE49-F238E27FC236}">
                <a16:creationId xmlns:a16="http://schemas.microsoft.com/office/drawing/2014/main" id="{4D0851DF-E479-452D-B82D-544ABCB37FB6}"/>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569720" y="1690688"/>
            <a:ext cx="5079287" cy="3767138"/>
          </a:xfrm>
        </p:spPr>
      </p:pic>
    </p:spTree>
    <p:extLst>
      <p:ext uri="{BB962C8B-B14F-4D97-AF65-F5344CB8AC3E}">
        <p14:creationId xmlns:p14="http://schemas.microsoft.com/office/powerpoint/2010/main" val="30757247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FE76A-6E5B-4104-8E12-D8B78C3A9695}"/>
              </a:ext>
            </a:extLst>
          </p:cNvPr>
          <p:cNvSpPr>
            <a:spLocks noGrp="1"/>
          </p:cNvSpPr>
          <p:nvPr>
            <p:ph type="title"/>
          </p:nvPr>
        </p:nvSpPr>
        <p:spPr/>
        <p:txBody>
          <a:bodyPr/>
          <a:lstStyle/>
          <a:p>
            <a:r>
              <a:rPr lang="en-GB" dirty="0"/>
              <a:t>New Covenant</a:t>
            </a:r>
          </a:p>
        </p:txBody>
      </p:sp>
      <p:sp>
        <p:nvSpPr>
          <p:cNvPr id="3" name="Content Placeholder 2">
            <a:extLst>
              <a:ext uri="{FF2B5EF4-FFF2-40B4-BE49-F238E27FC236}">
                <a16:creationId xmlns:a16="http://schemas.microsoft.com/office/drawing/2014/main" id="{DFD5E921-D3BF-4F49-A904-2E825F3B0727}"/>
              </a:ext>
            </a:extLst>
          </p:cNvPr>
          <p:cNvSpPr>
            <a:spLocks noGrp="1"/>
          </p:cNvSpPr>
          <p:nvPr>
            <p:ph sz="half" idx="1"/>
          </p:nvPr>
        </p:nvSpPr>
        <p:spPr/>
        <p:txBody>
          <a:bodyPr>
            <a:noAutofit/>
          </a:bodyPr>
          <a:lstStyle/>
          <a:p>
            <a:pPr marL="0" indent="0">
              <a:buNone/>
            </a:pPr>
            <a:r>
              <a:rPr lang="en-US" altLang="en-US" sz="2000" dirty="0"/>
              <a:t>The Old Testament is characterised as the story of the covenant (agreement) made between the Jewish people and God.</a:t>
            </a:r>
          </a:p>
          <a:p>
            <a:pPr marL="0" indent="0">
              <a:buNone/>
            </a:pPr>
            <a:r>
              <a:rPr lang="en-US" altLang="en-US" sz="2000" dirty="0"/>
              <a:t>The prophet Jeremiah predicts a new covenant will be made, as the first has been broken and cannot be kept. This new covenant is identified as that made by the shedding of the blood of Christ (Luke 22:20) in the New Testament. </a:t>
            </a:r>
          </a:p>
          <a:p>
            <a:pPr marL="0" indent="0">
              <a:buNone/>
            </a:pPr>
            <a:r>
              <a:rPr lang="en-US" altLang="en-US" sz="2000" dirty="0"/>
              <a:t>Furthermore, “By calling this covenant ‘new,’ he has made the first one obsolete; and what is obsolete, and aging will soon disappear” (Heb. 8:13).</a:t>
            </a:r>
          </a:p>
          <a:p>
            <a:endParaRPr lang="en-GB" sz="1600" dirty="0"/>
          </a:p>
        </p:txBody>
      </p:sp>
      <p:sp>
        <p:nvSpPr>
          <p:cNvPr id="4" name="Content Placeholder 3">
            <a:extLst>
              <a:ext uri="{FF2B5EF4-FFF2-40B4-BE49-F238E27FC236}">
                <a16:creationId xmlns:a16="http://schemas.microsoft.com/office/drawing/2014/main" id="{A43CAB27-4D2B-46C1-9731-BB9EB9D813D6}"/>
              </a:ext>
            </a:extLst>
          </p:cNvPr>
          <p:cNvSpPr>
            <a:spLocks noGrp="1"/>
          </p:cNvSpPr>
          <p:nvPr>
            <p:ph sz="half" idx="2"/>
          </p:nvPr>
        </p:nvSpPr>
        <p:spPr>
          <a:xfrm>
            <a:off x="6172200" y="365125"/>
            <a:ext cx="5181600" cy="5228367"/>
          </a:xfrm>
        </p:spPr>
        <p:txBody>
          <a:bodyPr>
            <a:noAutofit/>
          </a:bodyPr>
          <a:lstStyle/>
          <a:p>
            <a:pPr marL="0" indent="0">
              <a:lnSpc>
                <a:spcPct val="150000"/>
              </a:lnSpc>
              <a:buNone/>
            </a:pPr>
            <a:r>
              <a:rPr lang="en-GB" sz="1800" i="1" baseline="30000" dirty="0">
                <a:latin typeface="Aparajita" panose="02020603050405020304" pitchFamily="18" charset="0"/>
                <a:cs typeface="Aparajita" panose="02020603050405020304" pitchFamily="18" charset="0"/>
              </a:rPr>
              <a:t>31 </a:t>
            </a:r>
            <a:r>
              <a:rPr lang="en-GB" sz="1800" i="1" dirty="0">
                <a:latin typeface="Aparajita" panose="02020603050405020304" pitchFamily="18" charset="0"/>
                <a:cs typeface="Aparajita" panose="02020603050405020304" pitchFamily="18" charset="0"/>
              </a:rPr>
              <a:t>“The days are coming,” declares the </a:t>
            </a:r>
            <a:r>
              <a:rPr lang="en-GB" sz="1800" i="1" cap="small" dirty="0">
                <a:effectLst/>
                <a:latin typeface="Aparajita" panose="02020603050405020304" pitchFamily="18" charset="0"/>
                <a:cs typeface="Aparajita" panose="02020603050405020304" pitchFamily="18" charset="0"/>
              </a:rPr>
              <a:t>Lord</a:t>
            </a:r>
            <a:r>
              <a:rPr lang="en-GB" sz="1800" i="1" dirty="0">
                <a:latin typeface="Aparajita" panose="02020603050405020304" pitchFamily="18" charset="0"/>
                <a:cs typeface="Aparajita" panose="02020603050405020304" pitchFamily="18" charset="0"/>
              </a:rPr>
              <a:t>,</a:t>
            </a:r>
            <a:br>
              <a:rPr lang="en-GB" sz="1800" i="1" dirty="0">
                <a:latin typeface="Aparajita" panose="02020603050405020304" pitchFamily="18" charset="0"/>
                <a:cs typeface="Aparajita" panose="02020603050405020304" pitchFamily="18" charset="0"/>
              </a:rPr>
            </a:br>
            <a:r>
              <a:rPr lang="en-GB" sz="1800" i="1" dirty="0">
                <a:latin typeface="Aparajita" panose="02020603050405020304" pitchFamily="18" charset="0"/>
                <a:cs typeface="Aparajita" panose="02020603050405020304" pitchFamily="18" charset="0"/>
              </a:rPr>
              <a:t>    “when I will make a new covenant</a:t>
            </a:r>
            <a:br>
              <a:rPr lang="en-GB" sz="1800" i="1" dirty="0">
                <a:latin typeface="Aparajita" panose="02020603050405020304" pitchFamily="18" charset="0"/>
                <a:cs typeface="Aparajita" panose="02020603050405020304" pitchFamily="18" charset="0"/>
              </a:rPr>
            </a:br>
            <a:r>
              <a:rPr lang="en-GB" sz="1800" i="1" dirty="0">
                <a:latin typeface="Aparajita" panose="02020603050405020304" pitchFamily="18" charset="0"/>
                <a:cs typeface="Aparajita" panose="02020603050405020304" pitchFamily="18" charset="0"/>
              </a:rPr>
              <a:t>with the people of Israel</a:t>
            </a:r>
            <a:br>
              <a:rPr lang="en-GB" sz="1800" i="1" dirty="0">
                <a:latin typeface="Aparajita" panose="02020603050405020304" pitchFamily="18" charset="0"/>
                <a:cs typeface="Aparajita" panose="02020603050405020304" pitchFamily="18" charset="0"/>
              </a:rPr>
            </a:br>
            <a:r>
              <a:rPr lang="en-GB" sz="1800" i="1" dirty="0">
                <a:latin typeface="Aparajita" panose="02020603050405020304" pitchFamily="18" charset="0"/>
                <a:cs typeface="Aparajita" panose="02020603050405020304" pitchFamily="18" charset="0"/>
              </a:rPr>
              <a:t>    and with the people of Judah.</a:t>
            </a:r>
            <a:br>
              <a:rPr lang="en-GB" sz="1800" i="1" dirty="0">
                <a:latin typeface="Aparajita" panose="02020603050405020304" pitchFamily="18" charset="0"/>
                <a:cs typeface="Aparajita" panose="02020603050405020304" pitchFamily="18" charset="0"/>
              </a:rPr>
            </a:br>
            <a:r>
              <a:rPr lang="en-GB" sz="1800" i="1" baseline="30000" dirty="0">
                <a:latin typeface="Aparajita" panose="02020603050405020304" pitchFamily="18" charset="0"/>
                <a:cs typeface="Aparajita" panose="02020603050405020304" pitchFamily="18" charset="0"/>
              </a:rPr>
              <a:t>32 </a:t>
            </a:r>
            <a:r>
              <a:rPr lang="en-GB" sz="1800" i="1" dirty="0">
                <a:latin typeface="Aparajita" panose="02020603050405020304" pitchFamily="18" charset="0"/>
                <a:cs typeface="Aparajita" panose="02020603050405020304" pitchFamily="18" charset="0"/>
              </a:rPr>
              <a:t>It will not be like the covenant</a:t>
            </a:r>
            <a:br>
              <a:rPr lang="en-GB" sz="1800" i="1" dirty="0">
                <a:latin typeface="Aparajita" panose="02020603050405020304" pitchFamily="18" charset="0"/>
                <a:cs typeface="Aparajita" panose="02020603050405020304" pitchFamily="18" charset="0"/>
              </a:rPr>
            </a:br>
            <a:r>
              <a:rPr lang="en-GB" sz="1800" i="1" dirty="0">
                <a:latin typeface="Aparajita" panose="02020603050405020304" pitchFamily="18" charset="0"/>
                <a:cs typeface="Aparajita" panose="02020603050405020304" pitchFamily="18" charset="0"/>
              </a:rPr>
              <a:t>    I made with their ancestors</a:t>
            </a:r>
            <a:br>
              <a:rPr lang="en-GB" sz="1800" i="1" dirty="0">
                <a:latin typeface="Aparajita" panose="02020603050405020304" pitchFamily="18" charset="0"/>
                <a:cs typeface="Aparajita" panose="02020603050405020304" pitchFamily="18" charset="0"/>
              </a:rPr>
            </a:br>
            <a:r>
              <a:rPr lang="en-GB" sz="1800" i="1" dirty="0">
                <a:latin typeface="Aparajita" panose="02020603050405020304" pitchFamily="18" charset="0"/>
                <a:cs typeface="Aparajita" panose="02020603050405020304" pitchFamily="18" charset="0"/>
              </a:rPr>
              <a:t>when I took them by the hand</a:t>
            </a:r>
            <a:br>
              <a:rPr lang="en-GB" sz="1800" i="1" dirty="0">
                <a:latin typeface="Aparajita" panose="02020603050405020304" pitchFamily="18" charset="0"/>
                <a:cs typeface="Aparajita" panose="02020603050405020304" pitchFamily="18" charset="0"/>
              </a:rPr>
            </a:br>
            <a:r>
              <a:rPr lang="en-GB" sz="1800" i="1" dirty="0">
                <a:latin typeface="Aparajita" panose="02020603050405020304" pitchFamily="18" charset="0"/>
                <a:cs typeface="Aparajita" panose="02020603050405020304" pitchFamily="18" charset="0"/>
              </a:rPr>
              <a:t>    to lead them out of Egypt,</a:t>
            </a:r>
            <a:br>
              <a:rPr lang="en-GB" sz="1800" i="1" dirty="0">
                <a:latin typeface="Aparajita" panose="02020603050405020304" pitchFamily="18" charset="0"/>
                <a:cs typeface="Aparajita" panose="02020603050405020304" pitchFamily="18" charset="0"/>
              </a:rPr>
            </a:br>
            <a:r>
              <a:rPr lang="en-GB" sz="1800" i="1" dirty="0">
                <a:latin typeface="Aparajita" panose="02020603050405020304" pitchFamily="18" charset="0"/>
                <a:cs typeface="Aparajita" panose="02020603050405020304" pitchFamily="18" charset="0"/>
              </a:rPr>
              <a:t>because they broke my covenant,</a:t>
            </a:r>
            <a:br>
              <a:rPr lang="en-GB" sz="1800" i="1" dirty="0">
                <a:latin typeface="Aparajita" panose="02020603050405020304" pitchFamily="18" charset="0"/>
                <a:cs typeface="Aparajita" panose="02020603050405020304" pitchFamily="18" charset="0"/>
              </a:rPr>
            </a:br>
            <a:r>
              <a:rPr lang="en-GB" sz="1800" i="1" dirty="0">
                <a:latin typeface="Aparajita" panose="02020603050405020304" pitchFamily="18" charset="0"/>
                <a:cs typeface="Aparajita" panose="02020603050405020304" pitchFamily="18" charset="0"/>
              </a:rPr>
              <a:t>    though I was a husband to them,”</a:t>
            </a:r>
            <a:br>
              <a:rPr lang="en-GB" sz="1800" i="1" dirty="0">
                <a:latin typeface="Aparajita" panose="02020603050405020304" pitchFamily="18" charset="0"/>
                <a:cs typeface="Aparajita" panose="02020603050405020304" pitchFamily="18" charset="0"/>
              </a:rPr>
            </a:br>
            <a:r>
              <a:rPr lang="en-GB" sz="1800" i="1" dirty="0">
                <a:latin typeface="Aparajita" panose="02020603050405020304" pitchFamily="18" charset="0"/>
                <a:cs typeface="Aparajita" panose="02020603050405020304" pitchFamily="18" charset="0"/>
              </a:rPr>
              <a:t>declares the </a:t>
            </a:r>
            <a:r>
              <a:rPr lang="en-GB" sz="1800" i="1" cap="small" dirty="0">
                <a:effectLst/>
                <a:latin typeface="Aparajita" panose="02020603050405020304" pitchFamily="18" charset="0"/>
                <a:cs typeface="Aparajita" panose="02020603050405020304" pitchFamily="18" charset="0"/>
              </a:rPr>
              <a:t>Lord</a:t>
            </a:r>
            <a:r>
              <a:rPr lang="en-GB" sz="1800" i="1" dirty="0">
                <a:latin typeface="Aparajita" panose="02020603050405020304" pitchFamily="18" charset="0"/>
                <a:cs typeface="Aparajita" panose="02020603050405020304" pitchFamily="18" charset="0"/>
              </a:rPr>
              <a:t>.</a:t>
            </a:r>
            <a:br>
              <a:rPr lang="en-GB" sz="1800" i="1" dirty="0">
                <a:latin typeface="Aparajita" panose="02020603050405020304" pitchFamily="18" charset="0"/>
                <a:cs typeface="Aparajita" panose="02020603050405020304" pitchFamily="18" charset="0"/>
              </a:rPr>
            </a:br>
            <a:br>
              <a:rPr lang="en-GB" sz="1800" i="1" dirty="0">
                <a:latin typeface="Aparajita" panose="02020603050405020304" pitchFamily="18" charset="0"/>
                <a:cs typeface="Aparajita" panose="02020603050405020304" pitchFamily="18" charset="0"/>
              </a:rPr>
            </a:br>
            <a:r>
              <a:rPr lang="en-GB" sz="1800" i="1" dirty="0">
                <a:latin typeface="Aparajita" panose="02020603050405020304" pitchFamily="18" charset="0"/>
                <a:cs typeface="Aparajita" panose="02020603050405020304" pitchFamily="18" charset="0"/>
              </a:rPr>
              <a:t>Jeremiah 31:31-32</a:t>
            </a:r>
          </a:p>
        </p:txBody>
      </p:sp>
    </p:spTree>
    <p:extLst>
      <p:ext uri="{BB962C8B-B14F-4D97-AF65-F5344CB8AC3E}">
        <p14:creationId xmlns:p14="http://schemas.microsoft.com/office/powerpoint/2010/main" val="42050175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3A09B-1FFB-49A4-97F4-8DC2FE286111}"/>
              </a:ext>
            </a:extLst>
          </p:cNvPr>
          <p:cNvSpPr>
            <a:spLocks noGrp="1"/>
          </p:cNvSpPr>
          <p:nvPr>
            <p:ph type="title"/>
          </p:nvPr>
        </p:nvSpPr>
        <p:spPr/>
        <p:txBody>
          <a:bodyPr/>
          <a:lstStyle/>
          <a:p>
            <a:r>
              <a:rPr lang="en-GB" dirty="0"/>
              <a:t>New Covenant</a:t>
            </a:r>
          </a:p>
        </p:txBody>
      </p:sp>
      <p:sp>
        <p:nvSpPr>
          <p:cNvPr id="3" name="Content Placeholder 2">
            <a:extLst>
              <a:ext uri="{FF2B5EF4-FFF2-40B4-BE49-F238E27FC236}">
                <a16:creationId xmlns:a16="http://schemas.microsoft.com/office/drawing/2014/main" id="{A817A7FB-A86B-46C6-BADC-6F3B7AA559CB}"/>
              </a:ext>
            </a:extLst>
          </p:cNvPr>
          <p:cNvSpPr>
            <a:spLocks noGrp="1"/>
          </p:cNvSpPr>
          <p:nvPr>
            <p:ph sz="half" idx="1"/>
          </p:nvPr>
        </p:nvSpPr>
        <p:spPr/>
        <p:txBody>
          <a:bodyPr>
            <a:noAutofit/>
          </a:bodyPr>
          <a:lstStyle/>
          <a:p>
            <a:pPr marL="0" indent="0" eaLnBrk="1" hangingPunct="1">
              <a:buNone/>
            </a:pPr>
            <a:r>
              <a:rPr lang="en-US" altLang="en-US" sz="1900" dirty="0"/>
              <a:t>But why was this New Covenant necessary?</a:t>
            </a:r>
          </a:p>
          <a:p>
            <a:pPr marL="0" indent="0" eaLnBrk="1" hangingPunct="1">
              <a:buNone/>
            </a:pPr>
            <a:r>
              <a:rPr lang="en-US" altLang="en-US" sz="1900" dirty="0"/>
              <a:t>The Law of Moses in the Old Testament was a good thing but was ultimately impossible for mankind to keep. Christ came to redeem humanity from this impossible Law. </a:t>
            </a:r>
          </a:p>
          <a:p>
            <a:pPr marL="0" indent="0" eaLnBrk="1" hangingPunct="1">
              <a:buNone/>
            </a:pPr>
            <a:r>
              <a:rPr lang="en-US" altLang="en-US" sz="1900" dirty="0"/>
              <a:t>We required a saviour (Christ), to redeem us in the face of our inability to save ourselves through the Mosaic Law. </a:t>
            </a:r>
          </a:p>
          <a:p>
            <a:pPr marL="0" indent="0" eaLnBrk="1" hangingPunct="1">
              <a:buNone/>
            </a:pPr>
            <a:r>
              <a:rPr lang="en-US" altLang="en-US" sz="1900" dirty="0"/>
              <a:t>With the New Testament, there is a new covenant that supersedes the old covenant – this is not to say that the Law has gone away, but that the covenant with Jesus exalts it in a different way. </a:t>
            </a:r>
          </a:p>
        </p:txBody>
      </p:sp>
      <p:sp>
        <p:nvSpPr>
          <p:cNvPr id="4" name="Content Placeholder 3">
            <a:extLst>
              <a:ext uri="{FF2B5EF4-FFF2-40B4-BE49-F238E27FC236}">
                <a16:creationId xmlns:a16="http://schemas.microsoft.com/office/drawing/2014/main" id="{BB0C9D94-8BE0-40FC-97B5-9FF025BB7629}"/>
              </a:ext>
            </a:extLst>
          </p:cNvPr>
          <p:cNvSpPr>
            <a:spLocks noGrp="1"/>
          </p:cNvSpPr>
          <p:nvPr>
            <p:ph sz="half" idx="2"/>
          </p:nvPr>
        </p:nvSpPr>
        <p:spPr>
          <a:xfrm>
            <a:off x="6172200" y="365125"/>
            <a:ext cx="5181600" cy="5228367"/>
          </a:xfrm>
        </p:spPr>
        <p:txBody>
          <a:bodyPr>
            <a:noAutofit/>
          </a:bodyPr>
          <a:lstStyle/>
          <a:p>
            <a:pPr marL="0" indent="0">
              <a:lnSpc>
                <a:spcPct val="100000"/>
              </a:lnSpc>
              <a:buNone/>
            </a:pPr>
            <a:r>
              <a:rPr lang="en-GB" sz="1800" i="1" baseline="30000" dirty="0">
                <a:latin typeface="Aparajita" panose="02020603050405020304" pitchFamily="18" charset="0"/>
                <a:cs typeface="Aparajita" panose="02020603050405020304" pitchFamily="18" charset="0"/>
              </a:rPr>
              <a:t>12 </a:t>
            </a:r>
            <a:r>
              <a:rPr lang="en-GB" sz="1800" i="1" dirty="0">
                <a:latin typeface="Aparajita" panose="02020603050405020304" pitchFamily="18" charset="0"/>
                <a:cs typeface="Aparajita" panose="02020603050405020304" pitchFamily="18" charset="0"/>
              </a:rPr>
              <a:t>So then, the law is holy, and the commandment is holy, righteous and good.</a:t>
            </a:r>
            <a:br>
              <a:rPr lang="en-GB" sz="1800" i="1" dirty="0">
                <a:latin typeface="Aparajita" panose="02020603050405020304" pitchFamily="18" charset="0"/>
                <a:cs typeface="Aparajita" panose="02020603050405020304" pitchFamily="18" charset="0"/>
              </a:rPr>
            </a:br>
            <a:r>
              <a:rPr lang="en-GB" sz="1800" b="1" i="1" dirty="0">
                <a:latin typeface="Aparajita" panose="02020603050405020304" pitchFamily="18" charset="0"/>
                <a:cs typeface="Aparajita" panose="02020603050405020304" pitchFamily="18" charset="0"/>
              </a:rPr>
              <a:t>Romans 7:12</a:t>
            </a:r>
            <a:br>
              <a:rPr lang="en-GB" sz="1800" i="1" dirty="0">
                <a:latin typeface="Aparajita" panose="02020603050405020304" pitchFamily="18" charset="0"/>
                <a:cs typeface="Aparajita" panose="02020603050405020304" pitchFamily="18" charset="0"/>
              </a:rPr>
            </a:br>
            <a:endParaRPr lang="en-GB" sz="1800" i="1" dirty="0">
              <a:latin typeface="Aparajita" panose="02020603050405020304" pitchFamily="18" charset="0"/>
              <a:cs typeface="Aparajita" panose="02020603050405020304" pitchFamily="18" charset="0"/>
            </a:endParaRPr>
          </a:p>
          <a:p>
            <a:pPr marL="0" indent="0">
              <a:lnSpc>
                <a:spcPct val="100000"/>
              </a:lnSpc>
              <a:buNone/>
            </a:pPr>
            <a:r>
              <a:rPr lang="en-GB" sz="1800" i="1" baseline="30000" dirty="0">
                <a:latin typeface="Aparajita" panose="02020603050405020304" pitchFamily="18" charset="0"/>
                <a:cs typeface="Aparajita" panose="02020603050405020304" pitchFamily="18" charset="0"/>
              </a:rPr>
              <a:t>10 </a:t>
            </a:r>
            <a:r>
              <a:rPr lang="en-GB" sz="1800" i="1" dirty="0">
                <a:latin typeface="Aparajita" panose="02020603050405020304" pitchFamily="18" charset="0"/>
                <a:cs typeface="Aparajita" panose="02020603050405020304" pitchFamily="18" charset="0"/>
              </a:rPr>
              <a:t>Now then, why do you try to test God by putting on the necks of Gentiles a yoke that neither we nor our ancestors have been able to bear?</a:t>
            </a:r>
            <a:br>
              <a:rPr lang="en-GB" sz="1800" i="1" dirty="0">
                <a:latin typeface="Aparajita" panose="02020603050405020304" pitchFamily="18" charset="0"/>
                <a:cs typeface="Aparajita" panose="02020603050405020304" pitchFamily="18" charset="0"/>
              </a:rPr>
            </a:br>
            <a:r>
              <a:rPr lang="en-GB" sz="1800" b="1" i="1" dirty="0">
                <a:latin typeface="Aparajita" panose="02020603050405020304" pitchFamily="18" charset="0"/>
                <a:cs typeface="Aparajita" panose="02020603050405020304" pitchFamily="18" charset="0"/>
              </a:rPr>
              <a:t>Acts 15:10</a:t>
            </a:r>
            <a:br>
              <a:rPr lang="en-GB" sz="1800" i="1" dirty="0">
                <a:latin typeface="Aparajita" panose="02020603050405020304" pitchFamily="18" charset="0"/>
                <a:cs typeface="Aparajita" panose="02020603050405020304" pitchFamily="18" charset="0"/>
              </a:rPr>
            </a:br>
            <a:endParaRPr lang="en-GB" sz="1800" i="1" dirty="0">
              <a:latin typeface="Aparajita" panose="02020603050405020304" pitchFamily="18" charset="0"/>
              <a:cs typeface="Aparajita" panose="02020603050405020304" pitchFamily="18" charset="0"/>
            </a:endParaRPr>
          </a:p>
          <a:p>
            <a:pPr marL="0" indent="0">
              <a:lnSpc>
                <a:spcPct val="100000"/>
              </a:lnSpc>
              <a:buNone/>
            </a:pPr>
            <a:r>
              <a:rPr lang="en-GB" sz="1800" i="1" baseline="30000" dirty="0">
                <a:latin typeface="Aparajita" panose="02020603050405020304" pitchFamily="18" charset="0"/>
                <a:cs typeface="Aparajita" panose="02020603050405020304" pitchFamily="18" charset="0"/>
              </a:rPr>
              <a:t>4 </a:t>
            </a:r>
            <a:r>
              <a:rPr lang="en-GB" sz="1800" i="1" dirty="0">
                <a:latin typeface="Aparajita" panose="02020603050405020304" pitchFamily="18" charset="0"/>
                <a:cs typeface="Aparajita" panose="02020603050405020304" pitchFamily="18" charset="0"/>
              </a:rPr>
              <a:t>But when the set time had fully come, God sent his Son, born of a woman, born under the law, </a:t>
            </a:r>
            <a:r>
              <a:rPr lang="en-GB" sz="1800" i="1" baseline="30000" dirty="0">
                <a:latin typeface="Aparajita" panose="02020603050405020304" pitchFamily="18" charset="0"/>
                <a:cs typeface="Aparajita" panose="02020603050405020304" pitchFamily="18" charset="0"/>
              </a:rPr>
              <a:t>5 </a:t>
            </a:r>
            <a:r>
              <a:rPr lang="en-GB" sz="1800" i="1" dirty="0">
                <a:latin typeface="Aparajita" panose="02020603050405020304" pitchFamily="18" charset="0"/>
                <a:cs typeface="Aparajita" panose="02020603050405020304" pitchFamily="18" charset="0"/>
              </a:rPr>
              <a:t>to redeem those under the law, that we might receive adoption to sonship</a:t>
            </a:r>
            <a:br>
              <a:rPr lang="en-GB" sz="1800" i="1" dirty="0">
                <a:latin typeface="Aparajita" panose="02020603050405020304" pitchFamily="18" charset="0"/>
                <a:cs typeface="Aparajita" panose="02020603050405020304" pitchFamily="18" charset="0"/>
              </a:rPr>
            </a:br>
            <a:r>
              <a:rPr lang="en-GB" sz="1800" b="1" i="1" dirty="0">
                <a:latin typeface="Aparajita" panose="02020603050405020304" pitchFamily="18" charset="0"/>
                <a:cs typeface="Aparajita" panose="02020603050405020304" pitchFamily="18" charset="0"/>
              </a:rPr>
              <a:t>Galatians 4:6</a:t>
            </a:r>
            <a:br>
              <a:rPr lang="en-GB" sz="1800" b="1" i="1" dirty="0">
                <a:latin typeface="Aparajita" panose="02020603050405020304" pitchFamily="18" charset="0"/>
                <a:cs typeface="Aparajita" panose="02020603050405020304" pitchFamily="18" charset="0"/>
              </a:rPr>
            </a:br>
            <a:br>
              <a:rPr lang="en-GB" sz="1800" i="1" dirty="0">
                <a:latin typeface="Aparajita" panose="02020603050405020304" pitchFamily="18" charset="0"/>
                <a:cs typeface="Aparajita" panose="02020603050405020304" pitchFamily="18" charset="0"/>
              </a:rPr>
            </a:br>
            <a:r>
              <a:rPr lang="en-GB" sz="1800" i="1" baseline="30000" dirty="0">
                <a:latin typeface="Aparajita" panose="02020603050405020304" pitchFamily="18" charset="0"/>
                <a:cs typeface="Aparajita" panose="02020603050405020304" pitchFamily="18" charset="0"/>
              </a:rPr>
              <a:t>17 </a:t>
            </a:r>
            <a:r>
              <a:rPr lang="en-GB" sz="1800" i="1" dirty="0">
                <a:latin typeface="Aparajita" panose="02020603050405020304" pitchFamily="18" charset="0"/>
                <a:cs typeface="Aparajita" panose="02020603050405020304" pitchFamily="18" charset="0"/>
              </a:rPr>
              <a:t>“Do not think that I have come to abolish the Law or the Prophets; I have not come to abolish them but to fulfil them.</a:t>
            </a:r>
            <a:br>
              <a:rPr lang="en-GB" sz="1800" i="1" dirty="0">
                <a:latin typeface="Aparajita" panose="02020603050405020304" pitchFamily="18" charset="0"/>
                <a:cs typeface="Aparajita" panose="02020603050405020304" pitchFamily="18" charset="0"/>
              </a:rPr>
            </a:br>
            <a:r>
              <a:rPr lang="en-GB" sz="1800" b="1" i="1" dirty="0">
                <a:latin typeface="Aparajita" panose="02020603050405020304" pitchFamily="18" charset="0"/>
                <a:cs typeface="Aparajita" panose="02020603050405020304" pitchFamily="18" charset="0"/>
              </a:rPr>
              <a:t>Matthew 5:17</a:t>
            </a:r>
          </a:p>
        </p:txBody>
      </p:sp>
    </p:spTree>
    <p:extLst>
      <p:ext uri="{BB962C8B-B14F-4D97-AF65-F5344CB8AC3E}">
        <p14:creationId xmlns:p14="http://schemas.microsoft.com/office/powerpoint/2010/main" val="12814824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92936-3CC0-4C08-A8CC-5D9337C0BE1B}"/>
              </a:ext>
            </a:extLst>
          </p:cNvPr>
          <p:cNvSpPr>
            <a:spLocks noGrp="1"/>
          </p:cNvSpPr>
          <p:nvPr>
            <p:ph type="title"/>
          </p:nvPr>
        </p:nvSpPr>
        <p:spPr/>
        <p:txBody>
          <a:bodyPr/>
          <a:lstStyle/>
          <a:p>
            <a:r>
              <a:rPr lang="en-GB" dirty="0"/>
              <a:t>New Covenant</a:t>
            </a:r>
          </a:p>
        </p:txBody>
      </p:sp>
      <p:sp>
        <p:nvSpPr>
          <p:cNvPr id="3" name="Content Placeholder 2">
            <a:extLst>
              <a:ext uri="{FF2B5EF4-FFF2-40B4-BE49-F238E27FC236}">
                <a16:creationId xmlns:a16="http://schemas.microsoft.com/office/drawing/2014/main" id="{1D9EA104-8EC8-4DDE-8E86-34F67E6CB508}"/>
              </a:ext>
            </a:extLst>
          </p:cNvPr>
          <p:cNvSpPr>
            <a:spLocks noGrp="1"/>
          </p:cNvSpPr>
          <p:nvPr>
            <p:ph sz="half" idx="1"/>
          </p:nvPr>
        </p:nvSpPr>
        <p:spPr/>
        <p:txBody>
          <a:bodyPr>
            <a:noAutofit/>
          </a:bodyPr>
          <a:lstStyle/>
          <a:p>
            <a:pPr marL="0" indent="0">
              <a:buNone/>
            </a:pPr>
            <a:r>
              <a:rPr lang="en-GB" sz="1800" dirty="0"/>
              <a:t>What, then, is the form of this new covenant?</a:t>
            </a:r>
          </a:p>
          <a:p>
            <a:pPr marL="0" indent="0">
              <a:buNone/>
            </a:pPr>
            <a:r>
              <a:rPr lang="en-GB" sz="1800" dirty="0"/>
              <a:t>	Quite simply – Love</a:t>
            </a:r>
            <a:br>
              <a:rPr lang="en-GB" sz="1800" dirty="0"/>
            </a:br>
            <a:br>
              <a:rPr lang="en-GB" sz="1800" dirty="0"/>
            </a:br>
            <a:r>
              <a:rPr lang="en-GB" sz="1800" dirty="0"/>
              <a:t>Just as the law sought to encourage our actions to emulate the example of the divine and God’s plan for us, Jesus in the New Testament attempts to express the core character of the divine in a way that can be followed by humanity. </a:t>
            </a:r>
          </a:p>
          <a:p>
            <a:pPr marL="0" indent="0">
              <a:buNone/>
            </a:pPr>
            <a:endParaRPr lang="en-GB" sz="1800" dirty="0"/>
          </a:p>
          <a:p>
            <a:pPr marL="0" indent="0">
              <a:buNone/>
            </a:pPr>
            <a:r>
              <a:rPr lang="en-GB" sz="1800" dirty="0"/>
              <a:t>In doing so, we can see the centralisation of love as the characteristic guiding quality of Christian ethics – love for God and love for one another.</a:t>
            </a:r>
          </a:p>
          <a:p>
            <a:pPr marL="0" indent="0">
              <a:buNone/>
            </a:pPr>
            <a:br>
              <a:rPr lang="en-GB" sz="1800" dirty="0"/>
            </a:br>
            <a:endParaRPr lang="en-GB" sz="1800" dirty="0"/>
          </a:p>
        </p:txBody>
      </p:sp>
      <p:sp>
        <p:nvSpPr>
          <p:cNvPr id="4" name="Content Placeholder 3">
            <a:extLst>
              <a:ext uri="{FF2B5EF4-FFF2-40B4-BE49-F238E27FC236}">
                <a16:creationId xmlns:a16="http://schemas.microsoft.com/office/drawing/2014/main" id="{83A36D54-42D6-461F-8969-75C889E2B058}"/>
              </a:ext>
            </a:extLst>
          </p:cNvPr>
          <p:cNvSpPr>
            <a:spLocks noGrp="1"/>
          </p:cNvSpPr>
          <p:nvPr>
            <p:ph sz="half" idx="2"/>
          </p:nvPr>
        </p:nvSpPr>
        <p:spPr>
          <a:xfrm>
            <a:off x="6172200" y="365125"/>
            <a:ext cx="5181600" cy="5228367"/>
          </a:xfrm>
        </p:spPr>
        <p:txBody>
          <a:bodyPr>
            <a:noAutofit/>
          </a:bodyPr>
          <a:lstStyle/>
          <a:p>
            <a:pPr marL="0" indent="0">
              <a:buNone/>
            </a:pPr>
            <a:r>
              <a:rPr lang="en-GB" sz="1800" i="1" baseline="30000" dirty="0">
                <a:latin typeface="Aparajita" panose="02020603050405020304" pitchFamily="18" charset="0"/>
                <a:cs typeface="Aparajita" panose="02020603050405020304" pitchFamily="18" charset="0"/>
              </a:rPr>
              <a:t>36 </a:t>
            </a:r>
            <a:r>
              <a:rPr lang="en-GB" sz="1800" i="1" dirty="0">
                <a:latin typeface="Aparajita" panose="02020603050405020304" pitchFamily="18" charset="0"/>
                <a:cs typeface="Aparajita" panose="02020603050405020304" pitchFamily="18" charset="0"/>
              </a:rPr>
              <a:t>“Teacher, which is the greatest commandment in the Law?”</a:t>
            </a:r>
            <a:br>
              <a:rPr lang="en-GB" sz="1800" i="1" dirty="0">
                <a:latin typeface="Aparajita" panose="02020603050405020304" pitchFamily="18" charset="0"/>
                <a:cs typeface="Aparajita" panose="02020603050405020304" pitchFamily="18" charset="0"/>
              </a:rPr>
            </a:br>
            <a:r>
              <a:rPr lang="en-GB" sz="1800" i="1" baseline="30000" dirty="0">
                <a:latin typeface="Aparajita" panose="02020603050405020304" pitchFamily="18" charset="0"/>
                <a:cs typeface="Aparajita" panose="02020603050405020304" pitchFamily="18" charset="0"/>
              </a:rPr>
              <a:t>37 </a:t>
            </a:r>
            <a:r>
              <a:rPr lang="en-GB" sz="1800" i="1" dirty="0">
                <a:latin typeface="Aparajita" panose="02020603050405020304" pitchFamily="18" charset="0"/>
                <a:cs typeface="Aparajita" panose="02020603050405020304" pitchFamily="18" charset="0"/>
              </a:rPr>
              <a:t>Jesus replied: “‘Love the Lord your God with all your heart and with all your soul and with all your mind.’ </a:t>
            </a:r>
            <a:r>
              <a:rPr lang="en-GB" sz="1800" i="1" baseline="30000" dirty="0">
                <a:latin typeface="Aparajita" panose="02020603050405020304" pitchFamily="18" charset="0"/>
                <a:cs typeface="Aparajita" panose="02020603050405020304" pitchFamily="18" charset="0"/>
              </a:rPr>
              <a:t>38 </a:t>
            </a:r>
            <a:r>
              <a:rPr lang="en-GB" sz="1800" i="1" dirty="0">
                <a:latin typeface="Aparajita" panose="02020603050405020304" pitchFamily="18" charset="0"/>
                <a:cs typeface="Aparajita" panose="02020603050405020304" pitchFamily="18" charset="0"/>
              </a:rPr>
              <a:t>This is the first and greatest commandment. </a:t>
            </a:r>
            <a:r>
              <a:rPr lang="en-GB" sz="1800" i="1" baseline="30000" dirty="0">
                <a:latin typeface="Aparajita" panose="02020603050405020304" pitchFamily="18" charset="0"/>
                <a:cs typeface="Aparajita" panose="02020603050405020304" pitchFamily="18" charset="0"/>
              </a:rPr>
              <a:t>39 </a:t>
            </a:r>
            <a:r>
              <a:rPr lang="en-GB" sz="1800" i="1" dirty="0">
                <a:latin typeface="Aparajita" panose="02020603050405020304" pitchFamily="18" charset="0"/>
                <a:cs typeface="Aparajita" panose="02020603050405020304" pitchFamily="18" charset="0"/>
              </a:rPr>
              <a:t>And the second is like it: ‘Love your neighbour as yourself.’ </a:t>
            </a:r>
            <a:r>
              <a:rPr lang="en-GB" sz="1800" i="1" baseline="30000" dirty="0">
                <a:latin typeface="Aparajita" panose="02020603050405020304" pitchFamily="18" charset="0"/>
                <a:cs typeface="Aparajita" panose="02020603050405020304" pitchFamily="18" charset="0"/>
              </a:rPr>
              <a:t>40 </a:t>
            </a:r>
            <a:r>
              <a:rPr lang="en-GB" sz="1800" i="1" dirty="0">
                <a:latin typeface="Aparajita" panose="02020603050405020304" pitchFamily="18" charset="0"/>
                <a:cs typeface="Aparajita" panose="02020603050405020304" pitchFamily="18" charset="0"/>
              </a:rPr>
              <a:t>All the Law and the Prophets hang on these two commandments.”</a:t>
            </a:r>
          </a:p>
          <a:p>
            <a:pPr marL="0" indent="0">
              <a:buNone/>
            </a:pPr>
            <a:r>
              <a:rPr lang="en-GB" sz="1800" i="1" dirty="0">
                <a:latin typeface="Aparajita" panose="02020603050405020304" pitchFamily="18" charset="0"/>
                <a:cs typeface="Aparajita" panose="02020603050405020304" pitchFamily="18" charset="0"/>
              </a:rPr>
              <a:t>Matthew 22:36-40</a:t>
            </a:r>
            <a:br>
              <a:rPr lang="en-GB" sz="1800" i="1" dirty="0">
                <a:latin typeface="Aparajita" panose="02020603050405020304" pitchFamily="18" charset="0"/>
                <a:cs typeface="Aparajita" panose="02020603050405020304" pitchFamily="18" charset="0"/>
              </a:rPr>
            </a:br>
            <a:br>
              <a:rPr lang="en-GB" sz="1800" i="1" dirty="0">
                <a:latin typeface="Aparajita" panose="02020603050405020304" pitchFamily="18" charset="0"/>
                <a:cs typeface="Aparajita" panose="02020603050405020304" pitchFamily="18" charset="0"/>
              </a:rPr>
            </a:br>
            <a:br>
              <a:rPr lang="en-GB" sz="1800" i="1" dirty="0">
                <a:latin typeface="Aparajita" panose="02020603050405020304" pitchFamily="18" charset="0"/>
                <a:cs typeface="Aparajita" panose="02020603050405020304" pitchFamily="18" charset="0"/>
              </a:rPr>
            </a:br>
            <a:br>
              <a:rPr lang="en-GB" sz="1800" i="1" dirty="0">
                <a:latin typeface="Aparajita" panose="02020603050405020304" pitchFamily="18" charset="0"/>
                <a:cs typeface="Aparajita" panose="02020603050405020304" pitchFamily="18" charset="0"/>
              </a:rPr>
            </a:br>
            <a:r>
              <a:rPr lang="en-GB" sz="1800" i="1" baseline="30000" dirty="0">
                <a:latin typeface="Aparajita" panose="02020603050405020304" pitchFamily="18" charset="0"/>
                <a:cs typeface="Aparajita" panose="02020603050405020304" pitchFamily="18" charset="0"/>
              </a:rPr>
              <a:t>9 </a:t>
            </a:r>
            <a:r>
              <a:rPr lang="en-GB" sz="1800" i="1" dirty="0">
                <a:latin typeface="Aparajita" panose="02020603050405020304" pitchFamily="18" charset="0"/>
                <a:cs typeface="Aparajita" panose="02020603050405020304" pitchFamily="18" charset="0"/>
              </a:rPr>
              <a:t>The commandments, “You shall not commit adultery,” “You shall not murder,” “You shall not steal,” “You shall not covet,” and whatever other command there may be, are summed up in this one command: “Love your neighbour as yourself.” </a:t>
            </a:r>
            <a:r>
              <a:rPr lang="en-GB" sz="1800" i="1" baseline="30000" dirty="0">
                <a:latin typeface="Aparajita" panose="02020603050405020304" pitchFamily="18" charset="0"/>
                <a:cs typeface="Aparajita" panose="02020603050405020304" pitchFamily="18" charset="0"/>
              </a:rPr>
              <a:t>10 </a:t>
            </a:r>
            <a:r>
              <a:rPr lang="en-GB" sz="1800" i="1" dirty="0">
                <a:latin typeface="Aparajita" panose="02020603050405020304" pitchFamily="18" charset="0"/>
                <a:cs typeface="Aparajita" panose="02020603050405020304" pitchFamily="18" charset="0"/>
              </a:rPr>
              <a:t>Love does no harm to a neighbour. Therefore love is the fulfilment of the law.</a:t>
            </a:r>
            <a:br>
              <a:rPr lang="en-GB" sz="1800" i="1" dirty="0">
                <a:latin typeface="Aparajita" panose="02020603050405020304" pitchFamily="18" charset="0"/>
                <a:cs typeface="Aparajita" panose="02020603050405020304" pitchFamily="18" charset="0"/>
              </a:rPr>
            </a:br>
            <a:br>
              <a:rPr lang="en-GB" sz="1800" i="1" dirty="0">
                <a:latin typeface="Aparajita" panose="02020603050405020304" pitchFamily="18" charset="0"/>
                <a:cs typeface="Aparajita" panose="02020603050405020304" pitchFamily="18" charset="0"/>
              </a:rPr>
            </a:br>
            <a:r>
              <a:rPr lang="en-GB" sz="1800" i="1" dirty="0">
                <a:latin typeface="Aparajita" panose="02020603050405020304" pitchFamily="18" charset="0"/>
                <a:cs typeface="Aparajita" panose="02020603050405020304" pitchFamily="18" charset="0"/>
              </a:rPr>
              <a:t>Romans 13:9-10</a:t>
            </a:r>
          </a:p>
          <a:p>
            <a:pPr marL="0" indent="0">
              <a:buNone/>
            </a:pPr>
            <a:endParaRPr lang="en-GB" dirty="0"/>
          </a:p>
        </p:txBody>
      </p:sp>
    </p:spTree>
    <p:extLst>
      <p:ext uri="{BB962C8B-B14F-4D97-AF65-F5344CB8AC3E}">
        <p14:creationId xmlns:p14="http://schemas.microsoft.com/office/powerpoint/2010/main" val="35756438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20661-8CD1-4B7A-A40C-D044E9910F32}"/>
              </a:ext>
            </a:extLst>
          </p:cNvPr>
          <p:cNvSpPr>
            <a:spLocks noGrp="1"/>
          </p:cNvSpPr>
          <p:nvPr>
            <p:ph type="title"/>
          </p:nvPr>
        </p:nvSpPr>
        <p:spPr>
          <a:xfrm>
            <a:off x="838200" y="0"/>
            <a:ext cx="10515600" cy="1325563"/>
          </a:xfrm>
        </p:spPr>
        <p:txBody>
          <a:bodyPr/>
          <a:lstStyle/>
          <a:p>
            <a:r>
              <a:rPr lang="en-GB" dirty="0"/>
              <a:t>Corinthians 1:13</a:t>
            </a:r>
          </a:p>
        </p:txBody>
      </p:sp>
      <p:sp>
        <p:nvSpPr>
          <p:cNvPr id="3" name="Content Placeholder 2">
            <a:extLst>
              <a:ext uri="{FF2B5EF4-FFF2-40B4-BE49-F238E27FC236}">
                <a16:creationId xmlns:a16="http://schemas.microsoft.com/office/drawing/2014/main" id="{1503B351-80FC-498D-BB58-512927F3F204}"/>
              </a:ext>
            </a:extLst>
          </p:cNvPr>
          <p:cNvSpPr>
            <a:spLocks noGrp="1"/>
          </p:cNvSpPr>
          <p:nvPr>
            <p:ph sz="half" idx="1"/>
          </p:nvPr>
        </p:nvSpPr>
        <p:spPr>
          <a:xfrm>
            <a:off x="838200" y="968830"/>
            <a:ext cx="5181600" cy="4515806"/>
          </a:xfrm>
        </p:spPr>
        <p:txBody>
          <a:bodyPr>
            <a:noAutofit/>
          </a:bodyPr>
          <a:lstStyle/>
          <a:p>
            <a:pPr marL="0" indent="0">
              <a:lnSpc>
                <a:spcPct val="120000"/>
              </a:lnSpc>
              <a:buNone/>
            </a:pPr>
            <a:r>
              <a:rPr lang="en-GB" sz="1800" i="1" baseline="30000" dirty="0">
                <a:latin typeface="Aparajita" panose="02020603050405020304" pitchFamily="18" charset="0"/>
                <a:cs typeface="Aparajita" panose="02020603050405020304" pitchFamily="18" charset="0"/>
              </a:rPr>
              <a:t>13</a:t>
            </a:r>
            <a:r>
              <a:rPr lang="en-GB" sz="1800" i="1" dirty="0">
                <a:latin typeface="Aparajita" panose="02020603050405020304" pitchFamily="18" charset="0"/>
                <a:cs typeface="Aparajita" panose="02020603050405020304" pitchFamily="18" charset="0"/>
              </a:rPr>
              <a:t> If I speak in the tongues of men or of angels, but do not have love, I am only a resounding gong or a clanging cymbal. </a:t>
            </a:r>
            <a:r>
              <a:rPr lang="en-GB" sz="1800" i="1" baseline="30000" dirty="0">
                <a:latin typeface="Aparajita" panose="02020603050405020304" pitchFamily="18" charset="0"/>
                <a:cs typeface="Aparajita" panose="02020603050405020304" pitchFamily="18" charset="0"/>
              </a:rPr>
              <a:t>2 </a:t>
            </a:r>
            <a:r>
              <a:rPr lang="en-GB" sz="1800" i="1" dirty="0">
                <a:latin typeface="Aparajita" panose="02020603050405020304" pitchFamily="18" charset="0"/>
                <a:cs typeface="Aparajita" panose="02020603050405020304" pitchFamily="18" charset="0"/>
              </a:rPr>
              <a:t>If I have the gift of prophecy and can fathom all mysteries and all knowledge, and if I have a faith that can move mountains, but do not have love, I am nothing. </a:t>
            </a:r>
            <a:r>
              <a:rPr lang="en-GB" sz="1800" i="1" baseline="30000" dirty="0">
                <a:latin typeface="Aparajita" panose="02020603050405020304" pitchFamily="18" charset="0"/>
                <a:cs typeface="Aparajita" panose="02020603050405020304" pitchFamily="18" charset="0"/>
              </a:rPr>
              <a:t>3 </a:t>
            </a:r>
            <a:r>
              <a:rPr lang="en-GB" sz="1800" i="1" dirty="0">
                <a:latin typeface="Aparajita" panose="02020603050405020304" pitchFamily="18" charset="0"/>
                <a:cs typeface="Aparajita" panose="02020603050405020304" pitchFamily="18" charset="0"/>
              </a:rPr>
              <a:t>If I give all I possess to the poor and give over my body to hardship that I may boast, but do not have love, I gain nothing.</a:t>
            </a:r>
          </a:p>
          <a:p>
            <a:pPr marL="0" indent="0">
              <a:lnSpc>
                <a:spcPct val="120000"/>
              </a:lnSpc>
              <a:buNone/>
            </a:pPr>
            <a:r>
              <a:rPr lang="en-GB" sz="1800" i="1" baseline="30000" dirty="0">
                <a:latin typeface="Aparajita" panose="02020603050405020304" pitchFamily="18" charset="0"/>
                <a:cs typeface="Aparajita" panose="02020603050405020304" pitchFamily="18" charset="0"/>
              </a:rPr>
              <a:t>4 </a:t>
            </a:r>
            <a:r>
              <a:rPr lang="en-GB" sz="1800" i="1" dirty="0">
                <a:latin typeface="Aparajita" panose="02020603050405020304" pitchFamily="18" charset="0"/>
                <a:cs typeface="Aparajita" panose="02020603050405020304" pitchFamily="18" charset="0"/>
              </a:rPr>
              <a:t>Love is patient, love is kind. It does not envy, it does not boast, it is not proud. </a:t>
            </a:r>
            <a:r>
              <a:rPr lang="en-GB" sz="1800" i="1" baseline="30000" dirty="0">
                <a:latin typeface="Aparajita" panose="02020603050405020304" pitchFamily="18" charset="0"/>
                <a:cs typeface="Aparajita" panose="02020603050405020304" pitchFamily="18" charset="0"/>
              </a:rPr>
              <a:t>5 </a:t>
            </a:r>
            <a:r>
              <a:rPr lang="en-GB" sz="1800" i="1" dirty="0">
                <a:latin typeface="Aparajita" panose="02020603050405020304" pitchFamily="18" charset="0"/>
                <a:cs typeface="Aparajita" panose="02020603050405020304" pitchFamily="18" charset="0"/>
              </a:rPr>
              <a:t>It does not dishonour others, it is not self-seeking, it is not easily angered, it keeps no record of wrongs. </a:t>
            </a:r>
            <a:r>
              <a:rPr lang="en-GB" sz="1800" i="1" baseline="30000" dirty="0">
                <a:latin typeface="Aparajita" panose="02020603050405020304" pitchFamily="18" charset="0"/>
                <a:cs typeface="Aparajita" panose="02020603050405020304" pitchFamily="18" charset="0"/>
              </a:rPr>
              <a:t>6 </a:t>
            </a:r>
            <a:r>
              <a:rPr lang="en-GB" sz="1800" i="1" dirty="0">
                <a:latin typeface="Aparajita" panose="02020603050405020304" pitchFamily="18" charset="0"/>
                <a:cs typeface="Aparajita" panose="02020603050405020304" pitchFamily="18" charset="0"/>
              </a:rPr>
              <a:t>Love does not delight in evil but rejoices with the truth. </a:t>
            </a:r>
            <a:r>
              <a:rPr lang="en-GB" sz="1800" i="1" baseline="30000" dirty="0">
                <a:latin typeface="Aparajita" panose="02020603050405020304" pitchFamily="18" charset="0"/>
                <a:cs typeface="Aparajita" panose="02020603050405020304" pitchFamily="18" charset="0"/>
              </a:rPr>
              <a:t>7 </a:t>
            </a:r>
            <a:r>
              <a:rPr lang="en-GB" sz="1800" i="1" dirty="0">
                <a:latin typeface="Aparajita" panose="02020603050405020304" pitchFamily="18" charset="0"/>
                <a:cs typeface="Aparajita" panose="02020603050405020304" pitchFamily="18" charset="0"/>
              </a:rPr>
              <a:t>It always protects, always trusts, always hopes, always perseveres.</a:t>
            </a:r>
          </a:p>
          <a:p>
            <a:endParaRPr lang="en-GB" sz="2000" dirty="0"/>
          </a:p>
        </p:txBody>
      </p:sp>
      <p:sp>
        <p:nvSpPr>
          <p:cNvPr id="4" name="Content Placeholder 3">
            <a:extLst>
              <a:ext uri="{FF2B5EF4-FFF2-40B4-BE49-F238E27FC236}">
                <a16:creationId xmlns:a16="http://schemas.microsoft.com/office/drawing/2014/main" id="{8D17383C-5702-4A5C-BA7C-5E76D50EBBFE}"/>
              </a:ext>
            </a:extLst>
          </p:cNvPr>
          <p:cNvSpPr>
            <a:spLocks noGrp="1"/>
          </p:cNvSpPr>
          <p:nvPr>
            <p:ph sz="half" idx="2"/>
          </p:nvPr>
        </p:nvSpPr>
        <p:spPr>
          <a:xfrm>
            <a:off x="6455228" y="925287"/>
            <a:ext cx="5181600" cy="4515806"/>
          </a:xfrm>
        </p:spPr>
        <p:txBody>
          <a:bodyPr>
            <a:noAutofit/>
          </a:bodyPr>
          <a:lstStyle/>
          <a:p>
            <a:pPr marL="0" indent="0">
              <a:lnSpc>
                <a:spcPct val="150000"/>
              </a:lnSpc>
              <a:buNone/>
            </a:pPr>
            <a:r>
              <a:rPr lang="en-GB" sz="1800" i="1" baseline="30000" dirty="0">
                <a:latin typeface="Aparajita" panose="02020603050405020304" pitchFamily="18" charset="0"/>
                <a:cs typeface="Aparajita" panose="02020603050405020304" pitchFamily="18" charset="0"/>
              </a:rPr>
              <a:t>8 </a:t>
            </a:r>
            <a:r>
              <a:rPr lang="en-GB" sz="1800" i="1" dirty="0">
                <a:latin typeface="Aparajita" panose="02020603050405020304" pitchFamily="18" charset="0"/>
                <a:cs typeface="Aparajita" panose="02020603050405020304" pitchFamily="18" charset="0"/>
              </a:rPr>
              <a:t>Love never fails. But where there are prophecies, they will cease; where there are tongues, they will be stilled; where there is knowledge, it will pass away. </a:t>
            </a:r>
            <a:r>
              <a:rPr lang="en-GB" sz="1800" i="1" baseline="30000" dirty="0">
                <a:latin typeface="Aparajita" panose="02020603050405020304" pitchFamily="18" charset="0"/>
                <a:cs typeface="Aparajita" panose="02020603050405020304" pitchFamily="18" charset="0"/>
              </a:rPr>
              <a:t>9 </a:t>
            </a:r>
            <a:r>
              <a:rPr lang="en-GB" sz="1800" i="1" dirty="0">
                <a:latin typeface="Aparajita" panose="02020603050405020304" pitchFamily="18" charset="0"/>
                <a:cs typeface="Aparajita" panose="02020603050405020304" pitchFamily="18" charset="0"/>
              </a:rPr>
              <a:t>For we know in part and we prophesy in part, </a:t>
            </a:r>
            <a:r>
              <a:rPr lang="en-GB" sz="1800" i="1" baseline="30000" dirty="0">
                <a:latin typeface="Aparajita" panose="02020603050405020304" pitchFamily="18" charset="0"/>
                <a:cs typeface="Aparajita" panose="02020603050405020304" pitchFamily="18" charset="0"/>
              </a:rPr>
              <a:t>10 </a:t>
            </a:r>
            <a:r>
              <a:rPr lang="en-GB" sz="1800" i="1" dirty="0">
                <a:latin typeface="Aparajita" panose="02020603050405020304" pitchFamily="18" charset="0"/>
                <a:cs typeface="Aparajita" panose="02020603050405020304" pitchFamily="18" charset="0"/>
              </a:rPr>
              <a:t>but when completeness comes, what is in part disappears. </a:t>
            </a:r>
            <a:r>
              <a:rPr lang="en-GB" sz="1800" i="1" baseline="30000" dirty="0">
                <a:latin typeface="Aparajita" panose="02020603050405020304" pitchFamily="18" charset="0"/>
                <a:cs typeface="Aparajita" panose="02020603050405020304" pitchFamily="18" charset="0"/>
              </a:rPr>
              <a:t>11 </a:t>
            </a:r>
            <a:r>
              <a:rPr lang="en-GB" sz="1800" i="1" dirty="0">
                <a:latin typeface="Aparajita" panose="02020603050405020304" pitchFamily="18" charset="0"/>
                <a:cs typeface="Aparajita" panose="02020603050405020304" pitchFamily="18" charset="0"/>
              </a:rPr>
              <a:t>When I was a child, I talked like a child, I thought like a child, I reasoned like a child. When I became a man, I put the ways of childhood behind me. </a:t>
            </a:r>
            <a:r>
              <a:rPr lang="en-GB" sz="1800" i="1" baseline="30000" dirty="0">
                <a:latin typeface="Aparajita" panose="02020603050405020304" pitchFamily="18" charset="0"/>
                <a:cs typeface="Aparajita" panose="02020603050405020304" pitchFamily="18" charset="0"/>
              </a:rPr>
              <a:t>12 </a:t>
            </a:r>
            <a:r>
              <a:rPr lang="en-GB" sz="1800" i="1" dirty="0">
                <a:latin typeface="Aparajita" panose="02020603050405020304" pitchFamily="18" charset="0"/>
                <a:cs typeface="Aparajita" panose="02020603050405020304" pitchFamily="18" charset="0"/>
              </a:rPr>
              <a:t>For now we see only a reflection as in a mirror; then we shall see face to face. Now I know in part; then I shall know fully, even as I am fully known.</a:t>
            </a:r>
          </a:p>
          <a:p>
            <a:pPr marL="0" indent="0">
              <a:lnSpc>
                <a:spcPct val="150000"/>
              </a:lnSpc>
              <a:buNone/>
            </a:pPr>
            <a:r>
              <a:rPr lang="en-GB" sz="1800" i="1" baseline="30000" dirty="0">
                <a:latin typeface="Aparajita" panose="02020603050405020304" pitchFamily="18" charset="0"/>
                <a:cs typeface="Aparajita" panose="02020603050405020304" pitchFamily="18" charset="0"/>
              </a:rPr>
              <a:t>13 </a:t>
            </a:r>
            <a:r>
              <a:rPr lang="en-GB" sz="1800" i="1" dirty="0">
                <a:latin typeface="Aparajita" panose="02020603050405020304" pitchFamily="18" charset="0"/>
                <a:cs typeface="Aparajita" panose="02020603050405020304" pitchFamily="18" charset="0"/>
              </a:rPr>
              <a:t>And now these three remain: faith, hope and love. But the greatest of these is love.</a:t>
            </a:r>
            <a:endParaRPr lang="en-GB" sz="1800" dirty="0"/>
          </a:p>
        </p:txBody>
      </p:sp>
    </p:spTree>
    <p:extLst>
      <p:ext uri="{BB962C8B-B14F-4D97-AF65-F5344CB8AC3E}">
        <p14:creationId xmlns:p14="http://schemas.microsoft.com/office/powerpoint/2010/main" val="11020586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72AE5-C64B-4F57-B6F0-72F7098DE94D}"/>
              </a:ext>
            </a:extLst>
          </p:cNvPr>
          <p:cNvSpPr>
            <a:spLocks noGrp="1"/>
          </p:cNvSpPr>
          <p:nvPr>
            <p:ph type="title"/>
          </p:nvPr>
        </p:nvSpPr>
        <p:spPr/>
        <p:txBody>
          <a:bodyPr/>
          <a:lstStyle/>
          <a:p>
            <a:r>
              <a:rPr lang="en-GB" dirty="0"/>
              <a:t>New Covenant</a:t>
            </a:r>
          </a:p>
        </p:txBody>
      </p:sp>
      <p:sp>
        <p:nvSpPr>
          <p:cNvPr id="3" name="Content Placeholder 2">
            <a:extLst>
              <a:ext uri="{FF2B5EF4-FFF2-40B4-BE49-F238E27FC236}">
                <a16:creationId xmlns:a16="http://schemas.microsoft.com/office/drawing/2014/main" id="{7BADD627-510F-46FF-8C3F-4E6E69863DDB}"/>
              </a:ext>
            </a:extLst>
          </p:cNvPr>
          <p:cNvSpPr>
            <a:spLocks noGrp="1"/>
          </p:cNvSpPr>
          <p:nvPr>
            <p:ph sz="half" idx="1"/>
          </p:nvPr>
        </p:nvSpPr>
        <p:spPr/>
        <p:txBody>
          <a:bodyPr>
            <a:noAutofit/>
          </a:bodyPr>
          <a:lstStyle/>
          <a:p>
            <a:pPr marL="0" indent="0">
              <a:buNone/>
            </a:pPr>
            <a:r>
              <a:rPr lang="en-US" altLang="en-US" sz="1800" dirty="0"/>
              <a:t>Love, of course, has many meanings (</a:t>
            </a:r>
            <a:r>
              <a:rPr lang="en-US" altLang="en-US" sz="1800" i="1" dirty="0"/>
              <a:t>eros</a:t>
            </a:r>
            <a:r>
              <a:rPr lang="en-US" altLang="en-US" sz="1800" dirty="0"/>
              <a:t>, </a:t>
            </a:r>
            <a:r>
              <a:rPr lang="en-US" altLang="en-US" sz="1800" i="1" dirty="0"/>
              <a:t>agape</a:t>
            </a:r>
            <a:r>
              <a:rPr lang="en-US" altLang="en-US" sz="1800" dirty="0"/>
              <a:t>, </a:t>
            </a:r>
            <a:r>
              <a:rPr lang="en-US" altLang="en-US" sz="1800" i="1" dirty="0"/>
              <a:t>philia</a:t>
            </a:r>
            <a:r>
              <a:rPr lang="en-US" altLang="en-US" sz="1800" dirty="0"/>
              <a:t> etc.) and includes a distinctly Christian flavour, whereby love of God also means obedience to God’s will. </a:t>
            </a:r>
          </a:p>
          <a:p>
            <a:pPr marL="0" indent="0">
              <a:buNone/>
            </a:pPr>
            <a:endParaRPr lang="en-US" altLang="en-US" sz="1800" dirty="0"/>
          </a:p>
          <a:p>
            <a:pPr marL="0" indent="0">
              <a:buNone/>
            </a:pPr>
            <a:r>
              <a:rPr lang="en-US" altLang="en-US" sz="1800" dirty="0"/>
              <a:t>Crucially, the importance of love to Christian ethics is not just as a slogan or nice phrase, but as a guiding tool by which the applicability of scriptural injunctions or ethical reasoning can be measure. </a:t>
            </a:r>
          </a:p>
          <a:p>
            <a:pPr marL="0" indent="0">
              <a:buNone/>
            </a:pPr>
            <a:endParaRPr lang="en-US" altLang="en-US" sz="1800" dirty="0"/>
          </a:p>
          <a:p>
            <a:pPr marL="0" indent="0">
              <a:buNone/>
            </a:pPr>
            <a:r>
              <a:rPr lang="en-US" altLang="en-US" sz="1800" dirty="0"/>
              <a:t>It provides, for Christian ethics, a guiding star that can help to apply insights to new contexts and situations in a consistently and focused way. </a:t>
            </a:r>
          </a:p>
          <a:p>
            <a:pPr marL="0" indent="0">
              <a:buNone/>
            </a:pPr>
            <a:endParaRPr lang="en-US" altLang="en-US" sz="1800" dirty="0"/>
          </a:p>
          <a:p>
            <a:pPr marL="457200" lvl="1" indent="0" eaLnBrk="1" hangingPunct="1">
              <a:buNone/>
            </a:pPr>
            <a:endParaRPr lang="en-US" altLang="en-US" sz="1600" dirty="0"/>
          </a:p>
          <a:p>
            <a:pPr marL="457200" lvl="1" indent="0" eaLnBrk="1" hangingPunct="1">
              <a:buNone/>
            </a:pPr>
            <a:endParaRPr lang="en-US" altLang="en-US" sz="1600" dirty="0"/>
          </a:p>
          <a:p>
            <a:endParaRPr lang="en-GB" sz="1800" dirty="0"/>
          </a:p>
          <a:p>
            <a:endParaRPr lang="en-GB" sz="1800" dirty="0"/>
          </a:p>
        </p:txBody>
      </p:sp>
      <p:sp>
        <p:nvSpPr>
          <p:cNvPr id="4" name="Content Placeholder 3">
            <a:extLst>
              <a:ext uri="{FF2B5EF4-FFF2-40B4-BE49-F238E27FC236}">
                <a16:creationId xmlns:a16="http://schemas.microsoft.com/office/drawing/2014/main" id="{847CB4C4-8A38-4814-A20C-CCE38B670007}"/>
              </a:ext>
            </a:extLst>
          </p:cNvPr>
          <p:cNvSpPr>
            <a:spLocks noGrp="1"/>
          </p:cNvSpPr>
          <p:nvPr>
            <p:ph sz="half" idx="2"/>
          </p:nvPr>
        </p:nvSpPr>
        <p:spPr>
          <a:xfrm>
            <a:off x="6172200" y="365125"/>
            <a:ext cx="5181600" cy="5228367"/>
          </a:xfrm>
        </p:spPr>
        <p:txBody>
          <a:bodyPr>
            <a:noAutofit/>
          </a:bodyPr>
          <a:lstStyle/>
          <a:p>
            <a:pPr marL="0" indent="0">
              <a:buNone/>
            </a:pPr>
            <a:r>
              <a:rPr lang="en-GB" sz="1600" i="1" baseline="30000" dirty="0">
                <a:latin typeface="Aparajita" panose="02020603050405020304" pitchFamily="18" charset="0"/>
                <a:cs typeface="Aparajita" panose="02020603050405020304" pitchFamily="18" charset="0"/>
              </a:rPr>
              <a:t>9 </a:t>
            </a:r>
            <a:r>
              <a:rPr lang="en-GB" sz="1600" i="1" dirty="0">
                <a:latin typeface="Aparajita" panose="02020603050405020304" pitchFamily="18" charset="0"/>
                <a:cs typeface="Aparajita" panose="02020603050405020304" pitchFamily="18" charset="0"/>
              </a:rPr>
              <a:t>Love must be sincere. Hate what is evil; cling to what is good. </a:t>
            </a:r>
            <a:r>
              <a:rPr lang="en-GB" sz="1600" i="1" baseline="30000" dirty="0">
                <a:latin typeface="Aparajita" panose="02020603050405020304" pitchFamily="18" charset="0"/>
                <a:cs typeface="Aparajita" panose="02020603050405020304" pitchFamily="18" charset="0"/>
              </a:rPr>
              <a:t>10 </a:t>
            </a:r>
            <a:r>
              <a:rPr lang="en-GB" sz="1600" i="1" dirty="0">
                <a:latin typeface="Aparajita" panose="02020603050405020304" pitchFamily="18" charset="0"/>
                <a:cs typeface="Aparajita" panose="02020603050405020304" pitchFamily="18" charset="0"/>
              </a:rPr>
              <a:t>Be devoted to one another in love. Honour one another above yourselves. </a:t>
            </a:r>
            <a:r>
              <a:rPr lang="en-GB" sz="1600" i="1" baseline="30000" dirty="0">
                <a:latin typeface="Aparajita" panose="02020603050405020304" pitchFamily="18" charset="0"/>
                <a:cs typeface="Aparajita" panose="02020603050405020304" pitchFamily="18" charset="0"/>
              </a:rPr>
              <a:t>11 </a:t>
            </a:r>
            <a:r>
              <a:rPr lang="en-GB" sz="1600" i="1" dirty="0">
                <a:latin typeface="Aparajita" panose="02020603050405020304" pitchFamily="18" charset="0"/>
                <a:cs typeface="Aparajita" panose="02020603050405020304" pitchFamily="18" charset="0"/>
              </a:rPr>
              <a:t>Never be lacking in zeal, but keep your spiritual fervour, serving the Lord. </a:t>
            </a:r>
            <a:r>
              <a:rPr lang="en-GB" sz="1600" i="1" baseline="30000" dirty="0">
                <a:latin typeface="Aparajita" panose="02020603050405020304" pitchFamily="18" charset="0"/>
                <a:cs typeface="Aparajita" panose="02020603050405020304" pitchFamily="18" charset="0"/>
              </a:rPr>
              <a:t>12 </a:t>
            </a:r>
            <a:r>
              <a:rPr lang="en-GB" sz="1600" i="1" dirty="0">
                <a:latin typeface="Aparajita" panose="02020603050405020304" pitchFamily="18" charset="0"/>
                <a:cs typeface="Aparajita" panose="02020603050405020304" pitchFamily="18" charset="0"/>
              </a:rPr>
              <a:t>Be joyful in hope, patient in affliction, faithful in prayer. </a:t>
            </a:r>
            <a:r>
              <a:rPr lang="en-GB" sz="1600" i="1" baseline="30000" dirty="0">
                <a:latin typeface="Aparajita" panose="02020603050405020304" pitchFamily="18" charset="0"/>
                <a:cs typeface="Aparajita" panose="02020603050405020304" pitchFamily="18" charset="0"/>
              </a:rPr>
              <a:t>13 </a:t>
            </a:r>
            <a:r>
              <a:rPr lang="en-GB" sz="1600" i="1" dirty="0">
                <a:latin typeface="Aparajita" panose="02020603050405020304" pitchFamily="18" charset="0"/>
                <a:cs typeface="Aparajita" panose="02020603050405020304" pitchFamily="18" charset="0"/>
              </a:rPr>
              <a:t>Share with the Lord’s people who are in need. Practice hospitality.</a:t>
            </a:r>
          </a:p>
          <a:p>
            <a:pPr marL="0" indent="0">
              <a:buNone/>
            </a:pPr>
            <a:r>
              <a:rPr lang="en-GB" sz="1600" i="1" baseline="30000" dirty="0">
                <a:latin typeface="Aparajita" panose="02020603050405020304" pitchFamily="18" charset="0"/>
                <a:cs typeface="Aparajita" panose="02020603050405020304" pitchFamily="18" charset="0"/>
              </a:rPr>
              <a:t>14 </a:t>
            </a:r>
            <a:r>
              <a:rPr lang="en-GB" sz="1600" i="1" dirty="0">
                <a:latin typeface="Aparajita" panose="02020603050405020304" pitchFamily="18" charset="0"/>
                <a:cs typeface="Aparajita" panose="02020603050405020304" pitchFamily="18" charset="0"/>
              </a:rPr>
              <a:t>Bless those who persecute you; bless and do not curse. </a:t>
            </a:r>
            <a:r>
              <a:rPr lang="en-GB" sz="1600" i="1" baseline="30000" dirty="0">
                <a:latin typeface="Aparajita" panose="02020603050405020304" pitchFamily="18" charset="0"/>
                <a:cs typeface="Aparajita" panose="02020603050405020304" pitchFamily="18" charset="0"/>
              </a:rPr>
              <a:t>15 </a:t>
            </a:r>
            <a:r>
              <a:rPr lang="en-GB" sz="1600" i="1" dirty="0">
                <a:latin typeface="Aparajita" panose="02020603050405020304" pitchFamily="18" charset="0"/>
                <a:cs typeface="Aparajita" panose="02020603050405020304" pitchFamily="18" charset="0"/>
              </a:rPr>
              <a:t>Rejoice with those who rejoice; mourn with those who mourn. </a:t>
            </a:r>
            <a:r>
              <a:rPr lang="en-GB" sz="1600" i="1" baseline="30000" dirty="0">
                <a:latin typeface="Aparajita" panose="02020603050405020304" pitchFamily="18" charset="0"/>
                <a:cs typeface="Aparajita" panose="02020603050405020304" pitchFamily="18" charset="0"/>
              </a:rPr>
              <a:t>16 </a:t>
            </a:r>
            <a:r>
              <a:rPr lang="en-GB" sz="1600" i="1" dirty="0">
                <a:latin typeface="Aparajita" panose="02020603050405020304" pitchFamily="18" charset="0"/>
                <a:cs typeface="Aparajita" panose="02020603050405020304" pitchFamily="18" charset="0"/>
              </a:rPr>
              <a:t>Live in harmony with one another. Do not be proud, but be willing to associate with people of low position. Do not be conceited.</a:t>
            </a:r>
          </a:p>
          <a:p>
            <a:pPr marL="0" indent="0">
              <a:buNone/>
            </a:pPr>
            <a:r>
              <a:rPr lang="en-GB" sz="1600" i="1" baseline="30000" dirty="0">
                <a:latin typeface="Aparajita" panose="02020603050405020304" pitchFamily="18" charset="0"/>
                <a:cs typeface="Aparajita" panose="02020603050405020304" pitchFamily="18" charset="0"/>
              </a:rPr>
              <a:t>17 </a:t>
            </a:r>
            <a:r>
              <a:rPr lang="en-GB" sz="1600" i="1" dirty="0">
                <a:latin typeface="Aparajita" panose="02020603050405020304" pitchFamily="18" charset="0"/>
                <a:cs typeface="Aparajita" panose="02020603050405020304" pitchFamily="18" charset="0"/>
              </a:rPr>
              <a:t>Do not repay anyone evil for evil. Be careful to do what is right in the eyes of everyone. </a:t>
            </a:r>
            <a:r>
              <a:rPr lang="en-GB" sz="1600" i="1" baseline="30000" dirty="0">
                <a:latin typeface="Aparajita" panose="02020603050405020304" pitchFamily="18" charset="0"/>
                <a:cs typeface="Aparajita" panose="02020603050405020304" pitchFamily="18" charset="0"/>
              </a:rPr>
              <a:t>18 </a:t>
            </a:r>
            <a:r>
              <a:rPr lang="en-GB" sz="1600" i="1" dirty="0">
                <a:latin typeface="Aparajita" panose="02020603050405020304" pitchFamily="18" charset="0"/>
                <a:cs typeface="Aparajita" panose="02020603050405020304" pitchFamily="18" charset="0"/>
              </a:rPr>
              <a:t>If it is possible, as far as it depends on you, live at peace with everyone. </a:t>
            </a:r>
            <a:r>
              <a:rPr lang="en-GB" sz="1600" i="1" baseline="30000" dirty="0">
                <a:latin typeface="Aparajita" panose="02020603050405020304" pitchFamily="18" charset="0"/>
                <a:cs typeface="Aparajita" panose="02020603050405020304" pitchFamily="18" charset="0"/>
              </a:rPr>
              <a:t>19 </a:t>
            </a:r>
            <a:r>
              <a:rPr lang="en-GB" sz="1600" i="1" dirty="0">
                <a:latin typeface="Aparajita" panose="02020603050405020304" pitchFamily="18" charset="0"/>
                <a:cs typeface="Aparajita" panose="02020603050405020304" pitchFamily="18" charset="0"/>
              </a:rPr>
              <a:t>Do not take revenge, my dear friends, but leave room for God’s wrath, for it is written: “It is mine to avenge; I will repay,” says the Lord. </a:t>
            </a:r>
            <a:r>
              <a:rPr lang="en-GB" sz="1600" i="1" baseline="30000" dirty="0">
                <a:latin typeface="Aparajita" panose="02020603050405020304" pitchFamily="18" charset="0"/>
                <a:cs typeface="Aparajita" panose="02020603050405020304" pitchFamily="18" charset="0"/>
              </a:rPr>
              <a:t>20 </a:t>
            </a:r>
            <a:r>
              <a:rPr lang="en-GB" sz="1600" i="1" dirty="0">
                <a:latin typeface="Aparajita" panose="02020603050405020304" pitchFamily="18" charset="0"/>
                <a:cs typeface="Aparajita" panose="02020603050405020304" pitchFamily="18" charset="0"/>
              </a:rPr>
              <a:t>On the contrary:</a:t>
            </a:r>
          </a:p>
          <a:p>
            <a:pPr marL="0" indent="0">
              <a:buNone/>
            </a:pPr>
            <a:r>
              <a:rPr lang="en-GB" sz="1600" i="1" dirty="0">
                <a:latin typeface="Aparajita" panose="02020603050405020304" pitchFamily="18" charset="0"/>
                <a:cs typeface="Aparajita" panose="02020603050405020304" pitchFamily="18" charset="0"/>
              </a:rPr>
              <a:t>“If your enemy is hungry, feed him;</a:t>
            </a:r>
            <a:br>
              <a:rPr lang="en-GB" sz="1600" i="1" dirty="0">
                <a:latin typeface="Aparajita" panose="02020603050405020304" pitchFamily="18" charset="0"/>
                <a:cs typeface="Aparajita" panose="02020603050405020304" pitchFamily="18" charset="0"/>
              </a:rPr>
            </a:br>
            <a:r>
              <a:rPr lang="en-GB" sz="1600" i="1" dirty="0">
                <a:latin typeface="Aparajita" panose="02020603050405020304" pitchFamily="18" charset="0"/>
                <a:cs typeface="Aparajita" panose="02020603050405020304" pitchFamily="18" charset="0"/>
              </a:rPr>
              <a:t>    if he is thirsty, give him something to drink.</a:t>
            </a:r>
            <a:br>
              <a:rPr lang="en-GB" sz="1600" i="1" dirty="0">
                <a:latin typeface="Aparajita" panose="02020603050405020304" pitchFamily="18" charset="0"/>
                <a:cs typeface="Aparajita" panose="02020603050405020304" pitchFamily="18" charset="0"/>
              </a:rPr>
            </a:br>
            <a:r>
              <a:rPr lang="en-GB" sz="1600" i="1" dirty="0">
                <a:latin typeface="Aparajita" panose="02020603050405020304" pitchFamily="18" charset="0"/>
                <a:cs typeface="Aparajita" panose="02020603050405020304" pitchFamily="18" charset="0"/>
              </a:rPr>
              <a:t>In doing this, you will heap burning coals on his head.”</a:t>
            </a:r>
          </a:p>
          <a:p>
            <a:pPr marL="0" indent="0">
              <a:buNone/>
            </a:pPr>
            <a:r>
              <a:rPr lang="en-GB" sz="1600" i="1" baseline="30000" dirty="0">
                <a:latin typeface="Aparajita" panose="02020603050405020304" pitchFamily="18" charset="0"/>
                <a:cs typeface="Aparajita" panose="02020603050405020304" pitchFamily="18" charset="0"/>
              </a:rPr>
              <a:t>21 </a:t>
            </a:r>
            <a:r>
              <a:rPr lang="en-GB" sz="1600" i="1" dirty="0">
                <a:latin typeface="Aparajita" panose="02020603050405020304" pitchFamily="18" charset="0"/>
                <a:cs typeface="Aparajita" panose="02020603050405020304" pitchFamily="18" charset="0"/>
              </a:rPr>
              <a:t>Do not be overcome by evil, but overcome evil with good.</a:t>
            </a:r>
            <a:br>
              <a:rPr lang="en-GB" sz="1600" i="1" dirty="0">
                <a:latin typeface="Aparajita" panose="02020603050405020304" pitchFamily="18" charset="0"/>
                <a:cs typeface="Aparajita" panose="02020603050405020304" pitchFamily="18" charset="0"/>
              </a:rPr>
            </a:br>
            <a:br>
              <a:rPr lang="en-GB" sz="1600" b="1" i="1" dirty="0">
                <a:latin typeface="Aparajita" panose="02020603050405020304" pitchFamily="18" charset="0"/>
                <a:cs typeface="Aparajita" panose="02020603050405020304" pitchFamily="18" charset="0"/>
              </a:rPr>
            </a:br>
            <a:r>
              <a:rPr lang="en-GB" sz="1600" b="1" i="1" dirty="0">
                <a:latin typeface="Aparajita" panose="02020603050405020304" pitchFamily="18" charset="0"/>
                <a:cs typeface="Aparajita" panose="02020603050405020304" pitchFamily="18" charset="0"/>
              </a:rPr>
              <a:t>Romans 12:9-21</a:t>
            </a:r>
          </a:p>
          <a:p>
            <a:pPr marL="0" indent="0">
              <a:buNone/>
            </a:pPr>
            <a:endParaRPr lang="en-GB" sz="1800" dirty="0">
              <a:latin typeface="Aparajita" panose="02020603050405020304" pitchFamily="18" charset="0"/>
              <a:cs typeface="Aparajita" panose="02020603050405020304" pitchFamily="18" charset="0"/>
            </a:endParaRPr>
          </a:p>
          <a:p>
            <a:endParaRPr lang="en-GB" sz="1800" dirty="0">
              <a:latin typeface="Aparajita" panose="02020603050405020304" pitchFamily="18" charset="0"/>
              <a:cs typeface="Aparajita" panose="02020603050405020304" pitchFamily="18" charset="0"/>
            </a:endParaRPr>
          </a:p>
        </p:txBody>
      </p:sp>
    </p:spTree>
    <p:extLst>
      <p:ext uri="{BB962C8B-B14F-4D97-AF65-F5344CB8AC3E}">
        <p14:creationId xmlns:p14="http://schemas.microsoft.com/office/powerpoint/2010/main" val="30828342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FAB5A-5F93-4B21-A322-D05C9BB2FA05}"/>
              </a:ext>
            </a:extLst>
          </p:cNvPr>
          <p:cNvSpPr>
            <a:spLocks noGrp="1"/>
          </p:cNvSpPr>
          <p:nvPr>
            <p:ph type="title"/>
          </p:nvPr>
        </p:nvSpPr>
        <p:spPr/>
        <p:txBody>
          <a:bodyPr/>
          <a:lstStyle/>
          <a:p>
            <a:r>
              <a:rPr lang="en-GB" dirty="0"/>
              <a:t>New Covenant	</a:t>
            </a:r>
          </a:p>
        </p:txBody>
      </p:sp>
      <p:sp>
        <p:nvSpPr>
          <p:cNvPr id="3" name="Content Placeholder 2">
            <a:extLst>
              <a:ext uri="{FF2B5EF4-FFF2-40B4-BE49-F238E27FC236}">
                <a16:creationId xmlns:a16="http://schemas.microsoft.com/office/drawing/2014/main" id="{86BC6331-3F8D-4A9B-BB4B-C4DCDA09A25A}"/>
              </a:ext>
            </a:extLst>
          </p:cNvPr>
          <p:cNvSpPr>
            <a:spLocks noGrp="1"/>
          </p:cNvSpPr>
          <p:nvPr>
            <p:ph sz="half" idx="1"/>
          </p:nvPr>
        </p:nvSpPr>
        <p:spPr/>
        <p:txBody>
          <a:bodyPr>
            <a:noAutofit/>
          </a:bodyPr>
          <a:lstStyle/>
          <a:p>
            <a:pPr marL="0" indent="0">
              <a:buNone/>
            </a:pPr>
            <a:r>
              <a:rPr lang="en-GB" sz="1800" dirty="0"/>
              <a:t>This can be seen in many parts of the New Testament and has had an immeasurable impact on the development of Christian ethics as a whole. </a:t>
            </a:r>
          </a:p>
          <a:p>
            <a:pPr marL="0" indent="0">
              <a:buNone/>
            </a:pPr>
            <a:r>
              <a:rPr lang="en-GB" sz="1800" dirty="0"/>
              <a:t>This is particularly true of Protestant ethics which, because of its reliance and focus on scripture, has required a strong methodology for hermeneutics – a clear and consistent way of reading scripture such that it can be usefully applied in contexts beyond its original one. </a:t>
            </a:r>
          </a:p>
          <a:p>
            <a:pPr marL="0" indent="0">
              <a:buNone/>
            </a:pPr>
            <a:r>
              <a:rPr lang="en-GB" sz="1800" dirty="0"/>
              <a:t>This does, of course, leave open many of the questions we have already raised about the use of scripture, tradition, or reason in Christian ethics – but we will cover a few new approaches in the next section. </a:t>
            </a:r>
          </a:p>
          <a:p>
            <a:pPr marL="0" indent="0">
              <a:buNone/>
            </a:pPr>
            <a:endParaRPr lang="en-GB" sz="1800" dirty="0"/>
          </a:p>
        </p:txBody>
      </p:sp>
      <p:sp>
        <p:nvSpPr>
          <p:cNvPr id="4" name="Content Placeholder 3">
            <a:extLst>
              <a:ext uri="{FF2B5EF4-FFF2-40B4-BE49-F238E27FC236}">
                <a16:creationId xmlns:a16="http://schemas.microsoft.com/office/drawing/2014/main" id="{D21DD00F-D730-4A68-8D49-FA5E55E8209B}"/>
              </a:ext>
            </a:extLst>
          </p:cNvPr>
          <p:cNvSpPr>
            <a:spLocks noGrp="1"/>
          </p:cNvSpPr>
          <p:nvPr>
            <p:ph sz="half" idx="2"/>
          </p:nvPr>
        </p:nvSpPr>
        <p:spPr>
          <a:xfrm>
            <a:off x="6172200" y="365125"/>
            <a:ext cx="5181600" cy="5228367"/>
          </a:xfrm>
        </p:spPr>
        <p:txBody>
          <a:bodyPr>
            <a:noAutofit/>
          </a:bodyPr>
          <a:lstStyle/>
          <a:p>
            <a:pPr marL="0" indent="0">
              <a:buNone/>
            </a:pPr>
            <a:r>
              <a:rPr lang="en-GB" sz="2400" i="1" baseline="30000" dirty="0">
                <a:latin typeface="Aparajita" panose="02020603050405020304" pitchFamily="18" charset="0"/>
                <a:cs typeface="Aparajita" panose="02020603050405020304" pitchFamily="18" charset="0"/>
              </a:rPr>
              <a:t>13 </a:t>
            </a:r>
            <a:r>
              <a:rPr lang="en-GB" sz="2400" i="1" dirty="0">
                <a:latin typeface="Aparajita" panose="02020603050405020304" pitchFamily="18" charset="0"/>
                <a:cs typeface="Aparajita" panose="02020603050405020304" pitchFamily="18" charset="0"/>
              </a:rPr>
              <a:t>You, my brothers and sisters, were called to be free. But do not use your freedom to indulge the flesh; rather, serve one another humbly in love.</a:t>
            </a:r>
            <a:br>
              <a:rPr lang="en-GB" sz="2400" i="1" dirty="0">
                <a:latin typeface="Aparajita" panose="02020603050405020304" pitchFamily="18" charset="0"/>
                <a:cs typeface="Aparajita" panose="02020603050405020304" pitchFamily="18" charset="0"/>
              </a:rPr>
            </a:br>
            <a:r>
              <a:rPr lang="en-GB" sz="2400" b="1" i="1" dirty="0">
                <a:latin typeface="Aparajita" panose="02020603050405020304" pitchFamily="18" charset="0"/>
                <a:cs typeface="Aparajita" panose="02020603050405020304" pitchFamily="18" charset="0"/>
              </a:rPr>
              <a:t>Galatians 5:13</a:t>
            </a:r>
            <a:br>
              <a:rPr lang="en-GB" sz="2400" i="1" dirty="0">
                <a:latin typeface="Aparajita" panose="02020603050405020304" pitchFamily="18" charset="0"/>
                <a:cs typeface="Aparajita" panose="02020603050405020304" pitchFamily="18" charset="0"/>
              </a:rPr>
            </a:br>
            <a:br>
              <a:rPr lang="en-GB" sz="2400" i="1" dirty="0">
                <a:latin typeface="Aparajita" panose="02020603050405020304" pitchFamily="18" charset="0"/>
                <a:cs typeface="Aparajita" panose="02020603050405020304" pitchFamily="18" charset="0"/>
              </a:rPr>
            </a:br>
            <a:br>
              <a:rPr lang="en-GB" sz="2400" i="1" dirty="0">
                <a:latin typeface="Aparajita" panose="02020603050405020304" pitchFamily="18" charset="0"/>
                <a:cs typeface="Aparajita" panose="02020603050405020304" pitchFamily="18" charset="0"/>
              </a:rPr>
            </a:br>
            <a:r>
              <a:rPr lang="en-GB" sz="2400" i="1" baseline="30000" dirty="0">
                <a:latin typeface="Aparajita" panose="02020603050405020304" pitchFamily="18" charset="0"/>
                <a:cs typeface="Aparajita" panose="02020603050405020304" pitchFamily="18" charset="0"/>
              </a:rPr>
              <a:t>2 </a:t>
            </a:r>
            <a:r>
              <a:rPr lang="en-GB" sz="2400" i="1" dirty="0">
                <a:latin typeface="Aparajita" panose="02020603050405020304" pitchFamily="18" charset="0"/>
                <a:cs typeface="Aparajita" panose="02020603050405020304" pitchFamily="18" charset="0"/>
              </a:rPr>
              <a:t>Be completely humble and gentle; be patient, bearing with one another in love.</a:t>
            </a:r>
            <a:br>
              <a:rPr lang="en-GB" sz="2400" i="1" dirty="0">
                <a:latin typeface="Aparajita" panose="02020603050405020304" pitchFamily="18" charset="0"/>
                <a:cs typeface="Aparajita" panose="02020603050405020304" pitchFamily="18" charset="0"/>
              </a:rPr>
            </a:br>
            <a:r>
              <a:rPr lang="en-GB" sz="2400" b="1" i="1" dirty="0">
                <a:latin typeface="Aparajita" panose="02020603050405020304" pitchFamily="18" charset="0"/>
                <a:cs typeface="Aparajita" panose="02020603050405020304" pitchFamily="18" charset="0"/>
              </a:rPr>
              <a:t>Ephesians 4:2</a:t>
            </a:r>
            <a:br>
              <a:rPr lang="en-GB" sz="2400" i="1" dirty="0">
                <a:latin typeface="Aparajita" panose="02020603050405020304" pitchFamily="18" charset="0"/>
                <a:cs typeface="Aparajita" panose="02020603050405020304" pitchFamily="18" charset="0"/>
              </a:rPr>
            </a:br>
            <a:br>
              <a:rPr lang="en-GB" sz="2400" i="1" dirty="0">
                <a:latin typeface="Aparajita" panose="02020603050405020304" pitchFamily="18" charset="0"/>
                <a:cs typeface="Aparajita" panose="02020603050405020304" pitchFamily="18" charset="0"/>
              </a:rPr>
            </a:br>
            <a:br>
              <a:rPr lang="en-GB" sz="2400" i="1" dirty="0">
                <a:latin typeface="Aparajita" panose="02020603050405020304" pitchFamily="18" charset="0"/>
                <a:cs typeface="Aparajita" panose="02020603050405020304" pitchFamily="18" charset="0"/>
              </a:rPr>
            </a:br>
            <a:r>
              <a:rPr lang="en-GB" sz="2400" i="1" baseline="30000" dirty="0">
                <a:latin typeface="Aparajita" panose="02020603050405020304" pitchFamily="18" charset="0"/>
                <a:cs typeface="Aparajita" panose="02020603050405020304" pitchFamily="18" charset="0"/>
              </a:rPr>
              <a:t>8 </a:t>
            </a:r>
            <a:r>
              <a:rPr lang="en-GB" sz="2400" i="1" dirty="0">
                <a:latin typeface="Aparajita" panose="02020603050405020304" pitchFamily="18" charset="0"/>
                <a:cs typeface="Aparajita" panose="02020603050405020304" pitchFamily="18" charset="0"/>
              </a:rPr>
              <a:t>Finally, all of you, be like-minded, be sympathetic, love one another, be compassionate and humble.</a:t>
            </a:r>
            <a:br>
              <a:rPr lang="en-GB" sz="2400" i="1" dirty="0">
                <a:latin typeface="Aparajita" panose="02020603050405020304" pitchFamily="18" charset="0"/>
                <a:cs typeface="Aparajita" panose="02020603050405020304" pitchFamily="18" charset="0"/>
              </a:rPr>
            </a:br>
            <a:r>
              <a:rPr lang="en-GB" sz="2400" b="1" i="1" dirty="0">
                <a:latin typeface="Aparajita" panose="02020603050405020304" pitchFamily="18" charset="0"/>
                <a:cs typeface="Aparajita" panose="02020603050405020304" pitchFamily="18" charset="0"/>
              </a:rPr>
              <a:t>1 Peter 3:8</a:t>
            </a:r>
          </a:p>
        </p:txBody>
      </p:sp>
    </p:spTree>
    <p:extLst>
      <p:ext uri="{BB962C8B-B14F-4D97-AF65-F5344CB8AC3E}">
        <p14:creationId xmlns:p14="http://schemas.microsoft.com/office/powerpoint/2010/main" val="636903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F7DC1-8A01-4DCE-B12B-863931E4DDAF}"/>
              </a:ext>
            </a:extLst>
          </p:cNvPr>
          <p:cNvSpPr>
            <a:spLocks noGrp="1"/>
          </p:cNvSpPr>
          <p:nvPr>
            <p:ph type="title"/>
          </p:nvPr>
        </p:nvSpPr>
        <p:spPr/>
        <p:txBody>
          <a:bodyPr/>
          <a:lstStyle/>
          <a:p>
            <a:r>
              <a:rPr lang="en-GB" dirty="0"/>
              <a:t>Reading</a:t>
            </a:r>
          </a:p>
        </p:txBody>
      </p:sp>
      <p:sp>
        <p:nvSpPr>
          <p:cNvPr id="3" name="Content Placeholder 2">
            <a:extLst>
              <a:ext uri="{FF2B5EF4-FFF2-40B4-BE49-F238E27FC236}">
                <a16:creationId xmlns:a16="http://schemas.microsoft.com/office/drawing/2014/main" id="{CFD1750F-C0DD-433F-880F-8204F16D78FF}"/>
              </a:ext>
            </a:extLst>
          </p:cNvPr>
          <p:cNvSpPr>
            <a:spLocks noGrp="1"/>
          </p:cNvSpPr>
          <p:nvPr>
            <p:ph sz="half" idx="1"/>
          </p:nvPr>
        </p:nvSpPr>
        <p:spPr/>
        <p:txBody>
          <a:bodyPr>
            <a:normAutofit fontScale="62500" lnSpcReduction="20000"/>
          </a:bodyPr>
          <a:lstStyle/>
          <a:p>
            <a:pPr marL="0" indent="0">
              <a:buNone/>
            </a:pPr>
            <a:r>
              <a:rPr lang="en-GB" dirty="0"/>
              <a:t>The readings for this section are two selections from the book “The Essential Reinhold Niebuhr” who was a very prominent Protestant theologian (b. 1892-1971). In both selections, Niebuhr is exploring some of the themes we have picked up either in this section or the previous one. </a:t>
            </a:r>
          </a:p>
          <a:p>
            <a:pPr marL="0" indent="0">
              <a:buNone/>
            </a:pPr>
            <a:br>
              <a:rPr lang="en-GB" dirty="0"/>
            </a:br>
            <a:br>
              <a:rPr lang="en-GB" dirty="0"/>
            </a:br>
            <a:r>
              <a:rPr lang="en-GB" dirty="0"/>
              <a:t>"Two Sermons." In </a:t>
            </a:r>
            <a:r>
              <a:rPr lang="en-GB" i="1" dirty="0"/>
              <a:t>The Essential Reinhold Niebuhr: Selected Essays and Addresses</a:t>
            </a:r>
            <a:r>
              <a:rPr lang="en-GB" dirty="0"/>
              <a:t>, edited by BROWN ROBERT </a:t>
            </a:r>
            <a:r>
              <a:rPr lang="en-GB" dirty="0" err="1"/>
              <a:t>McAFEE</a:t>
            </a:r>
            <a:r>
              <a:rPr lang="en-GB" dirty="0"/>
              <a:t>, 33-48. Yale University Press, 1986</a:t>
            </a:r>
            <a:br>
              <a:rPr lang="en-GB" dirty="0"/>
            </a:br>
            <a:br>
              <a:rPr lang="en-GB" dirty="0"/>
            </a:br>
            <a:r>
              <a:rPr lang="en-GB" dirty="0"/>
              <a:t>"Love and Law in Protestantism and Catholicism." In </a:t>
            </a:r>
            <a:r>
              <a:rPr lang="en-GB" i="1" dirty="0"/>
              <a:t>The Essential Reinhold Niebuhr: Selected Essays and Addresses</a:t>
            </a:r>
            <a:r>
              <a:rPr lang="en-GB" dirty="0"/>
              <a:t>, edited by BROWN ROBERT </a:t>
            </a:r>
            <a:r>
              <a:rPr lang="en-GB" dirty="0" err="1"/>
              <a:t>McAFEE</a:t>
            </a:r>
            <a:r>
              <a:rPr lang="en-GB" dirty="0"/>
              <a:t>, 142-59. Yale University Press, 1986</a:t>
            </a:r>
          </a:p>
        </p:txBody>
      </p:sp>
      <p:pic>
        <p:nvPicPr>
          <p:cNvPr id="7" name="Content Placeholder 6" descr="Diagram&#10;&#10;Description automatically generated">
            <a:extLst>
              <a:ext uri="{FF2B5EF4-FFF2-40B4-BE49-F238E27FC236}">
                <a16:creationId xmlns:a16="http://schemas.microsoft.com/office/drawing/2014/main" id="{DE766A6E-2379-4115-AD71-255BB2F923A0}"/>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867120" y="426811"/>
            <a:ext cx="3218494" cy="4835788"/>
          </a:xfrm>
        </p:spPr>
      </p:pic>
    </p:spTree>
    <p:extLst>
      <p:ext uri="{BB962C8B-B14F-4D97-AF65-F5344CB8AC3E}">
        <p14:creationId xmlns:p14="http://schemas.microsoft.com/office/powerpoint/2010/main" val="1178160273"/>
      </p:ext>
    </p:extLst>
  </p:cSld>
  <p:clrMapOvr>
    <a:masterClrMapping/>
  </p:clrMapOvr>
</p:sld>
</file>

<file path=ppt/theme/theme1.xml><?xml version="1.0" encoding="utf-8"?>
<a:theme xmlns:a="http://schemas.openxmlformats.org/drawingml/2006/main" name="Lampe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ampeter" id="{097199B4-6F60-4B1B-8BB4-D42FB22A294A}" vid="{2315F513-19FB-4647-A335-3A24C89C66D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Lampeter</Template>
  <TotalTime>1009</TotalTime>
  <Words>3419</Words>
  <Application>Microsoft Office PowerPoint</Application>
  <PresentationFormat>Widescreen</PresentationFormat>
  <Paragraphs>113</Paragraphs>
  <Slides>21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Aparajita</vt:lpstr>
      <vt:lpstr>Arial</vt:lpstr>
      <vt:lpstr>Calibri</vt:lpstr>
      <vt:lpstr>Calibri Light</vt:lpstr>
      <vt:lpstr>Lampeter</vt:lpstr>
      <vt:lpstr>Introduction to Christian Ethics – Protestant Approaches to Ethics</vt:lpstr>
      <vt:lpstr>Protestant Approaches to Christian Ethics</vt:lpstr>
      <vt:lpstr>Protestant Approaches to Christian Ethics</vt:lpstr>
      <vt:lpstr>Protestant Approaches to Christian Ethics</vt:lpstr>
      <vt:lpstr>Protestant Approaches to Christian Ethics</vt:lpstr>
      <vt:lpstr>Protestant Approaches to Christian Ethics</vt:lpstr>
      <vt:lpstr>Protestant Approaches</vt:lpstr>
      <vt:lpstr>Protestant Approaches to Christian Ethics</vt:lpstr>
      <vt:lpstr>Protestant Approaches to Christian Ethics</vt:lpstr>
      <vt:lpstr>Protestant Approaches</vt:lpstr>
      <vt:lpstr>Protestant Approaches to Christian Ethics</vt:lpstr>
      <vt:lpstr>Protestant Approaches to Christian Ethics</vt:lpstr>
      <vt:lpstr>New Testament Ethics</vt:lpstr>
      <vt:lpstr>New Testament Ethics</vt:lpstr>
      <vt:lpstr>New Covenant</vt:lpstr>
      <vt:lpstr>New Covenant</vt:lpstr>
      <vt:lpstr>New Covenant</vt:lpstr>
      <vt:lpstr>Corinthians 1:13</vt:lpstr>
      <vt:lpstr>New Covenant</vt:lpstr>
      <vt:lpstr>New Covenant </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University Life!</dc:title>
  <dc:creator>Administrator</dc:creator>
  <cp:lastModifiedBy>John Smith</cp:lastModifiedBy>
  <cp:revision>56</cp:revision>
  <dcterms:created xsi:type="dcterms:W3CDTF">2018-09-20T09:13:54Z</dcterms:created>
  <dcterms:modified xsi:type="dcterms:W3CDTF">2021-09-03T14:52:44Z</dcterms:modified>
</cp:coreProperties>
</file>