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23" r:id="rId2"/>
    <p:sldId id="256" r:id="rId3"/>
    <p:sldId id="278" r:id="rId4"/>
    <p:sldId id="279" r:id="rId5"/>
    <p:sldId id="280" r:id="rId6"/>
    <p:sldId id="321" r:id="rId7"/>
    <p:sldId id="282" r:id="rId8"/>
    <p:sldId id="268" r:id="rId9"/>
    <p:sldId id="327" r:id="rId10"/>
    <p:sldId id="289" r:id="rId11"/>
    <p:sldId id="290" r:id="rId12"/>
    <p:sldId id="322" r:id="rId13"/>
    <p:sldId id="269" r:id="rId14"/>
    <p:sldId id="326" r:id="rId15"/>
    <p:sldId id="292" r:id="rId16"/>
    <p:sldId id="328" r:id="rId17"/>
    <p:sldId id="32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918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54FA39-BF99-493C-81F0-1134690AB9F7}" type="datetimeFigureOut">
              <a:rPr lang="es-ES" smtClean="0"/>
              <a:pPr/>
              <a:t>26/11/2019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4DD51-CAAF-44DF-917F-C5B03D771796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10003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D26C9-5986-42EF-B716-123367F51274}" type="datetimeFigureOut">
              <a:rPr lang="es-ES" smtClean="0"/>
              <a:pPr/>
              <a:t>26/11/2019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B010F-DEEA-49D4-9CD3-6F80E0997668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24850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F2BB9-1ECA-4E23-8D5F-DA5530592FE4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9681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2D674-CF4D-46BC-AD82-EBDFD3054564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03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51079-D0FF-4319-B043-62B50108DB08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40531-BB76-49D4-AF74-48F4D5979101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84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70167-1CE7-49BF-A466-EEDBFE76D54F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969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7427B-EE8F-4909-85A0-C9F952C1D497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66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396E-B371-4F94-B186-E73128A0D7DA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533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8F44-8930-4C48-9FE4-850B5F011090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49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557E-34B9-4400-8101-4C4E823992C7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7FC3-1418-469F-9ADC-7E3B913D9308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1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31E3C-30FE-4B5B-94EB-395E274E721A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482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8548E-9623-443C-89D4-35CC9E239933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71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3E57B-945E-4F4B-80EE-740E6A5CE682}" type="datetime1">
              <a:rPr lang="en-GB" smtClean="0"/>
              <a:pPr/>
              <a:t>26/11/2019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B1EAA-84DD-4DC4-8510-A036F5A387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kg-gazbeton.com/SF/346/Autoclaved-Aerated_Concrete_EPD.pdf" TargetMode="External"/><Relationship Id="rId5" Type="http://schemas.openxmlformats.org/officeDocument/2006/relationships/hyperlink" Target="https://www.axpo.com/content/dam/axpo2/Documents/Switzerland/Ueber_uns/Engagement/Nachhaltigkeit/Commitment_epd_rizziconi_16_DE-2016-12.pdf" TargetMode="External"/><Relationship Id="rId4" Type="http://schemas.openxmlformats.org/officeDocument/2006/relationships/hyperlink" Target="https://www.nsf.org/newsroom_pdf/flooring_EPD_template-new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805264"/>
            <a:ext cx="1809750" cy="7239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971600" y="261833"/>
            <a:ext cx="745455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ENERGY AND RESOURCE MANAGEMENT</a:t>
            </a:r>
            <a:endParaRPr lang="es-ES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5152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 Ferriz-Papi</a:t>
            </a:r>
            <a:endParaRPr lang="es-ES" b="1" dirty="0"/>
          </a:p>
        </p:txBody>
      </p:sp>
      <p:pic>
        <p:nvPicPr>
          <p:cNvPr id="7" name="6 Imagen" descr="Recycl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563512"/>
            <a:ext cx="3287959" cy="30469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07598" y="4797152"/>
            <a:ext cx="7982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accent1"/>
                </a:solidFill>
              </a:rPr>
              <a:t>LIFE CYCLE ASSESSMENT</a:t>
            </a:r>
            <a:endParaRPr lang="en-GB" sz="4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"/>
          <p:cNvGrpSpPr>
            <a:grpSpLocks/>
          </p:cNvGrpSpPr>
          <p:nvPr/>
        </p:nvGrpSpPr>
        <p:grpSpPr bwMode="auto">
          <a:xfrm>
            <a:off x="755576" y="1988840"/>
            <a:ext cx="7704856" cy="3168352"/>
            <a:chOff x="2601" y="8491"/>
            <a:chExt cx="6974" cy="1606"/>
          </a:xfrm>
        </p:grpSpPr>
        <p:sp>
          <p:nvSpPr>
            <p:cNvPr id="10" name="AutoShape 3"/>
            <p:cNvSpPr>
              <a:spLocks noChangeArrowheads="1"/>
            </p:cNvSpPr>
            <p:nvPr/>
          </p:nvSpPr>
          <p:spPr bwMode="auto">
            <a:xfrm>
              <a:off x="4770" y="8491"/>
              <a:ext cx="2524" cy="1606"/>
            </a:xfrm>
            <a:prstGeom prst="roundRect">
              <a:avLst>
                <a:gd name="adj" fmla="val 16667"/>
              </a:avLst>
            </a:prstGeom>
            <a:solidFill>
              <a:srgbClr val="FBD4B4"/>
            </a:solidFill>
            <a:ln w="9525" algn="ctr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ts val="600"/>
                </a:spcBef>
                <a:spcAft>
                  <a:spcPct val="0"/>
                </a:spcAft>
              </a:pPr>
              <a:endParaRPr lang="en-GB" sz="2400" i="1" dirty="0">
                <a:solidFill>
                  <a:prstClr val="black"/>
                </a:solidFill>
                <a:cs typeface="Arial" pitchFamily="34" charset="0"/>
              </a:endParaRPr>
            </a:p>
            <a:p>
              <a:pPr algn="ctr" fontAlgn="base">
                <a:spcBef>
                  <a:spcPts val="600"/>
                </a:spcBef>
                <a:spcAft>
                  <a:spcPct val="0"/>
                </a:spcAft>
              </a:pPr>
              <a:endParaRPr lang="en-GB" sz="2400" i="1" dirty="0">
                <a:solidFill>
                  <a:prstClr val="black"/>
                </a:solidFill>
                <a:cs typeface="Arial" pitchFamily="34" charset="0"/>
              </a:endParaRPr>
            </a:p>
            <a:p>
              <a:pPr algn="ctr" fontAlgn="base">
                <a:spcBef>
                  <a:spcPts val="600"/>
                </a:spcBef>
                <a:spcAft>
                  <a:spcPct val="0"/>
                </a:spcAft>
              </a:pPr>
              <a:r>
                <a:rPr lang="en-GB" sz="3600" dirty="0" smtClean="0">
                  <a:solidFill>
                    <a:prstClr val="black"/>
                  </a:solidFill>
                  <a:cs typeface="Arial" pitchFamily="34" charset="0"/>
                </a:rPr>
                <a:t>SYSTEM</a:t>
              </a:r>
              <a:endParaRPr lang="en-GB" sz="3600" dirty="0">
                <a:solidFill>
                  <a:prstClr val="black"/>
                </a:solidFill>
                <a:cs typeface="Arial" pitchFamily="34" charset="0"/>
              </a:endParaRPr>
            </a:p>
            <a:p>
              <a:pPr algn="ctr" fontAlgn="base">
                <a:spcBef>
                  <a:spcPct val="0"/>
                </a:spcBef>
                <a:spcAft>
                  <a:spcPts val="600"/>
                </a:spcAft>
              </a:pPr>
              <a:r>
                <a:rPr lang="en-GB" sz="2400" i="1" dirty="0" smtClean="0">
                  <a:solidFill>
                    <a:srgbClr val="C0504D"/>
                  </a:solidFill>
                  <a:cs typeface="Arial" pitchFamily="34" charset="0"/>
                </a:rPr>
                <a:t>Internal transformations</a:t>
              </a:r>
              <a:endParaRPr 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Rectangle 4"/>
            <p:cNvSpPr>
              <a:spLocks noChangeArrowheads="1"/>
            </p:cNvSpPr>
            <p:nvPr/>
          </p:nvSpPr>
          <p:spPr bwMode="auto">
            <a:xfrm>
              <a:off x="2601" y="9148"/>
              <a:ext cx="1421" cy="474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ts val="600"/>
                </a:spcBef>
                <a:spcAft>
                  <a:spcPts val="1000"/>
                </a:spcAft>
              </a:pPr>
              <a:r>
                <a:rPr lang="es-ES_tradnl" sz="2400" i="1" dirty="0" smtClean="0">
                  <a:solidFill>
                    <a:prstClr val="black"/>
                  </a:solidFill>
                  <a:cs typeface="Arial" pitchFamily="34" charset="0"/>
                </a:rPr>
                <a:t>Inputs</a:t>
              </a:r>
              <a:endParaRPr 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8093" y="9148"/>
              <a:ext cx="1482" cy="529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s-ES_tradnl" sz="2400" i="1" dirty="0" smtClean="0">
                  <a:solidFill>
                    <a:prstClr val="black"/>
                  </a:solidFill>
                  <a:cs typeface="Arial" pitchFamily="34" charset="0"/>
                </a:rPr>
                <a:t>Outputs</a:t>
              </a:r>
              <a:endParaRPr 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3" name="AutoShape 6"/>
            <p:cNvCxnSpPr>
              <a:cxnSpLocks noChangeShapeType="1"/>
            </p:cNvCxnSpPr>
            <p:nvPr/>
          </p:nvCxnSpPr>
          <p:spPr bwMode="auto">
            <a:xfrm>
              <a:off x="3840" y="9298"/>
              <a:ext cx="8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4" name="AutoShape 7"/>
            <p:cNvCxnSpPr>
              <a:cxnSpLocks noChangeShapeType="1"/>
            </p:cNvCxnSpPr>
            <p:nvPr/>
          </p:nvCxnSpPr>
          <p:spPr bwMode="auto">
            <a:xfrm>
              <a:off x="7424" y="9294"/>
              <a:ext cx="8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</p:cxnSp>
      </p:grpSp>
      <p:sp>
        <p:nvSpPr>
          <p:cNvPr id="15" name="TextBox 14"/>
          <p:cNvSpPr txBox="1"/>
          <p:nvPr/>
        </p:nvSpPr>
        <p:spPr>
          <a:xfrm>
            <a:off x="1540534" y="5589240"/>
            <a:ext cx="6199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Not self-sufficient systems</a:t>
            </a:r>
          </a:p>
          <a:p>
            <a:r>
              <a:rPr lang="en-GB" dirty="0" smtClean="0"/>
              <a:t>Internal transformations always tend to organise</a:t>
            </a:r>
          </a:p>
          <a:p>
            <a:r>
              <a:rPr lang="en-GB" dirty="0" smtClean="0"/>
              <a:t>Always happen with an external support</a:t>
            </a:r>
            <a:endParaRPr lang="en-GB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043608" y="1052736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DEFINITION OF A SYSTEM</a:t>
            </a:r>
            <a:endParaRPr lang="es-ES" sz="2000" b="1" dirty="0"/>
          </a:p>
        </p:txBody>
      </p:sp>
      <p:grpSp>
        <p:nvGrpSpPr>
          <p:cNvPr id="22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5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2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747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uadroTexto"/>
          <p:cNvSpPr txBox="1"/>
          <p:nvPr/>
        </p:nvSpPr>
        <p:spPr>
          <a:xfrm>
            <a:off x="539552" y="908720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INPUTS AND OUTPUTS</a:t>
            </a:r>
            <a:endParaRPr lang="es-ES" sz="2000" b="1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11560" y="2060848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INPUTS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687616" y="3717032"/>
            <a:ext cx="1332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OUTPUTS</a:t>
            </a:r>
          </a:p>
        </p:txBody>
      </p:sp>
      <p:pic>
        <p:nvPicPr>
          <p:cNvPr id="17" name="16 Imagen" descr="3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780928"/>
            <a:ext cx="2041936" cy="171162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1560" y="2780928"/>
            <a:ext cx="229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_tradnl" dirty="0"/>
              <a:t>Natural </a:t>
            </a:r>
            <a:r>
              <a:rPr lang="es-ES_tradnl" dirty="0" err="1"/>
              <a:t>resources</a:t>
            </a:r>
            <a:endParaRPr lang="es-ES_tradnl" dirty="0"/>
          </a:p>
          <a:p>
            <a:pPr>
              <a:buFontTx/>
              <a:buChar char="-"/>
            </a:pPr>
            <a:r>
              <a:rPr lang="es-ES_tradnl" dirty="0" err="1"/>
              <a:t>Energy</a:t>
            </a:r>
            <a:endParaRPr lang="es-ES_tradnl" dirty="0"/>
          </a:p>
          <a:p>
            <a:pPr>
              <a:buFontTx/>
              <a:buChar char="-"/>
            </a:pPr>
            <a:r>
              <a:rPr lang="es-ES_tradnl" dirty="0" err="1"/>
              <a:t>Water</a:t>
            </a:r>
            <a:endParaRPr lang="es-ES_tradnl" dirty="0"/>
          </a:p>
          <a:p>
            <a:pPr>
              <a:buFontTx/>
              <a:buChar char="-"/>
            </a:pPr>
            <a:r>
              <a:rPr lang="es-ES_tradnl" dirty="0" err="1"/>
              <a:t>Land</a:t>
            </a:r>
            <a:endParaRPr lang="es-ES" dirty="0"/>
          </a:p>
        </p:txBody>
      </p:sp>
      <p:sp>
        <p:nvSpPr>
          <p:cNvPr id="3" name="Rectangle 2"/>
          <p:cNvSpPr/>
          <p:nvPr/>
        </p:nvSpPr>
        <p:spPr>
          <a:xfrm>
            <a:off x="5687616" y="4365104"/>
            <a:ext cx="2484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_tradnl" dirty="0"/>
              <a:t>Solid </a:t>
            </a:r>
            <a:r>
              <a:rPr lang="es-ES_tradnl" dirty="0" err="1"/>
              <a:t>waste</a:t>
            </a:r>
            <a:endParaRPr lang="es-ES_tradnl" dirty="0"/>
          </a:p>
          <a:p>
            <a:pPr>
              <a:buFontTx/>
              <a:buChar char="-"/>
            </a:pPr>
            <a:r>
              <a:rPr lang="es-ES_tradnl" dirty="0" err="1"/>
              <a:t>Polluted</a:t>
            </a:r>
            <a:r>
              <a:rPr lang="es-ES_tradnl" dirty="0"/>
              <a:t> </a:t>
            </a:r>
            <a:r>
              <a:rPr lang="es-ES_tradnl" dirty="0" err="1"/>
              <a:t>water</a:t>
            </a:r>
            <a:endParaRPr lang="es-ES_tradnl" dirty="0"/>
          </a:p>
          <a:p>
            <a:pPr>
              <a:buFontTx/>
              <a:buChar char="-"/>
            </a:pPr>
            <a:r>
              <a:rPr lang="es-ES_tradnl" dirty="0"/>
              <a:t>Gas </a:t>
            </a:r>
            <a:r>
              <a:rPr lang="es-ES_tradnl" dirty="0" err="1"/>
              <a:t>emissions</a:t>
            </a:r>
            <a:endParaRPr lang="es-ES" dirty="0"/>
          </a:p>
        </p:txBody>
      </p:sp>
      <p:grpSp>
        <p:nvGrpSpPr>
          <p:cNvPr id="15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0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21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CuadroTexto"/>
          <p:cNvSpPr txBox="1"/>
          <p:nvPr/>
        </p:nvSpPr>
        <p:spPr>
          <a:xfrm>
            <a:off x="395536" y="119675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ISO 14040</a:t>
            </a:r>
            <a:endParaRPr lang="es-ES" sz="2000" b="1" dirty="0"/>
          </a:p>
        </p:txBody>
      </p:sp>
      <p:sp>
        <p:nvSpPr>
          <p:cNvPr id="27" name="26 Rectángulo"/>
          <p:cNvSpPr/>
          <p:nvPr/>
        </p:nvSpPr>
        <p:spPr>
          <a:xfrm>
            <a:off x="395536" y="1700808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Compilation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evaluation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inputs, outputs and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potential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environmental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impacts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of a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product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system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throughout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its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life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cycle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”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95536" y="6926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LIFE CYCLE ASSESSMENT</a:t>
            </a:r>
            <a:endParaRPr lang="es-ES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475656" y="2996952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err="1" smtClean="0"/>
              <a:t>From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cradle</a:t>
            </a:r>
            <a:r>
              <a:rPr lang="es-ES_tradnl" sz="2400" b="1" dirty="0" smtClean="0"/>
              <a:t> </a:t>
            </a:r>
            <a:r>
              <a:rPr lang="es-ES_tradnl" sz="2400" b="1" dirty="0" err="1" smtClean="0"/>
              <a:t>to</a:t>
            </a:r>
            <a:r>
              <a:rPr lang="es-ES_tradnl" sz="2400" b="1" dirty="0" smtClean="0"/>
              <a:t> grave</a:t>
            </a:r>
            <a:endParaRPr lang="es-ES" sz="2400" b="1" dirty="0"/>
          </a:p>
        </p:txBody>
      </p:sp>
      <p:sp>
        <p:nvSpPr>
          <p:cNvPr id="168961" name="Rectangle 1"/>
          <p:cNvSpPr>
            <a:spLocks noChangeArrowheads="1"/>
          </p:cNvSpPr>
          <p:nvPr/>
        </p:nvSpPr>
        <p:spPr bwMode="auto">
          <a:xfrm>
            <a:off x="1475656" y="4058344"/>
            <a:ext cx="608416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lang="es-ES" sz="20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Services</a:t>
            </a:r>
            <a:endParaRPr lang="es-ES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Software</a:t>
            </a:r>
          </a:p>
          <a:p>
            <a:pPr lvl="0" algn="just" fontAlgn="base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Hardware</a:t>
            </a:r>
          </a:p>
          <a:p>
            <a:pPr lvl="0" algn="just" fontAlgn="base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Processed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materials</a:t>
            </a:r>
            <a:endParaRPr lang="es-ES" sz="20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55576" y="2132856"/>
            <a:ext cx="7704856" cy="2807326"/>
            <a:chOff x="2601" y="8637"/>
            <a:chExt cx="6974" cy="1423"/>
          </a:xfrm>
        </p:grpSpPr>
        <p:sp>
          <p:nvSpPr>
            <p:cNvPr id="12" name="AutoShape 3"/>
            <p:cNvSpPr>
              <a:spLocks noChangeArrowheads="1"/>
            </p:cNvSpPr>
            <p:nvPr/>
          </p:nvSpPr>
          <p:spPr bwMode="auto">
            <a:xfrm>
              <a:off x="4752" y="8637"/>
              <a:ext cx="2524" cy="1423"/>
            </a:xfrm>
            <a:prstGeom prst="roundRect">
              <a:avLst>
                <a:gd name="adj" fmla="val 16667"/>
              </a:avLst>
            </a:prstGeom>
            <a:solidFill>
              <a:srgbClr val="FBD4B4"/>
            </a:solidFill>
            <a:ln w="9525" algn="ctr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sz="3200" dirty="0" smtClean="0">
                  <a:latin typeface="Calibri" pitchFamily="34" charset="0"/>
                  <a:cs typeface="Arial" pitchFamily="34" charset="0"/>
                </a:rPr>
                <a:t>Stages or unitary processes</a:t>
              </a:r>
              <a:endPara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2601" y="9148"/>
              <a:ext cx="1421" cy="474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s-ES_tradnl" sz="2400" i="1" dirty="0" smtClean="0">
                  <a:latin typeface="Calibri" pitchFamily="34" charset="0"/>
                  <a:cs typeface="Arial" pitchFamily="34" charset="0"/>
                </a:rPr>
                <a:t>Inputs</a:t>
              </a:r>
              <a:endPara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8093" y="9148"/>
              <a:ext cx="1482" cy="529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s-ES_tradnl" sz="24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Outputs</a:t>
              </a:r>
              <a:endPara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5" name="AutoShape 6"/>
            <p:cNvCxnSpPr>
              <a:cxnSpLocks noChangeShapeType="1"/>
            </p:cNvCxnSpPr>
            <p:nvPr/>
          </p:nvCxnSpPr>
          <p:spPr bwMode="auto">
            <a:xfrm>
              <a:off x="3840" y="9298"/>
              <a:ext cx="8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6" name="AutoShape 7"/>
            <p:cNvCxnSpPr>
              <a:cxnSpLocks noChangeShapeType="1"/>
            </p:cNvCxnSpPr>
            <p:nvPr/>
          </p:nvCxnSpPr>
          <p:spPr bwMode="auto">
            <a:xfrm>
              <a:off x="7424" y="9294"/>
              <a:ext cx="817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</p:cxnSp>
      </p:grpSp>
      <p:sp>
        <p:nvSpPr>
          <p:cNvPr id="17" name="16 CuadroTexto"/>
          <p:cNvSpPr txBox="1"/>
          <p:nvPr/>
        </p:nvSpPr>
        <p:spPr>
          <a:xfrm>
            <a:off x="3203848" y="551723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err="1" smtClean="0"/>
              <a:t>Product</a:t>
            </a:r>
            <a:r>
              <a:rPr lang="es-ES_tradnl" sz="3200" dirty="0" smtClean="0"/>
              <a:t> </a:t>
            </a:r>
            <a:r>
              <a:rPr lang="es-ES_tradnl" sz="3200" dirty="0" err="1" smtClean="0"/>
              <a:t>system</a:t>
            </a:r>
            <a:endParaRPr lang="es-ES" sz="3200" dirty="0"/>
          </a:p>
        </p:txBody>
      </p:sp>
      <p:cxnSp>
        <p:nvCxnSpPr>
          <p:cNvPr id="19" name="18 Conector recto de flecha"/>
          <p:cNvCxnSpPr>
            <a:stCxn id="17" idx="0"/>
          </p:cNvCxnSpPr>
          <p:nvPr/>
        </p:nvCxnSpPr>
        <p:spPr>
          <a:xfrm flipV="1">
            <a:off x="4572000" y="5085184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395536" y="119675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ISO 14040</a:t>
            </a:r>
            <a:endParaRPr lang="es-ES" sz="20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95536" y="6926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LIFE CYCLE ASSESSMENT</a:t>
            </a:r>
            <a:endParaRPr lang="es-ES" b="1" dirty="0"/>
          </a:p>
        </p:txBody>
      </p:sp>
      <p:grpSp>
        <p:nvGrpSpPr>
          <p:cNvPr id="24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2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2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764704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This can be a scheme of the product system and the different unitary processes</a:t>
            </a:r>
            <a:endParaRPr lang="en-GB" b="1" dirty="0"/>
          </a:p>
        </p:txBody>
      </p:sp>
      <p:sp>
        <p:nvSpPr>
          <p:cNvPr id="3" name="AutoShape 4"/>
          <p:cNvSpPr>
            <a:spLocks noChangeArrowheads="1"/>
          </p:cNvSpPr>
          <p:nvPr/>
        </p:nvSpPr>
        <p:spPr bwMode="auto">
          <a:xfrm>
            <a:off x="6344257" y="1772816"/>
            <a:ext cx="1800200" cy="1728192"/>
          </a:xfrm>
          <a:prstGeom prst="flowChartConnector">
            <a:avLst/>
          </a:prstGeom>
          <a:solidFill>
            <a:srgbClr val="E5B8B7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Aft>
                <a:spcPts val="1000"/>
              </a:spcAft>
            </a:pPr>
            <a:r>
              <a:rPr lang="es-ES_tradnl" b="1" i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End</a:t>
            </a:r>
            <a:r>
              <a:rPr lang="es-ES_tradnl" b="1" i="1" dirty="0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s-ES_tradnl" b="1" i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disposal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5842979" y="5229200"/>
            <a:ext cx="1584176" cy="864096"/>
          </a:xfrm>
          <a:prstGeom prst="flowChartProcess">
            <a:avLst/>
          </a:prstGeom>
          <a:solidFill>
            <a:srgbClr val="C6D9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600"/>
              </a:spcBef>
              <a:spcAft>
                <a:spcPts val="1000"/>
              </a:spcAft>
            </a:pPr>
            <a:r>
              <a:rPr lang="es-ES_tradnl" b="1" dirty="0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Use and </a:t>
            </a:r>
            <a:r>
              <a:rPr lang="es-ES_tradnl" b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Manteinance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auto">
          <a:xfrm>
            <a:off x="3707904" y="5423520"/>
            <a:ext cx="1544315" cy="864096"/>
          </a:xfrm>
          <a:prstGeom prst="flowChartProcess">
            <a:avLst/>
          </a:prstGeom>
          <a:solidFill>
            <a:srgbClr val="C6D9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1200"/>
              </a:spcBef>
              <a:spcAft>
                <a:spcPts val="1000"/>
              </a:spcAft>
            </a:pPr>
            <a:r>
              <a:rPr lang="es-ES_tradnl" b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Construction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auto">
          <a:xfrm>
            <a:off x="6344257" y="3960785"/>
            <a:ext cx="1496045" cy="864096"/>
          </a:xfrm>
          <a:prstGeom prst="flowChartProcess">
            <a:avLst/>
          </a:prstGeom>
          <a:solidFill>
            <a:srgbClr val="C6D9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1000"/>
              </a:spcBef>
              <a:spcAft>
                <a:spcPct val="0"/>
              </a:spcAft>
            </a:pPr>
            <a:r>
              <a:rPr lang="es-ES_tradnl" b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Demolition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2"/>
          <p:cNvSpPr>
            <a:spLocks noChangeArrowheads="1"/>
          </p:cNvSpPr>
          <p:nvPr/>
        </p:nvSpPr>
        <p:spPr bwMode="auto">
          <a:xfrm>
            <a:off x="908313" y="1916832"/>
            <a:ext cx="1656184" cy="1584176"/>
          </a:xfrm>
          <a:prstGeom prst="flowChartConnector">
            <a:avLst/>
          </a:prstGeom>
          <a:solidFill>
            <a:srgbClr val="E5B8B7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Aft>
                <a:spcPts val="1000"/>
              </a:spcAft>
            </a:pPr>
            <a:r>
              <a:rPr lang="es-ES_tradnl" b="1" i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Extraction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1125825" y="4005064"/>
            <a:ext cx="1440160" cy="836720"/>
          </a:xfrm>
          <a:prstGeom prst="flowChartProcess">
            <a:avLst/>
          </a:prstGeom>
          <a:solidFill>
            <a:srgbClr val="C6D9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1200"/>
              </a:spcBef>
              <a:spcAft>
                <a:spcPts val="1000"/>
              </a:spcAft>
            </a:pPr>
            <a:r>
              <a:rPr lang="es-ES_tradnl" b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Production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1636777" y="5229200"/>
            <a:ext cx="1512168" cy="864096"/>
          </a:xfrm>
          <a:prstGeom prst="flowChartProcess">
            <a:avLst/>
          </a:prstGeom>
          <a:solidFill>
            <a:srgbClr val="C6D9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1200"/>
              </a:spcBef>
              <a:spcAft>
                <a:spcPts val="1000"/>
              </a:spcAft>
            </a:pPr>
            <a:r>
              <a:rPr lang="es-ES_tradnl" b="1" dirty="0" err="1" smtClean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Transport</a:t>
            </a:r>
            <a:endParaRPr lang="es-E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6405" y="3645024"/>
            <a:ext cx="0" cy="28803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845905" y="4869160"/>
            <a:ext cx="421839" cy="28803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203848" y="5661248"/>
            <a:ext cx="504056" cy="19432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307050" y="5704656"/>
            <a:ext cx="478891" cy="19432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6635067" y="4869303"/>
            <a:ext cx="457213" cy="28803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7103269" y="3645024"/>
            <a:ext cx="5310" cy="28803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203848" y="328498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CIRCULAR SYSTEM</a:t>
            </a:r>
            <a:endParaRPr lang="en-GB" b="1" dirty="0"/>
          </a:p>
        </p:txBody>
      </p:sp>
      <p:sp>
        <p:nvSpPr>
          <p:cNvPr id="30" name="Rectangle 29"/>
          <p:cNvSpPr/>
          <p:nvPr/>
        </p:nvSpPr>
        <p:spPr>
          <a:xfrm>
            <a:off x="683568" y="1628800"/>
            <a:ext cx="7704856" cy="4968552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Down Arrow 30"/>
          <p:cNvSpPr/>
          <p:nvPr/>
        </p:nvSpPr>
        <p:spPr>
          <a:xfrm>
            <a:off x="1636776" y="1307660"/>
            <a:ext cx="209129" cy="211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Down Arrow 31"/>
          <p:cNvSpPr/>
          <p:nvPr/>
        </p:nvSpPr>
        <p:spPr>
          <a:xfrm flipV="1">
            <a:off x="7092278" y="1307659"/>
            <a:ext cx="176307" cy="1846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105067" y="923310"/>
            <a:ext cx="1267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INPUTS</a:t>
            </a:r>
            <a:endParaRPr lang="en-GB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6611601" y="933708"/>
            <a:ext cx="1267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OUTPUTS</a:t>
            </a:r>
            <a:endParaRPr lang="en-GB" sz="1400" dirty="0"/>
          </a:p>
        </p:txBody>
      </p:sp>
      <p:sp>
        <p:nvSpPr>
          <p:cNvPr id="16" name="Freeform 15"/>
          <p:cNvSpPr/>
          <p:nvPr/>
        </p:nvSpPr>
        <p:spPr>
          <a:xfrm>
            <a:off x="2691712" y="1916832"/>
            <a:ext cx="3472543" cy="685800"/>
          </a:xfrm>
          <a:custGeom>
            <a:avLst/>
            <a:gdLst>
              <a:gd name="connsiteX0" fmla="*/ 3472543 w 3472543"/>
              <a:gd name="connsiteY0" fmla="*/ 685800 h 685800"/>
              <a:gd name="connsiteX1" fmla="*/ 3015343 w 3472543"/>
              <a:gd name="connsiteY1" fmla="*/ 413657 h 685800"/>
              <a:gd name="connsiteX2" fmla="*/ 2536371 w 3472543"/>
              <a:gd name="connsiteY2" fmla="*/ 217714 h 685800"/>
              <a:gd name="connsiteX3" fmla="*/ 1937657 w 3472543"/>
              <a:gd name="connsiteY3" fmla="*/ 54428 h 685800"/>
              <a:gd name="connsiteX4" fmla="*/ 1371600 w 3472543"/>
              <a:gd name="connsiteY4" fmla="*/ 0 h 685800"/>
              <a:gd name="connsiteX5" fmla="*/ 990600 w 3472543"/>
              <a:gd name="connsiteY5" fmla="*/ 0 h 685800"/>
              <a:gd name="connsiteX6" fmla="*/ 609600 w 3472543"/>
              <a:gd name="connsiteY6" fmla="*/ 65314 h 685800"/>
              <a:gd name="connsiteX7" fmla="*/ 315685 w 3472543"/>
              <a:gd name="connsiteY7" fmla="*/ 119742 h 685800"/>
              <a:gd name="connsiteX8" fmla="*/ 163285 w 3472543"/>
              <a:gd name="connsiteY8" fmla="*/ 174171 h 685800"/>
              <a:gd name="connsiteX9" fmla="*/ 87085 w 3472543"/>
              <a:gd name="connsiteY9" fmla="*/ 65314 h 685800"/>
              <a:gd name="connsiteX10" fmla="*/ 0 w 3472543"/>
              <a:gd name="connsiteY10" fmla="*/ 478971 h 685800"/>
              <a:gd name="connsiteX11" fmla="*/ 337457 w 3472543"/>
              <a:gd name="connsiteY11" fmla="*/ 522514 h 685800"/>
              <a:gd name="connsiteX12" fmla="*/ 272143 w 3472543"/>
              <a:gd name="connsiteY12" fmla="*/ 391885 h 685800"/>
              <a:gd name="connsiteX13" fmla="*/ 511628 w 3472543"/>
              <a:gd name="connsiteY13" fmla="*/ 326571 h 685800"/>
              <a:gd name="connsiteX14" fmla="*/ 881743 w 3472543"/>
              <a:gd name="connsiteY14" fmla="*/ 250371 h 685800"/>
              <a:gd name="connsiteX15" fmla="*/ 1273628 w 3472543"/>
              <a:gd name="connsiteY15" fmla="*/ 206828 h 685800"/>
              <a:gd name="connsiteX16" fmla="*/ 1698171 w 3472543"/>
              <a:gd name="connsiteY16" fmla="*/ 217714 h 685800"/>
              <a:gd name="connsiteX17" fmla="*/ 2155371 w 3472543"/>
              <a:gd name="connsiteY17" fmla="*/ 250371 h 685800"/>
              <a:gd name="connsiteX18" fmla="*/ 2590800 w 3472543"/>
              <a:gd name="connsiteY18" fmla="*/ 337457 h 685800"/>
              <a:gd name="connsiteX19" fmla="*/ 2971800 w 3472543"/>
              <a:gd name="connsiteY19" fmla="*/ 446314 h 685800"/>
              <a:gd name="connsiteX20" fmla="*/ 3472543 w 3472543"/>
              <a:gd name="connsiteY20" fmla="*/ 685800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472543" h="685800">
                <a:moveTo>
                  <a:pt x="3472543" y="685800"/>
                </a:moveTo>
                <a:lnTo>
                  <a:pt x="3015343" y="413657"/>
                </a:lnTo>
                <a:lnTo>
                  <a:pt x="2536371" y="217714"/>
                </a:lnTo>
                <a:lnTo>
                  <a:pt x="1937657" y="54428"/>
                </a:lnTo>
                <a:lnTo>
                  <a:pt x="1371600" y="0"/>
                </a:lnTo>
                <a:lnTo>
                  <a:pt x="990600" y="0"/>
                </a:lnTo>
                <a:lnTo>
                  <a:pt x="609600" y="65314"/>
                </a:lnTo>
                <a:lnTo>
                  <a:pt x="315685" y="119742"/>
                </a:lnTo>
                <a:lnTo>
                  <a:pt x="163285" y="174171"/>
                </a:lnTo>
                <a:lnTo>
                  <a:pt x="87085" y="65314"/>
                </a:lnTo>
                <a:lnTo>
                  <a:pt x="0" y="478971"/>
                </a:lnTo>
                <a:lnTo>
                  <a:pt x="337457" y="522514"/>
                </a:lnTo>
                <a:lnTo>
                  <a:pt x="272143" y="391885"/>
                </a:lnTo>
                <a:lnTo>
                  <a:pt x="511628" y="326571"/>
                </a:lnTo>
                <a:lnTo>
                  <a:pt x="881743" y="250371"/>
                </a:lnTo>
                <a:lnTo>
                  <a:pt x="1273628" y="206828"/>
                </a:lnTo>
                <a:lnTo>
                  <a:pt x="1698171" y="217714"/>
                </a:lnTo>
                <a:lnTo>
                  <a:pt x="2155371" y="250371"/>
                </a:lnTo>
                <a:lnTo>
                  <a:pt x="2590800" y="337457"/>
                </a:lnTo>
                <a:lnTo>
                  <a:pt x="2971800" y="446314"/>
                </a:lnTo>
                <a:lnTo>
                  <a:pt x="3472543" y="685800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6</a:t>
            </a:fld>
            <a:endParaRPr lang="en-GB"/>
          </a:p>
        </p:txBody>
      </p:sp>
      <p:grpSp>
        <p:nvGrpSpPr>
          <p:cNvPr id="36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3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39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40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1901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395536" y="1916832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Applications</a:t>
            </a:r>
            <a:endParaRPr lang="es-E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8961" name="Rectangle 1"/>
          <p:cNvSpPr>
            <a:spLocks noChangeArrowheads="1"/>
          </p:cNvSpPr>
          <p:nvPr/>
        </p:nvSpPr>
        <p:spPr bwMode="auto">
          <a:xfrm>
            <a:off x="1187624" y="2862808"/>
            <a:ext cx="691276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Identification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of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processes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that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most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contributes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environmental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impact</a:t>
            </a:r>
            <a:endParaRPr kumimoji="0" lang="es-ES_tradnl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Comparison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between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different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options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Be a guide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for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strategical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planning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in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the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long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term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_tradnl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Assessment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on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effects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over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natural </a:t>
            </a:r>
            <a:r>
              <a:rPr lang="es-ES_tradnl" sz="2000" baseline="0" dirty="0" err="1" smtClean="0">
                <a:latin typeface="Arial" pitchFamily="34" charset="0"/>
                <a:cs typeface="Arial" pitchFamily="34" charset="0"/>
              </a:rPr>
              <a:t>resources</a:t>
            </a:r>
            <a:r>
              <a:rPr lang="es-ES_tradnl" sz="2000" baseline="0" dirty="0" smtClean="0">
                <a:latin typeface="Arial" pitchFamily="34" charset="0"/>
                <a:cs typeface="Arial" pitchFamily="34" charset="0"/>
              </a:rPr>
              <a:t> 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Introduction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to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product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_tradn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designers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in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material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production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environmental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comparison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119675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ISO 14040</a:t>
            </a:r>
            <a:endParaRPr lang="es-ES" sz="20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395536" y="6926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LIFE CYCLE ASSESSMENT</a:t>
            </a:r>
            <a:endParaRPr lang="es-ES" b="1" dirty="0"/>
          </a:p>
        </p:txBody>
      </p:sp>
      <p:grpSp>
        <p:nvGrpSpPr>
          <p:cNvPr id="11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475656" y="1412776"/>
            <a:ext cx="6164535" cy="4536503"/>
            <a:chOff x="2596" y="4074"/>
            <a:chExt cx="6855" cy="5618"/>
          </a:xfrm>
        </p:grpSpPr>
        <p:sp>
          <p:nvSpPr>
            <p:cNvPr id="2052" name="AutoShape 4"/>
            <p:cNvSpPr>
              <a:spLocks noChangeArrowheads="1"/>
            </p:cNvSpPr>
            <p:nvPr/>
          </p:nvSpPr>
          <p:spPr bwMode="auto">
            <a:xfrm>
              <a:off x="2596" y="4074"/>
              <a:ext cx="6855" cy="5618"/>
            </a:xfrm>
            <a:prstGeom prst="roundRect">
              <a:avLst>
                <a:gd name="adj" fmla="val 16667"/>
              </a:avLst>
            </a:prstGeom>
            <a:solidFill>
              <a:srgbClr val="B6DDE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"/>
            </a:p>
          </p:txBody>
        </p:sp>
        <p:sp>
          <p:nvSpPr>
            <p:cNvPr id="2053" name="AutoShape 5"/>
            <p:cNvSpPr>
              <a:spLocks noChangeArrowheads="1"/>
            </p:cNvSpPr>
            <p:nvPr/>
          </p:nvSpPr>
          <p:spPr bwMode="auto">
            <a:xfrm>
              <a:off x="3225" y="4511"/>
              <a:ext cx="1927" cy="135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s-ES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Definition</a:t>
              </a:r>
              <a:r>
                <a:rPr kumimoji="0" lang="es-ES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of </a:t>
              </a:r>
              <a:r>
                <a:rPr kumimoji="0" lang="es-ES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the</a:t>
              </a:r>
              <a:r>
                <a:rPr kumimoji="0" lang="es-ES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s-ES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objective</a:t>
              </a:r>
              <a:r>
                <a:rPr kumimoji="0" lang="es-ES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and </a:t>
              </a:r>
              <a:r>
                <a:rPr kumimoji="0" lang="es-ES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the</a:t>
              </a:r>
              <a:r>
                <a:rPr kumimoji="0" lang="es-ES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s-ES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scope</a:t>
              </a:r>
              <a:endParaRPr kumimoji="0" lang="es-ES" sz="1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3225" y="6246"/>
              <a:ext cx="1927" cy="135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180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s-ES_tradnl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Inventory</a:t>
              </a:r>
              <a:r>
                <a:rPr kumimoji="0" lang="es-ES_tradnl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s-ES_tradnl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analysis</a:t>
              </a:r>
              <a:endParaRPr kumimoji="0" lang="es-ES" sz="1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5" name="AutoShape 7"/>
            <p:cNvSpPr>
              <a:spLocks noChangeArrowheads="1"/>
            </p:cNvSpPr>
            <p:nvPr/>
          </p:nvSpPr>
          <p:spPr bwMode="auto">
            <a:xfrm>
              <a:off x="3225" y="7985"/>
              <a:ext cx="1927" cy="1359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s-ES_tradnl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Impact</a:t>
              </a:r>
              <a:r>
                <a:rPr kumimoji="0" lang="es-ES_tradnl" sz="1600" b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s-ES_tradnl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assessment</a:t>
              </a:r>
              <a:endParaRPr kumimoji="0" lang="es-ES" sz="1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889" y="4469"/>
              <a:ext cx="1927" cy="4762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s-ES_tradnl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s-ES_tradnl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s-ES_tradnl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s-ES_tradnl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s-ES_tradnl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s-ES_tradnl" sz="1600" b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Interpretation</a:t>
              </a:r>
              <a:endParaRPr kumimoji="0" lang="es-ES" sz="16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057" name="AutoShape 9"/>
            <p:cNvCxnSpPr>
              <a:cxnSpLocks noChangeShapeType="1"/>
            </p:cNvCxnSpPr>
            <p:nvPr/>
          </p:nvCxnSpPr>
          <p:spPr bwMode="auto">
            <a:xfrm>
              <a:off x="4016" y="5891"/>
              <a:ext cx="0" cy="3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8" name="AutoShape 10"/>
            <p:cNvCxnSpPr>
              <a:cxnSpLocks noChangeShapeType="1"/>
            </p:cNvCxnSpPr>
            <p:nvPr/>
          </p:nvCxnSpPr>
          <p:spPr bwMode="auto">
            <a:xfrm>
              <a:off x="3995" y="7637"/>
              <a:ext cx="0" cy="3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9" name="AutoShape 11"/>
            <p:cNvCxnSpPr>
              <a:cxnSpLocks noChangeShapeType="1"/>
            </p:cNvCxnSpPr>
            <p:nvPr/>
          </p:nvCxnSpPr>
          <p:spPr bwMode="auto">
            <a:xfrm flipV="1">
              <a:off x="4292" y="5891"/>
              <a:ext cx="9" cy="3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0" name="AutoShape 12"/>
            <p:cNvCxnSpPr>
              <a:cxnSpLocks noChangeShapeType="1"/>
            </p:cNvCxnSpPr>
            <p:nvPr/>
          </p:nvCxnSpPr>
          <p:spPr bwMode="auto">
            <a:xfrm flipV="1">
              <a:off x="4283" y="7632"/>
              <a:ext cx="9" cy="3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1" name="AutoShape 13"/>
            <p:cNvCxnSpPr>
              <a:cxnSpLocks noChangeShapeType="1"/>
            </p:cNvCxnSpPr>
            <p:nvPr/>
          </p:nvCxnSpPr>
          <p:spPr bwMode="auto">
            <a:xfrm>
              <a:off x="5152" y="5044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2" name="AutoShape 14"/>
            <p:cNvCxnSpPr>
              <a:cxnSpLocks noChangeShapeType="1"/>
            </p:cNvCxnSpPr>
            <p:nvPr/>
          </p:nvCxnSpPr>
          <p:spPr bwMode="auto">
            <a:xfrm flipH="1">
              <a:off x="5152" y="5341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3" name="AutoShape 15"/>
            <p:cNvCxnSpPr>
              <a:cxnSpLocks noChangeShapeType="1"/>
            </p:cNvCxnSpPr>
            <p:nvPr/>
          </p:nvCxnSpPr>
          <p:spPr bwMode="auto">
            <a:xfrm>
              <a:off x="5152" y="6776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4" name="AutoShape 16"/>
            <p:cNvCxnSpPr>
              <a:cxnSpLocks noChangeShapeType="1"/>
            </p:cNvCxnSpPr>
            <p:nvPr/>
          </p:nvCxnSpPr>
          <p:spPr bwMode="auto">
            <a:xfrm flipH="1">
              <a:off x="5152" y="7073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5" name="AutoShape 17"/>
            <p:cNvCxnSpPr>
              <a:cxnSpLocks noChangeShapeType="1"/>
            </p:cNvCxnSpPr>
            <p:nvPr/>
          </p:nvCxnSpPr>
          <p:spPr bwMode="auto">
            <a:xfrm>
              <a:off x="5152" y="8509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66" name="AutoShape 18"/>
            <p:cNvCxnSpPr>
              <a:cxnSpLocks noChangeShapeType="1"/>
            </p:cNvCxnSpPr>
            <p:nvPr/>
          </p:nvCxnSpPr>
          <p:spPr bwMode="auto">
            <a:xfrm flipH="1">
              <a:off x="5152" y="8806"/>
              <a:ext cx="17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22" name="21 CuadroTexto"/>
          <p:cNvSpPr txBox="1"/>
          <p:nvPr/>
        </p:nvSpPr>
        <p:spPr>
          <a:xfrm>
            <a:off x="971600" y="602128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accent2"/>
                </a:solidFill>
              </a:rPr>
              <a:t>Study</a:t>
            </a:r>
            <a:r>
              <a:rPr lang="es-ES_tradnl" dirty="0" smtClean="0">
                <a:solidFill>
                  <a:schemeClr val="accent2"/>
                </a:solidFill>
              </a:rPr>
              <a:t> of </a:t>
            </a:r>
            <a:r>
              <a:rPr lang="es-ES_tradnl" dirty="0" err="1" smtClean="0">
                <a:solidFill>
                  <a:schemeClr val="accent2"/>
                </a:solidFill>
              </a:rPr>
              <a:t>Life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Cycle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Inventory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does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not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include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the</a:t>
            </a:r>
            <a:r>
              <a:rPr lang="es-ES_tradnl" dirty="0" smtClean="0">
                <a:solidFill>
                  <a:schemeClr val="accent2"/>
                </a:solidFill>
              </a:rPr>
              <a:t> “</a:t>
            </a:r>
            <a:r>
              <a:rPr lang="es-ES_tradnl" dirty="0" err="1" smtClean="0">
                <a:solidFill>
                  <a:schemeClr val="accent2"/>
                </a:solidFill>
              </a:rPr>
              <a:t>Impact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  <a:r>
              <a:rPr lang="es-ES_tradnl" dirty="0" err="1" smtClean="0">
                <a:solidFill>
                  <a:schemeClr val="accent2"/>
                </a:solidFill>
              </a:rPr>
              <a:t>assessment</a:t>
            </a:r>
            <a:r>
              <a:rPr lang="es-ES_tradnl" dirty="0" smtClean="0">
                <a:solidFill>
                  <a:schemeClr val="accent2"/>
                </a:solidFill>
              </a:rPr>
              <a:t>”</a:t>
            </a:r>
            <a:endParaRPr lang="es-ES" dirty="0">
              <a:solidFill>
                <a:schemeClr val="accent2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95536" y="119675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ISO 14040</a:t>
            </a:r>
            <a:endParaRPr lang="es-ES" sz="20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395536" y="6926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LIFE CYCLE ASSESSMENT</a:t>
            </a:r>
            <a:endParaRPr lang="es-ES" b="1" dirty="0"/>
          </a:p>
        </p:txBody>
      </p:sp>
      <p:grpSp>
        <p:nvGrpSpPr>
          <p:cNvPr id="27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30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31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395536" y="2204864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Limited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to CO</a:t>
            </a:r>
            <a:r>
              <a:rPr lang="es-E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equivalent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emissions</a:t>
            </a:r>
            <a:endParaRPr lang="es-E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8961" name="Rectangle 1"/>
          <p:cNvSpPr>
            <a:spLocks noChangeArrowheads="1"/>
          </p:cNvSpPr>
          <p:nvPr/>
        </p:nvSpPr>
        <p:spPr bwMode="auto">
          <a:xfrm>
            <a:off x="1259632" y="3140968"/>
            <a:ext cx="662473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More prescriptive about the analysis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Consideration of 100-year-lifespan impact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Definition of emissions accounted and excluded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more suited for simple products (furniture, ironmongery, etc.)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PAS 2050:2011. ASSESSMENT OF LIFE CYCLE GREENHOUSE GAS EMISSIONS</a:t>
            </a:r>
            <a:endParaRPr lang="es-ES" sz="2000" b="1" dirty="0"/>
          </a:p>
        </p:txBody>
      </p:sp>
      <p:grpSp>
        <p:nvGrpSpPr>
          <p:cNvPr id="10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3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821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CEN/TC 350. SUSTAINABILITY OF CONSTRUCTION WORKS  </a:t>
            </a:r>
            <a:endParaRPr lang="es-ES" sz="2000" b="1" dirty="0"/>
          </a:p>
        </p:txBody>
      </p:sp>
      <p:sp>
        <p:nvSpPr>
          <p:cNvPr id="27" name="26 Rectángulo"/>
          <p:cNvSpPr/>
          <p:nvPr/>
        </p:nvSpPr>
        <p:spPr>
          <a:xfrm>
            <a:off x="395536" y="1916832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European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standardisation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system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8961" name="Rectangle 1"/>
          <p:cNvSpPr>
            <a:spLocks noChangeArrowheads="1"/>
          </p:cNvSpPr>
          <p:nvPr/>
        </p:nvSpPr>
        <p:spPr bwMode="auto">
          <a:xfrm>
            <a:off x="827584" y="2708920"/>
            <a:ext cx="72728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ts val="1200"/>
              </a:spcBef>
              <a:spcAft>
                <a:spcPct val="0"/>
              </a:spcAft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Sustainability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assessment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environmental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, social and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economical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971600" y="4221088"/>
            <a:ext cx="720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 err="1" smtClean="0"/>
              <a:t>Functional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equivalent</a:t>
            </a:r>
            <a:r>
              <a:rPr lang="es-ES_tradnl" sz="2000" dirty="0" smtClean="0"/>
              <a:t>: </a:t>
            </a:r>
            <a:r>
              <a:rPr lang="es-ES_tradnl" sz="2000" dirty="0" err="1" smtClean="0"/>
              <a:t>defined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by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owner</a:t>
            </a:r>
            <a:r>
              <a:rPr lang="es-ES_tradnl" sz="2000" dirty="0" smtClean="0"/>
              <a:t> and/</a:t>
            </a:r>
            <a:r>
              <a:rPr lang="es-ES_tradnl" sz="2000" dirty="0" err="1" smtClean="0"/>
              <a:t>or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regulations</a:t>
            </a:r>
            <a:r>
              <a:rPr lang="es-ES_tradnl" sz="2000" dirty="0" smtClean="0"/>
              <a:t> </a:t>
            </a:r>
          </a:p>
          <a:p>
            <a:endParaRPr lang="es-ES_tradnl" sz="2000" dirty="0" smtClean="0"/>
          </a:p>
          <a:p>
            <a:r>
              <a:rPr lang="es-ES_tradnl" sz="2000" dirty="0" err="1" smtClean="0"/>
              <a:t>This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is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the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comparison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basis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to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develop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different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situations</a:t>
            </a:r>
            <a:r>
              <a:rPr lang="es-ES_tradnl" sz="2000" dirty="0" smtClean="0"/>
              <a:t> </a:t>
            </a:r>
          </a:p>
          <a:p>
            <a:endParaRPr lang="es-ES" sz="2000" dirty="0"/>
          </a:p>
        </p:txBody>
      </p:sp>
      <p:grpSp>
        <p:nvGrpSpPr>
          <p:cNvPr id="11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442992"/>
              </p:ext>
            </p:extLst>
          </p:nvPr>
        </p:nvGraphicFramePr>
        <p:xfrm>
          <a:off x="1" y="-19013"/>
          <a:ext cx="9143999" cy="6877255"/>
        </p:xfrm>
        <a:graphic>
          <a:graphicData uri="http://schemas.openxmlformats.org/drawingml/2006/table">
            <a:tbl>
              <a:tblPr/>
              <a:tblGrid>
                <a:gridCol w="1259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5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2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91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316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60111">
                <a:tc rowSpan="3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Conceptual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level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Owners</a:t>
                      </a:r>
                      <a:r>
                        <a:rPr lang="es-ES" sz="1400" b="1" i="0" baseline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and </a:t>
                      </a:r>
                      <a:r>
                        <a:rPr lang="es-ES" sz="1400" b="1" i="0" baseline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regulations</a:t>
                      </a:r>
                      <a:r>
                        <a:rPr lang="es-ES" sz="1400" b="1" i="0" baseline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b="1" i="0" baseline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requirements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57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Integrated</a:t>
                      </a:r>
                      <a:r>
                        <a:rPr lang="es-ES" sz="1400" b="1" i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behaviour</a:t>
                      </a:r>
                      <a:r>
                        <a:rPr lang="es-ES" sz="1400" b="1" i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building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57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Environmental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Social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Economical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Technical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b="1" i="0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8057">
                <a:tc row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Framework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level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15643-1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Sustainability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buildings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– General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framework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Technical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caractheristics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Functionality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8456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15643-2 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Framework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for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the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.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environmental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performance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15643-3 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Framework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for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the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social performance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15643-4 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Framework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for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the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economic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performance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3886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Building</a:t>
                      </a:r>
                      <a:r>
                        <a:rPr lang="es-ES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level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15978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environmental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performance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EN </a:t>
                      </a: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16309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social performance 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WI 017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Assessment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economical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performance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98121">
                <a:tc rowSpan="3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_tradnl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Product</a:t>
                      </a:r>
                      <a:r>
                        <a:rPr lang="es-ES_tradnl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_tradnl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level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15804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Environmental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Product</a:t>
                      </a:r>
                      <a:r>
                        <a:rPr lang="es-ES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declarations</a:t>
                      </a:r>
                      <a:r>
                        <a:rPr lang="es-ES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(EPD)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At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present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the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technical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information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related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to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some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aspects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social and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environmental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performance are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included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in EN 15804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to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form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part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EPDs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. 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endParaRPr lang="es-ES" sz="1400" i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3659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EN 15942 </a:t>
                      </a:r>
                      <a:r>
                        <a:rPr lang="es-ES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Communication</a:t>
                      </a:r>
                      <a:r>
                        <a:rPr lang="es-ES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format</a:t>
                      </a:r>
                      <a:r>
                        <a:rPr lang="es-ES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business-to-business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8853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" sz="1400" i="0" dirty="0">
                          <a:latin typeface="Arial"/>
                          <a:ea typeface="Times New Roman"/>
                          <a:cs typeface="Times New Roman"/>
                        </a:rPr>
                        <a:t>CEN/TR </a:t>
                      </a:r>
                      <a:r>
                        <a:rPr lang="es-ES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15941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s-ES_tradnl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Methodology</a:t>
                      </a:r>
                      <a:r>
                        <a:rPr lang="es-ES_tradnl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_tradnl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for</a:t>
                      </a:r>
                      <a:r>
                        <a:rPr lang="es-ES_tradnl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_tradnl" sz="1400" i="0" dirty="0" err="1" smtClean="0">
                          <a:latin typeface="Arial"/>
                          <a:ea typeface="Times New Roman"/>
                          <a:cs typeface="Times New Roman"/>
                        </a:rPr>
                        <a:t>selection</a:t>
                      </a:r>
                      <a:r>
                        <a:rPr lang="es-ES_tradnl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and use of </a:t>
                      </a:r>
                      <a:r>
                        <a:rPr lang="es-ES_tradnl" sz="1400" i="0" baseline="0" dirty="0" err="1" smtClean="0">
                          <a:latin typeface="Arial"/>
                          <a:ea typeface="Times New Roman"/>
                          <a:cs typeface="Times New Roman"/>
                        </a:rPr>
                        <a:t>generic</a:t>
                      </a:r>
                      <a:r>
                        <a:rPr lang="es-ES_tradnl" sz="1400" i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data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1EAA-84DD-4DC4-8510-A036F5A3871D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5" name="4 CuadroTexto"/>
          <p:cNvSpPr txBox="1"/>
          <p:nvPr/>
        </p:nvSpPr>
        <p:spPr>
          <a:xfrm>
            <a:off x="3923928" y="2492896"/>
            <a:ext cx="32403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BS EN 15643-1:2010</a:t>
            </a:r>
          </a:p>
          <a:p>
            <a:r>
              <a:rPr lang="es-ES_tradnl" dirty="0" smtClean="0"/>
              <a:t>BS EN 15643-2:2011</a:t>
            </a:r>
          </a:p>
          <a:p>
            <a:r>
              <a:rPr lang="es-ES_tradnl" dirty="0" smtClean="0"/>
              <a:t>BS EN 15643-3:2012</a:t>
            </a:r>
          </a:p>
          <a:p>
            <a:r>
              <a:rPr lang="es-ES_tradnl" dirty="0" smtClean="0"/>
              <a:t>BS EN 15643-4:2012</a:t>
            </a:r>
          </a:p>
          <a:p>
            <a:endParaRPr lang="es-ES_tradnl" dirty="0" smtClean="0"/>
          </a:p>
          <a:p>
            <a:r>
              <a:rPr lang="es-ES_tradnl" dirty="0" smtClean="0"/>
              <a:t>BS EN 15978:2011</a:t>
            </a:r>
          </a:p>
          <a:p>
            <a:r>
              <a:rPr lang="es-ES_tradnl" dirty="0" smtClean="0"/>
              <a:t>BS EN 16309:2014+A1:2014</a:t>
            </a:r>
          </a:p>
          <a:p>
            <a:endParaRPr lang="es-ES_tradnl" dirty="0" smtClean="0"/>
          </a:p>
          <a:p>
            <a:r>
              <a:rPr lang="es-ES_tradnl" dirty="0" smtClean="0"/>
              <a:t>BS EN 15804:2012+A1:2013</a:t>
            </a:r>
          </a:p>
          <a:p>
            <a:r>
              <a:rPr lang="es-ES_tradnl" dirty="0" smtClean="0"/>
              <a:t>BS EN 15942:2011</a:t>
            </a:r>
          </a:p>
          <a:p>
            <a:r>
              <a:rPr lang="es-ES_tradnl" dirty="0" smtClean="0"/>
              <a:t>PD CEN/TR 15941:2010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59632" y="2420888"/>
            <a:ext cx="29523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 smtClean="0"/>
              <a:t>Framework </a:t>
            </a:r>
            <a:r>
              <a:rPr lang="es-ES_tradnl" sz="2000" dirty="0" err="1" smtClean="0"/>
              <a:t>level</a:t>
            </a:r>
            <a:endParaRPr lang="es-ES_tradnl" sz="2000" dirty="0" smtClean="0"/>
          </a:p>
          <a:p>
            <a:endParaRPr lang="es-ES_tradnl" sz="2000" dirty="0" smtClean="0"/>
          </a:p>
          <a:p>
            <a:endParaRPr lang="es-ES_tradnl" sz="2000" dirty="0" smtClean="0"/>
          </a:p>
          <a:p>
            <a:endParaRPr lang="es-ES_tradnl" sz="2000" dirty="0" smtClean="0"/>
          </a:p>
          <a:p>
            <a:endParaRPr lang="es-ES_tradnl" sz="2000" dirty="0" smtClean="0"/>
          </a:p>
          <a:p>
            <a:r>
              <a:rPr lang="es-ES_tradnl" sz="2000" dirty="0" err="1" smtClean="0"/>
              <a:t>Building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level</a:t>
            </a:r>
            <a:endParaRPr lang="es-ES_tradnl" sz="2000" dirty="0" smtClean="0"/>
          </a:p>
          <a:p>
            <a:endParaRPr lang="es-ES_tradnl" sz="2000" dirty="0" smtClean="0"/>
          </a:p>
          <a:p>
            <a:endParaRPr lang="es-ES_tradnl" sz="2000" dirty="0" smtClean="0"/>
          </a:p>
          <a:p>
            <a:r>
              <a:rPr lang="es-ES_tradnl" sz="2000" dirty="0" err="1" smtClean="0"/>
              <a:t>Product</a:t>
            </a:r>
            <a:r>
              <a:rPr lang="es-ES_tradnl" sz="2000" dirty="0" smtClean="0"/>
              <a:t> </a:t>
            </a:r>
            <a:r>
              <a:rPr lang="es-ES_tradnl" sz="2000" dirty="0" err="1" smtClean="0"/>
              <a:t>level</a:t>
            </a:r>
            <a:endParaRPr lang="es-ES" sz="20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CEN/TC 350. SUSTAINABILITY OF CONSTRUCTION WORKS  </a:t>
            </a:r>
            <a:endParaRPr lang="es-ES" sz="2000" b="1" dirty="0"/>
          </a:p>
        </p:txBody>
      </p:sp>
      <p:grpSp>
        <p:nvGrpSpPr>
          <p:cNvPr id="1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6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67544" y="692696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err="1" smtClean="0"/>
              <a:t>Sustainability</a:t>
            </a:r>
            <a:r>
              <a:rPr lang="es-ES_tradnl" b="1" dirty="0" smtClean="0"/>
              <a:t> of </a:t>
            </a:r>
            <a:r>
              <a:rPr lang="es-ES_tradnl" b="1" dirty="0" err="1" smtClean="0"/>
              <a:t>construction</a:t>
            </a:r>
            <a:r>
              <a:rPr lang="es-ES_tradnl" b="1" dirty="0" smtClean="0"/>
              <a:t> </a:t>
            </a:r>
            <a:r>
              <a:rPr lang="es-ES_tradnl" b="1" dirty="0" err="1" smtClean="0"/>
              <a:t>works</a:t>
            </a:r>
            <a:r>
              <a:rPr lang="es-ES_tradnl" b="1" dirty="0" smtClean="0"/>
              <a:t>. CEN/TC 350</a:t>
            </a:r>
            <a:endParaRPr lang="es-ES" b="1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530850"/>
              </p:ext>
            </p:extLst>
          </p:nvPr>
        </p:nvGraphicFramePr>
        <p:xfrm>
          <a:off x="611560" y="1556792"/>
          <a:ext cx="7920877" cy="4750403"/>
        </p:xfrm>
        <a:graphic>
          <a:graphicData uri="http://schemas.openxmlformats.org/drawingml/2006/table">
            <a:tbl>
              <a:tblPr/>
              <a:tblGrid>
                <a:gridCol w="88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854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8580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656258">
                <a:tc gridSpan="1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n-US" sz="1400" b="1" i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Information of the building life cycle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n-GB" sz="1400" b="1" i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Additional information beyond the life cycle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564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A1-A3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Product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A4-A5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Construction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B1-B7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Use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C1-C4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End of life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Benefits and loads beyong the system limit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3769"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A1 </a:t>
                      </a:r>
                      <a:r>
                        <a:rPr lang="en-GB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Supply </a:t>
                      </a: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of raw materials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A2 Transport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A3 Production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A4 Transport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A5 Construction/installation process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B1 Use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B2 Maintenance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B3 Reparation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B4 Substitution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B5 Restoration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C1 Demolition/deconstruction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C2 Transport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C3 Waste treatment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C4 Dumping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400" i="0">
                          <a:latin typeface="Arial"/>
                          <a:ea typeface="Times New Roman"/>
                          <a:cs typeface="Times New Roman"/>
                        </a:rPr>
                        <a:t>Potential to reuse , recuperateand recycle 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15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B6 Use of energy in-service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15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B7 Use of water in-service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539552" y="112474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BS EN 15643</a:t>
            </a:r>
            <a:endParaRPr lang="es-ES" dirty="0"/>
          </a:p>
        </p:txBody>
      </p:sp>
      <p:grpSp>
        <p:nvGrpSpPr>
          <p:cNvPr id="12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67544" y="692696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err="1" smtClean="0"/>
              <a:t>Whole-life</a:t>
            </a:r>
            <a:r>
              <a:rPr lang="es-ES_tradnl" b="1" dirty="0" smtClean="0"/>
              <a:t> </a:t>
            </a:r>
            <a:r>
              <a:rPr lang="es-ES_tradnl" b="1" dirty="0" err="1" smtClean="0"/>
              <a:t>carbon</a:t>
            </a:r>
            <a:r>
              <a:rPr lang="es-ES_tradnl" b="1" dirty="0" smtClean="0"/>
              <a:t>. CEN/TC 350</a:t>
            </a:r>
            <a:endParaRPr lang="es-ES" b="1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/>
          </p:nvPr>
        </p:nvGraphicFramePr>
        <p:xfrm>
          <a:off x="611560" y="1556792"/>
          <a:ext cx="7920877" cy="4750403"/>
        </p:xfrm>
        <a:graphic>
          <a:graphicData uri="http://schemas.openxmlformats.org/drawingml/2006/table">
            <a:tbl>
              <a:tblPr/>
              <a:tblGrid>
                <a:gridCol w="88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64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854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776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8580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656258">
                <a:tc gridSpan="1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n-US" sz="1400" b="1" i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Information of the building life cycle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n-GB" sz="1400" b="1" i="0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Additional information beyond the life cycle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564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A1-A3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Product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A4-A5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Construction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B1-B7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Use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C1-C4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End of life stage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b="1" i="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Benefits and loads beyong the system limit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3769"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A1 </a:t>
                      </a:r>
                      <a:r>
                        <a:rPr lang="en-GB" sz="1400" i="0" dirty="0" smtClean="0">
                          <a:latin typeface="Arial"/>
                          <a:ea typeface="Times New Roman"/>
                          <a:cs typeface="Times New Roman"/>
                        </a:rPr>
                        <a:t>Supply </a:t>
                      </a: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of raw materials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A2 Transport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A3 Production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A4 Transport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A5 Construction/installation process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B1 Use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B2 Maintenance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B3 Reparation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B4 Substitution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B5 Restoration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C1 Demolition/deconstruction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C2 Transport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C3 Waste treatment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C4 Dumping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400" i="0">
                          <a:latin typeface="Arial"/>
                          <a:ea typeface="Times New Roman"/>
                          <a:cs typeface="Times New Roman"/>
                        </a:rPr>
                        <a:t>Potential to reuse , recuperateand recycle 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15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>
                          <a:latin typeface="Arial"/>
                          <a:ea typeface="Times New Roman"/>
                          <a:cs typeface="Times New Roman"/>
                        </a:rPr>
                        <a:t>B6 Use of energy in-service</a:t>
                      </a:r>
                      <a:endParaRPr lang="es-ES" sz="1400" i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15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400" i="0" dirty="0">
                          <a:latin typeface="Arial"/>
                          <a:ea typeface="Times New Roman"/>
                          <a:cs typeface="Times New Roman"/>
                        </a:rPr>
                        <a:t>B7 Use of water in-service</a:t>
                      </a:r>
                      <a:endParaRPr lang="es-ES" sz="1400" i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539552" y="112474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BS EN 15643</a:t>
            </a:r>
            <a:endParaRPr lang="es-ES" dirty="0"/>
          </a:p>
        </p:txBody>
      </p:sp>
      <p:grpSp>
        <p:nvGrpSpPr>
          <p:cNvPr id="12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013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395536" y="2204864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Possibilities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of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assessment</a:t>
            </a:r>
            <a:endParaRPr lang="es-E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8961" name="Rectangle 1"/>
          <p:cNvSpPr>
            <a:spLocks noChangeArrowheads="1"/>
          </p:cNvSpPr>
          <p:nvPr/>
        </p:nvSpPr>
        <p:spPr bwMode="auto">
          <a:xfrm>
            <a:off x="2051720" y="3212976"/>
            <a:ext cx="374441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New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buildings</a:t>
            </a:r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Existing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buildings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Construction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materials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Construction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systems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s-ES_tradnl" sz="2000" dirty="0" err="1" smtClean="0">
                <a:latin typeface="Arial" pitchFamily="34" charset="0"/>
                <a:cs typeface="Arial" pitchFamily="34" charset="0"/>
              </a:rPr>
              <a:t>Instalations</a:t>
            </a:r>
            <a:endParaRPr lang="es-ES_tradnl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CEN/TC 350. SUSTAINABILITY OF CONSTRUCTION WORKS  </a:t>
            </a:r>
            <a:endParaRPr lang="es-ES" sz="2000" b="1" dirty="0"/>
          </a:p>
        </p:txBody>
      </p:sp>
      <p:grpSp>
        <p:nvGrpSpPr>
          <p:cNvPr id="10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3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EXAMPLES</a:t>
            </a:r>
            <a:endParaRPr lang="es-ES" sz="2000" b="1" dirty="0"/>
          </a:p>
        </p:txBody>
      </p:sp>
      <p:grpSp>
        <p:nvGrpSpPr>
          <p:cNvPr id="10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3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ctangle 1">
            <a:hlinkClick r:id="rId4"/>
          </p:cNvPr>
          <p:cNvSpPr/>
          <p:nvPr/>
        </p:nvSpPr>
        <p:spPr>
          <a:xfrm>
            <a:off x="1043608" y="2276872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https://www.nsf.org/newsroom_pdf/flooring_EPD_template-new.pdf</a:t>
            </a:r>
            <a:endParaRPr lang="en-GB" dirty="0"/>
          </a:p>
        </p:txBody>
      </p:sp>
      <p:sp>
        <p:nvSpPr>
          <p:cNvPr id="3" name="Rectangle 2">
            <a:hlinkClick r:id="rId5"/>
          </p:cNvPr>
          <p:cNvSpPr/>
          <p:nvPr/>
        </p:nvSpPr>
        <p:spPr>
          <a:xfrm>
            <a:off x="1043608" y="3284984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https://www.axpo.com/content/dam/axpo2/Documents/Switzerland/Ueber_uns/Engagement/Nachhaltigkeit/Commitment_epd_rizziconi_16_DE-2016-12.pdf</a:t>
            </a:r>
            <a:endParaRPr lang="en-GB" dirty="0"/>
          </a:p>
        </p:txBody>
      </p:sp>
      <p:sp>
        <p:nvSpPr>
          <p:cNvPr id="4" name="Rectangle 3">
            <a:hlinkClick r:id="rId6"/>
          </p:cNvPr>
          <p:cNvSpPr/>
          <p:nvPr/>
        </p:nvSpPr>
        <p:spPr>
          <a:xfrm>
            <a:off x="1043608" y="4847094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http://www.akg-gazbeton.com/SF/346/Autoclaved-Aerated_Concrete_EPD.pdf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50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395536" y="1966102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Two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different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options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develop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95536" y="119675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EXERCISE</a:t>
            </a:r>
            <a:endParaRPr lang="es-ES" sz="20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22872" y="2852936"/>
            <a:ext cx="79204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Define how to calculate the energy consumed in a building during the whole life cycle.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Define how to calculate the water consumed during the life cycle of a tap.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 smtClean="0"/>
              <a:t>In both cases, you have to </a:t>
            </a:r>
            <a:r>
              <a:rPr lang="en-GB" sz="2000" dirty="0"/>
              <a:t>e</a:t>
            </a:r>
            <a:r>
              <a:rPr lang="en-GB" sz="2000" dirty="0" smtClean="0"/>
              <a:t>xplain </a:t>
            </a:r>
            <a:r>
              <a:rPr lang="en-GB" sz="2000" dirty="0"/>
              <a:t>what consumptions you have, what energy sources, the procedure and sources of information to get it.</a:t>
            </a:r>
          </a:p>
          <a:p>
            <a:endParaRPr lang="en-GB" sz="2000" dirty="0" smtClean="0"/>
          </a:p>
          <a:p>
            <a:r>
              <a:rPr lang="en-GB" sz="2000" dirty="0" smtClean="0"/>
              <a:t>How can you develop the impact assessment of each one? How do you think it can be useful?</a:t>
            </a:r>
            <a:endParaRPr lang="en-GB" sz="2000" dirty="0"/>
          </a:p>
        </p:txBody>
      </p:sp>
      <p:grpSp>
        <p:nvGrpSpPr>
          <p:cNvPr id="11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ASSESSMENT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9976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795</Words>
  <Application>Microsoft Office PowerPoint</Application>
  <PresentationFormat>On-screen Show (4:3)</PresentationFormat>
  <Paragraphs>227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Arial Narrow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Juan Ferriz-Papi</cp:lastModifiedBy>
  <cp:revision>26</cp:revision>
  <dcterms:created xsi:type="dcterms:W3CDTF">2015-01-16T14:29:15Z</dcterms:created>
  <dcterms:modified xsi:type="dcterms:W3CDTF">2019-11-26T15:59:40Z</dcterms:modified>
</cp:coreProperties>
</file>