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79" r:id="rId2"/>
    <p:sldId id="280" r:id="rId3"/>
    <p:sldId id="257" r:id="rId4"/>
    <p:sldId id="259" r:id="rId5"/>
    <p:sldId id="258" r:id="rId6"/>
    <p:sldId id="260" r:id="rId7"/>
    <p:sldId id="261" r:id="rId8"/>
    <p:sldId id="262" r:id="rId9"/>
    <p:sldId id="263" r:id="rId10"/>
    <p:sldId id="271" r:id="rId11"/>
    <p:sldId id="275" r:id="rId12"/>
    <p:sldId id="276" r:id="rId13"/>
    <p:sldId id="277" r:id="rId14"/>
    <p:sldId id="278" r:id="rId15"/>
    <p:sldId id="272" r:id="rId16"/>
    <p:sldId id="274" r:id="rId17"/>
    <p:sldId id="273" r:id="rId18"/>
    <p:sldId id="264" r:id="rId19"/>
    <p:sldId id="265" r:id="rId20"/>
    <p:sldId id="266" r:id="rId21"/>
    <p:sldId id="267" r:id="rId22"/>
    <p:sldId id="268" r:id="rId23"/>
    <p:sldId id="269" r:id="rId24"/>
    <p:sldId id="27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495C5-A685-45E0-900C-FB20E4B420AF}" v="37" dt="2023-04-25T18:12:20.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p:scale>
          <a:sx n="103" d="100"/>
          <a:sy n="103" d="100"/>
        </p:scale>
        <p:origin x="136"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5ED495C5-A685-45E0-900C-FB20E4B420AF}"/>
    <pc:docChg chg="custSel addSld delSld modSld">
      <pc:chgData name="Caroline Jawad" userId="ebec8957-a986-4a6f-937a-47250bfdae89" providerId="ADAL" clId="{5ED495C5-A685-45E0-900C-FB20E4B420AF}" dt="2023-04-25T18:12:20.436" v="40" actId="16037"/>
      <pc:docMkLst>
        <pc:docMk/>
      </pc:docMkLst>
      <pc:sldChg chg="del">
        <pc:chgData name="Caroline Jawad" userId="ebec8957-a986-4a6f-937a-47250bfdae89" providerId="ADAL" clId="{5ED495C5-A685-45E0-900C-FB20E4B420AF}" dt="2023-04-25T18:08:52.682" v="2" actId="47"/>
        <pc:sldMkLst>
          <pc:docMk/>
          <pc:sldMk cId="1481552211" sldId="256"/>
        </pc:sldMkLst>
      </pc:sldChg>
      <pc:sldChg chg="addSp delSp modSp add mod setBg delDesignElem">
        <pc:chgData name="Caroline Jawad" userId="ebec8957-a986-4a6f-937a-47250bfdae89" providerId="ADAL" clId="{5ED495C5-A685-45E0-900C-FB20E4B420AF}" dt="2023-04-25T18:12:20.436" v="40" actId="16037"/>
        <pc:sldMkLst>
          <pc:docMk/>
          <pc:sldMk cId="1031909960" sldId="279"/>
        </pc:sldMkLst>
        <pc:spChg chg="mod">
          <ac:chgData name="Caroline Jawad" userId="ebec8957-a986-4a6f-937a-47250bfdae89" providerId="ADAL" clId="{5ED495C5-A685-45E0-900C-FB20E4B420AF}" dt="2023-04-25T18:11:56.203" v="38" actId="26606"/>
          <ac:spMkLst>
            <pc:docMk/>
            <pc:sldMk cId="1031909960" sldId="279"/>
            <ac:spMk id="2" creationId="{8694769B-FD48-483E-9B07-7AFDC5D7C847}"/>
          </ac:spMkLst>
        </pc:spChg>
        <pc:spChg chg="mod">
          <ac:chgData name="Caroline Jawad" userId="ebec8957-a986-4a6f-937a-47250bfdae89" providerId="ADAL" clId="{5ED495C5-A685-45E0-900C-FB20E4B420AF}" dt="2023-04-25T18:11:56.203" v="38" actId="26606"/>
          <ac:spMkLst>
            <pc:docMk/>
            <pc:sldMk cId="1031909960" sldId="279"/>
            <ac:spMk id="3" creationId="{18A5B84F-6639-4F87-B4C6-91F2B914685B}"/>
          </ac:spMkLst>
        </pc:spChg>
        <pc:spChg chg="add">
          <ac:chgData name="Caroline Jawad" userId="ebec8957-a986-4a6f-937a-47250bfdae89" providerId="ADAL" clId="{5ED495C5-A685-45E0-900C-FB20E4B420AF}" dt="2023-04-25T18:11:56.203" v="38" actId="26606"/>
          <ac:spMkLst>
            <pc:docMk/>
            <pc:sldMk cId="1031909960" sldId="279"/>
            <ac:spMk id="9" creationId="{ECC07320-C2CA-4E29-8481-9D9E143C7788}"/>
          </ac:spMkLst>
        </pc:spChg>
        <pc:spChg chg="del">
          <ac:chgData name="Caroline Jawad" userId="ebec8957-a986-4a6f-937a-47250bfdae89" providerId="ADAL" clId="{5ED495C5-A685-45E0-900C-FB20E4B420AF}" dt="2023-04-25T18:08:50.355" v="1"/>
          <ac:spMkLst>
            <pc:docMk/>
            <pc:sldMk cId="1031909960" sldId="279"/>
            <ac:spMk id="1055" creationId="{1DB7C82F-AB7E-4F0C-B829-FA1B9C415180}"/>
          </ac:spMkLst>
        </pc:spChg>
        <pc:picChg chg="add mod">
          <ac:chgData name="Caroline Jawad" userId="ebec8957-a986-4a6f-937a-47250bfdae89" providerId="ADAL" clId="{5ED495C5-A685-45E0-900C-FB20E4B420AF}" dt="2023-04-25T18:12:20.436" v="40" actId="16037"/>
          <ac:picMkLst>
            <pc:docMk/>
            <pc:sldMk cId="1031909960" sldId="279"/>
            <ac:picMk id="4" creationId="{BC9FFC75-3CD3-0285-722C-98756742AD4C}"/>
          </ac:picMkLst>
        </pc:picChg>
        <pc:picChg chg="del">
          <ac:chgData name="Caroline Jawad" userId="ebec8957-a986-4a6f-937a-47250bfdae89" providerId="ADAL" clId="{5ED495C5-A685-45E0-900C-FB20E4B420AF}" dt="2023-04-25T18:09:06.483" v="36" actId="478"/>
          <ac:picMkLst>
            <pc:docMk/>
            <pc:sldMk cId="1031909960" sldId="279"/>
            <ac:picMk id="5" creationId="{50C5F164-45C5-BD4A-1679-E85EBF7CC309}"/>
          </ac:picMkLst>
        </pc:picChg>
      </pc:sldChg>
      <pc:sldChg chg="add">
        <pc:chgData name="Caroline Jawad" userId="ebec8957-a986-4a6f-937a-47250bfdae89" providerId="ADAL" clId="{5ED495C5-A685-45E0-900C-FB20E4B420AF}" dt="2023-04-25T18:08:50.355" v="1"/>
        <pc:sldMkLst>
          <pc:docMk/>
          <pc:sldMk cId="4154244929" sldId="28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AAB44E-FFDB-47D9-8305-9A551E838E5B}" type="datetimeFigureOut">
              <a:rPr lang="en-GB" smtClean="0"/>
              <a:t>25/04/2023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A6208A-F7EC-44E0-B85C-C3DCDB66ACC9}" type="slidenum">
              <a:rPr lang="en-GB" smtClean="0"/>
              <a:t>‹#›</a:t>
            </a:fld>
            <a:endParaRPr lang="en-GB"/>
          </a:p>
        </p:txBody>
      </p:sp>
    </p:spTree>
    <p:extLst>
      <p:ext uri="{BB962C8B-B14F-4D97-AF65-F5344CB8AC3E}">
        <p14:creationId xmlns:p14="http://schemas.microsoft.com/office/powerpoint/2010/main" val="2457118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7AD49-C82E-180F-4692-98678866BB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657967-7F0F-0825-6EF2-C91A7F141A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6B296D-1825-508B-5122-87FDB6107AF7}"/>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5" name="Footer Placeholder 4">
            <a:extLst>
              <a:ext uri="{FF2B5EF4-FFF2-40B4-BE49-F238E27FC236}">
                <a16:creationId xmlns:a16="http://schemas.microsoft.com/office/drawing/2014/main" id="{B80412DF-5EEC-17A8-6D61-0C35A60E5F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D2D3E7-4045-66BB-150F-9EC27C007E27}"/>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417627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1C5B8-830B-923E-E96C-C32546CD37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17637-DD38-1D4C-1800-D6D3550352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237C8B-6C4D-D29F-5B9F-2579FAA52753}"/>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5" name="Footer Placeholder 4">
            <a:extLst>
              <a:ext uri="{FF2B5EF4-FFF2-40B4-BE49-F238E27FC236}">
                <a16:creationId xmlns:a16="http://schemas.microsoft.com/office/drawing/2014/main" id="{6031B997-949C-B9C7-8A3E-82D21CA45C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A79479-9DF7-C2DF-E379-5A351E7FF8BC}"/>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544523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C1A78-A10A-2627-557F-C92E85D678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CE7BFC-E9A4-2EA7-A95E-64A4066396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29B332-FA03-40DB-9E33-C5A2076B5B0F}"/>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5" name="Footer Placeholder 4">
            <a:extLst>
              <a:ext uri="{FF2B5EF4-FFF2-40B4-BE49-F238E27FC236}">
                <a16:creationId xmlns:a16="http://schemas.microsoft.com/office/drawing/2014/main" id="{18141760-3CD6-A308-23AC-97450B8AC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2CDF91-9649-E2DD-8E38-A883E65AC917}"/>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884565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CE38-3459-638E-21A5-9E1539607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84E726-7761-685F-730C-5FFC1F2EB3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3346E9-EB5A-808C-3580-A19A892E3A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B2F49B-7C9A-03C6-76D8-01FAD4DAD653}"/>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6" name="Footer Placeholder 5">
            <a:extLst>
              <a:ext uri="{FF2B5EF4-FFF2-40B4-BE49-F238E27FC236}">
                <a16:creationId xmlns:a16="http://schemas.microsoft.com/office/drawing/2014/main" id="{8735C01E-B570-26E7-428A-B5FDA5B305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02D52B-4A2B-DD44-4F0D-1DCD0D57500E}"/>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353463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7FC1A-DD13-68AA-9CE6-83ED18F08A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46D8B1-8E39-2ED3-FDAF-0C49C1D89F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47267E-E650-99A9-7CF1-9CEB6D65ED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9EB274-8D83-CBAA-827E-153F41614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E7542F-555A-253E-72D8-A697094480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0F6F3D-8250-7C7D-BA93-5B4D0811C643}"/>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8" name="Footer Placeholder 7">
            <a:extLst>
              <a:ext uri="{FF2B5EF4-FFF2-40B4-BE49-F238E27FC236}">
                <a16:creationId xmlns:a16="http://schemas.microsoft.com/office/drawing/2014/main" id="{9A7B169D-C71D-E1E2-8A96-EAE7A616AF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098097-8CDE-768D-53AC-322798B9D24E}"/>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487337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AE40D-6ECC-6874-4346-FAC400A513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FE83B2-038B-B8AC-FE39-699364D474D4}"/>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4" name="Footer Placeholder 3">
            <a:extLst>
              <a:ext uri="{FF2B5EF4-FFF2-40B4-BE49-F238E27FC236}">
                <a16:creationId xmlns:a16="http://schemas.microsoft.com/office/drawing/2014/main" id="{4D21CB3E-F55A-EA91-557E-21DA4B0573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546C51-9300-76C5-96EA-960F566D723D}"/>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08003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B82E5A-8281-AE12-0B5E-4F970936FB50}"/>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3" name="Footer Placeholder 2">
            <a:extLst>
              <a:ext uri="{FF2B5EF4-FFF2-40B4-BE49-F238E27FC236}">
                <a16:creationId xmlns:a16="http://schemas.microsoft.com/office/drawing/2014/main" id="{1A7F4C83-7B47-8FAC-E1DB-08E872436F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F77916-4EBA-7597-5DE3-4D02BCA2CC9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4102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D5425-8B81-A907-563F-D7D40F6034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DB4914-9A3C-EB85-5FAD-CB59A1FA91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5484FA-78A0-E403-ABD2-51A760D47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611A18-0E04-2A00-8B7A-5C655F9CD2C0}"/>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6" name="Footer Placeholder 5">
            <a:extLst>
              <a:ext uri="{FF2B5EF4-FFF2-40B4-BE49-F238E27FC236}">
                <a16:creationId xmlns:a16="http://schemas.microsoft.com/office/drawing/2014/main" id="{FD31B45C-D168-A6F5-9E61-6EBC70D9AE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730F62-2B4C-8EAB-FF4D-AD470A6D384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84025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0778D-CA32-0719-957E-3D849CDE98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D1F258-2F13-2401-82D4-7A2253956D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9C9BEC-A8AF-651A-C2C5-34438B3CE4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2BC146-2C4B-B3B2-F0AE-07CCF3DBC1F7}"/>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6" name="Footer Placeholder 5">
            <a:extLst>
              <a:ext uri="{FF2B5EF4-FFF2-40B4-BE49-F238E27FC236}">
                <a16:creationId xmlns:a16="http://schemas.microsoft.com/office/drawing/2014/main" id="{3CC0D7C8-F598-4DEE-B4B2-8E93A665FA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DC29D7-08A5-83A1-185D-F0D7129A2357}"/>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4080631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E099E-3664-067B-4F59-48E8F856B4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1277EA-1A6F-9772-685D-812F1CDD7F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7E027-B277-2717-D1A1-C4B71A2AE1F6}"/>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5" name="Footer Placeholder 4">
            <a:extLst>
              <a:ext uri="{FF2B5EF4-FFF2-40B4-BE49-F238E27FC236}">
                <a16:creationId xmlns:a16="http://schemas.microsoft.com/office/drawing/2014/main" id="{131C968F-1D50-A97C-D09C-E03470D4C3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60488-4B5B-22DE-DCAB-155C39C24FC6}"/>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02110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92FD16-DBF9-35D0-390B-1EABC0BBDB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C92294-BB2B-8470-C0C5-DF7E32EB6F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59A828-404C-5B70-60D5-ED9A4E436241}"/>
              </a:ext>
            </a:extLst>
          </p:cNvPr>
          <p:cNvSpPr>
            <a:spLocks noGrp="1"/>
          </p:cNvSpPr>
          <p:nvPr>
            <p:ph type="dt" sz="half" idx="10"/>
          </p:nvPr>
        </p:nvSpPr>
        <p:spPr/>
        <p:txBody>
          <a:bodyPr/>
          <a:lstStyle/>
          <a:p>
            <a:fld id="{74F988FE-F12F-482A-A072-2653570B4275}" type="datetimeFigureOut">
              <a:rPr lang="en-GB" smtClean="0"/>
              <a:t>25/04/2023</a:t>
            </a:fld>
            <a:endParaRPr lang="en-GB"/>
          </a:p>
        </p:txBody>
      </p:sp>
      <p:sp>
        <p:nvSpPr>
          <p:cNvPr id="5" name="Footer Placeholder 4">
            <a:extLst>
              <a:ext uri="{FF2B5EF4-FFF2-40B4-BE49-F238E27FC236}">
                <a16:creationId xmlns:a16="http://schemas.microsoft.com/office/drawing/2014/main" id="{1412C1FC-0CBE-4E8F-4C4B-3D213A0FBF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AB003B-A226-3B72-6034-D44AD672D173}"/>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001820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DB519E-B4A1-A58E-3F73-0C907F24D2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4E53B0-5A8B-3D3E-6280-6056A9C47F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E65D2-A748-84D7-79E6-42DCA55DC5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F988FE-F12F-482A-A072-2653570B4275}" type="datetimeFigureOut">
              <a:rPr lang="en-GB" smtClean="0"/>
              <a:t>25/04/2023</a:t>
            </a:fld>
            <a:endParaRPr lang="en-GB"/>
          </a:p>
        </p:txBody>
      </p:sp>
      <p:sp>
        <p:nvSpPr>
          <p:cNvPr id="5" name="Footer Placeholder 4">
            <a:extLst>
              <a:ext uri="{FF2B5EF4-FFF2-40B4-BE49-F238E27FC236}">
                <a16:creationId xmlns:a16="http://schemas.microsoft.com/office/drawing/2014/main" id="{7EC4EED7-174E-7BEF-35D6-CE85AC089B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5D6FF6-1C7B-1FF5-8511-3DE11BF86F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C62494-3A84-495B-B6A4-885694CC5B53}" type="slidenum">
              <a:rPr lang="en-GB" smtClean="0"/>
              <a:t>‹#›</a:t>
            </a:fld>
            <a:endParaRPr lang="en-GB"/>
          </a:p>
        </p:txBody>
      </p:sp>
    </p:spTree>
    <p:extLst>
      <p:ext uri="{BB962C8B-B14F-4D97-AF65-F5344CB8AC3E}">
        <p14:creationId xmlns:p14="http://schemas.microsoft.com/office/powerpoint/2010/main" val="3541967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pechakucha.com/abou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7380407" y="743447"/>
            <a:ext cx="3973385" cy="3692028"/>
          </a:xfrm>
          <a:noFill/>
        </p:spPr>
        <p:txBody>
          <a:bodyPr>
            <a:normAutofit/>
          </a:bodyPr>
          <a:lstStyle/>
          <a:p>
            <a:pPr algn="l"/>
            <a:r>
              <a:rPr lang="en-GB" sz="4800"/>
              <a:t>LCDB7007 CONVERTING RESEARCH INTO PRACTICE</a:t>
            </a:r>
            <a:br>
              <a:rPr lang="en-GB" sz="4800"/>
            </a:br>
            <a:endParaRPr lang="en-GB" sz="480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7380408" y="4629234"/>
            <a:ext cx="3973386" cy="1485319"/>
          </a:xfrm>
          <a:noFill/>
        </p:spPr>
        <p:txBody>
          <a:bodyPr>
            <a:normAutofit/>
          </a:bodyPr>
          <a:lstStyle/>
          <a:p>
            <a:pPr algn="l"/>
            <a:r>
              <a:rPr lang="en-GB"/>
              <a:t>DR CAROLINE JAWAD 2023</a:t>
            </a:r>
          </a:p>
        </p:txBody>
      </p:sp>
      <p:pic>
        <p:nvPicPr>
          <p:cNvPr id="4" name="Picture 3">
            <a:extLst>
              <a:ext uri="{FF2B5EF4-FFF2-40B4-BE49-F238E27FC236}">
                <a16:creationId xmlns:a16="http://schemas.microsoft.com/office/drawing/2014/main" id="{BC9FFC75-3CD3-0285-722C-98756742AD4C}"/>
              </a:ext>
            </a:extLst>
          </p:cNvPr>
          <p:cNvPicPr>
            <a:picLocks noChangeAspect="1"/>
          </p:cNvPicPr>
          <p:nvPr/>
        </p:nvPicPr>
        <p:blipFill rotWithShape="1">
          <a:blip r:embed="rId2"/>
          <a:srcRect l="13857" r="9668"/>
          <a:stretch/>
        </p:blipFill>
        <p:spPr>
          <a:xfrm>
            <a:off x="20" y="10"/>
            <a:ext cx="6992881" cy="6857990"/>
          </a:xfrm>
          <a:prstGeom prst="rect">
            <a:avLst/>
          </a:prstGeom>
        </p:spPr>
      </p:pic>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CAE15F-493D-ABE2-E00F-46223F1D9060}"/>
              </a:ext>
            </a:extLst>
          </p:cNvPr>
          <p:cNvPicPr>
            <a:picLocks noChangeAspect="1"/>
          </p:cNvPicPr>
          <p:nvPr/>
        </p:nvPicPr>
        <p:blipFill>
          <a:blip r:embed="rId2"/>
          <a:stretch>
            <a:fillRect/>
          </a:stretch>
        </p:blipFill>
        <p:spPr>
          <a:xfrm>
            <a:off x="1790700" y="233362"/>
            <a:ext cx="8610600" cy="6391275"/>
          </a:xfrm>
          <a:prstGeom prst="rect">
            <a:avLst/>
          </a:prstGeom>
        </p:spPr>
      </p:pic>
    </p:spTree>
    <p:extLst>
      <p:ext uri="{BB962C8B-B14F-4D97-AF65-F5344CB8AC3E}">
        <p14:creationId xmlns:p14="http://schemas.microsoft.com/office/powerpoint/2010/main" val="141951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F3CA6E5-DDC6-95ED-65B1-875747F83B7B}"/>
              </a:ext>
            </a:extLst>
          </p:cNvPr>
          <p:cNvPicPr>
            <a:picLocks noChangeAspect="1"/>
          </p:cNvPicPr>
          <p:nvPr/>
        </p:nvPicPr>
        <p:blipFill rotWithShape="1">
          <a:blip r:embed="rId2"/>
          <a:srcRect t="6504" r="1942" b="8184"/>
          <a:stretch/>
        </p:blipFill>
        <p:spPr>
          <a:xfrm>
            <a:off x="1299439" y="643467"/>
            <a:ext cx="9593122" cy="5571066"/>
          </a:xfrm>
          <a:prstGeom prst="rect">
            <a:avLst/>
          </a:prstGeom>
        </p:spPr>
      </p:pic>
    </p:spTree>
    <p:extLst>
      <p:ext uri="{BB962C8B-B14F-4D97-AF65-F5344CB8AC3E}">
        <p14:creationId xmlns:p14="http://schemas.microsoft.com/office/powerpoint/2010/main" val="2211846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Skyscrapers And Location Icons">
            <a:extLst>
              <a:ext uri="{FF2B5EF4-FFF2-40B4-BE49-F238E27FC236}">
                <a16:creationId xmlns:a16="http://schemas.microsoft.com/office/drawing/2014/main" id="{32071225-E46E-0CD9-5849-81A715382C8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B7B4CD1-9C5E-5C8E-2609-D6108C6DC8A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2900" dirty="0">
                <a:solidFill>
                  <a:srgbClr val="FFFFFF"/>
                </a:solidFill>
              </a:rPr>
              <a:t>https://uwtsd.qualtrics.com/jfe/form/SV_0wTQpl6wlBERFps</a:t>
            </a:r>
          </a:p>
        </p:txBody>
      </p:sp>
    </p:spTree>
    <p:extLst>
      <p:ext uri="{BB962C8B-B14F-4D97-AF65-F5344CB8AC3E}">
        <p14:creationId xmlns:p14="http://schemas.microsoft.com/office/powerpoint/2010/main" val="742937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888DE-DF4F-52D9-29C4-09D8BA4035D9}"/>
              </a:ext>
            </a:extLst>
          </p:cNvPr>
          <p:cNvSpPr>
            <a:spLocks noGrp="1"/>
          </p:cNvSpPr>
          <p:nvPr>
            <p:ph type="title"/>
          </p:nvPr>
        </p:nvSpPr>
        <p:spPr>
          <a:xfrm>
            <a:off x="572493" y="238539"/>
            <a:ext cx="11018520" cy="1434415"/>
          </a:xfrm>
        </p:spPr>
        <p:txBody>
          <a:bodyPr anchor="b">
            <a:normAutofit/>
          </a:bodyPr>
          <a:lstStyle/>
          <a:p>
            <a:r>
              <a:rPr lang="en-GB" sz="5400"/>
              <a:t>Roundtable presentations 1</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38D4B4-86AB-E663-9711-F7EDFB45385E}"/>
              </a:ext>
            </a:extLst>
          </p:cNvPr>
          <p:cNvSpPr>
            <a:spLocks noGrp="1"/>
          </p:cNvSpPr>
          <p:nvPr>
            <p:ph idx="1"/>
          </p:nvPr>
        </p:nvSpPr>
        <p:spPr>
          <a:xfrm>
            <a:off x="572493" y="2071316"/>
            <a:ext cx="6713552" cy="4119172"/>
          </a:xfrm>
        </p:spPr>
        <p:txBody>
          <a:bodyPr anchor="t">
            <a:normAutofit/>
          </a:bodyPr>
          <a:lstStyle/>
          <a:p>
            <a:r>
              <a:rPr lang="en-GB" sz="1500" dirty="0"/>
              <a:t>Q. What is this format?</a:t>
            </a:r>
          </a:p>
          <a:p>
            <a:r>
              <a:rPr lang="en-GB" sz="1500" dirty="0"/>
              <a:t>A. The Roundtable format is a real discussion format rather than a lecture or poster format. Each table will have no more than two presenters and both will have a total of twenty minutes for a presentation.</a:t>
            </a:r>
          </a:p>
          <a:p>
            <a:r>
              <a:rPr lang="en-GB" sz="1500" dirty="0"/>
              <a:t>Q. Is there a data projector or presentation screen available for this format?</a:t>
            </a:r>
          </a:p>
          <a:p>
            <a:r>
              <a:rPr lang="en-GB" sz="1500" dirty="0"/>
              <a:t>A. No. This is a discussion format that takes place at your Roundtable with the participants at your table. There will not be a projector or screen in the roundtable space.</a:t>
            </a:r>
          </a:p>
          <a:p>
            <a:r>
              <a:rPr lang="en-GB" sz="1500" dirty="0"/>
              <a:t>Q. Should I bring a laptop to make what might otherwise be a PowerPoint presentation?</a:t>
            </a:r>
          </a:p>
          <a:p>
            <a:r>
              <a:rPr lang="en-GB" sz="1500" dirty="0"/>
              <a:t>A. We encourage you to do so. You may turn the laptop around to the table participants to demonstrate or show video or other images.</a:t>
            </a:r>
          </a:p>
          <a:p>
            <a:endParaRPr lang="en-GB" sz="1500" dirty="0"/>
          </a:p>
          <a:p>
            <a:endParaRPr lang="en-GB" sz="1500" dirty="0"/>
          </a:p>
        </p:txBody>
      </p:sp>
      <p:pic>
        <p:nvPicPr>
          <p:cNvPr id="5" name="Picture 4" descr="Green dialogue boxes">
            <a:extLst>
              <a:ext uri="{FF2B5EF4-FFF2-40B4-BE49-F238E27FC236}">
                <a16:creationId xmlns:a16="http://schemas.microsoft.com/office/drawing/2014/main" id="{ED740CFB-D2BA-B416-423F-F75CC1C35848}"/>
              </a:ext>
            </a:extLst>
          </p:cNvPr>
          <p:cNvPicPr>
            <a:picLocks noChangeAspect="1"/>
          </p:cNvPicPr>
          <p:nvPr/>
        </p:nvPicPr>
        <p:blipFill rotWithShape="1">
          <a:blip r:embed="rId2"/>
          <a:srcRect l="7899" r="12011" b="1"/>
          <a:stretch/>
        </p:blipFill>
        <p:spPr>
          <a:xfrm>
            <a:off x="7675658" y="2093976"/>
            <a:ext cx="3941064" cy="4096512"/>
          </a:xfrm>
          <a:prstGeom prst="rect">
            <a:avLst/>
          </a:prstGeom>
        </p:spPr>
      </p:pic>
    </p:spTree>
    <p:extLst>
      <p:ext uri="{BB962C8B-B14F-4D97-AF65-F5344CB8AC3E}">
        <p14:creationId xmlns:p14="http://schemas.microsoft.com/office/powerpoint/2010/main" val="2635620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1F5E3-3E34-D09B-4552-CB38C777238D}"/>
              </a:ext>
            </a:extLst>
          </p:cNvPr>
          <p:cNvSpPr>
            <a:spLocks noGrp="1"/>
          </p:cNvSpPr>
          <p:nvPr>
            <p:ph type="title"/>
          </p:nvPr>
        </p:nvSpPr>
        <p:spPr>
          <a:xfrm>
            <a:off x="572493" y="238539"/>
            <a:ext cx="11018520" cy="1434415"/>
          </a:xfrm>
        </p:spPr>
        <p:txBody>
          <a:bodyPr anchor="b">
            <a:normAutofit/>
          </a:bodyPr>
          <a:lstStyle/>
          <a:p>
            <a:r>
              <a:rPr lang="en-GB" sz="5400"/>
              <a:t>Roundtable presentations 2</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D3B2FD-A1D7-2985-D6C7-0BFDAF410831}"/>
              </a:ext>
            </a:extLst>
          </p:cNvPr>
          <p:cNvSpPr>
            <a:spLocks noGrp="1"/>
          </p:cNvSpPr>
          <p:nvPr>
            <p:ph idx="1"/>
          </p:nvPr>
        </p:nvSpPr>
        <p:spPr>
          <a:xfrm>
            <a:off x="572493" y="2071316"/>
            <a:ext cx="6713552" cy="4119172"/>
          </a:xfrm>
        </p:spPr>
        <p:txBody>
          <a:bodyPr anchor="t">
            <a:normAutofit/>
          </a:bodyPr>
          <a:lstStyle/>
          <a:p>
            <a:r>
              <a:rPr lang="en-GB" sz="1700"/>
              <a:t>Q. Will Internet connectivity be available during the Roundtable discussions?</a:t>
            </a:r>
          </a:p>
          <a:p>
            <a:r>
              <a:rPr lang="en-GB" sz="1700"/>
              <a:t>A. Internet connectivity is not guaranteed. Please bring any presentation support on your laptop or via handouts.</a:t>
            </a:r>
          </a:p>
          <a:p>
            <a:r>
              <a:rPr lang="en-GB" sz="1700"/>
              <a:t>Q. Is my presentation scheduled for a Roundtable with other like-presentations?</a:t>
            </a:r>
          </a:p>
          <a:p>
            <a:r>
              <a:rPr lang="en-GB" sz="1700"/>
              <a:t>A. No. The idea of this format is to share a broad range of discussion topics at the same Roundtable to allow conference attendees to move around among topics.</a:t>
            </a:r>
          </a:p>
          <a:p>
            <a:r>
              <a:rPr lang="en-GB" sz="1700"/>
              <a:t>Q. How will I know (and how will interested participants know) when and where I am presenting?</a:t>
            </a:r>
          </a:p>
          <a:p>
            <a:r>
              <a:rPr lang="en-GB" sz="1700"/>
              <a:t>A. Your room and your table number and the time at which you will present is shown on the online schedule and mobile app along with your topic.</a:t>
            </a:r>
          </a:p>
          <a:p>
            <a:endParaRPr lang="en-GB" sz="1700"/>
          </a:p>
          <a:p>
            <a:endParaRPr lang="en-GB" sz="1700"/>
          </a:p>
          <a:p>
            <a:endParaRPr lang="en-GB" sz="1700"/>
          </a:p>
          <a:p>
            <a:endParaRPr lang="en-GB" sz="1700"/>
          </a:p>
        </p:txBody>
      </p:sp>
      <p:pic>
        <p:nvPicPr>
          <p:cNvPr id="4" name="Picture 3">
            <a:extLst>
              <a:ext uri="{FF2B5EF4-FFF2-40B4-BE49-F238E27FC236}">
                <a16:creationId xmlns:a16="http://schemas.microsoft.com/office/drawing/2014/main" id="{EEA3EAD2-818D-C8D3-0E12-39BC19EACD53}"/>
              </a:ext>
            </a:extLst>
          </p:cNvPr>
          <p:cNvPicPr>
            <a:picLocks noChangeAspect="1"/>
          </p:cNvPicPr>
          <p:nvPr/>
        </p:nvPicPr>
        <p:blipFill rotWithShape="1">
          <a:blip r:embed="rId2"/>
          <a:srcRect r="44" b="-3"/>
          <a:stretch/>
        </p:blipFill>
        <p:spPr>
          <a:xfrm>
            <a:off x="7675658" y="2093976"/>
            <a:ext cx="3941064" cy="4096512"/>
          </a:xfrm>
          <a:prstGeom prst="rect">
            <a:avLst/>
          </a:prstGeom>
        </p:spPr>
      </p:pic>
    </p:spTree>
    <p:extLst>
      <p:ext uri="{BB962C8B-B14F-4D97-AF65-F5344CB8AC3E}">
        <p14:creationId xmlns:p14="http://schemas.microsoft.com/office/powerpoint/2010/main" val="1982615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7F1B8-D86F-E082-D9BC-F502DEEBC67D}"/>
              </a:ext>
            </a:extLst>
          </p:cNvPr>
          <p:cNvSpPr>
            <a:spLocks noGrp="1"/>
          </p:cNvSpPr>
          <p:nvPr>
            <p:ph type="title"/>
          </p:nvPr>
        </p:nvSpPr>
        <p:spPr>
          <a:xfrm>
            <a:off x="572493" y="238539"/>
            <a:ext cx="11018520" cy="1434415"/>
          </a:xfrm>
        </p:spPr>
        <p:txBody>
          <a:bodyPr anchor="b">
            <a:normAutofit/>
          </a:bodyPr>
          <a:lstStyle/>
          <a:p>
            <a:r>
              <a:rPr lang="en-GB" sz="5400"/>
              <a:t>Roundtable presentations 3</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20A500-7309-D29C-D844-36CB0A9A1303}"/>
              </a:ext>
            </a:extLst>
          </p:cNvPr>
          <p:cNvSpPr>
            <a:spLocks noGrp="1"/>
          </p:cNvSpPr>
          <p:nvPr>
            <p:ph idx="1"/>
          </p:nvPr>
        </p:nvSpPr>
        <p:spPr>
          <a:xfrm>
            <a:off x="572493" y="2071316"/>
            <a:ext cx="6713552" cy="4119172"/>
          </a:xfrm>
        </p:spPr>
        <p:txBody>
          <a:bodyPr anchor="t">
            <a:normAutofit/>
          </a:bodyPr>
          <a:lstStyle/>
          <a:p>
            <a:r>
              <a:rPr lang="en-GB" sz="1500"/>
              <a:t>Q. Should I bring handout copies of my outline or major points?</a:t>
            </a:r>
          </a:p>
          <a:p>
            <a:r>
              <a:rPr lang="en-GB" sz="1500"/>
              <a:t>A. Yes, and if applicable, please list on your handout all co-presenters.</a:t>
            </a:r>
          </a:p>
          <a:p>
            <a:r>
              <a:rPr lang="en-GB" sz="1500"/>
              <a:t>Q. How will the time allowed per presenter be regulated?</a:t>
            </a:r>
          </a:p>
          <a:p>
            <a:r>
              <a:rPr lang="en-GB" sz="1500"/>
              <a:t>A. We will have room host to keep us strictly on schedule. You will not be allowed to exceed your time slot. Please be cautious of staying within your time period. You will not be allowed to continue your presentation into anyone else’s time slot under any circumstances.</a:t>
            </a:r>
          </a:p>
          <a:p>
            <a:r>
              <a:rPr lang="en-GB" sz="1500"/>
              <a:t>Q. When will Q and A be allowed?</a:t>
            </a:r>
          </a:p>
          <a:p>
            <a:r>
              <a:rPr lang="en-GB" sz="1500"/>
              <a:t>A. You are in full control of your presentation and should allow Q&amp;A within your designated time slot.</a:t>
            </a:r>
          </a:p>
          <a:p>
            <a:r>
              <a:rPr lang="en-GB" sz="1500"/>
              <a:t>Q. May I provide my email address on my handout for further collaboration with Conference attendees?</a:t>
            </a:r>
          </a:p>
          <a:p>
            <a:r>
              <a:rPr lang="en-GB" sz="1500"/>
              <a:t>A. Yes, absolutely. And unless you specify otherwise, your name will also be included on the schedule. </a:t>
            </a:r>
          </a:p>
          <a:p>
            <a:endParaRPr lang="en-GB" sz="1500"/>
          </a:p>
        </p:txBody>
      </p:sp>
      <p:pic>
        <p:nvPicPr>
          <p:cNvPr id="4" name="Picture 3">
            <a:extLst>
              <a:ext uri="{FF2B5EF4-FFF2-40B4-BE49-F238E27FC236}">
                <a16:creationId xmlns:a16="http://schemas.microsoft.com/office/drawing/2014/main" id="{5F02103A-60BE-619F-353C-B7A595C49166}"/>
              </a:ext>
            </a:extLst>
          </p:cNvPr>
          <p:cNvPicPr>
            <a:picLocks noChangeAspect="1"/>
          </p:cNvPicPr>
          <p:nvPr/>
        </p:nvPicPr>
        <p:blipFill rotWithShape="1">
          <a:blip r:embed="rId2"/>
          <a:srcRect r="44" b="-3"/>
          <a:stretch/>
        </p:blipFill>
        <p:spPr>
          <a:xfrm>
            <a:off x="7675658" y="2093976"/>
            <a:ext cx="3941064" cy="4096512"/>
          </a:xfrm>
          <a:prstGeom prst="rect">
            <a:avLst/>
          </a:prstGeom>
        </p:spPr>
      </p:pic>
    </p:spTree>
    <p:extLst>
      <p:ext uri="{BB962C8B-B14F-4D97-AF65-F5344CB8AC3E}">
        <p14:creationId xmlns:p14="http://schemas.microsoft.com/office/powerpoint/2010/main" val="17381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6AF2A-93E4-7264-1E41-EBEC9218B4C2}"/>
              </a:ext>
            </a:extLst>
          </p:cNvPr>
          <p:cNvSpPr>
            <a:spLocks noGrp="1"/>
          </p:cNvSpPr>
          <p:nvPr>
            <p:ph type="title"/>
          </p:nvPr>
        </p:nvSpPr>
        <p:spPr>
          <a:xfrm>
            <a:off x="572493" y="238539"/>
            <a:ext cx="11018520" cy="1434415"/>
          </a:xfrm>
        </p:spPr>
        <p:txBody>
          <a:bodyPr anchor="b">
            <a:normAutofit/>
          </a:bodyPr>
          <a:lstStyle/>
          <a:p>
            <a:r>
              <a:rPr lang="en-GB" sz="5400"/>
              <a:t>Roundtable presentations 4</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10F99A-1013-8F2C-7065-7B3E806E7F66}"/>
              </a:ext>
            </a:extLst>
          </p:cNvPr>
          <p:cNvSpPr>
            <a:spLocks noGrp="1"/>
          </p:cNvSpPr>
          <p:nvPr>
            <p:ph idx="1"/>
          </p:nvPr>
        </p:nvSpPr>
        <p:spPr>
          <a:xfrm>
            <a:off x="572493" y="2071316"/>
            <a:ext cx="6713552" cy="4119172"/>
          </a:xfrm>
        </p:spPr>
        <p:txBody>
          <a:bodyPr anchor="t">
            <a:normAutofit/>
          </a:bodyPr>
          <a:lstStyle/>
          <a:p>
            <a:r>
              <a:rPr lang="en-GB" sz="2200"/>
              <a:t>Q. How early should I arrive in the Roundtable room?</a:t>
            </a:r>
          </a:p>
          <a:p>
            <a:r>
              <a:rPr lang="en-GB" sz="2200"/>
              <a:t>A. Roundtable presenters should be present at the assigned table 5-10 minutes before the designated start time. This will allow you to have your full time slot without concern for lost time. No relaxation of time slots will be made for any reason.</a:t>
            </a:r>
          </a:p>
          <a:p>
            <a:r>
              <a:rPr lang="en-GB" sz="2200"/>
              <a:t>Q. Am I free to move to other tables after my own presentation to hear topics of great interest to me?</a:t>
            </a:r>
          </a:p>
          <a:p>
            <a:r>
              <a:rPr lang="en-GB" sz="2200"/>
              <a:t>A. Yes. Please feel free to do so. Please be prepared to move quickly in the interest of the tight schedule.</a:t>
            </a:r>
          </a:p>
          <a:p>
            <a:endParaRPr lang="en-GB" sz="2200"/>
          </a:p>
        </p:txBody>
      </p:sp>
      <p:pic>
        <p:nvPicPr>
          <p:cNvPr id="4" name="Picture 3" descr="A group of green and green speech bubbles&#10;&#10;Description automatically generated with low confidence">
            <a:extLst>
              <a:ext uri="{FF2B5EF4-FFF2-40B4-BE49-F238E27FC236}">
                <a16:creationId xmlns:a16="http://schemas.microsoft.com/office/drawing/2014/main" id="{AAB66440-BB92-F349-2BAC-6F1CF0E13A29}"/>
              </a:ext>
            </a:extLst>
          </p:cNvPr>
          <p:cNvPicPr>
            <a:picLocks noChangeAspect="1"/>
          </p:cNvPicPr>
          <p:nvPr/>
        </p:nvPicPr>
        <p:blipFill rotWithShape="1">
          <a:blip r:embed="rId2"/>
          <a:srcRect r="44" b="-3"/>
          <a:stretch/>
        </p:blipFill>
        <p:spPr>
          <a:xfrm>
            <a:off x="7675658" y="2093976"/>
            <a:ext cx="3941064" cy="4096512"/>
          </a:xfrm>
          <a:prstGeom prst="rect">
            <a:avLst/>
          </a:prstGeom>
        </p:spPr>
      </p:pic>
    </p:spTree>
    <p:extLst>
      <p:ext uri="{BB962C8B-B14F-4D97-AF65-F5344CB8AC3E}">
        <p14:creationId xmlns:p14="http://schemas.microsoft.com/office/powerpoint/2010/main" val="2308789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F0B605-EB0A-9F9B-DF3F-649C89538018}"/>
              </a:ext>
            </a:extLst>
          </p:cNvPr>
          <p:cNvSpPr>
            <a:spLocks noGrp="1"/>
          </p:cNvSpPr>
          <p:nvPr>
            <p:ph type="title"/>
          </p:nvPr>
        </p:nvSpPr>
        <p:spPr>
          <a:xfrm>
            <a:off x="838200" y="365125"/>
            <a:ext cx="10515600" cy="1325563"/>
          </a:xfrm>
        </p:spPr>
        <p:txBody>
          <a:bodyPr>
            <a:normAutofit/>
          </a:bodyPr>
          <a:lstStyle/>
          <a:p>
            <a:r>
              <a:rPr lang="en-GB" sz="5400"/>
              <a:t>Pecha Kucha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700B7F-ED8B-BB69-2142-AC6D02E2057C}"/>
              </a:ext>
            </a:extLst>
          </p:cNvPr>
          <p:cNvSpPr>
            <a:spLocks noGrp="1"/>
          </p:cNvSpPr>
          <p:nvPr>
            <p:ph idx="1"/>
          </p:nvPr>
        </p:nvSpPr>
        <p:spPr>
          <a:xfrm>
            <a:off x="838200" y="1929384"/>
            <a:ext cx="10515600" cy="4251960"/>
          </a:xfrm>
        </p:spPr>
        <p:txBody>
          <a:bodyPr>
            <a:normAutofit/>
          </a:bodyPr>
          <a:lstStyle/>
          <a:p>
            <a:r>
              <a:rPr lang="en-GB" sz="2200" dirty="0">
                <a:effectLst/>
                <a:latin typeface="Calibri" panose="020F0502020204030204" pitchFamily="34" charset="0"/>
                <a:ea typeface="DengXian" panose="02010600030101010101" pitchFamily="2" charset="-122"/>
              </a:rPr>
              <a:t>Pecha Kucha contributions should consist of 20 slides which will be set to automatically advance after 20 seconds. </a:t>
            </a:r>
          </a:p>
          <a:p>
            <a:r>
              <a:rPr lang="en-GB" sz="2200" dirty="0">
                <a:effectLst/>
                <a:latin typeface="Calibri" panose="020F0502020204030204" pitchFamily="34" charset="0"/>
                <a:ea typeface="DengXian" panose="02010600030101010101" pitchFamily="2" charset="-122"/>
              </a:rPr>
              <a:t>Presenters can then use these slides to discuss any aspect of their research. Pecha Kucha is a cool way to tell the story of your research with an emphasis on the visuals telling that story. Rather than visuals that are graphs, academic quotes or text Pecha Kucha relies heavily on photos or drawings and is a more accessible way to talk about research. </a:t>
            </a:r>
          </a:p>
          <a:p>
            <a:r>
              <a:rPr lang="en-GB" sz="2200" dirty="0">
                <a:effectLst/>
                <a:latin typeface="Calibri" panose="020F0502020204030204" pitchFamily="34" charset="0"/>
                <a:ea typeface="DengXian" panose="02010600030101010101" pitchFamily="2" charset="-122"/>
              </a:rPr>
              <a:t>This link has some great examples of Pecha Kucha presentations </a:t>
            </a:r>
            <a:r>
              <a:rPr lang="en-GB" sz="2200" u="sng" dirty="0">
                <a:effectLst/>
                <a:latin typeface="Calibri" panose="020F0502020204030204" pitchFamily="34" charset="0"/>
                <a:ea typeface="DengXian" panose="02010600030101010101" pitchFamily="2" charset="-122"/>
                <a:hlinkClick r:id="rId2"/>
              </a:rPr>
              <a:t>https://www.pechakucha.com/about</a:t>
            </a:r>
            <a:r>
              <a:rPr lang="en-GB" sz="2200" dirty="0">
                <a:effectLst/>
                <a:latin typeface="Calibri" panose="020F0502020204030204" pitchFamily="34" charset="0"/>
                <a:ea typeface="DengXian" panose="02010600030101010101" pitchFamily="2" charset="-122"/>
              </a:rPr>
              <a:t> </a:t>
            </a:r>
          </a:p>
          <a:p>
            <a:r>
              <a:rPr lang="en-GB" sz="2200" dirty="0">
                <a:latin typeface="Calibri" panose="020F0502020204030204" pitchFamily="34" charset="0"/>
                <a:ea typeface="DengXian" panose="02010600030101010101" pitchFamily="2" charset="-122"/>
              </a:rPr>
              <a:t>Full d</a:t>
            </a:r>
            <a:r>
              <a:rPr lang="en-GB" sz="2200" dirty="0">
                <a:effectLst/>
                <a:latin typeface="Calibri" panose="020F0502020204030204" pitchFamily="34" charset="0"/>
                <a:ea typeface="DengXian" panose="02010600030101010101" pitchFamily="2" charset="-122"/>
              </a:rPr>
              <a:t>etails of the competition (including what the prize will be) to follow.</a:t>
            </a:r>
          </a:p>
          <a:p>
            <a:endParaRPr lang="en-GB" sz="2200" dirty="0"/>
          </a:p>
        </p:txBody>
      </p:sp>
    </p:spTree>
    <p:extLst>
      <p:ext uri="{BB962C8B-B14F-4D97-AF65-F5344CB8AC3E}">
        <p14:creationId xmlns:p14="http://schemas.microsoft.com/office/powerpoint/2010/main" val="1899467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2B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C948776-E623-EF94-2CE1-A52B6A09B3CC}"/>
              </a:ext>
            </a:extLst>
          </p:cNvPr>
          <p:cNvPicPr>
            <a:picLocks noChangeAspect="1"/>
          </p:cNvPicPr>
          <p:nvPr/>
        </p:nvPicPr>
        <p:blipFill rotWithShape="1">
          <a:blip r:embed="rId2"/>
          <a:srcRect l="7858" t="6216" r="8239" b="7658"/>
          <a:stretch/>
        </p:blipFill>
        <p:spPr>
          <a:xfrm>
            <a:off x="2030628" y="643467"/>
            <a:ext cx="8130743" cy="5571066"/>
          </a:xfrm>
          <a:prstGeom prst="rect">
            <a:avLst/>
          </a:prstGeom>
        </p:spPr>
      </p:pic>
    </p:spTree>
    <p:extLst>
      <p:ext uri="{BB962C8B-B14F-4D97-AF65-F5344CB8AC3E}">
        <p14:creationId xmlns:p14="http://schemas.microsoft.com/office/powerpoint/2010/main" val="572031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58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D5E727E-828E-2EA7-2422-61F43D236512}"/>
              </a:ext>
            </a:extLst>
          </p:cNvPr>
          <p:cNvPicPr>
            <a:picLocks noChangeAspect="1"/>
          </p:cNvPicPr>
          <p:nvPr/>
        </p:nvPicPr>
        <p:blipFill rotWithShape="1">
          <a:blip r:embed="rId2"/>
          <a:srcRect l="8458" t="7027" r="9560" b="10630"/>
          <a:stretch/>
        </p:blipFill>
        <p:spPr>
          <a:xfrm>
            <a:off x="1941211" y="643467"/>
            <a:ext cx="8309577" cy="5571066"/>
          </a:xfrm>
          <a:prstGeom prst="rect">
            <a:avLst/>
          </a:prstGeom>
        </p:spPr>
      </p:pic>
    </p:spTree>
    <p:extLst>
      <p:ext uri="{BB962C8B-B14F-4D97-AF65-F5344CB8AC3E}">
        <p14:creationId xmlns:p14="http://schemas.microsoft.com/office/powerpoint/2010/main" val="3931176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45F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562DEB3-E11A-7531-B9DC-4A1E70A57E23}"/>
              </a:ext>
            </a:extLst>
          </p:cNvPr>
          <p:cNvPicPr>
            <a:picLocks noChangeAspect="1"/>
          </p:cNvPicPr>
          <p:nvPr/>
        </p:nvPicPr>
        <p:blipFill rotWithShape="1">
          <a:blip r:embed="rId2"/>
          <a:srcRect t="5405" r="17007" b="9639"/>
          <a:stretch/>
        </p:blipFill>
        <p:spPr>
          <a:xfrm>
            <a:off x="2019343" y="643467"/>
            <a:ext cx="8153314" cy="5571066"/>
          </a:xfrm>
          <a:prstGeom prst="rect">
            <a:avLst/>
          </a:prstGeom>
        </p:spPr>
      </p:pic>
    </p:spTree>
    <p:extLst>
      <p:ext uri="{BB962C8B-B14F-4D97-AF65-F5344CB8AC3E}">
        <p14:creationId xmlns:p14="http://schemas.microsoft.com/office/powerpoint/2010/main" val="1380285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D0E8-8CC8-0E25-8E19-32DE6189A29A}"/>
              </a:ext>
            </a:extLst>
          </p:cNvPr>
          <p:cNvSpPr>
            <a:spLocks noGrp="1"/>
          </p:cNvSpPr>
          <p:nvPr>
            <p:ph type="title"/>
          </p:nvPr>
        </p:nvSpPr>
        <p:spPr/>
        <p:txBody>
          <a:bodyPr/>
          <a:lstStyle/>
          <a:p>
            <a:r>
              <a:rPr lang="en-GB" dirty="0"/>
              <a:t>https://youtu.be/o__srzC6IFw</a:t>
            </a:r>
          </a:p>
        </p:txBody>
      </p:sp>
    </p:spTree>
    <p:extLst>
      <p:ext uri="{BB962C8B-B14F-4D97-AF65-F5344CB8AC3E}">
        <p14:creationId xmlns:p14="http://schemas.microsoft.com/office/powerpoint/2010/main" val="3282153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5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5F579D94-7144-BD6A-01B2-049E3DEF60FC}"/>
              </a:ext>
            </a:extLst>
          </p:cNvPr>
          <p:cNvPicPr>
            <a:picLocks noChangeAspect="1"/>
          </p:cNvPicPr>
          <p:nvPr/>
        </p:nvPicPr>
        <p:blipFill rotWithShape="1">
          <a:blip r:embed="rId2"/>
          <a:srcRect l="915" t="6981" r="1129" b="6981"/>
          <a:stretch/>
        </p:blipFill>
        <p:spPr>
          <a:xfrm>
            <a:off x="1334529" y="643467"/>
            <a:ext cx="9502347" cy="5571066"/>
          </a:xfrm>
          <a:prstGeom prst="rect">
            <a:avLst/>
          </a:prstGeom>
        </p:spPr>
      </p:pic>
    </p:spTree>
    <p:extLst>
      <p:ext uri="{BB962C8B-B14F-4D97-AF65-F5344CB8AC3E}">
        <p14:creationId xmlns:p14="http://schemas.microsoft.com/office/powerpoint/2010/main" val="277892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35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75081C2-6ADC-16A8-97FB-8183B17F4380}"/>
              </a:ext>
            </a:extLst>
          </p:cNvPr>
          <p:cNvPicPr>
            <a:picLocks noChangeAspect="1"/>
          </p:cNvPicPr>
          <p:nvPr/>
        </p:nvPicPr>
        <p:blipFill rotWithShape="1">
          <a:blip r:embed="rId2"/>
          <a:srcRect l="7737" t="6949" r="8899" b="16414"/>
          <a:stretch/>
        </p:blipFill>
        <p:spPr>
          <a:xfrm>
            <a:off x="1556614" y="643467"/>
            <a:ext cx="9078772" cy="5571066"/>
          </a:xfrm>
          <a:prstGeom prst="rect">
            <a:avLst/>
          </a:prstGeom>
        </p:spPr>
      </p:pic>
    </p:spTree>
    <p:extLst>
      <p:ext uri="{BB962C8B-B14F-4D97-AF65-F5344CB8AC3E}">
        <p14:creationId xmlns:p14="http://schemas.microsoft.com/office/powerpoint/2010/main" val="1897996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02B53-2B6A-7B6E-E339-834025C910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6FA6D1-7C54-131A-B3E2-54402D2B90A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015918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3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3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62A048-B31D-E9C7-8F63-2E00096801AA}"/>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latin typeface="Roboto" panose="02000000000000000000" pitchFamily="2" charset="0"/>
              </a:rPr>
              <a:t>C</a:t>
            </a:r>
            <a:r>
              <a:rPr lang="en-GB" sz="4000" b="0" i="0" dirty="0">
                <a:solidFill>
                  <a:srgbClr val="FFFFFF"/>
                </a:solidFill>
                <a:effectLst/>
                <a:latin typeface="Roboto" panose="02000000000000000000" pitchFamily="2" charset="0"/>
              </a:rPr>
              <a:t>onference paper</a:t>
            </a:r>
            <a:br>
              <a:rPr lang="en-GB" sz="4000" b="0" i="0" dirty="0">
                <a:solidFill>
                  <a:srgbClr val="FFFFFF"/>
                </a:solidFill>
                <a:effectLst/>
                <a:latin typeface="Roboto" panose="02000000000000000000" pitchFamily="2" charset="0"/>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4AD99206-E096-24C0-2884-DD1B9FE2C119}"/>
              </a:ext>
            </a:extLst>
          </p:cNvPr>
          <p:cNvSpPr>
            <a:spLocks noGrp="1"/>
          </p:cNvSpPr>
          <p:nvPr>
            <p:ph idx="1"/>
          </p:nvPr>
        </p:nvSpPr>
        <p:spPr>
          <a:xfrm>
            <a:off x="6503158" y="649480"/>
            <a:ext cx="4862447" cy="5546047"/>
          </a:xfrm>
        </p:spPr>
        <p:txBody>
          <a:bodyPr anchor="ctr">
            <a:normAutofit/>
          </a:bodyPr>
          <a:lstStyle/>
          <a:p>
            <a:r>
              <a:rPr lang="en-GB" sz="2000" b="0" i="0" dirty="0">
                <a:effectLst/>
                <a:latin typeface="Roboto" panose="02000000000000000000" pitchFamily="2" charset="0"/>
              </a:rPr>
              <a:t>Conference papers can be an effective way to try out new ideas, introduce your work to colleagues, and hone your research questions. Presenting at a conference is a great opportunity for gaining valuable feedback from a community of scholars and for increasing your professional stature in your field.</a:t>
            </a:r>
          </a:p>
          <a:p>
            <a:r>
              <a:rPr lang="en-GB" sz="2000" b="0" i="0" dirty="0">
                <a:effectLst/>
                <a:latin typeface="Roboto" panose="02000000000000000000" pitchFamily="2" charset="0"/>
              </a:rPr>
              <a:t>A conference paper is often both a written document and an oral presentation. You may be asked to submit a copy of your paper to a commentator before you present at the conference. Thus, your paper should follow the conventions for academic papers and oral presentations.</a:t>
            </a:r>
          </a:p>
          <a:p>
            <a:pPr marL="0" indent="0">
              <a:buNone/>
            </a:pPr>
            <a:endParaRPr lang="en-GB" sz="2000" dirty="0"/>
          </a:p>
        </p:txBody>
      </p:sp>
    </p:spTree>
    <p:extLst>
      <p:ext uri="{BB962C8B-B14F-4D97-AF65-F5344CB8AC3E}">
        <p14:creationId xmlns:p14="http://schemas.microsoft.com/office/powerpoint/2010/main" val="15177838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59494-CD5D-1357-8129-34C8970C978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Your audience</a:t>
            </a:r>
          </a:p>
        </p:txBody>
      </p:sp>
      <p:sp>
        <p:nvSpPr>
          <p:cNvPr id="3" name="Content Placeholder 2">
            <a:extLst>
              <a:ext uri="{FF2B5EF4-FFF2-40B4-BE49-F238E27FC236}">
                <a16:creationId xmlns:a16="http://schemas.microsoft.com/office/drawing/2014/main" id="{B30B9626-5AEC-9C35-51E3-6B52ACBA5EF2}"/>
              </a:ext>
            </a:extLst>
          </p:cNvPr>
          <p:cNvSpPr>
            <a:spLocks noGrp="1"/>
          </p:cNvSpPr>
          <p:nvPr>
            <p:ph idx="1"/>
          </p:nvPr>
        </p:nvSpPr>
        <p:spPr>
          <a:xfrm>
            <a:off x="6503158" y="649480"/>
            <a:ext cx="4862447" cy="5546047"/>
          </a:xfrm>
        </p:spPr>
        <p:txBody>
          <a:bodyPr anchor="ctr">
            <a:normAutofit/>
          </a:bodyPr>
          <a:lstStyle/>
          <a:p>
            <a:r>
              <a:rPr lang="en-GB" sz="1700" b="0" i="0">
                <a:effectLst/>
                <a:latin typeface="Roboto" panose="02000000000000000000" pitchFamily="2" charset="0"/>
              </a:rPr>
              <a:t>Knowing your audience is critical for any writing assignment, but conference papers are special because you will be physically interacting with them. </a:t>
            </a:r>
          </a:p>
          <a:p>
            <a:r>
              <a:rPr lang="en-GB" sz="1700" b="0" i="0">
                <a:effectLst/>
                <a:latin typeface="Roboto" panose="02000000000000000000" pitchFamily="2" charset="0"/>
              </a:rPr>
              <a:t>Anticipating the needs of your listeners will help you write a conference paper that connects your specific research to their broader concerns in a compelling way.</a:t>
            </a:r>
          </a:p>
          <a:p>
            <a:r>
              <a:rPr lang="en-GB" sz="1700" b="1" i="0">
                <a:effectLst/>
                <a:latin typeface="Roboto" panose="02000000000000000000" pitchFamily="2" charset="0"/>
              </a:rPr>
              <a:t>What are the concerns of the conference?</a:t>
            </a:r>
            <a:endParaRPr lang="en-GB" sz="1700" b="0" i="0">
              <a:effectLst/>
              <a:latin typeface="Roboto" panose="02000000000000000000" pitchFamily="2" charset="0"/>
            </a:endParaRPr>
          </a:p>
          <a:p>
            <a:r>
              <a:rPr lang="en-GB" sz="1700" b="0" i="0">
                <a:effectLst/>
                <a:latin typeface="Roboto" panose="02000000000000000000" pitchFamily="2" charset="0"/>
              </a:rPr>
              <a:t>You can identify these by revisiting the call for proposals and reviewing the mission statement or theme of the conference. What key words or concepts are repeated? How does your work relate to these larger research questions? If you choose to orient your paper toward one of these themes, make sure there is a genuine relationship. Superficial use of key terms can weaken your paper.</a:t>
            </a:r>
          </a:p>
          <a:p>
            <a:endParaRPr lang="en-GB" sz="1700"/>
          </a:p>
        </p:txBody>
      </p:sp>
    </p:spTree>
    <p:extLst>
      <p:ext uri="{BB962C8B-B14F-4D97-AF65-F5344CB8AC3E}">
        <p14:creationId xmlns:p14="http://schemas.microsoft.com/office/powerpoint/2010/main" val="298843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98423-F501-F5A1-76FF-3510D322A2F5}"/>
              </a:ext>
            </a:extLst>
          </p:cNvPr>
          <p:cNvSpPr>
            <a:spLocks noGrp="1"/>
          </p:cNvSpPr>
          <p:nvPr>
            <p:ph type="title"/>
          </p:nvPr>
        </p:nvSpPr>
        <p:spPr/>
        <p:txBody>
          <a:bodyPr>
            <a:normAutofit fontScale="90000"/>
          </a:bodyPr>
          <a:lstStyle/>
          <a:p>
            <a:r>
              <a:rPr lang="en-GB" i="0" dirty="0">
                <a:solidFill>
                  <a:srgbClr val="333333"/>
                </a:solidFill>
                <a:effectLst/>
                <a:latin typeface="Roboto" panose="02000000000000000000" pitchFamily="2" charset="0"/>
              </a:rPr>
              <a:t>What are the primary concerns of the field?</a:t>
            </a:r>
            <a:br>
              <a:rPr lang="en-GB" i="0" dirty="0">
                <a:solidFill>
                  <a:srgbClr val="333333"/>
                </a:solidFill>
                <a:effectLst/>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626003D7-28ED-B5CC-95AF-55A11E479078}"/>
              </a:ext>
            </a:extLst>
          </p:cNvPr>
          <p:cNvSpPr>
            <a:spLocks noGrp="1"/>
          </p:cNvSpPr>
          <p:nvPr>
            <p:ph idx="1"/>
          </p:nvPr>
        </p:nvSpPr>
        <p:spPr/>
        <p:txBody>
          <a:bodyPr>
            <a:normAutofit fontScale="55000" lnSpcReduction="20000"/>
          </a:bodyPr>
          <a:lstStyle/>
          <a:p>
            <a:pPr algn="l"/>
            <a:r>
              <a:rPr lang="en-GB" b="0" i="0" dirty="0">
                <a:solidFill>
                  <a:srgbClr val="333333"/>
                </a:solidFill>
                <a:effectLst/>
                <a:latin typeface="Roboto" panose="02000000000000000000" pitchFamily="2" charset="0"/>
              </a:rPr>
              <a:t>If you are presenting at a conference that is within your primary field, you should be familiar with leading concerns and questions. </a:t>
            </a:r>
            <a:r>
              <a:rPr lang="en-GB" b="1" i="0" dirty="0">
                <a:solidFill>
                  <a:srgbClr val="333333"/>
                </a:solidFill>
                <a:effectLst/>
                <a:latin typeface="Roboto" panose="02000000000000000000" pitchFamily="2" charset="0"/>
              </a:rPr>
              <a:t>If you will be attending an interdisciplinary conference or a conference outside of your field, or if you simply need to refresh your knowledge of what’s current in your discipline, you can:</a:t>
            </a:r>
            <a:endParaRPr lang="en-GB" b="0" i="0" dirty="0">
              <a:solidFill>
                <a:srgbClr val="333333"/>
              </a:solidFill>
              <a:effectLst/>
              <a:latin typeface="Roboto" panose="02000000000000000000" pitchFamily="2" charset="0"/>
            </a:endParaRPr>
          </a:p>
          <a:p>
            <a:pPr algn="l">
              <a:buFont typeface="Arial" panose="020B0604020202020204" pitchFamily="34" charset="0"/>
              <a:buChar char="•"/>
            </a:pPr>
            <a:r>
              <a:rPr lang="en-GB" b="0" i="0" dirty="0">
                <a:solidFill>
                  <a:srgbClr val="333333"/>
                </a:solidFill>
                <a:effectLst/>
                <a:latin typeface="Roboto" panose="02000000000000000000" pitchFamily="2" charset="0"/>
              </a:rPr>
              <a:t>Read recently published journals and books, including recent publications by the conference’s featured speakers</a:t>
            </a:r>
          </a:p>
          <a:p>
            <a:pPr algn="l">
              <a:buFont typeface="Arial" panose="020B0604020202020204" pitchFamily="34" charset="0"/>
              <a:buChar char="•"/>
            </a:pPr>
            <a:r>
              <a:rPr lang="en-GB" b="0" i="0" dirty="0">
                <a:solidFill>
                  <a:srgbClr val="333333"/>
                </a:solidFill>
                <a:effectLst/>
                <a:latin typeface="Roboto" panose="02000000000000000000" pitchFamily="2" charset="0"/>
              </a:rPr>
              <a:t>Talk to people who have been to the conference</a:t>
            </a:r>
          </a:p>
          <a:p>
            <a:pPr algn="l">
              <a:buFont typeface="Arial" panose="020B0604020202020204" pitchFamily="34" charset="0"/>
              <a:buChar char="•"/>
            </a:pPr>
            <a:r>
              <a:rPr lang="en-GB" b="0" i="0" dirty="0">
                <a:solidFill>
                  <a:srgbClr val="333333"/>
                </a:solidFill>
                <a:effectLst/>
                <a:latin typeface="Roboto" panose="02000000000000000000" pitchFamily="2" charset="0"/>
              </a:rPr>
              <a:t>Pay attention to questions about theory and method. What questions come up in the literature? What foundational texts should you be familiar with?</a:t>
            </a:r>
          </a:p>
          <a:p>
            <a:pPr algn="l">
              <a:buFont typeface="Arial" panose="020B0604020202020204" pitchFamily="34" charset="0"/>
              <a:buChar char="•"/>
            </a:pPr>
            <a:r>
              <a:rPr lang="en-GB" b="0" i="0" dirty="0">
                <a:solidFill>
                  <a:srgbClr val="333333"/>
                </a:solidFill>
                <a:effectLst/>
                <a:latin typeface="Roboto" panose="02000000000000000000" pitchFamily="2" charset="0"/>
              </a:rPr>
              <a:t>Review the initial research questions that inspired your project. Think about the big questions in the secondary literature of your field.</a:t>
            </a:r>
          </a:p>
          <a:p>
            <a:pPr algn="l">
              <a:buFont typeface="Arial" panose="020B0604020202020204" pitchFamily="34" charset="0"/>
              <a:buChar char="•"/>
            </a:pPr>
            <a:r>
              <a:rPr lang="en-GB" b="0" i="0" dirty="0">
                <a:solidFill>
                  <a:srgbClr val="333333"/>
                </a:solidFill>
                <a:effectLst/>
                <a:latin typeface="Roboto" panose="02000000000000000000" pitchFamily="2" charset="0"/>
              </a:rPr>
              <a:t>Try a free-writing exercise. Imagine that you are explaining your project to someone who is in your department, but is unfamiliar with your specific topic. What can you assume he or she already knows? Where will you need to start in your explanation? How will you establish common ground?</a:t>
            </a:r>
          </a:p>
          <a:p>
            <a:pPr algn="l"/>
            <a:r>
              <a:rPr lang="en-GB" b="0" i="0" dirty="0">
                <a:solidFill>
                  <a:srgbClr val="333333"/>
                </a:solidFill>
                <a:effectLst/>
                <a:latin typeface="Roboto" panose="02000000000000000000" pitchFamily="2" charset="0"/>
              </a:rPr>
              <a:t>Contextualizing your narrow research question within larger trends in the field will help you connect with your audience.  You might be really excited about a previously unknown nineteenth-century poet. But will your topic engage others?  You don’t want people to leave your presentation, thinking, “What was the point of that?” By carefully </a:t>
            </a:r>
            <a:r>
              <a:rPr lang="en-GB" b="0" i="0" dirty="0" err="1">
                <a:solidFill>
                  <a:srgbClr val="333333"/>
                </a:solidFill>
                <a:effectLst/>
                <a:latin typeface="Roboto" panose="02000000000000000000" pitchFamily="2" charset="0"/>
              </a:rPr>
              <a:t>analyzing</a:t>
            </a:r>
            <a:r>
              <a:rPr lang="en-GB" b="0" i="0" dirty="0">
                <a:solidFill>
                  <a:srgbClr val="333333"/>
                </a:solidFill>
                <a:effectLst/>
                <a:latin typeface="Roboto" panose="02000000000000000000" pitchFamily="2" charset="0"/>
              </a:rPr>
              <a:t> your audience and considering the concerns of the conference and the field, you can present a paper that will have your listeners thinking, “Wow! Why haven’t I heard about that obscure poet before? She is really important for understanding developments in Romantic poetry in the 1800s!”</a:t>
            </a:r>
          </a:p>
          <a:p>
            <a:endParaRPr lang="en-GB" dirty="0"/>
          </a:p>
        </p:txBody>
      </p:sp>
    </p:spTree>
    <p:extLst>
      <p:ext uri="{BB962C8B-B14F-4D97-AF65-F5344CB8AC3E}">
        <p14:creationId xmlns:p14="http://schemas.microsoft.com/office/powerpoint/2010/main" val="2615752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E969F-555E-1FF9-DEB7-1E7B975F168E}"/>
              </a:ext>
            </a:extLst>
          </p:cNvPr>
          <p:cNvSpPr>
            <a:spLocks noGrp="1"/>
          </p:cNvSpPr>
          <p:nvPr>
            <p:ph type="title"/>
          </p:nvPr>
        </p:nvSpPr>
        <p:spPr>
          <a:xfrm>
            <a:off x="6513788" y="365125"/>
            <a:ext cx="4840010" cy="1807305"/>
          </a:xfrm>
        </p:spPr>
        <p:txBody>
          <a:bodyPr>
            <a:normAutofit/>
          </a:bodyPr>
          <a:lstStyle/>
          <a:p>
            <a:r>
              <a:rPr lang="en-GB" dirty="0"/>
              <a:t>Rules</a:t>
            </a:r>
          </a:p>
        </p:txBody>
      </p:sp>
      <p:pic>
        <p:nvPicPr>
          <p:cNvPr id="5" name="Picture 4" descr="Close up image of hands applauding">
            <a:extLst>
              <a:ext uri="{FF2B5EF4-FFF2-40B4-BE49-F238E27FC236}">
                <a16:creationId xmlns:a16="http://schemas.microsoft.com/office/drawing/2014/main" id="{24929E76-B1D6-7FD3-E45E-B2A3FF09B86E}"/>
              </a:ext>
            </a:extLst>
          </p:cNvPr>
          <p:cNvPicPr>
            <a:picLocks noChangeAspect="1"/>
          </p:cNvPicPr>
          <p:nvPr/>
        </p:nvPicPr>
        <p:blipFill rotWithShape="1">
          <a:blip r:embed="rId2"/>
          <a:srcRect l="26924" r="1354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A7BC5F6-4168-EABF-5E1E-4143A042D17D}"/>
              </a:ext>
            </a:extLst>
          </p:cNvPr>
          <p:cNvSpPr>
            <a:spLocks noGrp="1"/>
          </p:cNvSpPr>
          <p:nvPr>
            <p:ph idx="1"/>
          </p:nvPr>
        </p:nvSpPr>
        <p:spPr>
          <a:xfrm>
            <a:off x="6513788" y="2333297"/>
            <a:ext cx="4840010" cy="3843666"/>
          </a:xfrm>
        </p:spPr>
        <p:txBody>
          <a:bodyPr>
            <a:normAutofit/>
          </a:bodyPr>
          <a:lstStyle/>
          <a:p>
            <a:r>
              <a:rPr lang="en-GB" sz="1900" b="1" i="0" dirty="0">
                <a:effectLst/>
                <a:latin typeface="Heuristica"/>
              </a:rPr>
              <a:t>Rule No. 1: Observe time limits scrupulously</a:t>
            </a:r>
          </a:p>
          <a:p>
            <a:r>
              <a:rPr lang="en-GB" sz="1900" b="1" i="0" dirty="0">
                <a:effectLst/>
                <a:latin typeface="Heuristica"/>
              </a:rPr>
              <a:t>Rule No. 2: Write for your real audience</a:t>
            </a:r>
            <a:endParaRPr lang="en-GB" sz="1900" b="1" dirty="0">
              <a:latin typeface="Heuristica"/>
            </a:endParaRPr>
          </a:p>
          <a:p>
            <a:r>
              <a:rPr lang="en-GB" sz="1900" b="1" i="0" dirty="0">
                <a:effectLst/>
                <a:latin typeface="Heuristica"/>
              </a:rPr>
              <a:t>Rule No. 3: Rehearse your talk</a:t>
            </a:r>
          </a:p>
          <a:p>
            <a:r>
              <a:rPr lang="en-GB" sz="1900" b="1" i="0" dirty="0">
                <a:effectLst/>
                <a:latin typeface="Heuristica"/>
              </a:rPr>
              <a:t>Rule No. 4: Stop fidgeting</a:t>
            </a:r>
          </a:p>
          <a:p>
            <a:r>
              <a:rPr lang="en-GB" sz="1900" b="1" i="0" dirty="0">
                <a:effectLst/>
                <a:latin typeface="Heuristica"/>
              </a:rPr>
              <a:t>Rule No. 5: Check out the room/platform in advance</a:t>
            </a:r>
          </a:p>
          <a:p>
            <a:r>
              <a:rPr lang="en-GB" sz="1900" b="1" i="0" dirty="0">
                <a:effectLst/>
                <a:latin typeface="Heuristica"/>
              </a:rPr>
              <a:t>Rule No. 6: Don’t improvise too much, stick to the plan</a:t>
            </a:r>
          </a:p>
          <a:p>
            <a:r>
              <a:rPr lang="en-GB" sz="1900" b="1" i="0" dirty="0">
                <a:effectLst/>
                <a:latin typeface="Heuristica"/>
              </a:rPr>
              <a:t>Rule No. 7: Remember, you are among friends</a:t>
            </a:r>
            <a:endParaRPr lang="en-GB" sz="1900" dirty="0"/>
          </a:p>
        </p:txBody>
      </p:sp>
    </p:spTree>
    <p:extLst>
      <p:ext uri="{BB962C8B-B14F-4D97-AF65-F5344CB8AC3E}">
        <p14:creationId xmlns:p14="http://schemas.microsoft.com/office/powerpoint/2010/main" val="30774071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D5CC0-D33B-6E84-B16F-106EAE8DE471}"/>
              </a:ext>
            </a:extLst>
          </p:cNvPr>
          <p:cNvSpPr>
            <a:spLocks noGrp="1"/>
          </p:cNvSpPr>
          <p:nvPr>
            <p:ph type="title"/>
          </p:nvPr>
        </p:nvSpPr>
        <p:spPr>
          <a:xfrm>
            <a:off x="838200" y="365125"/>
            <a:ext cx="10515600" cy="1325563"/>
          </a:xfrm>
        </p:spPr>
        <p:txBody>
          <a:bodyPr>
            <a:normAutofit/>
          </a:bodyPr>
          <a:lstStyle/>
          <a:p>
            <a:r>
              <a:rPr lang="en-GB" sz="4200" b="0" i="0">
                <a:effectLst/>
                <a:latin typeface="Roboto" panose="02000000000000000000" pitchFamily="2" charset="0"/>
              </a:rPr>
              <a:t>Writing your conference paper</a:t>
            </a:r>
            <a:br>
              <a:rPr lang="en-GB" sz="4200" b="0" i="0">
                <a:effectLst/>
                <a:latin typeface="Roboto" panose="02000000000000000000" pitchFamily="2" charset="0"/>
              </a:rPr>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DC495F-90C9-300D-9F22-17096AE774F4}"/>
              </a:ext>
            </a:extLst>
          </p:cNvPr>
          <p:cNvSpPr>
            <a:spLocks noGrp="1"/>
          </p:cNvSpPr>
          <p:nvPr>
            <p:ph idx="1"/>
          </p:nvPr>
        </p:nvSpPr>
        <p:spPr>
          <a:xfrm>
            <a:off x="838200" y="1929384"/>
            <a:ext cx="10515600" cy="4251960"/>
          </a:xfrm>
        </p:spPr>
        <p:txBody>
          <a:bodyPr>
            <a:normAutofit/>
          </a:bodyPr>
          <a:lstStyle/>
          <a:p>
            <a:r>
              <a:rPr lang="en-GB" sz="2200" b="0" i="0" dirty="0">
                <a:effectLst/>
                <a:latin typeface="Roboto" panose="02000000000000000000" pitchFamily="2" charset="0"/>
              </a:rPr>
              <a:t>Citing sources</a:t>
            </a:r>
          </a:p>
          <a:p>
            <a:r>
              <a:rPr lang="en-GB" sz="2200" b="0" i="0" dirty="0">
                <a:effectLst/>
                <a:latin typeface="Roboto" panose="02000000000000000000" pitchFamily="2" charset="0"/>
              </a:rPr>
              <a:t>Since your conference paper will be part of an oral presentation, there are special considerations for citations. You should observe the conventions of your discipline with regard to including citations in your written paper. However, you will also need to incorporate verbal cues to set your evidence and quotations off from your text when presenting. For example, you can say: “As Nietzsche said, quote, ‘And if you gaze for long into an abyss, the abyss also gazes into you,’ end quote.” If you use multiple quotations in your paper, think about omitting the terms “quote” and “end quote,” as these can become repetitive. Instead, signal quotations through the inflection of your voice or with strategic pauses.</a:t>
            </a:r>
          </a:p>
          <a:p>
            <a:endParaRPr lang="en-GB" sz="2200" dirty="0"/>
          </a:p>
        </p:txBody>
      </p:sp>
    </p:spTree>
    <p:extLst>
      <p:ext uri="{BB962C8B-B14F-4D97-AF65-F5344CB8AC3E}">
        <p14:creationId xmlns:p14="http://schemas.microsoft.com/office/powerpoint/2010/main" val="4270915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2C448-BE0D-F9EE-A9FD-A59BCA4E17A2}"/>
              </a:ext>
            </a:extLst>
          </p:cNvPr>
          <p:cNvSpPr>
            <a:spLocks noGrp="1"/>
          </p:cNvSpPr>
          <p:nvPr>
            <p:ph type="title"/>
          </p:nvPr>
        </p:nvSpPr>
        <p:spPr>
          <a:xfrm>
            <a:off x="838200" y="365125"/>
            <a:ext cx="10515600" cy="1325563"/>
          </a:xfrm>
        </p:spPr>
        <p:txBody>
          <a:bodyPr>
            <a:normAutofit/>
          </a:bodyPr>
          <a:lstStyle/>
          <a:p>
            <a:r>
              <a:rPr lang="en-GB" sz="4200" b="0" i="0">
                <a:effectLst/>
                <a:latin typeface="Roboto" panose="02000000000000000000" pitchFamily="2" charset="0"/>
              </a:rPr>
              <a:t>Organizing the paper</a:t>
            </a:r>
            <a:br>
              <a:rPr lang="en-GB" sz="4200" b="0" i="0">
                <a:effectLst/>
                <a:latin typeface="Roboto" panose="02000000000000000000" pitchFamily="2" charset="0"/>
              </a:rPr>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0BFD83-5C84-AB82-A66D-1E6190A17E74}"/>
              </a:ext>
            </a:extLst>
          </p:cNvPr>
          <p:cNvSpPr>
            <a:spLocks noGrp="1"/>
          </p:cNvSpPr>
          <p:nvPr>
            <p:ph idx="1"/>
          </p:nvPr>
        </p:nvSpPr>
        <p:spPr>
          <a:xfrm>
            <a:off x="838200" y="1929384"/>
            <a:ext cx="10515600" cy="4251960"/>
          </a:xfrm>
        </p:spPr>
        <p:txBody>
          <a:bodyPr>
            <a:normAutofit/>
          </a:bodyPr>
          <a:lstStyle/>
          <a:p>
            <a:r>
              <a:rPr lang="en-GB" sz="2200" b="0" i="0">
                <a:effectLst/>
                <a:latin typeface="Roboto" panose="02000000000000000000" pitchFamily="2" charset="0"/>
              </a:rPr>
              <a:t>There are numerous ways to effectively organize your conference paper, but remember to have a focused message that fits the time constraints and meets the needs of your audience. You can begin by connecting your research to the audience’s concerns, then share a few examples/case studies from your research, and then, in conclusion, broaden the discussion back out to general issues in the field.</a:t>
            </a:r>
          </a:p>
          <a:p>
            <a:pPr marL="0" indent="0">
              <a:buNone/>
            </a:pPr>
            <a:endParaRPr lang="en-GB" sz="2200"/>
          </a:p>
        </p:txBody>
      </p:sp>
    </p:spTree>
    <p:extLst>
      <p:ext uri="{BB962C8B-B14F-4D97-AF65-F5344CB8AC3E}">
        <p14:creationId xmlns:p14="http://schemas.microsoft.com/office/powerpoint/2010/main" val="4078390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61AED-466D-FF7D-899F-1330D7547AD2}"/>
              </a:ext>
            </a:extLst>
          </p:cNvPr>
          <p:cNvSpPr>
            <a:spLocks noGrp="1"/>
          </p:cNvSpPr>
          <p:nvPr>
            <p:ph type="title"/>
          </p:nvPr>
        </p:nvSpPr>
        <p:spPr>
          <a:xfrm>
            <a:off x="838200" y="365125"/>
            <a:ext cx="10515600" cy="1325563"/>
          </a:xfrm>
        </p:spPr>
        <p:txBody>
          <a:bodyPr>
            <a:normAutofit/>
          </a:bodyPr>
          <a:lstStyle/>
          <a:p>
            <a:r>
              <a:rPr lang="en-GB" sz="4200" b="1" i="0">
                <a:effectLst/>
                <a:latin typeface="Roboto" panose="02000000000000000000" pitchFamily="2" charset="0"/>
              </a:rPr>
              <a:t>Include verbal cues in the text</a:t>
            </a:r>
            <a:br>
              <a:rPr lang="en-GB" sz="4200" b="0" i="0">
                <a:effectLst/>
                <a:latin typeface="Roboto" panose="02000000000000000000" pitchFamily="2" charset="0"/>
              </a:rPr>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525AA4-6206-5576-901F-A0BAA03AB346}"/>
              </a:ext>
            </a:extLst>
          </p:cNvPr>
          <p:cNvSpPr>
            <a:spLocks noGrp="1"/>
          </p:cNvSpPr>
          <p:nvPr>
            <p:ph idx="1"/>
          </p:nvPr>
        </p:nvSpPr>
        <p:spPr>
          <a:xfrm>
            <a:off x="838200" y="1929384"/>
            <a:ext cx="10515600" cy="4251960"/>
          </a:xfrm>
        </p:spPr>
        <p:txBody>
          <a:bodyPr>
            <a:normAutofit/>
          </a:bodyPr>
          <a:lstStyle/>
          <a:p>
            <a:r>
              <a:rPr lang="en-GB" sz="2200" b="0" i="0">
                <a:effectLst/>
                <a:latin typeface="Roboto" panose="02000000000000000000" pitchFamily="2" charset="0"/>
              </a:rPr>
              <a:t>Make liberal use of transitional phrases like however, therefore, and thus, as well as signpost words like first, next, etc.</a:t>
            </a:r>
          </a:p>
          <a:p>
            <a:r>
              <a:rPr lang="en-GB" sz="2200" b="0" i="0">
                <a:effectLst/>
                <a:latin typeface="Roboto" panose="02000000000000000000" pitchFamily="2" charset="0"/>
              </a:rPr>
              <a:t>If you have 5 main points, say so at the beginning and list those 5 ideas. Refer back to this structure frequently as you transition between sections (“Now, I will discuss my fourth point, the importance of AI”).</a:t>
            </a:r>
          </a:p>
          <a:p>
            <a:r>
              <a:rPr lang="en-GB" sz="2200" b="0" i="0">
                <a:effectLst/>
                <a:latin typeface="Roboto" panose="02000000000000000000" pitchFamily="2" charset="0"/>
              </a:rPr>
              <a:t>Use a phrase like “I argue” to announce your thesis statement. Be sure that there is only one of these phrases—otherwise your audience will be confused about your central message.</a:t>
            </a:r>
          </a:p>
          <a:p>
            <a:r>
              <a:rPr lang="en-GB" sz="2200" b="0" i="0">
                <a:effectLst/>
                <a:latin typeface="Roboto" panose="02000000000000000000" pitchFamily="2" charset="0"/>
              </a:rPr>
              <a:t>Refer back to the structure, and signal moments where you are transitioning to a new topic: “I just talked about x, now I’m going to talk about y.”</a:t>
            </a:r>
          </a:p>
          <a:p>
            <a:endParaRPr lang="en-GB" sz="2200"/>
          </a:p>
        </p:txBody>
      </p:sp>
    </p:spTree>
    <p:extLst>
      <p:ext uri="{BB962C8B-B14F-4D97-AF65-F5344CB8AC3E}">
        <p14:creationId xmlns:p14="http://schemas.microsoft.com/office/powerpoint/2010/main" val="941111342"/>
      </p:ext>
    </p:extLst>
  </p:cSld>
  <p:clrMapOvr>
    <a:masterClrMapping/>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1819</Words>
  <Application>Microsoft Office PowerPoint</Application>
  <PresentationFormat>Widescreen</PresentationFormat>
  <Paragraphs>79</Paragraphs>
  <Slides>24</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Heuristica</vt:lpstr>
      <vt:lpstr>Arial</vt:lpstr>
      <vt:lpstr>Calibri</vt:lpstr>
      <vt:lpstr>Calibri Light</vt:lpstr>
      <vt:lpstr>Roboto</vt:lpstr>
      <vt:lpstr>Office Theme</vt:lpstr>
      <vt:lpstr>LCDB7007 CONVERTING RESEARCH INTO PRACTICE </vt:lpstr>
      <vt:lpstr>Please note</vt:lpstr>
      <vt:lpstr>PowerPoint Presentation</vt:lpstr>
      <vt:lpstr>PowerPoint Presentation</vt:lpstr>
      <vt:lpstr>https://uwtsd.qualtrics.com/jfe/form/SV_0wTQpl6wlBERFps</vt:lpstr>
      <vt:lpstr>Roundtable presentations 1</vt:lpstr>
      <vt:lpstr>Roundtable presentations 2</vt:lpstr>
      <vt:lpstr>Roundtable presentations 3</vt:lpstr>
      <vt:lpstr>Roundtable presentations 4</vt:lpstr>
      <vt:lpstr>Pecha Kucha</vt:lpstr>
      <vt:lpstr>PowerPoint Presentation</vt:lpstr>
      <vt:lpstr>PowerPoint Presentation</vt:lpstr>
      <vt:lpstr>PowerPoint Presentation</vt:lpstr>
      <vt:lpstr>https://youtu.be/o__srzC6IFw</vt:lpstr>
      <vt:lpstr>PowerPoint Presentation</vt:lpstr>
      <vt:lpstr>PowerPoint Presentation</vt:lpstr>
      <vt:lpstr>PowerPoint Presentation</vt:lpstr>
      <vt:lpstr>Conference paper </vt:lpstr>
      <vt:lpstr>Your audience</vt:lpstr>
      <vt:lpstr>What are the primary concerns of the field? </vt:lpstr>
      <vt:lpstr>Rules</vt:lpstr>
      <vt:lpstr>Writing your conference paper </vt:lpstr>
      <vt:lpstr>Organizing the paper </vt:lpstr>
      <vt:lpstr>Include verbal cues in the text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1</cp:revision>
  <dcterms:created xsi:type="dcterms:W3CDTF">2023-04-25T09:57:56Z</dcterms:created>
  <dcterms:modified xsi:type="dcterms:W3CDTF">2023-04-25T18:12:20Z</dcterms:modified>
</cp:coreProperties>
</file>