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12801600" cy="96012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0" autoAdjust="0"/>
    <p:restoredTop sz="94660"/>
  </p:normalViewPr>
  <p:slideViewPr>
    <p:cSldViewPr snapToGrid="0">
      <p:cViewPr>
        <p:scale>
          <a:sx n="57" d="100"/>
          <a:sy n="57" d="100"/>
        </p:scale>
        <p:origin x="32" y="1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A8A0271-EE1C-4BAE-B824-53396D109B91}" type="datetimeFigureOut">
              <a:rPr lang="en-GB" smtClean="0"/>
              <a:t>04/06/2021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D28EB9-E8F3-486C-8B0A-1CAA9DEA978B}" type="slidenum">
              <a:rPr lang="en-GB" smtClean="0"/>
              <a:t>‹#›</a:t>
            </a:fld>
            <a:endParaRPr lang="en-GB"/>
          </a:p>
        </p:txBody>
      </p:sp>
    </p:spTree>
    <p:extLst>
      <p:ext uri="{BB962C8B-B14F-4D97-AF65-F5344CB8AC3E}">
        <p14:creationId xmlns:p14="http://schemas.microsoft.com/office/powerpoint/2010/main" val="32255116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A8A0271-EE1C-4BAE-B824-53396D109B91}" type="datetimeFigureOut">
              <a:rPr lang="en-GB" smtClean="0"/>
              <a:t>04/06/2021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D28EB9-E8F3-486C-8B0A-1CAA9DEA978B}" type="slidenum">
              <a:rPr lang="en-GB" smtClean="0"/>
              <a:t>‹#›</a:t>
            </a:fld>
            <a:endParaRPr lang="en-GB"/>
          </a:p>
        </p:txBody>
      </p:sp>
    </p:spTree>
    <p:extLst>
      <p:ext uri="{BB962C8B-B14F-4D97-AF65-F5344CB8AC3E}">
        <p14:creationId xmlns:p14="http://schemas.microsoft.com/office/powerpoint/2010/main" val="29638057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A8A0271-EE1C-4BAE-B824-53396D109B91}" type="datetimeFigureOut">
              <a:rPr lang="en-GB" smtClean="0"/>
              <a:t>04/06/2021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D28EB9-E8F3-486C-8B0A-1CAA9DEA978B}" type="slidenum">
              <a:rPr lang="en-GB" smtClean="0"/>
              <a:t>‹#›</a:t>
            </a:fld>
            <a:endParaRPr lang="en-GB"/>
          </a:p>
        </p:txBody>
      </p:sp>
    </p:spTree>
    <p:extLst>
      <p:ext uri="{BB962C8B-B14F-4D97-AF65-F5344CB8AC3E}">
        <p14:creationId xmlns:p14="http://schemas.microsoft.com/office/powerpoint/2010/main" val="3646693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A8A0271-EE1C-4BAE-B824-53396D109B91}" type="datetimeFigureOut">
              <a:rPr lang="en-GB" smtClean="0"/>
              <a:t>04/06/2021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D28EB9-E8F3-486C-8B0A-1CAA9DEA978B}" type="slidenum">
              <a:rPr lang="en-GB" smtClean="0"/>
              <a:t>‹#›</a:t>
            </a:fld>
            <a:endParaRPr lang="en-GB"/>
          </a:p>
        </p:txBody>
      </p:sp>
    </p:spTree>
    <p:extLst>
      <p:ext uri="{BB962C8B-B14F-4D97-AF65-F5344CB8AC3E}">
        <p14:creationId xmlns:p14="http://schemas.microsoft.com/office/powerpoint/2010/main" val="26875021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A8A0271-EE1C-4BAE-B824-53396D109B91}" type="datetimeFigureOut">
              <a:rPr lang="en-GB" smtClean="0"/>
              <a:t>04/06/2021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BD28EB9-E8F3-486C-8B0A-1CAA9DEA978B}" type="slidenum">
              <a:rPr lang="en-GB" smtClean="0"/>
              <a:t>‹#›</a:t>
            </a:fld>
            <a:endParaRPr lang="en-GB"/>
          </a:p>
        </p:txBody>
      </p:sp>
    </p:spTree>
    <p:extLst>
      <p:ext uri="{BB962C8B-B14F-4D97-AF65-F5344CB8AC3E}">
        <p14:creationId xmlns:p14="http://schemas.microsoft.com/office/powerpoint/2010/main" val="23078650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A8A0271-EE1C-4BAE-B824-53396D109B91}" type="datetimeFigureOut">
              <a:rPr lang="en-GB" smtClean="0"/>
              <a:t>04/06/2021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BD28EB9-E8F3-486C-8B0A-1CAA9DEA978B}" type="slidenum">
              <a:rPr lang="en-GB" smtClean="0"/>
              <a:t>‹#›</a:t>
            </a:fld>
            <a:endParaRPr lang="en-GB"/>
          </a:p>
        </p:txBody>
      </p:sp>
    </p:spTree>
    <p:extLst>
      <p:ext uri="{BB962C8B-B14F-4D97-AF65-F5344CB8AC3E}">
        <p14:creationId xmlns:p14="http://schemas.microsoft.com/office/powerpoint/2010/main" val="28981786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8A0271-EE1C-4BAE-B824-53396D109B91}" type="datetimeFigureOut">
              <a:rPr lang="en-GB" smtClean="0"/>
              <a:t>04/06/2021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BD28EB9-E8F3-486C-8B0A-1CAA9DEA978B}" type="slidenum">
              <a:rPr lang="en-GB" smtClean="0"/>
              <a:t>‹#›</a:t>
            </a:fld>
            <a:endParaRPr lang="en-GB"/>
          </a:p>
        </p:txBody>
      </p:sp>
    </p:spTree>
    <p:extLst>
      <p:ext uri="{BB962C8B-B14F-4D97-AF65-F5344CB8AC3E}">
        <p14:creationId xmlns:p14="http://schemas.microsoft.com/office/powerpoint/2010/main" val="1927399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AA8A0271-EE1C-4BAE-B824-53396D109B91}" type="datetimeFigureOut">
              <a:rPr lang="en-GB" smtClean="0"/>
              <a:t>04/06/2021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D28EB9-E8F3-486C-8B0A-1CAA9DEA978B}" type="slidenum">
              <a:rPr lang="en-GB" smtClean="0"/>
              <a:t>‹#›</a:t>
            </a:fld>
            <a:endParaRPr lang="en-GB"/>
          </a:p>
        </p:txBody>
      </p:sp>
    </p:spTree>
    <p:extLst>
      <p:ext uri="{BB962C8B-B14F-4D97-AF65-F5344CB8AC3E}">
        <p14:creationId xmlns:p14="http://schemas.microsoft.com/office/powerpoint/2010/main" val="27200086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Click to edit Master text styles</a:t>
            </a:r>
          </a:p>
        </p:txBody>
      </p:sp>
      <p:sp>
        <p:nvSpPr>
          <p:cNvPr id="5" name="Date Placeholder 4"/>
          <p:cNvSpPr>
            <a:spLocks noGrp="1"/>
          </p:cNvSpPr>
          <p:nvPr>
            <p:ph type="dt" sz="half" idx="10"/>
          </p:nvPr>
        </p:nvSpPr>
        <p:spPr/>
        <p:txBody>
          <a:bodyPr/>
          <a:lstStyle/>
          <a:p>
            <a:fld id="{AA8A0271-EE1C-4BAE-B824-53396D109B91}" type="datetimeFigureOut">
              <a:rPr lang="en-GB" smtClean="0"/>
              <a:t>04/06/2021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D28EB9-E8F3-486C-8B0A-1CAA9DEA978B}" type="slidenum">
              <a:rPr lang="en-GB" smtClean="0"/>
              <a:t>‹#›</a:t>
            </a:fld>
            <a:endParaRPr lang="en-GB"/>
          </a:p>
        </p:txBody>
      </p:sp>
    </p:spTree>
    <p:extLst>
      <p:ext uri="{BB962C8B-B14F-4D97-AF65-F5344CB8AC3E}">
        <p14:creationId xmlns:p14="http://schemas.microsoft.com/office/powerpoint/2010/main" val="4687093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A8A0271-EE1C-4BAE-B824-53396D109B91}" type="datetimeFigureOut">
              <a:rPr lang="en-GB" smtClean="0"/>
              <a:t>04/06/2021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D28EB9-E8F3-486C-8B0A-1CAA9DEA978B}" type="slidenum">
              <a:rPr lang="en-GB" smtClean="0"/>
              <a:t>‹#›</a:t>
            </a:fld>
            <a:endParaRPr lang="en-GB"/>
          </a:p>
        </p:txBody>
      </p:sp>
    </p:spTree>
    <p:extLst>
      <p:ext uri="{BB962C8B-B14F-4D97-AF65-F5344CB8AC3E}">
        <p14:creationId xmlns:p14="http://schemas.microsoft.com/office/powerpoint/2010/main" val="14128283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A8A0271-EE1C-4BAE-B824-53396D109B91}" type="datetimeFigureOut">
              <a:rPr lang="en-GB" smtClean="0"/>
              <a:t>04/06/2021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D28EB9-E8F3-486C-8B0A-1CAA9DEA978B}" type="slidenum">
              <a:rPr lang="en-GB" smtClean="0"/>
              <a:t>‹#›</a:t>
            </a:fld>
            <a:endParaRPr lang="en-GB"/>
          </a:p>
        </p:txBody>
      </p:sp>
    </p:spTree>
    <p:extLst>
      <p:ext uri="{BB962C8B-B14F-4D97-AF65-F5344CB8AC3E}">
        <p14:creationId xmlns:p14="http://schemas.microsoft.com/office/powerpoint/2010/main" val="6940508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hyperlink" Target="https://philosophicaldisquisitions.blogspot.com/2012/10/the-polygraphers-dilemma-ethics-and-lie.html"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25000"/>
            <a:lum/>
            <a:extLst>
              <a:ext uri="{837473B0-CC2E-450A-ABE3-18F120FF3D39}">
                <a1611:picAttrSrcUrl xmlns:a1611="http://schemas.microsoft.com/office/drawing/2016/11/main" r:id="rId14"/>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AA8A0271-EE1C-4BAE-B824-53396D109B91}" type="datetimeFigureOut">
              <a:rPr lang="en-GB" smtClean="0"/>
              <a:t>04/06/2021</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5BD28EB9-E8F3-486C-8B0A-1CAA9DEA978B}" type="slidenum">
              <a:rPr lang="en-GB" smtClean="0"/>
              <a:t>‹#›</a:t>
            </a:fld>
            <a:endParaRPr lang="en-GB"/>
          </a:p>
        </p:txBody>
      </p:sp>
    </p:spTree>
    <p:extLst>
      <p:ext uri="{BB962C8B-B14F-4D97-AF65-F5344CB8AC3E}">
        <p14:creationId xmlns:p14="http://schemas.microsoft.com/office/powerpoint/2010/main" val="3875909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1C0BA-D3DD-48A9-B239-EB01EF9AF8FE}"/>
              </a:ext>
            </a:extLst>
          </p:cNvPr>
          <p:cNvSpPr>
            <a:spLocks noGrp="1"/>
          </p:cNvSpPr>
          <p:nvPr>
            <p:ph type="ctrTitle"/>
          </p:nvPr>
        </p:nvSpPr>
        <p:spPr>
          <a:xfrm>
            <a:off x="-82296" y="-178416"/>
            <a:ext cx="12883896" cy="1289304"/>
          </a:xfrm>
          <a:noFill/>
        </p:spPr>
        <p:txBody>
          <a:bodyPr>
            <a:normAutofit fontScale="90000"/>
          </a:bodyPr>
          <a:lstStyle/>
          <a:p>
            <a:pPr>
              <a:lnSpc>
                <a:spcPct val="100000"/>
              </a:lnSpc>
            </a:pPr>
            <a:r>
              <a:rPr lang="en-GB" dirty="0">
                <a:ln w="6350">
                  <a:solidFill>
                    <a:schemeClr val="accent4"/>
                  </a:solidFill>
                </a:ln>
                <a:solidFill>
                  <a:schemeClr val="accent6">
                    <a:lumMod val="75000"/>
                  </a:schemeClr>
                </a:solidFill>
              </a:rPr>
              <a:t>Polygraph Tests: An overview</a:t>
            </a:r>
          </a:p>
        </p:txBody>
      </p:sp>
      <p:sp>
        <p:nvSpPr>
          <p:cNvPr id="4" name="TextBox 3">
            <a:extLst>
              <a:ext uri="{FF2B5EF4-FFF2-40B4-BE49-F238E27FC236}">
                <a16:creationId xmlns:a16="http://schemas.microsoft.com/office/drawing/2014/main" id="{D3894FA5-B5E8-4F61-BEB2-5C1AC8120295}"/>
              </a:ext>
            </a:extLst>
          </p:cNvPr>
          <p:cNvSpPr txBox="1"/>
          <p:nvPr/>
        </p:nvSpPr>
        <p:spPr>
          <a:xfrm>
            <a:off x="105156" y="1289304"/>
            <a:ext cx="3067812" cy="646331"/>
          </a:xfrm>
          <a:prstGeom prst="rect">
            <a:avLst/>
          </a:prstGeom>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en-GB" sz="1200" dirty="0">
                <a:effectLst/>
                <a:latin typeface="Calibri" panose="020F0502020204030204" pitchFamily="34" charset="0"/>
                <a:ea typeface="DengXian" panose="02010600030101010101" pitchFamily="2" charset="-122"/>
                <a:cs typeface="Times New Roman" panose="02020603050405020304" pitchFamily="18" charset="0"/>
              </a:rPr>
              <a:t>A polygraph test generally consists of using a piece of equipment to measure physiological responses in a subject.</a:t>
            </a:r>
            <a:endParaRPr lang="en-US" sz="1200" kern="1200" dirty="0">
              <a:solidFill>
                <a:schemeClr val="tx1"/>
              </a:solidFill>
              <a:latin typeface="+mn-lt"/>
              <a:ea typeface="+mn-ea"/>
              <a:cs typeface="+mn-cs"/>
            </a:endParaRPr>
          </a:p>
        </p:txBody>
      </p:sp>
      <p:sp>
        <p:nvSpPr>
          <p:cNvPr id="7" name="TextBox 6">
            <a:extLst>
              <a:ext uri="{FF2B5EF4-FFF2-40B4-BE49-F238E27FC236}">
                <a16:creationId xmlns:a16="http://schemas.microsoft.com/office/drawing/2014/main" id="{FF1ADA7B-8DAE-448E-B208-3FE21698F7BA}"/>
              </a:ext>
            </a:extLst>
          </p:cNvPr>
          <p:cNvSpPr txBox="1"/>
          <p:nvPr/>
        </p:nvSpPr>
        <p:spPr>
          <a:xfrm>
            <a:off x="141188" y="2043833"/>
            <a:ext cx="1828800" cy="1938992"/>
          </a:xfrm>
          <a:prstGeom prst="rect">
            <a:avLst/>
          </a:prstGeom>
          <a:ln w="38100">
            <a:solidFill>
              <a:schemeClr val="accent1"/>
            </a:solidFill>
          </a:ln>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r>
              <a:rPr lang="en-GB" sz="1200" dirty="0">
                <a:effectLst/>
                <a:latin typeface="Calibri" panose="020F0502020204030204" pitchFamily="34" charset="0"/>
                <a:ea typeface="DengXian" panose="02010600030101010101" pitchFamily="2" charset="-122"/>
                <a:cs typeface="Times New Roman" panose="02020603050405020304" pitchFamily="18" charset="0"/>
              </a:rPr>
              <a:t>The physiological responses usually recorded involve heart rate or blood pressure, respiration, and skin conductivity, all of which are indicators of autonomic arousal (American Psychological Association, 2004)</a:t>
            </a:r>
            <a:endParaRPr lang="en-US" sz="1200" kern="1200" dirty="0">
              <a:solidFill>
                <a:schemeClr val="tx1"/>
              </a:solidFill>
              <a:latin typeface="+mn-lt"/>
              <a:ea typeface="+mn-ea"/>
              <a:cs typeface="+mn-cs"/>
            </a:endParaRPr>
          </a:p>
        </p:txBody>
      </p:sp>
      <p:sp>
        <p:nvSpPr>
          <p:cNvPr id="8" name="TextBox 7">
            <a:extLst>
              <a:ext uri="{FF2B5EF4-FFF2-40B4-BE49-F238E27FC236}">
                <a16:creationId xmlns:a16="http://schemas.microsoft.com/office/drawing/2014/main" id="{8F66E2E5-85F1-4EB6-AD6A-9662362C2631}"/>
              </a:ext>
            </a:extLst>
          </p:cNvPr>
          <p:cNvSpPr txBox="1"/>
          <p:nvPr/>
        </p:nvSpPr>
        <p:spPr>
          <a:xfrm>
            <a:off x="2145000" y="3502727"/>
            <a:ext cx="2658602" cy="1569660"/>
          </a:xfrm>
          <a:prstGeom prst="rect">
            <a:avLst/>
          </a:prstGeom>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en-GB" sz="1200" dirty="0">
                <a:effectLst/>
                <a:latin typeface="Calibri" panose="020F0502020204030204" pitchFamily="34" charset="0"/>
                <a:ea typeface="DengXian" panose="02010600030101010101" pitchFamily="2" charset="-122"/>
                <a:cs typeface="Times New Roman" panose="02020603050405020304" pitchFamily="18" charset="0"/>
              </a:rPr>
              <a:t>There are numerous questioning techniques employed in polygraph tests, though the most widely used format </a:t>
            </a:r>
            <a:r>
              <a:rPr lang="en-GB" sz="1200" dirty="0">
                <a:latin typeface="Calibri" panose="020F0502020204030204" pitchFamily="34" charset="0"/>
                <a:ea typeface="DengXian" panose="02010600030101010101" pitchFamily="2" charset="-122"/>
                <a:cs typeface="Times New Roman" panose="02020603050405020304" pitchFamily="18" charset="0"/>
              </a:rPr>
              <a:t>in </a:t>
            </a:r>
            <a:r>
              <a:rPr lang="en-GB" sz="1200" dirty="0">
                <a:effectLst/>
                <a:latin typeface="Calibri" panose="020F0502020204030204" pitchFamily="34" charset="0"/>
                <a:ea typeface="DengXian" panose="02010600030101010101" pitchFamily="2" charset="-122"/>
                <a:cs typeface="Times New Roman" panose="02020603050405020304" pitchFamily="18" charset="0"/>
              </a:rPr>
              <a:t>criminal investigations is the Control Question Test (CQT) (American Psychological Association, 2004). This technique uses two types of questions, relevant and control.</a:t>
            </a:r>
            <a:endParaRPr lang="en-US" sz="1200" kern="1200" dirty="0">
              <a:solidFill>
                <a:schemeClr val="tx1"/>
              </a:solidFill>
              <a:latin typeface="+mn-lt"/>
              <a:ea typeface="+mn-ea"/>
              <a:cs typeface="+mn-cs"/>
            </a:endParaRPr>
          </a:p>
        </p:txBody>
      </p:sp>
      <p:grpSp>
        <p:nvGrpSpPr>
          <p:cNvPr id="20" name="Group 19">
            <a:extLst>
              <a:ext uri="{FF2B5EF4-FFF2-40B4-BE49-F238E27FC236}">
                <a16:creationId xmlns:a16="http://schemas.microsoft.com/office/drawing/2014/main" id="{231A3EC1-F270-4198-936E-D34C8098AAF2}"/>
              </a:ext>
            </a:extLst>
          </p:cNvPr>
          <p:cNvGrpSpPr/>
          <p:nvPr/>
        </p:nvGrpSpPr>
        <p:grpSpPr>
          <a:xfrm>
            <a:off x="20943" y="5060969"/>
            <a:ext cx="2095137" cy="1314946"/>
            <a:chOff x="105156" y="4734377"/>
            <a:chExt cx="2657475" cy="1724025"/>
          </a:xfrm>
        </p:grpSpPr>
        <p:pic>
          <p:nvPicPr>
            <p:cNvPr id="1026" name="Picture 2" descr="People Person Man - Free image on Pixabay">
              <a:extLst>
                <a:ext uri="{FF2B5EF4-FFF2-40B4-BE49-F238E27FC236}">
                  <a16:creationId xmlns:a16="http://schemas.microsoft.com/office/drawing/2014/main" id="{363A4EA5-3581-4AFA-A87E-E0112ACC21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156" y="4734377"/>
              <a:ext cx="2657475" cy="1724025"/>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C59C1CEA-D358-440A-8B63-99F1191BF154}"/>
                </a:ext>
              </a:extLst>
            </p:cNvPr>
            <p:cNvSpPr txBox="1"/>
            <p:nvPr/>
          </p:nvSpPr>
          <p:spPr>
            <a:xfrm>
              <a:off x="660261" y="5353119"/>
              <a:ext cx="812282" cy="726346"/>
            </a:xfrm>
            <a:prstGeom prst="rect">
              <a:avLst/>
            </a:prstGeom>
            <a:noFill/>
          </p:spPr>
          <p:txBody>
            <a:bodyPr wrap="square" rtlCol="0">
              <a:spAutoFit/>
            </a:bodyPr>
            <a:lstStyle/>
            <a:p>
              <a:r>
                <a:rPr lang="en-US" sz="1000" kern="1200" dirty="0">
                  <a:solidFill>
                    <a:schemeClr val="tx1"/>
                  </a:solidFill>
                  <a:latin typeface="+mn-lt"/>
                  <a:ea typeface="+mn-ea"/>
                  <a:cs typeface="+mn-cs"/>
                </a:rPr>
                <a:t>Did you steal the car?</a:t>
              </a:r>
            </a:p>
          </p:txBody>
        </p:sp>
      </p:grpSp>
      <p:grpSp>
        <p:nvGrpSpPr>
          <p:cNvPr id="21" name="Group 20">
            <a:extLst>
              <a:ext uri="{FF2B5EF4-FFF2-40B4-BE49-F238E27FC236}">
                <a16:creationId xmlns:a16="http://schemas.microsoft.com/office/drawing/2014/main" id="{1D47F7F7-2AE4-4762-9DA5-D692704B1EA1}"/>
              </a:ext>
            </a:extLst>
          </p:cNvPr>
          <p:cNvGrpSpPr/>
          <p:nvPr/>
        </p:nvGrpSpPr>
        <p:grpSpPr>
          <a:xfrm>
            <a:off x="20942" y="6517869"/>
            <a:ext cx="1956816" cy="1408184"/>
            <a:chOff x="105156" y="6458402"/>
            <a:chExt cx="2657846" cy="1724266"/>
          </a:xfrm>
        </p:grpSpPr>
        <p:pic>
          <p:nvPicPr>
            <p:cNvPr id="10" name="Picture 9">
              <a:extLst>
                <a:ext uri="{FF2B5EF4-FFF2-40B4-BE49-F238E27FC236}">
                  <a16:creationId xmlns:a16="http://schemas.microsoft.com/office/drawing/2014/main" id="{23B017E7-17B0-473E-A7BC-4FF14F95218B}"/>
                </a:ext>
              </a:extLst>
            </p:cNvPr>
            <p:cNvPicPr>
              <a:picLocks noChangeAspect="1"/>
            </p:cNvPicPr>
            <p:nvPr/>
          </p:nvPicPr>
          <p:blipFill>
            <a:blip r:embed="rId3"/>
            <a:stretch>
              <a:fillRect/>
            </a:stretch>
          </p:blipFill>
          <p:spPr>
            <a:xfrm>
              <a:off x="105156" y="6458402"/>
              <a:ext cx="2657846" cy="1724266"/>
            </a:xfrm>
            <a:prstGeom prst="rect">
              <a:avLst/>
            </a:prstGeom>
          </p:spPr>
        </p:pic>
        <p:sp>
          <p:nvSpPr>
            <p:cNvPr id="12" name="TextBox 11">
              <a:extLst>
                <a:ext uri="{FF2B5EF4-FFF2-40B4-BE49-F238E27FC236}">
                  <a16:creationId xmlns:a16="http://schemas.microsoft.com/office/drawing/2014/main" id="{8E739331-C7F5-48E8-9A51-506005CE9EA2}"/>
                </a:ext>
              </a:extLst>
            </p:cNvPr>
            <p:cNvSpPr txBox="1"/>
            <p:nvPr/>
          </p:nvSpPr>
          <p:spPr>
            <a:xfrm>
              <a:off x="1242749" y="7050328"/>
              <a:ext cx="1333312" cy="791407"/>
            </a:xfrm>
            <a:prstGeom prst="rect">
              <a:avLst/>
            </a:prstGeom>
            <a:noFill/>
          </p:spPr>
          <p:txBody>
            <a:bodyPr wrap="square" rtlCol="0">
              <a:spAutoFit/>
            </a:bodyPr>
            <a:lstStyle/>
            <a:p>
              <a:r>
                <a:rPr lang="en-US" sz="900" dirty="0"/>
                <a:t>Have you ever used something without permission?</a:t>
              </a:r>
              <a:endParaRPr lang="en-US" sz="900" kern="1200" dirty="0">
                <a:solidFill>
                  <a:schemeClr val="tx1"/>
                </a:solidFill>
                <a:latin typeface="+mn-lt"/>
                <a:ea typeface="+mn-ea"/>
                <a:cs typeface="+mn-cs"/>
              </a:endParaRPr>
            </a:p>
          </p:txBody>
        </p:sp>
      </p:grpSp>
      <p:grpSp>
        <p:nvGrpSpPr>
          <p:cNvPr id="16" name="Group 15">
            <a:extLst>
              <a:ext uri="{FF2B5EF4-FFF2-40B4-BE49-F238E27FC236}">
                <a16:creationId xmlns:a16="http://schemas.microsoft.com/office/drawing/2014/main" id="{317F0AD8-AF1B-40C2-A76C-1D24D1E523F7}"/>
              </a:ext>
            </a:extLst>
          </p:cNvPr>
          <p:cNvGrpSpPr/>
          <p:nvPr/>
        </p:nvGrpSpPr>
        <p:grpSpPr>
          <a:xfrm>
            <a:off x="1966496" y="5209795"/>
            <a:ext cx="2028886" cy="969264"/>
            <a:chOff x="2636644" y="4986326"/>
            <a:chExt cx="2028886" cy="969264"/>
          </a:xfrm>
        </p:grpSpPr>
        <p:sp>
          <p:nvSpPr>
            <p:cNvPr id="13" name="Arrow: Left 12">
              <a:extLst>
                <a:ext uri="{FF2B5EF4-FFF2-40B4-BE49-F238E27FC236}">
                  <a16:creationId xmlns:a16="http://schemas.microsoft.com/office/drawing/2014/main" id="{3FCD7660-55A7-4549-A590-9F28F4D35D30}"/>
                </a:ext>
              </a:extLst>
            </p:cNvPr>
            <p:cNvSpPr/>
            <p:nvPr/>
          </p:nvSpPr>
          <p:spPr>
            <a:xfrm>
              <a:off x="2636644" y="4986326"/>
              <a:ext cx="1956816" cy="969264"/>
            </a:xfrm>
            <a:prstGeom prst="lef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3E1BB388-4526-4DD2-9E0D-E7F7CD2EFA01}"/>
                </a:ext>
              </a:extLst>
            </p:cNvPr>
            <p:cNvSpPr txBox="1"/>
            <p:nvPr/>
          </p:nvSpPr>
          <p:spPr>
            <a:xfrm>
              <a:off x="2836730" y="5240125"/>
              <a:ext cx="1828800" cy="461665"/>
            </a:xfrm>
            <a:prstGeom prst="rect">
              <a:avLst/>
            </a:prstGeom>
            <a:noFill/>
          </p:spPr>
          <p:txBody>
            <a:bodyPr wrap="square" rtlCol="0">
              <a:spAutoFit/>
            </a:bodyPr>
            <a:lstStyle/>
            <a:p>
              <a:r>
                <a:rPr lang="en-US" sz="1200" dirty="0"/>
                <a:t>Relevant: Directly linked to the incident in question</a:t>
              </a:r>
              <a:endParaRPr lang="en-US" sz="1200" kern="1200" dirty="0">
                <a:solidFill>
                  <a:schemeClr val="tx1"/>
                </a:solidFill>
                <a:latin typeface="+mn-lt"/>
                <a:ea typeface="+mn-ea"/>
                <a:cs typeface="+mn-cs"/>
              </a:endParaRPr>
            </a:p>
          </p:txBody>
        </p:sp>
      </p:grpSp>
      <p:grpSp>
        <p:nvGrpSpPr>
          <p:cNvPr id="15" name="Group 14">
            <a:extLst>
              <a:ext uri="{FF2B5EF4-FFF2-40B4-BE49-F238E27FC236}">
                <a16:creationId xmlns:a16="http://schemas.microsoft.com/office/drawing/2014/main" id="{DD9E0961-152D-4B33-A9B3-8955A8C208AA}"/>
              </a:ext>
            </a:extLst>
          </p:cNvPr>
          <p:cNvGrpSpPr/>
          <p:nvPr/>
        </p:nvGrpSpPr>
        <p:grpSpPr>
          <a:xfrm>
            <a:off x="1977758" y="6678354"/>
            <a:ext cx="2018815" cy="969264"/>
            <a:chOff x="2636644" y="6926579"/>
            <a:chExt cx="2018815" cy="969264"/>
          </a:xfrm>
        </p:grpSpPr>
        <p:sp>
          <p:nvSpPr>
            <p:cNvPr id="17" name="Arrow: Left 16">
              <a:extLst>
                <a:ext uri="{FF2B5EF4-FFF2-40B4-BE49-F238E27FC236}">
                  <a16:creationId xmlns:a16="http://schemas.microsoft.com/office/drawing/2014/main" id="{FCB7463C-8EEC-4320-9104-BE971414609A}"/>
                </a:ext>
              </a:extLst>
            </p:cNvPr>
            <p:cNvSpPr/>
            <p:nvPr/>
          </p:nvSpPr>
          <p:spPr>
            <a:xfrm>
              <a:off x="2636644" y="6926579"/>
              <a:ext cx="1956816" cy="969264"/>
            </a:xfrm>
            <a:prstGeom prst="leftArrow">
              <a:avLst/>
            </a:prstGeom>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132D90B1-418D-4471-AF4E-4848610A53B1}"/>
                </a:ext>
              </a:extLst>
            </p:cNvPr>
            <p:cNvSpPr txBox="1"/>
            <p:nvPr/>
          </p:nvSpPr>
          <p:spPr>
            <a:xfrm>
              <a:off x="2826659" y="7180378"/>
              <a:ext cx="1828800" cy="461665"/>
            </a:xfrm>
            <a:prstGeom prst="rect">
              <a:avLst/>
            </a:prstGeom>
            <a:noFill/>
          </p:spPr>
          <p:txBody>
            <a:bodyPr wrap="square" rtlCol="0">
              <a:spAutoFit/>
            </a:bodyPr>
            <a:lstStyle/>
            <a:p>
              <a:r>
                <a:rPr lang="en-US" sz="1200" kern="1200" dirty="0">
                  <a:solidFill>
                    <a:schemeClr val="tx1"/>
                  </a:solidFill>
                  <a:latin typeface="+mn-lt"/>
                  <a:ea typeface="+mn-ea"/>
                  <a:cs typeface="+mn-cs"/>
                </a:rPr>
                <a:t>Control: Vaguely linked to incident in question</a:t>
              </a:r>
            </a:p>
          </p:txBody>
        </p:sp>
      </p:grpSp>
      <p:sp>
        <p:nvSpPr>
          <p:cNvPr id="19" name="TextBox 18">
            <a:extLst>
              <a:ext uri="{FF2B5EF4-FFF2-40B4-BE49-F238E27FC236}">
                <a16:creationId xmlns:a16="http://schemas.microsoft.com/office/drawing/2014/main" id="{CD324DF2-4503-48CB-80AF-2C65BAAEF98E}"/>
              </a:ext>
            </a:extLst>
          </p:cNvPr>
          <p:cNvSpPr txBox="1"/>
          <p:nvPr/>
        </p:nvSpPr>
        <p:spPr>
          <a:xfrm>
            <a:off x="105156" y="7939209"/>
            <a:ext cx="4717587" cy="1584000"/>
          </a:xfrm>
          <a:prstGeom prst="rect">
            <a:avLst/>
          </a:prstGeom>
          <a:ln w="38100">
            <a:solidFill>
              <a:schemeClr val="accent1"/>
            </a:solidFill>
          </a:ln>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r>
              <a:rPr lang="en-GB" sz="1200" dirty="0">
                <a:effectLst/>
                <a:latin typeface="Calibri" panose="020F0502020204030204" pitchFamily="34" charset="0"/>
                <a:ea typeface="DengXian" panose="02010600030101010101" pitchFamily="2" charset="-122"/>
                <a:cs typeface="Times New Roman" panose="02020603050405020304" pitchFamily="18" charset="0"/>
              </a:rPr>
              <a:t>Control questions are said to be feared more by innocent/truth telling participants (American Psychological Association, 2004). This is because they are confident that they did not commit the crime in question but may have committed misgivings in the past. If the subject shows a greater physiological response to relevant questions as opposed to the control questions it is a good indicator that they are attempting to deceive. If there is no difference in responses to either question then the test is ruled inconclusive (American Psychological Association, 2004).</a:t>
            </a:r>
          </a:p>
          <a:p>
            <a:endParaRPr lang="en-US" sz="1200" kern="1200" dirty="0">
              <a:solidFill>
                <a:schemeClr val="tx1"/>
              </a:solidFill>
              <a:latin typeface="+mn-lt"/>
              <a:ea typeface="+mn-ea"/>
              <a:cs typeface="+mn-cs"/>
            </a:endParaRPr>
          </a:p>
        </p:txBody>
      </p:sp>
      <p:cxnSp>
        <p:nvCxnSpPr>
          <p:cNvPr id="22" name="Straight Arrow Connector 21">
            <a:extLst>
              <a:ext uri="{FF2B5EF4-FFF2-40B4-BE49-F238E27FC236}">
                <a16:creationId xmlns:a16="http://schemas.microsoft.com/office/drawing/2014/main" id="{9BC0DD58-3831-4D4A-92FC-28AE1AD52E50}"/>
              </a:ext>
            </a:extLst>
          </p:cNvPr>
          <p:cNvCxnSpPr>
            <a:cxnSpLocks/>
          </p:cNvCxnSpPr>
          <p:nvPr/>
        </p:nvCxnSpPr>
        <p:spPr>
          <a:xfrm>
            <a:off x="4832522" y="-3"/>
            <a:ext cx="125121" cy="9612000"/>
          </a:xfrm>
          <a:prstGeom prst="straightConnector1">
            <a:avLst/>
          </a:prstGeom>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E969A9FB-3A28-413A-92FB-CD995070999A}"/>
              </a:ext>
            </a:extLst>
          </p:cNvPr>
          <p:cNvCxnSpPr>
            <a:cxnSpLocks/>
          </p:cNvCxnSpPr>
          <p:nvPr/>
        </p:nvCxnSpPr>
        <p:spPr>
          <a:xfrm>
            <a:off x="9077415" y="-3717"/>
            <a:ext cx="125121" cy="9612000"/>
          </a:xfrm>
          <a:prstGeom prst="straightConnector1">
            <a:avLst/>
          </a:prstGeom>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F583C1B8-A3DE-4646-A3B6-A8667DD1F517}"/>
              </a:ext>
            </a:extLst>
          </p:cNvPr>
          <p:cNvSpPr txBox="1"/>
          <p:nvPr/>
        </p:nvSpPr>
        <p:spPr>
          <a:xfrm>
            <a:off x="5539789" y="1395139"/>
            <a:ext cx="1828800" cy="1384995"/>
          </a:xfrm>
          <a:prstGeom prst="rect">
            <a:avLst/>
          </a:prstGeom>
          <a:ln w="38100">
            <a:solidFill>
              <a:schemeClr val="accent1"/>
            </a:solidFill>
          </a:ln>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r>
              <a:rPr lang="en-GB" sz="1200" dirty="0">
                <a:effectLst/>
                <a:latin typeface="Calibri" panose="020F0502020204030204" pitchFamily="34" charset="0"/>
                <a:ea typeface="DengXian" panose="02010600030101010101" pitchFamily="2" charset="-122"/>
                <a:cs typeface="Times New Roman" panose="02020603050405020304" pitchFamily="18" charset="0"/>
              </a:rPr>
              <a:t>One major issue with the validity of polygraph tests is that there is no solid evidence stating that physiological responses are exclusive to deception. </a:t>
            </a:r>
            <a:endParaRPr lang="en-US" sz="1200" kern="1200" dirty="0">
              <a:solidFill>
                <a:schemeClr val="tx1"/>
              </a:solidFill>
              <a:latin typeface="+mn-lt"/>
              <a:ea typeface="+mn-ea"/>
              <a:cs typeface="+mn-cs"/>
            </a:endParaRPr>
          </a:p>
        </p:txBody>
      </p:sp>
      <p:sp>
        <p:nvSpPr>
          <p:cNvPr id="31" name="TextBox 30">
            <a:extLst>
              <a:ext uri="{FF2B5EF4-FFF2-40B4-BE49-F238E27FC236}">
                <a16:creationId xmlns:a16="http://schemas.microsoft.com/office/drawing/2014/main" id="{C48E0030-0AB7-4470-A5AD-5F3D1737041C}"/>
              </a:ext>
            </a:extLst>
          </p:cNvPr>
          <p:cNvSpPr txBox="1"/>
          <p:nvPr/>
        </p:nvSpPr>
        <p:spPr>
          <a:xfrm>
            <a:off x="7956635" y="1360860"/>
            <a:ext cx="2597819" cy="830997"/>
          </a:xfrm>
          <a:prstGeom prst="rect">
            <a:avLst/>
          </a:prstGeom>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r>
              <a:rPr lang="en-GB" sz="1200" dirty="0">
                <a:effectLst/>
                <a:latin typeface="Calibri" panose="020F0502020204030204" pitchFamily="34" charset="0"/>
                <a:ea typeface="DengXian" panose="02010600030101010101" pitchFamily="2" charset="-122"/>
                <a:cs typeface="Times New Roman" panose="02020603050405020304" pitchFamily="18" charset="0"/>
              </a:rPr>
              <a:t>Anxiety and nervousness can both effect physiological responses from innocent and guilty parties (American Psychological Association, 2004). </a:t>
            </a:r>
            <a:endParaRPr lang="en-GB" sz="1200" dirty="0"/>
          </a:p>
        </p:txBody>
      </p:sp>
      <p:sp>
        <p:nvSpPr>
          <p:cNvPr id="33" name="TextBox 32">
            <a:extLst>
              <a:ext uri="{FF2B5EF4-FFF2-40B4-BE49-F238E27FC236}">
                <a16:creationId xmlns:a16="http://schemas.microsoft.com/office/drawing/2014/main" id="{A73EEFA9-A3F4-4A95-B5AA-2A127C3A96B7}"/>
              </a:ext>
            </a:extLst>
          </p:cNvPr>
          <p:cNvSpPr txBox="1"/>
          <p:nvPr/>
        </p:nvSpPr>
        <p:spPr>
          <a:xfrm>
            <a:off x="8334501" y="2776882"/>
            <a:ext cx="3841313" cy="1015663"/>
          </a:xfrm>
          <a:prstGeom prst="rect">
            <a:avLst/>
          </a:prstGeom>
          <a:ln w="38100">
            <a:solidFill>
              <a:schemeClr val="accent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r>
              <a:rPr lang="en-GB" sz="1200" dirty="0">
                <a:effectLst/>
                <a:latin typeface="Calibri" panose="020F0502020204030204" pitchFamily="34" charset="0"/>
                <a:ea typeface="DengXian" panose="02010600030101010101" pitchFamily="2" charset="-122"/>
                <a:cs typeface="Times New Roman" panose="02020603050405020304" pitchFamily="18" charset="0"/>
              </a:rPr>
              <a:t>While research has shown that deception can cause changes to the physiological responses the polygraph records, many other factors also affect these responses, meaning all polygraph results are potentially inaccurate (</a:t>
            </a:r>
            <a:r>
              <a:rPr lang="en-GB" sz="1200" dirty="0" err="1">
                <a:effectLst/>
                <a:latin typeface="Calibri" panose="020F0502020204030204" pitchFamily="34" charset="0"/>
                <a:ea typeface="DengXian" panose="02010600030101010101" pitchFamily="2" charset="-122"/>
                <a:cs typeface="Times New Roman" panose="02020603050405020304" pitchFamily="18" charset="0"/>
              </a:rPr>
              <a:t>Faigman</a:t>
            </a:r>
            <a:r>
              <a:rPr lang="en-GB" sz="1200" dirty="0">
                <a:effectLst/>
                <a:latin typeface="Calibri" panose="020F0502020204030204" pitchFamily="34" charset="0"/>
                <a:ea typeface="DengXian" panose="02010600030101010101" pitchFamily="2" charset="-122"/>
                <a:cs typeface="Times New Roman" panose="02020603050405020304" pitchFamily="18" charset="0"/>
              </a:rPr>
              <a:t>, et al., 2003). </a:t>
            </a:r>
            <a:endParaRPr lang="en-GB" sz="1200" dirty="0"/>
          </a:p>
        </p:txBody>
      </p:sp>
      <p:pic>
        <p:nvPicPr>
          <p:cNvPr id="1030" name="Picture 6" descr="clipart nervous - Clip Art Library">
            <a:extLst>
              <a:ext uri="{FF2B5EF4-FFF2-40B4-BE49-F238E27FC236}">
                <a16:creationId xmlns:a16="http://schemas.microsoft.com/office/drawing/2014/main" id="{D1512844-8770-4AFE-9B10-4F076A39C51D}"/>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90501" y="998332"/>
            <a:ext cx="1645403" cy="2450601"/>
          </a:xfrm>
          <a:prstGeom prst="rect">
            <a:avLst/>
          </a:prstGeom>
          <a:noFill/>
          <a:extLst>
            <a:ext uri="{909E8E84-426E-40DD-AFC4-6F175D3DCCD1}">
              <a14:hiddenFill xmlns:a14="http://schemas.microsoft.com/office/drawing/2010/main">
                <a:solidFill>
                  <a:srgbClr val="FFFFFF"/>
                </a:solidFill>
              </a14:hiddenFill>
            </a:ext>
          </a:extLst>
        </p:spPr>
      </p:pic>
      <p:sp>
        <p:nvSpPr>
          <p:cNvPr id="32" name="TextBox 31">
            <a:extLst>
              <a:ext uri="{FF2B5EF4-FFF2-40B4-BE49-F238E27FC236}">
                <a16:creationId xmlns:a16="http://schemas.microsoft.com/office/drawing/2014/main" id="{BF192D83-92C6-43E2-9850-4F88F8CC1D7C}"/>
              </a:ext>
            </a:extLst>
          </p:cNvPr>
          <p:cNvSpPr txBox="1"/>
          <p:nvPr/>
        </p:nvSpPr>
        <p:spPr>
          <a:xfrm>
            <a:off x="8676965" y="4150549"/>
            <a:ext cx="3549027" cy="646331"/>
          </a:xfrm>
          <a:prstGeom prst="rect">
            <a:avLst/>
          </a:prstGeom>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en-GB" sz="1200" dirty="0">
                <a:effectLst/>
                <a:latin typeface="Calibri" panose="020F0502020204030204" pitchFamily="34" charset="0"/>
                <a:ea typeface="DengXian" panose="02010600030101010101" pitchFamily="2" charset="-122"/>
                <a:cs typeface="Times New Roman" panose="02020603050405020304" pitchFamily="18" charset="0"/>
              </a:rPr>
              <a:t>Saxe (1991) suggested that using psychophysiological changes and responses to attempt to identify detection is more like a myth than a reality.</a:t>
            </a:r>
          </a:p>
        </p:txBody>
      </p:sp>
      <p:sp>
        <p:nvSpPr>
          <p:cNvPr id="39" name="TextBox 38">
            <a:extLst>
              <a:ext uri="{FF2B5EF4-FFF2-40B4-BE49-F238E27FC236}">
                <a16:creationId xmlns:a16="http://schemas.microsoft.com/office/drawing/2014/main" id="{41CD6E61-3C89-4961-A39D-2C6B12FDB5E3}"/>
              </a:ext>
            </a:extLst>
          </p:cNvPr>
          <p:cNvSpPr txBox="1"/>
          <p:nvPr/>
        </p:nvSpPr>
        <p:spPr>
          <a:xfrm>
            <a:off x="9202536" y="5241663"/>
            <a:ext cx="3195876" cy="646331"/>
          </a:xfrm>
          <a:prstGeom prst="rect">
            <a:avLst/>
          </a:prstGeom>
          <a:ln w="38100">
            <a:solidFill>
              <a:schemeClr val="accent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r>
              <a:rPr lang="en-GB" sz="1200" dirty="0">
                <a:effectLst/>
                <a:latin typeface="Calibri" panose="020F0502020204030204" pitchFamily="34" charset="0"/>
                <a:ea typeface="DengXian" panose="02010600030101010101" pitchFamily="2" charset="-122"/>
                <a:cs typeface="Times New Roman" panose="02020603050405020304" pitchFamily="18" charset="0"/>
              </a:rPr>
              <a:t>The subject’s level of belief in the accuracy of the test is also said to affect the outcomes (American Psychological Association, 2004).</a:t>
            </a:r>
            <a:endParaRPr lang="en-GB" sz="1200" dirty="0"/>
          </a:p>
        </p:txBody>
      </p:sp>
      <p:sp>
        <p:nvSpPr>
          <p:cNvPr id="41" name="TextBox 40">
            <a:extLst>
              <a:ext uri="{FF2B5EF4-FFF2-40B4-BE49-F238E27FC236}">
                <a16:creationId xmlns:a16="http://schemas.microsoft.com/office/drawing/2014/main" id="{ED5B66AF-6900-40D1-98FE-7C85A2B87A7F}"/>
              </a:ext>
            </a:extLst>
          </p:cNvPr>
          <p:cNvSpPr txBox="1"/>
          <p:nvPr/>
        </p:nvSpPr>
        <p:spPr>
          <a:xfrm>
            <a:off x="8367229" y="6298179"/>
            <a:ext cx="4173344" cy="646331"/>
          </a:xfrm>
          <a:prstGeom prst="rect">
            <a:avLst/>
          </a:prstGeom>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r>
              <a:rPr lang="en-GB" sz="1200" dirty="0">
                <a:effectLst/>
                <a:latin typeface="Calibri" panose="020F0502020204030204" pitchFamily="34" charset="0"/>
                <a:ea typeface="DengXian" panose="02010600030101010101" pitchFamily="2" charset="-122"/>
                <a:cs typeface="Times New Roman" panose="02020603050405020304" pitchFamily="18" charset="0"/>
              </a:rPr>
              <a:t>Polygraph testing is not currently admissible in a court setting due to the lack of support from psychologists and scientists with regard to its validity (American Psychological Association, 2004). </a:t>
            </a:r>
            <a:endParaRPr lang="en-GB" sz="1200" dirty="0"/>
          </a:p>
        </p:txBody>
      </p:sp>
      <p:pic>
        <p:nvPicPr>
          <p:cNvPr id="1032" name="Picture 8" descr="Free Law Clipart-Legal Justice Clipart - Court Clip Art Pictures - Graphics  - Illustrations">
            <a:extLst>
              <a:ext uri="{FF2B5EF4-FFF2-40B4-BE49-F238E27FC236}">
                <a16:creationId xmlns:a16="http://schemas.microsoft.com/office/drawing/2014/main" id="{1221EF1F-2AB4-4E59-B7EA-8ABFB931DBB7}"/>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162103" y="6965028"/>
            <a:ext cx="2378469" cy="1585646"/>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235 Polygraph Illustrations &amp;amp; Clip Art - iStock">
            <a:extLst>
              <a:ext uri="{FF2B5EF4-FFF2-40B4-BE49-F238E27FC236}">
                <a16:creationId xmlns:a16="http://schemas.microsoft.com/office/drawing/2014/main" id="{71D56311-4E7F-46D0-A92C-22FDE9F03C5A}"/>
              </a:ext>
            </a:extLst>
          </p:cNvPr>
          <p:cNvPicPr>
            <a:picLocks noChangeAspect="1" noChangeArrowheads="1"/>
          </p:cNvPicPr>
          <p:nvPr/>
        </p:nvPicPr>
        <p:blipFill>
          <a:blip r:embed="rId6">
            <a:clrChange>
              <a:clrFrom>
                <a:srgbClr val="FE8B86"/>
              </a:clrFrom>
              <a:clrTo>
                <a:srgbClr val="FE8B86">
                  <a:alpha val="0"/>
                </a:srgbClr>
              </a:clrTo>
            </a:clrChange>
            <a:extLst>
              <a:ext uri="{28A0092B-C50C-407E-A947-70E740481C1C}">
                <a14:useLocalDpi xmlns:a14="http://schemas.microsoft.com/office/drawing/2010/main" val="0"/>
              </a:ext>
            </a:extLst>
          </a:blip>
          <a:srcRect/>
          <a:stretch>
            <a:fillRect/>
          </a:stretch>
        </p:blipFill>
        <p:spPr bwMode="auto">
          <a:xfrm>
            <a:off x="10744557" y="831561"/>
            <a:ext cx="1924547" cy="1924547"/>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Lie Detector Stock Illustrations, Cliparts and Royalty Free Lie Detector  Vectors">
            <a:extLst>
              <a:ext uri="{FF2B5EF4-FFF2-40B4-BE49-F238E27FC236}">
                <a16:creationId xmlns:a16="http://schemas.microsoft.com/office/drawing/2014/main" id="{13268A3E-2BEC-4314-9378-9CF2C78C12DD}"/>
              </a:ext>
            </a:extLst>
          </p:cNvP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633498" y="2977376"/>
            <a:ext cx="4185609" cy="4185609"/>
          </a:xfrm>
          <a:prstGeom prst="rect">
            <a:avLst/>
          </a:prstGeom>
          <a:noFill/>
          <a:extLst>
            <a:ext uri="{909E8E84-426E-40DD-AFC4-6F175D3DCCD1}">
              <a14:hiddenFill xmlns:a14="http://schemas.microsoft.com/office/drawing/2010/main">
                <a:solidFill>
                  <a:srgbClr val="FFFFFF"/>
                </a:solidFill>
              </a14:hiddenFill>
            </a:ext>
          </a:extLst>
        </p:spPr>
      </p:pic>
      <p:sp>
        <p:nvSpPr>
          <p:cNvPr id="47" name="TextBox 46">
            <a:extLst>
              <a:ext uri="{FF2B5EF4-FFF2-40B4-BE49-F238E27FC236}">
                <a16:creationId xmlns:a16="http://schemas.microsoft.com/office/drawing/2014/main" id="{CC0ECAF3-DB08-4CF3-9AB6-26FEE6C272E8}"/>
              </a:ext>
            </a:extLst>
          </p:cNvPr>
          <p:cNvSpPr txBox="1"/>
          <p:nvPr/>
        </p:nvSpPr>
        <p:spPr>
          <a:xfrm>
            <a:off x="6303897" y="7054696"/>
            <a:ext cx="2908448" cy="1200329"/>
          </a:xfrm>
          <a:prstGeom prst="rect">
            <a:avLst/>
          </a:prstGeom>
          <a:ln w="38100">
            <a:solidFill>
              <a:schemeClr val="accent1"/>
            </a:solidFill>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r>
              <a:rPr lang="en-GB" sz="1200" dirty="0">
                <a:latin typeface="Calibri" panose="020F0502020204030204" pitchFamily="34" charset="0"/>
                <a:ea typeface="DengXian" panose="02010600030101010101" pitchFamily="2" charset="-122"/>
                <a:cs typeface="Times New Roman" panose="02020603050405020304" pitchFamily="18" charset="0"/>
              </a:rPr>
              <a:t>W</a:t>
            </a:r>
            <a:r>
              <a:rPr lang="en-GB" sz="1200" dirty="0">
                <a:effectLst/>
                <a:latin typeface="Calibri" panose="020F0502020204030204" pitchFamily="34" charset="0"/>
                <a:ea typeface="DengXian" panose="02010600030101010101" pitchFamily="2" charset="-122"/>
                <a:cs typeface="Times New Roman" panose="02020603050405020304" pitchFamily="18" charset="0"/>
              </a:rPr>
              <a:t>hile lie detectors and polygraph tests have been widely used, there is little research to validify them and very little support for them within academia (American Psychological Association, 2004; </a:t>
            </a:r>
            <a:r>
              <a:rPr lang="en-GB" sz="1200" dirty="0" err="1">
                <a:effectLst/>
                <a:latin typeface="Calibri" panose="020F0502020204030204" pitchFamily="34" charset="0"/>
                <a:ea typeface="DengXian" panose="02010600030101010101" pitchFamily="2" charset="-122"/>
                <a:cs typeface="Times New Roman" panose="02020603050405020304" pitchFamily="18" charset="0"/>
              </a:rPr>
              <a:t>Faigman</a:t>
            </a:r>
            <a:r>
              <a:rPr lang="en-GB" sz="1200" dirty="0">
                <a:effectLst/>
                <a:latin typeface="Calibri" panose="020F0502020204030204" pitchFamily="34" charset="0"/>
                <a:ea typeface="DengXian" panose="02010600030101010101" pitchFamily="2" charset="-122"/>
                <a:cs typeface="Times New Roman" panose="02020603050405020304" pitchFamily="18" charset="0"/>
              </a:rPr>
              <a:t>, et al., 2003).</a:t>
            </a:r>
            <a:endParaRPr lang="en-GB" sz="1200" dirty="0"/>
          </a:p>
        </p:txBody>
      </p:sp>
      <p:pic>
        <p:nvPicPr>
          <p:cNvPr id="1040" name="Picture 16" descr="Free Research Cliparts, Download Free Research Cliparts png images, Free  ClipArts on Clipart Library">
            <a:extLst>
              <a:ext uri="{FF2B5EF4-FFF2-40B4-BE49-F238E27FC236}">
                <a16:creationId xmlns:a16="http://schemas.microsoft.com/office/drawing/2014/main" id="{B2710A11-9552-4BD6-ABF2-62869095CDE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724287" y="7658898"/>
            <a:ext cx="1956816" cy="1956816"/>
          </a:xfrm>
          <a:prstGeom prst="rect">
            <a:avLst/>
          </a:prstGeom>
          <a:noFill/>
          <a:extLst>
            <a:ext uri="{909E8E84-426E-40DD-AFC4-6F175D3DCCD1}">
              <a14:hiddenFill xmlns:a14="http://schemas.microsoft.com/office/drawing/2010/main">
                <a:solidFill>
                  <a:srgbClr val="FFFFFF"/>
                </a:solidFill>
              </a14:hiddenFill>
            </a:ext>
          </a:extLst>
        </p:spPr>
      </p:pic>
      <p:sp>
        <p:nvSpPr>
          <p:cNvPr id="44" name="Rectangle 20">
            <a:extLst>
              <a:ext uri="{FF2B5EF4-FFF2-40B4-BE49-F238E27FC236}">
                <a16:creationId xmlns:a16="http://schemas.microsoft.com/office/drawing/2014/main" id="{85A7E6B2-3367-4225-B434-CE234141F830}"/>
              </a:ext>
            </a:extLst>
          </p:cNvPr>
          <p:cNvSpPr>
            <a:spLocks noChangeArrowheads="1"/>
          </p:cNvSpPr>
          <p:nvPr/>
        </p:nvSpPr>
        <p:spPr bwMode="auto">
          <a:xfrm>
            <a:off x="6499665" y="8405612"/>
            <a:ext cx="6301936" cy="1169551"/>
          </a:xfrm>
          <a:prstGeom prst="rect">
            <a:avLst/>
          </a:prstGeom>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sng" strike="noStrike" cap="none" normalizeH="0" baseline="0" dirty="0">
                <a:ln>
                  <a:noFill/>
                </a:ln>
                <a:solidFill>
                  <a:schemeClr val="tx1"/>
                </a:solidFill>
                <a:effectLst/>
                <a:latin typeface="Calibri" panose="020F0502020204030204" pitchFamily="34" charset="0"/>
                <a:ea typeface="DengXian" panose="02010600030101010101" pitchFamily="2" charset="-122"/>
                <a:cs typeface="Times New Roman" panose="02020603050405020304" pitchFamily="18" charset="0"/>
              </a:rPr>
              <a:t>References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chemeClr val="tx1"/>
                </a:solidFill>
                <a:effectLst/>
                <a:latin typeface="Calibri" panose="020F0502020204030204" pitchFamily="34" charset="0"/>
                <a:ea typeface="DengXian" panose="02010600030101010101" pitchFamily="2" charset="-122"/>
                <a:cs typeface="Times New Roman" panose="02020603050405020304" pitchFamily="18" charset="0"/>
              </a:rPr>
              <a:t>American Psychological Association, 2004. </a:t>
            </a:r>
            <a:r>
              <a:rPr kumimoji="0" lang="en-US" altLang="en-US" sz="1000" b="0" i="1" u="none" strike="noStrike" cap="none" normalizeH="0" baseline="0" dirty="0">
                <a:ln>
                  <a:noFill/>
                </a:ln>
                <a:solidFill>
                  <a:schemeClr val="tx1"/>
                </a:solidFill>
                <a:effectLst/>
                <a:latin typeface="Calibri" panose="020F0502020204030204" pitchFamily="34" charset="0"/>
                <a:ea typeface="DengXian" panose="02010600030101010101" pitchFamily="2" charset="-122"/>
                <a:cs typeface="Times New Roman" panose="02020603050405020304" pitchFamily="18" charset="0"/>
              </a:rPr>
              <a:t>The Truth About Lie Detectors (aka Polygraph Tests). </a:t>
            </a:r>
            <a:r>
              <a:rPr kumimoji="0" lang="en-US" altLang="en-US" sz="1000" b="0" i="0" u="none" strike="noStrike" cap="none" normalizeH="0" baseline="0" dirty="0">
                <a:ln>
                  <a:noFill/>
                </a:ln>
                <a:solidFill>
                  <a:schemeClr val="tx1"/>
                </a:solidFill>
                <a:effectLst/>
                <a:latin typeface="Calibri" panose="020F0502020204030204" pitchFamily="34" charset="0"/>
                <a:ea typeface="DengXian" panose="02010600030101010101" pitchFamily="2" charset="-122"/>
                <a:cs typeface="Times New Roman" panose="02020603050405020304" pitchFamily="18" charset="0"/>
              </a:rPr>
              <a:t>[Online] </a:t>
            </a:r>
            <a:br>
              <a:rPr kumimoji="0" lang="en-US" altLang="en-US" sz="1000" b="0" i="0" u="none" strike="noStrike" cap="none" normalizeH="0" baseline="0" dirty="0">
                <a:ln>
                  <a:noFill/>
                </a:ln>
                <a:solidFill>
                  <a:schemeClr val="tx1"/>
                </a:solidFill>
                <a:effectLst/>
                <a:latin typeface="Calibri" panose="020F0502020204030204" pitchFamily="34" charset="0"/>
                <a:ea typeface="DengXian" panose="02010600030101010101" pitchFamily="2" charset="-122"/>
                <a:cs typeface="Times New Roman" panose="02020603050405020304" pitchFamily="18" charset="0"/>
              </a:rPr>
            </a:br>
            <a:r>
              <a:rPr kumimoji="0" lang="en-US" altLang="en-US" sz="1000" b="0" i="0" u="none" strike="noStrike" cap="none" normalizeH="0" baseline="0" dirty="0">
                <a:ln>
                  <a:noFill/>
                </a:ln>
                <a:solidFill>
                  <a:schemeClr val="tx1"/>
                </a:solidFill>
                <a:effectLst/>
                <a:latin typeface="Calibri" panose="020F0502020204030204" pitchFamily="34" charset="0"/>
                <a:ea typeface="DengXian" panose="02010600030101010101" pitchFamily="2" charset="-122"/>
                <a:cs typeface="Times New Roman" panose="02020603050405020304" pitchFamily="18" charset="0"/>
              </a:rPr>
              <a:t>Available at: </a:t>
            </a:r>
            <a:r>
              <a:rPr kumimoji="0" lang="en-US" altLang="en-US" sz="1000" b="0" i="0" u="sng" strike="noStrike" cap="none" normalizeH="0" baseline="0" dirty="0">
                <a:ln>
                  <a:noFill/>
                </a:ln>
                <a:solidFill>
                  <a:schemeClr val="tx1"/>
                </a:solidFill>
                <a:effectLst/>
                <a:latin typeface="Calibri" panose="020F0502020204030204" pitchFamily="34" charset="0"/>
                <a:ea typeface="DengXian" panose="02010600030101010101" pitchFamily="2" charset="-122"/>
                <a:cs typeface="Times New Roman" panose="02020603050405020304" pitchFamily="18" charset="0"/>
              </a:rPr>
              <a:t>https://www.apa.org/research/action/polygraph</a:t>
            </a:r>
            <a:br>
              <a:rPr kumimoji="0" lang="en-US" altLang="en-US" sz="1000" b="0" i="0" u="none" strike="noStrike" cap="none" normalizeH="0" baseline="0" dirty="0">
                <a:ln>
                  <a:noFill/>
                </a:ln>
                <a:solidFill>
                  <a:schemeClr val="tx1"/>
                </a:solidFill>
                <a:effectLst/>
                <a:latin typeface="Calibri" panose="020F0502020204030204" pitchFamily="34" charset="0"/>
                <a:ea typeface="DengXian" panose="02010600030101010101" pitchFamily="2" charset="-122"/>
                <a:cs typeface="Times New Roman" panose="02020603050405020304" pitchFamily="18" charset="0"/>
              </a:rPr>
            </a:br>
            <a:r>
              <a:rPr kumimoji="0" lang="en-US" altLang="en-US" sz="1000" b="0" i="0" u="none" strike="noStrike" cap="none" normalizeH="0" baseline="0" dirty="0">
                <a:ln>
                  <a:noFill/>
                </a:ln>
                <a:solidFill>
                  <a:schemeClr val="tx1"/>
                </a:solidFill>
                <a:effectLst/>
                <a:latin typeface="Calibri" panose="020F0502020204030204" pitchFamily="34" charset="0"/>
                <a:ea typeface="DengXian" panose="02010600030101010101" pitchFamily="2" charset="-122"/>
                <a:cs typeface="Times New Roman" panose="02020603050405020304" pitchFamily="18" charset="0"/>
              </a:rPr>
              <a:t>[Accessed 4 June 2021].</a:t>
            </a:r>
            <a:endParaRPr kumimoji="0" lang="en-GB" altLang="en-US" sz="1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err="1">
                <a:ln>
                  <a:noFill/>
                </a:ln>
                <a:solidFill>
                  <a:schemeClr val="tx1"/>
                </a:solidFill>
                <a:effectLst/>
                <a:latin typeface="Calibri" panose="020F0502020204030204" pitchFamily="34" charset="0"/>
                <a:ea typeface="DengXian" panose="02010600030101010101" pitchFamily="2" charset="-122"/>
                <a:cs typeface="Times New Roman" panose="02020603050405020304" pitchFamily="18" charset="0"/>
              </a:rPr>
              <a:t>Faigman</a:t>
            </a:r>
            <a:r>
              <a:rPr kumimoji="0" lang="en-US" altLang="en-US" sz="1000" b="0" i="0" u="none" strike="noStrike" cap="none" normalizeH="0" baseline="0" dirty="0">
                <a:ln>
                  <a:noFill/>
                </a:ln>
                <a:solidFill>
                  <a:schemeClr val="tx1"/>
                </a:solidFill>
                <a:effectLst/>
                <a:latin typeface="Calibri" panose="020F0502020204030204" pitchFamily="34" charset="0"/>
                <a:ea typeface="DengXian" panose="02010600030101010101" pitchFamily="2" charset="-122"/>
                <a:cs typeface="Times New Roman" panose="02020603050405020304" pitchFamily="18" charset="0"/>
              </a:rPr>
              <a:t>, D., Feinberg, S. &amp; Stern, P., 2003. The Limits of the Polygraph. </a:t>
            </a:r>
            <a:r>
              <a:rPr kumimoji="0" lang="en-US" altLang="en-US" sz="1000" b="0" i="1" u="none" strike="noStrike" cap="none" normalizeH="0" baseline="0" dirty="0">
                <a:ln>
                  <a:noFill/>
                </a:ln>
                <a:solidFill>
                  <a:schemeClr val="tx1"/>
                </a:solidFill>
                <a:effectLst/>
                <a:latin typeface="Calibri" panose="020F0502020204030204" pitchFamily="34" charset="0"/>
                <a:ea typeface="DengXian" panose="02010600030101010101" pitchFamily="2" charset="-122"/>
                <a:cs typeface="Times New Roman" panose="02020603050405020304" pitchFamily="18" charset="0"/>
              </a:rPr>
              <a:t>Issues in Science and Technology, </a:t>
            </a:r>
            <a:r>
              <a:rPr kumimoji="0" lang="en-US" altLang="en-US" sz="1000" b="0" i="0" u="none" strike="noStrike" cap="none" normalizeH="0" baseline="0" dirty="0">
                <a:ln>
                  <a:noFill/>
                </a:ln>
                <a:solidFill>
                  <a:schemeClr val="tx1"/>
                </a:solidFill>
                <a:effectLst/>
                <a:latin typeface="Calibri" panose="020F0502020204030204" pitchFamily="34" charset="0"/>
                <a:ea typeface="DengXian" panose="02010600030101010101" pitchFamily="2" charset="-122"/>
                <a:cs typeface="Times New Roman" panose="02020603050405020304" pitchFamily="18" charset="0"/>
              </a:rPr>
              <a:t>20(1), pp. 40-46.</a:t>
            </a:r>
            <a:endParaRPr kumimoji="0" lang="en-GB" altLang="en-US" sz="1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chemeClr val="tx1"/>
                </a:solidFill>
                <a:effectLst/>
                <a:latin typeface="Calibri" panose="020F0502020204030204" pitchFamily="34" charset="0"/>
                <a:ea typeface="DengXian" panose="02010600030101010101" pitchFamily="2" charset="-122"/>
                <a:cs typeface="Times New Roman" panose="02020603050405020304" pitchFamily="18" charset="0"/>
              </a:rPr>
              <a:t>Saxe, L., 1991. Lying: Thoughts of an Applied Social Psychologist. </a:t>
            </a:r>
            <a:r>
              <a:rPr kumimoji="0" lang="en-US" altLang="en-US" sz="1000" b="0" i="1" u="none" strike="noStrike" cap="none" normalizeH="0" baseline="0" dirty="0">
                <a:ln>
                  <a:noFill/>
                </a:ln>
                <a:solidFill>
                  <a:schemeClr val="tx1"/>
                </a:solidFill>
                <a:effectLst/>
                <a:latin typeface="Calibri" panose="020F0502020204030204" pitchFamily="34" charset="0"/>
                <a:ea typeface="DengXian" panose="02010600030101010101" pitchFamily="2" charset="-122"/>
                <a:cs typeface="Times New Roman" panose="02020603050405020304" pitchFamily="18" charset="0"/>
              </a:rPr>
              <a:t>American Psychologist, </a:t>
            </a:r>
            <a:r>
              <a:rPr kumimoji="0" lang="en-US" altLang="en-US" sz="1000" b="0" i="0" u="none" strike="noStrike" cap="none" normalizeH="0" baseline="0" dirty="0">
                <a:ln>
                  <a:noFill/>
                </a:ln>
                <a:solidFill>
                  <a:schemeClr val="tx1"/>
                </a:solidFill>
                <a:effectLst/>
                <a:latin typeface="Calibri" panose="020F0502020204030204" pitchFamily="34" charset="0"/>
                <a:ea typeface="DengXian" panose="02010600030101010101" pitchFamily="2" charset="-122"/>
                <a:cs typeface="Times New Roman" panose="02020603050405020304" pitchFamily="18" charset="0"/>
              </a:rPr>
              <a:t>46(4), pp. 409-415.</a:t>
            </a:r>
            <a:endParaRPr kumimoji="0" lang="en-GB" altLang="en-US" sz="1000" b="0" i="0" u="none" strike="noStrike" cap="none" normalizeH="0" baseline="0" dirty="0">
              <a:ln>
                <a:noFill/>
              </a:ln>
              <a:solidFill>
                <a:schemeClr val="tx1"/>
              </a:solidFill>
              <a:effectLst/>
            </a:endParaRPr>
          </a:p>
        </p:txBody>
      </p:sp>
    </p:spTree>
    <p:extLst>
      <p:ext uri="{BB962C8B-B14F-4D97-AF65-F5344CB8AC3E}">
        <p14:creationId xmlns:p14="http://schemas.microsoft.com/office/powerpoint/2010/main" val="298491382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1647</TotalTime>
  <Words>539</Words>
  <Application>Microsoft Office PowerPoint</Application>
  <PresentationFormat>A3 Paper (297x420 mm)</PresentationFormat>
  <Paragraphs>20</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Polygraph Tests: An overview</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Jess Lauren Evans (1802313)</dc:creator>
  <cp:lastModifiedBy>Jess Lauren Evans (1802313)</cp:lastModifiedBy>
  <cp:revision>9</cp:revision>
  <dcterms:created xsi:type="dcterms:W3CDTF">2021-06-04T15:08:32Z</dcterms:created>
  <dcterms:modified xsi:type="dcterms:W3CDTF">2021-06-05T18:35:46Z</dcterms:modified>
</cp:coreProperties>
</file>