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Lst>
  <p:sldSz cy="5143500" cx="9144000"/>
  <p:notesSz cx="6858000" cy="9144000"/>
  <p:embeddedFontLst>
    <p:embeddedFont>
      <p:font typeface="Montserrat"/>
      <p:regular r:id="rId27"/>
      <p:bold r:id="rId28"/>
      <p:italic r:id="rId29"/>
      <p:boldItalic r:id="rId30"/>
    </p:embeddedFont>
    <p:embeddedFont>
      <p:font typeface="Lato"/>
      <p:regular r:id="rId31"/>
      <p:bold r:id="rId32"/>
      <p:italic r:id="rId33"/>
      <p:boldItalic r:id="rId3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tableStyles.xml><?xml version="1.0" encoding="utf-8"?>
<a:tblStyleLst xmlns:a="http://schemas.openxmlformats.org/drawingml/2006/main" xmlns:r="http://schemas.openxmlformats.org/officeDocument/2006/relationships" def="{90AE2300-0A21-4FA4-876C-BB2C3513D421}">
  <a:tblStyle styleId="{90AE2300-0A21-4FA4-876C-BB2C3513D421}"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slide" Target="slides/slide18.xml"/><Relationship Id="rId23" Type="http://schemas.openxmlformats.org/officeDocument/2006/relationships/slide" Target="slides/slide1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tableStyles" Target="tableStyles.xml"/><Relationship Id="rId9" Type="http://schemas.openxmlformats.org/officeDocument/2006/relationships/slide" Target="slides/slide3.xml"/><Relationship Id="rId26" Type="http://schemas.openxmlformats.org/officeDocument/2006/relationships/slide" Target="slides/slide20.xml"/><Relationship Id="rId25" Type="http://schemas.openxmlformats.org/officeDocument/2006/relationships/slide" Target="slides/slide19.xml"/><Relationship Id="rId28" Type="http://schemas.openxmlformats.org/officeDocument/2006/relationships/font" Target="fonts/Montserrat-bold.fntdata"/><Relationship Id="rId27" Type="http://schemas.openxmlformats.org/officeDocument/2006/relationships/font" Target="fonts/Montserrat-regular.fntdata"/><Relationship Id="rId5" Type="http://schemas.openxmlformats.org/officeDocument/2006/relationships/slideMaster" Target="slideMasters/slideMaster1.xml"/><Relationship Id="rId6" Type="http://schemas.openxmlformats.org/officeDocument/2006/relationships/notesMaster" Target="notesMasters/notesMaster1.xml"/><Relationship Id="rId29" Type="http://schemas.openxmlformats.org/officeDocument/2006/relationships/font" Target="fonts/Montserrat-italic.fntdata"/><Relationship Id="rId7" Type="http://schemas.openxmlformats.org/officeDocument/2006/relationships/slide" Target="slides/slide1.xml"/><Relationship Id="rId8" Type="http://schemas.openxmlformats.org/officeDocument/2006/relationships/slide" Target="slides/slide2.xml"/><Relationship Id="rId31" Type="http://schemas.openxmlformats.org/officeDocument/2006/relationships/font" Target="fonts/Lato-regular.fntdata"/><Relationship Id="rId30" Type="http://schemas.openxmlformats.org/officeDocument/2006/relationships/font" Target="fonts/Montserrat-boldItalic.fntdata"/><Relationship Id="rId11" Type="http://schemas.openxmlformats.org/officeDocument/2006/relationships/slide" Target="slides/slide5.xml"/><Relationship Id="rId33" Type="http://schemas.openxmlformats.org/officeDocument/2006/relationships/font" Target="fonts/Lato-italic.fntdata"/><Relationship Id="rId10" Type="http://schemas.openxmlformats.org/officeDocument/2006/relationships/slide" Target="slides/slide4.xml"/><Relationship Id="rId32" Type="http://schemas.openxmlformats.org/officeDocument/2006/relationships/font" Target="fonts/Lato-bold.fntdata"/><Relationship Id="rId13" Type="http://schemas.openxmlformats.org/officeDocument/2006/relationships/slide" Target="slides/slide7.xml"/><Relationship Id="rId12" Type="http://schemas.openxmlformats.org/officeDocument/2006/relationships/slide" Target="slides/slide6.xml"/><Relationship Id="rId34" Type="http://schemas.openxmlformats.org/officeDocument/2006/relationships/font" Target="fonts/Lato-boldItalic.fntdata"/><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0" name="Shape 130"/>
        <p:cNvGrpSpPr/>
        <p:nvPr/>
      </p:nvGrpSpPr>
      <p:grpSpPr>
        <a:xfrm>
          <a:off x="0" y="0"/>
          <a:ext cx="0" cy="0"/>
          <a:chOff x="0" y="0"/>
          <a:chExt cx="0" cy="0"/>
        </a:xfrm>
      </p:grpSpPr>
      <p:sp>
        <p:nvSpPr>
          <p:cNvPr id="131" name="Google Shape;13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5" name="Shape 135"/>
        <p:cNvGrpSpPr/>
        <p:nvPr/>
      </p:nvGrpSpPr>
      <p:grpSpPr>
        <a:xfrm>
          <a:off x="0" y="0"/>
          <a:ext cx="0" cy="0"/>
          <a:chOff x="0" y="0"/>
          <a:chExt cx="0" cy="0"/>
        </a:xfrm>
      </p:grpSpPr>
      <p:sp>
        <p:nvSpPr>
          <p:cNvPr id="136" name="Google Shape;136;g84baf2b30a_1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7" name="Google Shape;137;g84baf2b30a_1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1" name="Shape 141"/>
        <p:cNvGrpSpPr/>
        <p:nvPr/>
      </p:nvGrpSpPr>
      <p:grpSpPr>
        <a:xfrm>
          <a:off x="0" y="0"/>
          <a:ext cx="0" cy="0"/>
          <a:chOff x="0" y="0"/>
          <a:chExt cx="0" cy="0"/>
        </a:xfrm>
      </p:grpSpPr>
      <p:sp>
        <p:nvSpPr>
          <p:cNvPr id="142" name="Google Shape;142;g84baf2b30a_1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3" name="Google Shape;143;g84baf2b30a_1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7" name="Shape 147"/>
        <p:cNvGrpSpPr/>
        <p:nvPr/>
      </p:nvGrpSpPr>
      <p:grpSpPr>
        <a:xfrm>
          <a:off x="0" y="0"/>
          <a:ext cx="0" cy="0"/>
          <a:chOff x="0" y="0"/>
          <a:chExt cx="0" cy="0"/>
        </a:xfrm>
      </p:grpSpPr>
      <p:sp>
        <p:nvSpPr>
          <p:cNvPr id="148" name="Google Shape;148;g8035778917_1_3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9" name="Google Shape;149;g8035778917_1_3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3" name="Shape 153"/>
        <p:cNvGrpSpPr/>
        <p:nvPr/>
      </p:nvGrpSpPr>
      <p:grpSpPr>
        <a:xfrm>
          <a:off x="0" y="0"/>
          <a:ext cx="0" cy="0"/>
          <a:chOff x="0" y="0"/>
          <a:chExt cx="0" cy="0"/>
        </a:xfrm>
      </p:grpSpPr>
      <p:sp>
        <p:nvSpPr>
          <p:cNvPr id="154" name="Google Shape;154;g84baf2b30a_1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5" name="Google Shape;155;g84baf2b30a_1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1" name="Shape 161"/>
        <p:cNvGrpSpPr/>
        <p:nvPr/>
      </p:nvGrpSpPr>
      <p:grpSpPr>
        <a:xfrm>
          <a:off x="0" y="0"/>
          <a:ext cx="0" cy="0"/>
          <a:chOff x="0" y="0"/>
          <a:chExt cx="0" cy="0"/>
        </a:xfrm>
      </p:grpSpPr>
      <p:sp>
        <p:nvSpPr>
          <p:cNvPr id="162" name="Google Shape;162;g84baf2b30a_1_3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3" name="Google Shape;163;g84baf2b30a_1_3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9" name="Shape 169"/>
        <p:cNvGrpSpPr/>
        <p:nvPr/>
      </p:nvGrpSpPr>
      <p:grpSpPr>
        <a:xfrm>
          <a:off x="0" y="0"/>
          <a:ext cx="0" cy="0"/>
          <a:chOff x="0" y="0"/>
          <a:chExt cx="0" cy="0"/>
        </a:xfrm>
      </p:grpSpPr>
      <p:sp>
        <p:nvSpPr>
          <p:cNvPr id="170" name="Google Shape;170;g84baf2b30a_1_5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1" name="Google Shape;171;g84baf2b30a_1_5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5" name="Shape 175"/>
        <p:cNvGrpSpPr/>
        <p:nvPr/>
      </p:nvGrpSpPr>
      <p:grpSpPr>
        <a:xfrm>
          <a:off x="0" y="0"/>
          <a:ext cx="0" cy="0"/>
          <a:chOff x="0" y="0"/>
          <a:chExt cx="0" cy="0"/>
        </a:xfrm>
      </p:grpSpPr>
      <p:sp>
        <p:nvSpPr>
          <p:cNvPr id="176" name="Google Shape;176;g84baf2b30a_1_7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7" name="Google Shape;177;g84baf2b30a_1_7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1" name="Shape 181"/>
        <p:cNvGrpSpPr/>
        <p:nvPr/>
      </p:nvGrpSpPr>
      <p:grpSpPr>
        <a:xfrm>
          <a:off x="0" y="0"/>
          <a:ext cx="0" cy="0"/>
          <a:chOff x="0" y="0"/>
          <a:chExt cx="0" cy="0"/>
        </a:xfrm>
      </p:grpSpPr>
      <p:sp>
        <p:nvSpPr>
          <p:cNvPr id="182" name="Google Shape;182;g84baf2b30a_1_8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3" name="Google Shape;183;g84baf2b30a_1_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8" name="Shape 188"/>
        <p:cNvGrpSpPr/>
        <p:nvPr/>
      </p:nvGrpSpPr>
      <p:grpSpPr>
        <a:xfrm>
          <a:off x="0" y="0"/>
          <a:ext cx="0" cy="0"/>
          <a:chOff x="0" y="0"/>
          <a:chExt cx="0" cy="0"/>
        </a:xfrm>
      </p:grpSpPr>
      <p:sp>
        <p:nvSpPr>
          <p:cNvPr id="189" name="Google Shape;189;g84baf2b30a_1_9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0" name="Google Shape;190;g84baf2b30a_1_9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5" name="Shape 195"/>
        <p:cNvGrpSpPr/>
        <p:nvPr/>
      </p:nvGrpSpPr>
      <p:grpSpPr>
        <a:xfrm>
          <a:off x="0" y="0"/>
          <a:ext cx="0" cy="0"/>
          <a:chOff x="0" y="0"/>
          <a:chExt cx="0" cy="0"/>
        </a:xfrm>
      </p:grpSpPr>
      <p:sp>
        <p:nvSpPr>
          <p:cNvPr id="196" name="Google Shape;196;g84baf2b30a_1_10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7" name="Google Shape;197;g84baf2b30a_1_10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2" name="Shape 202"/>
        <p:cNvGrpSpPr/>
        <p:nvPr/>
      </p:nvGrpSpPr>
      <p:grpSpPr>
        <a:xfrm>
          <a:off x="0" y="0"/>
          <a:ext cx="0" cy="0"/>
          <a:chOff x="0" y="0"/>
          <a:chExt cx="0" cy="0"/>
        </a:xfrm>
      </p:grpSpPr>
      <p:sp>
        <p:nvSpPr>
          <p:cNvPr id="203" name="Google Shape;203;g84baf2b30a_1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4" name="Google Shape;204;g84baf2b30a_1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8" name="Shape 208"/>
        <p:cNvGrpSpPr/>
        <p:nvPr/>
      </p:nvGrpSpPr>
      <p:grpSpPr>
        <a:xfrm>
          <a:off x="0" y="0"/>
          <a:ext cx="0" cy="0"/>
          <a:chOff x="0" y="0"/>
          <a:chExt cx="0" cy="0"/>
        </a:xfrm>
      </p:grpSpPr>
      <p:sp>
        <p:nvSpPr>
          <p:cNvPr id="209" name="Google Shape;209;g8035778917_1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0" name="Google Shape;210;g8035778917_1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3" name="Shape 213"/>
        <p:cNvGrpSpPr/>
        <p:nvPr/>
      </p:nvGrpSpPr>
      <p:grpSpPr>
        <a:xfrm>
          <a:off x="0" y="0"/>
          <a:ext cx="0" cy="0"/>
          <a:chOff x="0" y="0"/>
          <a:chExt cx="0" cy="0"/>
        </a:xfrm>
      </p:grpSpPr>
      <p:sp>
        <p:nvSpPr>
          <p:cNvPr id="214" name="Google Shape;214;g8035778917_1_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5" name="Google Shape;215;g8035778917_1_1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8" name="Shape 218"/>
        <p:cNvGrpSpPr/>
        <p:nvPr/>
      </p:nvGrpSpPr>
      <p:grpSpPr>
        <a:xfrm>
          <a:off x="0" y="0"/>
          <a:ext cx="0" cy="0"/>
          <a:chOff x="0" y="0"/>
          <a:chExt cx="0" cy="0"/>
        </a:xfrm>
      </p:grpSpPr>
      <p:sp>
        <p:nvSpPr>
          <p:cNvPr id="219" name="Google Shape;219;g8035778917_1_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0" name="Google Shape;220;g8035778917_1_2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23" name="Shape 223"/>
        <p:cNvGrpSpPr/>
        <p:nvPr/>
      </p:nvGrpSpPr>
      <p:grpSpPr>
        <a:xfrm>
          <a:off x="0" y="0"/>
          <a:ext cx="0" cy="0"/>
          <a:chOff x="0" y="0"/>
          <a:chExt cx="0" cy="0"/>
        </a:xfrm>
      </p:grpSpPr>
      <p:sp>
        <p:nvSpPr>
          <p:cNvPr id="224" name="Google Shape;224;g8035778917_1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5" name="Google Shape;225;g8035778917_1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28" name="Shape 228"/>
        <p:cNvGrpSpPr/>
        <p:nvPr/>
      </p:nvGrpSpPr>
      <p:grpSpPr>
        <a:xfrm>
          <a:off x="0" y="0"/>
          <a:ext cx="0" cy="0"/>
          <a:chOff x="0" y="0"/>
          <a:chExt cx="0" cy="0"/>
        </a:xfrm>
      </p:grpSpPr>
      <p:sp>
        <p:nvSpPr>
          <p:cNvPr id="229" name="Google Shape;229;g84baf2b30a_1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0" name="Google Shape;230;g84baf2b30a_1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35" name="Shape 235"/>
        <p:cNvGrpSpPr/>
        <p:nvPr/>
      </p:nvGrpSpPr>
      <p:grpSpPr>
        <a:xfrm>
          <a:off x="0" y="0"/>
          <a:ext cx="0" cy="0"/>
          <a:chOff x="0" y="0"/>
          <a:chExt cx="0" cy="0"/>
        </a:xfrm>
      </p:grpSpPr>
      <p:sp>
        <p:nvSpPr>
          <p:cNvPr id="236" name="Google Shape;236;g84baf2b30a_1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37" name="Google Shape;237;g84baf2b30a_1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41" name="Shape 241"/>
        <p:cNvGrpSpPr/>
        <p:nvPr/>
      </p:nvGrpSpPr>
      <p:grpSpPr>
        <a:xfrm>
          <a:off x="0" y="0"/>
          <a:ext cx="0" cy="0"/>
          <a:chOff x="0" y="0"/>
          <a:chExt cx="0" cy="0"/>
        </a:xfrm>
      </p:grpSpPr>
      <p:sp>
        <p:nvSpPr>
          <p:cNvPr id="242" name="Google Shape;242;g84baf2b30a_1_1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3" name="Google Shape;243;g84baf2b30a_1_1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46" name="Shape 246"/>
        <p:cNvGrpSpPr/>
        <p:nvPr/>
      </p:nvGrpSpPr>
      <p:grpSpPr>
        <a:xfrm>
          <a:off x="0" y="0"/>
          <a:ext cx="0" cy="0"/>
          <a:chOff x="0" y="0"/>
          <a:chExt cx="0" cy="0"/>
        </a:xfrm>
      </p:grpSpPr>
      <p:sp>
        <p:nvSpPr>
          <p:cNvPr id="247" name="Google Shape;247;g8035778917_1_4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8" name="Google Shape;248;g8035778917_1_4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9"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fmla="val 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fmla="val 5000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rot="-5400000">
              <a:off x="150" y="1145825"/>
              <a:ext cx="3996600" cy="3996900"/>
            </a:xfrm>
            <a:prstGeom prst="diagStripe">
              <a:avLst>
                <a:gd fmla="val 58774"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2"/>
            <p:cNvSpPr/>
            <p:nvPr/>
          </p:nvSpPr>
          <p:spPr>
            <a:xfrm rot="-5400000">
              <a:off x="1646" y="-75"/>
              <a:ext cx="2299800" cy="23001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2"/>
            <p:cNvSpPr/>
            <p:nvPr/>
          </p:nvSpPr>
          <p:spPr>
            <a:xfrm flipH="1">
              <a:off x="652821" y="590035"/>
              <a:ext cx="2300100" cy="2299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6" name="Google Shape;16;p2"/>
          <p:cNvSpPr txBox="1"/>
          <p:nvPr>
            <p:ph type="ctrTitle"/>
          </p:nvPr>
        </p:nvSpPr>
        <p:spPr>
          <a:xfrm>
            <a:off x="3537150" y="1578400"/>
            <a:ext cx="5017500" cy="1578900"/>
          </a:xfrm>
          <a:prstGeom prst="rect">
            <a:avLst/>
          </a:prstGeom>
        </p:spPr>
        <p:txBody>
          <a:bodyPr anchorCtr="0" anchor="t" bIns="91425" lIns="91425" spcFirstLastPara="1" rIns="91425" wrap="square" tIns="91425">
            <a:no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17" name="Google Shape;17;p2"/>
          <p:cNvSpPr txBox="1"/>
          <p:nvPr>
            <p:ph idx="1" type="subTitle"/>
          </p:nvPr>
        </p:nvSpPr>
        <p:spPr>
          <a:xfrm>
            <a:off x="5083950" y="3924925"/>
            <a:ext cx="3470700" cy="5061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18" name="Google Shape;18;p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19"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3"/>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3"/>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3"/>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3"/>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3"/>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3"/>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3"/>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3"/>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3"/>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3"/>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3"/>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3"/>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3"/>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3"/>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 name="Google Shape;36;p3"/>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3"/>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3"/>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9" name="Google Shape;39;p3"/>
          <p:cNvSpPr txBox="1"/>
          <p:nvPr>
            <p:ph type="title"/>
          </p:nvPr>
        </p:nvSpPr>
        <p:spPr>
          <a:xfrm>
            <a:off x="823850" y="2053000"/>
            <a:ext cx="4587000" cy="1148700"/>
          </a:xfrm>
          <a:prstGeom prst="rect">
            <a:avLst/>
          </a:prstGeom>
        </p:spPr>
        <p:txBody>
          <a:bodyPr anchorCtr="0" anchor="ctr"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40" name="Google Shape;40;p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4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4"/>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5" name="Google Shape;45;p4"/>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6" name="Google Shape;46;p4"/>
          <p:cNvSpPr txBox="1"/>
          <p:nvPr>
            <p:ph idx="1" type="body"/>
          </p:nvPr>
        </p:nvSpPr>
        <p:spPr>
          <a:xfrm>
            <a:off x="1297500" y="1567550"/>
            <a:ext cx="7038900" cy="29112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47" name="Google Shape;47;p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48"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5"/>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2" name="Google Shape;52;p5"/>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53" name="Google Shape;53;p5"/>
          <p:cNvSpPr txBox="1"/>
          <p:nvPr>
            <p:ph idx="1" type="body"/>
          </p:nvPr>
        </p:nvSpPr>
        <p:spPr>
          <a:xfrm>
            <a:off x="1297500" y="1567550"/>
            <a:ext cx="3403200" cy="29112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54" name="Google Shape;54;p5"/>
          <p:cNvSpPr txBox="1"/>
          <p:nvPr>
            <p:ph idx="2" type="body"/>
          </p:nvPr>
        </p:nvSpPr>
        <p:spPr>
          <a:xfrm>
            <a:off x="4933221" y="1567550"/>
            <a:ext cx="3403200" cy="29112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55" name="Google Shape;55;p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56"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6"/>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0" name="Google Shape;60;p6"/>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1" name="Google Shape;61;p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62"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7"/>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6" name="Google Shape;66;p7"/>
          <p:cNvSpPr txBox="1"/>
          <p:nvPr>
            <p:ph type="title"/>
          </p:nvPr>
        </p:nvSpPr>
        <p:spPr>
          <a:xfrm>
            <a:off x="1297500" y="393750"/>
            <a:ext cx="3798900" cy="1493100"/>
          </a:xfrm>
          <a:prstGeom prst="rect">
            <a:avLst/>
          </a:prstGeom>
        </p:spPr>
        <p:txBody>
          <a:bodyPr anchorCtr="0" anchor="t"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7" name="Google Shape;67;p7"/>
          <p:cNvSpPr txBox="1"/>
          <p:nvPr>
            <p:ph idx="1" type="body"/>
          </p:nvPr>
        </p:nvSpPr>
        <p:spPr>
          <a:xfrm>
            <a:off x="1297500" y="1972550"/>
            <a:ext cx="3798900" cy="24159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68" name="Google Shape;68;p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spTree>
      <p:nvGrpSpPr>
        <p:cNvPr id="69"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8"/>
            <p:cNvSpPr/>
            <p:nvPr/>
          </p:nvSpPr>
          <p:spPr>
            <a:xfrm rot="5400000">
              <a:off x="4840825" y="6000"/>
              <a:ext cx="42987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8"/>
            <p:cNvSpPr/>
            <p:nvPr/>
          </p:nvSpPr>
          <p:spPr>
            <a:xfrm rot="-5400000">
              <a:off x="5618399" y="123664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8"/>
            <p:cNvSpPr/>
            <p:nvPr/>
          </p:nvSpPr>
          <p:spPr>
            <a:xfrm flipH="1">
              <a:off x="5849857" y="144407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8"/>
            <p:cNvSpPr/>
            <p:nvPr/>
          </p:nvSpPr>
          <p:spPr>
            <a:xfrm rot="-5400000">
              <a:off x="5987081" y="246974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8"/>
            <p:cNvSpPr/>
            <p:nvPr/>
          </p:nvSpPr>
          <p:spPr>
            <a:xfrm flipH="1">
              <a:off x="6222115" y="2677179"/>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 name="Google Shape;77;p8"/>
            <p:cNvSpPr/>
            <p:nvPr/>
          </p:nvSpPr>
          <p:spPr>
            <a:xfrm rot="-5400000">
              <a:off x="6675341" y="186224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8"/>
            <p:cNvSpPr/>
            <p:nvPr/>
          </p:nvSpPr>
          <p:spPr>
            <a:xfrm flipH="1">
              <a:off x="6908099" y="2069680"/>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8"/>
            <p:cNvSpPr/>
            <p:nvPr/>
          </p:nvSpPr>
          <p:spPr>
            <a:xfrm rot="-5400000">
              <a:off x="6861141" y="247808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8"/>
            <p:cNvSpPr/>
            <p:nvPr/>
          </p:nvSpPr>
          <p:spPr>
            <a:xfrm flipH="1">
              <a:off x="7965266" y="269319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8"/>
            <p:cNvSpPr/>
            <p:nvPr/>
          </p:nvSpPr>
          <p:spPr>
            <a:xfrm flipH="1">
              <a:off x="8145082" y="330903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8"/>
            <p:cNvSpPr/>
            <p:nvPr/>
          </p:nvSpPr>
          <p:spPr>
            <a:xfrm rot="-5400000">
              <a:off x="7047599" y="309534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8"/>
            <p:cNvSpPr/>
            <p:nvPr/>
          </p:nvSpPr>
          <p:spPr>
            <a:xfrm flipH="1">
              <a:off x="7276649" y="330278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 name="Google Shape;84;p8"/>
            <p:cNvSpPr/>
            <p:nvPr/>
          </p:nvSpPr>
          <p:spPr>
            <a:xfrm rot="-5400000">
              <a:off x="7227414" y="3711189"/>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8"/>
            <p:cNvSpPr/>
            <p:nvPr/>
          </p:nvSpPr>
          <p:spPr>
            <a:xfrm flipH="1">
              <a:off x="7462448" y="391862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8"/>
            <p:cNvSpPr/>
            <p:nvPr/>
          </p:nvSpPr>
          <p:spPr>
            <a:xfrm rot="-5400000">
              <a:off x="8102491" y="37188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8"/>
            <p:cNvSpPr/>
            <p:nvPr/>
          </p:nvSpPr>
          <p:spPr>
            <a:xfrm flipH="1">
              <a:off x="8334533" y="392629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8"/>
            <p:cNvSpPr/>
            <p:nvPr/>
          </p:nvSpPr>
          <p:spPr>
            <a:xfrm rot="-5400000">
              <a:off x="8288290" y="433470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9" name="Google Shape;89;p8"/>
          <p:cNvSpPr txBox="1"/>
          <p:nvPr>
            <p:ph type="title"/>
          </p:nvPr>
        </p:nvSpPr>
        <p:spPr>
          <a:xfrm>
            <a:off x="823850" y="866775"/>
            <a:ext cx="4587000" cy="3521100"/>
          </a:xfrm>
          <a:prstGeom prst="rect">
            <a:avLst/>
          </a:prstGeom>
        </p:spPr>
        <p:txBody>
          <a:bodyPr anchorCtr="0" anchor="ctr"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90" name="Google Shape;90;p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9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9"/>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5" name="Google Shape;95;p9"/>
          <p:cNvSpPr txBox="1"/>
          <p:nvPr>
            <p:ph type="title"/>
          </p:nvPr>
        </p:nvSpPr>
        <p:spPr>
          <a:xfrm>
            <a:off x="1297500" y="1658325"/>
            <a:ext cx="3036300" cy="1751700"/>
          </a:xfrm>
          <a:prstGeom prst="rect">
            <a:avLst/>
          </a:prstGeom>
        </p:spPr>
        <p:txBody>
          <a:bodyPr anchorCtr="0" anchor="t"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96" name="Google Shape;96;p9"/>
          <p:cNvSpPr txBox="1"/>
          <p:nvPr>
            <p:ph idx="1" type="subTitle"/>
          </p:nvPr>
        </p:nvSpPr>
        <p:spPr>
          <a:xfrm>
            <a:off x="1297500" y="3538000"/>
            <a:ext cx="3036300" cy="506100"/>
          </a:xfrm>
          <a:prstGeom prst="rect">
            <a:avLst/>
          </a:prstGeom>
        </p:spPr>
        <p:txBody>
          <a:bodyPr anchorCtr="0" anchor="t" bIns="91425" lIns="91425" spcFirstLastPara="1" rIns="91425" wrap="square" tIns="91425">
            <a:no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97" name="Google Shape;97;p9"/>
          <p:cNvSpPr txBox="1"/>
          <p:nvPr>
            <p:ph idx="2" type="body"/>
          </p:nvPr>
        </p:nvSpPr>
        <p:spPr>
          <a:xfrm>
            <a:off x="4648200" y="1696600"/>
            <a:ext cx="3676800" cy="23475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98" name="Google Shape;98;p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99"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10"/>
            <p:cNvSpPr/>
            <p:nvPr/>
          </p:nvSpPr>
          <p:spPr>
            <a:xfrm flipH="1">
              <a:off x="154125" y="3925529"/>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3" name="Google Shape;103;p10"/>
          <p:cNvSpPr txBox="1"/>
          <p:nvPr>
            <p:ph idx="1" type="body"/>
          </p:nvPr>
        </p:nvSpPr>
        <p:spPr>
          <a:xfrm>
            <a:off x="812725" y="4305375"/>
            <a:ext cx="6936000" cy="5238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300"/>
              <a:buNone/>
              <a:defRPr/>
            </a:lvl1pPr>
          </a:lstStyle>
          <a:p/>
        </p:txBody>
      </p:sp>
      <p:sp>
        <p:nvSpPr>
          <p:cNvPr id="104" name="Google Shape;104;p1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105"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11"/>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11"/>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11"/>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11"/>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11"/>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1"/>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1"/>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11"/>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11"/>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1"/>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11"/>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11"/>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11"/>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11"/>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11"/>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11"/>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11"/>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25" name="Google Shape;125;p11"/>
          <p:cNvSpPr txBox="1"/>
          <p:nvPr>
            <p:ph hasCustomPrompt="1" type="title"/>
          </p:nvPr>
        </p:nvSpPr>
        <p:spPr>
          <a:xfrm>
            <a:off x="823850" y="1284675"/>
            <a:ext cx="4776000" cy="1300800"/>
          </a:xfrm>
          <a:prstGeom prst="rect">
            <a:avLst/>
          </a:prstGeom>
        </p:spPr>
        <p:txBody>
          <a:bodyPr anchorCtr="0" anchor="t" bIns="91425" lIns="91425" spcFirstLastPara="1" rIns="91425" wrap="square" tIns="91425">
            <a:no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p:nvPr>
            <p:ph idx="1" type="body"/>
          </p:nvPr>
        </p:nvSpPr>
        <p:spPr>
          <a:xfrm>
            <a:off x="823850" y="2643124"/>
            <a:ext cx="4776000" cy="1218900"/>
          </a:xfrm>
          <a:prstGeom prst="rect">
            <a:avLst/>
          </a:prstGeom>
        </p:spPr>
        <p:txBody>
          <a:bodyPr anchorCtr="0" anchor="t" bIns="91425" lIns="91425" spcFirstLastPara="1" rIns="91425" wrap="square" tIns="91425">
            <a:noAutofit/>
          </a:bodyPr>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127" name="Google Shape;127;p1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128" name="Shape 128"/>
        <p:cNvGrpSpPr/>
        <p:nvPr/>
      </p:nvGrpSpPr>
      <p:grpSpPr>
        <a:xfrm>
          <a:off x="0" y="0"/>
          <a:ext cx="0" cy="0"/>
          <a:chOff x="0" y="0"/>
          <a:chExt cx="0" cy="0"/>
        </a:xfrm>
      </p:grpSpPr>
      <p:sp>
        <p:nvSpPr>
          <p:cNvPr id="129" name="Google Shape;129;p1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focus">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11150" lvl="0" marL="45720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indent="-298450" lvl="1" marL="91440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2pPr>
            <a:lvl3pPr indent="-298450" lvl="2" marL="137160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3pPr>
            <a:lvl4pPr indent="-298450" lvl="3" marL="182880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4pPr>
            <a:lvl5pPr indent="-298450" lvl="4" marL="228600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5pPr>
            <a:lvl6pPr indent="-298450" lvl="5" marL="274320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6pPr>
            <a:lvl7pPr indent="-298450" lvl="6" marL="320040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7pPr>
            <a:lvl8pPr indent="-298450" lvl="7" marL="365760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8pPr>
            <a:lvl9pPr indent="-298450" lvl="8" marL="4114800">
              <a:lnSpc>
                <a:spcPct val="115000"/>
              </a:lnSpc>
              <a:spcBef>
                <a:spcPts val="1600"/>
              </a:spcBef>
              <a:spcAft>
                <a:spcPts val="1600"/>
              </a:spcAft>
              <a:buClr>
                <a:schemeClr val="lt1"/>
              </a:buClr>
              <a:buSzPts val="1100"/>
              <a:buFont typeface="Lato"/>
              <a:buChar char="■"/>
              <a:defRPr sz="1100">
                <a:solidFill>
                  <a:schemeClr val="lt1"/>
                </a:solidFill>
                <a:latin typeface="Lato"/>
                <a:ea typeface="Lato"/>
                <a:cs typeface="Lato"/>
                <a:sym typeface="Lat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3.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4.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10.pn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 Id="rId3" Type="http://schemas.openxmlformats.org/officeDocument/2006/relationships/image" Target="../media/image8.png"/><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 Id="rId3" Type="http://schemas.openxmlformats.org/officeDocument/2006/relationships/image" Target="../media/image1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image" Target="../media/image1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image" Target="../media/image1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image" Target="../media/image1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 Id="rId3" Type="http://schemas.openxmlformats.org/officeDocument/2006/relationships/image" Target="../media/image1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1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1" Type="http://schemas.openxmlformats.org/officeDocument/2006/relationships/hyperlink" Target="https://www.the-arc-angels.co.uk/shop/index.php?route=product/product&amp;path=63&amp;product_id=328" TargetMode="External"/><Relationship Id="rId10" Type="http://schemas.openxmlformats.org/officeDocument/2006/relationships/hyperlink" Target="https://www.ebay.co.uk/itm/100-Real-Carbon-Fiber-Plate-Panel-Sheet-3K-Plain-Weave-Glossy-16-x20-UK-Stock-/333586095333?var=0" TargetMode="External"/><Relationship Id="rId13" Type="http://schemas.openxmlformats.org/officeDocument/2006/relationships/hyperlink" Target="https://www.ecfibreglasssupplies.co.uk/product/2mm-fibreglass-flat-sheet-anthracite-grey-ral-7016" TargetMode="External"/><Relationship Id="rId12" Type="http://schemas.openxmlformats.org/officeDocument/2006/relationships/hyperlink" Target="https://www.the-arc-angels.co.uk/shop/index.php?route=product/product&amp;path=63&amp;product_id=328" TargetMode="External"/><Relationship Id="rId1" Type="http://schemas.openxmlformats.org/officeDocument/2006/relationships/slideLayout" Target="../slideLayouts/slideLayout3.xml"/><Relationship Id="rId2" Type="http://schemas.openxmlformats.org/officeDocument/2006/relationships/notesSlide" Target="../notesSlides/notesSlide20.xml"/><Relationship Id="rId3" Type="http://schemas.openxmlformats.org/officeDocument/2006/relationships/hyperlink" Target="https://www.pipedreamfittings.com/product/galvanised-pipe-tube-lengths/" TargetMode="External"/><Relationship Id="rId4" Type="http://schemas.openxmlformats.org/officeDocument/2006/relationships/hyperlink" Target="https://www.pipedreamfittings.com/product/galvanised-pipe-tube-lengths/" TargetMode="External"/><Relationship Id="rId9" Type="http://schemas.openxmlformats.org/officeDocument/2006/relationships/hyperlink" Target="https://www.ebay.co.uk/itm/100-Real-Carbon-Fiber-Plate-Panel-Sheet-3K-Plain-Weave-Glossy-16-x20-UK-Stock-/333586095333?var=0" TargetMode="External"/><Relationship Id="rId15" Type="http://schemas.openxmlformats.org/officeDocument/2006/relationships/hyperlink" Target="https://www.wickes.co.uk/Wickes-Non-Structural-Hardwood-Plywood---5-5mm-x-1220mm-x-2440mm/p/110117" TargetMode="External"/><Relationship Id="rId14" Type="http://schemas.openxmlformats.org/officeDocument/2006/relationships/hyperlink" Target="https://www.ecfibreglasssupplies.co.uk/product/2mm-fibreglass-flat-sheet-anthracite-grey-ral-7016" TargetMode="External"/><Relationship Id="rId17" Type="http://schemas.openxmlformats.org/officeDocument/2006/relationships/hyperlink" Target="https://www.travisperkins.co.uk/plywood/general-purpose-plywood-2440mm-x-1220mm/p/9000189659" TargetMode="External"/><Relationship Id="rId16" Type="http://schemas.openxmlformats.org/officeDocument/2006/relationships/hyperlink" Target="https://www.wickes.co.uk/Wickes-Non-Structural-Hardwood-Plywood---5-5mm-x-1220mm-x-2440mm/p/110117" TargetMode="External"/><Relationship Id="rId5" Type="http://schemas.openxmlformats.org/officeDocument/2006/relationships/hyperlink" Target="https://www.metals4u.co.uk/materials/mild-steel/mild-steel-tube/tube-telescopic-tube/7400-p" TargetMode="External"/><Relationship Id="rId6" Type="http://schemas.openxmlformats.org/officeDocument/2006/relationships/hyperlink" Target="https://www.metals4u.co.uk/materials/mild-steel/mild-steel-tube/tube-telescopic-tube/7400-p" TargetMode="External"/><Relationship Id="rId18" Type="http://schemas.openxmlformats.org/officeDocument/2006/relationships/hyperlink" Target="https://www.travisperkins.co.uk/plywood/general-purpose-plywood-2440mm-x-1220mm/p/9000189659" TargetMode="External"/><Relationship Id="rId7" Type="http://schemas.openxmlformats.org/officeDocument/2006/relationships/hyperlink" Target="https://www.easycomposites.co.uk/#!/cart" TargetMode="External"/><Relationship Id="rId8" Type="http://schemas.openxmlformats.org/officeDocument/2006/relationships/hyperlink" Target="https://www.easycomposites.co.uk/#!/cart"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3" name="Shape 133"/>
        <p:cNvGrpSpPr/>
        <p:nvPr/>
      </p:nvGrpSpPr>
      <p:grpSpPr>
        <a:xfrm>
          <a:off x="0" y="0"/>
          <a:ext cx="0" cy="0"/>
          <a:chOff x="0" y="0"/>
          <a:chExt cx="0" cy="0"/>
        </a:xfrm>
      </p:grpSpPr>
      <p:sp>
        <p:nvSpPr>
          <p:cNvPr id="134" name="Google Shape;134;p13"/>
          <p:cNvSpPr txBox="1"/>
          <p:nvPr/>
        </p:nvSpPr>
        <p:spPr>
          <a:xfrm>
            <a:off x="3653125" y="862850"/>
            <a:ext cx="5025900" cy="3507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2400">
                <a:solidFill>
                  <a:srgbClr val="FFFFFF"/>
                </a:solidFill>
              </a:rPr>
              <a:t>SoapBox Race Car</a:t>
            </a:r>
            <a:endParaRPr sz="2400">
              <a:solidFill>
                <a:srgbClr val="FFFFFF"/>
              </a:solidFill>
            </a:endParaRPr>
          </a:p>
          <a:p>
            <a:pPr indent="0" lvl="0" marL="0" rtl="0" algn="l">
              <a:spcBef>
                <a:spcPts val="0"/>
              </a:spcBef>
              <a:spcAft>
                <a:spcPts val="0"/>
              </a:spcAft>
              <a:buNone/>
            </a:pPr>
            <a:r>
              <a:rPr lang="en" sz="2400">
                <a:solidFill>
                  <a:srgbClr val="FFFFFF"/>
                </a:solidFill>
              </a:rPr>
              <a:t>Foundation Engineering</a:t>
            </a:r>
            <a:endParaRPr sz="2400">
              <a:solidFill>
                <a:srgbClr val="FFFFFF"/>
              </a:solidFill>
            </a:endParaRPr>
          </a:p>
          <a:p>
            <a:pPr indent="0" lvl="0" marL="0" rtl="0" algn="l">
              <a:spcBef>
                <a:spcPts val="0"/>
              </a:spcBef>
              <a:spcAft>
                <a:spcPts val="0"/>
              </a:spcAft>
              <a:buNone/>
            </a:pPr>
            <a:r>
              <a:t/>
            </a:r>
            <a:endParaRPr sz="2400">
              <a:solidFill>
                <a:srgbClr val="FFFFFF"/>
              </a:solidFill>
            </a:endParaRPr>
          </a:p>
          <a:p>
            <a:pPr indent="0" lvl="0" marL="0" rtl="0" algn="l">
              <a:spcBef>
                <a:spcPts val="0"/>
              </a:spcBef>
              <a:spcAft>
                <a:spcPts val="0"/>
              </a:spcAft>
              <a:buNone/>
            </a:pPr>
            <a:r>
              <a:rPr lang="en" sz="2400">
                <a:solidFill>
                  <a:srgbClr val="FFFFFF"/>
                </a:solidFill>
              </a:rPr>
              <a:t>Kian Evans - P no. 1801660</a:t>
            </a:r>
            <a:endParaRPr sz="2400">
              <a:solidFill>
                <a:srgbClr val="FFFFFF"/>
              </a:solidFill>
            </a:endParaRPr>
          </a:p>
          <a:p>
            <a:pPr indent="0" lvl="0" marL="0" rtl="0" algn="l">
              <a:spcBef>
                <a:spcPts val="0"/>
              </a:spcBef>
              <a:spcAft>
                <a:spcPts val="0"/>
              </a:spcAft>
              <a:buNone/>
            </a:pPr>
            <a:r>
              <a:rPr lang="en" sz="2400">
                <a:solidFill>
                  <a:srgbClr val="FFFFFF"/>
                </a:solidFill>
              </a:rPr>
              <a:t>Joe Gauntlett - P no. 1807465</a:t>
            </a:r>
            <a:endParaRPr sz="2400">
              <a:solidFill>
                <a:srgbClr val="FFFFFF"/>
              </a:solidFill>
            </a:endParaRPr>
          </a:p>
          <a:p>
            <a:pPr indent="0" lvl="0" marL="0" rtl="0" algn="l">
              <a:spcBef>
                <a:spcPts val="0"/>
              </a:spcBef>
              <a:spcAft>
                <a:spcPts val="0"/>
              </a:spcAft>
              <a:buNone/>
            </a:pPr>
            <a:r>
              <a:rPr lang="en" sz="2400">
                <a:solidFill>
                  <a:srgbClr val="FFFFFF"/>
                </a:solidFill>
              </a:rPr>
              <a:t>Jakob Lewis - P no. 1901440</a:t>
            </a:r>
            <a:endParaRPr sz="2400">
              <a:solidFill>
                <a:srgbClr val="FFFFFF"/>
              </a:solidFill>
            </a:endParaRPr>
          </a:p>
          <a:p>
            <a:pPr indent="0" lvl="0" marL="0" rtl="0" algn="l">
              <a:spcBef>
                <a:spcPts val="0"/>
              </a:spcBef>
              <a:spcAft>
                <a:spcPts val="0"/>
              </a:spcAft>
              <a:buNone/>
            </a:pPr>
            <a:r>
              <a:rPr lang="en" sz="2400">
                <a:solidFill>
                  <a:srgbClr val="FFFFFF"/>
                </a:solidFill>
              </a:rPr>
              <a:t>Josh Richards - P no. 1902755</a:t>
            </a:r>
            <a:endParaRPr sz="2400">
              <a:solidFill>
                <a:srgbClr val="FFFFFF"/>
              </a:solidFill>
            </a:endParaRPr>
          </a:p>
          <a:p>
            <a:pPr indent="0" lvl="0" marL="0" rtl="0" algn="l">
              <a:spcBef>
                <a:spcPts val="0"/>
              </a:spcBef>
              <a:spcAft>
                <a:spcPts val="0"/>
              </a:spcAft>
              <a:buNone/>
            </a:pPr>
            <a:r>
              <a:rPr lang="en" sz="2400">
                <a:solidFill>
                  <a:srgbClr val="FFFFFF"/>
                </a:solidFill>
              </a:rPr>
              <a:t>Dominic Brewster - P no. 1902658</a:t>
            </a:r>
            <a:endParaRPr sz="2400">
              <a:solidFill>
                <a:srgbClr val="FFFFFF"/>
              </a:solidFill>
            </a:endParaRPr>
          </a:p>
          <a:p>
            <a:pPr indent="0" lvl="0" marL="0" rtl="0" algn="l">
              <a:spcBef>
                <a:spcPts val="0"/>
              </a:spcBef>
              <a:spcAft>
                <a:spcPts val="0"/>
              </a:spcAft>
              <a:buNone/>
            </a:pPr>
            <a:r>
              <a:rPr lang="en" sz="2400">
                <a:solidFill>
                  <a:srgbClr val="FFFFFF"/>
                </a:solidFill>
              </a:rPr>
              <a:t>Kiana Smith - P no. 1910103</a:t>
            </a:r>
            <a:endParaRPr sz="2400">
              <a:solidFill>
                <a:srgbClr val="FFFFFF"/>
              </a:solidFill>
            </a:endParaRPr>
          </a:p>
          <a:p>
            <a:pPr indent="0" lvl="0" marL="0" rtl="0" algn="l">
              <a:spcBef>
                <a:spcPts val="0"/>
              </a:spcBef>
              <a:spcAft>
                <a:spcPts val="0"/>
              </a:spcAft>
              <a:buNone/>
            </a:pPr>
            <a:r>
              <a:t/>
            </a:r>
            <a:endParaRPr sz="2400">
              <a:latin typeface="Lato"/>
              <a:ea typeface="Lato"/>
              <a:cs typeface="Lato"/>
              <a:sym typeface="Lato"/>
            </a:endParaRPr>
          </a:p>
          <a:p>
            <a:pPr indent="0" lvl="0" marL="0" rtl="0" algn="l">
              <a:spcBef>
                <a:spcPts val="0"/>
              </a:spcBef>
              <a:spcAft>
                <a:spcPts val="0"/>
              </a:spcAft>
              <a:buNone/>
            </a:pPr>
            <a:r>
              <a:t/>
            </a:r>
            <a:endParaRPr sz="2400">
              <a:latin typeface="Lato"/>
              <a:ea typeface="Lato"/>
              <a:cs typeface="Lato"/>
              <a:sym typeface="Lato"/>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8" name="Shape 138"/>
        <p:cNvGrpSpPr/>
        <p:nvPr/>
      </p:nvGrpSpPr>
      <p:grpSpPr>
        <a:xfrm>
          <a:off x="0" y="0"/>
          <a:ext cx="0" cy="0"/>
          <a:chOff x="0" y="0"/>
          <a:chExt cx="0" cy="0"/>
        </a:xfrm>
      </p:grpSpPr>
      <p:sp>
        <p:nvSpPr>
          <p:cNvPr id="139" name="Google Shape;139;p14"/>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Arial"/>
                <a:ea typeface="Arial"/>
                <a:cs typeface="Arial"/>
                <a:sym typeface="Arial"/>
              </a:rPr>
              <a:t>Introduction</a:t>
            </a:r>
            <a:endParaRPr b="1">
              <a:latin typeface="Arial"/>
              <a:ea typeface="Arial"/>
              <a:cs typeface="Arial"/>
              <a:sym typeface="Arial"/>
            </a:endParaRPr>
          </a:p>
        </p:txBody>
      </p:sp>
      <p:sp>
        <p:nvSpPr>
          <p:cNvPr id="140" name="Google Shape;140;p14"/>
          <p:cNvSpPr txBox="1"/>
          <p:nvPr/>
        </p:nvSpPr>
        <p:spPr>
          <a:xfrm>
            <a:off x="1275150" y="1136400"/>
            <a:ext cx="7083600" cy="30861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rPr>
              <a:t>As a team we have been given the task to theoretically complete a soapbox race car. During this presentation we will be discussing each element we went through to completing this task. </a:t>
            </a:r>
            <a:endParaRPr>
              <a:solidFill>
                <a:srgbClr val="FFFFFF"/>
              </a:solidFill>
            </a:endParaRPr>
          </a:p>
          <a:p>
            <a:pPr indent="0" lvl="0" marL="0" rtl="0" algn="l">
              <a:spcBef>
                <a:spcPts val="0"/>
              </a:spcBef>
              <a:spcAft>
                <a:spcPts val="0"/>
              </a:spcAft>
              <a:buNone/>
            </a:pPr>
            <a:r>
              <a:t/>
            </a:r>
            <a:endParaRPr>
              <a:solidFill>
                <a:srgbClr val="FFFFFF"/>
              </a:solidFill>
            </a:endParaRPr>
          </a:p>
          <a:p>
            <a:pPr indent="0" lvl="0" marL="0" rtl="0" algn="l">
              <a:spcBef>
                <a:spcPts val="0"/>
              </a:spcBef>
              <a:spcAft>
                <a:spcPts val="0"/>
              </a:spcAft>
              <a:buNone/>
            </a:pPr>
            <a:r>
              <a:rPr lang="en">
                <a:solidFill>
                  <a:srgbClr val="FFFFFF"/>
                </a:solidFill>
              </a:rPr>
              <a:t>We had to think </a:t>
            </a:r>
            <a:r>
              <a:rPr lang="en">
                <a:solidFill>
                  <a:srgbClr val="FFFFFF"/>
                </a:solidFill>
              </a:rPr>
              <a:t>realistically</a:t>
            </a:r>
            <a:r>
              <a:rPr lang="en">
                <a:solidFill>
                  <a:srgbClr val="FFFFFF"/>
                </a:solidFill>
              </a:rPr>
              <a:t> when choosing each option, </a:t>
            </a:r>
            <a:r>
              <a:rPr lang="en">
                <a:solidFill>
                  <a:srgbClr val="FFFFFF"/>
                </a:solidFill>
              </a:rPr>
              <a:t>taking</a:t>
            </a:r>
            <a:r>
              <a:rPr lang="en">
                <a:solidFill>
                  <a:srgbClr val="FFFFFF"/>
                </a:solidFill>
              </a:rPr>
              <a:t> into account the cost of materials, what the university is able to provide and the amount of time we had. Each slide will discuss why we chose each part. For example what is the best braking and steering system.</a:t>
            </a:r>
            <a:endParaRPr>
              <a:solidFill>
                <a:srgbClr val="FFFFFF"/>
              </a:solidFill>
            </a:endParaRPr>
          </a:p>
          <a:p>
            <a:pPr indent="0" lvl="0" marL="0" rtl="0" algn="l">
              <a:spcBef>
                <a:spcPts val="0"/>
              </a:spcBef>
              <a:spcAft>
                <a:spcPts val="0"/>
              </a:spcAft>
              <a:buNone/>
            </a:pPr>
            <a:r>
              <a:t/>
            </a:r>
            <a:endParaRPr>
              <a:solidFill>
                <a:srgbClr val="FFFFFF"/>
              </a:solidFill>
            </a:endParaRPr>
          </a:p>
          <a:p>
            <a:pPr indent="0" lvl="0" marL="0" rtl="0" algn="l">
              <a:spcBef>
                <a:spcPts val="0"/>
              </a:spcBef>
              <a:spcAft>
                <a:spcPts val="0"/>
              </a:spcAft>
              <a:buNone/>
            </a:pPr>
            <a:r>
              <a:rPr lang="en">
                <a:solidFill>
                  <a:srgbClr val="FFFFFF"/>
                </a:solidFill>
              </a:rPr>
              <a:t>This presentation will also include a realistic CAD drawing of our design </a:t>
            </a:r>
            <a:r>
              <a:rPr lang="en">
                <a:solidFill>
                  <a:srgbClr val="FFFFFF"/>
                </a:solidFill>
              </a:rPr>
              <a:t>using</a:t>
            </a:r>
            <a:r>
              <a:rPr lang="en">
                <a:solidFill>
                  <a:srgbClr val="FFFFFF"/>
                </a:solidFill>
              </a:rPr>
              <a:t> solidworks that will explain how our soapbox would look if we had to make it. It also provides what material we used for the frame and how its designed for the wheels and steering to be fitted.</a:t>
            </a:r>
            <a:endParaRPr>
              <a:solidFill>
                <a:srgbClr val="FFFFFF"/>
              </a:solidFill>
            </a:endParaRPr>
          </a:p>
          <a:p>
            <a:pPr indent="0" lvl="0" marL="0" rtl="0" algn="l">
              <a:spcBef>
                <a:spcPts val="0"/>
              </a:spcBef>
              <a:spcAft>
                <a:spcPts val="0"/>
              </a:spcAft>
              <a:buNone/>
            </a:pPr>
            <a:r>
              <a:t/>
            </a:r>
            <a:endParaRPr>
              <a:solidFill>
                <a:srgbClr val="FFFFFF"/>
              </a:solidFill>
            </a:endParaRPr>
          </a:p>
          <a:p>
            <a:pPr indent="0" lvl="0" marL="0" rtl="0" algn="l">
              <a:spcBef>
                <a:spcPts val="0"/>
              </a:spcBef>
              <a:spcAft>
                <a:spcPts val="0"/>
              </a:spcAft>
              <a:buNone/>
            </a:pPr>
            <a:r>
              <a:rPr lang="en">
                <a:solidFill>
                  <a:srgbClr val="FFFFFF"/>
                </a:solidFill>
              </a:rPr>
              <a:t>There is also a </a:t>
            </a:r>
            <a:r>
              <a:rPr lang="en">
                <a:solidFill>
                  <a:srgbClr val="FFFFFF"/>
                </a:solidFill>
              </a:rPr>
              <a:t>gantt</a:t>
            </a:r>
            <a:r>
              <a:rPr lang="en">
                <a:solidFill>
                  <a:srgbClr val="FFFFFF"/>
                </a:solidFill>
              </a:rPr>
              <a:t> chart which will explain task completion  and the time frame from when we </a:t>
            </a:r>
            <a:r>
              <a:rPr lang="en">
                <a:solidFill>
                  <a:srgbClr val="FFFFFF"/>
                </a:solidFill>
              </a:rPr>
              <a:t>started</a:t>
            </a:r>
            <a:r>
              <a:rPr lang="en">
                <a:solidFill>
                  <a:srgbClr val="FFFFFF"/>
                </a:solidFill>
              </a:rPr>
              <a:t> etc.</a:t>
            </a:r>
            <a:endParaRPr>
              <a:solidFill>
                <a:srgbClr val="FFFFFF"/>
              </a:solidFill>
            </a:endParaRPr>
          </a:p>
          <a:p>
            <a:pPr indent="0" lvl="0" marL="0" rtl="0" algn="l">
              <a:spcBef>
                <a:spcPts val="0"/>
              </a:spcBef>
              <a:spcAft>
                <a:spcPts val="0"/>
              </a:spcAft>
              <a:buNone/>
            </a:pPr>
            <a:r>
              <a:t/>
            </a:r>
            <a:endParaRPr>
              <a:solidFill>
                <a:srgbClr val="FFFFFF"/>
              </a:solidFill>
            </a:endParaRPr>
          </a:p>
          <a:p>
            <a:pPr indent="0" lvl="0" marL="0" rtl="0" algn="l">
              <a:spcBef>
                <a:spcPts val="0"/>
              </a:spcBef>
              <a:spcAft>
                <a:spcPts val="0"/>
              </a:spcAft>
              <a:buNone/>
            </a:pPr>
            <a:r>
              <a:t/>
            </a:r>
            <a:endParaRPr>
              <a:solidFill>
                <a:srgbClr val="FFFFFF"/>
              </a:solidFill>
            </a:endParaRPr>
          </a:p>
          <a:p>
            <a:pPr indent="0" lvl="0" marL="0" rtl="0" algn="l">
              <a:spcBef>
                <a:spcPts val="0"/>
              </a:spcBef>
              <a:spcAft>
                <a:spcPts val="0"/>
              </a:spcAft>
              <a:buNone/>
            </a:pPr>
            <a:r>
              <a:t/>
            </a:r>
            <a:endParaRPr>
              <a:solidFill>
                <a:srgbClr val="FFFFFF"/>
              </a:solidFill>
            </a:endParaRPr>
          </a:p>
          <a:p>
            <a:pPr indent="0" lvl="0" marL="0" rtl="0" algn="l">
              <a:spcBef>
                <a:spcPts val="0"/>
              </a:spcBef>
              <a:spcAft>
                <a:spcPts val="0"/>
              </a:spcAft>
              <a:buNone/>
            </a:pPr>
            <a:r>
              <a:t/>
            </a:r>
            <a:endParaRPr>
              <a:latin typeface="Lato"/>
              <a:ea typeface="Lato"/>
              <a:cs typeface="Lato"/>
              <a:sym typeface="Lato"/>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4" name="Shape 144"/>
        <p:cNvGrpSpPr/>
        <p:nvPr/>
      </p:nvGrpSpPr>
      <p:grpSpPr>
        <a:xfrm>
          <a:off x="0" y="0"/>
          <a:ext cx="0" cy="0"/>
          <a:chOff x="0" y="0"/>
          <a:chExt cx="0" cy="0"/>
        </a:xfrm>
      </p:grpSpPr>
      <p:sp>
        <p:nvSpPr>
          <p:cNvPr id="145" name="Google Shape;145;p15"/>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Arial"/>
                <a:ea typeface="Arial"/>
                <a:cs typeface="Arial"/>
                <a:sym typeface="Arial"/>
              </a:rPr>
              <a:t>Gantt</a:t>
            </a:r>
            <a:r>
              <a:rPr b="1" lang="en">
                <a:latin typeface="Arial"/>
                <a:ea typeface="Arial"/>
                <a:cs typeface="Arial"/>
                <a:sym typeface="Arial"/>
              </a:rPr>
              <a:t> Chart &amp; Budgeting Outline</a:t>
            </a:r>
            <a:endParaRPr b="1">
              <a:latin typeface="Arial"/>
              <a:ea typeface="Arial"/>
              <a:cs typeface="Arial"/>
              <a:sym typeface="Arial"/>
            </a:endParaRPr>
          </a:p>
        </p:txBody>
      </p:sp>
      <p:pic>
        <p:nvPicPr>
          <p:cNvPr id="146" name="Google Shape;146;p15"/>
          <p:cNvPicPr preferRelativeResize="0"/>
          <p:nvPr/>
        </p:nvPicPr>
        <p:blipFill>
          <a:blip r:embed="rId3">
            <a:alphaModFix/>
          </a:blip>
          <a:stretch>
            <a:fillRect/>
          </a:stretch>
        </p:blipFill>
        <p:spPr>
          <a:xfrm>
            <a:off x="1297500" y="1063200"/>
            <a:ext cx="6031504" cy="3530851"/>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0" name="Shape 150"/>
        <p:cNvGrpSpPr/>
        <p:nvPr/>
      </p:nvGrpSpPr>
      <p:grpSpPr>
        <a:xfrm>
          <a:off x="0" y="0"/>
          <a:ext cx="0" cy="0"/>
          <a:chOff x="0" y="0"/>
          <a:chExt cx="0" cy="0"/>
        </a:xfrm>
      </p:grpSpPr>
      <p:sp>
        <p:nvSpPr>
          <p:cNvPr id="151" name="Google Shape;151;p16"/>
          <p:cNvSpPr txBox="1"/>
          <p:nvPr/>
        </p:nvSpPr>
        <p:spPr>
          <a:xfrm>
            <a:off x="1378925" y="606550"/>
            <a:ext cx="2529300" cy="755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2400">
                <a:solidFill>
                  <a:srgbClr val="FFFFFF"/>
                </a:solidFill>
              </a:rPr>
              <a:t>Budgeting</a:t>
            </a:r>
            <a:endParaRPr sz="2400">
              <a:solidFill>
                <a:srgbClr val="FFFFFF"/>
              </a:solidFill>
            </a:endParaRPr>
          </a:p>
        </p:txBody>
      </p:sp>
      <p:graphicFrame>
        <p:nvGraphicFramePr>
          <p:cNvPr id="152" name="Google Shape;152;p16"/>
          <p:cNvGraphicFramePr/>
          <p:nvPr/>
        </p:nvGraphicFramePr>
        <p:xfrm>
          <a:off x="1357313" y="1681800"/>
          <a:ext cx="3000000" cy="3000000"/>
        </p:xfrm>
        <a:graphic>
          <a:graphicData uri="http://schemas.openxmlformats.org/drawingml/2006/table">
            <a:tbl>
              <a:tblPr>
                <a:noFill/>
                <a:tableStyleId>{90AE2300-0A21-4FA4-876C-BB2C3513D421}</a:tableStyleId>
              </a:tblPr>
              <a:tblGrid>
                <a:gridCol w="1685925"/>
                <a:gridCol w="1504950"/>
                <a:gridCol w="1066800"/>
                <a:gridCol w="752475"/>
                <a:gridCol w="914400"/>
                <a:gridCol w="504825"/>
              </a:tblGrid>
              <a:tr h="142875">
                <a:tc>
                  <a:txBody>
                    <a:bodyPr/>
                    <a:lstStyle/>
                    <a:p>
                      <a:pPr indent="0" lvl="0" marL="0" rtl="0" algn="l">
                        <a:lnSpc>
                          <a:spcPct val="115000"/>
                        </a:lnSpc>
                        <a:spcBef>
                          <a:spcPts val="0"/>
                        </a:spcBef>
                        <a:spcAft>
                          <a:spcPts val="0"/>
                        </a:spcAft>
                        <a:buNone/>
                      </a:pPr>
                      <a:r>
                        <a:rPr b="1" lang="en" sz="850">
                          <a:solidFill>
                            <a:srgbClr val="FFFFFF"/>
                          </a:solidFill>
                          <a:latin typeface="Trebuchet MS"/>
                          <a:ea typeface="Trebuchet MS"/>
                          <a:cs typeface="Trebuchet MS"/>
                          <a:sym typeface="Trebuchet MS"/>
                        </a:rPr>
                        <a:t>Materials </a:t>
                      </a:r>
                      <a:endParaRPr b="1" sz="850">
                        <a:solidFill>
                          <a:srgbClr val="FFFFFF"/>
                        </a:solidFill>
                        <a:latin typeface="Trebuchet MS"/>
                        <a:ea typeface="Trebuchet MS"/>
                        <a:cs typeface="Trebuchet MS"/>
                        <a:sym typeface="Trebuchet MS"/>
                      </a:endParaRPr>
                    </a:p>
                  </a:txBody>
                  <a:tcPr marT="91425" marB="19050" marR="19050" marL="19050">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000000"/>
                      </a:solidFill>
                      <a:prstDash val="solid"/>
                      <a:round/>
                      <a:headEnd len="sm" w="sm" type="none"/>
                      <a:tailEnd len="sm" w="sm" type="none"/>
                    </a:lnB>
                    <a:solidFill>
                      <a:srgbClr val="70AD47"/>
                    </a:solidFill>
                  </a:tcPr>
                </a:tc>
                <a:tc>
                  <a:txBody>
                    <a:bodyPr/>
                    <a:lstStyle/>
                    <a:p>
                      <a:pPr indent="0" lvl="0" marL="0" rtl="0" algn="l">
                        <a:lnSpc>
                          <a:spcPct val="115000"/>
                        </a:lnSpc>
                        <a:spcBef>
                          <a:spcPts val="0"/>
                        </a:spcBef>
                        <a:spcAft>
                          <a:spcPts val="0"/>
                        </a:spcAft>
                        <a:buNone/>
                      </a:pPr>
                      <a:r>
                        <a:rPr b="1" lang="en" sz="850">
                          <a:solidFill>
                            <a:srgbClr val="FFFFFF"/>
                          </a:solidFill>
                          <a:latin typeface="Trebuchet MS"/>
                          <a:ea typeface="Trebuchet MS"/>
                          <a:cs typeface="Trebuchet MS"/>
                          <a:sym typeface="Trebuchet MS"/>
                        </a:rPr>
                        <a:t>cost1</a:t>
                      </a:r>
                      <a:endParaRPr b="1" sz="850">
                        <a:solidFill>
                          <a:srgbClr val="FFFFFF"/>
                        </a:solidFill>
                        <a:latin typeface="Trebuchet MS"/>
                        <a:ea typeface="Trebuchet MS"/>
                        <a:cs typeface="Trebuchet MS"/>
                        <a:sym typeface="Trebuchet MS"/>
                      </a:endParaRPr>
                    </a:p>
                  </a:txBody>
                  <a:tcPr marT="91425" marB="19050" marR="19050" marL="19050">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solidFill>
                      <a:srgbClr val="70AD47"/>
                    </a:solidFill>
                  </a:tcPr>
                </a:tc>
                <a:tc>
                  <a:txBody>
                    <a:bodyPr/>
                    <a:lstStyle/>
                    <a:p>
                      <a:pPr indent="0" lvl="0" marL="0" rtl="0" algn="l">
                        <a:lnSpc>
                          <a:spcPct val="115000"/>
                        </a:lnSpc>
                        <a:spcBef>
                          <a:spcPts val="0"/>
                        </a:spcBef>
                        <a:spcAft>
                          <a:spcPts val="0"/>
                        </a:spcAft>
                        <a:buNone/>
                      </a:pPr>
                      <a:r>
                        <a:rPr b="1" lang="en" sz="850">
                          <a:solidFill>
                            <a:srgbClr val="FFFFFF"/>
                          </a:solidFill>
                          <a:latin typeface="Trebuchet MS"/>
                          <a:ea typeface="Trebuchet MS"/>
                          <a:cs typeface="Trebuchet MS"/>
                          <a:sym typeface="Trebuchet MS"/>
                        </a:rPr>
                        <a:t>cost2</a:t>
                      </a:r>
                      <a:endParaRPr b="1" sz="850">
                        <a:solidFill>
                          <a:srgbClr val="FFFFFF"/>
                        </a:solidFill>
                        <a:latin typeface="Trebuchet MS"/>
                        <a:ea typeface="Trebuchet MS"/>
                        <a:cs typeface="Trebuchet MS"/>
                        <a:sym typeface="Trebuchet MS"/>
                      </a:endParaRPr>
                    </a:p>
                  </a:txBody>
                  <a:tcPr marT="91425" marB="19050" marR="19050" marL="19050">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solidFill>
                      <a:srgbClr val="70AD47"/>
                    </a:solidFill>
                  </a:tcPr>
                </a:tc>
                <a:tc>
                  <a:txBody>
                    <a:bodyPr/>
                    <a:lstStyle/>
                    <a:p>
                      <a:pPr indent="0" lvl="0" marL="0" rtl="0" algn="l">
                        <a:lnSpc>
                          <a:spcPct val="115000"/>
                        </a:lnSpc>
                        <a:spcBef>
                          <a:spcPts val="0"/>
                        </a:spcBef>
                        <a:spcAft>
                          <a:spcPts val="0"/>
                        </a:spcAft>
                        <a:buNone/>
                      </a:pPr>
                      <a:r>
                        <a:rPr b="1" lang="en" sz="850">
                          <a:solidFill>
                            <a:srgbClr val="FFFFFF"/>
                          </a:solidFill>
                          <a:latin typeface="Trebuchet MS"/>
                          <a:ea typeface="Trebuchet MS"/>
                          <a:cs typeface="Trebuchet MS"/>
                          <a:sym typeface="Trebuchet MS"/>
                        </a:rPr>
                        <a:t>chosen cost</a:t>
                      </a:r>
                      <a:endParaRPr b="1" sz="850">
                        <a:solidFill>
                          <a:srgbClr val="FFFFFF"/>
                        </a:solidFill>
                        <a:latin typeface="Trebuchet MS"/>
                        <a:ea typeface="Trebuchet MS"/>
                        <a:cs typeface="Trebuchet MS"/>
                        <a:sym typeface="Trebuchet MS"/>
                      </a:endParaRPr>
                    </a:p>
                  </a:txBody>
                  <a:tcPr marT="91425" marB="19050" marR="19050" marL="19050">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solidFill>
                      <a:srgbClr val="70AD47"/>
                    </a:solidFill>
                  </a:tcPr>
                </a:tc>
                <a:tc>
                  <a:txBody>
                    <a:bodyPr/>
                    <a:lstStyle/>
                    <a:p>
                      <a:pPr indent="0" lvl="0" marL="0" rtl="0" algn="l">
                        <a:lnSpc>
                          <a:spcPct val="115000"/>
                        </a:lnSpc>
                        <a:spcBef>
                          <a:spcPts val="0"/>
                        </a:spcBef>
                        <a:spcAft>
                          <a:spcPts val="0"/>
                        </a:spcAft>
                        <a:buNone/>
                      </a:pPr>
                      <a:r>
                        <a:rPr b="1" lang="en" sz="850">
                          <a:solidFill>
                            <a:srgbClr val="FFFFFF"/>
                          </a:solidFill>
                          <a:latin typeface="Trebuchet MS"/>
                          <a:ea typeface="Trebuchet MS"/>
                          <a:cs typeface="Trebuchet MS"/>
                          <a:sym typeface="Trebuchet MS"/>
                        </a:rPr>
                        <a:t>chosen product</a:t>
                      </a:r>
                      <a:endParaRPr b="1" sz="850">
                        <a:solidFill>
                          <a:srgbClr val="FFFFFF"/>
                        </a:solidFill>
                        <a:latin typeface="Trebuchet MS"/>
                        <a:ea typeface="Trebuchet MS"/>
                        <a:cs typeface="Trebuchet MS"/>
                        <a:sym typeface="Trebuchet MS"/>
                      </a:endParaRPr>
                    </a:p>
                  </a:txBody>
                  <a:tcPr marT="91425" marB="19050" marR="19050" marL="19050">
                    <a:lnL cap="flat" cmpd="sng" w="9525">
                      <a:solidFill>
                        <a:srgbClr val="000000"/>
                      </a:solidFill>
                      <a:prstDash val="solid"/>
                      <a:round/>
                      <a:headEnd len="sm" w="sm" type="none"/>
                      <a:tailEnd len="sm" w="sm" type="none"/>
                    </a:lnL>
                    <a:lnR cap="flat" cmpd="sng" w="9525">
                      <a:solidFill>
                        <a:srgbClr val="000000"/>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solidFill>
                      <a:srgbClr val="70AD47"/>
                    </a:solidFill>
                  </a:tcPr>
                </a:tc>
                <a:tc>
                  <a:txBody>
                    <a:bodyPr/>
                    <a:lstStyle/>
                    <a:p>
                      <a:pPr indent="0" lvl="0" marL="0" rtl="0" algn="l">
                        <a:lnSpc>
                          <a:spcPct val="115000"/>
                        </a:lnSpc>
                        <a:spcBef>
                          <a:spcPts val="0"/>
                        </a:spcBef>
                        <a:spcAft>
                          <a:spcPts val="0"/>
                        </a:spcAft>
                        <a:buNone/>
                      </a:pPr>
                      <a:r>
                        <a:rPr b="1" lang="en" sz="850">
                          <a:solidFill>
                            <a:srgbClr val="FFFFFF"/>
                          </a:solidFill>
                          <a:latin typeface="Trebuchet MS"/>
                          <a:ea typeface="Trebuchet MS"/>
                          <a:cs typeface="Trebuchet MS"/>
                          <a:sym typeface="Trebuchet MS"/>
                        </a:rPr>
                        <a:t>total</a:t>
                      </a:r>
                      <a:endParaRPr b="1" sz="850">
                        <a:solidFill>
                          <a:srgbClr val="FFFFFF"/>
                        </a:solidFill>
                        <a:latin typeface="Trebuchet MS"/>
                        <a:ea typeface="Trebuchet MS"/>
                        <a:cs typeface="Trebuchet MS"/>
                        <a:sym typeface="Trebuchet MS"/>
                      </a:endParaRPr>
                    </a:p>
                  </a:txBody>
                  <a:tcPr marT="91425" marB="19050" marR="19050" marL="19050">
                    <a:lnL cap="flat" cmpd="sng" w="9525">
                      <a:solidFill>
                        <a:srgbClr val="000000"/>
                      </a:solidFill>
                      <a:prstDash val="solid"/>
                      <a:round/>
                      <a:headEnd len="sm" w="sm" type="none"/>
                      <a:tailEnd len="sm" w="sm" type="none"/>
                    </a:lnL>
                    <a:lnR cap="flat" cmpd="sng" w="9525">
                      <a:solidFill>
                        <a:srgbClr val="70AD47"/>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solidFill>
                      <a:srgbClr val="70AD47"/>
                    </a:solidFill>
                  </a:tcPr>
                </a:tc>
              </a:tr>
              <a:tr h="161925">
                <a:tc>
                  <a:txBody>
                    <a:bodyPr/>
                    <a:lstStyle/>
                    <a:p>
                      <a:pPr indent="0" lvl="0" marL="0" rtl="0" algn="l">
                        <a:lnSpc>
                          <a:spcPct val="115000"/>
                        </a:lnSpc>
                        <a:spcBef>
                          <a:spcPts val="0"/>
                        </a:spcBef>
                        <a:spcAft>
                          <a:spcPts val="0"/>
                        </a:spcAft>
                        <a:buNone/>
                      </a:pPr>
                      <a:r>
                        <a:rPr lang="en" sz="850">
                          <a:solidFill>
                            <a:srgbClr val="FFFFFF"/>
                          </a:solidFill>
                          <a:latin typeface="Trebuchet MS"/>
                          <a:ea typeface="Trebuchet MS"/>
                          <a:cs typeface="Trebuchet MS"/>
                          <a:sym typeface="Trebuchet MS"/>
                        </a:rPr>
                        <a:t>metal pipe</a:t>
                      </a:r>
                      <a:endParaRPr sz="850">
                        <a:solidFill>
                          <a:srgbClr val="FFFFFF"/>
                        </a:solidFill>
                        <a:latin typeface="Trebuchet MS"/>
                        <a:ea typeface="Trebuchet MS"/>
                        <a:cs typeface="Trebuchet MS"/>
                        <a:sym typeface="Trebuchet MS"/>
                      </a:endParaRPr>
                    </a:p>
                  </a:txBody>
                  <a:tcPr marT="91425" marB="19050" marR="19050" marL="19050">
                    <a:lnL cap="flat" cmpd="sng" w="9525">
                      <a:solidFill>
                        <a:srgbClr val="70AD47"/>
                      </a:solidFill>
                      <a:prstDash val="solid"/>
                      <a:round/>
                      <a:headEnd len="sm" w="sm" type="none"/>
                      <a:tailEnd len="sm" w="sm" type="none"/>
                    </a:lnL>
                    <a:lnR cap="flat" cmpd="sng" w="9525">
                      <a:solidFill>
                        <a:srgbClr val="AAAAAA"/>
                      </a:solidFill>
                      <a:prstDash val="solid"/>
                      <a:round/>
                      <a:headEnd len="sm" w="sm" type="none"/>
                      <a:tailEnd len="sm" w="sm" type="none"/>
                    </a:lnR>
                    <a:lnT cap="flat" cmpd="sng" w="9525">
                      <a:solidFill>
                        <a:srgbClr val="000000"/>
                      </a:solidFill>
                      <a:prstDash val="solid"/>
                      <a:round/>
                      <a:headEnd len="sm" w="sm" type="none"/>
                      <a:tailEnd len="sm" w="sm" type="none"/>
                    </a:lnT>
                    <a:lnB cap="flat" cmpd="sng" w="9525">
                      <a:solidFill>
                        <a:srgbClr val="70AD47"/>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 sz="850">
                          <a:solidFill>
                            <a:srgbClr val="FFFFFF"/>
                          </a:solidFill>
                          <a:latin typeface="Trebuchet MS"/>
                          <a:ea typeface="Trebuchet MS"/>
                          <a:cs typeface="Trebuchet MS"/>
                          <a:sym typeface="Trebuchet MS"/>
                        </a:rPr>
                        <a:t>£3.20 per metre</a:t>
                      </a:r>
                      <a:endParaRPr sz="850">
                        <a:solidFill>
                          <a:srgbClr val="FFFFFF"/>
                        </a:solidFill>
                        <a:latin typeface="Trebuchet MS"/>
                        <a:ea typeface="Trebuchet MS"/>
                        <a:cs typeface="Trebuchet MS"/>
                        <a:sym typeface="Trebuchet MS"/>
                      </a:endParaRPr>
                    </a:p>
                  </a:txBody>
                  <a:tcPr marT="91425" marB="19050" marR="19050" marL="19050">
                    <a:lnL cap="flat" cmpd="sng" w="9525">
                      <a:solidFill>
                        <a:srgbClr val="AAAAAA"/>
                      </a:solidFill>
                      <a:prstDash val="solid"/>
                      <a:round/>
                      <a:headEnd len="sm" w="sm" type="none"/>
                      <a:tailEnd len="sm" w="sm" type="none"/>
                    </a:lnL>
                    <a:lnR cap="flat" cmpd="sng" w="9525">
                      <a:solidFill>
                        <a:srgbClr val="AAAAAA"/>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 sz="850">
                          <a:solidFill>
                            <a:srgbClr val="FFFFFF"/>
                          </a:solidFill>
                          <a:latin typeface="Trebuchet MS"/>
                          <a:ea typeface="Trebuchet MS"/>
                          <a:cs typeface="Trebuchet MS"/>
                          <a:sym typeface="Trebuchet MS"/>
                        </a:rPr>
                        <a:t>£4.60 per metre</a:t>
                      </a:r>
                      <a:endParaRPr sz="850">
                        <a:solidFill>
                          <a:srgbClr val="FFFFFF"/>
                        </a:solidFill>
                        <a:latin typeface="Trebuchet MS"/>
                        <a:ea typeface="Trebuchet MS"/>
                        <a:cs typeface="Trebuchet MS"/>
                        <a:sym typeface="Trebuchet MS"/>
                      </a:endParaRPr>
                    </a:p>
                  </a:txBody>
                  <a:tcPr marT="91425" marB="19050" marR="19050" marL="19050">
                    <a:lnL cap="flat" cmpd="sng" w="9525">
                      <a:solidFill>
                        <a:srgbClr val="AAAAAA"/>
                      </a:solidFill>
                      <a:prstDash val="solid"/>
                      <a:round/>
                      <a:headEnd len="sm" w="sm" type="none"/>
                      <a:tailEnd len="sm" w="sm" type="none"/>
                    </a:lnL>
                    <a:lnR cap="flat" cmpd="sng" w="9525">
                      <a:solidFill>
                        <a:srgbClr val="AAAAAA"/>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tcPr>
                </a:tc>
                <a:tc>
                  <a:txBody>
                    <a:bodyPr/>
                    <a:lstStyle/>
                    <a:p>
                      <a:pPr indent="0" lvl="0" marL="0" rtl="0" algn="r">
                        <a:lnSpc>
                          <a:spcPct val="115000"/>
                        </a:lnSpc>
                        <a:spcBef>
                          <a:spcPts val="0"/>
                        </a:spcBef>
                        <a:spcAft>
                          <a:spcPts val="0"/>
                        </a:spcAft>
                        <a:buNone/>
                      </a:pPr>
                      <a:r>
                        <a:rPr lang="en" sz="850">
                          <a:solidFill>
                            <a:srgbClr val="FFFFFF"/>
                          </a:solidFill>
                          <a:latin typeface="Trebuchet MS"/>
                          <a:ea typeface="Trebuchet MS"/>
                          <a:cs typeface="Trebuchet MS"/>
                          <a:sym typeface="Trebuchet MS"/>
                        </a:rPr>
                        <a:t>1</a:t>
                      </a:r>
                      <a:endParaRPr sz="850">
                        <a:solidFill>
                          <a:srgbClr val="FFFFFF"/>
                        </a:solidFill>
                        <a:latin typeface="Trebuchet MS"/>
                        <a:ea typeface="Trebuchet MS"/>
                        <a:cs typeface="Trebuchet MS"/>
                        <a:sym typeface="Trebuchet MS"/>
                      </a:endParaRPr>
                    </a:p>
                  </a:txBody>
                  <a:tcPr marT="91425" marB="19050" marR="19050" marL="19050">
                    <a:lnL cap="flat" cmpd="sng" w="9525">
                      <a:solidFill>
                        <a:srgbClr val="AAAAAA"/>
                      </a:solidFill>
                      <a:prstDash val="solid"/>
                      <a:round/>
                      <a:headEnd len="sm" w="sm" type="none"/>
                      <a:tailEnd len="sm" w="sm" type="none"/>
                    </a:lnL>
                    <a:lnR cap="flat" cmpd="sng" w="9525">
                      <a:solidFill>
                        <a:srgbClr val="AAAAAA"/>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t/>
                      </a:r>
                      <a:endParaRPr>
                        <a:solidFill>
                          <a:srgbClr val="FFFFFF"/>
                        </a:solidFill>
                      </a:endParaRPr>
                    </a:p>
                  </a:txBody>
                  <a:tcPr marT="91425" marB="19050" marR="19050" marL="19050">
                    <a:lnL cap="flat" cmpd="sng" w="9525">
                      <a:solidFill>
                        <a:srgbClr val="AAAAAA"/>
                      </a:solidFill>
                      <a:prstDash val="solid"/>
                      <a:round/>
                      <a:headEnd len="sm" w="sm" type="none"/>
                      <a:tailEnd len="sm" w="sm" type="none"/>
                    </a:lnL>
                    <a:lnR cap="flat" cmpd="sng" w="9525">
                      <a:solidFill>
                        <a:srgbClr val="AAAAAA"/>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t/>
                      </a:r>
                      <a:endParaRPr>
                        <a:solidFill>
                          <a:srgbClr val="FFFFFF"/>
                        </a:solidFill>
                      </a:endParaRPr>
                    </a:p>
                  </a:txBody>
                  <a:tcPr marT="91425" marB="19050" marR="19050" marL="19050">
                    <a:lnL cap="flat" cmpd="sng" w="9525">
                      <a:solidFill>
                        <a:srgbClr val="AAAAAA"/>
                      </a:solidFill>
                      <a:prstDash val="solid"/>
                      <a:round/>
                      <a:headEnd len="sm" w="sm" type="none"/>
                      <a:tailEnd len="sm" w="sm" type="none"/>
                    </a:lnL>
                    <a:lnR cap="flat" cmpd="sng" w="9525">
                      <a:solidFill>
                        <a:srgbClr val="70AD47"/>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tcPr>
                </a:tc>
              </a:tr>
              <a:tr h="161925">
                <a:tc>
                  <a:txBody>
                    <a:bodyPr/>
                    <a:lstStyle/>
                    <a:p>
                      <a:pPr indent="0" lvl="0" marL="0" rtl="0" algn="l">
                        <a:lnSpc>
                          <a:spcPct val="115000"/>
                        </a:lnSpc>
                        <a:spcBef>
                          <a:spcPts val="0"/>
                        </a:spcBef>
                        <a:spcAft>
                          <a:spcPts val="0"/>
                        </a:spcAft>
                        <a:buNone/>
                      </a:pPr>
                      <a:r>
                        <a:rPr lang="en" sz="850">
                          <a:solidFill>
                            <a:srgbClr val="FFFFFF"/>
                          </a:solidFill>
                          <a:latin typeface="Trebuchet MS"/>
                          <a:ea typeface="Trebuchet MS"/>
                          <a:cs typeface="Trebuchet MS"/>
                          <a:sym typeface="Trebuchet MS"/>
                        </a:rPr>
                        <a:t>carbon fibre </a:t>
                      </a:r>
                      <a:endParaRPr sz="850">
                        <a:solidFill>
                          <a:srgbClr val="FFFFFF"/>
                        </a:solidFill>
                        <a:latin typeface="Trebuchet MS"/>
                        <a:ea typeface="Trebuchet MS"/>
                        <a:cs typeface="Trebuchet MS"/>
                        <a:sym typeface="Trebuchet MS"/>
                      </a:endParaRPr>
                    </a:p>
                  </a:txBody>
                  <a:tcPr marT="91425" marB="19050" marR="19050" marL="19050">
                    <a:lnL cap="flat" cmpd="sng" w="9525">
                      <a:solidFill>
                        <a:srgbClr val="70AD47"/>
                      </a:solidFill>
                      <a:prstDash val="solid"/>
                      <a:round/>
                      <a:headEnd len="sm" w="sm" type="none"/>
                      <a:tailEnd len="sm" w="sm" type="none"/>
                    </a:lnL>
                    <a:lnR cap="flat" cmpd="sng" w="9525">
                      <a:solidFill>
                        <a:srgbClr val="AAAAAA"/>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 sz="850">
                          <a:solidFill>
                            <a:srgbClr val="FFFFFF"/>
                          </a:solidFill>
                          <a:latin typeface="Trebuchet MS"/>
                          <a:ea typeface="Trebuchet MS"/>
                          <a:cs typeface="Trebuchet MS"/>
                          <a:sym typeface="Trebuchet MS"/>
                        </a:rPr>
                        <a:t>£12 225/250mm</a:t>
                      </a:r>
                      <a:endParaRPr sz="850">
                        <a:solidFill>
                          <a:srgbClr val="FFFFFF"/>
                        </a:solidFill>
                        <a:latin typeface="Trebuchet MS"/>
                        <a:ea typeface="Trebuchet MS"/>
                        <a:cs typeface="Trebuchet MS"/>
                        <a:sym typeface="Trebuchet MS"/>
                      </a:endParaRPr>
                    </a:p>
                  </a:txBody>
                  <a:tcPr marT="91425" marB="19050" marR="19050" marL="19050">
                    <a:lnL cap="flat" cmpd="sng" w="9525">
                      <a:solidFill>
                        <a:srgbClr val="AAAAAA"/>
                      </a:solidFill>
                      <a:prstDash val="solid"/>
                      <a:round/>
                      <a:headEnd len="sm" w="sm" type="none"/>
                      <a:tailEnd len="sm" w="sm" type="none"/>
                    </a:lnL>
                    <a:lnR cap="flat" cmpd="sng" w="9525">
                      <a:solidFill>
                        <a:srgbClr val="AAAAAA"/>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 sz="850">
                          <a:solidFill>
                            <a:srgbClr val="FFFFFF"/>
                          </a:solidFill>
                          <a:latin typeface="Trebuchet MS"/>
                          <a:ea typeface="Trebuchet MS"/>
                          <a:cs typeface="Trebuchet MS"/>
                          <a:sym typeface="Trebuchet MS"/>
                        </a:rPr>
                        <a:t>£13.29 225/250mm</a:t>
                      </a:r>
                      <a:endParaRPr sz="850">
                        <a:solidFill>
                          <a:srgbClr val="FFFFFF"/>
                        </a:solidFill>
                        <a:latin typeface="Trebuchet MS"/>
                        <a:ea typeface="Trebuchet MS"/>
                        <a:cs typeface="Trebuchet MS"/>
                        <a:sym typeface="Trebuchet MS"/>
                      </a:endParaRPr>
                    </a:p>
                  </a:txBody>
                  <a:tcPr marT="91425" marB="19050" marR="19050" marL="19050">
                    <a:lnL cap="flat" cmpd="sng" w="9525">
                      <a:solidFill>
                        <a:srgbClr val="AAAAAA"/>
                      </a:solidFill>
                      <a:prstDash val="solid"/>
                      <a:round/>
                      <a:headEnd len="sm" w="sm" type="none"/>
                      <a:tailEnd len="sm" w="sm" type="none"/>
                    </a:lnL>
                    <a:lnR cap="flat" cmpd="sng" w="9525">
                      <a:solidFill>
                        <a:srgbClr val="AAAAAA"/>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tcPr>
                </a:tc>
                <a:tc>
                  <a:txBody>
                    <a:bodyPr/>
                    <a:lstStyle/>
                    <a:p>
                      <a:pPr indent="0" lvl="0" marL="0" rtl="0" algn="r">
                        <a:lnSpc>
                          <a:spcPct val="115000"/>
                        </a:lnSpc>
                        <a:spcBef>
                          <a:spcPts val="0"/>
                        </a:spcBef>
                        <a:spcAft>
                          <a:spcPts val="0"/>
                        </a:spcAft>
                        <a:buNone/>
                      </a:pPr>
                      <a:r>
                        <a:rPr lang="en" sz="850">
                          <a:solidFill>
                            <a:srgbClr val="FFFFFF"/>
                          </a:solidFill>
                          <a:latin typeface="Trebuchet MS"/>
                          <a:ea typeface="Trebuchet MS"/>
                          <a:cs typeface="Trebuchet MS"/>
                          <a:sym typeface="Trebuchet MS"/>
                        </a:rPr>
                        <a:t>1</a:t>
                      </a:r>
                      <a:endParaRPr sz="850">
                        <a:solidFill>
                          <a:srgbClr val="FFFFFF"/>
                        </a:solidFill>
                        <a:latin typeface="Trebuchet MS"/>
                        <a:ea typeface="Trebuchet MS"/>
                        <a:cs typeface="Trebuchet MS"/>
                        <a:sym typeface="Trebuchet MS"/>
                      </a:endParaRPr>
                    </a:p>
                  </a:txBody>
                  <a:tcPr marT="91425" marB="19050" marR="19050" marL="19050">
                    <a:lnL cap="flat" cmpd="sng" w="9525">
                      <a:solidFill>
                        <a:srgbClr val="AAAAAA"/>
                      </a:solidFill>
                      <a:prstDash val="solid"/>
                      <a:round/>
                      <a:headEnd len="sm" w="sm" type="none"/>
                      <a:tailEnd len="sm" w="sm" type="none"/>
                    </a:lnL>
                    <a:lnR cap="flat" cmpd="sng" w="9525">
                      <a:solidFill>
                        <a:srgbClr val="AAAAAA"/>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t/>
                      </a:r>
                      <a:endParaRPr>
                        <a:solidFill>
                          <a:srgbClr val="FFFFFF"/>
                        </a:solidFill>
                      </a:endParaRPr>
                    </a:p>
                  </a:txBody>
                  <a:tcPr marT="91425" marB="19050" marR="19050" marL="19050">
                    <a:lnL cap="flat" cmpd="sng" w="9525">
                      <a:solidFill>
                        <a:srgbClr val="AAAAAA"/>
                      </a:solidFill>
                      <a:prstDash val="solid"/>
                      <a:round/>
                      <a:headEnd len="sm" w="sm" type="none"/>
                      <a:tailEnd len="sm" w="sm" type="none"/>
                    </a:lnL>
                    <a:lnR cap="flat" cmpd="sng" w="9525">
                      <a:solidFill>
                        <a:srgbClr val="AAAAAA"/>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t/>
                      </a:r>
                      <a:endParaRPr>
                        <a:solidFill>
                          <a:srgbClr val="FFFFFF"/>
                        </a:solidFill>
                      </a:endParaRPr>
                    </a:p>
                  </a:txBody>
                  <a:tcPr marT="91425" marB="19050" marR="19050" marL="19050">
                    <a:lnL cap="flat" cmpd="sng" w="9525">
                      <a:solidFill>
                        <a:srgbClr val="AAAAAA"/>
                      </a:solidFill>
                      <a:prstDash val="solid"/>
                      <a:round/>
                      <a:headEnd len="sm" w="sm" type="none"/>
                      <a:tailEnd len="sm" w="sm" type="none"/>
                    </a:lnL>
                    <a:lnR cap="flat" cmpd="sng" w="9525">
                      <a:solidFill>
                        <a:srgbClr val="70AD47"/>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tcPr>
                </a:tc>
              </a:tr>
              <a:tr h="161925">
                <a:tc>
                  <a:txBody>
                    <a:bodyPr/>
                    <a:lstStyle/>
                    <a:p>
                      <a:pPr indent="0" lvl="0" marL="0" rtl="0" algn="l">
                        <a:lnSpc>
                          <a:spcPct val="115000"/>
                        </a:lnSpc>
                        <a:spcBef>
                          <a:spcPts val="0"/>
                        </a:spcBef>
                        <a:spcAft>
                          <a:spcPts val="0"/>
                        </a:spcAft>
                        <a:buNone/>
                      </a:pPr>
                      <a:r>
                        <a:rPr lang="en" sz="850">
                          <a:solidFill>
                            <a:srgbClr val="FFFFFF"/>
                          </a:solidFill>
                          <a:latin typeface="Trebuchet MS"/>
                          <a:ea typeface="Trebuchet MS"/>
                          <a:cs typeface="Trebuchet MS"/>
                          <a:sym typeface="Trebuchet MS"/>
                        </a:rPr>
                        <a:t>fibre glass</a:t>
                      </a:r>
                      <a:endParaRPr sz="850">
                        <a:solidFill>
                          <a:srgbClr val="FFFFFF"/>
                        </a:solidFill>
                        <a:latin typeface="Trebuchet MS"/>
                        <a:ea typeface="Trebuchet MS"/>
                        <a:cs typeface="Trebuchet MS"/>
                        <a:sym typeface="Trebuchet MS"/>
                      </a:endParaRPr>
                    </a:p>
                  </a:txBody>
                  <a:tcPr marT="91425" marB="19050" marR="19050" marL="19050">
                    <a:lnL cap="flat" cmpd="sng" w="9525">
                      <a:solidFill>
                        <a:srgbClr val="70AD47"/>
                      </a:solidFill>
                      <a:prstDash val="solid"/>
                      <a:round/>
                      <a:headEnd len="sm" w="sm" type="none"/>
                      <a:tailEnd len="sm" w="sm" type="none"/>
                    </a:lnL>
                    <a:lnR cap="flat" cmpd="sng" w="9525">
                      <a:solidFill>
                        <a:srgbClr val="AAAAAA"/>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 sz="850">
                          <a:solidFill>
                            <a:srgbClr val="FFFFFF"/>
                          </a:solidFill>
                          <a:latin typeface="Trebuchet MS"/>
                          <a:ea typeface="Trebuchet MS"/>
                          <a:cs typeface="Trebuchet MS"/>
                          <a:sym typeface="Trebuchet MS"/>
                        </a:rPr>
                        <a:t>£27.90 1200/1000mm</a:t>
                      </a:r>
                      <a:endParaRPr sz="850">
                        <a:solidFill>
                          <a:srgbClr val="FFFFFF"/>
                        </a:solidFill>
                        <a:latin typeface="Trebuchet MS"/>
                        <a:ea typeface="Trebuchet MS"/>
                        <a:cs typeface="Trebuchet MS"/>
                        <a:sym typeface="Trebuchet MS"/>
                      </a:endParaRPr>
                    </a:p>
                  </a:txBody>
                  <a:tcPr marT="91425" marB="19050" marR="19050" marL="19050">
                    <a:lnL cap="flat" cmpd="sng" w="9525">
                      <a:solidFill>
                        <a:srgbClr val="AAAAAA"/>
                      </a:solidFill>
                      <a:prstDash val="solid"/>
                      <a:round/>
                      <a:headEnd len="sm" w="sm" type="none"/>
                      <a:tailEnd len="sm" w="sm" type="none"/>
                    </a:lnL>
                    <a:lnR cap="flat" cmpd="sng" w="9525">
                      <a:solidFill>
                        <a:srgbClr val="AAAAAA"/>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 sz="850">
                          <a:solidFill>
                            <a:srgbClr val="FFFFFF"/>
                          </a:solidFill>
                          <a:latin typeface="Trebuchet MS"/>
                          <a:ea typeface="Trebuchet MS"/>
                          <a:cs typeface="Trebuchet MS"/>
                          <a:sym typeface="Trebuchet MS"/>
                        </a:rPr>
                        <a:t>£60 1200/1200mm</a:t>
                      </a:r>
                      <a:endParaRPr sz="850">
                        <a:solidFill>
                          <a:srgbClr val="FFFFFF"/>
                        </a:solidFill>
                        <a:latin typeface="Trebuchet MS"/>
                        <a:ea typeface="Trebuchet MS"/>
                        <a:cs typeface="Trebuchet MS"/>
                        <a:sym typeface="Trebuchet MS"/>
                      </a:endParaRPr>
                    </a:p>
                  </a:txBody>
                  <a:tcPr marT="91425" marB="19050" marR="19050" marL="19050">
                    <a:lnL cap="flat" cmpd="sng" w="9525">
                      <a:solidFill>
                        <a:srgbClr val="AAAAAA"/>
                      </a:solidFill>
                      <a:prstDash val="solid"/>
                      <a:round/>
                      <a:headEnd len="sm" w="sm" type="none"/>
                      <a:tailEnd len="sm" w="sm" type="none"/>
                    </a:lnL>
                    <a:lnR cap="flat" cmpd="sng" w="9525">
                      <a:solidFill>
                        <a:srgbClr val="AAAAAA"/>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tcPr>
                </a:tc>
                <a:tc>
                  <a:txBody>
                    <a:bodyPr/>
                    <a:lstStyle/>
                    <a:p>
                      <a:pPr indent="0" lvl="0" marL="0" rtl="0" algn="r">
                        <a:lnSpc>
                          <a:spcPct val="115000"/>
                        </a:lnSpc>
                        <a:spcBef>
                          <a:spcPts val="0"/>
                        </a:spcBef>
                        <a:spcAft>
                          <a:spcPts val="0"/>
                        </a:spcAft>
                        <a:buNone/>
                      </a:pPr>
                      <a:r>
                        <a:rPr lang="en" sz="850">
                          <a:solidFill>
                            <a:srgbClr val="FFFFFF"/>
                          </a:solidFill>
                          <a:latin typeface="Trebuchet MS"/>
                          <a:ea typeface="Trebuchet MS"/>
                          <a:cs typeface="Trebuchet MS"/>
                          <a:sym typeface="Trebuchet MS"/>
                        </a:rPr>
                        <a:t>1</a:t>
                      </a:r>
                      <a:endParaRPr sz="850">
                        <a:solidFill>
                          <a:srgbClr val="FFFFFF"/>
                        </a:solidFill>
                        <a:latin typeface="Trebuchet MS"/>
                        <a:ea typeface="Trebuchet MS"/>
                        <a:cs typeface="Trebuchet MS"/>
                        <a:sym typeface="Trebuchet MS"/>
                      </a:endParaRPr>
                    </a:p>
                  </a:txBody>
                  <a:tcPr marT="91425" marB="19050" marR="19050" marL="19050">
                    <a:lnL cap="flat" cmpd="sng" w="9525">
                      <a:solidFill>
                        <a:srgbClr val="AAAAAA"/>
                      </a:solidFill>
                      <a:prstDash val="solid"/>
                      <a:round/>
                      <a:headEnd len="sm" w="sm" type="none"/>
                      <a:tailEnd len="sm" w="sm" type="none"/>
                    </a:lnL>
                    <a:lnR cap="flat" cmpd="sng" w="9525">
                      <a:solidFill>
                        <a:srgbClr val="AAAAAA"/>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t/>
                      </a:r>
                      <a:endParaRPr>
                        <a:solidFill>
                          <a:srgbClr val="FFFFFF"/>
                        </a:solidFill>
                      </a:endParaRPr>
                    </a:p>
                  </a:txBody>
                  <a:tcPr marT="91425" marB="19050" marR="19050" marL="19050">
                    <a:lnL cap="flat" cmpd="sng" w="9525">
                      <a:solidFill>
                        <a:srgbClr val="AAAAAA"/>
                      </a:solidFill>
                      <a:prstDash val="solid"/>
                      <a:round/>
                      <a:headEnd len="sm" w="sm" type="none"/>
                      <a:tailEnd len="sm" w="sm" type="none"/>
                    </a:lnL>
                    <a:lnR cap="flat" cmpd="sng" w="9525">
                      <a:solidFill>
                        <a:srgbClr val="AAAAAA"/>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t/>
                      </a:r>
                      <a:endParaRPr>
                        <a:solidFill>
                          <a:srgbClr val="FFFFFF"/>
                        </a:solidFill>
                      </a:endParaRPr>
                    </a:p>
                  </a:txBody>
                  <a:tcPr marT="91425" marB="19050" marR="19050" marL="19050">
                    <a:lnL cap="flat" cmpd="sng" w="9525">
                      <a:solidFill>
                        <a:srgbClr val="AAAAAA"/>
                      </a:solidFill>
                      <a:prstDash val="solid"/>
                      <a:round/>
                      <a:headEnd len="sm" w="sm" type="none"/>
                      <a:tailEnd len="sm" w="sm" type="none"/>
                    </a:lnL>
                    <a:lnR cap="flat" cmpd="sng" w="9525">
                      <a:solidFill>
                        <a:srgbClr val="70AD47"/>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tcPr>
                </a:tc>
              </a:tr>
              <a:tr h="161925">
                <a:tc>
                  <a:txBody>
                    <a:bodyPr/>
                    <a:lstStyle/>
                    <a:p>
                      <a:pPr indent="0" lvl="0" marL="0" rtl="0" algn="l">
                        <a:lnSpc>
                          <a:spcPct val="115000"/>
                        </a:lnSpc>
                        <a:spcBef>
                          <a:spcPts val="0"/>
                        </a:spcBef>
                        <a:spcAft>
                          <a:spcPts val="0"/>
                        </a:spcAft>
                        <a:buNone/>
                      </a:pPr>
                      <a:r>
                        <a:rPr lang="en" sz="850">
                          <a:solidFill>
                            <a:srgbClr val="FFFFFF"/>
                          </a:solidFill>
                          <a:latin typeface="Trebuchet MS"/>
                          <a:ea typeface="Trebuchet MS"/>
                          <a:cs typeface="Trebuchet MS"/>
                          <a:sym typeface="Trebuchet MS"/>
                        </a:rPr>
                        <a:t>ply wood</a:t>
                      </a:r>
                      <a:endParaRPr sz="850">
                        <a:solidFill>
                          <a:srgbClr val="FFFFFF"/>
                        </a:solidFill>
                        <a:latin typeface="Trebuchet MS"/>
                        <a:ea typeface="Trebuchet MS"/>
                        <a:cs typeface="Trebuchet MS"/>
                        <a:sym typeface="Trebuchet MS"/>
                      </a:endParaRPr>
                    </a:p>
                  </a:txBody>
                  <a:tcPr marT="91425" marB="19050" marR="19050" marL="19050">
                    <a:lnL cap="flat" cmpd="sng" w="9525">
                      <a:solidFill>
                        <a:srgbClr val="70AD47"/>
                      </a:solidFill>
                      <a:prstDash val="solid"/>
                      <a:round/>
                      <a:headEnd len="sm" w="sm" type="none"/>
                      <a:tailEnd len="sm" w="sm" type="none"/>
                    </a:lnL>
                    <a:lnR cap="flat" cmpd="sng" w="9525">
                      <a:solidFill>
                        <a:srgbClr val="AAAAAA"/>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 sz="850">
                          <a:solidFill>
                            <a:srgbClr val="FFFFFF"/>
                          </a:solidFill>
                          <a:latin typeface="Trebuchet MS"/>
                          <a:ea typeface="Trebuchet MS"/>
                          <a:cs typeface="Trebuchet MS"/>
                          <a:sym typeface="Trebuchet MS"/>
                        </a:rPr>
                        <a:t>£20.50 a sheet </a:t>
                      </a:r>
                      <a:endParaRPr sz="850">
                        <a:solidFill>
                          <a:srgbClr val="FFFFFF"/>
                        </a:solidFill>
                        <a:latin typeface="Trebuchet MS"/>
                        <a:ea typeface="Trebuchet MS"/>
                        <a:cs typeface="Trebuchet MS"/>
                        <a:sym typeface="Trebuchet MS"/>
                      </a:endParaRPr>
                    </a:p>
                  </a:txBody>
                  <a:tcPr marT="91425" marB="19050" marR="19050" marL="19050">
                    <a:lnL cap="flat" cmpd="sng" w="9525">
                      <a:solidFill>
                        <a:srgbClr val="AAAAAA"/>
                      </a:solidFill>
                      <a:prstDash val="solid"/>
                      <a:round/>
                      <a:headEnd len="sm" w="sm" type="none"/>
                      <a:tailEnd len="sm" w="sm" type="none"/>
                    </a:lnL>
                    <a:lnR cap="flat" cmpd="sng" w="9525">
                      <a:solidFill>
                        <a:srgbClr val="AAAAAA"/>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rPr lang="en" sz="850">
                          <a:solidFill>
                            <a:srgbClr val="FFFFFF"/>
                          </a:solidFill>
                          <a:latin typeface="Trebuchet MS"/>
                          <a:ea typeface="Trebuchet MS"/>
                          <a:cs typeface="Trebuchet MS"/>
                          <a:sym typeface="Trebuchet MS"/>
                        </a:rPr>
                        <a:t>£26.50 a sheet</a:t>
                      </a:r>
                      <a:endParaRPr sz="850">
                        <a:solidFill>
                          <a:srgbClr val="FFFFFF"/>
                        </a:solidFill>
                        <a:latin typeface="Trebuchet MS"/>
                        <a:ea typeface="Trebuchet MS"/>
                        <a:cs typeface="Trebuchet MS"/>
                        <a:sym typeface="Trebuchet MS"/>
                      </a:endParaRPr>
                    </a:p>
                  </a:txBody>
                  <a:tcPr marT="91425" marB="19050" marR="19050" marL="19050">
                    <a:lnL cap="flat" cmpd="sng" w="9525">
                      <a:solidFill>
                        <a:srgbClr val="AAAAAA"/>
                      </a:solidFill>
                      <a:prstDash val="solid"/>
                      <a:round/>
                      <a:headEnd len="sm" w="sm" type="none"/>
                      <a:tailEnd len="sm" w="sm" type="none"/>
                    </a:lnL>
                    <a:lnR cap="flat" cmpd="sng" w="9525">
                      <a:solidFill>
                        <a:srgbClr val="AAAAAA"/>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tcPr>
                </a:tc>
                <a:tc>
                  <a:txBody>
                    <a:bodyPr/>
                    <a:lstStyle/>
                    <a:p>
                      <a:pPr indent="0" lvl="0" marL="0" rtl="0" algn="r">
                        <a:lnSpc>
                          <a:spcPct val="115000"/>
                        </a:lnSpc>
                        <a:spcBef>
                          <a:spcPts val="0"/>
                        </a:spcBef>
                        <a:spcAft>
                          <a:spcPts val="0"/>
                        </a:spcAft>
                        <a:buNone/>
                      </a:pPr>
                      <a:r>
                        <a:rPr lang="en" sz="850">
                          <a:solidFill>
                            <a:srgbClr val="FFFFFF"/>
                          </a:solidFill>
                          <a:latin typeface="Trebuchet MS"/>
                          <a:ea typeface="Trebuchet MS"/>
                          <a:cs typeface="Trebuchet MS"/>
                          <a:sym typeface="Trebuchet MS"/>
                        </a:rPr>
                        <a:t>1</a:t>
                      </a:r>
                      <a:endParaRPr sz="850">
                        <a:solidFill>
                          <a:srgbClr val="FFFFFF"/>
                        </a:solidFill>
                        <a:latin typeface="Trebuchet MS"/>
                        <a:ea typeface="Trebuchet MS"/>
                        <a:cs typeface="Trebuchet MS"/>
                        <a:sym typeface="Trebuchet MS"/>
                      </a:endParaRPr>
                    </a:p>
                  </a:txBody>
                  <a:tcPr marT="91425" marB="19050" marR="19050" marL="19050">
                    <a:lnL cap="flat" cmpd="sng" w="9525">
                      <a:solidFill>
                        <a:srgbClr val="AAAAAA"/>
                      </a:solidFill>
                      <a:prstDash val="solid"/>
                      <a:round/>
                      <a:headEnd len="sm" w="sm" type="none"/>
                      <a:tailEnd len="sm" w="sm" type="none"/>
                    </a:lnL>
                    <a:lnR cap="flat" cmpd="sng" w="9525">
                      <a:solidFill>
                        <a:srgbClr val="AAAAAA"/>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t/>
                      </a:r>
                      <a:endParaRPr>
                        <a:solidFill>
                          <a:srgbClr val="FFFFFF"/>
                        </a:solidFill>
                      </a:endParaRPr>
                    </a:p>
                  </a:txBody>
                  <a:tcPr marT="91425" marB="19050" marR="19050" marL="19050">
                    <a:lnL cap="flat" cmpd="sng" w="9525">
                      <a:solidFill>
                        <a:srgbClr val="AAAAAA"/>
                      </a:solidFill>
                      <a:prstDash val="solid"/>
                      <a:round/>
                      <a:headEnd len="sm" w="sm" type="none"/>
                      <a:tailEnd len="sm" w="sm" type="none"/>
                    </a:lnL>
                    <a:lnR cap="flat" cmpd="sng" w="9525">
                      <a:solidFill>
                        <a:srgbClr val="AAAAAA"/>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tcPr>
                </a:tc>
                <a:tc>
                  <a:txBody>
                    <a:bodyPr/>
                    <a:lstStyle/>
                    <a:p>
                      <a:pPr indent="0" lvl="0" marL="0" rtl="0" algn="l">
                        <a:lnSpc>
                          <a:spcPct val="115000"/>
                        </a:lnSpc>
                        <a:spcBef>
                          <a:spcPts val="0"/>
                        </a:spcBef>
                        <a:spcAft>
                          <a:spcPts val="0"/>
                        </a:spcAft>
                        <a:buNone/>
                      </a:pPr>
                      <a:r>
                        <a:t/>
                      </a:r>
                      <a:endParaRPr>
                        <a:solidFill>
                          <a:srgbClr val="FFFFFF"/>
                        </a:solidFill>
                      </a:endParaRPr>
                    </a:p>
                  </a:txBody>
                  <a:tcPr marT="91425" marB="19050" marR="19050" marL="19050">
                    <a:lnL cap="flat" cmpd="sng" w="9525">
                      <a:solidFill>
                        <a:srgbClr val="AAAAAA"/>
                      </a:solidFill>
                      <a:prstDash val="solid"/>
                      <a:round/>
                      <a:headEnd len="sm" w="sm" type="none"/>
                      <a:tailEnd len="sm" w="sm" type="none"/>
                    </a:lnL>
                    <a:lnR cap="flat" cmpd="sng" w="9525">
                      <a:solidFill>
                        <a:srgbClr val="70AD47"/>
                      </a:solidFill>
                      <a:prstDash val="solid"/>
                      <a:round/>
                      <a:headEnd len="sm" w="sm" type="none"/>
                      <a:tailEnd len="sm" w="sm" type="none"/>
                    </a:lnR>
                    <a:lnT cap="flat" cmpd="sng" w="9525">
                      <a:solidFill>
                        <a:srgbClr val="70AD47"/>
                      </a:solidFill>
                      <a:prstDash val="solid"/>
                      <a:round/>
                      <a:headEnd len="sm" w="sm" type="none"/>
                      <a:tailEnd len="sm" w="sm" type="none"/>
                    </a:lnT>
                    <a:lnB cap="flat" cmpd="sng" w="9525">
                      <a:solidFill>
                        <a:srgbClr val="70AD47"/>
                      </a:solidFill>
                      <a:prstDash val="solid"/>
                      <a:round/>
                      <a:headEnd len="sm" w="sm" type="none"/>
                      <a:tailEnd len="sm" w="sm" type="none"/>
                    </a:lnB>
                  </a:tcPr>
                </a:tc>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6" name="Shape 156"/>
        <p:cNvGrpSpPr/>
        <p:nvPr/>
      </p:nvGrpSpPr>
      <p:grpSpPr>
        <a:xfrm>
          <a:off x="0" y="0"/>
          <a:ext cx="0" cy="0"/>
          <a:chOff x="0" y="0"/>
          <a:chExt cx="0" cy="0"/>
        </a:xfrm>
      </p:grpSpPr>
      <p:sp>
        <p:nvSpPr>
          <p:cNvPr id="157" name="Google Shape;157;p17"/>
          <p:cNvSpPr txBox="1"/>
          <p:nvPr>
            <p:ph type="title"/>
          </p:nvPr>
        </p:nvSpPr>
        <p:spPr>
          <a:xfrm>
            <a:off x="1115150" y="378425"/>
            <a:ext cx="7038900" cy="914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Arial"/>
                <a:ea typeface="Arial"/>
                <a:cs typeface="Arial"/>
                <a:sym typeface="Arial"/>
              </a:rPr>
              <a:t>Cad Drawings &amp; Design</a:t>
            </a:r>
            <a:endParaRPr b="1">
              <a:latin typeface="Arial"/>
              <a:ea typeface="Arial"/>
              <a:cs typeface="Arial"/>
              <a:sym typeface="Arial"/>
            </a:endParaRPr>
          </a:p>
        </p:txBody>
      </p:sp>
      <p:sp>
        <p:nvSpPr>
          <p:cNvPr id="158" name="Google Shape;158;p17"/>
          <p:cNvSpPr txBox="1"/>
          <p:nvPr/>
        </p:nvSpPr>
        <p:spPr>
          <a:xfrm>
            <a:off x="1115150" y="1013625"/>
            <a:ext cx="5237400" cy="35787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1300" u="sng">
                <a:solidFill>
                  <a:srgbClr val="FFFFFF"/>
                </a:solidFill>
              </a:rPr>
              <a:t>Computer aided design</a:t>
            </a:r>
            <a:endParaRPr sz="1300" u="sng">
              <a:solidFill>
                <a:srgbClr val="FFFFFF"/>
              </a:solidFill>
            </a:endParaRPr>
          </a:p>
          <a:p>
            <a:pPr indent="0" lvl="0" marL="0" rtl="0" algn="l">
              <a:lnSpc>
                <a:spcPct val="115000"/>
              </a:lnSpc>
              <a:spcBef>
                <a:spcPts val="0"/>
              </a:spcBef>
              <a:spcAft>
                <a:spcPts val="0"/>
              </a:spcAft>
              <a:buNone/>
            </a:pPr>
            <a:r>
              <a:rPr lang="en" sz="1300">
                <a:solidFill>
                  <a:srgbClr val="FFFFFF"/>
                </a:solidFill>
              </a:rPr>
              <a:t>Picture 1 titled ‘Back Brace’ you can see a metallic structure made with 21.3 x 2.3 metal tubing in Solidworks. Although this back brace may appear simple in design,  its contributions to the soapbox allows it offer both safety and performance enhancements.                      </a:t>
            </a:r>
            <a:endParaRPr sz="1300">
              <a:solidFill>
                <a:srgbClr val="FFFFFF"/>
              </a:solidFill>
            </a:endParaRPr>
          </a:p>
          <a:p>
            <a:pPr indent="0" lvl="0" marL="0" rtl="0" algn="l">
              <a:lnSpc>
                <a:spcPct val="115000"/>
              </a:lnSpc>
              <a:spcBef>
                <a:spcPts val="0"/>
              </a:spcBef>
              <a:spcAft>
                <a:spcPts val="0"/>
              </a:spcAft>
              <a:buNone/>
            </a:pPr>
            <a:r>
              <a:rPr lang="en" sz="1300">
                <a:solidFill>
                  <a:srgbClr val="FFFFFF"/>
                </a:solidFill>
              </a:rPr>
              <a:t>  </a:t>
            </a:r>
            <a:endParaRPr sz="1300">
              <a:solidFill>
                <a:srgbClr val="FFFFFF"/>
              </a:solidFill>
            </a:endParaRPr>
          </a:p>
          <a:p>
            <a:pPr indent="0" lvl="0" marL="0" rtl="0" algn="l">
              <a:lnSpc>
                <a:spcPct val="115000"/>
              </a:lnSpc>
              <a:spcBef>
                <a:spcPts val="0"/>
              </a:spcBef>
              <a:spcAft>
                <a:spcPts val="0"/>
              </a:spcAft>
              <a:buNone/>
            </a:pPr>
            <a:r>
              <a:rPr lang="en" sz="1300" u="sng">
                <a:solidFill>
                  <a:srgbClr val="FFFFFF"/>
                </a:solidFill>
              </a:rPr>
              <a:t>Safety</a:t>
            </a:r>
            <a:endParaRPr sz="1300" u="sng">
              <a:solidFill>
                <a:srgbClr val="FFFFFF"/>
              </a:solidFill>
            </a:endParaRPr>
          </a:p>
          <a:p>
            <a:pPr indent="0" lvl="0" marL="0" rtl="0" algn="l">
              <a:lnSpc>
                <a:spcPct val="115000"/>
              </a:lnSpc>
              <a:spcBef>
                <a:spcPts val="0"/>
              </a:spcBef>
              <a:spcAft>
                <a:spcPts val="0"/>
              </a:spcAft>
              <a:buNone/>
            </a:pPr>
            <a:r>
              <a:t/>
            </a:r>
            <a:endParaRPr sz="1300">
              <a:solidFill>
                <a:srgbClr val="FFFFFF"/>
              </a:solidFill>
            </a:endParaRPr>
          </a:p>
          <a:p>
            <a:pPr indent="0" lvl="0" marL="0" rtl="0" algn="l">
              <a:lnSpc>
                <a:spcPct val="115000"/>
              </a:lnSpc>
              <a:spcBef>
                <a:spcPts val="0"/>
              </a:spcBef>
              <a:spcAft>
                <a:spcPts val="0"/>
              </a:spcAft>
              <a:buNone/>
            </a:pPr>
            <a:r>
              <a:rPr lang="en" sz="1300">
                <a:solidFill>
                  <a:srgbClr val="FFFFFF"/>
                </a:solidFill>
              </a:rPr>
              <a:t>Due to it being made out metal its structural rigidity is far greater then if it was made from plastic piping, the centre of the brace is elevated so that it is taller than the driver. This means that if the driver was to roll the soap box it would act as a protective structure. Although this appears excessive, the course layout and design enables drivers to reach speeds of up to forty miles per hour on the sharper gradients. </a:t>
            </a:r>
            <a:endParaRPr sz="1300">
              <a:solidFill>
                <a:srgbClr val="FFFFFF"/>
              </a:solidFill>
            </a:endParaRPr>
          </a:p>
          <a:p>
            <a:pPr indent="0" lvl="0" marL="0" rtl="0" algn="l">
              <a:lnSpc>
                <a:spcPct val="115000"/>
              </a:lnSpc>
              <a:spcBef>
                <a:spcPts val="0"/>
              </a:spcBef>
              <a:spcAft>
                <a:spcPts val="0"/>
              </a:spcAft>
              <a:buNone/>
            </a:pPr>
            <a:r>
              <a:t/>
            </a:r>
            <a:endParaRPr sz="1300"/>
          </a:p>
        </p:txBody>
      </p:sp>
      <p:pic>
        <p:nvPicPr>
          <p:cNvPr id="159" name="Google Shape;159;p17"/>
          <p:cNvPicPr preferRelativeResize="0"/>
          <p:nvPr/>
        </p:nvPicPr>
        <p:blipFill>
          <a:blip r:embed="rId3">
            <a:alphaModFix/>
          </a:blip>
          <a:stretch>
            <a:fillRect/>
          </a:stretch>
        </p:blipFill>
        <p:spPr>
          <a:xfrm>
            <a:off x="6872638" y="1348650"/>
            <a:ext cx="1323975" cy="2819400"/>
          </a:xfrm>
          <a:prstGeom prst="rect">
            <a:avLst/>
          </a:prstGeom>
          <a:noFill/>
          <a:ln>
            <a:noFill/>
          </a:ln>
        </p:spPr>
      </p:pic>
      <p:sp>
        <p:nvSpPr>
          <p:cNvPr id="160" name="Google Shape;160;p17"/>
          <p:cNvSpPr txBox="1"/>
          <p:nvPr/>
        </p:nvSpPr>
        <p:spPr>
          <a:xfrm>
            <a:off x="6830075" y="864450"/>
            <a:ext cx="1409100" cy="4842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a:solidFill>
                  <a:srgbClr val="FFFFFF"/>
                </a:solidFill>
              </a:rPr>
              <a:t>1.Back Brace.</a:t>
            </a:r>
            <a:r>
              <a:rPr lang="en"/>
              <a:t>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4" name="Shape 164"/>
        <p:cNvGrpSpPr/>
        <p:nvPr/>
      </p:nvGrpSpPr>
      <p:grpSpPr>
        <a:xfrm>
          <a:off x="0" y="0"/>
          <a:ext cx="0" cy="0"/>
          <a:chOff x="0" y="0"/>
          <a:chExt cx="0" cy="0"/>
        </a:xfrm>
      </p:grpSpPr>
      <p:sp>
        <p:nvSpPr>
          <p:cNvPr id="165" name="Google Shape;165;p18"/>
          <p:cNvSpPr txBox="1"/>
          <p:nvPr>
            <p:ph idx="1" type="body"/>
          </p:nvPr>
        </p:nvSpPr>
        <p:spPr>
          <a:xfrm>
            <a:off x="1470375" y="143800"/>
            <a:ext cx="7038900" cy="1605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sz="2400" u="sng">
                <a:solidFill>
                  <a:srgbClr val="FFFFFF"/>
                </a:solidFill>
                <a:latin typeface="Arial"/>
                <a:ea typeface="Arial"/>
                <a:cs typeface="Arial"/>
                <a:sym typeface="Arial"/>
              </a:rPr>
              <a:t>Performance</a:t>
            </a:r>
            <a:endParaRPr sz="2400" u="sng">
              <a:solidFill>
                <a:srgbClr val="FFFFFF"/>
              </a:solidFill>
              <a:latin typeface="Arial"/>
              <a:ea typeface="Arial"/>
              <a:cs typeface="Arial"/>
              <a:sym typeface="Arial"/>
            </a:endParaRPr>
          </a:p>
          <a:p>
            <a:pPr indent="0" lvl="0" marL="0" rtl="0" algn="l">
              <a:spcBef>
                <a:spcPts val="0"/>
              </a:spcBef>
              <a:spcAft>
                <a:spcPts val="0"/>
              </a:spcAft>
              <a:buNone/>
            </a:pPr>
            <a:r>
              <a:t/>
            </a:r>
            <a:endParaRPr sz="1500">
              <a:solidFill>
                <a:srgbClr val="FFFFFF"/>
              </a:solidFill>
              <a:latin typeface="Arial"/>
              <a:ea typeface="Arial"/>
              <a:cs typeface="Arial"/>
              <a:sym typeface="Arial"/>
            </a:endParaRPr>
          </a:p>
          <a:p>
            <a:pPr indent="0" lvl="0" marL="0" rtl="0" algn="l">
              <a:spcBef>
                <a:spcPts val="0"/>
              </a:spcBef>
              <a:spcAft>
                <a:spcPts val="0"/>
              </a:spcAft>
              <a:buNone/>
            </a:pPr>
            <a:r>
              <a:rPr lang="en" sz="1200">
                <a:solidFill>
                  <a:srgbClr val="FFFFFF"/>
                </a:solidFill>
                <a:latin typeface="Arial"/>
                <a:ea typeface="Arial"/>
                <a:cs typeface="Arial"/>
                <a:sym typeface="Arial"/>
              </a:rPr>
              <a:t>Because the soapboxes aren’t allowed to have any form of engine or propulsion system it means drivers rely on gravity to drive the soapbox. The increase of weight due to back brace allows added weight without the loss of steering abilities through the gravel section of the courses, this would be an understeer issue if the added weight was on the front of the soap box.  </a:t>
            </a:r>
            <a:endParaRPr sz="1200">
              <a:solidFill>
                <a:srgbClr val="FFFFFF"/>
              </a:solidFill>
              <a:latin typeface="Arial"/>
              <a:ea typeface="Arial"/>
              <a:cs typeface="Arial"/>
              <a:sym typeface="Arial"/>
            </a:endParaRPr>
          </a:p>
          <a:p>
            <a:pPr indent="0" lvl="0" marL="0" rtl="0" algn="l">
              <a:spcBef>
                <a:spcPts val="0"/>
              </a:spcBef>
              <a:spcAft>
                <a:spcPts val="1600"/>
              </a:spcAft>
              <a:buNone/>
            </a:pPr>
            <a:r>
              <a:t/>
            </a:r>
            <a:endParaRPr sz="1200">
              <a:solidFill>
                <a:srgbClr val="FFFFFF"/>
              </a:solidFill>
              <a:latin typeface="Arial"/>
              <a:ea typeface="Arial"/>
              <a:cs typeface="Arial"/>
              <a:sym typeface="Arial"/>
            </a:endParaRPr>
          </a:p>
        </p:txBody>
      </p:sp>
      <p:pic>
        <p:nvPicPr>
          <p:cNvPr id="166" name="Google Shape;166;p18"/>
          <p:cNvPicPr preferRelativeResize="0"/>
          <p:nvPr/>
        </p:nvPicPr>
        <p:blipFill>
          <a:blip r:embed="rId3">
            <a:alphaModFix/>
          </a:blip>
          <a:stretch>
            <a:fillRect/>
          </a:stretch>
        </p:blipFill>
        <p:spPr>
          <a:xfrm>
            <a:off x="4791725" y="2227100"/>
            <a:ext cx="2914650" cy="2419350"/>
          </a:xfrm>
          <a:prstGeom prst="rect">
            <a:avLst/>
          </a:prstGeom>
          <a:noFill/>
          <a:ln>
            <a:noFill/>
          </a:ln>
        </p:spPr>
      </p:pic>
      <p:sp>
        <p:nvSpPr>
          <p:cNvPr id="167" name="Google Shape;167;p18"/>
          <p:cNvSpPr txBox="1"/>
          <p:nvPr/>
        </p:nvSpPr>
        <p:spPr>
          <a:xfrm>
            <a:off x="2005550" y="2227100"/>
            <a:ext cx="1996800" cy="414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rgbClr val="FFFFFF"/>
                </a:solidFill>
              </a:rPr>
              <a:t>2. Frame of soap box. </a:t>
            </a:r>
            <a:endParaRPr sz="1200">
              <a:solidFill>
                <a:srgbClr val="FFFFFF"/>
              </a:solidFill>
            </a:endParaRPr>
          </a:p>
        </p:txBody>
      </p:sp>
      <p:sp>
        <p:nvSpPr>
          <p:cNvPr id="168" name="Google Shape;168;p18"/>
          <p:cNvSpPr txBox="1"/>
          <p:nvPr/>
        </p:nvSpPr>
        <p:spPr>
          <a:xfrm>
            <a:off x="1988150" y="3194150"/>
            <a:ext cx="2031600" cy="1452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200">
                <a:solidFill>
                  <a:srgbClr val="FFFFFF"/>
                </a:solidFill>
              </a:rPr>
              <a:t>Mounting points of Back Brace highlighted with red crosses.</a:t>
            </a:r>
            <a:endParaRPr sz="1200">
              <a:solidFill>
                <a:srgbClr val="FFFFFF"/>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2" name="Shape 172"/>
        <p:cNvGrpSpPr/>
        <p:nvPr/>
      </p:nvGrpSpPr>
      <p:grpSpPr>
        <a:xfrm>
          <a:off x="0" y="0"/>
          <a:ext cx="0" cy="0"/>
          <a:chOff x="0" y="0"/>
          <a:chExt cx="0" cy="0"/>
        </a:xfrm>
      </p:grpSpPr>
      <p:sp>
        <p:nvSpPr>
          <p:cNvPr id="173" name="Google Shape;173;p19"/>
          <p:cNvSpPr txBox="1"/>
          <p:nvPr/>
        </p:nvSpPr>
        <p:spPr>
          <a:xfrm>
            <a:off x="1226050" y="276625"/>
            <a:ext cx="3854400" cy="7176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2400" u="sng">
                <a:solidFill>
                  <a:srgbClr val="FFFFFF"/>
                </a:solidFill>
              </a:rPr>
              <a:t>Soapbox Frame Design</a:t>
            </a:r>
            <a:endParaRPr sz="2400" u="sng">
              <a:solidFill>
                <a:srgbClr val="FFFFFF"/>
              </a:solidFill>
            </a:endParaRPr>
          </a:p>
        </p:txBody>
      </p:sp>
      <p:sp>
        <p:nvSpPr>
          <p:cNvPr id="174" name="Google Shape;174;p19"/>
          <p:cNvSpPr txBox="1"/>
          <p:nvPr/>
        </p:nvSpPr>
        <p:spPr>
          <a:xfrm>
            <a:off x="1226050" y="994225"/>
            <a:ext cx="7671300" cy="22821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1200" u="sng">
                <a:solidFill>
                  <a:srgbClr val="FFFFFF"/>
                </a:solidFill>
              </a:rPr>
              <a:t>Wheels </a:t>
            </a:r>
            <a:endParaRPr sz="1200" u="sng">
              <a:solidFill>
                <a:srgbClr val="FFFFFF"/>
              </a:solidFill>
            </a:endParaRPr>
          </a:p>
          <a:p>
            <a:pPr indent="0" lvl="0" marL="0" rtl="0" algn="l">
              <a:lnSpc>
                <a:spcPct val="115000"/>
              </a:lnSpc>
              <a:spcBef>
                <a:spcPts val="800"/>
              </a:spcBef>
              <a:spcAft>
                <a:spcPts val="0"/>
              </a:spcAft>
              <a:buNone/>
            </a:pPr>
            <a:r>
              <a:rPr lang="en" sz="1200">
                <a:solidFill>
                  <a:srgbClr val="FFFFFF"/>
                </a:solidFill>
              </a:rPr>
              <a:t>The location of the wheels is within the framework to offer protection from both drag and physical objects. When declining through the course its possible to hit debris from previous soapboxes or barriers that indicate the direction of the course. If This impact was directly onto wheels it could cause catastrophic failure to the soapbox, as a result of this the rear wheels are fully encased and front wheels have an impact bar i</a:t>
            </a:r>
            <a:r>
              <a:rPr lang="en" sz="1200">
                <a:solidFill>
                  <a:srgbClr val="FFFFFF"/>
                </a:solidFill>
              </a:rPr>
              <a:t>n front</a:t>
            </a:r>
            <a:r>
              <a:rPr lang="en" sz="1200">
                <a:solidFill>
                  <a:srgbClr val="FFFFFF"/>
                </a:solidFill>
              </a:rPr>
              <a:t> of them. These additions could cause drag implications, so they have been angled to go with the shape of the panels to diffuse air away from the wheels.</a:t>
            </a:r>
            <a:endParaRPr sz="1200">
              <a:solidFill>
                <a:srgbClr val="FFFFFF"/>
              </a:solidFill>
            </a:endParaRPr>
          </a:p>
          <a:p>
            <a:pPr indent="0" lvl="0" marL="0" rtl="0" algn="l">
              <a:lnSpc>
                <a:spcPct val="115000"/>
              </a:lnSpc>
              <a:spcBef>
                <a:spcPts val="0"/>
              </a:spcBef>
              <a:spcAft>
                <a:spcPts val="0"/>
              </a:spcAft>
              <a:buNone/>
            </a:pPr>
            <a:r>
              <a:t/>
            </a:r>
            <a:endParaRPr sz="1200"/>
          </a:p>
          <a:p>
            <a:pPr indent="0" lvl="0" marL="0" rtl="0" algn="l">
              <a:lnSpc>
                <a:spcPct val="115000"/>
              </a:lnSpc>
              <a:spcBef>
                <a:spcPts val="0"/>
              </a:spcBef>
              <a:spcAft>
                <a:spcPts val="0"/>
              </a:spcAft>
              <a:buNone/>
            </a:pPr>
            <a:r>
              <a:rPr lang="en" sz="1200" u="sng">
                <a:solidFill>
                  <a:srgbClr val="FFFFFF"/>
                </a:solidFill>
              </a:rPr>
              <a:t>Seating Position</a:t>
            </a:r>
            <a:endParaRPr sz="1200" u="sng">
              <a:solidFill>
                <a:srgbClr val="FFFFFF"/>
              </a:solidFill>
            </a:endParaRPr>
          </a:p>
          <a:p>
            <a:pPr indent="0" lvl="0" marL="0" rtl="0" algn="l">
              <a:lnSpc>
                <a:spcPct val="115000"/>
              </a:lnSpc>
              <a:spcBef>
                <a:spcPts val="0"/>
              </a:spcBef>
              <a:spcAft>
                <a:spcPts val="0"/>
              </a:spcAft>
              <a:buNone/>
            </a:pPr>
            <a:r>
              <a:rPr lang="en" sz="1200">
                <a:solidFill>
                  <a:srgbClr val="FFFFFF"/>
                </a:solidFill>
              </a:rPr>
              <a:t> </a:t>
            </a:r>
            <a:endParaRPr sz="1200">
              <a:solidFill>
                <a:srgbClr val="FFFFFF"/>
              </a:solidFill>
            </a:endParaRPr>
          </a:p>
          <a:p>
            <a:pPr indent="0" lvl="0" marL="0" rtl="0" algn="l">
              <a:lnSpc>
                <a:spcPct val="115000"/>
              </a:lnSpc>
              <a:spcBef>
                <a:spcPts val="0"/>
              </a:spcBef>
              <a:spcAft>
                <a:spcPts val="0"/>
              </a:spcAft>
              <a:buNone/>
            </a:pPr>
            <a:r>
              <a:rPr lang="en" sz="1200">
                <a:solidFill>
                  <a:srgbClr val="FFFFFF"/>
                </a:solidFill>
              </a:rPr>
              <a:t>The Seating position of the driver is marked with a red cross on Picture 3, this locates the driver in the centre of the soap box between the two rear wheels. This is a continuation of the design of the back brace that plans to place the majority weight distributed between the rear wheels. Because of the size and nature of a soapbox the driver accounts for most of the weight. Although this helps with the acceleration it could cause possible oversteering issues at speed on the gravel elements of the course. This will be countered by the driver regulating braking before corners.  </a:t>
            </a:r>
            <a:endParaRPr sz="1200">
              <a:solidFill>
                <a:srgbClr val="FFFFFF"/>
              </a:solidFill>
            </a:endParaRPr>
          </a:p>
          <a:p>
            <a:pPr indent="0" lvl="0" marL="0" rtl="0" algn="l">
              <a:lnSpc>
                <a:spcPct val="115000"/>
              </a:lnSpc>
              <a:spcBef>
                <a:spcPts val="0"/>
              </a:spcBef>
              <a:spcAft>
                <a:spcPts val="0"/>
              </a:spcAft>
              <a:buNone/>
            </a:pPr>
            <a:r>
              <a:t/>
            </a:r>
            <a:endParaRPr sz="1200">
              <a:solidFill>
                <a:srgbClr val="FFFFFF"/>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8" name="Shape 178"/>
        <p:cNvGrpSpPr/>
        <p:nvPr/>
      </p:nvGrpSpPr>
      <p:grpSpPr>
        <a:xfrm>
          <a:off x="0" y="0"/>
          <a:ext cx="0" cy="0"/>
          <a:chOff x="0" y="0"/>
          <a:chExt cx="0" cy="0"/>
        </a:xfrm>
      </p:grpSpPr>
      <p:pic>
        <p:nvPicPr>
          <p:cNvPr id="179" name="Google Shape;179;p20"/>
          <p:cNvPicPr preferRelativeResize="0"/>
          <p:nvPr/>
        </p:nvPicPr>
        <p:blipFill rotWithShape="1">
          <a:blip r:embed="rId3">
            <a:alphaModFix/>
          </a:blip>
          <a:srcRect b="29337" l="41020" r="0" t="-1545"/>
          <a:stretch/>
        </p:blipFill>
        <p:spPr>
          <a:xfrm>
            <a:off x="1435000" y="170700"/>
            <a:ext cx="6846449" cy="4179700"/>
          </a:xfrm>
          <a:prstGeom prst="rect">
            <a:avLst/>
          </a:prstGeom>
          <a:noFill/>
          <a:ln>
            <a:noFill/>
          </a:ln>
        </p:spPr>
      </p:pic>
      <p:sp>
        <p:nvSpPr>
          <p:cNvPr id="180" name="Google Shape;180;p20"/>
          <p:cNvSpPr txBox="1"/>
          <p:nvPr/>
        </p:nvSpPr>
        <p:spPr>
          <a:xfrm>
            <a:off x="3154350" y="4097500"/>
            <a:ext cx="2835300" cy="9336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300">
                <a:solidFill>
                  <a:srgbClr val="FFFFFF"/>
                </a:solidFill>
              </a:rPr>
              <a:t>3.Frame template with seating position and wheel positions indicated.</a:t>
            </a:r>
            <a:endParaRPr sz="1300">
              <a:solidFill>
                <a:srgbClr val="FFFFFF"/>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4" name="Shape 184"/>
        <p:cNvGrpSpPr/>
        <p:nvPr/>
      </p:nvGrpSpPr>
      <p:grpSpPr>
        <a:xfrm>
          <a:off x="0" y="0"/>
          <a:ext cx="0" cy="0"/>
          <a:chOff x="0" y="0"/>
          <a:chExt cx="0" cy="0"/>
        </a:xfrm>
      </p:grpSpPr>
      <p:sp>
        <p:nvSpPr>
          <p:cNvPr id="185" name="Google Shape;185;p21"/>
          <p:cNvSpPr txBox="1"/>
          <p:nvPr/>
        </p:nvSpPr>
        <p:spPr>
          <a:xfrm>
            <a:off x="1106500" y="250675"/>
            <a:ext cx="3000000" cy="804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 sz="2400">
                <a:solidFill>
                  <a:srgbClr val="FFFFFF"/>
                </a:solidFill>
              </a:rPr>
              <a:t>Front top Left </a:t>
            </a:r>
            <a:endParaRPr b="1" sz="2400">
              <a:solidFill>
                <a:srgbClr val="FFFFFF"/>
              </a:solidFill>
            </a:endParaRPr>
          </a:p>
        </p:txBody>
      </p:sp>
      <p:pic>
        <p:nvPicPr>
          <p:cNvPr id="186" name="Google Shape;186;p21"/>
          <p:cNvPicPr preferRelativeResize="0"/>
          <p:nvPr/>
        </p:nvPicPr>
        <p:blipFill>
          <a:blip r:embed="rId3">
            <a:alphaModFix/>
          </a:blip>
          <a:stretch>
            <a:fillRect/>
          </a:stretch>
        </p:blipFill>
        <p:spPr>
          <a:xfrm>
            <a:off x="1052025" y="1175675"/>
            <a:ext cx="3333750" cy="3257550"/>
          </a:xfrm>
          <a:prstGeom prst="rect">
            <a:avLst/>
          </a:prstGeom>
          <a:noFill/>
          <a:ln>
            <a:noFill/>
          </a:ln>
        </p:spPr>
      </p:pic>
      <p:pic>
        <p:nvPicPr>
          <p:cNvPr id="187" name="Google Shape;187;p21"/>
          <p:cNvPicPr preferRelativeResize="0"/>
          <p:nvPr/>
        </p:nvPicPr>
        <p:blipFill>
          <a:blip r:embed="rId4">
            <a:alphaModFix/>
          </a:blip>
          <a:stretch>
            <a:fillRect/>
          </a:stretch>
        </p:blipFill>
        <p:spPr>
          <a:xfrm>
            <a:off x="5186725" y="1175675"/>
            <a:ext cx="3279275" cy="325755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1" name="Shape 191"/>
        <p:cNvGrpSpPr/>
        <p:nvPr/>
      </p:nvGrpSpPr>
      <p:grpSpPr>
        <a:xfrm>
          <a:off x="0" y="0"/>
          <a:ext cx="0" cy="0"/>
          <a:chOff x="0" y="0"/>
          <a:chExt cx="0" cy="0"/>
        </a:xfrm>
      </p:grpSpPr>
      <p:sp>
        <p:nvSpPr>
          <p:cNvPr id="192" name="Google Shape;192;p22"/>
          <p:cNvSpPr txBox="1"/>
          <p:nvPr/>
        </p:nvSpPr>
        <p:spPr>
          <a:xfrm>
            <a:off x="1043125" y="250700"/>
            <a:ext cx="2913300" cy="8904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 sz="2400">
                <a:solidFill>
                  <a:srgbClr val="FFFFFF"/>
                </a:solidFill>
              </a:rPr>
              <a:t>Back Top Left </a:t>
            </a:r>
            <a:endParaRPr b="1" sz="2400">
              <a:solidFill>
                <a:srgbClr val="FFFFFF"/>
              </a:solidFill>
            </a:endParaRPr>
          </a:p>
        </p:txBody>
      </p:sp>
      <p:pic>
        <p:nvPicPr>
          <p:cNvPr id="193" name="Google Shape;193;p22"/>
          <p:cNvPicPr preferRelativeResize="0"/>
          <p:nvPr/>
        </p:nvPicPr>
        <p:blipFill>
          <a:blip r:embed="rId3">
            <a:alphaModFix/>
          </a:blip>
          <a:stretch>
            <a:fillRect/>
          </a:stretch>
        </p:blipFill>
        <p:spPr>
          <a:xfrm>
            <a:off x="1172800" y="1659750"/>
            <a:ext cx="3470450" cy="2841000"/>
          </a:xfrm>
          <a:prstGeom prst="rect">
            <a:avLst/>
          </a:prstGeom>
          <a:noFill/>
          <a:ln>
            <a:noFill/>
          </a:ln>
        </p:spPr>
      </p:pic>
      <p:pic>
        <p:nvPicPr>
          <p:cNvPr id="194" name="Google Shape;194;p22"/>
          <p:cNvPicPr preferRelativeResize="0"/>
          <p:nvPr/>
        </p:nvPicPr>
        <p:blipFill>
          <a:blip r:embed="rId4">
            <a:alphaModFix/>
          </a:blip>
          <a:stretch>
            <a:fillRect/>
          </a:stretch>
        </p:blipFill>
        <p:spPr>
          <a:xfrm>
            <a:off x="5148975" y="1659750"/>
            <a:ext cx="3621017" cy="27867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8" name="Shape 198"/>
        <p:cNvGrpSpPr/>
        <p:nvPr/>
      </p:nvGrpSpPr>
      <p:grpSpPr>
        <a:xfrm>
          <a:off x="0" y="0"/>
          <a:ext cx="0" cy="0"/>
          <a:chOff x="0" y="0"/>
          <a:chExt cx="0" cy="0"/>
        </a:xfrm>
      </p:grpSpPr>
      <p:sp>
        <p:nvSpPr>
          <p:cNvPr id="199" name="Google Shape;199;p23"/>
          <p:cNvSpPr txBox="1"/>
          <p:nvPr/>
        </p:nvSpPr>
        <p:spPr>
          <a:xfrm>
            <a:off x="1253475" y="397650"/>
            <a:ext cx="1988100" cy="804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b="1" lang="en" sz="2400">
                <a:solidFill>
                  <a:srgbClr val="FFFFFF"/>
                </a:solidFill>
              </a:rPr>
              <a:t>Front</a:t>
            </a:r>
            <a:endParaRPr b="1" sz="2400">
              <a:solidFill>
                <a:srgbClr val="FFFFFF"/>
              </a:solidFill>
            </a:endParaRPr>
          </a:p>
        </p:txBody>
      </p:sp>
      <p:pic>
        <p:nvPicPr>
          <p:cNvPr id="200" name="Google Shape;200;p23"/>
          <p:cNvPicPr preferRelativeResize="0"/>
          <p:nvPr/>
        </p:nvPicPr>
        <p:blipFill>
          <a:blip r:embed="rId3">
            <a:alphaModFix/>
          </a:blip>
          <a:stretch>
            <a:fillRect/>
          </a:stretch>
        </p:blipFill>
        <p:spPr>
          <a:xfrm>
            <a:off x="489875" y="1449075"/>
            <a:ext cx="3810000" cy="3257550"/>
          </a:xfrm>
          <a:prstGeom prst="rect">
            <a:avLst/>
          </a:prstGeom>
          <a:noFill/>
          <a:ln>
            <a:noFill/>
          </a:ln>
        </p:spPr>
      </p:pic>
      <p:pic>
        <p:nvPicPr>
          <p:cNvPr id="201" name="Google Shape;201;p23"/>
          <p:cNvPicPr preferRelativeResize="0"/>
          <p:nvPr/>
        </p:nvPicPr>
        <p:blipFill>
          <a:blip r:embed="rId4">
            <a:alphaModFix/>
          </a:blip>
          <a:stretch>
            <a:fillRect/>
          </a:stretch>
        </p:blipFill>
        <p:spPr>
          <a:xfrm>
            <a:off x="4612975" y="1449075"/>
            <a:ext cx="3858675" cy="32575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5" name="Shape 205"/>
        <p:cNvGrpSpPr/>
        <p:nvPr/>
      </p:nvGrpSpPr>
      <p:grpSpPr>
        <a:xfrm>
          <a:off x="0" y="0"/>
          <a:ext cx="0" cy="0"/>
          <a:chOff x="0" y="0"/>
          <a:chExt cx="0" cy="0"/>
        </a:xfrm>
      </p:grpSpPr>
      <p:sp>
        <p:nvSpPr>
          <p:cNvPr id="206" name="Google Shape;206;p24"/>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Minutes</a:t>
            </a:r>
            <a:endParaRPr b="1"/>
          </a:p>
        </p:txBody>
      </p:sp>
      <p:pic>
        <p:nvPicPr>
          <p:cNvPr id="207" name="Google Shape;207;p24"/>
          <p:cNvPicPr preferRelativeResize="0"/>
          <p:nvPr/>
        </p:nvPicPr>
        <p:blipFill>
          <a:blip r:embed="rId3">
            <a:alphaModFix/>
          </a:blip>
          <a:stretch>
            <a:fillRect/>
          </a:stretch>
        </p:blipFill>
        <p:spPr>
          <a:xfrm>
            <a:off x="1664038" y="868075"/>
            <a:ext cx="6305825" cy="4144524"/>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11" name="Shape 211"/>
        <p:cNvGrpSpPr/>
        <p:nvPr/>
      </p:nvGrpSpPr>
      <p:grpSpPr>
        <a:xfrm>
          <a:off x="0" y="0"/>
          <a:ext cx="0" cy="0"/>
          <a:chOff x="0" y="0"/>
          <a:chExt cx="0" cy="0"/>
        </a:xfrm>
      </p:grpSpPr>
      <p:pic>
        <p:nvPicPr>
          <p:cNvPr id="212" name="Google Shape;212;p25"/>
          <p:cNvPicPr preferRelativeResize="0"/>
          <p:nvPr/>
        </p:nvPicPr>
        <p:blipFill>
          <a:blip r:embed="rId3">
            <a:alphaModFix/>
          </a:blip>
          <a:stretch>
            <a:fillRect/>
          </a:stretch>
        </p:blipFill>
        <p:spPr>
          <a:xfrm>
            <a:off x="1579325" y="571325"/>
            <a:ext cx="6076926" cy="4167999"/>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16" name="Shape 216"/>
        <p:cNvGrpSpPr/>
        <p:nvPr/>
      </p:nvGrpSpPr>
      <p:grpSpPr>
        <a:xfrm>
          <a:off x="0" y="0"/>
          <a:ext cx="0" cy="0"/>
          <a:chOff x="0" y="0"/>
          <a:chExt cx="0" cy="0"/>
        </a:xfrm>
      </p:grpSpPr>
      <p:pic>
        <p:nvPicPr>
          <p:cNvPr id="217" name="Google Shape;217;p26"/>
          <p:cNvPicPr preferRelativeResize="0"/>
          <p:nvPr/>
        </p:nvPicPr>
        <p:blipFill>
          <a:blip r:embed="rId3">
            <a:alphaModFix/>
          </a:blip>
          <a:stretch>
            <a:fillRect/>
          </a:stretch>
        </p:blipFill>
        <p:spPr>
          <a:xfrm>
            <a:off x="1509275" y="152400"/>
            <a:ext cx="6125445" cy="483870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21" name="Shape 221"/>
        <p:cNvGrpSpPr/>
        <p:nvPr/>
      </p:nvGrpSpPr>
      <p:grpSpPr>
        <a:xfrm>
          <a:off x="0" y="0"/>
          <a:ext cx="0" cy="0"/>
          <a:chOff x="0" y="0"/>
          <a:chExt cx="0" cy="0"/>
        </a:xfrm>
      </p:grpSpPr>
      <p:pic>
        <p:nvPicPr>
          <p:cNvPr id="222" name="Google Shape;222;p27"/>
          <p:cNvPicPr preferRelativeResize="0"/>
          <p:nvPr/>
        </p:nvPicPr>
        <p:blipFill>
          <a:blip r:embed="rId3">
            <a:alphaModFix/>
          </a:blip>
          <a:stretch>
            <a:fillRect/>
          </a:stretch>
        </p:blipFill>
        <p:spPr>
          <a:xfrm>
            <a:off x="1732500" y="84225"/>
            <a:ext cx="5678999" cy="497505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26" name="Shape 226"/>
        <p:cNvGrpSpPr/>
        <p:nvPr/>
      </p:nvGrpSpPr>
      <p:grpSpPr>
        <a:xfrm>
          <a:off x="0" y="0"/>
          <a:ext cx="0" cy="0"/>
          <a:chOff x="0" y="0"/>
          <a:chExt cx="0" cy="0"/>
        </a:xfrm>
      </p:grpSpPr>
      <p:pic>
        <p:nvPicPr>
          <p:cNvPr id="227" name="Google Shape;227;p28"/>
          <p:cNvPicPr preferRelativeResize="0"/>
          <p:nvPr/>
        </p:nvPicPr>
        <p:blipFill>
          <a:blip r:embed="rId3">
            <a:alphaModFix/>
          </a:blip>
          <a:stretch>
            <a:fillRect/>
          </a:stretch>
        </p:blipFill>
        <p:spPr>
          <a:xfrm>
            <a:off x="1706488" y="152400"/>
            <a:ext cx="5731031" cy="4838699"/>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31" name="Shape 231"/>
        <p:cNvGrpSpPr/>
        <p:nvPr/>
      </p:nvGrpSpPr>
      <p:grpSpPr>
        <a:xfrm>
          <a:off x="0" y="0"/>
          <a:ext cx="0" cy="0"/>
          <a:chOff x="0" y="0"/>
          <a:chExt cx="0" cy="0"/>
        </a:xfrm>
      </p:grpSpPr>
      <p:sp>
        <p:nvSpPr>
          <p:cNvPr id="232" name="Google Shape;232;p29"/>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t>Rules and </a:t>
            </a:r>
            <a:r>
              <a:rPr b="1" lang="en"/>
              <a:t>Regulations</a:t>
            </a:r>
            <a:r>
              <a:rPr b="1" lang="en"/>
              <a:t> &amp; Course Layout</a:t>
            </a:r>
            <a:endParaRPr b="1"/>
          </a:p>
        </p:txBody>
      </p:sp>
      <p:sp>
        <p:nvSpPr>
          <p:cNvPr id="233" name="Google Shape;233;p29"/>
          <p:cNvSpPr txBox="1"/>
          <p:nvPr/>
        </p:nvSpPr>
        <p:spPr>
          <a:xfrm>
            <a:off x="220750" y="1643475"/>
            <a:ext cx="4820700" cy="2262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None/>
            </a:pPr>
            <a:r>
              <a:rPr lang="en" sz="1050">
                <a:solidFill>
                  <a:srgbClr val="FFFFFF"/>
                </a:solidFill>
              </a:rPr>
              <a:t>The rules and regulations state that our ‘soapbox’ rally car must be only be propelled by gravity, which mean there can be no engine, motor, pedals or stored potential energy. There must be no alternative power source to drive the axel in order to turn the wheels of the vehicle.</a:t>
            </a:r>
            <a:endParaRPr sz="1050">
              <a:solidFill>
                <a:srgbClr val="FFFFFF"/>
              </a:solidFill>
            </a:endParaRPr>
          </a:p>
          <a:p>
            <a:pPr indent="0" lvl="0" marL="0" rtl="0" algn="l">
              <a:lnSpc>
                <a:spcPct val="115000"/>
              </a:lnSpc>
              <a:spcBef>
                <a:spcPts val="2000"/>
              </a:spcBef>
              <a:spcAft>
                <a:spcPts val="2000"/>
              </a:spcAft>
              <a:buNone/>
            </a:pPr>
            <a:r>
              <a:rPr lang="en" sz="1050">
                <a:solidFill>
                  <a:srgbClr val="FFFFFF"/>
                </a:solidFill>
              </a:rPr>
              <a:t>They also state that the car must be maximum length of </a:t>
            </a:r>
            <a:r>
              <a:rPr lang="en" sz="1050">
                <a:solidFill>
                  <a:srgbClr val="FFFFFF"/>
                </a:solidFill>
              </a:rPr>
              <a:t>2500mm</a:t>
            </a:r>
            <a:r>
              <a:rPr lang="en" sz="1050">
                <a:solidFill>
                  <a:srgbClr val="FFFFFF"/>
                </a:solidFill>
              </a:rPr>
              <a:t> and have a maximum width of 1500mm. It must also have a ground clearance of at least 50mm. These regulations limit the size of the rally car that we could create. This rule obviously limits the performance of our car. For example, if there were no limitations, we could make the car as big as we want which would make the car heavier and stronger, also  since this car is propelled by gravity alone it would mean the car would travel the course in a quicker time. </a:t>
            </a:r>
            <a:endParaRPr sz="1050">
              <a:solidFill>
                <a:srgbClr val="FFFFFF"/>
              </a:solidFill>
            </a:endParaRPr>
          </a:p>
        </p:txBody>
      </p:sp>
      <p:pic>
        <p:nvPicPr>
          <p:cNvPr id="234" name="Google Shape;234;p29"/>
          <p:cNvPicPr preferRelativeResize="0"/>
          <p:nvPr/>
        </p:nvPicPr>
        <p:blipFill>
          <a:blip r:embed="rId3">
            <a:alphaModFix/>
          </a:blip>
          <a:stretch>
            <a:fillRect/>
          </a:stretch>
        </p:blipFill>
        <p:spPr>
          <a:xfrm>
            <a:off x="5209750" y="1156675"/>
            <a:ext cx="3484125" cy="3365625"/>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38" name="Shape 238"/>
        <p:cNvGrpSpPr/>
        <p:nvPr/>
      </p:nvGrpSpPr>
      <p:grpSpPr>
        <a:xfrm>
          <a:off x="0" y="0"/>
          <a:ext cx="0" cy="0"/>
          <a:chOff x="0" y="0"/>
          <a:chExt cx="0" cy="0"/>
        </a:xfrm>
      </p:grpSpPr>
      <p:sp>
        <p:nvSpPr>
          <p:cNvPr id="239" name="Google Shape;239;p30"/>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a:latin typeface="Arial"/>
                <a:ea typeface="Arial"/>
                <a:cs typeface="Arial"/>
                <a:sym typeface="Arial"/>
              </a:rPr>
              <a:t>Braking and Steering</a:t>
            </a:r>
            <a:endParaRPr b="1">
              <a:latin typeface="Arial"/>
              <a:ea typeface="Arial"/>
              <a:cs typeface="Arial"/>
              <a:sym typeface="Arial"/>
            </a:endParaRPr>
          </a:p>
        </p:txBody>
      </p:sp>
      <p:sp>
        <p:nvSpPr>
          <p:cNvPr id="240" name="Google Shape;240;p30"/>
          <p:cNvSpPr txBox="1"/>
          <p:nvPr>
            <p:ph idx="1" type="body"/>
          </p:nvPr>
        </p:nvSpPr>
        <p:spPr>
          <a:xfrm>
            <a:off x="1297500" y="927850"/>
            <a:ext cx="7675500" cy="31350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sz="1400">
                <a:solidFill>
                  <a:srgbClr val="FFFFFF"/>
                </a:solidFill>
                <a:latin typeface="Arial"/>
                <a:ea typeface="Arial"/>
                <a:cs typeface="Arial"/>
                <a:sym typeface="Arial"/>
              </a:rPr>
              <a:t>Braking</a:t>
            </a:r>
            <a:endParaRPr b="1" sz="1400">
              <a:solidFill>
                <a:srgbClr val="FFFFFF"/>
              </a:solidFill>
              <a:latin typeface="Arial"/>
              <a:ea typeface="Arial"/>
              <a:cs typeface="Arial"/>
              <a:sym typeface="Arial"/>
            </a:endParaRPr>
          </a:p>
          <a:p>
            <a:pPr indent="0" lvl="0" marL="0" rtl="0" algn="l">
              <a:spcBef>
                <a:spcPts val="600"/>
              </a:spcBef>
              <a:spcAft>
                <a:spcPts val="0"/>
              </a:spcAft>
              <a:buNone/>
            </a:pPr>
            <a:r>
              <a:rPr lang="en" sz="1200">
                <a:solidFill>
                  <a:srgbClr val="FFFFFF"/>
                </a:solidFill>
                <a:latin typeface="Arial"/>
                <a:ea typeface="Arial"/>
                <a:cs typeface="Arial"/>
                <a:sym typeface="Arial"/>
              </a:rPr>
              <a:t>There are many aspects we had to take into consideration when deciding the braking systems such as, what type of brake, how many brakes, placement etc. There are a few different types of brakes that could be used to slow the soapbox. A scrub break could be used, this works by acting on the road surface or tyre and provide friction to slow the soapbox down. These are simple to produce and install but they are not very efficient and provide minimal breaking force. Another braking system that could be used is calliper </a:t>
            </a:r>
            <a:r>
              <a:rPr lang="en" sz="1200">
                <a:solidFill>
                  <a:srgbClr val="FFFFFF"/>
                </a:solidFill>
                <a:latin typeface="Arial"/>
                <a:ea typeface="Arial"/>
                <a:cs typeface="Arial"/>
                <a:sym typeface="Arial"/>
              </a:rPr>
              <a:t>brakes</a:t>
            </a:r>
            <a:r>
              <a:rPr lang="en" sz="1200">
                <a:solidFill>
                  <a:srgbClr val="FFFFFF"/>
                </a:solidFill>
                <a:latin typeface="Arial"/>
                <a:ea typeface="Arial"/>
                <a:cs typeface="Arial"/>
                <a:sym typeface="Arial"/>
              </a:rPr>
              <a:t>, these work by having a disk mounted on the axel which a calliper applies force on either side to slow the soapbox down.</a:t>
            </a:r>
            <a:endParaRPr sz="1200">
              <a:solidFill>
                <a:srgbClr val="FFFFFF"/>
              </a:solidFill>
              <a:latin typeface="Arial"/>
              <a:ea typeface="Arial"/>
              <a:cs typeface="Arial"/>
              <a:sym typeface="Arial"/>
            </a:endParaRPr>
          </a:p>
          <a:p>
            <a:pPr indent="0" lvl="0" marL="0" rtl="0" algn="l">
              <a:spcBef>
                <a:spcPts val="600"/>
              </a:spcBef>
              <a:spcAft>
                <a:spcPts val="0"/>
              </a:spcAft>
              <a:buNone/>
            </a:pPr>
            <a:r>
              <a:rPr lang="en" sz="1200">
                <a:solidFill>
                  <a:srgbClr val="FFFFFF"/>
                </a:solidFill>
                <a:latin typeface="Arial"/>
                <a:ea typeface="Arial"/>
                <a:cs typeface="Arial"/>
                <a:sym typeface="Arial"/>
              </a:rPr>
              <a:t>This will provide sufficient braking force for the soapbox however; the discs can overheat with excessive use which can cause them to become ineffective however, this can be avoided if the driver uses cadence braking. Another thing that had to be considered is how many breaks and where they will be mounted. 4 callipers (one for each wheel) would be most suitable as it would provide the greatest breaking force. However, 2 callipers mounted on the two rear wheels would work better on the soapbox as it would still provide sufficient breaking force and would not interfere with the steering system. </a:t>
            </a:r>
            <a:endParaRPr sz="1200">
              <a:solidFill>
                <a:srgbClr val="FFFFFF"/>
              </a:solidFill>
              <a:latin typeface="Arial"/>
              <a:ea typeface="Arial"/>
              <a:cs typeface="Arial"/>
              <a:sym typeface="Arial"/>
            </a:endParaRPr>
          </a:p>
          <a:p>
            <a:pPr indent="0" lvl="0" marL="0" rtl="0" algn="l">
              <a:spcBef>
                <a:spcPts val="600"/>
              </a:spcBef>
              <a:spcAft>
                <a:spcPts val="0"/>
              </a:spcAft>
              <a:buNone/>
            </a:pPr>
            <a:r>
              <a:rPr lang="en" sz="1200">
                <a:solidFill>
                  <a:srgbClr val="FFFFFF"/>
                </a:solidFill>
                <a:latin typeface="Arial"/>
                <a:ea typeface="Arial"/>
                <a:cs typeface="Arial"/>
                <a:sym typeface="Arial"/>
              </a:rPr>
              <a:t>The final thing we had to consider is where to mount the brakes controls for the driver. The braking controls need to be easy for the driver to use and allow them to keep their hands on the steering wheel as if they had to take </a:t>
            </a:r>
            <a:r>
              <a:rPr lang="en" sz="1200">
                <a:solidFill>
                  <a:srgbClr val="FFFFFF"/>
                </a:solidFill>
                <a:latin typeface="Arial"/>
                <a:ea typeface="Arial"/>
                <a:cs typeface="Arial"/>
                <a:sym typeface="Arial"/>
              </a:rPr>
              <a:t>their</a:t>
            </a:r>
            <a:r>
              <a:rPr lang="en" sz="1200">
                <a:solidFill>
                  <a:srgbClr val="FFFFFF"/>
                </a:solidFill>
                <a:latin typeface="Arial"/>
                <a:ea typeface="Arial"/>
                <a:cs typeface="Arial"/>
                <a:sym typeface="Arial"/>
              </a:rPr>
              <a:t> hands off it would be very easy for them to lose control and potentially crash. A foot pedal connected to the callipers via a </a:t>
            </a:r>
            <a:r>
              <a:rPr lang="en" sz="1200">
                <a:solidFill>
                  <a:srgbClr val="FFFFFF"/>
                </a:solidFill>
                <a:latin typeface="Arial"/>
                <a:ea typeface="Arial"/>
                <a:cs typeface="Arial"/>
                <a:sym typeface="Arial"/>
              </a:rPr>
              <a:t>brake</a:t>
            </a:r>
            <a:r>
              <a:rPr lang="en" sz="1200">
                <a:solidFill>
                  <a:srgbClr val="FFFFFF"/>
                </a:solidFill>
                <a:latin typeface="Arial"/>
                <a:ea typeface="Arial"/>
                <a:cs typeface="Arial"/>
                <a:sym typeface="Arial"/>
              </a:rPr>
              <a:t> cable would be most suitable for this.</a:t>
            </a:r>
            <a:endParaRPr sz="1200">
              <a:solidFill>
                <a:srgbClr val="FFFFFF"/>
              </a:solidFill>
              <a:latin typeface="Arial"/>
              <a:ea typeface="Arial"/>
              <a:cs typeface="Arial"/>
              <a:sym typeface="Arial"/>
            </a:endParaRPr>
          </a:p>
          <a:p>
            <a:pPr indent="0" lvl="0" marL="0" rtl="0" algn="l">
              <a:spcBef>
                <a:spcPts val="600"/>
              </a:spcBef>
              <a:spcAft>
                <a:spcPts val="0"/>
              </a:spcAft>
              <a:buNone/>
            </a:pPr>
            <a:r>
              <a:t/>
            </a:r>
            <a:endParaRPr sz="1100">
              <a:solidFill>
                <a:srgbClr val="000000"/>
              </a:solidFill>
              <a:latin typeface="Arial"/>
              <a:ea typeface="Arial"/>
              <a:cs typeface="Arial"/>
              <a:sym typeface="Arial"/>
            </a:endParaRPr>
          </a:p>
          <a:p>
            <a:pPr indent="0" lvl="0" marL="0" rtl="0" algn="l">
              <a:spcBef>
                <a:spcPts val="0"/>
              </a:spcBef>
              <a:spcAft>
                <a:spcPts val="1600"/>
              </a:spcAft>
              <a:buNone/>
            </a:pPr>
            <a:r>
              <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44" name="Shape 244"/>
        <p:cNvGrpSpPr/>
        <p:nvPr/>
      </p:nvGrpSpPr>
      <p:grpSpPr>
        <a:xfrm>
          <a:off x="0" y="0"/>
          <a:ext cx="0" cy="0"/>
          <a:chOff x="0" y="0"/>
          <a:chExt cx="0" cy="0"/>
        </a:xfrm>
      </p:grpSpPr>
      <p:sp>
        <p:nvSpPr>
          <p:cNvPr id="245" name="Google Shape;245;p31"/>
          <p:cNvSpPr txBox="1"/>
          <p:nvPr>
            <p:ph idx="1" type="body"/>
          </p:nvPr>
        </p:nvSpPr>
        <p:spPr>
          <a:xfrm>
            <a:off x="1306125" y="390025"/>
            <a:ext cx="7038900" cy="29112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 sz="1400">
                <a:solidFill>
                  <a:srgbClr val="FFFFFF"/>
                </a:solidFill>
                <a:latin typeface="Arial"/>
                <a:ea typeface="Arial"/>
                <a:cs typeface="Arial"/>
                <a:sym typeface="Arial"/>
              </a:rPr>
              <a:t>Steering</a:t>
            </a:r>
            <a:endParaRPr b="1" sz="1400">
              <a:solidFill>
                <a:srgbClr val="FFFFFF"/>
              </a:solidFill>
              <a:latin typeface="Arial"/>
              <a:ea typeface="Arial"/>
              <a:cs typeface="Arial"/>
              <a:sym typeface="Arial"/>
            </a:endParaRPr>
          </a:p>
          <a:p>
            <a:pPr indent="0" lvl="0" marL="0" rtl="0" algn="l">
              <a:spcBef>
                <a:spcPts val="600"/>
              </a:spcBef>
              <a:spcAft>
                <a:spcPts val="0"/>
              </a:spcAft>
              <a:buNone/>
            </a:pPr>
            <a:r>
              <a:rPr lang="en" sz="1200">
                <a:solidFill>
                  <a:srgbClr val="FFFFFF"/>
                </a:solidFill>
                <a:latin typeface="Arial"/>
                <a:ea typeface="Arial"/>
                <a:cs typeface="Arial"/>
                <a:sym typeface="Arial"/>
              </a:rPr>
              <a:t>There are many different steering systems that can be used on soapbox cars. These systems range from very simple mechanisms to much more complicated systems. One of the simpler systems is a single pivot axle with a rope connected to the wheels. This steering system is very easy to produce and uses minimal materials so is cost effective. However, its is only suitable for low speeds as it is extremely sensitive and does not self-centre which results in speed wobble which would make the soapbox almost impossible to control and extremely dangerous at higher speeds. </a:t>
            </a:r>
            <a:endParaRPr sz="1200">
              <a:solidFill>
                <a:srgbClr val="FFFFFF"/>
              </a:solidFill>
              <a:latin typeface="Arial"/>
              <a:ea typeface="Arial"/>
              <a:cs typeface="Arial"/>
              <a:sym typeface="Arial"/>
            </a:endParaRPr>
          </a:p>
          <a:p>
            <a:pPr indent="0" lvl="0" marL="0" rtl="0" algn="l">
              <a:spcBef>
                <a:spcPts val="600"/>
              </a:spcBef>
              <a:spcAft>
                <a:spcPts val="0"/>
              </a:spcAft>
              <a:buNone/>
            </a:pPr>
            <a:r>
              <a:rPr lang="en" sz="1200">
                <a:solidFill>
                  <a:srgbClr val="FFFFFF"/>
                </a:solidFill>
                <a:latin typeface="Arial"/>
                <a:ea typeface="Arial"/>
                <a:cs typeface="Arial"/>
                <a:sym typeface="Arial"/>
              </a:rPr>
              <a:t>A more suitable steering system would be a pitman arm system. This steering system works by having a steering shaft connected to two tie rods that transfers the steering force from the steering wheel to the tie rods, these tie rods then transfer the turning force to the wheel hubs. However, this system is more complicated as a steering ratio has to be established because if there was a direct link from the steering inputted by the driver to the wheels the movements of the axles would be much to large and it would make the soapbox uncontrollable. Only small steering inputs are required to turn a soapbox as the wheels only need to turn between 10-15 degrees. </a:t>
            </a:r>
            <a:endParaRPr sz="1200">
              <a:solidFill>
                <a:srgbClr val="FFFFFF"/>
              </a:solidFill>
              <a:latin typeface="Arial"/>
              <a:ea typeface="Arial"/>
              <a:cs typeface="Arial"/>
              <a:sym typeface="Arial"/>
            </a:endParaRPr>
          </a:p>
          <a:p>
            <a:pPr indent="0" lvl="0" marL="0" rtl="0" algn="l">
              <a:spcBef>
                <a:spcPts val="600"/>
              </a:spcBef>
              <a:spcAft>
                <a:spcPts val="600"/>
              </a:spcAft>
              <a:buNone/>
            </a:pPr>
            <a:r>
              <a:rPr lang="en" sz="1200">
                <a:solidFill>
                  <a:srgbClr val="FFFFFF"/>
                </a:solidFill>
                <a:latin typeface="Arial"/>
                <a:ea typeface="Arial"/>
                <a:cs typeface="Arial"/>
                <a:sym typeface="Arial"/>
              </a:rPr>
              <a:t>A steering ratio of 2:1 would be most suitable as any ratio smaller than that would make the steering very twitchy and any ratio larger than 2:1 would make the steering unresponsive and would make the soapbox difficult to control for the driver. We chose to use the pitman arm system for the steering as it gives the driver more control at higher speeds, this means the soapbox will be faster and more agile whilst being safer for the driver.</a:t>
            </a:r>
            <a:endParaRPr sz="1200">
              <a:solidFill>
                <a:srgbClr val="FFFFFF"/>
              </a:solidFill>
              <a:latin typeface="Arial"/>
              <a:ea typeface="Arial"/>
              <a:cs typeface="Arial"/>
              <a:sym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49" name="Shape 249"/>
        <p:cNvGrpSpPr/>
        <p:nvPr/>
      </p:nvGrpSpPr>
      <p:grpSpPr>
        <a:xfrm>
          <a:off x="0" y="0"/>
          <a:ext cx="0" cy="0"/>
          <a:chOff x="0" y="0"/>
          <a:chExt cx="0" cy="0"/>
        </a:xfrm>
      </p:grpSpPr>
      <p:sp>
        <p:nvSpPr>
          <p:cNvPr id="250" name="Google Shape;250;p32"/>
          <p:cNvSpPr txBox="1"/>
          <p:nvPr>
            <p:ph type="title"/>
          </p:nvPr>
        </p:nvSpPr>
        <p:spPr>
          <a:xfrm>
            <a:off x="1063300" y="307300"/>
            <a:ext cx="6736200" cy="6177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latin typeface="Arial"/>
                <a:ea typeface="Arial"/>
                <a:cs typeface="Arial"/>
                <a:sym typeface="Arial"/>
              </a:rPr>
              <a:t>Refreneces</a:t>
            </a:r>
            <a:r>
              <a:rPr lang="en"/>
              <a:t> </a:t>
            </a:r>
            <a:endParaRPr/>
          </a:p>
        </p:txBody>
      </p:sp>
      <p:sp>
        <p:nvSpPr>
          <p:cNvPr id="251" name="Google Shape;251;p32"/>
          <p:cNvSpPr txBox="1"/>
          <p:nvPr/>
        </p:nvSpPr>
        <p:spPr>
          <a:xfrm>
            <a:off x="1063300" y="1071750"/>
            <a:ext cx="8195100" cy="30000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 sz="1200">
                <a:solidFill>
                  <a:srgbClr val="FFFFFF"/>
                </a:solidFill>
              </a:rPr>
              <a:t>Cost 1 for metal pipe/tube</a:t>
            </a:r>
            <a:r>
              <a:rPr lang="en" sz="1200">
                <a:solidFill>
                  <a:srgbClr val="FFFFFF"/>
                </a:solidFill>
                <a:uFill>
                  <a:noFill/>
                </a:uFill>
                <a:hlinkClick r:id="rId3"/>
              </a:rPr>
              <a:t> </a:t>
            </a:r>
            <a:r>
              <a:rPr lang="en" sz="1200" u="sng">
                <a:solidFill>
                  <a:srgbClr val="FFFFFF"/>
                </a:solidFill>
                <a:hlinkClick r:id="rId4"/>
              </a:rPr>
              <a:t>https://www.pipedreamfittings.com/product/galvanised-pipe-tube-lengths/</a:t>
            </a:r>
            <a:endParaRPr sz="1200" u="sng">
              <a:solidFill>
                <a:srgbClr val="FFFFFF"/>
              </a:solidFill>
            </a:endParaRPr>
          </a:p>
          <a:p>
            <a:pPr indent="0" lvl="0" marL="0" rtl="0" algn="l">
              <a:lnSpc>
                <a:spcPct val="115000"/>
              </a:lnSpc>
              <a:spcBef>
                <a:spcPts val="600"/>
              </a:spcBef>
              <a:spcAft>
                <a:spcPts val="0"/>
              </a:spcAft>
              <a:buNone/>
            </a:pPr>
            <a:r>
              <a:rPr lang="en" sz="1200">
                <a:solidFill>
                  <a:srgbClr val="FFFFFF"/>
                </a:solidFill>
              </a:rPr>
              <a:t>Cost 2 for metal pipe/ tube</a:t>
            </a:r>
            <a:r>
              <a:rPr lang="en" sz="1200">
                <a:solidFill>
                  <a:srgbClr val="FFFFFF"/>
                </a:solidFill>
                <a:uFill>
                  <a:noFill/>
                </a:uFill>
                <a:hlinkClick r:id="rId5"/>
              </a:rPr>
              <a:t> </a:t>
            </a:r>
            <a:r>
              <a:rPr lang="en" sz="1200" u="sng">
                <a:solidFill>
                  <a:srgbClr val="FFFFFF"/>
                </a:solidFill>
                <a:hlinkClick r:id="rId6"/>
              </a:rPr>
              <a:t>https://www.metals4u.co.uk/materials/mild-steel/mild-steel-tube/tube-telescopic-tube/7400-p</a:t>
            </a:r>
            <a:endParaRPr sz="1200" u="sng">
              <a:solidFill>
                <a:srgbClr val="FFFFFF"/>
              </a:solidFill>
            </a:endParaRPr>
          </a:p>
          <a:p>
            <a:pPr indent="0" lvl="0" marL="0" rtl="0" algn="l">
              <a:lnSpc>
                <a:spcPct val="115000"/>
              </a:lnSpc>
              <a:spcBef>
                <a:spcPts val="600"/>
              </a:spcBef>
              <a:spcAft>
                <a:spcPts val="0"/>
              </a:spcAft>
              <a:buNone/>
            </a:pPr>
            <a:r>
              <a:rPr lang="en" sz="1200">
                <a:solidFill>
                  <a:srgbClr val="FFFFFF"/>
                </a:solidFill>
              </a:rPr>
              <a:t>Cost 1 for Carbon fibre she</a:t>
            </a:r>
            <a:r>
              <a:rPr lang="en" sz="1200">
                <a:solidFill>
                  <a:srgbClr val="FFFFFF"/>
                </a:solidFill>
              </a:rPr>
              <a:t>udg</a:t>
            </a:r>
            <a:r>
              <a:rPr lang="en" sz="1200">
                <a:solidFill>
                  <a:srgbClr val="FFFFFF"/>
                </a:solidFill>
              </a:rPr>
              <a:t>et</a:t>
            </a:r>
            <a:r>
              <a:rPr lang="en" sz="1200">
                <a:solidFill>
                  <a:srgbClr val="FFFFFF"/>
                </a:solidFill>
                <a:uFill>
                  <a:noFill/>
                </a:uFill>
                <a:hlinkClick r:id="rId7"/>
              </a:rPr>
              <a:t> </a:t>
            </a:r>
            <a:r>
              <a:rPr lang="en" sz="1200" u="sng">
                <a:solidFill>
                  <a:srgbClr val="FFFFFF"/>
                </a:solidFill>
                <a:hlinkClick r:id="rId8"/>
              </a:rPr>
              <a:t>https://www.easycomposites.co.uk/#!/cart</a:t>
            </a:r>
            <a:endParaRPr sz="1200" u="sng">
              <a:solidFill>
                <a:srgbClr val="FFFFFF"/>
              </a:solidFill>
            </a:endParaRPr>
          </a:p>
          <a:p>
            <a:pPr indent="0" lvl="0" marL="0" rtl="0" algn="l">
              <a:lnSpc>
                <a:spcPct val="115000"/>
              </a:lnSpc>
              <a:spcBef>
                <a:spcPts val="600"/>
              </a:spcBef>
              <a:spcAft>
                <a:spcPts val="0"/>
              </a:spcAft>
              <a:buNone/>
            </a:pPr>
            <a:r>
              <a:rPr lang="en" sz="1200">
                <a:solidFill>
                  <a:srgbClr val="FFFFFF"/>
                </a:solidFill>
              </a:rPr>
              <a:t>Cost 2 for carbon fibre sheet</a:t>
            </a:r>
            <a:r>
              <a:rPr lang="en" sz="1200">
                <a:solidFill>
                  <a:srgbClr val="FFFFFF"/>
                </a:solidFill>
                <a:uFill>
                  <a:noFill/>
                </a:uFill>
                <a:hlinkClick r:id="rId9"/>
              </a:rPr>
              <a:t> </a:t>
            </a:r>
            <a:r>
              <a:rPr lang="en" sz="1200" u="sng">
                <a:solidFill>
                  <a:srgbClr val="FFFFFF"/>
                </a:solidFill>
                <a:hlinkClick r:id="rId10"/>
              </a:rPr>
              <a:t>https://www.ebay.co.uk/itm/100-Real-Carbon-Fiber-Plate-Panel-Sheet-3K-Plain-Weave-Glossy-16-x20-UK-Stock-/333586095333?var=0</a:t>
            </a:r>
            <a:endParaRPr sz="1200" u="sng">
              <a:solidFill>
                <a:srgbClr val="FFFFFF"/>
              </a:solidFill>
            </a:endParaRPr>
          </a:p>
          <a:p>
            <a:pPr indent="0" lvl="0" marL="0" rtl="0" algn="l">
              <a:lnSpc>
                <a:spcPct val="115000"/>
              </a:lnSpc>
              <a:spcBef>
                <a:spcPts val="600"/>
              </a:spcBef>
              <a:spcAft>
                <a:spcPts val="0"/>
              </a:spcAft>
              <a:buNone/>
            </a:pPr>
            <a:r>
              <a:rPr lang="en" sz="1200">
                <a:solidFill>
                  <a:srgbClr val="FFFFFF"/>
                </a:solidFill>
              </a:rPr>
              <a:t>Cost 1 for Fibre glass sheet</a:t>
            </a:r>
            <a:r>
              <a:rPr lang="en" sz="1200">
                <a:solidFill>
                  <a:srgbClr val="FFFFFF"/>
                </a:solidFill>
                <a:uFill>
                  <a:noFill/>
                </a:uFill>
                <a:hlinkClick r:id="rId11"/>
              </a:rPr>
              <a:t> </a:t>
            </a:r>
            <a:r>
              <a:rPr lang="en" sz="1200" u="sng">
                <a:solidFill>
                  <a:srgbClr val="FFFFFF"/>
                </a:solidFill>
                <a:hlinkClick r:id="rId12"/>
              </a:rPr>
              <a:t>https://www.the-arc-angels.co.uk/shop/index.php?route=product/product&amp;path=63&amp;product_id=328</a:t>
            </a:r>
            <a:endParaRPr sz="1200" u="sng">
              <a:solidFill>
                <a:srgbClr val="FFFFFF"/>
              </a:solidFill>
            </a:endParaRPr>
          </a:p>
          <a:p>
            <a:pPr indent="0" lvl="0" marL="0" rtl="0" algn="l">
              <a:lnSpc>
                <a:spcPct val="115000"/>
              </a:lnSpc>
              <a:spcBef>
                <a:spcPts val="600"/>
              </a:spcBef>
              <a:spcAft>
                <a:spcPts val="0"/>
              </a:spcAft>
              <a:buNone/>
            </a:pPr>
            <a:r>
              <a:rPr lang="en" sz="1200">
                <a:solidFill>
                  <a:srgbClr val="FFFFFF"/>
                </a:solidFill>
              </a:rPr>
              <a:t>Cost 2 for fibre glass sheet</a:t>
            </a:r>
            <a:r>
              <a:rPr lang="en" sz="1200">
                <a:solidFill>
                  <a:srgbClr val="FFFFFF"/>
                </a:solidFill>
                <a:uFill>
                  <a:noFill/>
                </a:uFill>
                <a:hlinkClick r:id="rId13"/>
              </a:rPr>
              <a:t> </a:t>
            </a:r>
            <a:r>
              <a:rPr lang="en" sz="1200" u="sng">
                <a:solidFill>
                  <a:srgbClr val="FFFFFF"/>
                </a:solidFill>
                <a:hlinkClick r:id="rId14"/>
              </a:rPr>
              <a:t>https://www.ecfibreglasssupplies.co.uk/product/2mm-fibreglass-flat-sheet-anthracite-grey-ral-7016</a:t>
            </a:r>
            <a:endParaRPr sz="1200" u="sng">
              <a:solidFill>
                <a:srgbClr val="FFFFFF"/>
              </a:solidFill>
            </a:endParaRPr>
          </a:p>
          <a:p>
            <a:pPr indent="0" lvl="0" marL="0" rtl="0" algn="l">
              <a:lnSpc>
                <a:spcPct val="115000"/>
              </a:lnSpc>
              <a:spcBef>
                <a:spcPts val="600"/>
              </a:spcBef>
              <a:spcAft>
                <a:spcPts val="0"/>
              </a:spcAft>
              <a:buNone/>
            </a:pPr>
            <a:r>
              <a:rPr lang="en" sz="1200">
                <a:solidFill>
                  <a:srgbClr val="FFFFFF"/>
                </a:solidFill>
              </a:rPr>
              <a:t>Cost 1 for ply wood</a:t>
            </a:r>
            <a:r>
              <a:rPr lang="en" sz="1200">
                <a:solidFill>
                  <a:srgbClr val="FFFFFF"/>
                </a:solidFill>
                <a:uFill>
                  <a:noFill/>
                </a:uFill>
                <a:hlinkClick r:id="rId15"/>
              </a:rPr>
              <a:t> </a:t>
            </a:r>
            <a:r>
              <a:rPr lang="en" sz="1200" u="sng">
                <a:solidFill>
                  <a:srgbClr val="FFFFFF"/>
                </a:solidFill>
                <a:hlinkClick r:id="rId16"/>
              </a:rPr>
              <a:t>https://www.wickes.co.uk/Wickes-Non-Structural-Hardwood-Plywood---5-5mm-x-1220mm-x-2440mm/p/110117</a:t>
            </a:r>
            <a:endParaRPr sz="1200" u="sng">
              <a:solidFill>
                <a:srgbClr val="FFFFFF"/>
              </a:solidFill>
            </a:endParaRPr>
          </a:p>
          <a:p>
            <a:pPr indent="0" lvl="0" marL="0" rtl="0" algn="l">
              <a:lnSpc>
                <a:spcPct val="115000"/>
              </a:lnSpc>
              <a:spcBef>
                <a:spcPts val="600"/>
              </a:spcBef>
              <a:spcAft>
                <a:spcPts val="600"/>
              </a:spcAft>
              <a:buNone/>
            </a:pPr>
            <a:r>
              <a:rPr lang="en" sz="1200">
                <a:solidFill>
                  <a:srgbClr val="FFFFFF"/>
                </a:solidFill>
              </a:rPr>
              <a:t>Cost 2 for ply wood </a:t>
            </a:r>
            <a:r>
              <a:rPr lang="en" sz="1200">
                <a:solidFill>
                  <a:srgbClr val="FFFFFF"/>
                </a:solidFill>
                <a:uFill>
                  <a:noFill/>
                </a:uFill>
                <a:hlinkClick r:id="rId17"/>
              </a:rPr>
              <a:t> </a:t>
            </a:r>
            <a:r>
              <a:rPr lang="en" sz="1200" u="sng">
                <a:solidFill>
                  <a:srgbClr val="FFFFFF"/>
                </a:solidFill>
                <a:hlinkClick r:id="rId18"/>
              </a:rPr>
              <a:t>https://www.travisperkins.co.uk/plywood/general-purpose-plywood-2440mm-x-1220mm/p/9000189659</a:t>
            </a:r>
            <a:endParaRPr sz="1200" u="sng">
              <a:solidFill>
                <a:srgbClr val="FFFFFF"/>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