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69" r:id="rId1"/>
  </p:sldMasterIdLst>
  <p:notesMasterIdLst>
    <p:notesMasterId r:id="rId23"/>
  </p:notesMasterIdLst>
  <p:sldIdLst>
    <p:sldId id="256" r:id="rId2"/>
    <p:sldId id="257" r:id="rId3"/>
    <p:sldId id="258" r:id="rId4"/>
    <p:sldId id="269" r:id="rId5"/>
    <p:sldId id="273" r:id="rId6"/>
    <p:sldId id="275" r:id="rId7"/>
    <p:sldId id="270" r:id="rId8"/>
    <p:sldId id="271" r:id="rId9"/>
    <p:sldId id="259" r:id="rId10"/>
    <p:sldId id="262" r:id="rId11"/>
    <p:sldId id="274" r:id="rId12"/>
    <p:sldId id="267" r:id="rId13"/>
    <p:sldId id="268" r:id="rId14"/>
    <p:sldId id="260" r:id="rId15"/>
    <p:sldId id="265" r:id="rId16"/>
    <p:sldId id="266" r:id="rId17"/>
    <p:sldId id="261" r:id="rId18"/>
    <p:sldId id="278" r:id="rId19"/>
    <p:sldId id="272" r:id="rId20"/>
    <p:sldId id="276" r:id="rId21"/>
    <p:sldId id="27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notesViewPr>
    <p:cSldViewPr snapToGrid="0">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75BC41-C102-4F46-BA2C-EC584D350B69}" type="datetimeFigureOut">
              <a:rPr lang="en-GB" smtClean="0"/>
              <a:t>22/11/2023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AB9773-B0C7-45FF-ABA9-1A1064B630A3}" type="slidenum">
              <a:rPr lang="en-GB" smtClean="0"/>
              <a:t>‹#›</a:t>
            </a:fld>
            <a:endParaRPr lang="en-GB"/>
          </a:p>
        </p:txBody>
      </p:sp>
    </p:spTree>
    <p:extLst>
      <p:ext uri="{BB962C8B-B14F-4D97-AF65-F5344CB8AC3E}">
        <p14:creationId xmlns:p14="http://schemas.microsoft.com/office/powerpoint/2010/main" val="2280362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5AB9773-B0C7-45FF-ABA9-1A1064B630A3}" type="slidenum">
              <a:rPr lang="en-GB" smtClean="0"/>
              <a:t>20</a:t>
            </a:fld>
            <a:endParaRPr lang="en-GB"/>
          </a:p>
        </p:txBody>
      </p:sp>
    </p:spTree>
    <p:extLst>
      <p:ext uri="{BB962C8B-B14F-4D97-AF65-F5344CB8AC3E}">
        <p14:creationId xmlns:p14="http://schemas.microsoft.com/office/powerpoint/2010/main" val="1640487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3847461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445039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707176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08F88C-1AE0-43DE-B2D1-1DDB7D31D971}"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2570733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08F88C-1AE0-43DE-B2D1-1DDB7D31D971}" type="datetimeFigureOut">
              <a:rPr lang="en-GB" smtClean="0"/>
              <a:t>21/11/2023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2720874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08F88C-1AE0-43DE-B2D1-1DDB7D31D971}" type="datetimeFigureOut">
              <a:rPr lang="en-GB" smtClean="0"/>
              <a:t>21/11/2023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2322891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08F88C-1AE0-43DE-B2D1-1DDB7D31D971}" type="datetimeFigureOut">
              <a:rPr lang="en-GB" smtClean="0"/>
              <a:t>21/11/2023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977140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08F88C-1AE0-43DE-B2D1-1DDB7D31D971}"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4086744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08F88C-1AE0-43DE-B2D1-1DDB7D31D971}"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3854483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08F88C-1AE0-43DE-B2D1-1DDB7D31D971}"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2196552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190678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23509910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9845153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35022643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2536162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17197278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08F88C-1AE0-43DE-B2D1-1DDB7D31D971}"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D3E6FE-0E5C-4972-842D-2FE6BFA4B81F}" type="slidenum">
              <a:rPr lang="en-GB" smtClean="0"/>
              <a:t>‹#›</a:t>
            </a:fld>
            <a:endParaRPr lang="en-GB"/>
          </a:p>
        </p:txBody>
      </p:sp>
    </p:spTree>
    <p:extLst>
      <p:ext uri="{BB962C8B-B14F-4D97-AF65-F5344CB8AC3E}">
        <p14:creationId xmlns:p14="http://schemas.microsoft.com/office/powerpoint/2010/main" val="208879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108F88C-1AE0-43DE-B2D1-1DDB7D31D971}" type="datetimeFigureOut">
              <a:rPr lang="en-GB" smtClean="0"/>
              <a:t>21/11/2023</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BD3E6FE-0E5C-4972-842D-2FE6BFA4B81F}" type="slidenum">
              <a:rPr lang="en-GB" smtClean="0"/>
              <a:t>‹#›</a:t>
            </a:fld>
            <a:endParaRPr lang="en-GB"/>
          </a:p>
        </p:txBody>
      </p:sp>
    </p:spTree>
    <p:extLst>
      <p:ext uri="{BB962C8B-B14F-4D97-AF65-F5344CB8AC3E}">
        <p14:creationId xmlns:p14="http://schemas.microsoft.com/office/powerpoint/2010/main" val="3420141752"/>
      </p:ext>
    </p:extLst>
  </p:cSld>
  <p:clrMap bg1="lt1" tx1="dk1" bg2="lt2" tx2="dk2" accent1="accent1" accent2="accent2" accent3="accent3" accent4="accent4" accent5="accent5" accent6="accent6" hlink="hlink" folHlink="folHlink"/>
  <p:sldLayoutIdLst>
    <p:sldLayoutId id="2147484170" r:id="rId1"/>
    <p:sldLayoutId id="2147484171" r:id="rId2"/>
    <p:sldLayoutId id="2147484172" r:id="rId3"/>
    <p:sldLayoutId id="2147484173" r:id="rId4"/>
    <p:sldLayoutId id="2147484174" r:id="rId5"/>
    <p:sldLayoutId id="2147484175" r:id="rId6"/>
    <p:sldLayoutId id="2147484176" r:id="rId7"/>
    <p:sldLayoutId id="2147484177" r:id="rId8"/>
    <p:sldLayoutId id="2147484178" r:id="rId9"/>
    <p:sldLayoutId id="2147484179" r:id="rId10"/>
    <p:sldLayoutId id="2147484180" r:id="rId11"/>
    <p:sldLayoutId id="2147484181" r:id="rId12"/>
    <p:sldLayoutId id="2147484182" r:id="rId13"/>
    <p:sldLayoutId id="2147484183" r:id="rId14"/>
    <p:sldLayoutId id="2147484184" r:id="rId15"/>
    <p:sldLayoutId id="2147484185" r:id="rId16"/>
    <p:sldLayoutId id="2147484186"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nurses.co.uk/blog/the-importance-of-diversity-inclusion-and-equality-in-nursing/"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www.highspeedtraining.co.uk/hub/human-dignity-respect-nursing-checklist/" TargetMode="External"/><Relationship Id="rId5" Type="http://schemas.openxmlformats.org/officeDocument/2006/relationships/hyperlink" Target="https://journals.rcni.com/nursing-standard/presentation-skills-for-nurses-ns.29.25.52.e9488" TargetMode="External"/><Relationship Id="rId4" Type="http://schemas.openxmlformats.org/officeDocument/2006/relationships/hyperlink" Target="https://journals.rcni.com/nursing-standard/how-to-series/how-to-undertake-effective-recordkeeping-and-documentation-ns.2021.e11700/abs"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nursingonline.nsuok.edu/degrees/rn-to-bsn/why-nurses-need-research/" TargetMode="External"/><Relationship Id="rId7" Type="http://schemas.openxmlformats.org/officeDocument/2006/relationships/hyperlink" Target="https://journals.rcni.com/nursing-standard/cpd/understanding-equality-and-diversity-in-nursing-practice-ns.2020.e11562/abs#:~:text=Nurses" TargetMode="External"/><Relationship Id="rId2" Type="http://schemas.openxmlformats.org/officeDocument/2006/relationships/hyperlink" Target="https://journals.sbmu.ac.ir/en-jnm/article/view/5346" TargetMode="External"/><Relationship Id="rId1" Type="http://schemas.openxmlformats.org/officeDocument/2006/relationships/slideLayout" Target="../slideLayouts/slideLayout7.xml"/><Relationship Id="rId6" Type="http://schemas.openxmlformats.org/officeDocument/2006/relationships/hyperlink" Target="https://staff.najah.edu/media/sites/default/files/Time_Management_in_Nursing_Work-Nizar_Said.pdf" TargetMode="External"/><Relationship Id="rId5" Type="http://schemas.openxmlformats.org/officeDocument/2006/relationships/hyperlink" Target="https://www.nmc.org.uk/standards/code/" TargetMode="External"/><Relationship Id="rId4" Type="http://schemas.openxmlformats.org/officeDocument/2006/relationships/hyperlink" Target="https://www.nmc.org.uk/globalassets/sitedocuments/standards/nmc-standards-for-competence-for-registered-nurse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F39CE-9B2A-3AB3-35A9-CE2819C468D6}"/>
              </a:ext>
            </a:extLst>
          </p:cNvPr>
          <p:cNvSpPr>
            <a:spLocks noGrp="1"/>
          </p:cNvSpPr>
          <p:nvPr>
            <p:ph type="ctrTitle"/>
          </p:nvPr>
        </p:nvSpPr>
        <p:spPr>
          <a:xfrm>
            <a:off x="1985380" y="398105"/>
            <a:ext cx="10001347" cy="1119674"/>
          </a:xfrm>
        </p:spPr>
        <p:txBody>
          <a:bodyPr/>
          <a:lstStyle/>
          <a:p>
            <a:r>
              <a:rPr lang="en-GB" dirty="0"/>
              <a:t>The skills and values of a Nurse</a:t>
            </a:r>
          </a:p>
        </p:txBody>
      </p:sp>
      <p:pic>
        <p:nvPicPr>
          <p:cNvPr id="4" name="Picture 3">
            <a:extLst>
              <a:ext uri="{FF2B5EF4-FFF2-40B4-BE49-F238E27FC236}">
                <a16:creationId xmlns:a16="http://schemas.microsoft.com/office/drawing/2014/main" id="{8D36C3F0-D440-A026-3EF4-9253E64DAE19}"/>
              </a:ext>
            </a:extLst>
          </p:cNvPr>
          <p:cNvPicPr>
            <a:picLocks noChangeAspect="1"/>
          </p:cNvPicPr>
          <p:nvPr/>
        </p:nvPicPr>
        <p:blipFill>
          <a:blip r:embed="rId2"/>
          <a:stretch>
            <a:fillRect/>
          </a:stretch>
        </p:blipFill>
        <p:spPr>
          <a:xfrm>
            <a:off x="5795088" y="2649895"/>
            <a:ext cx="5715000" cy="3810000"/>
          </a:xfrm>
          <a:prstGeom prst="rect">
            <a:avLst/>
          </a:prstGeom>
        </p:spPr>
      </p:pic>
      <p:sp>
        <p:nvSpPr>
          <p:cNvPr id="5" name="TextBox 4">
            <a:extLst>
              <a:ext uri="{FF2B5EF4-FFF2-40B4-BE49-F238E27FC236}">
                <a16:creationId xmlns:a16="http://schemas.microsoft.com/office/drawing/2014/main" id="{07664AB6-4E35-F271-BEBD-36F387867EA8}"/>
              </a:ext>
            </a:extLst>
          </p:cNvPr>
          <p:cNvSpPr txBox="1"/>
          <p:nvPr/>
        </p:nvSpPr>
        <p:spPr>
          <a:xfrm>
            <a:off x="2332653" y="1698171"/>
            <a:ext cx="3462435" cy="369332"/>
          </a:xfrm>
          <a:prstGeom prst="rect">
            <a:avLst/>
          </a:prstGeom>
          <a:noFill/>
        </p:spPr>
        <p:txBody>
          <a:bodyPr wrap="square" rtlCol="0">
            <a:spAutoFit/>
          </a:bodyPr>
          <a:lstStyle/>
          <a:p>
            <a:r>
              <a:rPr lang="en-GB" dirty="0"/>
              <a:t>By Carly Hinder</a:t>
            </a:r>
          </a:p>
        </p:txBody>
      </p:sp>
    </p:spTree>
    <p:extLst>
      <p:ext uri="{BB962C8B-B14F-4D97-AF65-F5344CB8AC3E}">
        <p14:creationId xmlns:p14="http://schemas.microsoft.com/office/powerpoint/2010/main" val="587811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C8209-E341-2FF1-81C7-398D477138E2}"/>
              </a:ext>
            </a:extLst>
          </p:cNvPr>
          <p:cNvSpPr>
            <a:spLocks noGrp="1"/>
          </p:cNvSpPr>
          <p:nvPr>
            <p:ph type="title"/>
          </p:nvPr>
        </p:nvSpPr>
        <p:spPr>
          <a:xfrm>
            <a:off x="1382871" y="211590"/>
            <a:ext cx="10018713" cy="1752599"/>
          </a:xfrm>
        </p:spPr>
        <p:txBody>
          <a:bodyPr/>
          <a:lstStyle/>
          <a:p>
            <a:r>
              <a:rPr lang="en-GB" dirty="0"/>
              <a:t>Introduction</a:t>
            </a:r>
          </a:p>
        </p:txBody>
      </p:sp>
      <p:sp>
        <p:nvSpPr>
          <p:cNvPr id="3" name="Content Placeholder 2">
            <a:extLst>
              <a:ext uri="{FF2B5EF4-FFF2-40B4-BE49-F238E27FC236}">
                <a16:creationId xmlns:a16="http://schemas.microsoft.com/office/drawing/2014/main" id="{B3DAB4B1-A51F-4C67-0A40-EAC1C7E9AE41}"/>
              </a:ext>
            </a:extLst>
          </p:cNvPr>
          <p:cNvSpPr>
            <a:spLocks noGrp="1"/>
          </p:cNvSpPr>
          <p:nvPr>
            <p:ph idx="1"/>
          </p:nvPr>
        </p:nvSpPr>
        <p:spPr>
          <a:xfrm>
            <a:off x="1717576" y="1679510"/>
            <a:ext cx="6213445" cy="4627984"/>
          </a:xfrm>
        </p:spPr>
        <p:txBody>
          <a:bodyPr>
            <a:normAutofit/>
          </a:bodyPr>
          <a:lstStyle/>
          <a:p>
            <a:r>
              <a:rPr lang="en-GB" dirty="0"/>
              <a:t>Academic skills -focusing on academic writing, Research and presentation skills.</a:t>
            </a:r>
          </a:p>
          <a:p>
            <a:r>
              <a:rPr lang="en-GB" dirty="0"/>
              <a:t>Professional skills- focusing on Empathy and time management.</a:t>
            </a:r>
          </a:p>
          <a:p>
            <a:r>
              <a:rPr lang="en-GB" dirty="0"/>
              <a:t>Personal values - focusing on equality and diversity and respect and dignity.</a:t>
            </a:r>
          </a:p>
          <a:p>
            <a:r>
              <a:rPr lang="en-GB" dirty="0"/>
              <a:t>Nursing and Midwife Council competencies and the codes of conduct.</a:t>
            </a:r>
          </a:p>
          <a:p>
            <a:r>
              <a:rPr lang="en-GB" dirty="0"/>
              <a:t>Conclusion </a:t>
            </a:r>
          </a:p>
          <a:p>
            <a:r>
              <a:rPr lang="en-GB" dirty="0"/>
              <a:t>References</a:t>
            </a:r>
          </a:p>
        </p:txBody>
      </p:sp>
      <p:pic>
        <p:nvPicPr>
          <p:cNvPr id="4" name="Picture 3">
            <a:extLst>
              <a:ext uri="{FF2B5EF4-FFF2-40B4-BE49-F238E27FC236}">
                <a16:creationId xmlns:a16="http://schemas.microsoft.com/office/drawing/2014/main" id="{B3E79D52-4F5A-DE01-60CE-F4A3AE7051CF}"/>
              </a:ext>
            </a:extLst>
          </p:cNvPr>
          <p:cNvPicPr>
            <a:picLocks noChangeAspect="1"/>
          </p:cNvPicPr>
          <p:nvPr/>
        </p:nvPicPr>
        <p:blipFill>
          <a:blip r:embed="rId2"/>
          <a:stretch>
            <a:fillRect/>
          </a:stretch>
        </p:blipFill>
        <p:spPr>
          <a:xfrm>
            <a:off x="8294915" y="2575249"/>
            <a:ext cx="3244234" cy="2155417"/>
          </a:xfrm>
          <a:prstGeom prst="rect">
            <a:avLst/>
          </a:prstGeom>
        </p:spPr>
      </p:pic>
    </p:spTree>
    <p:extLst>
      <p:ext uri="{BB962C8B-B14F-4D97-AF65-F5344CB8AC3E}">
        <p14:creationId xmlns:p14="http://schemas.microsoft.com/office/powerpoint/2010/main" val="2643926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ECD34-435D-6863-E14F-701CB35A7F3D}"/>
              </a:ext>
            </a:extLst>
          </p:cNvPr>
          <p:cNvSpPr>
            <a:spLocks noGrp="1"/>
          </p:cNvSpPr>
          <p:nvPr>
            <p:ph type="title"/>
          </p:nvPr>
        </p:nvSpPr>
        <p:spPr>
          <a:xfrm>
            <a:off x="1185732" y="284584"/>
            <a:ext cx="10018713" cy="1752599"/>
          </a:xfrm>
        </p:spPr>
        <p:txBody>
          <a:bodyPr/>
          <a:lstStyle/>
          <a:p>
            <a:r>
              <a:rPr lang="en-GB" sz="5400" dirty="0"/>
              <a:t>What Academic Skills are used in nursing?</a:t>
            </a:r>
          </a:p>
        </p:txBody>
      </p:sp>
      <p:sp>
        <p:nvSpPr>
          <p:cNvPr id="3" name="Content Placeholder 2">
            <a:extLst>
              <a:ext uri="{FF2B5EF4-FFF2-40B4-BE49-F238E27FC236}">
                <a16:creationId xmlns:a16="http://schemas.microsoft.com/office/drawing/2014/main" id="{1F563F62-21A1-78F9-E5DE-D2958F980455}"/>
              </a:ext>
            </a:extLst>
          </p:cNvPr>
          <p:cNvSpPr>
            <a:spLocks noGrp="1"/>
          </p:cNvSpPr>
          <p:nvPr>
            <p:ph idx="1"/>
          </p:nvPr>
        </p:nvSpPr>
        <p:spPr>
          <a:xfrm>
            <a:off x="2575991" y="1660849"/>
            <a:ext cx="10018713" cy="4142792"/>
          </a:xfrm>
        </p:spPr>
        <p:txBody>
          <a:bodyPr>
            <a:normAutofit/>
          </a:bodyPr>
          <a:lstStyle/>
          <a:p>
            <a:r>
              <a:rPr lang="en-GB" sz="4000" dirty="0"/>
              <a:t>Academic writing skills</a:t>
            </a:r>
          </a:p>
          <a:p>
            <a:r>
              <a:rPr lang="en-GB" sz="4000" dirty="0"/>
              <a:t>Presentation skills</a:t>
            </a:r>
          </a:p>
          <a:p>
            <a:r>
              <a:rPr lang="en-GB" sz="4000" dirty="0"/>
              <a:t>Research skills</a:t>
            </a:r>
          </a:p>
        </p:txBody>
      </p:sp>
      <p:pic>
        <p:nvPicPr>
          <p:cNvPr id="8" name="Picture 7">
            <a:extLst>
              <a:ext uri="{FF2B5EF4-FFF2-40B4-BE49-F238E27FC236}">
                <a16:creationId xmlns:a16="http://schemas.microsoft.com/office/drawing/2014/main" id="{446FA81A-1371-B948-BE5B-D333C98B22CC}"/>
              </a:ext>
            </a:extLst>
          </p:cNvPr>
          <p:cNvPicPr>
            <a:picLocks noChangeAspect="1"/>
          </p:cNvPicPr>
          <p:nvPr/>
        </p:nvPicPr>
        <p:blipFill>
          <a:blip r:embed="rId2"/>
          <a:stretch>
            <a:fillRect/>
          </a:stretch>
        </p:blipFill>
        <p:spPr>
          <a:xfrm>
            <a:off x="8080114" y="1853779"/>
            <a:ext cx="3723109" cy="3949862"/>
          </a:xfrm>
          <a:prstGeom prst="rect">
            <a:avLst/>
          </a:prstGeom>
        </p:spPr>
      </p:pic>
    </p:spTree>
    <p:extLst>
      <p:ext uri="{BB962C8B-B14F-4D97-AF65-F5344CB8AC3E}">
        <p14:creationId xmlns:p14="http://schemas.microsoft.com/office/powerpoint/2010/main" val="3336550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49419-1377-5493-02E9-940016DE6E37}"/>
              </a:ext>
            </a:extLst>
          </p:cNvPr>
          <p:cNvSpPr>
            <a:spLocks noGrp="1"/>
          </p:cNvSpPr>
          <p:nvPr>
            <p:ph type="title"/>
          </p:nvPr>
        </p:nvSpPr>
        <p:spPr>
          <a:xfrm>
            <a:off x="1484311" y="685801"/>
            <a:ext cx="10018713" cy="672170"/>
          </a:xfrm>
        </p:spPr>
        <p:txBody>
          <a:bodyPr>
            <a:normAutofit fontScale="90000"/>
          </a:bodyPr>
          <a:lstStyle/>
          <a:p>
            <a:r>
              <a:rPr lang="en-GB" dirty="0"/>
              <a:t>Why are academic writing skills important in nursing?</a:t>
            </a:r>
          </a:p>
        </p:txBody>
      </p:sp>
      <p:sp>
        <p:nvSpPr>
          <p:cNvPr id="7" name="Content Placeholder 6">
            <a:extLst>
              <a:ext uri="{FF2B5EF4-FFF2-40B4-BE49-F238E27FC236}">
                <a16:creationId xmlns:a16="http://schemas.microsoft.com/office/drawing/2014/main" id="{F91B197D-D123-4C62-5DD7-3D6107E46D53}"/>
              </a:ext>
            </a:extLst>
          </p:cNvPr>
          <p:cNvSpPr>
            <a:spLocks noGrp="1"/>
          </p:cNvSpPr>
          <p:nvPr>
            <p:ph idx="1"/>
          </p:nvPr>
        </p:nvSpPr>
        <p:spPr>
          <a:xfrm>
            <a:off x="1296386" y="1779998"/>
            <a:ext cx="6046235" cy="4203257"/>
          </a:xfrm>
        </p:spPr>
        <p:txBody>
          <a:bodyPr>
            <a:normAutofit/>
          </a:bodyPr>
          <a:lstStyle/>
          <a:p>
            <a:pPr marL="0" indent="0">
              <a:buNone/>
            </a:pPr>
            <a:r>
              <a:rPr lang="en-GB" b="1" dirty="0">
                <a:solidFill>
                  <a:srgbClr val="0070C0"/>
                </a:solidFill>
              </a:rPr>
              <a:t>Which documents are necessary for a nurse to use their academic skills?</a:t>
            </a:r>
          </a:p>
          <a:p>
            <a:r>
              <a:rPr lang="en-GB" dirty="0"/>
              <a:t>Care plans</a:t>
            </a:r>
          </a:p>
          <a:p>
            <a:r>
              <a:rPr lang="en-GB" dirty="0"/>
              <a:t>Medication charts</a:t>
            </a:r>
          </a:p>
          <a:p>
            <a:r>
              <a:rPr lang="en-GB" dirty="0"/>
              <a:t>Progress notes</a:t>
            </a:r>
          </a:p>
          <a:p>
            <a:r>
              <a:rPr lang="en-GB" dirty="0"/>
              <a:t>Medical records</a:t>
            </a:r>
          </a:p>
          <a:p>
            <a:r>
              <a:rPr lang="en-GB" dirty="0"/>
              <a:t>Handover records</a:t>
            </a:r>
          </a:p>
          <a:p>
            <a:pPr marL="0" indent="0">
              <a:buNone/>
            </a:pPr>
            <a:endParaRPr lang="en-GB" dirty="0"/>
          </a:p>
          <a:p>
            <a:pPr marL="0" indent="0">
              <a:buNone/>
            </a:pPr>
            <a:endParaRPr lang="en-GB" dirty="0"/>
          </a:p>
        </p:txBody>
      </p:sp>
      <p:sp>
        <p:nvSpPr>
          <p:cNvPr id="9" name="TextBox 8">
            <a:extLst>
              <a:ext uri="{FF2B5EF4-FFF2-40B4-BE49-F238E27FC236}">
                <a16:creationId xmlns:a16="http://schemas.microsoft.com/office/drawing/2014/main" id="{1C98F49E-0363-6057-329C-9B69A03631B4}"/>
              </a:ext>
            </a:extLst>
          </p:cNvPr>
          <p:cNvSpPr txBox="1"/>
          <p:nvPr/>
        </p:nvSpPr>
        <p:spPr>
          <a:xfrm>
            <a:off x="2701214" y="6405282"/>
            <a:ext cx="2561253" cy="369332"/>
          </a:xfrm>
          <a:prstGeom prst="rect">
            <a:avLst/>
          </a:prstGeom>
          <a:noFill/>
        </p:spPr>
        <p:txBody>
          <a:bodyPr wrap="square">
            <a:spAutoFit/>
          </a:bodyPr>
          <a:lstStyle/>
          <a:p>
            <a:r>
              <a:rPr lang="en-GB" dirty="0"/>
              <a:t>(</a:t>
            </a:r>
            <a:r>
              <a:rPr lang="en-GB" dirty="0" err="1"/>
              <a:t>Lapum</a:t>
            </a:r>
            <a:r>
              <a:rPr lang="en-GB" dirty="0"/>
              <a:t> et al., 2021)</a:t>
            </a:r>
          </a:p>
        </p:txBody>
      </p:sp>
      <p:pic>
        <p:nvPicPr>
          <p:cNvPr id="16" name="Picture 15">
            <a:extLst>
              <a:ext uri="{FF2B5EF4-FFF2-40B4-BE49-F238E27FC236}">
                <a16:creationId xmlns:a16="http://schemas.microsoft.com/office/drawing/2014/main" id="{1E95514F-7184-3D04-7B1D-BBEE81D8ECD6}"/>
              </a:ext>
            </a:extLst>
          </p:cNvPr>
          <p:cNvPicPr>
            <a:picLocks noChangeAspect="1"/>
          </p:cNvPicPr>
          <p:nvPr/>
        </p:nvPicPr>
        <p:blipFill>
          <a:blip r:embed="rId2"/>
          <a:stretch>
            <a:fillRect/>
          </a:stretch>
        </p:blipFill>
        <p:spPr>
          <a:xfrm>
            <a:off x="7239984" y="1922289"/>
            <a:ext cx="4816720" cy="3429000"/>
          </a:xfrm>
          <a:prstGeom prst="rect">
            <a:avLst/>
          </a:prstGeom>
        </p:spPr>
      </p:pic>
    </p:spTree>
    <p:extLst>
      <p:ext uri="{BB962C8B-B14F-4D97-AF65-F5344CB8AC3E}">
        <p14:creationId xmlns:p14="http://schemas.microsoft.com/office/powerpoint/2010/main" val="84041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171264-4458-0D90-B2E6-5919AFB684A4}"/>
              </a:ext>
            </a:extLst>
          </p:cNvPr>
          <p:cNvSpPr txBox="1"/>
          <p:nvPr/>
        </p:nvSpPr>
        <p:spPr>
          <a:xfrm>
            <a:off x="4415321" y="6464591"/>
            <a:ext cx="3508310" cy="369332"/>
          </a:xfrm>
          <a:prstGeom prst="rect">
            <a:avLst/>
          </a:prstGeom>
          <a:noFill/>
        </p:spPr>
        <p:txBody>
          <a:bodyPr wrap="square" rtlCol="0">
            <a:spAutoFit/>
          </a:bodyPr>
          <a:lstStyle/>
          <a:p>
            <a:r>
              <a:rPr lang="en-GB" dirty="0"/>
              <a:t> (</a:t>
            </a:r>
            <a:r>
              <a:rPr lang="en-GB" dirty="0" err="1"/>
              <a:t>Asmirajanti</a:t>
            </a:r>
            <a:r>
              <a:rPr lang="en-GB" dirty="0"/>
              <a:t> et al., 2019)</a:t>
            </a:r>
          </a:p>
        </p:txBody>
      </p:sp>
      <p:pic>
        <p:nvPicPr>
          <p:cNvPr id="5" name="Picture 4">
            <a:extLst>
              <a:ext uri="{FF2B5EF4-FFF2-40B4-BE49-F238E27FC236}">
                <a16:creationId xmlns:a16="http://schemas.microsoft.com/office/drawing/2014/main" id="{D8D2A386-1F92-5DF3-2EB8-7883DE17ED7F}"/>
              </a:ext>
            </a:extLst>
          </p:cNvPr>
          <p:cNvPicPr>
            <a:picLocks noChangeAspect="1"/>
          </p:cNvPicPr>
          <p:nvPr/>
        </p:nvPicPr>
        <p:blipFill>
          <a:blip r:embed="rId2"/>
          <a:stretch>
            <a:fillRect/>
          </a:stretch>
        </p:blipFill>
        <p:spPr>
          <a:xfrm flipH="1">
            <a:off x="1950866" y="738967"/>
            <a:ext cx="4218610" cy="2812406"/>
          </a:xfrm>
          <a:prstGeom prst="rect">
            <a:avLst/>
          </a:prstGeom>
        </p:spPr>
      </p:pic>
      <p:pic>
        <p:nvPicPr>
          <p:cNvPr id="6" name="Picture 5">
            <a:extLst>
              <a:ext uri="{FF2B5EF4-FFF2-40B4-BE49-F238E27FC236}">
                <a16:creationId xmlns:a16="http://schemas.microsoft.com/office/drawing/2014/main" id="{97EB5477-17ED-2039-E455-25451DAAF481}"/>
              </a:ext>
            </a:extLst>
          </p:cNvPr>
          <p:cNvPicPr>
            <a:picLocks noChangeAspect="1"/>
          </p:cNvPicPr>
          <p:nvPr/>
        </p:nvPicPr>
        <p:blipFill>
          <a:blip r:embed="rId3"/>
          <a:stretch>
            <a:fillRect/>
          </a:stretch>
        </p:blipFill>
        <p:spPr>
          <a:xfrm>
            <a:off x="6096000" y="3013788"/>
            <a:ext cx="5235828" cy="3217895"/>
          </a:xfrm>
          <a:prstGeom prst="rect">
            <a:avLst/>
          </a:prstGeom>
        </p:spPr>
      </p:pic>
      <p:pic>
        <p:nvPicPr>
          <p:cNvPr id="8" name="Picture 7">
            <a:extLst>
              <a:ext uri="{FF2B5EF4-FFF2-40B4-BE49-F238E27FC236}">
                <a16:creationId xmlns:a16="http://schemas.microsoft.com/office/drawing/2014/main" id="{F36CE7BB-7326-FA53-77C0-D66C52FD5AC1}"/>
              </a:ext>
            </a:extLst>
          </p:cNvPr>
          <p:cNvPicPr>
            <a:picLocks noChangeAspect="1"/>
          </p:cNvPicPr>
          <p:nvPr/>
        </p:nvPicPr>
        <p:blipFill>
          <a:blip r:embed="rId4"/>
          <a:stretch>
            <a:fillRect/>
          </a:stretch>
        </p:blipFill>
        <p:spPr>
          <a:xfrm>
            <a:off x="2771691" y="6423376"/>
            <a:ext cx="2804403" cy="499915"/>
          </a:xfrm>
          <a:prstGeom prst="rect">
            <a:avLst/>
          </a:prstGeom>
        </p:spPr>
      </p:pic>
      <p:sp>
        <p:nvSpPr>
          <p:cNvPr id="9" name="TextBox 8">
            <a:extLst>
              <a:ext uri="{FF2B5EF4-FFF2-40B4-BE49-F238E27FC236}">
                <a16:creationId xmlns:a16="http://schemas.microsoft.com/office/drawing/2014/main" id="{B7F1A801-6AA9-B7D5-728C-E35A102FF691}"/>
              </a:ext>
            </a:extLst>
          </p:cNvPr>
          <p:cNvSpPr txBox="1"/>
          <p:nvPr/>
        </p:nvSpPr>
        <p:spPr>
          <a:xfrm>
            <a:off x="7819053" y="830424"/>
            <a:ext cx="3433665" cy="1175658"/>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389295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7FA5B-4425-2D11-BE2E-7F930435DA7F}"/>
              </a:ext>
            </a:extLst>
          </p:cNvPr>
          <p:cNvSpPr>
            <a:spLocks noGrp="1"/>
          </p:cNvSpPr>
          <p:nvPr>
            <p:ph type="title"/>
          </p:nvPr>
        </p:nvSpPr>
        <p:spPr/>
        <p:txBody>
          <a:bodyPr>
            <a:normAutofit/>
          </a:bodyPr>
          <a:lstStyle/>
          <a:p>
            <a:r>
              <a:rPr lang="en-GB" sz="5400" dirty="0"/>
              <a:t>Presentation skills</a:t>
            </a:r>
          </a:p>
        </p:txBody>
      </p:sp>
      <p:pic>
        <p:nvPicPr>
          <p:cNvPr id="5" name="Content Placeholder 4">
            <a:extLst>
              <a:ext uri="{FF2B5EF4-FFF2-40B4-BE49-F238E27FC236}">
                <a16:creationId xmlns:a16="http://schemas.microsoft.com/office/drawing/2014/main" id="{8BDD2332-EB94-2313-AE01-B56A57706409}"/>
              </a:ext>
            </a:extLst>
          </p:cNvPr>
          <p:cNvPicPr>
            <a:picLocks noGrp="1" noChangeAspect="1"/>
          </p:cNvPicPr>
          <p:nvPr>
            <p:ph sz="half" idx="1"/>
          </p:nvPr>
        </p:nvPicPr>
        <p:blipFill>
          <a:blip r:embed="rId2"/>
          <a:stretch>
            <a:fillRect/>
          </a:stretch>
        </p:blipFill>
        <p:spPr>
          <a:xfrm>
            <a:off x="1589898" y="2667000"/>
            <a:ext cx="4683092" cy="3124200"/>
          </a:xfrm>
          <a:prstGeom prst="rect">
            <a:avLst/>
          </a:prstGeom>
        </p:spPr>
      </p:pic>
      <p:pic>
        <p:nvPicPr>
          <p:cNvPr id="6" name="Content Placeholder 5">
            <a:extLst>
              <a:ext uri="{FF2B5EF4-FFF2-40B4-BE49-F238E27FC236}">
                <a16:creationId xmlns:a16="http://schemas.microsoft.com/office/drawing/2014/main" id="{8AEE5E0A-9149-364F-563B-8959270A91A1}"/>
              </a:ext>
            </a:extLst>
          </p:cNvPr>
          <p:cNvPicPr>
            <a:picLocks noGrp="1" noChangeAspect="1"/>
          </p:cNvPicPr>
          <p:nvPr>
            <p:ph sz="half" idx="2"/>
          </p:nvPr>
        </p:nvPicPr>
        <p:blipFill>
          <a:blip r:embed="rId3"/>
          <a:stretch>
            <a:fillRect/>
          </a:stretch>
        </p:blipFill>
        <p:spPr>
          <a:xfrm>
            <a:off x="6711950" y="2667000"/>
            <a:ext cx="4686300" cy="3124200"/>
          </a:xfrm>
          <a:prstGeom prst="rect">
            <a:avLst/>
          </a:prstGeom>
        </p:spPr>
      </p:pic>
    </p:spTree>
    <p:extLst>
      <p:ext uri="{BB962C8B-B14F-4D97-AF65-F5344CB8AC3E}">
        <p14:creationId xmlns:p14="http://schemas.microsoft.com/office/powerpoint/2010/main" val="2192520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17D53-15F6-62F5-3998-1A15B61A3D45}"/>
              </a:ext>
            </a:extLst>
          </p:cNvPr>
          <p:cNvSpPr>
            <a:spLocks noGrp="1"/>
          </p:cNvSpPr>
          <p:nvPr>
            <p:ph type="title"/>
          </p:nvPr>
        </p:nvSpPr>
        <p:spPr>
          <a:xfrm>
            <a:off x="1431876" y="149289"/>
            <a:ext cx="10018713" cy="712236"/>
          </a:xfrm>
        </p:spPr>
        <p:txBody>
          <a:bodyPr>
            <a:normAutofit fontScale="90000"/>
          </a:bodyPr>
          <a:lstStyle/>
          <a:p>
            <a:r>
              <a:rPr lang="en-GB" dirty="0"/>
              <a:t>Why are presentation skills important for a nurse?</a:t>
            </a:r>
          </a:p>
        </p:txBody>
      </p:sp>
      <p:sp>
        <p:nvSpPr>
          <p:cNvPr id="3" name="Content Placeholder 2">
            <a:extLst>
              <a:ext uri="{FF2B5EF4-FFF2-40B4-BE49-F238E27FC236}">
                <a16:creationId xmlns:a16="http://schemas.microsoft.com/office/drawing/2014/main" id="{BD2DA170-06E6-3A36-AD00-F1C097DDFCAE}"/>
              </a:ext>
            </a:extLst>
          </p:cNvPr>
          <p:cNvSpPr>
            <a:spLocks noGrp="1"/>
          </p:cNvSpPr>
          <p:nvPr>
            <p:ph idx="1"/>
          </p:nvPr>
        </p:nvSpPr>
        <p:spPr>
          <a:xfrm>
            <a:off x="1491606" y="2196707"/>
            <a:ext cx="5271144" cy="4661293"/>
          </a:xfrm>
        </p:spPr>
        <p:txBody>
          <a:bodyPr>
            <a:normAutofit/>
          </a:bodyPr>
          <a:lstStyle/>
          <a:p>
            <a:pPr marL="0" indent="0">
              <a:buNone/>
            </a:pPr>
            <a:r>
              <a:rPr lang="en-GB" dirty="0"/>
              <a:t> </a:t>
            </a:r>
          </a:p>
          <a:p>
            <a:r>
              <a:rPr lang="en-GB" b="1" dirty="0">
                <a:solidFill>
                  <a:srgbClr val="002060"/>
                </a:solidFill>
              </a:rPr>
              <a:t>Helps to avoid miscommunication</a:t>
            </a:r>
          </a:p>
          <a:p>
            <a:pPr marL="0" indent="0">
              <a:buNone/>
            </a:pPr>
            <a:endParaRPr lang="en-GB" b="1" dirty="0">
              <a:solidFill>
                <a:srgbClr val="002060"/>
              </a:solidFill>
            </a:endParaRPr>
          </a:p>
          <a:p>
            <a:r>
              <a:rPr lang="en-GB" b="1" dirty="0">
                <a:solidFill>
                  <a:srgbClr val="002060"/>
                </a:solidFill>
              </a:rPr>
              <a:t>Builds better professional relationships between colleagues and patient’s</a:t>
            </a:r>
          </a:p>
          <a:p>
            <a:pPr marL="0" indent="0">
              <a:buNone/>
            </a:pPr>
            <a:endParaRPr lang="en-GB" dirty="0"/>
          </a:p>
          <a:p>
            <a:r>
              <a:rPr lang="en-GB" b="1" dirty="0">
                <a:solidFill>
                  <a:srgbClr val="002060"/>
                </a:solidFill>
              </a:rPr>
              <a:t>Gains the patient’s trust and confidence</a:t>
            </a:r>
          </a:p>
          <a:p>
            <a:endParaRPr lang="en-GB" b="1" dirty="0">
              <a:solidFill>
                <a:srgbClr val="002060"/>
              </a:solidFill>
            </a:endParaRPr>
          </a:p>
          <a:p>
            <a:pPr marL="0" indent="0">
              <a:buNone/>
            </a:pPr>
            <a:endParaRPr lang="en-GB" dirty="0"/>
          </a:p>
          <a:p>
            <a:pPr marL="0" indent="0">
              <a:buNone/>
            </a:pPr>
            <a:endParaRPr lang="en-GB" dirty="0"/>
          </a:p>
          <a:p>
            <a:pPr marL="0" indent="0">
              <a:buNone/>
            </a:pPr>
            <a:endParaRPr lang="en-GB" dirty="0"/>
          </a:p>
          <a:p>
            <a:endParaRPr lang="en-GB" dirty="0"/>
          </a:p>
        </p:txBody>
      </p:sp>
      <p:pic>
        <p:nvPicPr>
          <p:cNvPr id="4" name="Picture 3">
            <a:extLst>
              <a:ext uri="{FF2B5EF4-FFF2-40B4-BE49-F238E27FC236}">
                <a16:creationId xmlns:a16="http://schemas.microsoft.com/office/drawing/2014/main" id="{97E3F248-1D4F-AA09-D7C6-6B2CF0F69434}"/>
              </a:ext>
            </a:extLst>
          </p:cNvPr>
          <p:cNvPicPr>
            <a:picLocks noChangeAspect="1"/>
          </p:cNvPicPr>
          <p:nvPr/>
        </p:nvPicPr>
        <p:blipFill>
          <a:blip r:embed="rId2"/>
          <a:stretch>
            <a:fillRect/>
          </a:stretch>
        </p:blipFill>
        <p:spPr>
          <a:xfrm flipH="1">
            <a:off x="6762750" y="1276523"/>
            <a:ext cx="5271144" cy="3514096"/>
          </a:xfrm>
          <a:prstGeom prst="rect">
            <a:avLst/>
          </a:prstGeom>
        </p:spPr>
      </p:pic>
      <p:sp>
        <p:nvSpPr>
          <p:cNvPr id="5" name="TextBox 4">
            <a:extLst>
              <a:ext uri="{FF2B5EF4-FFF2-40B4-BE49-F238E27FC236}">
                <a16:creationId xmlns:a16="http://schemas.microsoft.com/office/drawing/2014/main" id="{7EDA79CB-E2C1-5BD6-3BBD-9A09B08031F9}"/>
              </a:ext>
            </a:extLst>
          </p:cNvPr>
          <p:cNvSpPr txBox="1"/>
          <p:nvPr/>
        </p:nvSpPr>
        <p:spPr>
          <a:xfrm>
            <a:off x="2948473" y="6484776"/>
            <a:ext cx="2435290" cy="373224"/>
          </a:xfrm>
          <a:prstGeom prst="rect">
            <a:avLst/>
          </a:prstGeom>
          <a:noFill/>
        </p:spPr>
        <p:txBody>
          <a:bodyPr wrap="square" rtlCol="0">
            <a:spAutoFit/>
          </a:bodyPr>
          <a:lstStyle/>
          <a:p>
            <a:r>
              <a:rPr lang="en-GB"/>
              <a:t>(Foulkes, 2014)</a:t>
            </a:r>
            <a:endParaRPr lang="en-GB" dirty="0"/>
          </a:p>
        </p:txBody>
      </p:sp>
    </p:spTree>
    <p:extLst>
      <p:ext uri="{BB962C8B-B14F-4D97-AF65-F5344CB8AC3E}">
        <p14:creationId xmlns:p14="http://schemas.microsoft.com/office/powerpoint/2010/main" val="1989651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76AE2-760C-6561-81A3-893A6123B72C}"/>
              </a:ext>
            </a:extLst>
          </p:cNvPr>
          <p:cNvSpPr>
            <a:spLocks noGrp="1"/>
          </p:cNvSpPr>
          <p:nvPr>
            <p:ph type="title"/>
          </p:nvPr>
        </p:nvSpPr>
        <p:spPr>
          <a:xfrm>
            <a:off x="1325691" y="-24686"/>
            <a:ext cx="10018713" cy="1752599"/>
          </a:xfrm>
        </p:spPr>
        <p:txBody>
          <a:bodyPr/>
          <a:lstStyle/>
          <a:p>
            <a:r>
              <a:rPr lang="en-GB" dirty="0"/>
              <a:t>Why are research skills important for a nurse?</a:t>
            </a:r>
          </a:p>
        </p:txBody>
      </p:sp>
      <p:sp>
        <p:nvSpPr>
          <p:cNvPr id="3" name="Content Placeholder 2">
            <a:extLst>
              <a:ext uri="{FF2B5EF4-FFF2-40B4-BE49-F238E27FC236}">
                <a16:creationId xmlns:a16="http://schemas.microsoft.com/office/drawing/2014/main" id="{55091FF0-72EE-BC46-08AD-7580D71F8540}"/>
              </a:ext>
            </a:extLst>
          </p:cNvPr>
          <p:cNvSpPr>
            <a:spLocks noGrp="1"/>
          </p:cNvSpPr>
          <p:nvPr>
            <p:ph idx="1"/>
          </p:nvPr>
        </p:nvSpPr>
        <p:spPr>
          <a:xfrm>
            <a:off x="1220435" y="2444620"/>
            <a:ext cx="5469615" cy="3981061"/>
          </a:xfrm>
        </p:spPr>
        <p:txBody>
          <a:bodyPr/>
          <a:lstStyle/>
          <a:p>
            <a:endParaRPr lang="en-GB" dirty="0"/>
          </a:p>
          <a:p>
            <a:endParaRPr lang="en-GB" dirty="0"/>
          </a:p>
          <a:p>
            <a:endParaRPr lang="en-GB" dirty="0"/>
          </a:p>
          <a:p>
            <a:endParaRPr lang="en-GB" dirty="0"/>
          </a:p>
        </p:txBody>
      </p:sp>
      <p:pic>
        <p:nvPicPr>
          <p:cNvPr id="5" name="Picture 4">
            <a:extLst>
              <a:ext uri="{FF2B5EF4-FFF2-40B4-BE49-F238E27FC236}">
                <a16:creationId xmlns:a16="http://schemas.microsoft.com/office/drawing/2014/main" id="{F65523B9-F19B-CA9C-3EA2-D00D187E3B3E}"/>
              </a:ext>
            </a:extLst>
          </p:cNvPr>
          <p:cNvPicPr>
            <a:picLocks noChangeAspect="1"/>
          </p:cNvPicPr>
          <p:nvPr/>
        </p:nvPicPr>
        <p:blipFill>
          <a:blip r:embed="rId2"/>
          <a:stretch>
            <a:fillRect/>
          </a:stretch>
        </p:blipFill>
        <p:spPr>
          <a:xfrm flipH="1">
            <a:off x="7156580" y="1727913"/>
            <a:ext cx="4934654" cy="4510961"/>
          </a:xfrm>
          <a:prstGeom prst="rect">
            <a:avLst/>
          </a:prstGeom>
        </p:spPr>
      </p:pic>
      <p:sp>
        <p:nvSpPr>
          <p:cNvPr id="7" name="TextBox 6">
            <a:extLst>
              <a:ext uri="{FF2B5EF4-FFF2-40B4-BE49-F238E27FC236}">
                <a16:creationId xmlns:a16="http://schemas.microsoft.com/office/drawing/2014/main" id="{88FEFDCE-3E6C-4984-06BD-73D453B7971F}"/>
              </a:ext>
            </a:extLst>
          </p:cNvPr>
          <p:cNvSpPr txBox="1"/>
          <p:nvPr/>
        </p:nvSpPr>
        <p:spPr>
          <a:xfrm>
            <a:off x="2990461" y="6344816"/>
            <a:ext cx="4072812" cy="369332"/>
          </a:xfrm>
          <a:prstGeom prst="rect">
            <a:avLst/>
          </a:prstGeom>
          <a:noFill/>
        </p:spPr>
        <p:txBody>
          <a:bodyPr wrap="square" rtlCol="0">
            <a:spAutoFit/>
          </a:bodyPr>
          <a:lstStyle/>
          <a:p>
            <a:r>
              <a:rPr lang="en-GB"/>
              <a:t>(Northeastern State University, 2017)</a:t>
            </a:r>
            <a:endParaRPr lang="en-GB" dirty="0"/>
          </a:p>
        </p:txBody>
      </p:sp>
      <p:pic>
        <p:nvPicPr>
          <p:cNvPr id="8" name="Picture 7">
            <a:extLst>
              <a:ext uri="{FF2B5EF4-FFF2-40B4-BE49-F238E27FC236}">
                <a16:creationId xmlns:a16="http://schemas.microsoft.com/office/drawing/2014/main" id="{820EBF9C-04E4-29FA-CDEC-17D4A4E15B80}"/>
              </a:ext>
            </a:extLst>
          </p:cNvPr>
          <p:cNvPicPr>
            <a:picLocks noChangeAspect="1"/>
          </p:cNvPicPr>
          <p:nvPr/>
        </p:nvPicPr>
        <p:blipFill>
          <a:blip r:embed="rId3"/>
          <a:stretch>
            <a:fillRect/>
          </a:stretch>
        </p:blipFill>
        <p:spPr>
          <a:xfrm>
            <a:off x="3549908" y="3983393"/>
            <a:ext cx="2076450" cy="2200275"/>
          </a:xfrm>
          <a:prstGeom prst="rect">
            <a:avLst/>
          </a:prstGeom>
        </p:spPr>
      </p:pic>
      <p:sp>
        <p:nvSpPr>
          <p:cNvPr id="9" name="TextBox 8">
            <a:extLst>
              <a:ext uri="{FF2B5EF4-FFF2-40B4-BE49-F238E27FC236}">
                <a16:creationId xmlns:a16="http://schemas.microsoft.com/office/drawing/2014/main" id="{CEA7DAA6-11EA-84F8-F907-0318B26093E4}"/>
              </a:ext>
            </a:extLst>
          </p:cNvPr>
          <p:cNvSpPr txBox="1"/>
          <p:nvPr/>
        </p:nvSpPr>
        <p:spPr>
          <a:xfrm>
            <a:off x="1679510" y="2665888"/>
            <a:ext cx="4934654" cy="369332"/>
          </a:xfrm>
          <a:prstGeom prst="rect">
            <a:avLst/>
          </a:prstGeom>
          <a:noFill/>
        </p:spPr>
        <p:txBody>
          <a:bodyPr wrap="square" rtlCol="0">
            <a:spAutoFit/>
          </a:bodyPr>
          <a:lstStyle/>
          <a:p>
            <a:r>
              <a:rPr lang="en-GB" b="1" dirty="0">
                <a:solidFill>
                  <a:srgbClr val="002060"/>
                </a:solidFill>
              </a:rPr>
              <a:t>The opportunity to improve patient outcomes</a:t>
            </a:r>
          </a:p>
        </p:txBody>
      </p:sp>
      <p:sp>
        <p:nvSpPr>
          <p:cNvPr id="10" name="TextBox 9">
            <a:extLst>
              <a:ext uri="{FF2B5EF4-FFF2-40B4-BE49-F238E27FC236}">
                <a16:creationId xmlns:a16="http://schemas.microsoft.com/office/drawing/2014/main" id="{5F143DC8-FD3B-C189-97F0-BD93FA6A935A}"/>
              </a:ext>
            </a:extLst>
          </p:cNvPr>
          <p:cNvSpPr txBox="1"/>
          <p:nvPr/>
        </p:nvSpPr>
        <p:spPr>
          <a:xfrm>
            <a:off x="1728869" y="2010705"/>
            <a:ext cx="4072812" cy="369332"/>
          </a:xfrm>
          <a:prstGeom prst="rect">
            <a:avLst/>
          </a:prstGeom>
          <a:noFill/>
        </p:spPr>
        <p:txBody>
          <a:bodyPr wrap="square" rtlCol="0">
            <a:spAutoFit/>
          </a:bodyPr>
          <a:lstStyle/>
          <a:p>
            <a:r>
              <a:rPr lang="en-GB" b="1" dirty="0">
                <a:solidFill>
                  <a:srgbClr val="002060"/>
                </a:solidFill>
              </a:rPr>
              <a:t>Advance treatment techniques</a:t>
            </a:r>
          </a:p>
        </p:txBody>
      </p:sp>
      <p:sp>
        <p:nvSpPr>
          <p:cNvPr id="11" name="TextBox 10">
            <a:extLst>
              <a:ext uri="{FF2B5EF4-FFF2-40B4-BE49-F238E27FC236}">
                <a16:creationId xmlns:a16="http://schemas.microsoft.com/office/drawing/2014/main" id="{365C9E5B-0295-F843-D47B-430D03C02642}"/>
              </a:ext>
            </a:extLst>
          </p:cNvPr>
          <p:cNvSpPr txBox="1"/>
          <p:nvPr/>
        </p:nvSpPr>
        <p:spPr>
          <a:xfrm>
            <a:off x="1679510" y="3256488"/>
            <a:ext cx="3918857" cy="646331"/>
          </a:xfrm>
          <a:prstGeom prst="rect">
            <a:avLst/>
          </a:prstGeom>
          <a:noFill/>
        </p:spPr>
        <p:txBody>
          <a:bodyPr wrap="square" rtlCol="0">
            <a:spAutoFit/>
          </a:bodyPr>
          <a:lstStyle/>
          <a:p>
            <a:r>
              <a:rPr lang="en-GB" b="1" dirty="0">
                <a:solidFill>
                  <a:srgbClr val="002060"/>
                </a:solidFill>
              </a:rPr>
              <a:t>Expand knowledge and provide better patient care</a:t>
            </a:r>
          </a:p>
        </p:txBody>
      </p:sp>
    </p:spTree>
    <p:extLst>
      <p:ext uri="{BB962C8B-B14F-4D97-AF65-F5344CB8AC3E}">
        <p14:creationId xmlns:p14="http://schemas.microsoft.com/office/powerpoint/2010/main" val="2137549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87453-87EE-7B7B-F79C-A838FBC0FDEF}"/>
              </a:ext>
            </a:extLst>
          </p:cNvPr>
          <p:cNvSpPr>
            <a:spLocks noGrp="1"/>
          </p:cNvSpPr>
          <p:nvPr>
            <p:ph type="title"/>
          </p:nvPr>
        </p:nvSpPr>
        <p:spPr/>
        <p:txBody>
          <a:bodyPr>
            <a:normAutofit/>
          </a:bodyPr>
          <a:lstStyle/>
          <a:p>
            <a:r>
              <a:rPr lang="en-GB" sz="4800" dirty="0"/>
              <a:t>What Professional skills are needed in nursing?</a:t>
            </a:r>
          </a:p>
        </p:txBody>
      </p:sp>
      <p:sp>
        <p:nvSpPr>
          <p:cNvPr id="3" name="Content Placeholder 2">
            <a:extLst>
              <a:ext uri="{FF2B5EF4-FFF2-40B4-BE49-F238E27FC236}">
                <a16:creationId xmlns:a16="http://schemas.microsoft.com/office/drawing/2014/main" id="{7CAC8E90-D39A-6ADF-655E-2D9E67003878}"/>
              </a:ext>
            </a:extLst>
          </p:cNvPr>
          <p:cNvSpPr>
            <a:spLocks noGrp="1"/>
          </p:cNvSpPr>
          <p:nvPr>
            <p:ph idx="1"/>
          </p:nvPr>
        </p:nvSpPr>
        <p:spPr>
          <a:xfrm>
            <a:off x="1885527" y="2438399"/>
            <a:ext cx="10018713" cy="3124201"/>
          </a:xfrm>
        </p:spPr>
        <p:txBody>
          <a:bodyPr>
            <a:normAutofit/>
          </a:bodyPr>
          <a:lstStyle/>
          <a:p>
            <a:r>
              <a:rPr lang="en-GB" sz="4000" dirty="0"/>
              <a:t>Empathy</a:t>
            </a:r>
          </a:p>
          <a:p>
            <a:r>
              <a:rPr lang="en-GB" sz="4000" dirty="0"/>
              <a:t>Time management</a:t>
            </a:r>
          </a:p>
          <a:p>
            <a:r>
              <a:rPr lang="en-GB" sz="4000" dirty="0"/>
              <a:t>Team work</a:t>
            </a:r>
          </a:p>
        </p:txBody>
      </p:sp>
      <p:pic>
        <p:nvPicPr>
          <p:cNvPr id="4" name="Picture 3">
            <a:extLst>
              <a:ext uri="{FF2B5EF4-FFF2-40B4-BE49-F238E27FC236}">
                <a16:creationId xmlns:a16="http://schemas.microsoft.com/office/drawing/2014/main" id="{A578899A-7C9C-8864-A8C7-F4523C794918}"/>
              </a:ext>
            </a:extLst>
          </p:cNvPr>
          <p:cNvPicPr>
            <a:picLocks noChangeAspect="1"/>
          </p:cNvPicPr>
          <p:nvPr/>
        </p:nvPicPr>
        <p:blipFill>
          <a:blip r:embed="rId2"/>
          <a:stretch>
            <a:fillRect/>
          </a:stretch>
        </p:blipFill>
        <p:spPr>
          <a:xfrm flipH="1">
            <a:off x="6913983" y="2341985"/>
            <a:ext cx="4789648" cy="3666929"/>
          </a:xfrm>
          <a:prstGeom prst="rect">
            <a:avLst/>
          </a:prstGeom>
        </p:spPr>
      </p:pic>
    </p:spTree>
    <p:extLst>
      <p:ext uri="{BB962C8B-B14F-4D97-AF65-F5344CB8AC3E}">
        <p14:creationId xmlns:p14="http://schemas.microsoft.com/office/powerpoint/2010/main" val="3261399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2E37D-A23A-4996-2477-5A291E0219B0}"/>
              </a:ext>
            </a:extLst>
          </p:cNvPr>
          <p:cNvSpPr>
            <a:spLocks noGrp="1"/>
          </p:cNvSpPr>
          <p:nvPr>
            <p:ph type="title"/>
          </p:nvPr>
        </p:nvSpPr>
        <p:spPr>
          <a:xfrm>
            <a:off x="2884455" y="292069"/>
            <a:ext cx="7770779" cy="508518"/>
          </a:xfrm>
        </p:spPr>
        <p:txBody>
          <a:bodyPr>
            <a:normAutofit fontScale="90000"/>
          </a:bodyPr>
          <a:lstStyle/>
          <a:p>
            <a:r>
              <a:rPr lang="en-GB" dirty="0"/>
              <a:t>Empathy</a:t>
            </a:r>
          </a:p>
        </p:txBody>
      </p:sp>
      <p:sp>
        <p:nvSpPr>
          <p:cNvPr id="3" name="Content Placeholder 2">
            <a:extLst>
              <a:ext uri="{FF2B5EF4-FFF2-40B4-BE49-F238E27FC236}">
                <a16:creationId xmlns:a16="http://schemas.microsoft.com/office/drawing/2014/main" id="{2DE099D3-CF74-AC38-C5F7-02A728A068A4}"/>
              </a:ext>
            </a:extLst>
          </p:cNvPr>
          <p:cNvSpPr>
            <a:spLocks noGrp="1"/>
          </p:cNvSpPr>
          <p:nvPr>
            <p:ph idx="1"/>
          </p:nvPr>
        </p:nvSpPr>
        <p:spPr>
          <a:xfrm>
            <a:off x="1688841" y="1511660"/>
            <a:ext cx="5150498" cy="369332"/>
          </a:xfrm>
        </p:spPr>
        <p:txBody>
          <a:bodyPr>
            <a:normAutofit fontScale="25000" lnSpcReduction="20000"/>
          </a:bodyPr>
          <a:lstStyle/>
          <a:p>
            <a:endParaRPr lang="en-GB" sz="7200" dirty="0"/>
          </a:p>
          <a:p>
            <a:endParaRPr lang="en-GB" sz="7200" dirty="0"/>
          </a:p>
          <a:p>
            <a:endParaRPr lang="en-GB" sz="7200" dirty="0"/>
          </a:p>
          <a:p>
            <a:endParaRPr lang="en-GB" sz="7200" dirty="0"/>
          </a:p>
          <a:p>
            <a:endParaRPr lang="en-GB" sz="7200" dirty="0"/>
          </a:p>
          <a:p>
            <a:endParaRPr lang="en-GB" sz="7200" dirty="0"/>
          </a:p>
          <a:p>
            <a:endParaRPr lang="en-GB" sz="7200" dirty="0"/>
          </a:p>
          <a:p>
            <a:endParaRPr lang="en-GB" sz="7200" dirty="0"/>
          </a:p>
          <a:p>
            <a:endParaRPr lang="en-GB" sz="7200" dirty="0"/>
          </a:p>
          <a:p>
            <a:endParaRPr lang="en-GB" sz="7200" dirty="0"/>
          </a:p>
          <a:p>
            <a:endParaRPr lang="en-GB" sz="7200" dirty="0"/>
          </a:p>
        </p:txBody>
      </p:sp>
      <p:sp>
        <p:nvSpPr>
          <p:cNvPr id="11" name="TextBox 10">
            <a:extLst>
              <a:ext uri="{FF2B5EF4-FFF2-40B4-BE49-F238E27FC236}">
                <a16:creationId xmlns:a16="http://schemas.microsoft.com/office/drawing/2014/main" id="{88B5A4AE-989F-56D7-A884-63737E4FE89C}"/>
              </a:ext>
            </a:extLst>
          </p:cNvPr>
          <p:cNvSpPr txBox="1"/>
          <p:nvPr/>
        </p:nvSpPr>
        <p:spPr>
          <a:xfrm>
            <a:off x="3344749" y="6515114"/>
            <a:ext cx="2071396" cy="369332"/>
          </a:xfrm>
          <a:prstGeom prst="rect">
            <a:avLst/>
          </a:prstGeom>
          <a:noFill/>
        </p:spPr>
        <p:txBody>
          <a:bodyPr wrap="square" rtlCol="0">
            <a:spAutoFit/>
          </a:bodyPr>
          <a:lstStyle/>
          <a:p>
            <a:r>
              <a:rPr lang="en-GB" dirty="0"/>
              <a:t>(</a:t>
            </a:r>
            <a:r>
              <a:rPr lang="en-GB" dirty="0" err="1"/>
              <a:t>Riess</a:t>
            </a:r>
            <a:r>
              <a:rPr lang="en-GB" dirty="0"/>
              <a:t>, 2010)</a:t>
            </a:r>
          </a:p>
        </p:txBody>
      </p:sp>
      <p:sp>
        <p:nvSpPr>
          <p:cNvPr id="12" name="TextBox 11">
            <a:extLst>
              <a:ext uri="{FF2B5EF4-FFF2-40B4-BE49-F238E27FC236}">
                <a16:creationId xmlns:a16="http://schemas.microsoft.com/office/drawing/2014/main" id="{AE4AA883-B73D-93DF-14D1-4B55FA8FA0EF}"/>
              </a:ext>
            </a:extLst>
          </p:cNvPr>
          <p:cNvSpPr txBox="1"/>
          <p:nvPr/>
        </p:nvSpPr>
        <p:spPr>
          <a:xfrm>
            <a:off x="4631094" y="6520552"/>
            <a:ext cx="2929812" cy="369332"/>
          </a:xfrm>
          <a:prstGeom prst="rect">
            <a:avLst/>
          </a:prstGeom>
          <a:noFill/>
        </p:spPr>
        <p:txBody>
          <a:bodyPr wrap="square" rtlCol="0">
            <a:spAutoFit/>
          </a:bodyPr>
          <a:lstStyle/>
          <a:p>
            <a:r>
              <a:rPr lang="en-GB" dirty="0"/>
              <a:t>(</a:t>
            </a:r>
            <a:r>
              <a:rPr lang="en-GB" dirty="0" err="1"/>
              <a:t>Deligianni</a:t>
            </a:r>
            <a:r>
              <a:rPr lang="en-GB" dirty="0"/>
              <a:t> et al., 2016)</a:t>
            </a:r>
          </a:p>
        </p:txBody>
      </p:sp>
      <p:sp>
        <p:nvSpPr>
          <p:cNvPr id="14" name="TextBox 13">
            <a:extLst>
              <a:ext uri="{FF2B5EF4-FFF2-40B4-BE49-F238E27FC236}">
                <a16:creationId xmlns:a16="http://schemas.microsoft.com/office/drawing/2014/main" id="{DECD0376-C06F-48FD-9B02-B80A45E862C2}"/>
              </a:ext>
            </a:extLst>
          </p:cNvPr>
          <p:cNvSpPr txBox="1"/>
          <p:nvPr/>
        </p:nvSpPr>
        <p:spPr>
          <a:xfrm>
            <a:off x="6869163" y="6520552"/>
            <a:ext cx="2463281" cy="369332"/>
          </a:xfrm>
          <a:prstGeom prst="rect">
            <a:avLst/>
          </a:prstGeom>
          <a:noFill/>
        </p:spPr>
        <p:txBody>
          <a:bodyPr wrap="square" rtlCol="0">
            <a:spAutoFit/>
          </a:bodyPr>
          <a:lstStyle/>
          <a:p>
            <a:r>
              <a:rPr lang="en-GB" dirty="0"/>
              <a:t>(</a:t>
            </a:r>
            <a:r>
              <a:rPr lang="en-GB" dirty="0" err="1"/>
              <a:t>Thirioux</a:t>
            </a:r>
            <a:r>
              <a:rPr lang="en-GB" dirty="0"/>
              <a:t> et al., 2016)</a:t>
            </a:r>
          </a:p>
        </p:txBody>
      </p:sp>
      <p:pic>
        <p:nvPicPr>
          <p:cNvPr id="16" name="Picture 15">
            <a:extLst>
              <a:ext uri="{FF2B5EF4-FFF2-40B4-BE49-F238E27FC236}">
                <a16:creationId xmlns:a16="http://schemas.microsoft.com/office/drawing/2014/main" id="{69FC38A4-3F4D-6AD4-EC2D-4F9ED2FA07C2}"/>
              </a:ext>
            </a:extLst>
          </p:cNvPr>
          <p:cNvPicPr>
            <a:picLocks noChangeAspect="1"/>
          </p:cNvPicPr>
          <p:nvPr/>
        </p:nvPicPr>
        <p:blipFill>
          <a:blip r:embed="rId2"/>
          <a:stretch>
            <a:fillRect/>
          </a:stretch>
        </p:blipFill>
        <p:spPr>
          <a:xfrm>
            <a:off x="7056064" y="1203749"/>
            <a:ext cx="4411258" cy="4219283"/>
          </a:xfrm>
          <a:prstGeom prst="rect">
            <a:avLst/>
          </a:prstGeom>
        </p:spPr>
      </p:pic>
      <p:pic>
        <p:nvPicPr>
          <p:cNvPr id="17" name="Picture 16">
            <a:extLst>
              <a:ext uri="{FF2B5EF4-FFF2-40B4-BE49-F238E27FC236}">
                <a16:creationId xmlns:a16="http://schemas.microsoft.com/office/drawing/2014/main" id="{71DA4B18-2F31-4B39-AC4C-9279CAB5BC2D}"/>
              </a:ext>
            </a:extLst>
          </p:cNvPr>
          <p:cNvPicPr>
            <a:picLocks noChangeAspect="1"/>
          </p:cNvPicPr>
          <p:nvPr/>
        </p:nvPicPr>
        <p:blipFill>
          <a:blip r:embed="rId3"/>
          <a:stretch>
            <a:fillRect/>
          </a:stretch>
        </p:blipFill>
        <p:spPr>
          <a:xfrm>
            <a:off x="1963802" y="1743075"/>
            <a:ext cx="4600575" cy="3371850"/>
          </a:xfrm>
          <a:prstGeom prst="rect">
            <a:avLst/>
          </a:prstGeom>
        </p:spPr>
      </p:pic>
    </p:spTree>
    <p:extLst>
      <p:ext uri="{BB962C8B-B14F-4D97-AF65-F5344CB8AC3E}">
        <p14:creationId xmlns:p14="http://schemas.microsoft.com/office/powerpoint/2010/main" val="2366458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42A20-062D-8EBC-7A40-CDAF8934A980}"/>
              </a:ext>
            </a:extLst>
          </p:cNvPr>
          <p:cNvSpPr>
            <a:spLocks noGrp="1"/>
          </p:cNvSpPr>
          <p:nvPr>
            <p:ph type="title"/>
          </p:nvPr>
        </p:nvSpPr>
        <p:spPr>
          <a:xfrm>
            <a:off x="1484312" y="685800"/>
            <a:ext cx="6549346" cy="1752599"/>
          </a:xfrm>
        </p:spPr>
        <p:txBody>
          <a:bodyPr>
            <a:normAutofit/>
          </a:bodyPr>
          <a:lstStyle/>
          <a:p>
            <a:r>
              <a:rPr lang="en-GB" sz="4800" dirty="0"/>
              <a:t>Time management</a:t>
            </a:r>
          </a:p>
        </p:txBody>
      </p:sp>
      <p:pic>
        <p:nvPicPr>
          <p:cNvPr id="11" name="Content Placeholder 10">
            <a:extLst>
              <a:ext uri="{FF2B5EF4-FFF2-40B4-BE49-F238E27FC236}">
                <a16:creationId xmlns:a16="http://schemas.microsoft.com/office/drawing/2014/main" id="{E2E20647-AB40-D8F8-C487-98227ACAC403}"/>
              </a:ext>
            </a:extLst>
          </p:cNvPr>
          <p:cNvPicPr>
            <a:picLocks noGrp="1" noChangeAspect="1"/>
          </p:cNvPicPr>
          <p:nvPr>
            <p:ph sz="half" idx="1"/>
          </p:nvPr>
        </p:nvPicPr>
        <p:blipFill>
          <a:blip r:embed="rId2"/>
          <a:stretch>
            <a:fillRect/>
          </a:stretch>
        </p:blipFill>
        <p:spPr>
          <a:xfrm>
            <a:off x="1484313" y="2852589"/>
            <a:ext cx="4894262" cy="2753022"/>
          </a:xfrm>
          <a:prstGeom prst="rect">
            <a:avLst/>
          </a:prstGeom>
        </p:spPr>
      </p:pic>
      <p:pic>
        <p:nvPicPr>
          <p:cNvPr id="15" name="Content Placeholder 14">
            <a:extLst>
              <a:ext uri="{FF2B5EF4-FFF2-40B4-BE49-F238E27FC236}">
                <a16:creationId xmlns:a16="http://schemas.microsoft.com/office/drawing/2014/main" id="{360BD3B3-9970-8771-7F9B-36AA819E810D}"/>
              </a:ext>
            </a:extLst>
          </p:cNvPr>
          <p:cNvPicPr>
            <a:picLocks noGrp="1" noChangeAspect="1"/>
          </p:cNvPicPr>
          <p:nvPr>
            <p:ph sz="half" idx="2"/>
          </p:nvPr>
        </p:nvPicPr>
        <p:blipFill>
          <a:blip r:embed="rId3"/>
          <a:stretch>
            <a:fillRect/>
          </a:stretch>
        </p:blipFill>
        <p:spPr>
          <a:xfrm>
            <a:off x="6718040" y="2852589"/>
            <a:ext cx="4417277" cy="2753022"/>
          </a:xfrm>
          <a:prstGeom prst="rect">
            <a:avLst/>
          </a:prstGeom>
        </p:spPr>
      </p:pic>
      <p:pic>
        <p:nvPicPr>
          <p:cNvPr id="16" name="Picture 15">
            <a:extLst>
              <a:ext uri="{FF2B5EF4-FFF2-40B4-BE49-F238E27FC236}">
                <a16:creationId xmlns:a16="http://schemas.microsoft.com/office/drawing/2014/main" id="{B5071D2E-FF02-67B8-6787-081493AA1B2B}"/>
              </a:ext>
            </a:extLst>
          </p:cNvPr>
          <p:cNvPicPr>
            <a:picLocks noChangeAspect="1"/>
          </p:cNvPicPr>
          <p:nvPr/>
        </p:nvPicPr>
        <p:blipFill>
          <a:blip r:embed="rId4"/>
          <a:stretch>
            <a:fillRect/>
          </a:stretch>
        </p:blipFill>
        <p:spPr>
          <a:xfrm>
            <a:off x="8228628" y="315005"/>
            <a:ext cx="2228850" cy="2047875"/>
          </a:xfrm>
          <a:prstGeom prst="rect">
            <a:avLst/>
          </a:prstGeom>
        </p:spPr>
      </p:pic>
    </p:spTree>
    <p:extLst>
      <p:ext uri="{BB962C8B-B14F-4D97-AF65-F5344CB8AC3E}">
        <p14:creationId xmlns:p14="http://schemas.microsoft.com/office/powerpoint/2010/main" val="20917386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080C2-77E5-E186-2BFC-0D3DCDEAC13E}"/>
              </a:ext>
            </a:extLst>
          </p:cNvPr>
          <p:cNvSpPr>
            <a:spLocks noGrp="1"/>
          </p:cNvSpPr>
          <p:nvPr>
            <p:ph type="title"/>
          </p:nvPr>
        </p:nvSpPr>
        <p:spPr>
          <a:xfrm>
            <a:off x="1418996" y="181948"/>
            <a:ext cx="10018713" cy="1049694"/>
          </a:xfrm>
        </p:spPr>
        <p:txBody>
          <a:bodyPr>
            <a:normAutofit fontScale="90000"/>
          </a:bodyPr>
          <a:lstStyle/>
          <a:p>
            <a:r>
              <a:rPr lang="en-GB" dirty="0"/>
              <a:t>Why is time management important for Nursing?</a:t>
            </a:r>
          </a:p>
        </p:txBody>
      </p:sp>
      <p:pic>
        <p:nvPicPr>
          <p:cNvPr id="9" name="Content Placeholder 8">
            <a:extLst>
              <a:ext uri="{FF2B5EF4-FFF2-40B4-BE49-F238E27FC236}">
                <a16:creationId xmlns:a16="http://schemas.microsoft.com/office/drawing/2014/main" id="{1119D7E4-1CA8-7E8B-952F-5DCB3A1EBD18}"/>
              </a:ext>
            </a:extLst>
          </p:cNvPr>
          <p:cNvPicPr>
            <a:picLocks noGrp="1" noChangeAspect="1"/>
          </p:cNvPicPr>
          <p:nvPr>
            <p:ph idx="1"/>
          </p:nvPr>
        </p:nvPicPr>
        <p:blipFill>
          <a:blip r:embed="rId2"/>
          <a:stretch>
            <a:fillRect/>
          </a:stretch>
        </p:blipFill>
        <p:spPr>
          <a:xfrm>
            <a:off x="1603375" y="1900724"/>
            <a:ext cx="4492625" cy="2993555"/>
          </a:xfrm>
          <a:prstGeom prst="rect">
            <a:avLst/>
          </a:prstGeom>
        </p:spPr>
      </p:pic>
      <p:sp>
        <p:nvSpPr>
          <p:cNvPr id="5" name="TextBox 4">
            <a:extLst>
              <a:ext uri="{FF2B5EF4-FFF2-40B4-BE49-F238E27FC236}">
                <a16:creationId xmlns:a16="http://schemas.microsoft.com/office/drawing/2014/main" id="{86EAFE6C-20E8-5960-DAC8-4C78A3B411BE}"/>
              </a:ext>
            </a:extLst>
          </p:cNvPr>
          <p:cNvSpPr txBox="1"/>
          <p:nvPr/>
        </p:nvSpPr>
        <p:spPr>
          <a:xfrm>
            <a:off x="2694992" y="6488667"/>
            <a:ext cx="2313992" cy="369332"/>
          </a:xfrm>
          <a:prstGeom prst="rect">
            <a:avLst/>
          </a:prstGeom>
          <a:noFill/>
        </p:spPr>
        <p:txBody>
          <a:bodyPr wrap="square" rtlCol="0">
            <a:spAutoFit/>
          </a:bodyPr>
          <a:lstStyle/>
          <a:p>
            <a:r>
              <a:rPr lang="en-GB" dirty="0"/>
              <a:t>(Nasri et al., 2013) </a:t>
            </a:r>
          </a:p>
        </p:txBody>
      </p:sp>
      <p:sp>
        <p:nvSpPr>
          <p:cNvPr id="6" name="TextBox 5">
            <a:extLst>
              <a:ext uri="{FF2B5EF4-FFF2-40B4-BE49-F238E27FC236}">
                <a16:creationId xmlns:a16="http://schemas.microsoft.com/office/drawing/2014/main" id="{67363179-8AFE-8B38-B7FA-C5550CC64BE4}"/>
              </a:ext>
            </a:extLst>
          </p:cNvPr>
          <p:cNvSpPr txBox="1"/>
          <p:nvPr/>
        </p:nvSpPr>
        <p:spPr>
          <a:xfrm>
            <a:off x="7081934" y="6488668"/>
            <a:ext cx="2174032" cy="369332"/>
          </a:xfrm>
          <a:prstGeom prst="rect">
            <a:avLst/>
          </a:prstGeom>
          <a:noFill/>
        </p:spPr>
        <p:txBody>
          <a:bodyPr wrap="square" rtlCol="0">
            <a:spAutoFit/>
          </a:bodyPr>
          <a:lstStyle/>
          <a:p>
            <a:r>
              <a:rPr lang="en-GB" dirty="0"/>
              <a:t>(Said, 2013)</a:t>
            </a:r>
          </a:p>
        </p:txBody>
      </p:sp>
      <p:sp>
        <p:nvSpPr>
          <p:cNvPr id="7" name="TextBox 6">
            <a:extLst>
              <a:ext uri="{FF2B5EF4-FFF2-40B4-BE49-F238E27FC236}">
                <a16:creationId xmlns:a16="http://schemas.microsoft.com/office/drawing/2014/main" id="{C57D31BC-C916-C76C-6890-D530540FCDF2}"/>
              </a:ext>
            </a:extLst>
          </p:cNvPr>
          <p:cNvSpPr txBox="1"/>
          <p:nvPr/>
        </p:nvSpPr>
        <p:spPr>
          <a:xfrm>
            <a:off x="5008984" y="6488667"/>
            <a:ext cx="2174032" cy="369332"/>
          </a:xfrm>
          <a:prstGeom prst="rect">
            <a:avLst/>
          </a:prstGeom>
          <a:noFill/>
        </p:spPr>
        <p:txBody>
          <a:bodyPr wrap="square" rtlCol="0">
            <a:spAutoFit/>
          </a:bodyPr>
          <a:lstStyle/>
          <a:p>
            <a:r>
              <a:rPr lang="en-GB"/>
              <a:t>(Gournay, 2022)</a:t>
            </a:r>
            <a:endParaRPr lang="en-GB" dirty="0"/>
          </a:p>
        </p:txBody>
      </p:sp>
      <p:pic>
        <p:nvPicPr>
          <p:cNvPr id="8" name="Picture 7">
            <a:extLst>
              <a:ext uri="{FF2B5EF4-FFF2-40B4-BE49-F238E27FC236}">
                <a16:creationId xmlns:a16="http://schemas.microsoft.com/office/drawing/2014/main" id="{EC791EC2-6E03-E0CB-C6B0-FAD11AD3EAF3}"/>
              </a:ext>
            </a:extLst>
          </p:cNvPr>
          <p:cNvPicPr>
            <a:picLocks noChangeAspect="1"/>
          </p:cNvPicPr>
          <p:nvPr/>
        </p:nvPicPr>
        <p:blipFill>
          <a:blip r:embed="rId3"/>
          <a:stretch>
            <a:fillRect/>
          </a:stretch>
        </p:blipFill>
        <p:spPr>
          <a:xfrm>
            <a:off x="6522095" y="1900724"/>
            <a:ext cx="5467742" cy="2733871"/>
          </a:xfrm>
          <a:prstGeom prst="rect">
            <a:avLst/>
          </a:prstGeom>
        </p:spPr>
      </p:pic>
    </p:spTree>
    <p:extLst>
      <p:ext uri="{BB962C8B-B14F-4D97-AF65-F5344CB8AC3E}">
        <p14:creationId xmlns:p14="http://schemas.microsoft.com/office/powerpoint/2010/main" val="3515190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74793-1858-9F5E-717F-C4A0694ED7E4}"/>
              </a:ext>
            </a:extLst>
          </p:cNvPr>
          <p:cNvSpPr>
            <a:spLocks noGrp="1"/>
          </p:cNvSpPr>
          <p:nvPr>
            <p:ph type="title"/>
          </p:nvPr>
        </p:nvSpPr>
        <p:spPr>
          <a:xfrm>
            <a:off x="1167070" y="304799"/>
            <a:ext cx="10018713" cy="1752599"/>
          </a:xfrm>
        </p:spPr>
        <p:txBody>
          <a:bodyPr/>
          <a:lstStyle/>
          <a:p>
            <a:r>
              <a:rPr lang="en-GB" dirty="0"/>
              <a:t>Teamwork</a:t>
            </a:r>
          </a:p>
        </p:txBody>
      </p:sp>
      <p:sp>
        <p:nvSpPr>
          <p:cNvPr id="3" name="Content Placeholder 2">
            <a:extLst>
              <a:ext uri="{FF2B5EF4-FFF2-40B4-BE49-F238E27FC236}">
                <a16:creationId xmlns:a16="http://schemas.microsoft.com/office/drawing/2014/main" id="{214A5D8F-E12C-DDC1-D4E9-9AE0836840F8}"/>
              </a:ext>
            </a:extLst>
          </p:cNvPr>
          <p:cNvSpPr>
            <a:spLocks noGrp="1"/>
          </p:cNvSpPr>
          <p:nvPr>
            <p:ph idx="1"/>
          </p:nvPr>
        </p:nvSpPr>
        <p:spPr>
          <a:xfrm>
            <a:off x="1484310" y="2666999"/>
            <a:ext cx="4776531" cy="3124201"/>
          </a:xfrm>
        </p:spPr>
        <p:txBody>
          <a:bodyPr>
            <a:normAutofit/>
          </a:bodyPr>
          <a:lstStyle/>
          <a:p>
            <a:pPr marL="0" indent="0">
              <a:buNone/>
            </a:pPr>
            <a:endParaRPr lang="en-GB" dirty="0"/>
          </a:p>
          <a:p>
            <a:endParaRPr lang="en-GB" dirty="0"/>
          </a:p>
        </p:txBody>
      </p:sp>
      <p:sp>
        <p:nvSpPr>
          <p:cNvPr id="4" name="TextBox 3">
            <a:extLst>
              <a:ext uri="{FF2B5EF4-FFF2-40B4-BE49-F238E27FC236}">
                <a16:creationId xmlns:a16="http://schemas.microsoft.com/office/drawing/2014/main" id="{F9EBD3BE-59F9-B3DC-98DF-706D26615564}"/>
              </a:ext>
            </a:extLst>
          </p:cNvPr>
          <p:cNvSpPr txBox="1"/>
          <p:nvPr/>
        </p:nvSpPr>
        <p:spPr>
          <a:xfrm>
            <a:off x="2444621" y="6488668"/>
            <a:ext cx="3545633" cy="369332"/>
          </a:xfrm>
          <a:prstGeom prst="rect">
            <a:avLst/>
          </a:prstGeom>
          <a:noFill/>
        </p:spPr>
        <p:txBody>
          <a:bodyPr wrap="square" rtlCol="0">
            <a:spAutoFit/>
          </a:bodyPr>
          <a:lstStyle/>
          <a:p>
            <a:r>
              <a:rPr lang="en-GB" dirty="0"/>
              <a:t>(Creighton and Smart, 2022)</a:t>
            </a:r>
          </a:p>
        </p:txBody>
      </p:sp>
      <p:pic>
        <p:nvPicPr>
          <p:cNvPr id="5" name="Picture 4">
            <a:extLst>
              <a:ext uri="{FF2B5EF4-FFF2-40B4-BE49-F238E27FC236}">
                <a16:creationId xmlns:a16="http://schemas.microsoft.com/office/drawing/2014/main" id="{BE5FF6BF-B2BB-7F6D-FE3A-6D8B52FC1BAE}"/>
              </a:ext>
            </a:extLst>
          </p:cNvPr>
          <p:cNvPicPr>
            <a:picLocks noChangeAspect="1"/>
          </p:cNvPicPr>
          <p:nvPr/>
        </p:nvPicPr>
        <p:blipFill>
          <a:blip r:embed="rId2"/>
          <a:stretch>
            <a:fillRect/>
          </a:stretch>
        </p:blipFill>
        <p:spPr>
          <a:xfrm>
            <a:off x="7025207" y="2514599"/>
            <a:ext cx="4694041" cy="2640398"/>
          </a:xfrm>
          <a:prstGeom prst="rect">
            <a:avLst/>
          </a:prstGeom>
        </p:spPr>
      </p:pic>
      <p:pic>
        <p:nvPicPr>
          <p:cNvPr id="6" name="Picture 5">
            <a:extLst>
              <a:ext uri="{FF2B5EF4-FFF2-40B4-BE49-F238E27FC236}">
                <a16:creationId xmlns:a16="http://schemas.microsoft.com/office/drawing/2014/main" id="{E35E177E-E44E-3EA2-3FEE-0D8505488B37}"/>
              </a:ext>
            </a:extLst>
          </p:cNvPr>
          <p:cNvPicPr>
            <a:picLocks noChangeAspect="1"/>
          </p:cNvPicPr>
          <p:nvPr/>
        </p:nvPicPr>
        <p:blipFill>
          <a:blip r:embed="rId3"/>
          <a:stretch>
            <a:fillRect/>
          </a:stretch>
        </p:blipFill>
        <p:spPr>
          <a:xfrm>
            <a:off x="1584328" y="2514599"/>
            <a:ext cx="5266217" cy="3428999"/>
          </a:xfrm>
          <a:prstGeom prst="rect">
            <a:avLst/>
          </a:prstGeom>
        </p:spPr>
      </p:pic>
    </p:spTree>
    <p:extLst>
      <p:ext uri="{BB962C8B-B14F-4D97-AF65-F5344CB8AC3E}">
        <p14:creationId xmlns:p14="http://schemas.microsoft.com/office/powerpoint/2010/main" val="868142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71426-14B1-E089-93C9-C502C27C6EA3}"/>
              </a:ext>
            </a:extLst>
          </p:cNvPr>
          <p:cNvSpPr>
            <a:spLocks noGrp="1"/>
          </p:cNvSpPr>
          <p:nvPr>
            <p:ph type="title"/>
          </p:nvPr>
        </p:nvSpPr>
        <p:spPr>
          <a:xfrm>
            <a:off x="952466" y="267687"/>
            <a:ext cx="10018713" cy="792721"/>
          </a:xfrm>
        </p:spPr>
        <p:txBody>
          <a:bodyPr/>
          <a:lstStyle/>
          <a:p>
            <a:r>
              <a:rPr lang="en-GB" dirty="0"/>
              <a:t>Personal values</a:t>
            </a:r>
          </a:p>
        </p:txBody>
      </p:sp>
      <p:sp>
        <p:nvSpPr>
          <p:cNvPr id="3" name="Content Placeholder 2">
            <a:extLst>
              <a:ext uri="{FF2B5EF4-FFF2-40B4-BE49-F238E27FC236}">
                <a16:creationId xmlns:a16="http://schemas.microsoft.com/office/drawing/2014/main" id="{9E231519-69D2-3463-94F9-5C40BA1A0530}"/>
              </a:ext>
            </a:extLst>
          </p:cNvPr>
          <p:cNvSpPr>
            <a:spLocks noGrp="1"/>
          </p:cNvSpPr>
          <p:nvPr>
            <p:ph idx="1"/>
          </p:nvPr>
        </p:nvSpPr>
        <p:spPr>
          <a:xfrm>
            <a:off x="1899930" y="4322172"/>
            <a:ext cx="4333745" cy="1469580"/>
          </a:xfrm>
        </p:spPr>
        <p:txBody>
          <a:bodyPr>
            <a:normAutofit/>
          </a:bodyPr>
          <a:lstStyle/>
          <a:p>
            <a:pPr marL="0" indent="0">
              <a:buNone/>
            </a:pPr>
            <a:endParaRPr lang="en-GB" dirty="0"/>
          </a:p>
          <a:p>
            <a:endParaRPr lang="en-GB" dirty="0"/>
          </a:p>
          <a:p>
            <a:endParaRPr lang="en-GB" dirty="0"/>
          </a:p>
          <a:p>
            <a:endParaRPr lang="en-GB" dirty="0"/>
          </a:p>
        </p:txBody>
      </p:sp>
      <p:sp>
        <p:nvSpPr>
          <p:cNvPr id="5" name="TextBox 4">
            <a:extLst>
              <a:ext uri="{FF2B5EF4-FFF2-40B4-BE49-F238E27FC236}">
                <a16:creationId xmlns:a16="http://schemas.microsoft.com/office/drawing/2014/main" id="{43EC5806-515F-CEE8-8444-3A92227D53F2}"/>
              </a:ext>
            </a:extLst>
          </p:cNvPr>
          <p:cNvSpPr txBox="1"/>
          <p:nvPr/>
        </p:nvSpPr>
        <p:spPr>
          <a:xfrm>
            <a:off x="2771191" y="6488668"/>
            <a:ext cx="3582956" cy="369332"/>
          </a:xfrm>
          <a:prstGeom prst="rect">
            <a:avLst/>
          </a:prstGeom>
          <a:noFill/>
        </p:spPr>
        <p:txBody>
          <a:bodyPr wrap="square" rtlCol="0">
            <a:spAutoFit/>
          </a:bodyPr>
          <a:lstStyle/>
          <a:p>
            <a:r>
              <a:rPr lang="en-GB" dirty="0"/>
              <a:t>(</a:t>
            </a:r>
            <a:r>
              <a:rPr lang="en-GB" dirty="0" err="1"/>
              <a:t>Poorchangizi</a:t>
            </a:r>
            <a:r>
              <a:rPr lang="en-GB" dirty="0"/>
              <a:t> et al., 2019)</a:t>
            </a:r>
          </a:p>
        </p:txBody>
      </p:sp>
      <p:pic>
        <p:nvPicPr>
          <p:cNvPr id="7" name="Picture 6">
            <a:extLst>
              <a:ext uri="{FF2B5EF4-FFF2-40B4-BE49-F238E27FC236}">
                <a16:creationId xmlns:a16="http://schemas.microsoft.com/office/drawing/2014/main" id="{DAFF9E48-053F-E59D-06DD-D1191C971C65}"/>
              </a:ext>
            </a:extLst>
          </p:cNvPr>
          <p:cNvPicPr>
            <a:picLocks noChangeAspect="1"/>
          </p:cNvPicPr>
          <p:nvPr/>
        </p:nvPicPr>
        <p:blipFill>
          <a:blip r:embed="rId2"/>
          <a:stretch>
            <a:fillRect/>
          </a:stretch>
        </p:blipFill>
        <p:spPr>
          <a:xfrm>
            <a:off x="7464490" y="5562359"/>
            <a:ext cx="4174467" cy="1110975"/>
          </a:xfrm>
          <a:prstGeom prst="rect">
            <a:avLst/>
          </a:prstGeom>
        </p:spPr>
      </p:pic>
      <p:sp>
        <p:nvSpPr>
          <p:cNvPr id="8" name="TextBox 7">
            <a:extLst>
              <a:ext uri="{FF2B5EF4-FFF2-40B4-BE49-F238E27FC236}">
                <a16:creationId xmlns:a16="http://schemas.microsoft.com/office/drawing/2014/main" id="{A25C19F8-B5DD-020E-28BC-8DE7A6B82DBE}"/>
              </a:ext>
            </a:extLst>
          </p:cNvPr>
          <p:cNvSpPr txBox="1"/>
          <p:nvPr/>
        </p:nvSpPr>
        <p:spPr>
          <a:xfrm>
            <a:off x="1623587" y="2723890"/>
            <a:ext cx="6207848" cy="3416320"/>
          </a:xfrm>
          <a:prstGeom prst="rect">
            <a:avLst/>
          </a:prstGeom>
          <a:noFill/>
        </p:spPr>
        <p:txBody>
          <a:bodyPr wrap="square" rtlCol="0">
            <a:spAutoFit/>
          </a:bodyPr>
          <a:lstStyle/>
          <a:p>
            <a:endParaRPr lang="en-GB" sz="2400" b="1" dirty="0"/>
          </a:p>
          <a:p>
            <a:r>
              <a:rPr lang="en-GB" sz="2400" b="1" dirty="0"/>
              <a:t>There are many personal values needed to become a successful nurse, these include:</a:t>
            </a:r>
          </a:p>
          <a:p>
            <a:endParaRPr lang="en-GB" sz="2400" b="1" dirty="0">
              <a:solidFill>
                <a:srgbClr val="FFFF00"/>
              </a:solidFill>
            </a:endParaRPr>
          </a:p>
          <a:p>
            <a:endParaRPr lang="en-GB" sz="2400" b="1" dirty="0">
              <a:solidFill>
                <a:srgbClr val="FFFF00"/>
              </a:solidFill>
            </a:endParaRPr>
          </a:p>
          <a:p>
            <a:endParaRPr lang="en-GB" sz="2400" b="1" dirty="0">
              <a:solidFill>
                <a:srgbClr val="FFFF00"/>
              </a:solidFill>
            </a:endParaRPr>
          </a:p>
          <a:p>
            <a:endParaRPr lang="en-GB" sz="2400" b="1" dirty="0">
              <a:solidFill>
                <a:srgbClr val="FFFF00"/>
              </a:solidFill>
            </a:endParaRPr>
          </a:p>
          <a:p>
            <a:endParaRPr lang="en-GB" sz="2400" b="1" dirty="0">
              <a:solidFill>
                <a:srgbClr val="FFFF00"/>
              </a:solidFill>
            </a:endParaRPr>
          </a:p>
          <a:p>
            <a:endParaRPr lang="en-GB" sz="2400" b="1" dirty="0">
              <a:solidFill>
                <a:srgbClr val="FFFF00"/>
              </a:solidFill>
            </a:endParaRPr>
          </a:p>
        </p:txBody>
      </p:sp>
      <p:pic>
        <p:nvPicPr>
          <p:cNvPr id="9" name="Picture 8">
            <a:extLst>
              <a:ext uri="{FF2B5EF4-FFF2-40B4-BE49-F238E27FC236}">
                <a16:creationId xmlns:a16="http://schemas.microsoft.com/office/drawing/2014/main" id="{75F4EDED-C886-E489-8A30-DFDA8FDBD1BE}"/>
              </a:ext>
            </a:extLst>
          </p:cNvPr>
          <p:cNvPicPr>
            <a:picLocks noChangeAspect="1"/>
          </p:cNvPicPr>
          <p:nvPr/>
        </p:nvPicPr>
        <p:blipFill>
          <a:blip r:embed="rId3"/>
          <a:stretch>
            <a:fillRect/>
          </a:stretch>
        </p:blipFill>
        <p:spPr>
          <a:xfrm>
            <a:off x="1871938" y="1060408"/>
            <a:ext cx="2619375" cy="1743075"/>
          </a:xfrm>
          <a:prstGeom prst="rect">
            <a:avLst/>
          </a:prstGeom>
        </p:spPr>
      </p:pic>
      <p:sp>
        <p:nvSpPr>
          <p:cNvPr id="10" name="TextBox 9">
            <a:extLst>
              <a:ext uri="{FF2B5EF4-FFF2-40B4-BE49-F238E27FC236}">
                <a16:creationId xmlns:a16="http://schemas.microsoft.com/office/drawing/2014/main" id="{AD15268A-F003-23D2-639E-D8B611C3FEA0}"/>
              </a:ext>
            </a:extLst>
          </p:cNvPr>
          <p:cNvSpPr txBox="1"/>
          <p:nvPr/>
        </p:nvSpPr>
        <p:spPr>
          <a:xfrm>
            <a:off x="2323323" y="4322172"/>
            <a:ext cx="4618653"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2060"/>
                </a:solidFill>
              </a:rPr>
              <a:t>Equality and Diversity</a:t>
            </a:r>
          </a:p>
          <a:p>
            <a:pPr marL="285750" indent="-285750">
              <a:buFont typeface="Arial" panose="020B0604020202020204" pitchFamily="34" charset="0"/>
              <a:buChar char="•"/>
            </a:pPr>
            <a:r>
              <a:rPr lang="en-GB" sz="2400" dirty="0">
                <a:solidFill>
                  <a:srgbClr val="002060"/>
                </a:solidFill>
              </a:rPr>
              <a:t>Respect and dignity</a:t>
            </a:r>
          </a:p>
        </p:txBody>
      </p:sp>
      <p:pic>
        <p:nvPicPr>
          <p:cNvPr id="11" name="Picture 10">
            <a:extLst>
              <a:ext uri="{FF2B5EF4-FFF2-40B4-BE49-F238E27FC236}">
                <a16:creationId xmlns:a16="http://schemas.microsoft.com/office/drawing/2014/main" id="{1672C135-9DD2-AF67-D360-638CDC6D4FFB}"/>
              </a:ext>
            </a:extLst>
          </p:cNvPr>
          <p:cNvPicPr>
            <a:picLocks noChangeAspect="1"/>
          </p:cNvPicPr>
          <p:nvPr/>
        </p:nvPicPr>
        <p:blipFill>
          <a:blip r:embed="rId4"/>
          <a:stretch>
            <a:fillRect/>
          </a:stretch>
        </p:blipFill>
        <p:spPr>
          <a:xfrm>
            <a:off x="7694970" y="1060408"/>
            <a:ext cx="3821421" cy="2152734"/>
          </a:xfrm>
          <a:prstGeom prst="rect">
            <a:avLst/>
          </a:prstGeom>
        </p:spPr>
      </p:pic>
    </p:spTree>
    <p:extLst>
      <p:ext uri="{BB962C8B-B14F-4D97-AF65-F5344CB8AC3E}">
        <p14:creationId xmlns:p14="http://schemas.microsoft.com/office/powerpoint/2010/main" val="1536962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B9D09-AAE4-F38C-5A1B-04F1DA474813}"/>
              </a:ext>
            </a:extLst>
          </p:cNvPr>
          <p:cNvSpPr>
            <a:spLocks noGrp="1"/>
          </p:cNvSpPr>
          <p:nvPr>
            <p:ph type="title"/>
          </p:nvPr>
        </p:nvSpPr>
        <p:spPr>
          <a:xfrm>
            <a:off x="747193" y="293914"/>
            <a:ext cx="10018713" cy="1752599"/>
          </a:xfrm>
        </p:spPr>
        <p:txBody>
          <a:bodyPr/>
          <a:lstStyle/>
          <a:p>
            <a:r>
              <a:rPr lang="en-GB" dirty="0"/>
              <a:t>Equality and diversity</a:t>
            </a:r>
          </a:p>
        </p:txBody>
      </p:sp>
      <p:pic>
        <p:nvPicPr>
          <p:cNvPr id="9" name="Content Placeholder 8">
            <a:extLst>
              <a:ext uri="{FF2B5EF4-FFF2-40B4-BE49-F238E27FC236}">
                <a16:creationId xmlns:a16="http://schemas.microsoft.com/office/drawing/2014/main" id="{46AAAE40-6FDD-3924-D889-910E8D36DE0C}"/>
              </a:ext>
            </a:extLst>
          </p:cNvPr>
          <p:cNvPicPr>
            <a:picLocks noGrp="1" noChangeAspect="1"/>
          </p:cNvPicPr>
          <p:nvPr>
            <p:ph idx="1"/>
          </p:nvPr>
        </p:nvPicPr>
        <p:blipFill>
          <a:blip r:embed="rId2"/>
          <a:stretch>
            <a:fillRect/>
          </a:stretch>
        </p:blipFill>
        <p:spPr>
          <a:xfrm>
            <a:off x="2583260" y="3429000"/>
            <a:ext cx="6346578" cy="3056731"/>
          </a:xfrm>
          <a:prstGeom prst="rect">
            <a:avLst/>
          </a:prstGeom>
        </p:spPr>
      </p:pic>
      <p:pic>
        <p:nvPicPr>
          <p:cNvPr id="4" name="Picture 3">
            <a:extLst>
              <a:ext uri="{FF2B5EF4-FFF2-40B4-BE49-F238E27FC236}">
                <a16:creationId xmlns:a16="http://schemas.microsoft.com/office/drawing/2014/main" id="{3D33D012-06EB-D10A-8BB2-9E7B3993F6C3}"/>
              </a:ext>
            </a:extLst>
          </p:cNvPr>
          <p:cNvPicPr>
            <a:picLocks noChangeAspect="1"/>
          </p:cNvPicPr>
          <p:nvPr/>
        </p:nvPicPr>
        <p:blipFill>
          <a:blip r:embed="rId3"/>
          <a:stretch>
            <a:fillRect/>
          </a:stretch>
        </p:blipFill>
        <p:spPr>
          <a:xfrm>
            <a:off x="8707362" y="158932"/>
            <a:ext cx="3349149" cy="2174714"/>
          </a:xfrm>
          <a:prstGeom prst="rect">
            <a:avLst/>
          </a:prstGeom>
        </p:spPr>
      </p:pic>
      <p:sp>
        <p:nvSpPr>
          <p:cNvPr id="7" name="TextBox 6">
            <a:extLst>
              <a:ext uri="{FF2B5EF4-FFF2-40B4-BE49-F238E27FC236}">
                <a16:creationId xmlns:a16="http://schemas.microsoft.com/office/drawing/2014/main" id="{77AA1BDC-5028-5B4E-0E2A-2FDEFC4BBA9B}"/>
              </a:ext>
            </a:extLst>
          </p:cNvPr>
          <p:cNvSpPr txBox="1"/>
          <p:nvPr/>
        </p:nvSpPr>
        <p:spPr>
          <a:xfrm>
            <a:off x="4745115" y="6508233"/>
            <a:ext cx="2845837" cy="369332"/>
          </a:xfrm>
          <a:prstGeom prst="rect">
            <a:avLst/>
          </a:prstGeom>
          <a:noFill/>
        </p:spPr>
        <p:txBody>
          <a:bodyPr wrap="square" rtlCol="0">
            <a:spAutoFit/>
          </a:bodyPr>
          <a:lstStyle/>
          <a:p>
            <a:r>
              <a:rPr lang="en-GB" dirty="0"/>
              <a:t>(Begum, 2023)</a:t>
            </a:r>
          </a:p>
        </p:txBody>
      </p:sp>
      <p:sp>
        <p:nvSpPr>
          <p:cNvPr id="8" name="TextBox 7">
            <a:extLst>
              <a:ext uri="{FF2B5EF4-FFF2-40B4-BE49-F238E27FC236}">
                <a16:creationId xmlns:a16="http://schemas.microsoft.com/office/drawing/2014/main" id="{A223EE1C-DA21-8A12-6449-C1E070FFE8BD}"/>
              </a:ext>
            </a:extLst>
          </p:cNvPr>
          <p:cNvSpPr txBox="1"/>
          <p:nvPr/>
        </p:nvSpPr>
        <p:spPr>
          <a:xfrm>
            <a:off x="2916316" y="6508233"/>
            <a:ext cx="2032986" cy="369332"/>
          </a:xfrm>
          <a:prstGeom prst="rect">
            <a:avLst/>
          </a:prstGeom>
          <a:noFill/>
        </p:spPr>
        <p:txBody>
          <a:bodyPr wrap="square" rtlCol="0">
            <a:spAutoFit/>
          </a:bodyPr>
          <a:lstStyle/>
          <a:p>
            <a:r>
              <a:rPr lang="en-GB" dirty="0"/>
              <a:t>(Stenhouse, n.d.)</a:t>
            </a:r>
          </a:p>
        </p:txBody>
      </p:sp>
      <p:sp>
        <p:nvSpPr>
          <p:cNvPr id="10" name="TextBox 9">
            <a:extLst>
              <a:ext uri="{FF2B5EF4-FFF2-40B4-BE49-F238E27FC236}">
                <a16:creationId xmlns:a16="http://schemas.microsoft.com/office/drawing/2014/main" id="{B67F67C0-5A83-77FC-9981-0777077A6B49}"/>
              </a:ext>
            </a:extLst>
          </p:cNvPr>
          <p:cNvSpPr txBox="1"/>
          <p:nvPr/>
        </p:nvSpPr>
        <p:spPr>
          <a:xfrm>
            <a:off x="1526142" y="1841772"/>
            <a:ext cx="3198499" cy="369332"/>
          </a:xfrm>
          <a:prstGeom prst="rect">
            <a:avLst/>
          </a:prstGeom>
          <a:noFill/>
        </p:spPr>
        <p:txBody>
          <a:bodyPr wrap="square" rtlCol="0">
            <a:spAutoFit/>
          </a:bodyPr>
          <a:lstStyle/>
          <a:p>
            <a:r>
              <a:rPr lang="en-GB" b="1" dirty="0">
                <a:solidFill>
                  <a:srgbClr val="002060"/>
                </a:solidFill>
              </a:rPr>
              <a:t>Respect human rights</a:t>
            </a:r>
          </a:p>
        </p:txBody>
      </p:sp>
      <p:sp>
        <p:nvSpPr>
          <p:cNvPr id="11" name="TextBox 10">
            <a:extLst>
              <a:ext uri="{FF2B5EF4-FFF2-40B4-BE49-F238E27FC236}">
                <a16:creationId xmlns:a16="http://schemas.microsoft.com/office/drawing/2014/main" id="{40F19D08-F9AA-693F-2B38-D096B92ABB54}"/>
              </a:ext>
            </a:extLst>
          </p:cNvPr>
          <p:cNvSpPr txBox="1"/>
          <p:nvPr/>
        </p:nvSpPr>
        <p:spPr>
          <a:xfrm>
            <a:off x="3162021" y="2340818"/>
            <a:ext cx="2933979" cy="369332"/>
          </a:xfrm>
          <a:prstGeom prst="rect">
            <a:avLst/>
          </a:prstGeom>
          <a:noFill/>
        </p:spPr>
        <p:txBody>
          <a:bodyPr wrap="square" rtlCol="0">
            <a:spAutoFit/>
          </a:bodyPr>
          <a:lstStyle/>
          <a:p>
            <a:r>
              <a:rPr lang="en-GB" b="1" dirty="0">
                <a:solidFill>
                  <a:srgbClr val="002060"/>
                </a:solidFill>
              </a:rPr>
              <a:t>Treat people as individuals</a:t>
            </a:r>
          </a:p>
        </p:txBody>
      </p:sp>
      <p:sp>
        <p:nvSpPr>
          <p:cNvPr id="13" name="TextBox 12">
            <a:extLst>
              <a:ext uri="{FF2B5EF4-FFF2-40B4-BE49-F238E27FC236}">
                <a16:creationId xmlns:a16="http://schemas.microsoft.com/office/drawing/2014/main" id="{F0BBD794-5B03-024D-ADC8-5C1AD594C7B4}"/>
              </a:ext>
            </a:extLst>
          </p:cNvPr>
          <p:cNvSpPr txBox="1"/>
          <p:nvPr/>
        </p:nvSpPr>
        <p:spPr>
          <a:xfrm>
            <a:off x="5543131" y="2957201"/>
            <a:ext cx="2640065" cy="369332"/>
          </a:xfrm>
          <a:prstGeom prst="rect">
            <a:avLst/>
          </a:prstGeom>
          <a:noFill/>
        </p:spPr>
        <p:txBody>
          <a:bodyPr wrap="square" rtlCol="0">
            <a:spAutoFit/>
          </a:bodyPr>
          <a:lstStyle/>
          <a:p>
            <a:r>
              <a:rPr lang="en-GB" b="1" dirty="0">
                <a:solidFill>
                  <a:srgbClr val="002060"/>
                </a:solidFill>
              </a:rPr>
              <a:t>Acknowledge diversity</a:t>
            </a:r>
          </a:p>
        </p:txBody>
      </p:sp>
    </p:spTree>
    <p:extLst>
      <p:ext uri="{BB962C8B-B14F-4D97-AF65-F5344CB8AC3E}">
        <p14:creationId xmlns:p14="http://schemas.microsoft.com/office/powerpoint/2010/main" val="3702370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34FFD-C6B2-BA3F-A723-79E4459F149B}"/>
              </a:ext>
            </a:extLst>
          </p:cNvPr>
          <p:cNvSpPr>
            <a:spLocks noGrp="1"/>
          </p:cNvSpPr>
          <p:nvPr>
            <p:ph type="title"/>
          </p:nvPr>
        </p:nvSpPr>
        <p:spPr>
          <a:xfrm>
            <a:off x="-819264" y="0"/>
            <a:ext cx="10018713" cy="1752599"/>
          </a:xfrm>
        </p:spPr>
        <p:txBody>
          <a:bodyPr/>
          <a:lstStyle/>
          <a:p>
            <a:r>
              <a:rPr lang="en-GB" dirty="0"/>
              <a:t>Respect and dignity</a:t>
            </a:r>
          </a:p>
        </p:txBody>
      </p:sp>
      <p:sp>
        <p:nvSpPr>
          <p:cNvPr id="3" name="Content Placeholder 2">
            <a:extLst>
              <a:ext uri="{FF2B5EF4-FFF2-40B4-BE49-F238E27FC236}">
                <a16:creationId xmlns:a16="http://schemas.microsoft.com/office/drawing/2014/main" id="{34C96518-D5FC-B0E1-D814-B6B97349AEE5}"/>
              </a:ext>
            </a:extLst>
          </p:cNvPr>
          <p:cNvSpPr>
            <a:spLocks noGrp="1"/>
          </p:cNvSpPr>
          <p:nvPr>
            <p:ph idx="1"/>
          </p:nvPr>
        </p:nvSpPr>
        <p:spPr>
          <a:xfrm>
            <a:off x="1462333" y="1694332"/>
            <a:ext cx="8423169" cy="4788161"/>
          </a:xfrm>
        </p:spPr>
        <p:txBody>
          <a:bodyPr>
            <a:normAutofit fontScale="92500" lnSpcReduction="20000"/>
          </a:bodyPr>
          <a:lstStyle/>
          <a:p>
            <a:pPr marL="0" indent="0">
              <a:buNone/>
            </a:pPr>
            <a:r>
              <a:rPr lang="en-GB" sz="2300" b="1" dirty="0">
                <a:solidFill>
                  <a:srgbClr val="002060"/>
                </a:solidFill>
              </a:rPr>
              <a:t>Providing patients with dignity and respect is a fundamental duty of a nurse. According to research conducted by the Social Care Institute for Excellence (SCIE), there are eight key components that support dignity in care.</a:t>
            </a:r>
          </a:p>
          <a:p>
            <a:pPr marL="0" indent="0">
              <a:buNone/>
            </a:pPr>
            <a:endParaRPr lang="en-GB" sz="2300" b="1" dirty="0">
              <a:solidFill>
                <a:srgbClr val="002060"/>
              </a:solidFill>
            </a:endParaRPr>
          </a:p>
          <a:p>
            <a:r>
              <a:rPr lang="en-GB" sz="2300" b="1" dirty="0"/>
              <a:t>Choice and control</a:t>
            </a:r>
            <a:endParaRPr lang="en-GB" sz="2300" dirty="0"/>
          </a:p>
          <a:p>
            <a:r>
              <a:rPr lang="en-GB" sz="2300" b="1" dirty="0"/>
              <a:t>Communication</a:t>
            </a:r>
            <a:r>
              <a:rPr lang="en-GB" sz="2300" dirty="0"/>
              <a:t> </a:t>
            </a:r>
          </a:p>
          <a:p>
            <a:r>
              <a:rPr lang="en-GB" sz="2300" b="1" dirty="0"/>
              <a:t>Eating and nutritional care </a:t>
            </a:r>
            <a:r>
              <a:rPr lang="en-GB" sz="2300" dirty="0"/>
              <a:t> </a:t>
            </a:r>
          </a:p>
          <a:p>
            <a:r>
              <a:rPr lang="en-GB" sz="2300" b="1" dirty="0"/>
              <a:t>Pain management </a:t>
            </a:r>
            <a:endParaRPr lang="en-GB" sz="2300" dirty="0"/>
          </a:p>
          <a:p>
            <a:r>
              <a:rPr lang="en-GB" sz="2300" b="1" dirty="0"/>
              <a:t>Personal hygiene </a:t>
            </a:r>
            <a:endParaRPr lang="en-GB" sz="2300" dirty="0"/>
          </a:p>
          <a:p>
            <a:r>
              <a:rPr lang="en-GB" sz="2300" b="1" dirty="0"/>
              <a:t>Practical assistance </a:t>
            </a:r>
            <a:endParaRPr lang="en-GB" sz="2300" dirty="0"/>
          </a:p>
          <a:p>
            <a:r>
              <a:rPr lang="en-GB" sz="2300" b="1" dirty="0"/>
              <a:t>Privacy </a:t>
            </a:r>
            <a:endParaRPr lang="en-GB" sz="2300" dirty="0"/>
          </a:p>
          <a:p>
            <a:r>
              <a:rPr lang="en-GB" sz="2300" b="1" dirty="0"/>
              <a:t>Social inclusion </a:t>
            </a:r>
            <a:endParaRPr lang="en-GB" sz="2300" dirty="0"/>
          </a:p>
        </p:txBody>
      </p:sp>
      <p:sp>
        <p:nvSpPr>
          <p:cNvPr id="4" name="TextBox 3">
            <a:extLst>
              <a:ext uri="{FF2B5EF4-FFF2-40B4-BE49-F238E27FC236}">
                <a16:creationId xmlns:a16="http://schemas.microsoft.com/office/drawing/2014/main" id="{7454B429-F55B-8C07-DA33-A9BBBB20C5F0}"/>
              </a:ext>
            </a:extLst>
          </p:cNvPr>
          <p:cNvSpPr txBox="1"/>
          <p:nvPr/>
        </p:nvSpPr>
        <p:spPr>
          <a:xfrm>
            <a:off x="3275950" y="6515976"/>
            <a:ext cx="2397967" cy="369332"/>
          </a:xfrm>
          <a:prstGeom prst="rect">
            <a:avLst/>
          </a:prstGeom>
          <a:noFill/>
        </p:spPr>
        <p:txBody>
          <a:bodyPr wrap="square" rtlCol="0">
            <a:spAutoFit/>
          </a:bodyPr>
          <a:lstStyle/>
          <a:p>
            <a:r>
              <a:rPr lang="en-GB" dirty="0"/>
              <a:t>(Hendy, 2022)</a:t>
            </a:r>
          </a:p>
        </p:txBody>
      </p:sp>
      <p:pic>
        <p:nvPicPr>
          <p:cNvPr id="5" name="Picture 4">
            <a:extLst>
              <a:ext uri="{FF2B5EF4-FFF2-40B4-BE49-F238E27FC236}">
                <a16:creationId xmlns:a16="http://schemas.microsoft.com/office/drawing/2014/main" id="{90C1E1CB-4BFC-D1EB-1408-05A40010E404}"/>
              </a:ext>
            </a:extLst>
          </p:cNvPr>
          <p:cNvPicPr>
            <a:picLocks noChangeAspect="1"/>
          </p:cNvPicPr>
          <p:nvPr/>
        </p:nvPicPr>
        <p:blipFill>
          <a:blip r:embed="rId2"/>
          <a:stretch>
            <a:fillRect/>
          </a:stretch>
        </p:blipFill>
        <p:spPr>
          <a:xfrm>
            <a:off x="6885992" y="158620"/>
            <a:ext cx="4648673" cy="1502229"/>
          </a:xfrm>
          <a:prstGeom prst="rect">
            <a:avLst/>
          </a:prstGeom>
        </p:spPr>
      </p:pic>
      <p:pic>
        <p:nvPicPr>
          <p:cNvPr id="6" name="Picture 5">
            <a:extLst>
              <a:ext uri="{FF2B5EF4-FFF2-40B4-BE49-F238E27FC236}">
                <a16:creationId xmlns:a16="http://schemas.microsoft.com/office/drawing/2014/main" id="{80CE83F7-57B9-C80E-EDE1-C7956784887A}"/>
              </a:ext>
            </a:extLst>
          </p:cNvPr>
          <p:cNvPicPr>
            <a:picLocks noChangeAspect="1"/>
          </p:cNvPicPr>
          <p:nvPr/>
        </p:nvPicPr>
        <p:blipFill>
          <a:blip r:embed="rId3"/>
          <a:stretch>
            <a:fillRect/>
          </a:stretch>
        </p:blipFill>
        <p:spPr>
          <a:xfrm>
            <a:off x="5673917" y="2934437"/>
            <a:ext cx="4034420" cy="1575025"/>
          </a:xfrm>
          <a:prstGeom prst="rect">
            <a:avLst/>
          </a:prstGeom>
        </p:spPr>
      </p:pic>
      <p:pic>
        <p:nvPicPr>
          <p:cNvPr id="7" name="Picture 6">
            <a:extLst>
              <a:ext uri="{FF2B5EF4-FFF2-40B4-BE49-F238E27FC236}">
                <a16:creationId xmlns:a16="http://schemas.microsoft.com/office/drawing/2014/main" id="{CA355864-DA5B-055C-9CF7-784C0B2D0073}"/>
              </a:ext>
            </a:extLst>
          </p:cNvPr>
          <p:cNvPicPr>
            <a:picLocks noChangeAspect="1"/>
          </p:cNvPicPr>
          <p:nvPr/>
        </p:nvPicPr>
        <p:blipFill>
          <a:blip r:embed="rId4"/>
          <a:stretch>
            <a:fillRect/>
          </a:stretch>
        </p:blipFill>
        <p:spPr>
          <a:xfrm>
            <a:off x="8829565" y="4820526"/>
            <a:ext cx="2705100" cy="1695450"/>
          </a:xfrm>
          <a:prstGeom prst="rect">
            <a:avLst/>
          </a:prstGeom>
        </p:spPr>
      </p:pic>
    </p:spTree>
    <p:extLst>
      <p:ext uri="{BB962C8B-B14F-4D97-AF65-F5344CB8AC3E}">
        <p14:creationId xmlns:p14="http://schemas.microsoft.com/office/powerpoint/2010/main" val="3189070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1ADEA-85BA-0169-0D3D-46E1C656A784}"/>
              </a:ext>
            </a:extLst>
          </p:cNvPr>
          <p:cNvSpPr>
            <a:spLocks noGrp="1"/>
          </p:cNvSpPr>
          <p:nvPr>
            <p:ph type="title"/>
          </p:nvPr>
        </p:nvSpPr>
        <p:spPr/>
        <p:txBody>
          <a:bodyPr>
            <a:normAutofit/>
          </a:bodyPr>
          <a:lstStyle/>
          <a:p>
            <a:r>
              <a:rPr lang="en-GB" dirty="0"/>
              <a:t>NMC competencies</a:t>
            </a:r>
          </a:p>
        </p:txBody>
      </p:sp>
      <p:sp>
        <p:nvSpPr>
          <p:cNvPr id="3" name="Content Placeholder 2">
            <a:extLst>
              <a:ext uri="{FF2B5EF4-FFF2-40B4-BE49-F238E27FC236}">
                <a16:creationId xmlns:a16="http://schemas.microsoft.com/office/drawing/2014/main" id="{225B2221-5EE1-6426-B3ED-1C17F6E8336E}"/>
              </a:ext>
            </a:extLst>
          </p:cNvPr>
          <p:cNvSpPr>
            <a:spLocks noGrp="1"/>
          </p:cNvSpPr>
          <p:nvPr>
            <p:ph idx="1"/>
          </p:nvPr>
        </p:nvSpPr>
        <p:spPr>
          <a:xfrm>
            <a:off x="1372343" y="2116493"/>
            <a:ext cx="10018713" cy="3124201"/>
          </a:xfrm>
        </p:spPr>
        <p:txBody>
          <a:bodyPr>
            <a:normAutofit fontScale="70000" lnSpcReduction="20000"/>
          </a:bodyPr>
          <a:lstStyle/>
          <a:p>
            <a:pPr marL="0" indent="0">
              <a:buNone/>
            </a:pPr>
            <a:r>
              <a:rPr lang="en-GB" dirty="0"/>
              <a:t>The Nursing and Midwifery Council (NMC) is the nursing and midwifery regulator for Scotland, England, Wales, and Northern Ireland. Their purpose is to protect and safeguard the public.</a:t>
            </a:r>
          </a:p>
          <a:p>
            <a:pPr marL="0" indent="0">
              <a:buNone/>
            </a:pPr>
            <a:r>
              <a:rPr lang="en-GB" dirty="0"/>
              <a:t>The NMC develops tools and guidelines to support nurses in meeting practice standards and taking on new tasks. </a:t>
            </a:r>
          </a:p>
          <a:p>
            <a:pPr marL="0" indent="0">
              <a:buNone/>
            </a:pPr>
            <a:r>
              <a:rPr lang="en-GB" dirty="0"/>
              <a:t> </a:t>
            </a:r>
          </a:p>
          <a:p>
            <a:pPr marL="0" indent="0">
              <a:buNone/>
            </a:pPr>
            <a:r>
              <a:rPr lang="en-GB" dirty="0"/>
              <a:t>Nurses must adhere to four main categories of professional nursing practice, these are:</a:t>
            </a:r>
          </a:p>
          <a:p>
            <a:r>
              <a:rPr lang="en-GB" b="1" dirty="0">
                <a:solidFill>
                  <a:srgbClr val="002060"/>
                </a:solidFill>
              </a:rPr>
              <a:t>•	 professional values</a:t>
            </a:r>
          </a:p>
          <a:p>
            <a:r>
              <a:rPr lang="en-GB" b="1" dirty="0">
                <a:solidFill>
                  <a:srgbClr val="002060"/>
                </a:solidFill>
              </a:rPr>
              <a:t>•	 communication and interpersonal skills</a:t>
            </a:r>
          </a:p>
          <a:p>
            <a:r>
              <a:rPr lang="en-GB" b="1" dirty="0">
                <a:solidFill>
                  <a:srgbClr val="002060"/>
                </a:solidFill>
              </a:rPr>
              <a:t>•	 nursing practice and decision making</a:t>
            </a:r>
          </a:p>
          <a:p>
            <a:r>
              <a:rPr lang="en-GB" b="1" dirty="0">
                <a:solidFill>
                  <a:srgbClr val="002060"/>
                </a:solidFill>
              </a:rPr>
              <a:t>•	 leadership, management and team working</a:t>
            </a:r>
          </a:p>
        </p:txBody>
      </p:sp>
      <p:sp>
        <p:nvSpPr>
          <p:cNvPr id="5" name="TextBox 4">
            <a:extLst>
              <a:ext uri="{FF2B5EF4-FFF2-40B4-BE49-F238E27FC236}">
                <a16:creationId xmlns:a16="http://schemas.microsoft.com/office/drawing/2014/main" id="{3E849CDB-C421-B869-ECDD-DF2A10A18517}"/>
              </a:ext>
            </a:extLst>
          </p:cNvPr>
          <p:cNvSpPr txBox="1"/>
          <p:nvPr/>
        </p:nvSpPr>
        <p:spPr>
          <a:xfrm>
            <a:off x="2603241" y="6540759"/>
            <a:ext cx="3951514" cy="369332"/>
          </a:xfrm>
          <a:prstGeom prst="rect">
            <a:avLst/>
          </a:prstGeom>
          <a:noFill/>
        </p:spPr>
        <p:txBody>
          <a:bodyPr wrap="square" rtlCol="0">
            <a:spAutoFit/>
          </a:bodyPr>
          <a:lstStyle/>
          <a:p>
            <a:r>
              <a:rPr lang="en-GB"/>
              <a:t>(Nursing and Midwifery Council, 2018)</a:t>
            </a:r>
            <a:endParaRPr lang="en-GB" dirty="0"/>
          </a:p>
        </p:txBody>
      </p:sp>
      <p:pic>
        <p:nvPicPr>
          <p:cNvPr id="6" name="Picture 5">
            <a:extLst>
              <a:ext uri="{FF2B5EF4-FFF2-40B4-BE49-F238E27FC236}">
                <a16:creationId xmlns:a16="http://schemas.microsoft.com/office/drawing/2014/main" id="{5210C12D-0743-D48D-69FB-9ADC63FADDEF}"/>
              </a:ext>
            </a:extLst>
          </p:cNvPr>
          <p:cNvPicPr>
            <a:picLocks noChangeAspect="1"/>
          </p:cNvPicPr>
          <p:nvPr/>
        </p:nvPicPr>
        <p:blipFill>
          <a:blip r:embed="rId2"/>
          <a:stretch>
            <a:fillRect/>
          </a:stretch>
        </p:blipFill>
        <p:spPr>
          <a:xfrm>
            <a:off x="7125672" y="4107515"/>
            <a:ext cx="4926174" cy="2617910"/>
          </a:xfrm>
          <a:prstGeom prst="rect">
            <a:avLst/>
          </a:prstGeom>
        </p:spPr>
      </p:pic>
    </p:spTree>
    <p:extLst>
      <p:ext uri="{BB962C8B-B14F-4D97-AF65-F5344CB8AC3E}">
        <p14:creationId xmlns:p14="http://schemas.microsoft.com/office/powerpoint/2010/main" val="208059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902E7-275A-D2B5-D90B-26F691673B0A}"/>
              </a:ext>
            </a:extLst>
          </p:cNvPr>
          <p:cNvSpPr>
            <a:spLocks noGrp="1"/>
          </p:cNvSpPr>
          <p:nvPr>
            <p:ph type="title"/>
          </p:nvPr>
        </p:nvSpPr>
        <p:spPr/>
        <p:txBody>
          <a:bodyPr/>
          <a:lstStyle/>
          <a:p>
            <a:r>
              <a:rPr lang="en-GB" dirty="0"/>
              <a:t>The code</a:t>
            </a:r>
          </a:p>
        </p:txBody>
      </p:sp>
      <p:sp>
        <p:nvSpPr>
          <p:cNvPr id="3" name="Content Placeholder 2">
            <a:extLst>
              <a:ext uri="{FF2B5EF4-FFF2-40B4-BE49-F238E27FC236}">
                <a16:creationId xmlns:a16="http://schemas.microsoft.com/office/drawing/2014/main" id="{3BFB6179-9A9F-EACF-0526-D63A6E4CE4E7}"/>
              </a:ext>
            </a:extLst>
          </p:cNvPr>
          <p:cNvSpPr>
            <a:spLocks noGrp="1"/>
          </p:cNvSpPr>
          <p:nvPr>
            <p:ph idx="1"/>
          </p:nvPr>
        </p:nvSpPr>
        <p:spPr>
          <a:xfrm>
            <a:off x="1484310" y="2135545"/>
            <a:ext cx="10018713" cy="3124201"/>
          </a:xfrm>
        </p:spPr>
        <p:txBody>
          <a:bodyPr>
            <a:normAutofit fontScale="85000" lnSpcReduction="20000"/>
          </a:bodyPr>
          <a:lstStyle/>
          <a:p>
            <a:pPr marL="0" indent="0">
              <a:buNone/>
            </a:pPr>
            <a:r>
              <a:rPr lang="en-GB" dirty="0"/>
              <a:t>The NMC code ensures that patients are safeguarded and their needs are put first.</a:t>
            </a:r>
          </a:p>
          <a:p>
            <a:pPr marL="0" indent="0">
              <a:buNone/>
            </a:pPr>
            <a:r>
              <a:rPr lang="en-GB" dirty="0"/>
              <a:t>Nurses must act in line with the code when they are providing care.</a:t>
            </a:r>
          </a:p>
          <a:p>
            <a:pPr marL="0" indent="0">
              <a:buNone/>
            </a:pPr>
            <a:r>
              <a:rPr lang="en-GB" dirty="0"/>
              <a:t>The values and principles outlined in the Code can be applied in a variety of practice settings.</a:t>
            </a:r>
          </a:p>
          <a:p>
            <a:pPr marL="0" indent="0">
              <a:buNone/>
            </a:pPr>
            <a:r>
              <a:rPr lang="en-GB" dirty="0"/>
              <a:t>The 4 main themes are:</a:t>
            </a:r>
          </a:p>
          <a:p>
            <a:r>
              <a:rPr lang="en-GB" dirty="0"/>
              <a:t>Prioritise people</a:t>
            </a:r>
          </a:p>
          <a:p>
            <a:r>
              <a:rPr lang="en-GB" dirty="0"/>
              <a:t>Practice Effectively</a:t>
            </a:r>
          </a:p>
          <a:p>
            <a:r>
              <a:rPr lang="en-GB" dirty="0"/>
              <a:t> Preserve safety</a:t>
            </a:r>
          </a:p>
          <a:p>
            <a:r>
              <a:rPr lang="en-GB" dirty="0"/>
              <a:t>Promote professionalism and trust</a:t>
            </a:r>
          </a:p>
        </p:txBody>
      </p:sp>
      <p:sp>
        <p:nvSpPr>
          <p:cNvPr id="4" name="TextBox 3">
            <a:extLst>
              <a:ext uri="{FF2B5EF4-FFF2-40B4-BE49-F238E27FC236}">
                <a16:creationId xmlns:a16="http://schemas.microsoft.com/office/drawing/2014/main" id="{98EE3DE1-C419-361E-7453-265BEC25AB1E}"/>
              </a:ext>
            </a:extLst>
          </p:cNvPr>
          <p:cNvSpPr txBox="1"/>
          <p:nvPr/>
        </p:nvSpPr>
        <p:spPr>
          <a:xfrm>
            <a:off x="2885242" y="6488668"/>
            <a:ext cx="4003830" cy="369332"/>
          </a:xfrm>
          <a:prstGeom prst="rect">
            <a:avLst/>
          </a:prstGeom>
          <a:noFill/>
        </p:spPr>
        <p:txBody>
          <a:bodyPr wrap="square" rtlCol="0">
            <a:spAutoFit/>
          </a:bodyPr>
          <a:lstStyle/>
          <a:p>
            <a:r>
              <a:rPr lang="en-GB" dirty="0"/>
              <a:t>(Nursing and Midwifery Council, 2018). </a:t>
            </a:r>
          </a:p>
        </p:txBody>
      </p:sp>
      <p:pic>
        <p:nvPicPr>
          <p:cNvPr id="5" name="Picture 4">
            <a:extLst>
              <a:ext uri="{FF2B5EF4-FFF2-40B4-BE49-F238E27FC236}">
                <a16:creationId xmlns:a16="http://schemas.microsoft.com/office/drawing/2014/main" id="{CA3CF46A-B565-A76E-DFF2-F9372BB81F5B}"/>
              </a:ext>
            </a:extLst>
          </p:cNvPr>
          <p:cNvPicPr>
            <a:picLocks noChangeAspect="1"/>
          </p:cNvPicPr>
          <p:nvPr/>
        </p:nvPicPr>
        <p:blipFill>
          <a:blip r:embed="rId2"/>
          <a:stretch>
            <a:fillRect/>
          </a:stretch>
        </p:blipFill>
        <p:spPr>
          <a:xfrm>
            <a:off x="6606073" y="3429000"/>
            <a:ext cx="5585927" cy="3429000"/>
          </a:xfrm>
          <a:prstGeom prst="rect">
            <a:avLst/>
          </a:prstGeom>
        </p:spPr>
      </p:pic>
    </p:spTree>
    <p:extLst>
      <p:ext uri="{BB962C8B-B14F-4D97-AF65-F5344CB8AC3E}">
        <p14:creationId xmlns:p14="http://schemas.microsoft.com/office/powerpoint/2010/main" val="29465799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A565B-2825-FFB2-0BF5-F766CBEA7FDA}"/>
              </a:ext>
            </a:extLst>
          </p:cNvPr>
          <p:cNvSpPr>
            <a:spLocks noGrp="1"/>
          </p:cNvSpPr>
          <p:nvPr>
            <p:ph type="title"/>
          </p:nvPr>
        </p:nvSpPr>
        <p:spPr>
          <a:xfrm>
            <a:off x="1086642" y="400732"/>
            <a:ext cx="10018713" cy="973493"/>
          </a:xfrm>
        </p:spPr>
        <p:txBody>
          <a:bodyPr/>
          <a:lstStyle/>
          <a:p>
            <a:r>
              <a:rPr lang="en-GB" dirty="0"/>
              <a:t>Conclusion</a:t>
            </a:r>
          </a:p>
        </p:txBody>
      </p:sp>
      <p:sp>
        <p:nvSpPr>
          <p:cNvPr id="3" name="Content Placeholder 2">
            <a:extLst>
              <a:ext uri="{FF2B5EF4-FFF2-40B4-BE49-F238E27FC236}">
                <a16:creationId xmlns:a16="http://schemas.microsoft.com/office/drawing/2014/main" id="{28319AB8-CF5E-397A-B10C-44E7805E6368}"/>
              </a:ext>
            </a:extLst>
          </p:cNvPr>
          <p:cNvSpPr>
            <a:spLocks noGrp="1"/>
          </p:cNvSpPr>
          <p:nvPr>
            <p:ph idx="1"/>
          </p:nvPr>
        </p:nvSpPr>
        <p:spPr>
          <a:xfrm>
            <a:off x="1507198" y="1828800"/>
            <a:ext cx="10235680" cy="2318657"/>
          </a:xfrm>
        </p:spPr>
        <p:txBody>
          <a:bodyPr>
            <a:normAutofit fontScale="92500" lnSpcReduction="10000"/>
          </a:bodyPr>
          <a:lstStyle/>
          <a:p>
            <a:pPr marL="0" indent="0">
              <a:buNone/>
            </a:pPr>
            <a:r>
              <a:rPr lang="en-GB" dirty="0"/>
              <a:t>In summary, this presentation's content has demonstrated that professional and academic competencies are essential to becoming a qualified nurse. Communication is a crucial component of many of these skills and a nurse's career. The nursing profession also heavily relies on personal values. Being able to treat everyone equally and with respect are beneficial personal values for nurses to possess. Last but not least, the NMC codes and competencies are designed to ensure that standards of practise are being adhered to and that nurses are supported throughout their careers.</a:t>
            </a:r>
          </a:p>
        </p:txBody>
      </p:sp>
      <p:pic>
        <p:nvPicPr>
          <p:cNvPr id="5" name="Picture 4">
            <a:extLst>
              <a:ext uri="{FF2B5EF4-FFF2-40B4-BE49-F238E27FC236}">
                <a16:creationId xmlns:a16="http://schemas.microsoft.com/office/drawing/2014/main" id="{3BA1A2F1-CE2F-E2DE-E00A-1592E84CF202}"/>
              </a:ext>
            </a:extLst>
          </p:cNvPr>
          <p:cNvPicPr>
            <a:picLocks noChangeAspect="1"/>
          </p:cNvPicPr>
          <p:nvPr/>
        </p:nvPicPr>
        <p:blipFill>
          <a:blip r:embed="rId2"/>
          <a:stretch>
            <a:fillRect/>
          </a:stretch>
        </p:blipFill>
        <p:spPr>
          <a:xfrm>
            <a:off x="4144345" y="4602032"/>
            <a:ext cx="3903306" cy="1876425"/>
          </a:xfrm>
          <a:prstGeom prst="rect">
            <a:avLst/>
          </a:prstGeom>
        </p:spPr>
      </p:pic>
      <p:pic>
        <p:nvPicPr>
          <p:cNvPr id="6" name="Picture 5">
            <a:extLst>
              <a:ext uri="{FF2B5EF4-FFF2-40B4-BE49-F238E27FC236}">
                <a16:creationId xmlns:a16="http://schemas.microsoft.com/office/drawing/2014/main" id="{EDC136B2-B478-052D-887A-A16E982D7AFD}"/>
              </a:ext>
            </a:extLst>
          </p:cNvPr>
          <p:cNvPicPr>
            <a:picLocks noChangeAspect="1"/>
          </p:cNvPicPr>
          <p:nvPr/>
        </p:nvPicPr>
        <p:blipFill>
          <a:blip r:embed="rId3"/>
          <a:stretch>
            <a:fillRect/>
          </a:stretch>
        </p:blipFill>
        <p:spPr>
          <a:xfrm>
            <a:off x="9404289" y="4234539"/>
            <a:ext cx="1701066" cy="2362203"/>
          </a:xfrm>
          <a:prstGeom prst="rect">
            <a:avLst/>
          </a:prstGeom>
        </p:spPr>
      </p:pic>
    </p:spTree>
    <p:extLst>
      <p:ext uri="{BB962C8B-B14F-4D97-AF65-F5344CB8AC3E}">
        <p14:creationId xmlns:p14="http://schemas.microsoft.com/office/powerpoint/2010/main" val="2417308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FF701B-8BE1-2689-8422-8E1F1AECB183}"/>
              </a:ext>
            </a:extLst>
          </p:cNvPr>
          <p:cNvSpPr txBox="1"/>
          <p:nvPr/>
        </p:nvSpPr>
        <p:spPr>
          <a:xfrm>
            <a:off x="4338734" y="363894"/>
            <a:ext cx="5085183" cy="830997"/>
          </a:xfrm>
          <a:prstGeom prst="rect">
            <a:avLst/>
          </a:prstGeom>
          <a:noFill/>
        </p:spPr>
        <p:txBody>
          <a:bodyPr wrap="square" rtlCol="0">
            <a:spAutoFit/>
          </a:bodyPr>
          <a:lstStyle/>
          <a:p>
            <a:r>
              <a:rPr lang="en-GB" sz="4800" dirty="0"/>
              <a:t>References</a:t>
            </a:r>
          </a:p>
        </p:txBody>
      </p:sp>
      <p:sp>
        <p:nvSpPr>
          <p:cNvPr id="10" name="TextBox 9">
            <a:extLst>
              <a:ext uri="{FF2B5EF4-FFF2-40B4-BE49-F238E27FC236}">
                <a16:creationId xmlns:a16="http://schemas.microsoft.com/office/drawing/2014/main" id="{062B5E40-5695-9F18-D872-44CC89F58AD5}"/>
              </a:ext>
            </a:extLst>
          </p:cNvPr>
          <p:cNvSpPr txBox="1"/>
          <p:nvPr/>
        </p:nvSpPr>
        <p:spPr>
          <a:xfrm>
            <a:off x="1665512" y="1586776"/>
            <a:ext cx="10431625" cy="4185761"/>
          </a:xfrm>
          <a:prstGeom prst="rect">
            <a:avLst/>
          </a:prstGeom>
          <a:noFill/>
        </p:spPr>
        <p:txBody>
          <a:bodyPr wrap="square" rtlCol="0">
            <a:spAutoFit/>
          </a:bodyPr>
          <a:lstStyle/>
          <a:p>
            <a:r>
              <a:rPr lang="en-GB" sz="1400" dirty="0"/>
              <a:t>Begum, A. (2023). The Importance of Diversity, Inclusion, and Equality in Nursing. [online] www.nurses.co.uk. Available at: </a:t>
            </a:r>
            <a:r>
              <a:rPr lang="en-GB" sz="1400" dirty="0">
                <a:hlinkClick r:id="rId3">
                  <a:extLst>
                    <a:ext uri="{A12FA001-AC4F-418D-AE19-62706E023703}">
                      <ahyp:hlinkClr xmlns:ahyp="http://schemas.microsoft.com/office/drawing/2018/hyperlinkcolor" val="tx"/>
                    </a:ext>
                  </a:extLst>
                </a:hlinkClick>
              </a:rPr>
              <a:t>https://www.nurses.co.uk/blog/the-importance-of-diversity-inclusion-and-equality-in-nursing/</a:t>
            </a:r>
            <a:r>
              <a:rPr lang="en-GB" sz="1400" dirty="0"/>
              <a:t>.</a:t>
            </a:r>
          </a:p>
          <a:p>
            <a:endParaRPr lang="en-GB" sz="1400" dirty="0"/>
          </a:p>
          <a:p>
            <a:r>
              <a:rPr lang="en-GB" sz="1400" dirty="0"/>
              <a:t>Brooks, N. (2021). How to undertake effective record-keeping and documentation. [online] journals.rcni.com. Available at: </a:t>
            </a:r>
            <a:r>
              <a:rPr lang="en-GB" sz="1400" dirty="0">
                <a:hlinkClick r:id="rId4">
                  <a:extLst>
                    <a:ext uri="{A12FA001-AC4F-418D-AE19-62706E023703}">
                      <ahyp:hlinkClr xmlns:ahyp="http://schemas.microsoft.com/office/drawing/2018/hyperlinkcolor" val="tx"/>
                    </a:ext>
                  </a:extLst>
                </a:hlinkClick>
              </a:rPr>
              <a:t>https://journals.rcni.com/nursing-standard/how-to-series/how-to-undertake-effective-recordkeeping-and-documentation-ns.2021.e11700/abs</a:t>
            </a:r>
            <a:r>
              <a:rPr lang="en-GB" sz="1400" dirty="0"/>
              <a:t>.</a:t>
            </a:r>
          </a:p>
          <a:p>
            <a:endParaRPr lang="en-GB" sz="1400" dirty="0"/>
          </a:p>
          <a:p>
            <a:r>
              <a:rPr lang="en-GB" sz="1400" dirty="0" err="1"/>
              <a:t>Deligianni</a:t>
            </a:r>
            <a:r>
              <a:rPr lang="en-GB" sz="1400" dirty="0"/>
              <a:t>, A., </a:t>
            </a:r>
            <a:r>
              <a:rPr lang="en-GB" sz="1400" dirty="0" err="1"/>
              <a:t>Kyriakidou</a:t>
            </a:r>
            <a:r>
              <a:rPr lang="en-GB" sz="1400" dirty="0"/>
              <a:t>, M., </a:t>
            </a:r>
            <a:r>
              <a:rPr lang="en-GB" sz="1400" dirty="0" err="1"/>
              <a:t>Kaba</a:t>
            </a:r>
            <a:r>
              <a:rPr lang="en-GB" sz="1400" dirty="0"/>
              <a:t>, E., </a:t>
            </a:r>
            <a:r>
              <a:rPr lang="en-GB" sz="1400" dirty="0" err="1"/>
              <a:t>Kelesi</a:t>
            </a:r>
            <a:r>
              <a:rPr lang="en-GB" sz="1400" dirty="0"/>
              <a:t>, M., </a:t>
            </a:r>
            <a:r>
              <a:rPr lang="en-GB" sz="1400" dirty="0" err="1"/>
              <a:t>Rovithis</a:t>
            </a:r>
            <a:r>
              <a:rPr lang="en-GB" sz="1400" dirty="0"/>
              <a:t>, M., </a:t>
            </a:r>
            <a:r>
              <a:rPr lang="en-GB" sz="1400" dirty="0" err="1"/>
              <a:t>Fasoi</a:t>
            </a:r>
            <a:r>
              <a:rPr lang="en-GB" sz="1400" dirty="0"/>
              <a:t>, G., </a:t>
            </a:r>
            <a:r>
              <a:rPr lang="en-GB" sz="1400" dirty="0" err="1"/>
              <a:t>Rikos</a:t>
            </a:r>
            <a:r>
              <a:rPr lang="en-GB" sz="1400" dirty="0"/>
              <a:t>, N. and </a:t>
            </a:r>
            <a:r>
              <a:rPr lang="en-GB" sz="1400" dirty="0" err="1"/>
              <a:t>Stavropoulou</a:t>
            </a:r>
            <a:r>
              <a:rPr lang="en-GB" sz="1400" dirty="0"/>
              <a:t>, A., 2016. “Empathy Equals Match”: The Meaning of Empathy as It Is Perceived by Greek Nurse Students-A Qualitative Study. Global Journal of Health Science, 9(1), p.171.</a:t>
            </a:r>
          </a:p>
          <a:p>
            <a:endParaRPr lang="en-GB" sz="1400" dirty="0"/>
          </a:p>
          <a:p>
            <a:r>
              <a:rPr lang="en-GB" sz="1400" dirty="0"/>
              <a:t>Foulkes, M. (2014). Presentation skills for nurses. [online] journals.rcni.com. Available at: </a:t>
            </a:r>
            <a:r>
              <a:rPr lang="en-GB" sz="1400" dirty="0">
                <a:hlinkClick r:id="rId5">
                  <a:extLst>
                    <a:ext uri="{A12FA001-AC4F-418D-AE19-62706E023703}">
                      <ahyp:hlinkClr xmlns:ahyp="http://schemas.microsoft.com/office/drawing/2018/hyperlinkcolor" val="tx"/>
                    </a:ext>
                  </a:extLst>
                </a:hlinkClick>
              </a:rPr>
              <a:t>https://journals.rcni.com/nursing-standard/presentation-skills-for-nurses-ns.29.25.52.e9488</a:t>
            </a:r>
            <a:r>
              <a:rPr lang="en-GB" sz="1400" dirty="0"/>
              <a:t>.</a:t>
            </a:r>
          </a:p>
          <a:p>
            <a:endParaRPr lang="en-GB" sz="1400" dirty="0"/>
          </a:p>
          <a:p>
            <a:r>
              <a:rPr lang="en-GB" sz="1400" dirty="0"/>
              <a:t>Hendy, N. (2022). Ensuring Human Dignity and Respect in Nursing: A... [online] The Hub | High Speed Training. Available at: </a:t>
            </a:r>
            <a:r>
              <a:rPr lang="en-GB" sz="1400" dirty="0">
                <a:hlinkClick r:id="rId6">
                  <a:extLst>
                    <a:ext uri="{A12FA001-AC4F-418D-AE19-62706E023703}">
                      <ahyp:hlinkClr xmlns:ahyp="http://schemas.microsoft.com/office/drawing/2018/hyperlinkcolor" val="tx"/>
                    </a:ext>
                  </a:extLst>
                </a:hlinkClick>
              </a:rPr>
              <a:t>https://www.highspeedtraining.co.uk/hub/human-dignity-respect-nursing-checklist/</a:t>
            </a:r>
            <a:r>
              <a:rPr lang="en-GB" sz="1400" dirty="0"/>
              <a:t>.</a:t>
            </a:r>
          </a:p>
          <a:p>
            <a:endParaRPr lang="en-GB" sz="1400" dirty="0"/>
          </a:p>
          <a:p>
            <a:r>
              <a:rPr lang="en-GB" sz="1400" dirty="0" err="1"/>
              <a:t>Lapum</a:t>
            </a:r>
            <a:r>
              <a:rPr lang="en-GB" sz="1400" dirty="0"/>
              <a:t>, J., St-</a:t>
            </a:r>
            <a:r>
              <a:rPr lang="en-GB" sz="1400" dirty="0" err="1"/>
              <a:t>Amant</a:t>
            </a:r>
            <a:r>
              <a:rPr lang="en-GB" sz="1400" dirty="0"/>
              <a:t>, O., Hughes, M., Tan, A., Bogdan, A., Dimaranan, F., </a:t>
            </a:r>
            <a:r>
              <a:rPr lang="en-GB" sz="1400" dirty="0" err="1"/>
              <a:t>Frantzke</a:t>
            </a:r>
            <a:r>
              <a:rPr lang="en-GB" sz="1400" dirty="0"/>
              <a:t>, R. and </a:t>
            </a:r>
            <a:r>
              <a:rPr lang="en-GB" sz="1400" dirty="0" err="1"/>
              <a:t>Savicevic</a:t>
            </a:r>
            <a:r>
              <a:rPr lang="en-GB" sz="1400" dirty="0"/>
              <a:t>, N. (2021). Lab 3: Importance of writing in nursing. openeducationalberta.ca. [online] Available at: https://openeducationalberta.ca/foundationsforsuccessinnursing/chapter/relevance-of-scholarly-writing-to-the-nursing-profession/.</a:t>
            </a:r>
          </a:p>
        </p:txBody>
      </p:sp>
    </p:spTree>
    <p:extLst>
      <p:ext uri="{BB962C8B-B14F-4D97-AF65-F5344CB8AC3E}">
        <p14:creationId xmlns:p14="http://schemas.microsoft.com/office/powerpoint/2010/main" val="1924963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BF8ACD-E554-5EED-1C2D-84360B0FDB05}"/>
              </a:ext>
            </a:extLst>
          </p:cNvPr>
          <p:cNvSpPr txBox="1"/>
          <p:nvPr/>
        </p:nvSpPr>
        <p:spPr>
          <a:xfrm>
            <a:off x="1679510" y="270588"/>
            <a:ext cx="10291665" cy="6617196"/>
          </a:xfrm>
          <a:prstGeom prst="rect">
            <a:avLst/>
          </a:prstGeom>
          <a:noFill/>
        </p:spPr>
        <p:txBody>
          <a:bodyPr wrap="square" rtlCol="0">
            <a:spAutoFit/>
          </a:bodyPr>
          <a:lstStyle/>
          <a:p>
            <a:r>
              <a:rPr lang="en-GB" sz="1400" dirty="0"/>
              <a:t>Nasri, S., </a:t>
            </a:r>
            <a:r>
              <a:rPr lang="en-GB" sz="1400" dirty="0" err="1"/>
              <a:t>Pazargadi</a:t>
            </a:r>
            <a:r>
              <a:rPr lang="en-GB" sz="1400" dirty="0"/>
              <a:t>, M., </a:t>
            </a:r>
            <a:r>
              <a:rPr lang="en-GB" sz="1400" dirty="0" err="1"/>
              <a:t>ZagheriTafreshi</a:t>
            </a:r>
            <a:r>
              <a:rPr lang="en-GB" sz="1400" dirty="0"/>
              <a:t>, M. and </a:t>
            </a:r>
            <a:r>
              <a:rPr lang="en-GB" sz="1400" dirty="0" err="1"/>
              <a:t>Nassiri</a:t>
            </a:r>
            <a:r>
              <a:rPr lang="en-GB" sz="1400" dirty="0"/>
              <a:t>, N. (2013). The Correlation of Head Nurses’ Time Management with Nurses’ Job Satisfaction in Medical &amp; Surgical Wards of Hospitals in Arak Medical Sciences University. Advances in Nursing &amp; Midwifery, [online] 22(79), pp.1–7. Available at: </a:t>
            </a:r>
            <a:r>
              <a:rPr lang="en-GB" sz="1400" dirty="0">
                <a:hlinkClick r:id="rId2">
                  <a:extLst>
                    <a:ext uri="{A12FA001-AC4F-418D-AE19-62706E023703}">
                      <ahyp:hlinkClr xmlns:ahyp="http://schemas.microsoft.com/office/drawing/2018/hyperlinkcolor" val="tx"/>
                    </a:ext>
                  </a:extLst>
                </a:hlinkClick>
              </a:rPr>
              <a:t>https://journals.sbmu.ac.ir/en-jnm/article/view/5346</a:t>
            </a:r>
            <a:r>
              <a:rPr lang="en-GB" sz="1400" dirty="0"/>
              <a:t>.</a:t>
            </a:r>
          </a:p>
          <a:p>
            <a:endParaRPr lang="en-GB" sz="1400" dirty="0"/>
          </a:p>
          <a:p>
            <a:r>
              <a:rPr lang="en-GB" sz="1400" dirty="0"/>
              <a:t>Northeastern State University (2017). Why Do Nurses Need Research? [online] Northeastern State University Online. Available at: </a:t>
            </a:r>
            <a:r>
              <a:rPr lang="en-GB" sz="1400" dirty="0">
                <a:hlinkClick r:id="rId3">
                  <a:extLst>
                    <a:ext uri="{A12FA001-AC4F-418D-AE19-62706E023703}">
                      <ahyp:hlinkClr xmlns:ahyp="http://schemas.microsoft.com/office/drawing/2018/hyperlinkcolor" val="tx"/>
                    </a:ext>
                  </a:extLst>
                </a:hlinkClick>
              </a:rPr>
              <a:t>https://nursingonline.nsuok.edu/degrees/rn-to-bsn/why-nurses-need-research/</a:t>
            </a:r>
            <a:r>
              <a:rPr lang="en-GB" sz="1400" dirty="0"/>
              <a:t>.</a:t>
            </a:r>
          </a:p>
          <a:p>
            <a:endParaRPr lang="en-GB" sz="1400" dirty="0"/>
          </a:p>
          <a:p>
            <a:r>
              <a:rPr lang="en-GB" sz="1400" dirty="0"/>
              <a:t>Nursing and Midwifery Council (2018). Standards for competence for registered nurses. [online] Nursing and Midwifery Council. Nursing and Midwifery Council. Available at: </a:t>
            </a:r>
            <a:r>
              <a:rPr lang="en-GB" sz="1400" dirty="0">
                <a:hlinkClick r:id="rId4">
                  <a:extLst>
                    <a:ext uri="{A12FA001-AC4F-418D-AE19-62706E023703}">
                      <ahyp:hlinkClr xmlns:ahyp="http://schemas.microsoft.com/office/drawing/2018/hyperlinkcolor" val="tx"/>
                    </a:ext>
                  </a:extLst>
                </a:hlinkClick>
              </a:rPr>
              <a:t>https://www.nmc.org.uk/globalassets/sitedocuments/standards/nmc-standards-for-competence-for-registered-nurses.pdf</a:t>
            </a:r>
            <a:r>
              <a:rPr lang="en-GB" sz="1400" dirty="0"/>
              <a:t>.</a:t>
            </a:r>
          </a:p>
          <a:p>
            <a:endParaRPr lang="en-GB" sz="1400" dirty="0"/>
          </a:p>
          <a:p>
            <a:r>
              <a:rPr lang="en-GB" sz="1400" dirty="0"/>
              <a:t>Nursing and Midwifery Council (2018). The Code: Professional Standards of Practice and Behaviour for nurses, Midwives and Nursing Associates. [online] NMC. Available at: </a:t>
            </a:r>
            <a:r>
              <a:rPr lang="en-GB" sz="1400" dirty="0">
                <a:hlinkClick r:id="rId5">
                  <a:extLst>
                    <a:ext uri="{A12FA001-AC4F-418D-AE19-62706E023703}">
                      <ahyp:hlinkClr xmlns:ahyp="http://schemas.microsoft.com/office/drawing/2018/hyperlinkcolor" val="tx"/>
                    </a:ext>
                  </a:extLst>
                </a:hlinkClick>
              </a:rPr>
              <a:t>https://www.nmc.org.uk/standards/code/</a:t>
            </a:r>
            <a:r>
              <a:rPr lang="en-GB" sz="1400" dirty="0"/>
              <a:t>.</a:t>
            </a:r>
          </a:p>
          <a:p>
            <a:endParaRPr lang="en-GB" sz="1400" dirty="0"/>
          </a:p>
          <a:p>
            <a:r>
              <a:rPr lang="en-GB" sz="1400" dirty="0" err="1"/>
              <a:t>Poorchangizi</a:t>
            </a:r>
            <a:r>
              <a:rPr lang="en-GB" sz="1400" dirty="0"/>
              <a:t>, B., </a:t>
            </a:r>
            <a:r>
              <a:rPr lang="en-GB" sz="1400" dirty="0" err="1"/>
              <a:t>Borhani</a:t>
            </a:r>
            <a:r>
              <a:rPr lang="en-GB" sz="1400" dirty="0"/>
              <a:t>, F., </a:t>
            </a:r>
            <a:r>
              <a:rPr lang="en-GB" sz="1400" dirty="0" err="1"/>
              <a:t>Abbaszadeh</a:t>
            </a:r>
            <a:r>
              <a:rPr lang="en-GB" sz="1400" dirty="0"/>
              <a:t>, A., </a:t>
            </a:r>
            <a:r>
              <a:rPr lang="en-GB" sz="1400" dirty="0" err="1"/>
              <a:t>Mirzaee</a:t>
            </a:r>
            <a:r>
              <a:rPr lang="en-GB" sz="1400" dirty="0"/>
              <a:t>, M. and </a:t>
            </a:r>
            <a:r>
              <a:rPr lang="en-GB" sz="1400" dirty="0" err="1"/>
              <a:t>Farokhzadian</a:t>
            </a:r>
            <a:r>
              <a:rPr lang="en-GB" sz="1400" dirty="0"/>
              <a:t>, J. (2019). The Importance of Professional Values from Nursing Students’ Perspective. BMC Nursing, [online] 18(1), pp.1–7. </a:t>
            </a:r>
            <a:r>
              <a:rPr lang="en-GB" sz="1400" dirty="0" err="1"/>
              <a:t>doi:https</a:t>
            </a:r>
            <a:r>
              <a:rPr lang="en-GB" sz="1400" dirty="0"/>
              <a:t>://doi.org/10.1186/s12912-019-0351-1.</a:t>
            </a:r>
          </a:p>
          <a:p>
            <a:endParaRPr lang="en-GB" sz="1400" dirty="0"/>
          </a:p>
          <a:p>
            <a:r>
              <a:rPr lang="en-GB" sz="1400" dirty="0" err="1"/>
              <a:t>Riess</a:t>
            </a:r>
            <a:r>
              <a:rPr lang="en-GB" sz="1400" dirty="0"/>
              <a:t>, H. (2010). Empathy in Medicine—A Neurobiological Perspective. JAMA, 304(14), p.1604. </a:t>
            </a:r>
            <a:r>
              <a:rPr lang="en-GB" sz="1400" dirty="0" err="1"/>
              <a:t>doi:https</a:t>
            </a:r>
            <a:r>
              <a:rPr lang="en-GB" sz="1400" dirty="0"/>
              <a:t>://doi.org/10.1001/jama.2010.1455.</a:t>
            </a:r>
          </a:p>
          <a:p>
            <a:r>
              <a:rPr lang="en-GB" sz="1400" dirty="0"/>
              <a:t>Said, N.B. (2013). Article review Time Management in Nursing Work. [online] Available at: </a:t>
            </a:r>
            <a:r>
              <a:rPr lang="en-GB" sz="1400" dirty="0">
                <a:hlinkClick r:id="rId6">
                  <a:extLst>
                    <a:ext uri="{A12FA001-AC4F-418D-AE19-62706E023703}">
                      <ahyp:hlinkClr xmlns:ahyp="http://schemas.microsoft.com/office/drawing/2018/hyperlinkcolor" val="tx"/>
                    </a:ext>
                  </a:extLst>
                </a:hlinkClick>
              </a:rPr>
              <a:t>https://staff.najah.edu/media/sites/default/files/Time_Management_in_Nursing_Work-Nizar_Said.pdf</a:t>
            </a:r>
            <a:r>
              <a:rPr lang="en-GB" sz="1400" dirty="0"/>
              <a:t>.</a:t>
            </a:r>
          </a:p>
          <a:p>
            <a:endParaRPr lang="en-GB" sz="1400" dirty="0"/>
          </a:p>
          <a:p>
            <a:r>
              <a:rPr lang="en-GB" sz="1400" dirty="0"/>
              <a:t>Stenhouse, R. (n.d.). Understanding equality and diversity in nursing practice. [online] journals.rcni.com. Available at: </a:t>
            </a:r>
            <a:r>
              <a:rPr lang="en-GB" sz="1400" dirty="0">
                <a:hlinkClick r:id="rId7">
                  <a:extLst>
                    <a:ext uri="{A12FA001-AC4F-418D-AE19-62706E023703}">
                      <ahyp:hlinkClr xmlns:ahyp="http://schemas.microsoft.com/office/drawing/2018/hyperlinkcolor" val="tx"/>
                    </a:ext>
                  </a:extLst>
                </a:hlinkClick>
              </a:rPr>
              <a:t>https://journals.rcni.com/nursing-standard/cpd/understanding-equality-and-diversity-in-nursing-practice-ns.2020.e11562/abs#:~:text=Nurses</a:t>
            </a:r>
            <a:r>
              <a:rPr lang="en-GB" sz="1400" dirty="0"/>
              <a:t>.</a:t>
            </a:r>
          </a:p>
          <a:p>
            <a:endParaRPr lang="en-GB" sz="1400" dirty="0"/>
          </a:p>
          <a:p>
            <a:r>
              <a:rPr lang="en-GB" sz="1400" dirty="0" err="1"/>
              <a:t>Thirioux</a:t>
            </a:r>
            <a:r>
              <a:rPr lang="en-GB" sz="1400" dirty="0"/>
              <a:t>, B., </a:t>
            </a:r>
            <a:r>
              <a:rPr lang="en-GB" sz="1400" dirty="0" err="1"/>
              <a:t>Birault</a:t>
            </a:r>
            <a:r>
              <a:rPr lang="en-GB" sz="1400" dirty="0"/>
              <a:t>, F. and </a:t>
            </a:r>
            <a:r>
              <a:rPr lang="en-GB" sz="1400" dirty="0" err="1"/>
              <a:t>Jaafari</a:t>
            </a:r>
            <a:r>
              <a:rPr lang="en-GB" sz="1400" dirty="0"/>
              <a:t>, N. (2016). Empathy Is a Protective Factor of Burnout in Physicians: New Neuro-Phenomenological Hypotheses Regarding Empathy and Sympathy in Care Relationship. Frontiers in Psychology, 7. </a:t>
            </a:r>
            <a:r>
              <a:rPr lang="en-GB" sz="1400" dirty="0" err="1"/>
              <a:t>doi:https</a:t>
            </a:r>
            <a:r>
              <a:rPr lang="en-GB" sz="1400" dirty="0"/>
              <a:t>://doi.org/10.3389/fpsyg.2016.00763.</a:t>
            </a:r>
          </a:p>
          <a:p>
            <a:endParaRPr lang="en-GB" dirty="0"/>
          </a:p>
        </p:txBody>
      </p:sp>
    </p:spTree>
    <p:extLst>
      <p:ext uri="{BB962C8B-B14F-4D97-AF65-F5344CB8AC3E}">
        <p14:creationId xmlns:p14="http://schemas.microsoft.com/office/powerpoint/2010/main" val="37300283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8805</TotalTime>
  <Words>1441</Words>
  <Application>Microsoft Office PowerPoint</Application>
  <PresentationFormat>Widescreen</PresentationFormat>
  <Paragraphs>146</Paragraphs>
  <Slides>21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Corbel</vt:lpstr>
      <vt:lpstr>Parallax</vt:lpstr>
      <vt:lpstr>The skills and values of a Nurse</vt:lpstr>
      <vt:lpstr>Introduction</vt:lpstr>
      <vt:lpstr>What Academic Skills are used in nursing?</vt:lpstr>
      <vt:lpstr>Why are academic writing skills important in nursing?</vt:lpstr>
      <vt:lpstr>PowerPoint Presentation</vt:lpstr>
      <vt:lpstr>Presentation skills</vt:lpstr>
      <vt:lpstr>Why are presentation skills important for a nurse?</vt:lpstr>
      <vt:lpstr>Why are research skills important for a nurse?</vt:lpstr>
      <vt:lpstr>What Professional skills are needed in nursing?</vt:lpstr>
      <vt:lpstr>Empathy</vt:lpstr>
      <vt:lpstr>Time management</vt:lpstr>
      <vt:lpstr>Why is time management important for Nursing?</vt:lpstr>
      <vt:lpstr>Teamwork</vt:lpstr>
      <vt:lpstr>Personal values</vt:lpstr>
      <vt:lpstr>Equality and diversity</vt:lpstr>
      <vt:lpstr>Respect and dignity</vt:lpstr>
      <vt:lpstr>NMC competencies</vt:lpstr>
      <vt:lpstr>The code</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skills and values of a Nurse</dc:title>
  <dc:creator>carly hinder</dc:creator>
  <cp:lastModifiedBy>carly hinder</cp:lastModifiedBy>
  <cp:revision>1</cp:revision>
  <dcterms:created xsi:type="dcterms:W3CDTF">2023-11-21T20:00:52Z</dcterms:created>
  <dcterms:modified xsi:type="dcterms:W3CDTF">2023-11-27T22:46:13Z</dcterms:modified>
</cp:coreProperties>
</file>