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1" r:id="rId7"/>
    <p:sldId id="262" r:id="rId8"/>
    <p:sldId id="263" r:id="rId9"/>
    <p:sldId id="264" r:id="rId10"/>
    <p:sldId id="265" r:id="rId11"/>
    <p:sldId id="266" r:id="rId12"/>
    <p:sldId id="271" r:id="rId13"/>
    <p:sldId id="268" r:id="rId14"/>
    <p:sldId id="270" r:id="rId15"/>
    <p:sldId id="267"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B0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4660"/>
  </p:normalViewPr>
  <p:slideViewPr>
    <p:cSldViewPr snapToGrid="0">
      <p:cViewPr varScale="1">
        <p:scale>
          <a:sx n="122" d="100"/>
          <a:sy n="122" d="100"/>
        </p:scale>
        <p:origin x="10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71DBC-A7EA-44DB-80E3-0F548EE27F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5577E9-758F-4B9A-AF57-076AD69FFC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D94435-E68F-4F9E-97BF-F16625DA3B1D}"/>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5" name="Footer Placeholder 4">
            <a:extLst>
              <a:ext uri="{FF2B5EF4-FFF2-40B4-BE49-F238E27FC236}">
                <a16:creationId xmlns:a16="http://schemas.microsoft.com/office/drawing/2014/main" id="{1E5C3814-2E61-4A7C-94D2-8F65AF98E2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3EC3DF-FB70-415A-8247-19D9231D7444}"/>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1633152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1D00E-C18C-402E-85D4-50B4B54787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C60E47-38CD-438E-923E-F7226DF8002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5C2167-048F-477A-B417-5F3A854546DE}"/>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5" name="Footer Placeholder 4">
            <a:extLst>
              <a:ext uri="{FF2B5EF4-FFF2-40B4-BE49-F238E27FC236}">
                <a16:creationId xmlns:a16="http://schemas.microsoft.com/office/drawing/2014/main" id="{D9F1E0DF-98B2-46BD-ADA6-532A078854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2DA9C8-F650-46B3-9352-DCDD9A2FB567}"/>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267518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D28D0-6D82-444D-A6FA-9FDE306890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80D211-2954-4E4A-85EB-32854AC3CC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A51ADFA-8A91-4BA7-88E0-6D06456F6738}"/>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5" name="Footer Placeholder 4">
            <a:extLst>
              <a:ext uri="{FF2B5EF4-FFF2-40B4-BE49-F238E27FC236}">
                <a16:creationId xmlns:a16="http://schemas.microsoft.com/office/drawing/2014/main" id="{553016FC-19C7-445D-8485-8CF3D611A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94696F-A2D5-4F2B-8C36-64C21DB48004}"/>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3477784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7C97E-19EA-4098-B479-533D1F9ACE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62A792-3BA6-4C4A-8E2A-A880F0F13E9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6F550F-DEF8-4196-9CAD-AE4D5DFF754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A2D7D4-124F-4862-898B-C96F68BCF100}"/>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6" name="Footer Placeholder 5">
            <a:extLst>
              <a:ext uri="{FF2B5EF4-FFF2-40B4-BE49-F238E27FC236}">
                <a16:creationId xmlns:a16="http://schemas.microsoft.com/office/drawing/2014/main" id="{CF5B422D-C626-4B79-9B81-04007AE4F3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1DEBFB-43F4-4F4D-BC2D-10A6F5840E91}"/>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1803292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06B08-67EA-4AEB-8800-9ED818EAD3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46E62C-AFE6-4F78-B5D9-AB6D00906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AA95FE5-5961-4A69-8E34-C04AAD6F4F2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63CF1B-1FCB-4E1D-933F-F3DE4432E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130117C-7A6B-4248-8198-37E7D307435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5DBBFD-0D32-4E91-8B1B-462EC33DC5CE}"/>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8" name="Footer Placeholder 7">
            <a:extLst>
              <a:ext uri="{FF2B5EF4-FFF2-40B4-BE49-F238E27FC236}">
                <a16:creationId xmlns:a16="http://schemas.microsoft.com/office/drawing/2014/main" id="{F09A99F4-AA67-48CA-A627-F0C29557F3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7776DC-119E-47EB-8F55-931DC9F5BB2C}"/>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632085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13DF7-2A96-4875-9931-7AFF9EC343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F0AFFD-77E9-4AFA-B0BE-DEDD70343027}"/>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4" name="Footer Placeholder 3">
            <a:extLst>
              <a:ext uri="{FF2B5EF4-FFF2-40B4-BE49-F238E27FC236}">
                <a16:creationId xmlns:a16="http://schemas.microsoft.com/office/drawing/2014/main" id="{EF920F08-608A-4E90-B972-63E7CFE3D8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8F0873-2F77-4150-B93E-C1A784AC5E2C}"/>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727625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EEC7F0-8808-4F49-83DA-CE0150154411}"/>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3" name="Footer Placeholder 2">
            <a:extLst>
              <a:ext uri="{FF2B5EF4-FFF2-40B4-BE49-F238E27FC236}">
                <a16:creationId xmlns:a16="http://schemas.microsoft.com/office/drawing/2014/main" id="{A012536D-469C-4BCF-A258-F54178AEDD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153762-8790-457C-BB49-E1D9919D1686}"/>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677742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6E3CD-2BC9-4AD2-A8D5-9C7519F096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C54A7F-0E96-4FFE-BB25-F30B44F8CB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A323A3-CC96-4850-8AF6-B0653B8513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B161471-3902-42B0-BBA8-FCCE800A6490}"/>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6" name="Footer Placeholder 5">
            <a:extLst>
              <a:ext uri="{FF2B5EF4-FFF2-40B4-BE49-F238E27FC236}">
                <a16:creationId xmlns:a16="http://schemas.microsoft.com/office/drawing/2014/main" id="{B9C78BBE-50AC-4618-95E0-E5520721F9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253A88-955C-4193-AB7F-D5D29E15A616}"/>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341841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1EB33-E8DD-498C-8F5F-7D04F92E4F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80858A-E704-490C-8D90-CE3144AB4D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EE121C-BB86-449D-8AC2-5F7E7F238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F2081A7-4317-4FB3-B85F-A9BF75FB7689}"/>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6" name="Footer Placeholder 5">
            <a:extLst>
              <a:ext uri="{FF2B5EF4-FFF2-40B4-BE49-F238E27FC236}">
                <a16:creationId xmlns:a16="http://schemas.microsoft.com/office/drawing/2014/main" id="{0083918E-FB1B-4E57-AFD8-BFAEFE990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0A6E51-0DE8-40E7-87F8-D9686776004F}"/>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2578957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A8079-B557-47E3-90AC-56019C4D3C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185554-273D-4086-9A45-6C98B6A5713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6A62-8D4B-4F1B-8509-EAB66A8DD013}"/>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5" name="Footer Placeholder 4">
            <a:extLst>
              <a:ext uri="{FF2B5EF4-FFF2-40B4-BE49-F238E27FC236}">
                <a16:creationId xmlns:a16="http://schemas.microsoft.com/office/drawing/2014/main" id="{34A09BA9-79C5-4D0E-8062-41F858D63E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ECB47-A222-4B10-B714-35A4FF7D9F57}"/>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3845851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8E7EAA-01E4-4D19-948B-AA10651E18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9B6D63-FDFC-4E84-8A5E-9561D75AB46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B56FAC-2E01-4520-A122-CFC34DF2241B}"/>
              </a:ext>
            </a:extLst>
          </p:cNvPr>
          <p:cNvSpPr>
            <a:spLocks noGrp="1"/>
          </p:cNvSpPr>
          <p:nvPr>
            <p:ph type="dt" sz="half" idx="10"/>
          </p:nvPr>
        </p:nvSpPr>
        <p:spPr/>
        <p:txBody>
          <a:bodyPr/>
          <a:lstStyle/>
          <a:p>
            <a:fld id="{07842705-D38C-4AC8-9838-5EEDA926665D}" type="datetimeFigureOut">
              <a:rPr lang="en-GB" smtClean="0"/>
              <a:t>08/10/2018</a:t>
            </a:fld>
            <a:endParaRPr lang="en-GB"/>
          </a:p>
        </p:txBody>
      </p:sp>
      <p:sp>
        <p:nvSpPr>
          <p:cNvPr id="5" name="Footer Placeholder 4">
            <a:extLst>
              <a:ext uri="{FF2B5EF4-FFF2-40B4-BE49-F238E27FC236}">
                <a16:creationId xmlns:a16="http://schemas.microsoft.com/office/drawing/2014/main" id="{724586B2-F40A-424C-8C32-D5977A066D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F6B6BD-6139-4BD4-92C8-6AAB3E7F55F3}"/>
              </a:ext>
            </a:extLst>
          </p:cNvPr>
          <p:cNvSpPr>
            <a:spLocks noGrp="1"/>
          </p:cNvSpPr>
          <p:nvPr>
            <p:ph type="sldNum" sz="quarter" idx="12"/>
          </p:nvPr>
        </p:nvSpPr>
        <p:spPr/>
        <p:txBody>
          <a:bodyPr/>
          <a:lstStyle/>
          <a:p>
            <a:fld id="{60581EBE-C7BB-4902-9599-69CFEB25C695}" type="slidenum">
              <a:rPr lang="en-GB" smtClean="0"/>
              <a:t>‹#›</a:t>
            </a:fld>
            <a:endParaRPr lang="en-GB"/>
          </a:p>
        </p:txBody>
      </p:sp>
    </p:spTree>
    <p:extLst>
      <p:ext uri="{BB962C8B-B14F-4D97-AF65-F5344CB8AC3E}">
        <p14:creationId xmlns:p14="http://schemas.microsoft.com/office/powerpoint/2010/main" val="73024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1ACAB9-500A-4E54-A518-F8358CB50C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5482D9-5518-469D-9EF8-DAE97E7411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82D98A-0E5F-4D44-AAC6-4D16502BDD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842705-D38C-4AC8-9838-5EEDA926665D}" type="datetimeFigureOut">
              <a:rPr lang="en-GB" smtClean="0"/>
              <a:t>08/10/2018</a:t>
            </a:fld>
            <a:endParaRPr lang="en-GB"/>
          </a:p>
        </p:txBody>
      </p:sp>
      <p:sp>
        <p:nvSpPr>
          <p:cNvPr id="5" name="Footer Placeholder 4">
            <a:extLst>
              <a:ext uri="{FF2B5EF4-FFF2-40B4-BE49-F238E27FC236}">
                <a16:creationId xmlns:a16="http://schemas.microsoft.com/office/drawing/2014/main" id="{BF75F6A9-4835-42D6-97C1-AC9DFA2295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FCF2CF-96BA-4565-A25F-9890C1B8FA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581EBE-C7BB-4902-9599-69CFEB25C695}" type="slidenum">
              <a:rPr lang="en-GB" smtClean="0"/>
              <a:t>‹#›</a:t>
            </a:fld>
            <a:endParaRPr lang="en-GB"/>
          </a:p>
        </p:txBody>
      </p:sp>
    </p:spTree>
    <p:extLst>
      <p:ext uri="{BB962C8B-B14F-4D97-AF65-F5344CB8AC3E}">
        <p14:creationId xmlns:p14="http://schemas.microsoft.com/office/powerpoint/2010/main" val="567519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207FDC9D-55F1-4390-994E-E257B9375A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412" b="5588"/>
          <a:stretch/>
        </p:blipFill>
        <p:spPr bwMode="auto">
          <a:xfrm>
            <a:off x="2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73" name="Rectangle 72">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2" name="Title 1">
            <a:extLst>
              <a:ext uri="{FF2B5EF4-FFF2-40B4-BE49-F238E27FC236}">
                <a16:creationId xmlns:a16="http://schemas.microsoft.com/office/drawing/2014/main" id="{C63D8442-32AA-4C92-9561-C1B877D14D49}"/>
              </a:ext>
            </a:extLst>
          </p:cNvPr>
          <p:cNvSpPr>
            <a:spLocks noGrp="1"/>
          </p:cNvSpPr>
          <p:nvPr>
            <p:ph type="ctrTitle"/>
          </p:nvPr>
        </p:nvSpPr>
        <p:spPr>
          <a:xfrm>
            <a:off x="2241804" y="2280543"/>
            <a:ext cx="7708392" cy="1617688"/>
          </a:xfrm>
        </p:spPr>
        <p:txBody>
          <a:bodyPr>
            <a:normAutofit/>
          </a:bodyPr>
          <a:lstStyle/>
          <a:p>
            <a:r>
              <a:rPr lang="en-US" sz="4800" dirty="0"/>
              <a:t>Physical vs Non Physical Play Back Devices and Formats</a:t>
            </a:r>
            <a:endParaRPr lang="en-GB" sz="4800" dirty="0"/>
          </a:p>
        </p:txBody>
      </p:sp>
      <p:sp>
        <p:nvSpPr>
          <p:cNvPr id="3" name="Subtitle 2">
            <a:extLst>
              <a:ext uri="{FF2B5EF4-FFF2-40B4-BE49-F238E27FC236}">
                <a16:creationId xmlns:a16="http://schemas.microsoft.com/office/drawing/2014/main" id="{4263E672-D9A1-4523-BBDE-B062C400A4DE}"/>
              </a:ext>
            </a:extLst>
          </p:cNvPr>
          <p:cNvSpPr>
            <a:spLocks noGrp="1"/>
          </p:cNvSpPr>
          <p:nvPr>
            <p:ph type="subTitle" idx="1"/>
          </p:nvPr>
        </p:nvSpPr>
        <p:spPr>
          <a:xfrm>
            <a:off x="2241804" y="3898231"/>
            <a:ext cx="7708392" cy="699091"/>
          </a:xfrm>
        </p:spPr>
        <p:txBody>
          <a:bodyPr>
            <a:normAutofit/>
          </a:bodyPr>
          <a:lstStyle/>
          <a:p>
            <a:r>
              <a:rPr lang="en-US" dirty="0"/>
              <a:t>By Kierran Tomkins</a:t>
            </a:r>
            <a:endParaRPr lang="en-GB" dirty="0"/>
          </a:p>
        </p:txBody>
      </p:sp>
    </p:spTree>
    <p:extLst>
      <p:ext uri="{BB962C8B-B14F-4D97-AF65-F5344CB8AC3E}">
        <p14:creationId xmlns:p14="http://schemas.microsoft.com/office/powerpoint/2010/main" val="9560342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Related image">
            <a:extLst>
              <a:ext uri="{FF2B5EF4-FFF2-40B4-BE49-F238E27FC236}">
                <a16:creationId xmlns:a16="http://schemas.microsoft.com/office/drawing/2014/main" id="{453C8D4C-C4B4-428E-AD5A-B6C3C2C44C58}"/>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C4F36AF-EBF8-4E9E-8CD4-98A310E656EC}"/>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Learning Objectives </a:t>
            </a:r>
            <a:endParaRPr lang="en-GB" dirty="0">
              <a:solidFill>
                <a:srgbClr val="FFFFFF"/>
              </a:solidFill>
            </a:endParaRPr>
          </a:p>
        </p:txBody>
      </p:sp>
      <p:sp>
        <p:nvSpPr>
          <p:cNvPr id="3" name="Content Placeholder 2">
            <a:extLst>
              <a:ext uri="{FF2B5EF4-FFF2-40B4-BE49-F238E27FC236}">
                <a16:creationId xmlns:a16="http://schemas.microsoft.com/office/drawing/2014/main" id="{5999FD28-8667-4C8F-8ED2-943CE232D4AA}"/>
              </a:ext>
            </a:extLst>
          </p:cNvPr>
          <p:cNvSpPr>
            <a:spLocks noGrp="1"/>
          </p:cNvSpPr>
          <p:nvPr>
            <p:ph idx="1"/>
          </p:nvPr>
        </p:nvSpPr>
        <p:spPr>
          <a:xfrm>
            <a:off x="838200" y="1825625"/>
            <a:ext cx="10515600" cy="4351338"/>
          </a:xfrm>
          <a:ln w="38100">
            <a:solidFill>
              <a:schemeClr val="tx1"/>
            </a:solidFill>
          </a:ln>
        </p:spPr>
        <p:txBody>
          <a:bodyPr>
            <a:normAutofit/>
          </a:bodyPr>
          <a:lstStyle/>
          <a:p>
            <a:r>
              <a:rPr lang="en-US" b="1" dirty="0">
                <a:solidFill>
                  <a:srgbClr val="FFFFFF"/>
                </a:solidFill>
              </a:rPr>
              <a:t>The learner should be able to identify the different types of play back devices and audio formats. </a:t>
            </a:r>
          </a:p>
          <a:p>
            <a:endParaRPr lang="en-US" b="1" dirty="0">
              <a:solidFill>
                <a:srgbClr val="FFFFFF"/>
              </a:solidFill>
            </a:endParaRPr>
          </a:p>
          <a:p>
            <a:r>
              <a:rPr lang="en-US" b="1" dirty="0">
                <a:solidFill>
                  <a:srgbClr val="FFFFFF"/>
                </a:solidFill>
              </a:rPr>
              <a:t>The learner should be able to distinguish the difference between each play back device and audio formats outlining the pros and cons.</a:t>
            </a:r>
          </a:p>
          <a:p>
            <a:endParaRPr lang="en-US" b="1" dirty="0">
              <a:solidFill>
                <a:srgbClr val="FFFFFF"/>
              </a:solidFill>
            </a:endParaRPr>
          </a:p>
          <a:p>
            <a:r>
              <a:rPr lang="en-US" b="1" dirty="0">
                <a:solidFill>
                  <a:srgbClr val="FFFFFF"/>
                </a:solidFill>
              </a:rPr>
              <a:t>Todays lesson will include…….</a:t>
            </a:r>
          </a:p>
          <a:p>
            <a:pPr marL="0" indent="0">
              <a:buNone/>
            </a:pPr>
            <a:endParaRPr lang="en-US" b="1" dirty="0">
              <a:solidFill>
                <a:srgbClr val="FFFFFF"/>
              </a:solidFill>
            </a:endParaRPr>
          </a:p>
        </p:txBody>
      </p:sp>
    </p:spTree>
    <p:extLst>
      <p:ext uri="{BB962C8B-B14F-4D97-AF65-F5344CB8AC3E}">
        <p14:creationId xmlns:p14="http://schemas.microsoft.com/office/powerpoint/2010/main" val="244305921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C5D351D8-935F-49FD-8A18-009E1DD21CB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0EFF097-AA8C-4D79-8CA4-21D95DC3CD9C}"/>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The Significance of Music  </a:t>
            </a:r>
            <a:endParaRPr lang="en-GB" dirty="0">
              <a:solidFill>
                <a:srgbClr val="FFFFFF"/>
              </a:solidFill>
            </a:endParaRPr>
          </a:p>
        </p:txBody>
      </p:sp>
      <p:sp>
        <p:nvSpPr>
          <p:cNvPr id="3" name="Content Placeholder 2">
            <a:extLst>
              <a:ext uri="{FF2B5EF4-FFF2-40B4-BE49-F238E27FC236}">
                <a16:creationId xmlns:a16="http://schemas.microsoft.com/office/drawing/2014/main" id="{11731D57-3DCB-4FE9-8DCD-CEA116CD819F}"/>
              </a:ext>
            </a:extLst>
          </p:cNvPr>
          <p:cNvSpPr>
            <a:spLocks noGrp="1"/>
          </p:cNvSpPr>
          <p:nvPr>
            <p:ph idx="1"/>
          </p:nvPr>
        </p:nvSpPr>
        <p:spPr>
          <a:xfrm>
            <a:off x="838200" y="1924479"/>
            <a:ext cx="10515600" cy="4351338"/>
          </a:xfrm>
          <a:ln w="38100">
            <a:solidFill>
              <a:schemeClr val="tx1"/>
            </a:solidFill>
          </a:ln>
        </p:spPr>
        <p:txBody>
          <a:bodyPr>
            <a:normAutofit lnSpcReduction="10000"/>
          </a:bodyPr>
          <a:lstStyle/>
          <a:p>
            <a:r>
              <a:rPr lang="en-US" dirty="0">
                <a:solidFill>
                  <a:srgbClr val="FFFFFF"/>
                </a:solidFill>
              </a:rPr>
              <a:t>Music can resonate with anyone, it can effect the way an individual can feel. </a:t>
            </a:r>
          </a:p>
          <a:p>
            <a:endParaRPr lang="en-US" dirty="0">
              <a:solidFill>
                <a:srgbClr val="FFFFFF"/>
              </a:solidFill>
            </a:endParaRPr>
          </a:p>
          <a:p>
            <a:r>
              <a:rPr lang="en-US" dirty="0">
                <a:solidFill>
                  <a:srgbClr val="FFFFFF"/>
                </a:solidFill>
              </a:rPr>
              <a:t>Music can form trends</a:t>
            </a:r>
            <a:r>
              <a:rPr lang="en-US">
                <a:solidFill>
                  <a:srgbClr val="FFFFFF"/>
                </a:solidFill>
              </a:rPr>
              <a:t>, arrange communities </a:t>
            </a:r>
            <a:r>
              <a:rPr lang="en-US" dirty="0">
                <a:solidFill>
                  <a:srgbClr val="FFFFFF"/>
                </a:solidFill>
              </a:rPr>
              <a:t>and effect the society we live in. </a:t>
            </a:r>
          </a:p>
          <a:p>
            <a:endParaRPr lang="en-US" dirty="0">
              <a:solidFill>
                <a:srgbClr val="FFFFFF"/>
              </a:solidFill>
            </a:endParaRPr>
          </a:p>
          <a:p>
            <a:r>
              <a:rPr lang="en-US" dirty="0">
                <a:solidFill>
                  <a:srgbClr val="FFFFFF"/>
                </a:solidFill>
              </a:rPr>
              <a:t>As human beings we have become reliant on music, and over generations, the reliance of it has increased dramatically. Music is everywhere and cannot be avoided. </a:t>
            </a:r>
          </a:p>
          <a:p>
            <a:r>
              <a:rPr lang="en-US" b="1" dirty="0">
                <a:solidFill>
                  <a:srgbClr val="FFFFFF"/>
                </a:solidFill>
              </a:rPr>
              <a:t>What does music mean to you?</a:t>
            </a:r>
            <a:endParaRPr lang="en-GB" b="1" dirty="0">
              <a:solidFill>
                <a:srgbClr val="FFFFFF"/>
              </a:solidFill>
            </a:endParaRPr>
          </a:p>
        </p:txBody>
      </p:sp>
    </p:spTree>
    <p:extLst>
      <p:ext uri="{BB962C8B-B14F-4D97-AF65-F5344CB8AC3E}">
        <p14:creationId xmlns:p14="http://schemas.microsoft.com/office/powerpoint/2010/main" val="60946731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DF7A689C-6122-4A6D-A0B1-83D8381996F1}"/>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6E7974-40C9-430E-9AC2-F6A1669A4F76}"/>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Leon Scott De Martin Ville’s Phonautograph (1857)  </a:t>
            </a:r>
            <a:endParaRPr lang="en-GB" dirty="0">
              <a:solidFill>
                <a:srgbClr val="FFFFFF"/>
              </a:solidFill>
            </a:endParaRPr>
          </a:p>
        </p:txBody>
      </p:sp>
      <p:sp>
        <p:nvSpPr>
          <p:cNvPr id="3" name="Content Placeholder 2">
            <a:extLst>
              <a:ext uri="{FF2B5EF4-FFF2-40B4-BE49-F238E27FC236}">
                <a16:creationId xmlns:a16="http://schemas.microsoft.com/office/drawing/2014/main" id="{4EB11BD9-12BD-49BA-84F9-B31986CD233C}"/>
              </a:ext>
            </a:extLst>
          </p:cNvPr>
          <p:cNvSpPr>
            <a:spLocks noGrp="1"/>
          </p:cNvSpPr>
          <p:nvPr>
            <p:ph idx="1"/>
          </p:nvPr>
        </p:nvSpPr>
        <p:spPr>
          <a:xfrm>
            <a:off x="838200" y="1982144"/>
            <a:ext cx="6839465" cy="4351338"/>
          </a:xfrm>
          <a:ln w="38100">
            <a:solidFill>
              <a:schemeClr val="tx1"/>
            </a:solidFill>
          </a:ln>
        </p:spPr>
        <p:txBody>
          <a:bodyPr>
            <a:normAutofit lnSpcReduction="10000"/>
          </a:bodyPr>
          <a:lstStyle/>
          <a:p>
            <a:r>
              <a:rPr lang="en-US" dirty="0">
                <a:solidFill>
                  <a:srgbClr val="FFFFFF"/>
                </a:solidFill>
              </a:rPr>
              <a:t>Created to imitate the </a:t>
            </a:r>
            <a:r>
              <a:rPr lang="en-US" b="1" dirty="0">
                <a:solidFill>
                  <a:srgbClr val="FFFFFF"/>
                </a:solidFill>
              </a:rPr>
              <a:t>human ear canal</a:t>
            </a:r>
            <a:r>
              <a:rPr lang="en-US" dirty="0">
                <a:solidFill>
                  <a:srgbClr val="FFFFFF"/>
                </a:solidFill>
              </a:rPr>
              <a:t>.</a:t>
            </a:r>
          </a:p>
          <a:p>
            <a:r>
              <a:rPr lang="en-US" b="1" u="sng" dirty="0">
                <a:solidFill>
                  <a:srgbClr val="FFFFFF"/>
                </a:solidFill>
              </a:rPr>
              <a:t>Was only a recording device. </a:t>
            </a:r>
          </a:p>
          <a:p>
            <a:r>
              <a:rPr lang="en-US" dirty="0">
                <a:solidFill>
                  <a:srgbClr val="FFFFFF"/>
                </a:solidFill>
              </a:rPr>
              <a:t>It recorded sound waves onto a moving plate of glass using </a:t>
            </a:r>
            <a:r>
              <a:rPr lang="en-US" b="1" u="sng" dirty="0">
                <a:solidFill>
                  <a:srgbClr val="FFFFFF"/>
                </a:solidFill>
              </a:rPr>
              <a:t>carbon black</a:t>
            </a:r>
            <a:r>
              <a:rPr lang="en-US" dirty="0">
                <a:solidFill>
                  <a:srgbClr val="FFFFFF"/>
                </a:solidFill>
              </a:rPr>
              <a:t>, and used an object that has bristles like a brush or some form of small stylus to capture the sound.</a:t>
            </a:r>
          </a:p>
          <a:p>
            <a:r>
              <a:rPr lang="en-US" dirty="0">
                <a:solidFill>
                  <a:srgbClr val="FFFFFF"/>
                </a:solidFill>
              </a:rPr>
              <a:t>2008 was the year they could start listening back to anything recorded by the </a:t>
            </a:r>
            <a:r>
              <a:rPr lang="en-US" b="1" dirty="0">
                <a:solidFill>
                  <a:srgbClr val="FFFFFF"/>
                </a:solidFill>
              </a:rPr>
              <a:t>Phonautograph</a:t>
            </a:r>
            <a:r>
              <a:rPr lang="en-US" dirty="0">
                <a:solidFill>
                  <a:srgbClr val="FFFFFF"/>
                </a:solidFill>
              </a:rPr>
              <a:t> due to technology advancement. </a:t>
            </a:r>
          </a:p>
        </p:txBody>
      </p:sp>
      <p:pic>
        <p:nvPicPr>
          <p:cNvPr id="2050" name="Picture 2" descr="Image result for Leon Scott de Martinville's Phonautograph">
            <a:extLst>
              <a:ext uri="{FF2B5EF4-FFF2-40B4-BE49-F238E27FC236}">
                <a16:creationId xmlns:a16="http://schemas.microsoft.com/office/drawing/2014/main" id="{F6F8AA74-DAE4-46E6-B8EA-CBC2954271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3846" y="1815821"/>
            <a:ext cx="2095500" cy="2657475"/>
          </a:xfrm>
          <a:prstGeom prst="ellipse">
            <a:avLst/>
          </a:prstGeom>
          <a:ln w="38100" cap="rnd">
            <a:solidFill>
              <a:schemeClr val="tx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2" name="Picture 4" descr="Image result for Leon Scott de Martinville's Phonautograph">
            <a:extLst>
              <a:ext uri="{FF2B5EF4-FFF2-40B4-BE49-F238E27FC236}">
                <a16:creationId xmlns:a16="http://schemas.microsoft.com/office/drawing/2014/main" id="{DCCB0600-9302-468F-BC01-0CFEA1747C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0135" y="4598430"/>
            <a:ext cx="3048000" cy="202882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2054" name="Picture 6" descr="Image result for black paint stroke">
            <a:extLst>
              <a:ext uri="{FF2B5EF4-FFF2-40B4-BE49-F238E27FC236}">
                <a16:creationId xmlns:a16="http://schemas.microsoft.com/office/drawing/2014/main" id="{4243114F-1C4A-4E4D-87C3-7565CE41FF96}"/>
              </a:ext>
            </a:extLst>
          </p:cNvPr>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b="6769"/>
          <a:stretch/>
        </p:blipFill>
        <p:spPr bwMode="auto">
          <a:xfrm flipH="1">
            <a:off x="7894555" y="3055178"/>
            <a:ext cx="1852401" cy="120891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986513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DA95E133-FC6F-4603-B416-4498944C6E11}"/>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7052BE5-7DCE-49FD-BF00-162C38882691}"/>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Thomas Edison's Phonograph (1877)</a:t>
            </a:r>
            <a:endParaRPr lang="en-GB" dirty="0">
              <a:solidFill>
                <a:srgbClr val="FFFFFF"/>
              </a:solidFill>
            </a:endParaRPr>
          </a:p>
        </p:txBody>
      </p:sp>
      <p:sp>
        <p:nvSpPr>
          <p:cNvPr id="3" name="Content Placeholder 2">
            <a:extLst>
              <a:ext uri="{FF2B5EF4-FFF2-40B4-BE49-F238E27FC236}">
                <a16:creationId xmlns:a16="http://schemas.microsoft.com/office/drawing/2014/main" id="{8A8968D9-7023-4B03-B2B2-C42A26FC0E28}"/>
              </a:ext>
            </a:extLst>
          </p:cNvPr>
          <p:cNvSpPr>
            <a:spLocks noGrp="1"/>
          </p:cNvSpPr>
          <p:nvPr>
            <p:ph idx="1"/>
          </p:nvPr>
        </p:nvSpPr>
        <p:spPr>
          <a:xfrm>
            <a:off x="838200" y="1825625"/>
            <a:ext cx="7447384" cy="4351338"/>
          </a:xfrm>
          <a:ln w="38100">
            <a:solidFill>
              <a:schemeClr val="tx1"/>
            </a:solidFill>
          </a:ln>
        </p:spPr>
        <p:txBody>
          <a:bodyPr>
            <a:normAutofit/>
          </a:bodyPr>
          <a:lstStyle/>
          <a:p>
            <a:r>
              <a:rPr lang="en-US" dirty="0">
                <a:solidFill>
                  <a:srgbClr val="FFFFFF"/>
                </a:solidFill>
              </a:rPr>
              <a:t>A very similar device to the Phonautograph.</a:t>
            </a:r>
          </a:p>
          <a:p>
            <a:r>
              <a:rPr lang="en-US" b="1" u="sng" dirty="0">
                <a:solidFill>
                  <a:srgbClr val="FFFFFF"/>
                </a:solidFill>
              </a:rPr>
              <a:t>Could record and reproduce sound in industry standard. </a:t>
            </a:r>
          </a:p>
          <a:p>
            <a:r>
              <a:rPr lang="en-US" dirty="0">
                <a:solidFill>
                  <a:srgbClr val="FFFFFF"/>
                </a:solidFill>
              </a:rPr>
              <a:t>Sound was recorded by inserting a wax type cylinder into the recorder, and a needle would create grooves in the wax. </a:t>
            </a:r>
          </a:p>
          <a:p>
            <a:r>
              <a:rPr lang="en-US" dirty="0">
                <a:solidFill>
                  <a:srgbClr val="FFFFFF"/>
                </a:solidFill>
              </a:rPr>
              <a:t>Using wax was a huge advancement as the sound waves in the wax were far more </a:t>
            </a:r>
            <a:r>
              <a:rPr lang="en-US" b="1" dirty="0">
                <a:solidFill>
                  <a:srgbClr val="FFFFFF"/>
                </a:solidFill>
              </a:rPr>
              <a:t>prominent</a:t>
            </a:r>
            <a:r>
              <a:rPr lang="en-US" dirty="0">
                <a:solidFill>
                  <a:srgbClr val="FFFFFF"/>
                </a:solidFill>
              </a:rPr>
              <a:t>, making the </a:t>
            </a:r>
            <a:r>
              <a:rPr lang="en-US" b="1" dirty="0">
                <a:solidFill>
                  <a:srgbClr val="FFFFFF"/>
                </a:solidFill>
              </a:rPr>
              <a:t>sound quality </a:t>
            </a:r>
            <a:r>
              <a:rPr lang="en-US" dirty="0">
                <a:solidFill>
                  <a:srgbClr val="FFFFFF"/>
                </a:solidFill>
              </a:rPr>
              <a:t>far greater when played back but with </a:t>
            </a:r>
            <a:r>
              <a:rPr lang="en-US" b="1" dirty="0">
                <a:solidFill>
                  <a:srgbClr val="FFFFFF"/>
                </a:solidFill>
              </a:rPr>
              <a:t>limited</a:t>
            </a:r>
            <a:r>
              <a:rPr lang="en-US" dirty="0">
                <a:solidFill>
                  <a:srgbClr val="FFFFFF"/>
                </a:solidFill>
              </a:rPr>
              <a:t> use. </a:t>
            </a:r>
          </a:p>
          <a:p>
            <a:endParaRPr lang="en-GB" b="1" u="sng" dirty="0">
              <a:solidFill>
                <a:srgbClr val="FFFFFF"/>
              </a:solidFill>
            </a:endParaRPr>
          </a:p>
        </p:txBody>
      </p:sp>
      <p:pic>
        <p:nvPicPr>
          <p:cNvPr id="5122" name="Picture 2" descr="Image result for thomas edison">
            <a:extLst>
              <a:ext uri="{FF2B5EF4-FFF2-40B4-BE49-F238E27FC236}">
                <a16:creationId xmlns:a16="http://schemas.microsoft.com/office/drawing/2014/main" id="{B549BDF1-AF22-4A58-B464-115FDE0D32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3784" y="1909600"/>
            <a:ext cx="2506465" cy="2138850"/>
          </a:xfrm>
          <a:prstGeom prst="ellipse">
            <a:avLst/>
          </a:prstGeom>
          <a:ln w="38100" cap="rnd">
            <a:solidFill>
              <a:schemeClr val="tx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5126" name="Picture 6" descr="Image result for thomas edison wax cylinder">
            <a:extLst>
              <a:ext uri="{FF2B5EF4-FFF2-40B4-BE49-F238E27FC236}">
                <a16:creationId xmlns:a16="http://schemas.microsoft.com/office/drawing/2014/main" id="{01526311-69CC-4274-B525-E582203425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14950" y="4198775"/>
            <a:ext cx="2138850" cy="213885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027722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91DDCD2F-61F3-4F95-8D3F-3A397E645EE5}"/>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8F52E33-25C2-48E0-86F4-F747182951F7}"/>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Phonograph Record, Vinyl Disk (1950)</a:t>
            </a:r>
            <a:endParaRPr lang="en-GB" dirty="0">
              <a:solidFill>
                <a:srgbClr val="FFFFFF"/>
              </a:solidFill>
            </a:endParaRPr>
          </a:p>
        </p:txBody>
      </p:sp>
      <p:sp>
        <p:nvSpPr>
          <p:cNvPr id="3" name="Content Placeholder 2">
            <a:extLst>
              <a:ext uri="{FF2B5EF4-FFF2-40B4-BE49-F238E27FC236}">
                <a16:creationId xmlns:a16="http://schemas.microsoft.com/office/drawing/2014/main" id="{469D550B-542D-471E-B293-7D16232378F1}"/>
              </a:ext>
            </a:extLst>
          </p:cNvPr>
          <p:cNvSpPr>
            <a:spLocks noGrp="1"/>
          </p:cNvSpPr>
          <p:nvPr>
            <p:ph idx="1"/>
          </p:nvPr>
        </p:nvSpPr>
        <p:spPr>
          <a:xfrm>
            <a:off x="838200" y="1825625"/>
            <a:ext cx="5842518" cy="4351338"/>
          </a:xfrm>
          <a:ln w="38100">
            <a:solidFill>
              <a:schemeClr val="tx1"/>
            </a:solidFill>
          </a:ln>
        </p:spPr>
        <p:txBody>
          <a:bodyPr>
            <a:normAutofit/>
          </a:bodyPr>
          <a:lstStyle/>
          <a:p>
            <a:r>
              <a:rPr lang="en-US" dirty="0">
                <a:solidFill>
                  <a:srgbClr val="FFFFFF"/>
                </a:solidFill>
              </a:rPr>
              <a:t>The vinyl disk is made by </a:t>
            </a:r>
            <a:r>
              <a:rPr lang="en-US" b="1" dirty="0">
                <a:solidFill>
                  <a:srgbClr val="FFFFFF"/>
                </a:solidFill>
              </a:rPr>
              <a:t>Polyvinyl Chloride.</a:t>
            </a:r>
          </a:p>
          <a:p>
            <a:r>
              <a:rPr lang="en-US" dirty="0">
                <a:solidFill>
                  <a:srgbClr val="FFFFFF"/>
                </a:solidFill>
              </a:rPr>
              <a:t>A vinyl disk has hundreds of small grooves that can be read by the needle on a vinyl player.</a:t>
            </a:r>
          </a:p>
          <a:p>
            <a:r>
              <a:rPr lang="en-US" dirty="0">
                <a:solidFill>
                  <a:srgbClr val="FFFFFF"/>
                </a:solidFill>
              </a:rPr>
              <a:t>The </a:t>
            </a:r>
            <a:r>
              <a:rPr lang="en-US" b="1" dirty="0">
                <a:solidFill>
                  <a:srgbClr val="FFFFFF"/>
                </a:solidFill>
              </a:rPr>
              <a:t>vinyl disk </a:t>
            </a:r>
            <a:r>
              <a:rPr lang="en-US" dirty="0">
                <a:solidFill>
                  <a:srgbClr val="FFFFFF"/>
                </a:solidFill>
              </a:rPr>
              <a:t>was far greater than everything else at this stage due to its </a:t>
            </a:r>
            <a:r>
              <a:rPr lang="en-US" b="1" dirty="0">
                <a:solidFill>
                  <a:srgbClr val="FFFFFF"/>
                </a:solidFill>
              </a:rPr>
              <a:t>mass production </a:t>
            </a:r>
            <a:r>
              <a:rPr lang="en-US" dirty="0">
                <a:solidFill>
                  <a:srgbClr val="FFFFFF"/>
                </a:solidFill>
              </a:rPr>
              <a:t>and </a:t>
            </a:r>
            <a:r>
              <a:rPr lang="en-US" b="1" dirty="0">
                <a:solidFill>
                  <a:srgbClr val="FFFFFF"/>
                </a:solidFill>
              </a:rPr>
              <a:t>sound quality. </a:t>
            </a:r>
            <a:endParaRPr lang="en-GB" b="1" dirty="0">
              <a:solidFill>
                <a:srgbClr val="FFFFFF"/>
              </a:solidFill>
            </a:endParaRPr>
          </a:p>
        </p:txBody>
      </p:sp>
      <p:pic>
        <p:nvPicPr>
          <p:cNvPr id="6146" name="Picture 2" descr="Related image">
            <a:extLst>
              <a:ext uri="{FF2B5EF4-FFF2-40B4-BE49-F238E27FC236}">
                <a16:creationId xmlns:a16="http://schemas.microsoft.com/office/drawing/2014/main" id="{F5D5A311-A24B-44E0-96C9-C09D9F0ED07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839914" y="2378516"/>
            <a:ext cx="5192890" cy="324555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788699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47AA8B09-1AC5-42BC-8740-A9231C2C6819}"/>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AC2B1D-6DE3-4368-95A7-3645E9848989}"/>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Cassette Tape (1960) </a:t>
            </a:r>
            <a:endParaRPr lang="en-GB" dirty="0">
              <a:solidFill>
                <a:srgbClr val="FFFFFF"/>
              </a:solidFill>
            </a:endParaRPr>
          </a:p>
        </p:txBody>
      </p:sp>
      <p:sp>
        <p:nvSpPr>
          <p:cNvPr id="3" name="Content Placeholder 2">
            <a:extLst>
              <a:ext uri="{FF2B5EF4-FFF2-40B4-BE49-F238E27FC236}">
                <a16:creationId xmlns:a16="http://schemas.microsoft.com/office/drawing/2014/main" id="{FA50B4EE-DA15-46EC-8EFD-016F325FB2D7}"/>
              </a:ext>
            </a:extLst>
          </p:cNvPr>
          <p:cNvSpPr>
            <a:spLocks noGrp="1"/>
          </p:cNvSpPr>
          <p:nvPr>
            <p:ph idx="1"/>
          </p:nvPr>
        </p:nvSpPr>
        <p:spPr>
          <a:xfrm>
            <a:off x="838200" y="1825625"/>
            <a:ext cx="5534608" cy="4351338"/>
          </a:xfrm>
          <a:ln w="38100">
            <a:solidFill>
              <a:schemeClr val="tx1"/>
            </a:solidFill>
          </a:ln>
        </p:spPr>
        <p:txBody>
          <a:bodyPr>
            <a:normAutofit lnSpcReduction="10000"/>
          </a:bodyPr>
          <a:lstStyle/>
          <a:p>
            <a:r>
              <a:rPr lang="en-US" dirty="0">
                <a:solidFill>
                  <a:srgbClr val="FFFFFF"/>
                </a:solidFill>
              </a:rPr>
              <a:t>First released by </a:t>
            </a:r>
            <a:r>
              <a:rPr lang="en-US" b="1" u="sng" dirty="0">
                <a:solidFill>
                  <a:srgbClr val="FFFFFF"/>
                </a:solidFill>
              </a:rPr>
              <a:t>Phillips</a:t>
            </a:r>
            <a:r>
              <a:rPr lang="en-US" dirty="0">
                <a:solidFill>
                  <a:srgbClr val="FFFFFF"/>
                </a:solidFill>
              </a:rPr>
              <a:t> in 1960.</a:t>
            </a:r>
          </a:p>
          <a:p>
            <a:r>
              <a:rPr lang="en-US" dirty="0">
                <a:solidFill>
                  <a:srgbClr val="FFFFFF"/>
                </a:solidFill>
              </a:rPr>
              <a:t>A cassette has two main spools that are winded in magnetic tape.</a:t>
            </a:r>
          </a:p>
          <a:p>
            <a:r>
              <a:rPr lang="en-US" dirty="0">
                <a:solidFill>
                  <a:srgbClr val="FFFFFF"/>
                </a:solidFill>
              </a:rPr>
              <a:t>The cassette tape is a robust product that is made from plastic.</a:t>
            </a:r>
          </a:p>
          <a:p>
            <a:r>
              <a:rPr lang="en-US" dirty="0">
                <a:solidFill>
                  <a:srgbClr val="FFFFFF"/>
                </a:solidFill>
              </a:rPr>
              <a:t>The Cassette could be played back using a cassette player.  </a:t>
            </a:r>
          </a:p>
          <a:p>
            <a:r>
              <a:rPr lang="en-US" dirty="0">
                <a:solidFill>
                  <a:srgbClr val="FFFFFF"/>
                </a:solidFill>
              </a:rPr>
              <a:t>There is a continuous argument on what sounds better Vinyl or Cassette? </a:t>
            </a:r>
          </a:p>
          <a:p>
            <a:endParaRPr lang="en-GB" dirty="0">
              <a:solidFill>
                <a:srgbClr val="FFFFFF"/>
              </a:solidFill>
            </a:endParaRPr>
          </a:p>
        </p:txBody>
      </p:sp>
      <p:pic>
        <p:nvPicPr>
          <p:cNvPr id="7170" name="Picture 2" descr="Image result for cassette tape">
            <a:extLst>
              <a:ext uri="{FF2B5EF4-FFF2-40B4-BE49-F238E27FC236}">
                <a16:creationId xmlns:a16="http://schemas.microsoft.com/office/drawing/2014/main" id="{67BDA8B6-E55C-433B-BD97-13D3766E3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544" y="2457445"/>
            <a:ext cx="5219700" cy="293370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94018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9C9C0E7D-53BE-42BD-8FDC-FFB068502A37}"/>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3673EC1-DC46-4819-BB0A-056DBB3FA6A0}"/>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CD, Compact Disk (1982)</a:t>
            </a:r>
            <a:endParaRPr lang="en-GB" dirty="0">
              <a:solidFill>
                <a:srgbClr val="FFFFFF"/>
              </a:solidFill>
            </a:endParaRPr>
          </a:p>
        </p:txBody>
      </p:sp>
      <p:sp>
        <p:nvSpPr>
          <p:cNvPr id="3" name="Content Placeholder 2">
            <a:extLst>
              <a:ext uri="{FF2B5EF4-FFF2-40B4-BE49-F238E27FC236}">
                <a16:creationId xmlns:a16="http://schemas.microsoft.com/office/drawing/2014/main" id="{0DE12A8A-9B06-4280-B3FE-E37C2927F599}"/>
              </a:ext>
            </a:extLst>
          </p:cNvPr>
          <p:cNvSpPr>
            <a:spLocks noGrp="1"/>
          </p:cNvSpPr>
          <p:nvPr>
            <p:ph idx="1"/>
          </p:nvPr>
        </p:nvSpPr>
        <p:spPr>
          <a:xfrm>
            <a:off x="838200" y="1825625"/>
            <a:ext cx="6150429" cy="4351338"/>
          </a:xfrm>
          <a:ln w="38100">
            <a:solidFill>
              <a:schemeClr val="tx1"/>
            </a:solidFill>
          </a:ln>
        </p:spPr>
        <p:txBody>
          <a:bodyPr>
            <a:normAutofit/>
          </a:bodyPr>
          <a:lstStyle/>
          <a:p>
            <a:r>
              <a:rPr lang="en-US" dirty="0">
                <a:solidFill>
                  <a:srgbClr val="FFFFFF"/>
                </a:solidFill>
              </a:rPr>
              <a:t>Released by Sony and Phillips.</a:t>
            </a:r>
          </a:p>
          <a:p>
            <a:r>
              <a:rPr lang="en-US" dirty="0">
                <a:solidFill>
                  <a:srgbClr val="FFFFFF"/>
                </a:solidFill>
              </a:rPr>
              <a:t>A CD is made from </a:t>
            </a:r>
            <a:r>
              <a:rPr lang="en-US" b="1" dirty="0">
                <a:solidFill>
                  <a:srgbClr val="FFFFFF"/>
                </a:solidFill>
              </a:rPr>
              <a:t>Polycarbonate plastic.</a:t>
            </a:r>
          </a:p>
          <a:p>
            <a:r>
              <a:rPr lang="en-US" dirty="0">
                <a:solidFill>
                  <a:srgbClr val="FFFFFF"/>
                </a:solidFill>
              </a:rPr>
              <a:t>Far greater sound quality as everything is produced in </a:t>
            </a:r>
            <a:r>
              <a:rPr lang="en-US" b="1" dirty="0">
                <a:solidFill>
                  <a:srgbClr val="FFFFFF"/>
                </a:solidFill>
              </a:rPr>
              <a:t>stereo.</a:t>
            </a:r>
          </a:p>
          <a:p>
            <a:r>
              <a:rPr lang="en-US" dirty="0">
                <a:solidFill>
                  <a:srgbClr val="FFFFFF"/>
                </a:solidFill>
              </a:rPr>
              <a:t>The best form of storing recorded data.</a:t>
            </a:r>
          </a:p>
          <a:p>
            <a:r>
              <a:rPr lang="en-US" dirty="0">
                <a:solidFill>
                  <a:srgbClr val="FFFFFF"/>
                </a:solidFill>
              </a:rPr>
              <a:t>Famous for its mass production and </a:t>
            </a:r>
            <a:r>
              <a:rPr lang="en-US" b="1" dirty="0">
                <a:solidFill>
                  <a:srgbClr val="FFFFFF"/>
                </a:solidFill>
              </a:rPr>
              <a:t>technological advancement.</a:t>
            </a:r>
          </a:p>
          <a:p>
            <a:r>
              <a:rPr lang="en-US" dirty="0">
                <a:solidFill>
                  <a:srgbClr val="FFFFFF"/>
                </a:solidFill>
              </a:rPr>
              <a:t>A disk is read by a laser in a </a:t>
            </a:r>
            <a:r>
              <a:rPr lang="en-US" b="1" dirty="0">
                <a:solidFill>
                  <a:srgbClr val="FFFFFF"/>
                </a:solidFill>
              </a:rPr>
              <a:t>CD player.  </a:t>
            </a:r>
            <a:endParaRPr lang="en-GB" b="1" dirty="0">
              <a:solidFill>
                <a:srgbClr val="FFFFFF"/>
              </a:solidFill>
            </a:endParaRPr>
          </a:p>
        </p:txBody>
      </p:sp>
      <p:pic>
        <p:nvPicPr>
          <p:cNvPr id="8194" name="Picture 2" descr="Related image">
            <a:extLst>
              <a:ext uri="{FF2B5EF4-FFF2-40B4-BE49-F238E27FC236}">
                <a16:creationId xmlns:a16="http://schemas.microsoft.com/office/drawing/2014/main" id="{1FD71DFA-5124-4D89-92B8-2470157A3D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9734" y="1825625"/>
            <a:ext cx="4175948" cy="435133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01083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39CB190B-9536-4912-B619-FFDF7DDBF6F1}"/>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2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3E1CF4E-0B8A-42AB-895C-3D44BA4F7187}"/>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MP3 (1990) </a:t>
            </a:r>
            <a:endParaRPr lang="en-GB" dirty="0">
              <a:solidFill>
                <a:srgbClr val="FFFFFF"/>
              </a:solidFill>
            </a:endParaRPr>
          </a:p>
        </p:txBody>
      </p:sp>
      <p:sp>
        <p:nvSpPr>
          <p:cNvPr id="3" name="Content Placeholder 2">
            <a:extLst>
              <a:ext uri="{FF2B5EF4-FFF2-40B4-BE49-F238E27FC236}">
                <a16:creationId xmlns:a16="http://schemas.microsoft.com/office/drawing/2014/main" id="{DDEBD1EB-326B-47A1-8526-296396323870}"/>
              </a:ext>
            </a:extLst>
          </p:cNvPr>
          <p:cNvSpPr>
            <a:spLocks noGrp="1"/>
          </p:cNvSpPr>
          <p:nvPr>
            <p:ph idx="1"/>
          </p:nvPr>
        </p:nvSpPr>
        <p:spPr>
          <a:xfrm>
            <a:off x="838200" y="1825625"/>
            <a:ext cx="5935133" cy="4351338"/>
          </a:xfrm>
          <a:ln w="38100">
            <a:solidFill>
              <a:schemeClr val="tx1"/>
            </a:solidFill>
          </a:ln>
        </p:spPr>
        <p:txBody>
          <a:bodyPr>
            <a:normAutofit/>
          </a:bodyPr>
          <a:lstStyle/>
          <a:p>
            <a:r>
              <a:rPr lang="en-US" dirty="0">
                <a:solidFill>
                  <a:srgbClr val="FFFFFF"/>
                </a:solidFill>
              </a:rPr>
              <a:t>The </a:t>
            </a:r>
            <a:r>
              <a:rPr lang="en-US" b="1" dirty="0">
                <a:solidFill>
                  <a:srgbClr val="FFFFFF"/>
                </a:solidFill>
              </a:rPr>
              <a:t>MP3</a:t>
            </a:r>
            <a:r>
              <a:rPr lang="en-US" dirty="0">
                <a:solidFill>
                  <a:srgbClr val="FFFFFF"/>
                </a:solidFill>
              </a:rPr>
              <a:t> was a way of coding audio formats. </a:t>
            </a:r>
          </a:p>
          <a:p>
            <a:r>
              <a:rPr lang="en-US" dirty="0">
                <a:solidFill>
                  <a:srgbClr val="FFFFFF"/>
                </a:solidFill>
              </a:rPr>
              <a:t>It is non physical. It is very common to have a </a:t>
            </a:r>
            <a:r>
              <a:rPr lang="en-US" b="1" dirty="0">
                <a:solidFill>
                  <a:srgbClr val="FFFFFF"/>
                </a:solidFill>
              </a:rPr>
              <a:t>compressed</a:t>
            </a:r>
            <a:r>
              <a:rPr lang="en-US" dirty="0">
                <a:solidFill>
                  <a:srgbClr val="FFFFFF"/>
                </a:solidFill>
              </a:rPr>
              <a:t> sound. </a:t>
            </a:r>
          </a:p>
          <a:p>
            <a:r>
              <a:rPr lang="en-US" dirty="0">
                <a:solidFill>
                  <a:srgbClr val="FFFFFF"/>
                </a:solidFill>
              </a:rPr>
              <a:t>It can be stored on almost all </a:t>
            </a:r>
            <a:r>
              <a:rPr lang="en-US" b="1" dirty="0">
                <a:solidFill>
                  <a:srgbClr val="FFFFFF"/>
                </a:solidFill>
              </a:rPr>
              <a:t>STORAGE</a:t>
            </a:r>
            <a:r>
              <a:rPr lang="en-US" dirty="0">
                <a:solidFill>
                  <a:srgbClr val="FFFFFF"/>
                </a:solidFill>
              </a:rPr>
              <a:t> devices…</a:t>
            </a:r>
          </a:p>
          <a:p>
            <a:r>
              <a:rPr lang="en-US" dirty="0">
                <a:solidFill>
                  <a:srgbClr val="FFFFFF"/>
                </a:solidFill>
              </a:rPr>
              <a:t>MP3 has made music far more </a:t>
            </a:r>
            <a:r>
              <a:rPr lang="en-US" b="1" dirty="0">
                <a:solidFill>
                  <a:srgbClr val="FFFFFF"/>
                </a:solidFill>
              </a:rPr>
              <a:t>accessible, convenient.</a:t>
            </a:r>
          </a:p>
          <a:p>
            <a:r>
              <a:rPr lang="en-US" dirty="0">
                <a:solidFill>
                  <a:srgbClr val="FFFFFF"/>
                </a:solidFill>
              </a:rPr>
              <a:t>You can take MP3 anywhere. </a:t>
            </a:r>
            <a:endParaRPr lang="en-GB" dirty="0">
              <a:solidFill>
                <a:srgbClr val="FFFFFF"/>
              </a:solidFill>
            </a:endParaRPr>
          </a:p>
        </p:txBody>
      </p:sp>
      <p:pic>
        <p:nvPicPr>
          <p:cNvPr id="9218" name="Picture 2" descr="Image result for MP3">
            <a:extLst>
              <a:ext uri="{FF2B5EF4-FFF2-40B4-BE49-F238E27FC236}">
                <a16:creationId xmlns:a16="http://schemas.microsoft.com/office/drawing/2014/main" id="{AA196C59-7D95-402D-BFC9-811F3B9F6D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8295" y="1887185"/>
            <a:ext cx="4289778" cy="428977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193942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0F1FCD7F-56D5-4704-8AC1-BAD05EFFF539}"/>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27EDB46-406D-464B-BCF3-7E5B0293D8D6}"/>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Group task</a:t>
            </a:r>
            <a:endParaRPr lang="en-GB" dirty="0">
              <a:solidFill>
                <a:srgbClr val="FFFFFF"/>
              </a:solidFill>
            </a:endParaRPr>
          </a:p>
        </p:txBody>
      </p:sp>
      <p:sp>
        <p:nvSpPr>
          <p:cNvPr id="3" name="Content Placeholder 2">
            <a:extLst>
              <a:ext uri="{FF2B5EF4-FFF2-40B4-BE49-F238E27FC236}">
                <a16:creationId xmlns:a16="http://schemas.microsoft.com/office/drawing/2014/main" id="{935A5250-9A96-4FA1-8994-F07B37380ABD}"/>
              </a:ext>
            </a:extLst>
          </p:cNvPr>
          <p:cNvSpPr>
            <a:spLocks noGrp="1"/>
          </p:cNvSpPr>
          <p:nvPr>
            <p:ph idx="1"/>
          </p:nvPr>
        </p:nvSpPr>
        <p:spPr>
          <a:xfrm>
            <a:off x="838200" y="1825625"/>
            <a:ext cx="10515600" cy="4351338"/>
          </a:xfrm>
          <a:ln w="38100">
            <a:solidFill>
              <a:schemeClr val="tx1"/>
            </a:solidFill>
          </a:ln>
        </p:spPr>
        <p:txBody>
          <a:bodyPr>
            <a:normAutofit/>
          </a:bodyPr>
          <a:lstStyle/>
          <a:p>
            <a:r>
              <a:rPr lang="en-US" dirty="0">
                <a:solidFill>
                  <a:srgbClr val="FFFFFF"/>
                </a:solidFill>
              </a:rPr>
              <a:t>In groups, collaborate and pick ONE play back device and format you think is the most efficient and reliable. </a:t>
            </a:r>
          </a:p>
          <a:p>
            <a:endParaRPr lang="en-US" dirty="0">
              <a:solidFill>
                <a:srgbClr val="FFFFFF"/>
              </a:solidFill>
            </a:endParaRPr>
          </a:p>
          <a:p>
            <a:r>
              <a:rPr lang="en-US" dirty="0">
                <a:solidFill>
                  <a:srgbClr val="FFFFFF"/>
                </a:solidFill>
              </a:rPr>
              <a:t>Throughout this process consider the </a:t>
            </a:r>
            <a:r>
              <a:rPr lang="en-US" b="1" dirty="0">
                <a:solidFill>
                  <a:srgbClr val="FFFFFF"/>
                </a:solidFill>
              </a:rPr>
              <a:t>Pros and Cons </a:t>
            </a:r>
            <a:r>
              <a:rPr lang="en-US" dirty="0">
                <a:solidFill>
                  <a:srgbClr val="FFFFFF"/>
                </a:solidFill>
              </a:rPr>
              <a:t>of your choice, the convenience of the product, the accessibility, the commerciality and what benefits does the product have to </a:t>
            </a:r>
            <a:r>
              <a:rPr lang="en-US" b="1" dirty="0">
                <a:solidFill>
                  <a:srgbClr val="FFFFFF"/>
                </a:solidFill>
              </a:rPr>
              <a:t>YOU </a:t>
            </a:r>
            <a:r>
              <a:rPr lang="en-US" dirty="0">
                <a:solidFill>
                  <a:srgbClr val="FFFFFF"/>
                </a:solidFill>
              </a:rPr>
              <a:t>as the consumer. </a:t>
            </a:r>
            <a:endParaRPr lang="en-US" b="1" dirty="0">
              <a:solidFill>
                <a:srgbClr val="FFFFFF"/>
              </a:solidFill>
            </a:endParaRPr>
          </a:p>
          <a:p>
            <a:r>
              <a:rPr lang="en-US" b="1" dirty="0">
                <a:solidFill>
                  <a:srgbClr val="FFFFFF"/>
                </a:solidFill>
              </a:rPr>
              <a:t>There will be a chance to present all your collaborated points towards the end of the lesson in a class discussion. </a:t>
            </a:r>
            <a:endParaRPr lang="en-GB" b="1" dirty="0">
              <a:solidFill>
                <a:srgbClr val="FFFFFF"/>
              </a:solidFill>
            </a:endParaRPr>
          </a:p>
        </p:txBody>
      </p:sp>
    </p:spTree>
    <p:extLst>
      <p:ext uri="{BB962C8B-B14F-4D97-AF65-F5344CB8AC3E}">
        <p14:creationId xmlns:p14="http://schemas.microsoft.com/office/powerpoint/2010/main" val="114729804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B3B747BF-B964-4D66-92BD-DA400465F0C7}"/>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0490A24-760B-42C9-9CB4-C6DDC17A8BC0}"/>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Key Words </a:t>
            </a:r>
            <a:endParaRPr lang="en-GB" dirty="0">
              <a:solidFill>
                <a:srgbClr val="FFFFFF"/>
              </a:solidFill>
            </a:endParaRPr>
          </a:p>
        </p:txBody>
      </p:sp>
      <p:sp>
        <p:nvSpPr>
          <p:cNvPr id="3" name="Content Placeholder 2">
            <a:extLst>
              <a:ext uri="{FF2B5EF4-FFF2-40B4-BE49-F238E27FC236}">
                <a16:creationId xmlns:a16="http://schemas.microsoft.com/office/drawing/2014/main" id="{6757A747-E1E4-471D-B20B-4DB38CFFDC73}"/>
              </a:ext>
            </a:extLst>
          </p:cNvPr>
          <p:cNvSpPr>
            <a:spLocks noGrp="1"/>
          </p:cNvSpPr>
          <p:nvPr>
            <p:ph idx="1"/>
          </p:nvPr>
        </p:nvSpPr>
        <p:spPr>
          <a:xfrm>
            <a:off x="838200" y="1825625"/>
            <a:ext cx="10515600" cy="4351338"/>
          </a:xfrm>
          <a:ln w="38100">
            <a:solidFill>
              <a:schemeClr val="tx1"/>
            </a:solidFill>
          </a:ln>
        </p:spPr>
        <p:txBody>
          <a:bodyPr>
            <a:normAutofit/>
          </a:bodyPr>
          <a:lstStyle/>
          <a:p>
            <a:r>
              <a:rPr lang="en-US" b="1" dirty="0">
                <a:solidFill>
                  <a:srgbClr val="FFFFFF"/>
                </a:solidFill>
              </a:rPr>
              <a:t>Accessibility (Where can it be found? Where can it be used?)</a:t>
            </a:r>
          </a:p>
          <a:p>
            <a:r>
              <a:rPr lang="en-US" b="1" dirty="0">
                <a:solidFill>
                  <a:srgbClr val="FFFFFF"/>
                </a:solidFill>
              </a:rPr>
              <a:t>Convenience (Can it be used easily? Where can it be stored?)</a:t>
            </a:r>
          </a:p>
          <a:p>
            <a:r>
              <a:rPr lang="en-US" b="1" dirty="0">
                <a:solidFill>
                  <a:srgbClr val="FFFFFF"/>
                </a:solidFill>
              </a:rPr>
              <a:t>Commerciality (Does it appeal to everyone? Is it popular?)</a:t>
            </a:r>
          </a:p>
          <a:p>
            <a:r>
              <a:rPr lang="en-US" b="1" dirty="0">
                <a:solidFill>
                  <a:srgbClr val="FFFFFF"/>
                </a:solidFill>
              </a:rPr>
              <a:t>Compact disk</a:t>
            </a:r>
          </a:p>
          <a:p>
            <a:r>
              <a:rPr lang="en-US" b="1" dirty="0">
                <a:solidFill>
                  <a:srgbClr val="FFFFFF"/>
                </a:solidFill>
              </a:rPr>
              <a:t>Vinyl</a:t>
            </a:r>
          </a:p>
          <a:p>
            <a:r>
              <a:rPr lang="en-US" b="1" dirty="0">
                <a:solidFill>
                  <a:srgbClr val="FFFFFF"/>
                </a:solidFill>
              </a:rPr>
              <a:t>Cassette tape </a:t>
            </a:r>
          </a:p>
          <a:p>
            <a:r>
              <a:rPr lang="en-US" b="1" dirty="0">
                <a:solidFill>
                  <a:srgbClr val="FFFFFF"/>
                </a:solidFill>
              </a:rPr>
              <a:t>Phonograph</a:t>
            </a:r>
          </a:p>
          <a:p>
            <a:r>
              <a:rPr lang="en-US" b="1" dirty="0">
                <a:solidFill>
                  <a:srgbClr val="FFFFFF"/>
                </a:solidFill>
              </a:rPr>
              <a:t>Phonautograph </a:t>
            </a:r>
          </a:p>
        </p:txBody>
      </p:sp>
    </p:spTree>
    <p:extLst>
      <p:ext uri="{BB962C8B-B14F-4D97-AF65-F5344CB8AC3E}">
        <p14:creationId xmlns:p14="http://schemas.microsoft.com/office/powerpoint/2010/main" val="113459921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207FDC9D-55F1-4390-994E-E257B9375A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412" b="5588"/>
          <a:stretch/>
        </p:blipFill>
        <p:spPr bwMode="auto">
          <a:xfrm>
            <a:off x="2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35" name="Rectangle 134">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137" name="Rectangle 136">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2" name="Title 1">
            <a:extLst>
              <a:ext uri="{FF2B5EF4-FFF2-40B4-BE49-F238E27FC236}">
                <a16:creationId xmlns:a16="http://schemas.microsoft.com/office/drawing/2014/main" id="{C63D8442-32AA-4C92-9561-C1B877D14D49}"/>
              </a:ext>
            </a:extLst>
          </p:cNvPr>
          <p:cNvSpPr>
            <a:spLocks noGrp="1"/>
          </p:cNvSpPr>
          <p:nvPr>
            <p:ph type="ctrTitle"/>
          </p:nvPr>
        </p:nvSpPr>
        <p:spPr>
          <a:xfrm>
            <a:off x="2241804" y="2280543"/>
            <a:ext cx="7708392" cy="1617688"/>
          </a:xfrm>
        </p:spPr>
        <p:txBody>
          <a:bodyPr>
            <a:normAutofit/>
          </a:bodyPr>
          <a:lstStyle/>
          <a:p>
            <a:r>
              <a:rPr lang="en-US"/>
              <a:t>Class Discussion</a:t>
            </a:r>
            <a:endParaRPr lang="en-GB"/>
          </a:p>
        </p:txBody>
      </p:sp>
    </p:spTree>
    <p:extLst>
      <p:ext uri="{BB962C8B-B14F-4D97-AF65-F5344CB8AC3E}">
        <p14:creationId xmlns:p14="http://schemas.microsoft.com/office/powerpoint/2010/main" val="120046462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lated image">
            <a:extLst>
              <a:ext uri="{FF2B5EF4-FFF2-40B4-BE49-F238E27FC236}">
                <a16:creationId xmlns:a16="http://schemas.microsoft.com/office/drawing/2014/main" id="{4AEBC3B1-BB5F-4D79-9400-A54FB1857EE5}"/>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2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10515600" cy="1325563"/>
          </a:xfrm>
          <a:ln w="38100">
            <a:solidFill>
              <a:schemeClr val="tx1"/>
            </a:solidFill>
          </a:ln>
        </p:spPr>
        <p:txBody>
          <a:bodyPr>
            <a:normAutofit/>
          </a:bodyPr>
          <a:lstStyle/>
          <a:p>
            <a:r>
              <a:rPr lang="en-GB" dirty="0">
                <a:solidFill>
                  <a:srgbClr val="FFFFFF"/>
                </a:solidFill>
              </a:rPr>
              <a:t>Conclusion </a:t>
            </a:r>
          </a:p>
        </p:txBody>
      </p:sp>
      <p:sp>
        <p:nvSpPr>
          <p:cNvPr id="3" name="Content Placeholder 2"/>
          <p:cNvSpPr>
            <a:spLocks noGrp="1"/>
          </p:cNvSpPr>
          <p:nvPr>
            <p:ph idx="1"/>
          </p:nvPr>
        </p:nvSpPr>
        <p:spPr>
          <a:xfrm>
            <a:off x="838200" y="1825625"/>
            <a:ext cx="10515600" cy="4351338"/>
          </a:xfrm>
          <a:ln w="38100">
            <a:solidFill>
              <a:schemeClr val="tx1"/>
            </a:solidFill>
          </a:ln>
        </p:spPr>
        <p:txBody>
          <a:bodyPr>
            <a:normAutofit/>
          </a:bodyPr>
          <a:lstStyle/>
          <a:p>
            <a:r>
              <a:rPr lang="en-GB" dirty="0">
                <a:solidFill>
                  <a:srgbClr val="FFFFFF"/>
                </a:solidFill>
              </a:rPr>
              <a:t>MP3 can be seen as the most superior as it can be accessed anywhere and played back anywhere, stored on small devices, played on radio, played on television behind music videos or adverts.  It can be downloaded from phone applications and from the internet on the go. </a:t>
            </a:r>
          </a:p>
          <a:p>
            <a:endParaRPr lang="en-GB" dirty="0">
              <a:solidFill>
                <a:srgbClr val="FFFFFF"/>
              </a:solidFill>
            </a:endParaRPr>
          </a:p>
          <a:p>
            <a:r>
              <a:rPr lang="en-GB" dirty="0">
                <a:solidFill>
                  <a:srgbClr val="FFFFFF"/>
                </a:solidFill>
              </a:rPr>
              <a:t>However, the on going argument is, everyone has their own personal opinion and taste behind this topic, and people favour the different devices and formats that is best suited to them. </a:t>
            </a:r>
          </a:p>
        </p:txBody>
      </p:sp>
    </p:spTree>
    <p:extLst>
      <p:ext uri="{BB962C8B-B14F-4D97-AF65-F5344CB8AC3E}">
        <p14:creationId xmlns:p14="http://schemas.microsoft.com/office/powerpoint/2010/main" val="302770016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Related image">
            <a:extLst>
              <a:ext uri="{FF2B5EF4-FFF2-40B4-BE49-F238E27FC236}">
                <a16:creationId xmlns:a16="http://schemas.microsoft.com/office/drawing/2014/main" id="{453C8D4C-C4B4-428E-AD5A-B6C3C2C44C58}"/>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C4F36AF-EBF8-4E9E-8CD4-98A310E656EC}"/>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Learning Objectives </a:t>
            </a:r>
            <a:endParaRPr lang="en-GB" dirty="0">
              <a:solidFill>
                <a:srgbClr val="FFFFFF"/>
              </a:solidFill>
            </a:endParaRPr>
          </a:p>
        </p:txBody>
      </p:sp>
      <p:sp>
        <p:nvSpPr>
          <p:cNvPr id="3" name="Content Placeholder 2">
            <a:extLst>
              <a:ext uri="{FF2B5EF4-FFF2-40B4-BE49-F238E27FC236}">
                <a16:creationId xmlns:a16="http://schemas.microsoft.com/office/drawing/2014/main" id="{5999FD28-8667-4C8F-8ED2-943CE232D4AA}"/>
              </a:ext>
            </a:extLst>
          </p:cNvPr>
          <p:cNvSpPr>
            <a:spLocks noGrp="1"/>
          </p:cNvSpPr>
          <p:nvPr>
            <p:ph idx="1"/>
          </p:nvPr>
        </p:nvSpPr>
        <p:spPr>
          <a:xfrm>
            <a:off x="838200" y="1825625"/>
            <a:ext cx="10515600" cy="4351338"/>
          </a:xfrm>
          <a:ln w="38100">
            <a:solidFill>
              <a:schemeClr val="tx1"/>
            </a:solidFill>
          </a:ln>
        </p:spPr>
        <p:txBody>
          <a:bodyPr>
            <a:normAutofit/>
          </a:bodyPr>
          <a:lstStyle/>
          <a:p>
            <a:r>
              <a:rPr lang="en-US" b="1" dirty="0">
                <a:solidFill>
                  <a:srgbClr val="FFFFFF"/>
                </a:solidFill>
              </a:rPr>
              <a:t>The learner should now be able to identify the different types of play back devices and audio formats. </a:t>
            </a:r>
          </a:p>
          <a:p>
            <a:endParaRPr lang="en-US" b="1" dirty="0">
              <a:solidFill>
                <a:srgbClr val="FFFFFF"/>
              </a:solidFill>
            </a:endParaRPr>
          </a:p>
          <a:p>
            <a:r>
              <a:rPr lang="en-US" b="1" dirty="0">
                <a:solidFill>
                  <a:srgbClr val="FFFFFF"/>
                </a:solidFill>
              </a:rPr>
              <a:t>The learner should now be able to distinguish the difference between each play back device and audio format outlining the pros and cons.</a:t>
            </a:r>
          </a:p>
          <a:p>
            <a:pPr marL="0" indent="0">
              <a:buNone/>
            </a:pPr>
            <a:endParaRPr lang="en-US" b="1" dirty="0">
              <a:solidFill>
                <a:srgbClr val="FFFFFF"/>
              </a:solidFill>
            </a:endParaRPr>
          </a:p>
        </p:txBody>
      </p:sp>
    </p:spTree>
    <p:extLst>
      <p:ext uri="{BB962C8B-B14F-4D97-AF65-F5344CB8AC3E}">
        <p14:creationId xmlns:p14="http://schemas.microsoft.com/office/powerpoint/2010/main" val="15944442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Related image">
            <a:extLst>
              <a:ext uri="{FF2B5EF4-FFF2-40B4-BE49-F238E27FC236}">
                <a16:creationId xmlns:a16="http://schemas.microsoft.com/office/drawing/2014/main" id="{19DB3CF1-A129-4178-87E7-2BB0B9C14CB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4412" b="5588"/>
          <a:stretch/>
        </p:blipFill>
        <p:spPr bwMode="auto">
          <a:xfrm>
            <a:off x="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E2B03E5-6637-4AD0-BF5A-EFEACD9092B7}"/>
              </a:ext>
            </a:extLst>
          </p:cNvPr>
          <p:cNvSpPr>
            <a:spLocks noGrp="1"/>
          </p:cNvSpPr>
          <p:nvPr>
            <p:ph type="title"/>
          </p:nvPr>
        </p:nvSpPr>
        <p:spPr>
          <a:xfrm>
            <a:off x="838200" y="365125"/>
            <a:ext cx="10515600" cy="1325563"/>
          </a:xfrm>
          <a:ln w="38100">
            <a:solidFill>
              <a:schemeClr val="tx1"/>
            </a:solidFill>
          </a:ln>
        </p:spPr>
        <p:txBody>
          <a:bodyPr>
            <a:normAutofit/>
          </a:bodyPr>
          <a:lstStyle/>
          <a:p>
            <a:r>
              <a:rPr lang="en-US" dirty="0">
                <a:solidFill>
                  <a:srgbClr val="FFFFFF"/>
                </a:solidFill>
              </a:rPr>
              <a:t>Recap </a:t>
            </a:r>
            <a:endParaRPr lang="en-GB" dirty="0">
              <a:solidFill>
                <a:srgbClr val="FFFFFF"/>
              </a:solidFill>
            </a:endParaRPr>
          </a:p>
        </p:txBody>
      </p:sp>
      <p:sp>
        <p:nvSpPr>
          <p:cNvPr id="3" name="Content Placeholder 2">
            <a:extLst>
              <a:ext uri="{FF2B5EF4-FFF2-40B4-BE49-F238E27FC236}">
                <a16:creationId xmlns:a16="http://schemas.microsoft.com/office/drawing/2014/main" id="{E203FEB0-38D3-4C46-970C-C609834E7388}"/>
              </a:ext>
            </a:extLst>
          </p:cNvPr>
          <p:cNvSpPr>
            <a:spLocks noGrp="1"/>
          </p:cNvSpPr>
          <p:nvPr>
            <p:ph idx="1"/>
          </p:nvPr>
        </p:nvSpPr>
        <p:spPr>
          <a:xfrm>
            <a:off x="838200" y="1825625"/>
            <a:ext cx="10515600" cy="4351338"/>
          </a:xfrm>
          <a:ln w="38100">
            <a:solidFill>
              <a:schemeClr val="tx1"/>
            </a:solidFill>
          </a:ln>
        </p:spPr>
        <p:txBody>
          <a:bodyPr>
            <a:normAutofit/>
          </a:bodyPr>
          <a:lstStyle/>
          <a:p>
            <a:r>
              <a:rPr lang="en-US" dirty="0">
                <a:solidFill>
                  <a:srgbClr val="FFFFFF"/>
                </a:solidFill>
              </a:rPr>
              <a:t>As a class we investigated different types of play back devices and formats. </a:t>
            </a:r>
          </a:p>
          <a:p>
            <a:pPr marL="0" indent="0">
              <a:buNone/>
            </a:pPr>
            <a:endParaRPr lang="en-US" dirty="0">
              <a:solidFill>
                <a:srgbClr val="FFFFFF"/>
              </a:solidFill>
            </a:endParaRPr>
          </a:p>
          <a:p>
            <a:r>
              <a:rPr lang="en-US" dirty="0">
                <a:solidFill>
                  <a:srgbClr val="FFFFFF"/>
                </a:solidFill>
              </a:rPr>
              <a:t>In groups we discussed the pros and cons of each device to make a decision on which playback device and format is the most superior. </a:t>
            </a:r>
          </a:p>
          <a:p>
            <a:pPr marL="0" indent="0">
              <a:buNone/>
            </a:pPr>
            <a:endParaRPr lang="en-US" dirty="0">
              <a:solidFill>
                <a:srgbClr val="FFFFFF"/>
              </a:solidFill>
            </a:endParaRPr>
          </a:p>
          <a:p>
            <a:r>
              <a:rPr lang="en-US" dirty="0">
                <a:solidFill>
                  <a:srgbClr val="FFFFFF"/>
                </a:solidFill>
              </a:rPr>
              <a:t>Presented the findings to the rest class, outlining the reasons for your choice. </a:t>
            </a:r>
          </a:p>
          <a:p>
            <a:pPr marL="0" indent="0">
              <a:buNone/>
            </a:pPr>
            <a:r>
              <a:rPr lang="en-US" b="1" dirty="0">
                <a:solidFill>
                  <a:srgbClr val="FFFFFF"/>
                </a:solidFill>
              </a:rPr>
              <a:t>Next lesson we will cover……</a:t>
            </a:r>
            <a:endParaRPr lang="en-GB" b="1" dirty="0">
              <a:solidFill>
                <a:srgbClr val="FFFFFF"/>
              </a:solidFill>
            </a:endParaRPr>
          </a:p>
        </p:txBody>
      </p:sp>
    </p:spTree>
    <p:extLst>
      <p:ext uri="{BB962C8B-B14F-4D97-AF65-F5344CB8AC3E}">
        <p14:creationId xmlns:p14="http://schemas.microsoft.com/office/powerpoint/2010/main" val="182947456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207FDC9D-55F1-4390-994E-E257B9375A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412" b="558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73" name="Rectangle 72">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2" name="Title 1">
            <a:extLst>
              <a:ext uri="{FF2B5EF4-FFF2-40B4-BE49-F238E27FC236}">
                <a16:creationId xmlns:a16="http://schemas.microsoft.com/office/drawing/2014/main" id="{C63D8442-32AA-4C92-9561-C1B877D14D49}"/>
              </a:ext>
            </a:extLst>
          </p:cNvPr>
          <p:cNvSpPr>
            <a:spLocks noGrp="1"/>
          </p:cNvSpPr>
          <p:nvPr>
            <p:ph type="ctrTitle"/>
          </p:nvPr>
        </p:nvSpPr>
        <p:spPr>
          <a:xfrm>
            <a:off x="2241804" y="2280543"/>
            <a:ext cx="7708392" cy="1617688"/>
          </a:xfrm>
        </p:spPr>
        <p:txBody>
          <a:bodyPr>
            <a:normAutofit/>
          </a:bodyPr>
          <a:lstStyle/>
          <a:p>
            <a:r>
              <a:rPr lang="en-US" dirty="0"/>
              <a:t>Any Questions?</a:t>
            </a:r>
            <a:endParaRPr lang="en-GB" dirty="0"/>
          </a:p>
        </p:txBody>
      </p:sp>
    </p:spTree>
    <p:extLst>
      <p:ext uri="{BB962C8B-B14F-4D97-AF65-F5344CB8AC3E}">
        <p14:creationId xmlns:p14="http://schemas.microsoft.com/office/powerpoint/2010/main" val="285704368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854</Words>
  <Application>Microsoft Office PowerPoint</Application>
  <PresentationFormat>Widescreen</PresentationFormat>
  <Paragraphs>79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Physical vs Non Physical Play Back Devices and Formats</vt:lpstr>
      <vt:lpstr>Learning Objectives </vt:lpstr>
      <vt:lpstr>The Significance of Music  </vt:lpstr>
      <vt:lpstr>Leon Scott De Martin Ville’s Phonautograph (1857)  </vt:lpstr>
      <vt:lpstr>Thomas Edison's Phonograph (1877)</vt:lpstr>
      <vt:lpstr>Phonograph Record, Vinyl Disk (1950)</vt:lpstr>
      <vt:lpstr>Cassette Tape (1960) </vt:lpstr>
      <vt:lpstr>CD, Compact Disk (1982)</vt:lpstr>
      <vt:lpstr>MP3 (1990) </vt:lpstr>
      <vt:lpstr>Group task</vt:lpstr>
      <vt:lpstr>Key Words </vt:lpstr>
      <vt:lpstr>Class Discussion</vt:lpstr>
      <vt:lpstr>Conclusion </vt:lpstr>
      <vt:lpstr>Learning Objectives </vt:lpstr>
      <vt:lpstr>Recap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vs Non Physical Play Back Devices and Formats</dc:title>
  <dc:creator>Kierran</dc:creator>
  <cp:lastModifiedBy>kierrantomkinsbass@outlook.com</cp:lastModifiedBy>
  <cp:revision>6</cp:revision>
  <dcterms:created xsi:type="dcterms:W3CDTF">2018-09-25T18:37:23Z</dcterms:created>
  <dcterms:modified xsi:type="dcterms:W3CDTF">2018-10-08T12:17:10Z</dcterms:modified>
</cp:coreProperties>
</file>