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1"/>
  </p:notesMasterIdLst>
  <p:sldIdLst>
    <p:sldId id="257" r:id="rId2"/>
    <p:sldId id="264" r:id="rId3"/>
    <p:sldId id="258" r:id="rId4"/>
    <p:sldId id="259" r:id="rId5"/>
    <p:sldId id="260" r:id="rId6"/>
    <p:sldId id="261" r:id="rId7"/>
    <p:sldId id="263" r:id="rId8"/>
    <p:sldId id="265" r:id="rId9"/>
    <p:sldId id="267" r:id="rId10"/>
    <p:sldId id="268" r:id="rId11"/>
    <p:sldId id="269" r:id="rId12"/>
    <p:sldId id="272" r:id="rId13"/>
    <p:sldId id="270" r:id="rId14"/>
    <p:sldId id="289" r:id="rId15"/>
    <p:sldId id="271" r:id="rId16"/>
    <p:sldId id="274" r:id="rId17"/>
    <p:sldId id="290" r:id="rId18"/>
    <p:sldId id="291" r:id="rId19"/>
    <p:sldId id="275" r:id="rId20"/>
    <p:sldId id="273" r:id="rId21"/>
    <p:sldId id="276" r:id="rId22"/>
    <p:sldId id="285" r:id="rId23"/>
    <p:sldId id="279" r:id="rId24"/>
    <p:sldId id="280" r:id="rId25"/>
    <p:sldId id="281" r:id="rId26"/>
    <p:sldId id="282" r:id="rId27"/>
    <p:sldId id="283" r:id="rId28"/>
    <p:sldId id="287" r:id="rId29"/>
    <p:sldId id="288" r:id="rId3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016" autoAdjust="0"/>
    <p:restoredTop sz="76999" autoAdjust="0"/>
  </p:normalViewPr>
  <p:slideViewPr>
    <p:cSldViewPr snapToGrid="0">
      <p:cViewPr varScale="1">
        <p:scale>
          <a:sx n="89" d="100"/>
          <a:sy n="89" d="100"/>
        </p:scale>
        <p:origin x="136" y="64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ableStyles" Target="tableStyles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0D265BA-D167-456C-A15C-C2E222A1E2C9}" type="datetimeFigureOut">
              <a:rPr lang="en-GB" smtClean="0"/>
              <a:pPr/>
              <a:t>12/09/2025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BA67649-7317-49AC-B132-47C9EB84851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181514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A67649-7317-49AC-B132-47C9EB848518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792267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A67649-7317-49AC-B132-47C9EB848518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862083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A67649-7317-49AC-B132-47C9EB848518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128609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LINK TO ABOVE TEXT NEEDED</a:t>
            </a:r>
          </a:p>
          <a:p>
            <a:r>
              <a:rPr lang="en-GB" dirty="0"/>
              <a:t>FLASHCARDS IN CHRONOLOGICAL</a:t>
            </a:r>
            <a:r>
              <a:rPr lang="en-GB" baseline="0" dirty="0"/>
              <a:t> ORDER ACTIVITY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A67649-7317-49AC-B132-47C9EB848518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782526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A67649-7317-49AC-B132-47C9EB848518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597576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A67649-7317-49AC-B132-47C9EB848518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934841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Tx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A67649-7317-49AC-B132-47C9EB848518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716006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Where are you on this continuum?</a:t>
            </a:r>
          </a:p>
          <a:p>
            <a:r>
              <a:rPr lang="en-GB" dirty="0"/>
              <a:t>Consider</a:t>
            </a:r>
            <a:r>
              <a:rPr lang="en-GB" baseline="0" dirty="0"/>
              <a:t> your experiences of school on this continuum.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A67649-7317-49AC-B132-47C9EB848518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052812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A67649-7317-49AC-B132-47C9EB848518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683835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Do we separate learners? How?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A67649-7317-49AC-B132-47C9EB848518}" type="slidenum">
              <a:rPr lang="en-GB" smtClean="0"/>
              <a:pPr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345630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A67649-7317-49AC-B132-47C9EB848518}" type="slidenum">
              <a:rPr lang="en-GB" smtClean="0"/>
              <a:pPr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226253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A67649-7317-49AC-B132-47C9EB848518}" type="slidenum">
              <a:rPr lang="en-GB" smtClean="0"/>
              <a:pPr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870162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A67649-7317-49AC-B132-47C9EB848518}" type="slidenum">
              <a:rPr lang="en-GB" smtClean="0"/>
              <a:pPr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454740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From your</a:t>
            </a:r>
            <a:r>
              <a:rPr lang="en-GB" baseline="0" dirty="0"/>
              <a:t> own experiences can you identify examples of each within a learning environment?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A67649-7317-49AC-B132-47C9EB848518}" type="slidenum">
              <a:rPr lang="en-GB" smtClean="0"/>
              <a:pPr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10701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Tx/>
              <a:buChar char="-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A67649-7317-49AC-B132-47C9EB848518}" type="slidenum">
              <a:rPr lang="en-GB" smtClean="0"/>
              <a:pPr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083961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If time allows do in class. If no time homework for next session.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A67649-7317-49AC-B132-47C9EB848518}" type="slidenum">
              <a:rPr lang="en-GB" smtClean="0"/>
              <a:pPr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9392166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481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/>
          <a:p>
            <a:pPr marL="0" indent="0">
              <a:buFont typeface="Arial" panose="020B0604020202020204" pitchFamily="34" charset="0"/>
              <a:buNone/>
            </a:pPr>
            <a:endParaRPr lang="en-US" altLang="cy-GB" dirty="0"/>
          </a:p>
        </p:txBody>
      </p:sp>
      <p:sp>
        <p:nvSpPr>
          <p:cNvPr id="3482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</a:pPr>
            <a:fld id="{C1605B74-1562-40D5-B44F-4ED75734C894}" type="slidenum">
              <a:rPr lang="en-US" altLang="cy-GB">
                <a:latin typeface="Arial" panose="020B0604020202020204" pitchFamily="34" charset="0"/>
              </a:rPr>
              <a:pPr eaLnBrk="1" hangingPunct="1">
                <a:spcBef>
                  <a:spcPct val="0"/>
                </a:spcBef>
              </a:pPr>
              <a:t>23</a:t>
            </a:fld>
            <a:endParaRPr lang="en-US" altLang="cy-GB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87683018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379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/>
          <a:p>
            <a:pPr eaLnBrk="1" hangingPunct="1"/>
            <a:endParaRPr lang="en-US" altLang="cy-GB" dirty="0"/>
          </a:p>
        </p:txBody>
      </p:sp>
      <p:sp>
        <p:nvSpPr>
          <p:cNvPr id="3379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</a:pPr>
            <a:fld id="{701BDBE3-7ED9-47E9-98A2-B2BB0287D969}" type="slidenum">
              <a:rPr lang="en-US" altLang="cy-GB">
                <a:latin typeface="Arial" panose="020B0604020202020204" pitchFamily="34" charset="0"/>
              </a:rPr>
              <a:pPr eaLnBrk="1" hangingPunct="1">
                <a:spcBef>
                  <a:spcPct val="0"/>
                </a:spcBef>
              </a:pPr>
              <a:t>24</a:t>
            </a:fld>
            <a:endParaRPr lang="en-US" altLang="cy-GB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3996109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461A55-83D7-455A-8CFC-AD2CA5F60020}" type="slidenum">
              <a:rPr lang="en-US" altLang="en-US" smtClean="0"/>
              <a:pPr/>
              <a:t>25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999674082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A67649-7317-49AC-B132-47C9EB848518}" type="slidenum">
              <a:rPr lang="en-GB" smtClean="0"/>
              <a:pPr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4760815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584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cy-GB" dirty="0"/>
          </a:p>
        </p:txBody>
      </p:sp>
      <p:sp>
        <p:nvSpPr>
          <p:cNvPr id="3584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</a:pPr>
            <a:fld id="{A477A240-2B23-4888-9908-EA266525BBA4}" type="slidenum">
              <a:rPr lang="en-US" altLang="cy-GB">
                <a:latin typeface="Arial" panose="020B0604020202020204" pitchFamily="34" charset="0"/>
              </a:rPr>
              <a:pPr eaLnBrk="1" hangingPunct="1">
                <a:spcBef>
                  <a:spcPct val="0"/>
                </a:spcBef>
              </a:pPr>
              <a:t>27</a:t>
            </a:fld>
            <a:endParaRPr lang="en-US" altLang="cy-GB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51242008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A67649-7317-49AC-B132-47C9EB848518}" type="slidenum">
              <a:rPr lang="en-GB" smtClean="0"/>
              <a:pPr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5952552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y-GB"/>
              <a:t>Wedyn carousel ffurfiol/anffurfiol – myfyrwyr yn penderfynu pa farc fyddai’r esiamplau yn cael  -  post it notes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A67649-7317-49AC-B132-47C9EB848518}" type="slidenum">
              <a:rPr lang="en-GB" smtClean="0"/>
              <a:pPr/>
              <a:t>29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94487B-2FB1-4121-BA67-2CA7817F12AC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12/09/2025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9E4A90-C0A3-4918-9F02-985F30B87241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850189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94487B-2FB1-4121-BA67-2CA7817F12AC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12/09/2025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9E4A90-C0A3-4918-9F02-985F30B87241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580391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94487B-2FB1-4121-BA67-2CA7817F12AC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12/09/2025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9E4A90-C0A3-4918-9F02-985F30B87241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263794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94487B-2FB1-4121-BA67-2CA7817F12AC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12/09/2025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9E4A90-C0A3-4918-9F02-985F30B87241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941486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94487B-2FB1-4121-BA67-2CA7817F12AC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12/09/2025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9E4A90-C0A3-4918-9F02-985F30B87241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236355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94487B-2FB1-4121-BA67-2CA7817F12AC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12/09/2025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9E4A90-C0A3-4918-9F02-985F30B87241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113209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94487B-2FB1-4121-BA67-2CA7817F12AC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12/09/2025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9E4A90-C0A3-4918-9F02-985F30B87241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768696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94487B-2FB1-4121-BA67-2CA7817F12AC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12/09/2025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9E4A90-C0A3-4918-9F02-985F30B87241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09875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94487B-2FB1-4121-BA67-2CA7817F12AC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12/09/2025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9E4A90-C0A3-4918-9F02-985F30B87241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942966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94487B-2FB1-4121-BA67-2CA7817F12AC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12/09/2025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9E4A90-C0A3-4918-9F02-985F30B87241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268199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94487B-2FB1-4121-BA67-2CA7817F12AC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12/09/2025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9E4A90-C0A3-4918-9F02-985F30B87241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28886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5">
                <a:lumMod val="60000"/>
                <a:lumOff val="40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594487B-2FB1-4121-BA67-2CA7817F12AC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12/09/2025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19E4A90-C0A3-4918-9F02-985F30B87241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260153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howwasschool.allfie.org.uk/audio/the-caterpillar-contraption/" TargetMode="Externa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8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5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ing.com/videos/search?q=social%20v%20medical%20model%20uk&amp;view=detail&amp;mid=5F96E21C6241A9916B4A5F96E21C6241A9916B4A&amp;ajaxhist=0" TargetMode="External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png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allfie.org.uk/docs/Case%20for%20Inclusive%20Education.pdf" TargetMode="External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csie.org.uk/inclusion/why.s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7423" y="1243285"/>
            <a:ext cx="7772400" cy="2043658"/>
          </a:xfrm>
        </p:spPr>
        <p:txBody>
          <a:bodyPr>
            <a:normAutofit fontScale="90000"/>
          </a:bodyPr>
          <a:lstStyle/>
          <a:p>
            <a:r>
              <a:rPr lang="en-GB" dirty="0"/>
              <a:t>ECES5006/C</a:t>
            </a:r>
            <a:br>
              <a:rPr lang="en-GB" dirty="0"/>
            </a:br>
            <a:br>
              <a:rPr lang="en-GB" dirty="0"/>
            </a:br>
            <a:r>
              <a:rPr lang="en-GB" sz="4000" b="1" dirty="0"/>
              <a:t>All Means All</a:t>
            </a:r>
            <a:br>
              <a:rPr lang="en-GB" sz="4000" dirty="0"/>
            </a:br>
            <a:r>
              <a:rPr lang="en-GB" sz="3600" dirty="0" err="1"/>
              <a:t>Pawb</a:t>
            </a:r>
            <a:r>
              <a:rPr lang="en-GB" sz="3600" dirty="0"/>
              <a:t> yn </a:t>
            </a:r>
            <a:r>
              <a:rPr lang="en-GB" sz="3600" dirty="0" err="1"/>
              <a:t>Golygu</a:t>
            </a:r>
            <a:r>
              <a:rPr lang="en-GB" sz="3600" dirty="0"/>
              <a:t> </a:t>
            </a:r>
            <a:r>
              <a:rPr lang="en-GB" sz="3600" dirty="0" err="1"/>
              <a:t>Pawb</a:t>
            </a:r>
            <a:r>
              <a:rPr lang="en-GB" sz="3600" dirty="0"/>
              <a:t> </a:t>
            </a:r>
            <a:endParaRPr lang="en-GB" sz="40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7086" y="3816532"/>
            <a:ext cx="8534400" cy="1752600"/>
          </a:xfrm>
        </p:spPr>
        <p:txBody>
          <a:bodyPr>
            <a:normAutofit/>
          </a:bodyPr>
          <a:lstStyle/>
          <a:p>
            <a:endParaRPr lang="en-GB" dirty="0"/>
          </a:p>
          <a:p>
            <a:r>
              <a:rPr lang="en-GB" b="1" dirty="0">
                <a:solidFill>
                  <a:schemeClr val="tx1"/>
                </a:solidFill>
              </a:rPr>
              <a:t>Sesiwn 2 / Session 2</a:t>
            </a:r>
          </a:p>
          <a:p>
            <a:endParaRPr lang="en-GB" b="1" dirty="0">
              <a:solidFill>
                <a:schemeClr val="tx1"/>
              </a:solidFill>
            </a:endParaRP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825149" y="1804741"/>
            <a:ext cx="3295697" cy="27498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802834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err="1"/>
              <a:t>Anagramau</a:t>
            </a:r>
            <a:r>
              <a:rPr lang="en-GB" dirty="0"/>
              <a:t>!                                  </a:t>
            </a:r>
            <a:r>
              <a:rPr lang="en-GB" b="1" dirty="0"/>
              <a:t>Anagrams!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26423" y="1776572"/>
            <a:ext cx="4101737" cy="4525963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/>
              <a:t>Beth </a:t>
            </a:r>
            <a:r>
              <a:rPr lang="en-GB" dirty="0" err="1"/>
              <a:t>yw’r</a:t>
            </a:r>
            <a:r>
              <a:rPr lang="en-GB" dirty="0"/>
              <a:t> </a:t>
            </a:r>
            <a:r>
              <a:rPr lang="en-GB" dirty="0" err="1"/>
              <a:t>termau</a:t>
            </a:r>
            <a:r>
              <a:rPr lang="en-GB" dirty="0"/>
              <a:t> </a:t>
            </a:r>
            <a:r>
              <a:rPr lang="en-GB" dirty="0" err="1"/>
              <a:t>isod</a:t>
            </a:r>
            <a:r>
              <a:rPr lang="en-GB" dirty="0"/>
              <a:t>?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b="1" dirty="0"/>
              <a:t>SYWYIACNNHT</a:t>
            </a:r>
          </a:p>
          <a:p>
            <a:r>
              <a:rPr lang="en-GB" b="1" dirty="0"/>
              <a:t>MAEHIYTAWR</a:t>
            </a:r>
          </a:p>
          <a:p>
            <a:r>
              <a:rPr lang="en-GB" b="1" dirty="0"/>
              <a:t>SLPOII</a:t>
            </a:r>
          </a:p>
          <a:p>
            <a:r>
              <a:rPr lang="en-GB" b="1" dirty="0"/>
              <a:t>WYNFSBAT</a:t>
            </a:r>
          </a:p>
          <a:p>
            <a:r>
              <a:rPr lang="en-GB" b="1" dirty="0"/>
              <a:t>AATHFFERAINF</a:t>
            </a:r>
          </a:p>
          <a:p>
            <a:r>
              <a:rPr lang="en-GB" b="1" dirty="0"/>
              <a:t>ENHAS</a:t>
            </a:r>
          </a:p>
          <a:p>
            <a:r>
              <a:rPr lang="en-GB" b="1" dirty="0"/>
              <a:t>WENID</a:t>
            </a:r>
          </a:p>
          <a:p>
            <a:r>
              <a:rPr lang="en-GB" b="1" dirty="0"/>
              <a:t>EATHFEGCNO</a:t>
            </a:r>
          </a:p>
          <a:p>
            <a:r>
              <a:rPr lang="en-GB" b="1" dirty="0"/>
              <a:t>DDWYLLO</a:t>
            </a:r>
          </a:p>
          <a:p>
            <a:r>
              <a:rPr lang="en-GB" b="1" dirty="0"/>
              <a:t>ELLS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782560" y="1776573"/>
            <a:ext cx="4130766" cy="4525963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sz="3300" i="1" dirty="0"/>
              <a:t>Can you unscramble these terms? </a:t>
            </a:r>
          </a:p>
          <a:p>
            <a:pPr marL="0" indent="0">
              <a:buNone/>
            </a:pPr>
            <a:endParaRPr lang="en-GB" sz="3300" i="1" dirty="0"/>
          </a:p>
          <a:p>
            <a:r>
              <a:rPr lang="en-GB" i="1" dirty="0"/>
              <a:t>CSNINILUO</a:t>
            </a:r>
          </a:p>
          <a:p>
            <a:r>
              <a:rPr lang="en-GB" i="1" dirty="0"/>
              <a:t>VESDYTIIR</a:t>
            </a:r>
          </a:p>
          <a:p>
            <a:r>
              <a:rPr lang="en-GB" i="1" dirty="0"/>
              <a:t>YCPLOI</a:t>
            </a:r>
          </a:p>
          <a:p>
            <a:r>
              <a:rPr lang="en-GB" i="1" dirty="0"/>
              <a:t>EWVSI</a:t>
            </a:r>
          </a:p>
          <a:p>
            <a:r>
              <a:rPr lang="en-GB" i="1" dirty="0"/>
              <a:t>DNOSCMNATIRII</a:t>
            </a:r>
          </a:p>
          <a:p>
            <a:r>
              <a:rPr lang="en-GB" i="1" dirty="0"/>
              <a:t>SRTHIOY</a:t>
            </a:r>
          </a:p>
          <a:p>
            <a:r>
              <a:rPr lang="en-GB" i="1" dirty="0"/>
              <a:t>AHCNGE</a:t>
            </a:r>
          </a:p>
          <a:p>
            <a:r>
              <a:rPr lang="en-GB" i="1" dirty="0"/>
              <a:t>PUOSPRT</a:t>
            </a:r>
            <a:endParaRPr lang="en-GB" b="1" i="1" dirty="0"/>
          </a:p>
          <a:p>
            <a:r>
              <a:rPr lang="en-GB" i="1" dirty="0"/>
              <a:t>HVAECIE</a:t>
            </a:r>
          </a:p>
          <a:p>
            <a:r>
              <a:rPr lang="en-GB" i="1" dirty="0"/>
              <a:t>NWLEEBLIG</a:t>
            </a:r>
          </a:p>
          <a:p>
            <a:endParaRPr lang="en-GB" dirty="0"/>
          </a:p>
        </p:txBody>
      </p:sp>
      <p:pic>
        <p:nvPicPr>
          <p:cNvPr id="6" name="Picture 5" descr="In Order To Prove How The Illness Was Caused, A Scientist ...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56336" y="2282757"/>
            <a:ext cx="3079327" cy="35135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776087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Nodau’r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Modiwl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   </a:t>
            </a:r>
            <a:r>
              <a:rPr lang="en-GB" b="1" i="1" dirty="0">
                <a:latin typeface="Arial" panose="020B0604020202020204" pitchFamily="34" charset="0"/>
                <a:cs typeface="Arial" panose="020B0604020202020204" pitchFamily="34" charset="0"/>
              </a:rPr>
              <a:t>Module Aims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80991" y="3423402"/>
            <a:ext cx="4038600" cy="3057203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>
            <a:normAutofit fontScale="70000" lnSpcReduction="20000"/>
          </a:bodyPr>
          <a:lstStyle/>
          <a:p>
            <a:pPr lvl="0" fontAlgn="base" hangingPunct="0"/>
            <a:r>
              <a:rPr lang="cy-GB" sz="3600" dirty="0"/>
              <a:t>Deall y cysyniad o gynhwysiant a natur anghenion dysgu ychwanegol.</a:t>
            </a:r>
          </a:p>
          <a:p>
            <a:pPr marL="0" indent="0" fontAlgn="base" hangingPunct="0">
              <a:buNone/>
            </a:pPr>
            <a:endParaRPr lang="en-US" sz="3600" dirty="0"/>
          </a:p>
          <a:p>
            <a:pPr lvl="0" fontAlgn="base" hangingPunct="0"/>
            <a:r>
              <a:rPr lang="cy-GB" sz="3600" dirty="0"/>
              <a:t>Datblygu dealltwriaeth o oblygiadau anghenion dysgu ychwanegol (ADY) ar gyfer cymdeithas gyfan.</a:t>
            </a:r>
            <a:endParaRPr lang="en-US" sz="3600" dirty="0"/>
          </a:p>
          <a:p>
            <a:endParaRPr lang="en-GB" sz="36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0" y="3429001"/>
            <a:ext cx="4038600" cy="3029301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>
            <a:normAutofit fontScale="70000" lnSpcReduction="20000"/>
          </a:bodyPr>
          <a:lstStyle/>
          <a:p>
            <a:pPr lvl="0" hangingPunct="0"/>
            <a:r>
              <a:rPr lang="en-GB" sz="3300" b="1" i="1" dirty="0"/>
              <a:t>To understand the concept of inclusion and the nature of additional learning needs.</a:t>
            </a:r>
          </a:p>
          <a:p>
            <a:pPr marL="0" indent="0" hangingPunct="0">
              <a:buNone/>
            </a:pPr>
            <a:r>
              <a:rPr lang="en-GB" sz="3300" b="1" i="1" dirty="0"/>
              <a:t> </a:t>
            </a:r>
          </a:p>
          <a:p>
            <a:pPr lvl="0" hangingPunct="0"/>
            <a:r>
              <a:rPr lang="en-GB" sz="3300" b="1" i="1" dirty="0"/>
              <a:t>To develop an understanding of the implications of additional learning needs (ALN) for society as a whole</a:t>
            </a:r>
            <a:r>
              <a:rPr lang="en-GB" sz="3300" b="1" dirty="0"/>
              <a:t>.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91544" y="1844824"/>
            <a:ext cx="8208912" cy="14401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6746557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6652" y="188640"/>
            <a:ext cx="10345782" cy="1143000"/>
          </a:xfrm>
        </p:spPr>
        <p:txBody>
          <a:bodyPr>
            <a:normAutofit/>
          </a:bodyPr>
          <a:lstStyle/>
          <a:p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Deilliannau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Dysgu      </a:t>
            </a:r>
            <a:r>
              <a:rPr lang="en-GB" sz="3600" b="1" i="1" dirty="0">
                <a:latin typeface="Arial" panose="020B0604020202020204" pitchFamily="34" charset="0"/>
                <a:cs typeface="Arial" panose="020B0604020202020204" pitchFamily="34" charset="0"/>
              </a:rPr>
              <a:t>Learning Outcomes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81200" y="4509121"/>
            <a:ext cx="4038600" cy="1617043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>
            <a:normAutofit fontScale="92500"/>
          </a:bodyPr>
          <a:lstStyle/>
          <a:p>
            <a:pPr lvl="0"/>
            <a:r>
              <a:rPr lang="cy-GB" dirty="0"/>
              <a:t>Dadansoddi materion yn ymwneud ag arfer dda ar gyfer cynhwysiant.</a:t>
            </a:r>
            <a:endParaRPr lang="en-US" dirty="0"/>
          </a:p>
          <a:p>
            <a:endParaRPr lang="en-GB" dirty="0">
              <a:solidFill>
                <a:srgbClr val="FF0000"/>
              </a:solidFill>
            </a:endParaRPr>
          </a:p>
          <a:p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4509121"/>
            <a:ext cx="4038600" cy="1617043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>
            <a:normAutofit fontScale="92500"/>
          </a:bodyPr>
          <a:lstStyle/>
          <a:p>
            <a:pPr lvl="0" hangingPunct="0"/>
            <a:r>
              <a:rPr lang="en-GB" b="1" i="1" dirty="0"/>
              <a:t>Analyse issues relating to good practice for inclusion.</a:t>
            </a:r>
          </a:p>
          <a:p>
            <a:pPr marL="68580" indent="0">
              <a:buNone/>
            </a:pPr>
            <a:endParaRPr lang="en-GB" dirty="0"/>
          </a:p>
          <a:p>
            <a:endParaRPr lang="en-GB" i="1" dirty="0">
              <a:solidFill>
                <a:srgbClr val="FF0000"/>
              </a:solidFill>
            </a:endParaRPr>
          </a:p>
          <a:p>
            <a:endParaRPr lang="en-GB" dirty="0"/>
          </a:p>
          <a:p>
            <a:endParaRPr lang="en-GB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91544" y="1556792"/>
            <a:ext cx="8208912" cy="28083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8781630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226423" y="274638"/>
            <a:ext cx="11669486" cy="1143000"/>
          </a:xfrm>
        </p:spPr>
        <p:txBody>
          <a:bodyPr>
            <a:normAutofit/>
          </a:bodyPr>
          <a:lstStyle/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Deilliannau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Dysgu      </a:t>
            </a:r>
            <a:r>
              <a:rPr lang="en-GB" b="1" i="1" dirty="0">
                <a:latin typeface="Arial" panose="020B0604020202020204" pitchFamily="34" charset="0"/>
                <a:cs typeface="Arial" panose="020B0604020202020204" pitchFamily="34" charset="0"/>
              </a:rPr>
              <a:t>Learning Outcomes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81200" y="1600201"/>
            <a:ext cx="4038600" cy="2764904"/>
          </a:xfr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/>
          <a:lstStyle/>
          <a:p>
            <a:pPr lvl="0"/>
            <a:r>
              <a:rPr lang="cy-GB" dirty="0"/>
              <a:t>Adnabod a dangos gwerthfawrogiad o’r ystod o werthoedd, agweddau a sgiliau sydd eu hangen i fyw mewn cymdeithas amrywiol.</a:t>
            </a:r>
            <a:endParaRPr lang="en-US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600201"/>
            <a:ext cx="4038600" cy="2764904"/>
          </a:xfr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/>
          <a:lstStyle/>
          <a:p>
            <a:pPr lvl="0"/>
            <a:r>
              <a:rPr lang="en-GB" b="1" i="1" dirty="0"/>
              <a:t>Recognise and show appreciation of the range of values attitudes and skills needed to live in a diverse society.</a:t>
            </a:r>
          </a:p>
          <a:p>
            <a:endParaRPr lang="en-GB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1053" y="4586258"/>
            <a:ext cx="2120280" cy="21455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0959463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269967" y="274638"/>
            <a:ext cx="11730444" cy="1143000"/>
          </a:xfrm>
        </p:spPr>
        <p:txBody>
          <a:bodyPr>
            <a:normAutofit/>
          </a:bodyPr>
          <a:lstStyle/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Deilliannau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Dysgu     </a:t>
            </a:r>
            <a:r>
              <a:rPr lang="en-GB" b="1" i="1" dirty="0">
                <a:latin typeface="Arial" panose="020B0604020202020204" pitchFamily="34" charset="0"/>
                <a:cs typeface="Arial" panose="020B0604020202020204" pitchFamily="34" charset="0"/>
              </a:rPr>
              <a:t>Learning Outcomes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301932" y="3933267"/>
            <a:ext cx="4038600" cy="2193107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pPr lvl="0"/>
            <a:r>
              <a:rPr lang="cy-GB" dirty="0"/>
              <a:t>Mynd i’r afael yn feirniadol â materion amrywiaeth o safbwynt deddfwriaethol, hanesyddol a chyfoes.</a:t>
            </a:r>
            <a:endParaRPr lang="en-US" dirty="0"/>
          </a:p>
          <a:p>
            <a:pPr marL="68580" indent="0">
              <a:buNone/>
            </a:pP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81814" y="1693592"/>
            <a:ext cx="4038600" cy="2193107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pPr lvl="0"/>
            <a:r>
              <a:rPr lang="en-GB" b="1" i="1" dirty="0"/>
              <a:t>Critically engage with issues of diversity from a legislative, historical and contemporary perspective.</a:t>
            </a:r>
          </a:p>
          <a:p>
            <a:endParaRPr lang="en-GB" i="1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30763" y="4162653"/>
            <a:ext cx="1945704" cy="24321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50240" y="1821039"/>
            <a:ext cx="2141984" cy="15172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6004719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1088572" y="144009"/>
            <a:ext cx="10972800" cy="1046162"/>
          </a:xfrm>
        </p:spPr>
        <p:txBody>
          <a:bodyPr>
            <a:normAutofit/>
          </a:bodyPr>
          <a:lstStyle/>
          <a:p>
            <a:r>
              <a:rPr lang="en-GB" dirty="0" err="1"/>
              <a:t>Siwrne</a:t>
            </a:r>
            <a:r>
              <a:rPr lang="en-GB" dirty="0"/>
              <a:t> </a:t>
            </a:r>
            <a:r>
              <a:rPr lang="en-GB" dirty="0" err="1"/>
              <a:t>Araf</a:t>
            </a:r>
            <a:r>
              <a:rPr lang="en-GB" dirty="0"/>
              <a:t>  /  </a:t>
            </a:r>
            <a:r>
              <a:rPr lang="en-GB" b="1" i="1" dirty="0"/>
              <a:t>A Slow March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66377" y="6119624"/>
            <a:ext cx="5384800" cy="538079"/>
          </a:xfrm>
        </p:spPr>
        <p:txBody>
          <a:bodyPr>
            <a:normAutofit/>
          </a:bodyPr>
          <a:lstStyle/>
          <a:p>
            <a:pPr marL="0" indent="0" algn="r">
              <a:buNone/>
            </a:pPr>
            <a:r>
              <a:rPr lang="en-GB" dirty="0"/>
              <a:t>(Thomas and Vaughan, 2004)</a:t>
            </a:r>
          </a:p>
        </p:txBody>
      </p:sp>
      <p:sp>
        <p:nvSpPr>
          <p:cNvPr id="5" name="Rounded Rectangular Callout 4"/>
          <p:cNvSpPr/>
          <p:nvPr/>
        </p:nvSpPr>
        <p:spPr>
          <a:xfrm>
            <a:off x="200297" y="1320800"/>
            <a:ext cx="7721600" cy="4191726"/>
          </a:xfrm>
          <a:prstGeom prst="wedgeRoundRectCallout">
            <a:avLst>
              <a:gd name="adj1" fmla="val 53320"/>
              <a:gd name="adj2" fmla="val 61360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2400" dirty="0"/>
              <a:t>“The march toward equal rights for all – including the politically weak, the disenfranchised and the oppressed  – has been a long and difficult one. Its conclusion in the civil rights movement of the 1960s and today’s anti-discriminatory legislative environment represents the coming together of many streams of thought.” </a:t>
            </a:r>
          </a:p>
        </p:txBody>
      </p:sp>
      <p:pic>
        <p:nvPicPr>
          <p:cNvPr id="6" name="Picture 5" descr="jobsanger: Another Step Taken Toward Equal Rights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18503" y="2255832"/>
            <a:ext cx="3873199" cy="21804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364205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2029097" y="231095"/>
            <a:ext cx="13132525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Beth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cynhwysiant</a:t>
            </a:r>
            <a:r>
              <a:rPr lang="en-GB" dirty="0"/>
              <a:t> (</a:t>
            </a:r>
            <a:r>
              <a:rPr lang="en-GB" dirty="0" err="1"/>
              <a:t>addysgol</a:t>
            </a:r>
            <a:r>
              <a:rPr lang="en-GB" dirty="0"/>
              <a:t>)?</a:t>
            </a:r>
            <a:br>
              <a:rPr lang="en-GB" dirty="0"/>
            </a:br>
            <a:r>
              <a:rPr lang="en-GB" dirty="0"/>
              <a:t>			                          </a:t>
            </a:r>
            <a:r>
              <a:rPr lang="en-GB" b="1" i="1" dirty="0"/>
              <a:t>What is (educational) inclusion?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5077325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r>
              <a:rPr lang="en-GB" dirty="0"/>
              <a:t>Term </a:t>
            </a:r>
            <a:r>
              <a:rPr lang="en-GB" dirty="0" err="1"/>
              <a:t>eithaf</a:t>
            </a:r>
            <a:r>
              <a:rPr lang="en-GB" dirty="0"/>
              <a:t> </a:t>
            </a:r>
            <a:r>
              <a:rPr lang="en-GB" dirty="0" err="1"/>
              <a:t>newydd</a:t>
            </a:r>
            <a:r>
              <a:rPr lang="en-GB" dirty="0"/>
              <a:t> (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deillio</a:t>
            </a:r>
            <a:r>
              <a:rPr lang="en-GB" dirty="0"/>
              <a:t> </a:t>
            </a:r>
            <a:r>
              <a:rPr lang="en-GB" dirty="0" err="1"/>
              <a:t>o’r</a:t>
            </a:r>
            <a:r>
              <a:rPr lang="en-GB" dirty="0"/>
              <a:t> 80au).</a:t>
            </a:r>
          </a:p>
          <a:p>
            <a:r>
              <a:rPr lang="en-GB" dirty="0" err="1"/>
              <a:t>Wedi’i</a:t>
            </a:r>
            <a:r>
              <a:rPr lang="en-GB" dirty="0"/>
              <a:t> </a:t>
            </a:r>
            <a:r>
              <a:rPr lang="en-GB" dirty="0" err="1"/>
              <a:t>seilio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nodau</a:t>
            </a:r>
            <a:r>
              <a:rPr lang="en-GB" dirty="0"/>
              <a:t> </a:t>
            </a:r>
            <a:r>
              <a:rPr lang="en-GB" dirty="0" err="1"/>
              <a:t>ynglyn</a:t>
            </a:r>
            <a:r>
              <a:rPr lang="en-GB" dirty="0"/>
              <a:t> a </a:t>
            </a:r>
            <a:r>
              <a:rPr lang="en-GB" dirty="0" err="1"/>
              <a:t>chyfiawnder</a:t>
            </a:r>
            <a:r>
              <a:rPr lang="en-GB" dirty="0"/>
              <a:t> </a:t>
            </a:r>
            <a:r>
              <a:rPr lang="en-GB" dirty="0" err="1"/>
              <a:t>cymdeithasol</a:t>
            </a:r>
            <a:r>
              <a:rPr lang="en-GB" dirty="0"/>
              <a:t>.</a:t>
            </a:r>
          </a:p>
          <a:p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eithaf</a:t>
            </a:r>
            <a:r>
              <a:rPr lang="en-GB" dirty="0"/>
              <a:t>,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ymwneud</a:t>
            </a:r>
            <a:r>
              <a:rPr lang="en-GB" dirty="0"/>
              <a:t> </a:t>
            </a:r>
            <a:r>
              <a:rPr lang="en-GB" dirty="0" err="1"/>
              <a:t>mwy</a:t>
            </a:r>
            <a:r>
              <a:rPr lang="en-GB" dirty="0"/>
              <a:t> </a:t>
            </a:r>
            <a:r>
              <a:rPr lang="en-GB" dirty="0">
                <a:latin typeface="Times New Roman"/>
                <a:cs typeface="Times New Roman"/>
              </a:rPr>
              <a:t>â</a:t>
            </a:r>
            <a:r>
              <a:rPr lang="en-GB" dirty="0"/>
              <a:t> </a:t>
            </a:r>
            <a:r>
              <a:rPr lang="en-GB" dirty="0" err="1"/>
              <a:t>hawliau</a:t>
            </a:r>
            <a:r>
              <a:rPr lang="en-GB" dirty="0"/>
              <a:t> nag </a:t>
            </a:r>
            <a:r>
              <a:rPr lang="en-GB" dirty="0" err="1"/>
              <a:t>anghenion</a:t>
            </a:r>
            <a:r>
              <a:rPr lang="en-GB" dirty="0"/>
              <a:t>.</a:t>
            </a:r>
          </a:p>
          <a:p>
            <a:r>
              <a:rPr lang="en-GB" dirty="0"/>
              <a:t>Y </a:t>
            </a:r>
            <a:r>
              <a:rPr lang="en-GB" dirty="0" err="1"/>
              <a:t>gwrthwyneb</a:t>
            </a:r>
            <a:r>
              <a:rPr lang="en-GB" dirty="0"/>
              <a:t> </a:t>
            </a:r>
            <a:r>
              <a:rPr lang="en-GB" dirty="0" err="1"/>
              <a:t>pennaf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eithrio</a:t>
            </a:r>
            <a:r>
              <a:rPr lang="en-GB" dirty="0"/>
              <a:t>. </a:t>
            </a:r>
          </a:p>
          <a:p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parchu</a:t>
            </a:r>
            <a:r>
              <a:rPr lang="en-GB" dirty="0"/>
              <a:t> </a:t>
            </a:r>
            <a:r>
              <a:rPr lang="en-GB" dirty="0" err="1"/>
              <a:t>llais</a:t>
            </a:r>
            <a:r>
              <a:rPr lang="en-GB" dirty="0"/>
              <a:t> </a:t>
            </a:r>
            <a:r>
              <a:rPr lang="en-GB" dirty="0" err="1"/>
              <a:t>rhieni</a:t>
            </a:r>
            <a:r>
              <a:rPr lang="en-GB" dirty="0"/>
              <a:t> – ac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allweddol</a:t>
            </a:r>
            <a:r>
              <a:rPr lang="en-GB" dirty="0"/>
              <a:t>  –  y </a:t>
            </a:r>
            <a:r>
              <a:rPr lang="en-GB" dirty="0" err="1"/>
              <a:t>plentyn</a:t>
            </a:r>
            <a:r>
              <a:rPr lang="en-GB" dirty="0"/>
              <a:t>. </a:t>
            </a:r>
          </a:p>
          <a:p>
            <a:r>
              <a:rPr lang="en-GB" dirty="0" err="1"/>
              <a:t>Ond</a:t>
            </a:r>
            <a:r>
              <a:rPr lang="en-GB" dirty="0"/>
              <a:t> </a:t>
            </a:r>
            <a:r>
              <a:rPr lang="en-GB" dirty="0" err="1"/>
              <a:t>nid</a:t>
            </a:r>
            <a:r>
              <a:rPr lang="en-GB" dirty="0"/>
              <a:t> </a:t>
            </a:r>
            <a:r>
              <a:rPr lang="en-GB" dirty="0" err="1"/>
              <a:t>hyn</a:t>
            </a:r>
            <a:r>
              <a:rPr lang="en-GB" dirty="0"/>
              <a:t> </a:t>
            </a:r>
            <a:r>
              <a:rPr lang="en-GB" dirty="0" err="1"/>
              <a:t>oedd</a:t>
            </a:r>
            <a:r>
              <a:rPr lang="en-GB" dirty="0"/>
              <a:t> y </a:t>
            </a:r>
            <a:r>
              <a:rPr lang="en-GB" dirty="0" err="1"/>
              <a:t>sefyllf</a:t>
            </a:r>
            <a:r>
              <a:rPr lang="en-GB" dirty="0"/>
              <a:t> </a:t>
            </a:r>
            <a:r>
              <a:rPr lang="en-GB" dirty="0" err="1"/>
              <a:t>erioed</a:t>
            </a:r>
            <a:r>
              <a:rPr lang="en-GB" dirty="0"/>
              <a:t>...</a:t>
            </a:r>
          </a:p>
          <a:p>
            <a:pPr>
              <a:buNone/>
            </a:pPr>
            <a:r>
              <a:rPr lang="en-GB" dirty="0"/>
              <a:t>	            (Thomas and Vaughan, 2004)</a:t>
            </a:r>
          </a:p>
          <a:p>
            <a:pPr>
              <a:buNone/>
            </a:pP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5077325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r>
              <a:rPr lang="en-GB" b="1" i="1" dirty="0"/>
              <a:t>A fairly new term (first used in the 80s) </a:t>
            </a:r>
          </a:p>
          <a:p>
            <a:r>
              <a:rPr lang="en-GB" b="1" i="1" dirty="0"/>
              <a:t>Based on principles founded in the social justice arena.</a:t>
            </a:r>
          </a:p>
          <a:p>
            <a:r>
              <a:rPr lang="en-GB" b="1" i="1" dirty="0"/>
              <a:t>At its fullest expression, is less about needs and more about rights.</a:t>
            </a:r>
          </a:p>
          <a:p>
            <a:r>
              <a:rPr lang="en-GB" b="1" i="1" dirty="0"/>
              <a:t>The polar opposite of exclusion. </a:t>
            </a:r>
          </a:p>
          <a:p>
            <a:r>
              <a:rPr lang="en-GB" b="1" i="1" dirty="0"/>
              <a:t>Respects the voice of parents and – significantly – the child. </a:t>
            </a:r>
          </a:p>
          <a:p>
            <a:r>
              <a:rPr lang="en-GB" b="1" i="1" dirty="0"/>
              <a:t>But it wasn’t always this way…</a:t>
            </a:r>
          </a:p>
          <a:p>
            <a:pPr marL="0" indent="0" algn="r">
              <a:buNone/>
            </a:pPr>
            <a:r>
              <a:rPr lang="en-GB" dirty="0"/>
              <a:t>(Thomas and Vaughan, 2004)</a:t>
            </a:r>
          </a:p>
        </p:txBody>
      </p:sp>
    </p:spTree>
    <p:extLst>
      <p:ext uri="{BB962C8B-B14F-4D97-AF65-F5344CB8AC3E}">
        <p14:creationId xmlns:p14="http://schemas.microsoft.com/office/powerpoint/2010/main" val="297835689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5488" y="574114"/>
            <a:ext cx="11857014" cy="1143000"/>
          </a:xfrm>
        </p:spPr>
        <p:txBody>
          <a:bodyPr>
            <a:normAutofit fontScale="90000"/>
          </a:bodyPr>
          <a:lstStyle/>
          <a:p>
            <a:r>
              <a:rPr lang="en-GB" dirty="0" err="1"/>
              <a:t>Trosolwg</a:t>
            </a:r>
            <a:r>
              <a:rPr lang="en-GB" dirty="0"/>
              <a:t> </a:t>
            </a:r>
            <a:r>
              <a:rPr lang="en-GB" dirty="0" err="1"/>
              <a:t>Hanesyddol</a:t>
            </a:r>
            <a:r>
              <a:rPr lang="en-GB" dirty="0"/>
              <a:t> / </a:t>
            </a:r>
            <a:r>
              <a:rPr lang="en-GB" b="1" i="1" dirty="0"/>
              <a:t>A Historical Overview</a:t>
            </a:r>
            <a:br>
              <a:rPr lang="en-GB" b="1" i="1" dirty="0"/>
            </a:br>
            <a:r>
              <a:rPr lang="en-GB" i="1" dirty="0" err="1"/>
              <a:t>Tasg</a:t>
            </a:r>
            <a:r>
              <a:rPr lang="en-GB" i="1" dirty="0"/>
              <a:t> </a:t>
            </a:r>
            <a:r>
              <a:rPr lang="en-GB" i="1" dirty="0" err="1"/>
              <a:t>grŵp</a:t>
            </a:r>
            <a:r>
              <a:rPr lang="en-GB" i="1" dirty="0"/>
              <a:t>/</a:t>
            </a:r>
            <a:r>
              <a:rPr lang="en-GB" b="1" i="1" dirty="0"/>
              <a:t>A</a:t>
            </a:r>
            <a:r>
              <a:rPr lang="en-GB" i="1" dirty="0"/>
              <a:t> </a:t>
            </a:r>
            <a:r>
              <a:rPr lang="en-GB" b="1" i="1" dirty="0"/>
              <a:t>group task</a:t>
            </a:r>
          </a:p>
        </p:txBody>
      </p:sp>
      <p:sp>
        <p:nvSpPr>
          <p:cNvPr id="3" name="Left-Right Arrow 2"/>
          <p:cNvSpPr/>
          <p:nvPr/>
        </p:nvSpPr>
        <p:spPr>
          <a:xfrm>
            <a:off x="1220411" y="1926416"/>
            <a:ext cx="10250905" cy="1780674"/>
          </a:xfrm>
          <a:prstGeom prst="left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/>
          <p:cNvSpPr/>
          <p:nvPr/>
        </p:nvSpPr>
        <p:spPr>
          <a:xfrm>
            <a:off x="374468" y="3855668"/>
            <a:ext cx="2284600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1800s/</a:t>
            </a:r>
          </a:p>
          <a:p>
            <a:pPr algn="ctr"/>
            <a:r>
              <a:rPr lang="en-US" sz="5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1800au</a:t>
            </a:r>
            <a:endParaRPr lang="en-US" sz="5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9171555" y="3830657"/>
            <a:ext cx="2592889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Present/</a:t>
            </a:r>
          </a:p>
          <a:p>
            <a:pPr algn="ctr"/>
            <a:r>
              <a:rPr lang="en-US" sz="5400" b="0" i="1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Nawr</a:t>
            </a:r>
            <a:endParaRPr lang="en-US" sz="5400" b="0" i="1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7" name="Rounded Rectangle 6"/>
          <p:cNvSpPr/>
          <p:nvPr/>
        </p:nvSpPr>
        <p:spPr>
          <a:xfrm>
            <a:off x="3549316" y="4247427"/>
            <a:ext cx="4753112" cy="228572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200" dirty="0"/>
              <a:t>Am </a:t>
            </a:r>
            <a:r>
              <a:rPr lang="en-GB" sz="2200" dirty="0" err="1"/>
              <a:t>fwy</a:t>
            </a:r>
            <a:r>
              <a:rPr lang="en-GB" sz="2200" dirty="0"/>
              <a:t> o </a:t>
            </a:r>
            <a:r>
              <a:rPr lang="en-GB" sz="2200" dirty="0" err="1"/>
              <a:t>wybodaeth</a:t>
            </a:r>
            <a:r>
              <a:rPr lang="en-GB" sz="2200" dirty="0"/>
              <a:t>, </a:t>
            </a:r>
            <a:r>
              <a:rPr lang="en-GB" sz="2200" dirty="0" err="1"/>
              <a:t>darllenwch</a:t>
            </a:r>
            <a:r>
              <a:rPr lang="en-GB" sz="2200" dirty="0"/>
              <a:t>:</a:t>
            </a:r>
          </a:p>
          <a:p>
            <a:pPr algn="ctr"/>
            <a:r>
              <a:rPr lang="en-GB" sz="2200" b="1" dirty="0"/>
              <a:t>For more information, read: </a:t>
            </a:r>
          </a:p>
          <a:p>
            <a:pPr algn="ctr"/>
            <a:endParaRPr lang="en-GB" sz="2200" b="1" dirty="0"/>
          </a:p>
          <a:p>
            <a:pPr algn="ctr"/>
            <a:r>
              <a:rPr lang="en-GB" sz="2200" b="1" dirty="0"/>
              <a:t> ‘A Modern History of Schooling’ in Bartlett &amp; Burton (2016) </a:t>
            </a:r>
            <a:r>
              <a:rPr lang="en-GB" sz="2200" b="1" i="1" dirty="0"/>
              <a:t>Introduction to Education Studies</a:t>
            </a:r>
            <a:r>
              <a:rPr lang="en-GB" sz="2200" b="1" dirty="0"/>
              <a:t>, (4</a:t>
            </a:r>
            <a:r>
              <a:rPr lang="en-GB" sz="2200" b="1" baseline="30000" dirty="0"/>
              <a:t>th</a:t>
            </a:r>
            <a:r>
              <a:rPr lang="en-GB" sz="2200" b="1" dirty="0"/>
              <a:t> ed.) London: Sage, pp70-90. 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4040372" y="2466753"/>
            <a:ext cx="544387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solidFill>
                  <a:schemeClr val="bg1"/>
                </a:solidFill>
              </a:rPr>
              <a:t>SEE MOODLE FILE </a:t>
            </a:r>
          </a:p>
          <a:p>
            <a:r>
              <a:rPr lang="en-GB" sz="2000" b="1" dirty="0">
                <a:solidFill>
                  <a:schemeClr val="bg1"/>
                </a:solidFill>
              </a:rPr>
              <a:t>Open University Timeline of learning disability</a:t>
            </a:r>
          </a:p>
        </p:txBody>
      </p:sp>
      <p:pic>
        <p:nvPicPr>
          <p:cNvPr id="9" name="Picture 8" descr="Teaching Students with Learning Difficulties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5086" y="2314093"/>
            <a:ext cx="1108777" cy="11087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698263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21920" y="318181"/>
            <a:ext cx="10972800" cy="1143000"/>
          </a:xfrm>
        </p:spPr>
        <p:txBody>
          <a:bodyPr>
            <a:normAutofit/>
          </a:bodyPr>
          <a:lstStyle/>
          <a:p>
            <a:r>
              <a:rPr lang="en-GB" dirty="0" err="1"/>
              <a:t>Adlewyrchu</a:t>
            </a:r>
            <a:r>
              <a:rPr lang="en-GB" dirty="0"/>
              <a:t>                        </a:t>
            </a:r>
            <a:r>
              <a:rPr lang="en-GB" b="1" i="1" dirty="0"/>
              <a:t>Reflection</a:t>
            </a:r>
            <a:r>
              <a:rPr lang="en-GB" i="1" dirty="0"/>
              <a:t>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30926" y="2148841"/>
            <a:ext cx="5384800" cy="3863541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GB" dirty="0" err="1"/>
              <a:t>Oedd</a:t>
            </a:r>
            <a:r>
              <a:rPr lang="en-GB" dirty="0"/>
              <a:t> </a:t>
            </a:r>
            <a:r>
              <a:rPr lang="en-GB" dirty="0" err="1"/>
              <a:t>yna</a:t>
            </a:r>
            <a:r>
              <a:rPr lang="en-GB" dirty="0"/>
              <a:t> </a:t>
            </a:r>
            <a:r>
              <a:rPr lang="en-GB" dirty="0" err="1"/>
              <a:t>unrhyw</a:t>
            </a:r>
            <a:r>
              <a:rPr lang="en-GB" dirty="0"/>
              <a:t> </a:t>
            </a:r>
            <a:r>
              <a:rPr lang="en-GB" dirty="0" err="1"/>
              <a:t>beth</a:t>
            </a:r>
            <a:r>
              <a:rPr lang="en-GB" dirty="0"/>
              <a:t> </a:t>
            </a:r>
            <a:r>
              <a:rPr lang="en-GB" dirty="0" err="1"/>
              <a:t>annisgwyl</a:t>
            </a:r>
            <a:r>
              <a:rPr lang="en-GB" dirty="0"/>
              <a:t> </a:t>
            </a:r>
            <a:r>
              <a:rPr lang="en-GB" dirty="0" err="1"/>
              <a:t>neu</a:t>
            </a:r>
            <a:r>
              <a:rPr lang="en-GB" dirty="0"/>
              <a:t> </a:t>
            </a:r>
            <a:r>
              <a:rPr lang="en-GB" dirty="0" err="1"/>
              <a:t>ysgytiol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y </a:t>
            </a:r>
            <a:r>
              <a:rPr lang="en-GB" dirty="0" err="1"/>
              <a:t>llinell</a:t>
            </a:r>
            <a:r>
              <a:rPr lang="en-GB" dirty="0"/>
              <a:t> </a:t>
            </a:r>
            <a:r>
              <a:rPr lang="en-GB" dirty="0" err="1"/>
              <a:t>amser</a:t>
            </a:r>
            <a:r>
              <a:rPr lang="en-GB" dirty="0"/>
              <a:t>?</a:t>
            </a:r>
          </a:p>
          <a:p>
            <a:r>
              <a:rPr lang="en-GB" dirty="0"/>
              <a:t>Beth </a:t>
            </a:r>
            <a:r>
              <a:rPr lang="en-GB" dirty="0" err="1"/>
              <a:t>yw’r</a:t>
            </a:r>
            <a:r>
              <a:rPr lang="en-GB" dirty="0"/>
              <a:t> </a:t>
            </a:r>
            <a:r>
              <a:rPr lang="en-GB" dirty="0" err="1"/>
              <a:t>prif</a:t>
            </a:r>
            <a:r>
              <a:rPr lang="en-GB" dirty="0"/>
              <a:t> </a:t>
            </a:r>
            <a:r>
              <a:rPr lang="en-GB" dirty="0" err="1"/>
              <a:t>wahaniaethau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chi </a:t>
            </a:r>
            <a:r>
              <a:rPr lang="en-GB" dirty="0" err="1"/>
              <a:t>wedi</a:t>
            </a:r>
            <a:r>
              <a:rPr lang="en-GB" dirty="0"/>
              <a:t> </a:t>
            </a:r>
            <a:r>
              <a:rPr lang="en-GB" dirty="0" err="1"/>
              <a:t>sylwi</a:t>
            </a:r>
            <a:r>
              <a:rPr lang="en-GB" dirty="0"/>
              <a:t> </a:t>
            </a:r>
            <a:r>
              <a:rPr lang="en-GB" dirty="0" err="1"/>
              <a:t>arno</a:t>
            </a:r>
            <a:r>
              <a:rPr lang="en-GB" dirty="0"/>
              <a:t> </a:t>
            </a:r>
            <a:r>
              <a:rPr lang="en-GB" dirty="0" err="1"/>
              <a:t>dros</a:t>
            </a:r>
            <a:r>
              <a:rPr lang="en-GB" dirty="0"/>
              <a:t> </a:t>
            </a:r>
            <a:r>
              <a:rPr lang="en-GB" dirty="0" err="1"/>
              <a:t>amser</a:t>
            </a:r>
            <a:r>
              <a:rPr lang="en-GB" dirty="0"/>
              <a:t>?</a:t>
            </a:r>
          </a:p>
          <a:p>
            <a:r>
              <a:rPr lang="en-GB" dirty="0" err="1"/>
              <a:t>Sut</a:t>
            </a:r>
            <a:r>
              <a:rPr lang="en-GB" dirty="0"/>
              <a:t> </a:t>
            </a:r>
            <a:r>
              <a:rPr lang="en-GB" dirty="0" err="1"/>
              <a:t>byddwch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esbonio’r</a:t>
            </a:r>
            <a:r>
              <a:rPr lang="en-GB" dirty="0"/>
              <a:t> </a:t>
            </a:r>
            <a:r>
              <a:rPr lang="en-GB" dirty="0" err="1"/>
              <a:t>daith</a:t>
            </a:r>
            <a:r>
              <a:rPr lang="en-GB" dirty="0"/>
              <a:t> </a:t>
            </a:r>
            <a:r>
              <a:rPr lang="en-GB" dirty="0" err="1"/>
              <a:t>tuag</a:t>
            </a:r>
            <a:r>
              <a:rPr lang="en-GB" dirty="0"/>
              <a:t> at </a:t>
            </a:r>
            <a:r>
              <a:rPr lang="en-GB" dirty="0" err="1"/>
              <a:t>gynhwysiant</a:t>
            </a:r>
            <a:r>
              <a:rPr lang="en-GB" dirty="0"/>
              <a:t> </a:t>
            </a:r>
            <a:r>
              <a:rPr lang="en-GB" dirty="0" err="1"/>
              <a:t>fel</a:t>
            </a:r>
            <a:r>
              <a:rPr lang="en-GB" dirty="0"/>
              <a:t>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heddiw</a:t>
            </a:r>
            <a:r>
              <a:rPr lang="en-GB" dirty="0"/>
              <a:t>?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6519817" y="2120539"/>
            <a:ext cx="5384800" cy="3891843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GB" b="1" i="1" dirty="0"/>
              <a:t>Did anything shock or surprise you in the timeline? </a:t>
            </a:r>
          </a:p>
          <a:p>
            <a:r>
              <a:rPr lang="en-GB" b="1" i="1" dirty="0"/>
              <a:t>What are the key differences which you noticed over time?</a:t>
            </a:r>
          </a:p>
          <a:p>
            <a:r>
              <a:rPr lang="en-GB" b="1" i="1" dirty="0"/>
              <a:t>How would you describe the journey towards current day inclusion? </a:t>
            </a:r>
          </a:p>
        </p:txBody>
      </p:sp>
      <p:pic>
        <p:nvPicPr>
          <p:cNvPr id="2" name="Picture 1" descr="Life of an Educator - Dr. Justin Tarte: 5 helpful ...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72039" y="487266"/>
            <a:ext cx="1842272" cy="1382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552821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err="1"/>
              <a:t>Datblygiad</a:t>
            </a:r>
            <a:r>
              <a:rPr lang="en-GB" dirty="0"/>
              <a:t> </a:t>
            </a:r>
            <a:r>
              <a:rPr lang="en-GB" dirty="0" err="1"/>
              <a:t>Parhaus</a:t>
            </a:r>
            <a:r>
              <a:rPr lang="en-GB" dirty="0"/>
              <a:t>         </a:t>
            </a:r>
            <a:r>
              <a:rPr lang="en-GB" b="1" i="1" dirty="0"/>
              <a:t>Constant Development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GB" dirty="0"/>
              <a:t>Mae </a:t>
            </a:r>
            <a:r>
              <a:rPr lang="en-GB" dirty="0" err="1"/>
              <a:t>cynhwysiant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broses </a:t>
            </a:r>
            <a:r>
              <a:rPr lang="en-GB" dirty="0" err="1"/>
              <a:t>sy’n</a:t>
            </a:r>
            <a:r>
              <a:rPr lang="en-GB" dirty="0"/>
              <a:t> </a:t>
            </a:r>
            <a:r>
              <a:rPr lang="en-GB" dirty="0" err="1"/>
              <a:t>datblygu</a:t>
            </a:r>
            <a:r>
              <a:rPr lang="en-GB" dirty="0"/>
              <a:t> o hyd. </a:t>
            </a:r>
          </a:p>
          <a:p>
            <a:r>
              <a:rPr lang="en-GB" dirty="0" err="1"/>
              <a:t>Deall</a:t>
            </a:r>
            <a:r>
              <a:rPr lang="en-GB" dirty="0"/>
              <a:t> </a:t>
            </a:r>
            <a:r>
              <a:rPr lang="en-GB" dirty="0" err="1"/>
              <a:t>cynhwysiant</a:t>
            </a:r>
            <a:r>
              <a:rPr lang="en-GB" dirty="0"/>
              <a:t> </a:t>
            </a:r>
            <a:r>
              <a:rPr lang="en-GB" dirty="0" err="1"/>
              <a:t>yw’r</a:t>
            </a:r>
            <a:r>
              <a:rPr lang="en-GB" dirty="0"/>
              <a:t> man </a:t>
            </a:r>
            <a:r>
              <a:rPr lang="en-GB" dirty="0" err="1"/>
              <a:t>cychwyn</a:t>
            </a:r>
            <a:r>
              <a:rPr lang="en-GB" dirty="0"/>
              <a:t>...</a:t>
            </a:r>
          </a:p>
          <a:p>
            <a:r>
              <a:rPr lang="en-GB" dirty="0"/>
              <a:t>…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angen</a:t>
            </a:r>
            <a:r>
              <a:rPr lang="en-GB" dirty="0"/>
              <a:t> </a:t>
            </a:r>
            <a:r>
              <a:rPr lang="en-GB" dirty="0" err="1"/>
              <a:t>gweithredu</a:t>
            </a:r>
            <a:r>
              <a:rPr lang="en-GB" dirty="0"/>
              <a:t> </a:t>
            </a:r>
            <a:r>
              <a:rPr lang="en-GB" dirty="0" err="1"/>
              <a:t>er</a:t>
            </a:r>
            <a:r>
              <a:rPr lang="en-GB" dirty="0"/>
              <a:t> </a:t>
            </a:r>
            <a:r>
              <a:rPr lang="en-GB" dirty="0" err="1"/>
              <a:t>mwyn</a:t>
            </a:r>
            <a:r>
              <a:rPr lang="en-GB" dirty="0"/>
              <a:t> </a:t>
            </a:r>
            <a:r>
              <a:rPr lang="en-GB" dirty="0" err="1"/>
              <a:t>creu</a:t>
            </a:r>
            <a:r>
              <a:rPr lang="en-GB" dirty="0"/>
              <a:t> </a:t>
            </a:r>
            <a:r>
              <a:rPr lang="en-GB" dirty="0" err="1"/>
              <a:t>newid</a:t>
            </a:r>
            <a:r>
              <a:rPr lang="en-GB" dirty="0"/>
              <a:t>.</a:t>
            </a:r>
          </a:p>
          <a:p>
            <a:endParaRPr lang="en-GB" dirty="0"/>
          </a:p>
          <a:p>
            <a:r>
              <a:rPr lang="en-GB" dirty="0"/>
              <a:t>Tri </a:t>
            </a:r>
            <a:r>
              <a:rPr lang="en-GB" dirty="0" err="1"/>
              <a:t>lefel</a:t>
            </a:r>
            <a:r>
              <a:rPr lang="en-GB" dirty="0"/>
              <a:t> – damcaniaeth, polisi, ymarfer (TIP ASESIAD!)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GB" b="1" i="1" dirty="0"/>
              <a:t>Inclusion is a constantly evolving process. </a:t>
            </a:r>
          </a:p>
          <a:p>
            <a:r>
              <a:rPr lang="en-GB" b="1" i="1" dirty="0"/>
              <a:t>Understanding inclusion is just the starting point…</a:t>
            </a:r>
          </a:p>
          <a:p>
            <a:r>
              <a:rPr lang="en-GB" b="1" i="1" dirty="0"/>
              <a:t>…it is action which has impact that we need to affect change. </a:t>
            </a:r>
          </a:p>
          <a:p>
            <a:endParaRPr lang="en-GB" b="1" i="1" dirty="0"/>
          </a:p>
          <a:p>
            <a:r>
              <a:rPr lang="en-GB" b="1" i="1" dirty="0"/>
              <a:t>Three levels – theory, policy, practice (ASSESSMENT TIP!)</a:t>
            </a:r>
          </a:p>
        </p:txBody>
      </p:sp>
      <p:pic>
        <p:nvPicPr>
          <p:cNvPr id="5" name="Picture 4" descr="Tips PNG Transparent Images | PNG All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91215" y="5584402"/>
            <a:ext cx="1632707" cy="10835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164822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1201784" y="239804"/>
            <a:ext cx="12209417" cy="1143000"/>
          </a:xfrm>
        </p:spPr>
        <p:txBody>
          <a:bodyPr>
            <a:normAutofit fontScale="90000"/>
          </a:bodyPr>
          <a:lstStyle/>
          <a:p>
            <a:r>
              <a:rPr lang="en-GB" dirty="0" err="1"/>
              <a:t>Cynwysiant</a:t>
            </a:r>
            <a:r>
              <a:rPr lang="en-GB" dirty="0"/>
              <a:t> </a:t>
            </a:r>
            <a:r>
              <a:rPr lang="en-GB" b="1" u="sng" dirty="0"/>
              <a:t>ac</a:t>
            </a:r>
            <a:r>
              <a:rPr lang="en-GB" dirty="0"/>
              <a:t> </a:t>
            </a:r>
            <a:r>
              <a:rPr lang="en-GB" dirty="0" err="1"/>
              <a:t>Amrywiaeth</a:t>
            </a:r>
            <a:br>
              <a:rPr lang="en-GB" dirty="0"/>
            </a:br>
            <a:r>
              <a:rPr lang="en-GB" dirty="0"/>
              <a:t>                                                       </a:t>
            </a:r>
            <a:r>
              <a:rPr lang="en-GB" i="1" dirty="0"/>
              <a:t>Inclusion </a:t>
            </a:r>
            <a:r>
              <a:rPr lang="en-GB" b="1" i="1" u="sng" dirty="0"/>
              <a:t>and</a:t>
            </a:r>
            <a:r>
              <a:rPr lang="en-GB" i="1" dirty="0"/>
              <a:t> Diversity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r>
              <a:rPr lang="en-GB" dirty="0"/>
              <a:t>“Inclusion is about looking out for those individuals who, for whatever reason, may find themselves left out or overlooked, unable to participate in the activities – social and academic – that are usually associated with school.” (Evans, 2007, p5).</a:t>
            </a:r>
          </a:p>
          <a:p>
            <a:r>
              <a:rPr lang="en-GB" b="1" dirty="0"/>
              <a:t>Pwy yw’r plant sydd mewn </a:t>
            </a:r>
            <a:r>
              <a:rPr lang="en-GB" b="1" dirty="0" err="1"/>
              <a:t>perygl</a:t>
            </a:r>
            <a:r>
              <a:rPr lang="en-GB" b="1" dirty="0"/>
              <a:t>?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r>
              <a:rPr lang="en-GB" b="1" dirty="0"/>
              <a:t>“</a:t>
            </a:r>
            <a:r>
              <a:rPr lang="en-GB" b="1" i="1" dirty="0"/>
              <a:t>Inclusion is about looking out for those individuals who, for whatever reason, may find themselves left out or overlooked, unable to participate in the activities – social and academic – that are usually associated with school</a:t>
            </a:r>
            <a:r>
              <a:rPr lang="en-GB" b="1" dirty="0"/>
              <a:t>.” (Evans, 2007, p5).</a:t>
            </a:r>
          </a:p>
          <a:p>
            <a:r>
              <a:rPr lang="en-GB" b="1" i="1" dirty="0"/>
              <a:t>Who are the children at risk? </a:t>
            </a:r>
          </a:p>
        </p:txBody>
      </p:sp>
      <p:pic>
        <p:nvPicPr>
          <p:cNvPr id="5" name="Picture 4" descr="Welcome to Junior 2 201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96008" y="5780131"/>
            <a:ext cx="4109911" cy="8657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69263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8800" y="274638"/>
            <a:ext cx="10972800" cy="1143000"/>
          </a:xfrm>
        </p:spPr>
        <p:txBody>
          <a:bodyPr>
            <a:normAutofit fontScale="90000"/>
          </a:bodyPr>
          <a:lstStyle/>
          <a:p>
            <a:r>
              <a:rPr lang="en-GB" dirty="0" err="1"/>
              <a:t>Datblygu’n</a:t>
            </a:r>
            <a:r>
              <a:rPr lang="en-GB" dirty="0"/>
              <a:t> </a:t>
            </a:r>
            <a:r>
              <a:rPr lang="en-GB" dirty="0" err="1"/>
              <a:t>Ymarferydd</a:t>
            </a:r>
            <a:r>
              <a:rPr lang="en-GB" dirty="0"/>
              <a:t> </a:t>
            </a:r>
            <a:r>
              <a:rPr lang="en-GB" dirty="0" err="1"/>
              <a:t>Cynhwysol</a:t>
            </a:r>
            <a:br>
              <a:rPr lang="en-GB" dirty="0"/>
            </a:br>
            <a:r>
              <a:rPr lang="en-GB" b="1" i="1" dirty="0"/>
              <a:t>Becoming an Inclusive Practitioner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388100" y="6452969"/>
            <a:ext cx="57023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Source: Adapted from Adams, Bell and Griffin, 2007 cited in Knowles, 2011. 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3" cstate="print"/>
          <a:srcRect l="20521" t="24008" r="20625" b="34326"/>
          <a:stretch/>
        </p:blipFill>
        <p:spPr>
          <a:xfrm>
            <a:off x="673100" y="1703169"/>
            <a:ext cx="10439400" cy="4749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593823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2647406" y="257221"/>
            <a:ext cx="13350240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Yr </a:t>
            </a:r>
            <a:r>
              <a:rPr lang="en-GB" dirty="0" err="1"/>
              <a:t>Achos</a:t>
            </a:r>
            <a:r>
              <a:rPr lang="en-GB" dirty="0"/>
              <a:t> dros </a:t>
            </a:r>
            <a:r>
              <a:rPr lang="en-GB" dirty="0" err="1"/>
              <a:t>Gynhwysiant</a:t>
            </a:r>
            <a:br>
              <a:rPr lang="en-GB" dirty="0"/>
            </a:br>
            <a:r>
              <a:rPr lang="en-GB" dirty="0"/>
              <a:t>                                                                         </a:t>
            </a:r>
            <a:r>
              <a:rPr lang="en-GB" b="1" i="1" dirty="0"/>
              <a:t>The Case for Inclusion 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en-GB" dirty="0"/>
              <a:t>Mae </a:t>
            </a:r>
            <a:r>
              <a:rPr lang="en-GB" dirty="0" err="1"/>
              <a:t>Boronski</a:t>
            </a:r>
            <a:r>
              <a:rPr lang="en-GB" dirty="0"/>
              <a:t> a Hassan (2015)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dadlau</a:t>
            </a:r>
            <a:r>
              <a:rPr lang="en-GB" dirty="0"/>
              <a:t> bod </a:t>
            </a:r>
            <a:r>
              <a:rPr lang="en-GB" dirty="0" err="1"/>
              <a:t>cefnogaeth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</a:t>
            </a:r>
            <a:r>
              <a:rPr lang="en-GB" dirty="0" err="1"/>
              <a:t>cynhwysiant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gallu</a:t>
            </a:r>
            <a:r>
              <a:rPr lang="en-GB" dirty="0"/>
              <a:t> </a:t>
            </a:r>
            <a:r>
              <a:rPr lang="en-GB" dirty="0" err="1"/>
              <a:t>cael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grynhoi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nhermau</a:t>
            </a:r>
            <a:r>
              <a:rPr lang="en-GB" dirty="0"/>
              <a:t>:</a:t>
            </a:r>
          </a:p>
          <a:p>
            <a:r>
              <a:rPr lang="en-GB" dirty="0" err="1"/>
              <a:t>Moesegol</a:t>
            </a:r>
            <a:endParaRPr lang="en-GB" dirty="0"/>
          </a:p>
          <a:p>
            <a:r>
              <a:rPr lang="en-GB" dirty="0" err="1"/>
              <a:t>Athronyddol</a:t>
            </a:r>
            <a:endParaRPr lang="en-GB" dirty="0"/>
          </a:p>
          <a:p>
            <a:r>
              <a:rPr lang="en-GB" dirty="0" err="1"/>
              <a:t>Cymdeithasol</a:t>
            </a:r>
            <a:endParaRPr lang="en-GB" dirty="0"/>
          </a:p>
          <a:p>
            <a:r>
              <a:rPr lang="en-GB" dirty="0" err="1"/>
              <a:t>Addysgiadol</a:t>
            </a:r>
            <a:r>
              <a:rPr lang="en-GB" dirty="0"/>
              <a:t> </a:t>
            </a:r>
          </a:p>
          <a:p>
            <a:pPr marL="0" indent="0">
              <a:buNone/>
            </a:pPr>
            <a:endParaRPr lang="en-GB" sz="28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GB" sz="3200" b="1" i="1" dirty="0" err="1"/>
              <a:t>Boronski</a:t>
            </a:r>
            <a:r>
              <a:rPr lang="en-GB" sz="3200" b="1" i="1" dirty="0"/>
              <a:t> and Hassan (2015) argue that the arguments in support of full inclusion can be summed up in terms of:</a:t>
            </a:r>
          </a:p>
          <a:p>
            <a:pPr lvl="1"/>
            <a:r>
              <a:rPr lang="en-GB" sz="2800" b="1" i="1" dirty="0"/>
              <a:t>The ethical</a:t>
            </a:r>
          </a:p>
          <a:p>
            <a:pPr lvl="1"/>
            <a:r>
              <a:rPr lang="en-GB" sz="2800" b="1" i="1" dirty="0"/>
              <a:t>The philosophical</a:t>
            </a:r>
          </a:p>
          <a:p>
            <a:pPr lvl="1"/>
            <a:r>
              <a:rPr lang="en-GB" sz="2800" b="1" i="1" dirty="0"/>
              <a:t>The social </a:t>
            </a:r>
          </a:p>
          <a:p>
            <a:pPr lvl="1"/>
            <a:r>
              <a:rPr lang="en-GB" sz="2800" b="1" i="1" dirty="0"/>
              <a:t>The educational </a:t>
            </a:r>
          </a:p>
        </p:txBody>
      </p:sp>
      <p:pic>
        <p:nvPicPr>
          <p:cNvPr id="5" name="Picture 4" descr="Flickr - Photo Sharing!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44939" y="4686894"/>
            <a:ext cx="2849461" cy="13178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03933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13212" y="248512"/>
            <a:ext cx="11469188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Yr </a:t>
            </a:r>
            <a:r>
              <a:rPr lang="en-GB" dirty="0" err="1"/>
              <a:t>Achos</a:t>
            </a:r>
            <a:r>
              <a:rPr lang="en-GB" dirty="0"/>
              <a:t> dros </a:t>
            </a:r>
            <a:r>
              <a:rPr lang="en-GB" dirty="0" err="1"/>
              <a:t>Gynhwysiant</a:t>
            </a:r>
            <a:r>
              <a:rPr lang="en-GB" dirty="0"/>
              <a:t>      </a:t>
            </a:r>
            <a:r>
              <a:rPr lang="en-GB" b="1" i="1" dirty="0"/>
              <a:t>The Case for Inclusion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5168899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 fontScale="85000" lnSpcReduction="20000"/>
          </a:bodyPr>
          <a:lstStyle/>
          <a:p>
            <a:r>
              <a:rPr lang="en-GB" sz="2900" dirty="0"/>
              <a:t>Mae o </a:t>
            </a:r>
            <a:r>
              <a:rPr lang="en-GB" sz="2900" dirty="0" err="1"/>
              <a:t>fudd</a:t>
            </a:r>
            <a:r>
              <a:rPr lang="en-GB" sz="2900" dirty="0"/>
              <a:t> </a:t>
            </a:r>
            <a:r>
              <a:rPr lang="en-GB" sz="2900" dirty="0" err="1"/>
              <a:t>i</a:t>
            </a:r>
            <a:r>
              <a:rPr lang="en-GB" sz="2900" dirty="0"/>
              <a:t> </a:t>
            </a:r>
            <a:r>
              <a:rPr lang="en-GB" sz="2900" dirty="0" err="1"/>
              <a:t>gymdeithas</a:t>
            </a:r>
            <a:r>
              <a:rPr lang="en-GB" sz="2900" dirty="0"/>
              <a:t> </a:t>
            </a:r>
            <a:r>
              <a:rPr lang="en-GB" sz="2900" dirty="0" err="1"/>
              <a:t>oherwydd</a:t>
            </a:r>
            <a:r>
              <a:rPr lang="en-GB" sz="2900" dirty="0"/>
              <a:t> </a:t>
            </a:r>
            <a:r>
              <a:rPr lang="en-GB" sz="2900" dirty="0" err="1"/>
              <a:t>mae</a:t>
            </a:r>
            <a:r>
              <a:rPr lang="en-GB" sz="2900" dirty="0"/>
              <a:t> plant </a:t>
            </a:r>
            <a:r>
              <a:rPr lang="en-GB" sz="2900" dirty="0" err="1"/>
              <a:t>yn</a:t>
            </a:r>
            <a:r>
              <a:rPr lang="en-GB" sz="2900" dirty="0"/>
              <a:t> </a:t>
            </a:r>
            <a:r>
              <a:rPr lang="en-GB" sz="2900" dirty="0" err="1"/>
              <a:t>dysgu</a:t>
            </a:r>
            <a:r>
              <a:rPr lang="en-GB" sz="2900" dirty="0"/>
              <a:t> </a:t>
            </a:r>
            <a:r>
              <a:rPr lang="en-GB" sz="2900" dirty="0" err="1"/>
              <a:t>cryfder</a:t>
            </a:r>
            <a:r>
              <a:rPr lang="en-GB" sz="2900" dirty="0"/>
              <a:t> </a:t>
            </a:r>
            <a:r>
              <a:rPr lang="en-GB" sz="2900" dirty="0" err="1"/>
              <a:t>amrywiaeth</a:t>
            </a:r>
            <a:r>
              <a:rPr lang="en-GB" sz="2900" dirty="0"/>
              <a:t>, dim </a:t>
            </a:r>
            <a:r>
              <a:rPr lang="en-GB" sz="2900" dirty="0" err="1"/>
              <a:t>yn</a:t>
            </a:r>
            <a:r>
              <a:rPr lang="en-GB" sz="2900" dirty="0"/>
              <a:t> </a:t>
            </a:r>
            <a:r>
              <a:rPr lang="en-GB" sz="2900" dirty="0" err="1"/>
              <a:t>ofni</a:t>
            </a:r>
            <a:r>
              <a:rPr lang="en-GB" sz="2900" dirty="0"/>
              <a:t> </a:t>
            </a:r>
            <a:r>
              <a:rPr lang="en-GB" sz="2900" dirty="0" err="1"/>
              <a:t>gwahaniaethau</a:t>
            </a:r>
            <a:r>
              <a:rPr lang="en-GB" sz="2900" dirty="0"/>
              <a:t> ac </a:t>
            </a:r>
            <a:r>
              <a:rPr lang="en-GB" sz="2900" dirty="0" err="1"/>
              <a:t>yn</a:t>
            </a:r>
            <a:r>
              <a:rPr lang="en-GB" sz="2900" dirty="0"/>
              <a:t> </a:t>
            </a:r>
            <a:r>
              <a:rPr lang="en-GB" sz="2900" dirty="0" err="1"/>
              <a:t>datblygu</a:t>
            </a:r>
            <a:r>
              <a:rPr lang="en-GB" sz="2900" dirty="0"/>
              <a:t> </a:t>
            </a:r>
            <a:r>
              <a:rPr lang="en-GB" sz="2900" dirty="0" err="1"/>
              <a:t>empathi</a:t>
            </a:r>
            <a:r>
              <a:rPr lang="en-GB" sz="2900" dirty="0"/>
              <a:t> </a:t>
            </a:r>
            <a:r>
              <a:rPr lang="en-GB" sz="2900" dirty="0" err="1"/>
              <a:t>dros</a:t>
            </a:r>
            <a:r>
              <a:rPr lang="en-GB" sz="2900" dirty="0"/>
              <a:t> </a:t>
            </a:r>
            <a:r>
              <a:rPr lang="en-GB" sz="2900" dirty="0" err="1"/>
              <a:t>eraill</a:t>
            </a:r>
            <a:r>
              <a:rPr lang="en-GB" sz="2900" dirty="0"/>
              <a:t>.</a:t>
            </a:r>
          </a:p>
          <a:p>
            <a:r>
              <a:rPr lang="en-GB" sz="2900" dirty="0"/>
              <a:t>Mae </a:t>
            </a:r>
            <a:r>
              <a:rPr lang="en-GB" sz="2900" dirty="0" err="1"/>
              <a:t>rhannu</a:t>
            </a:r>
            <a:r>
              <a:rPr lang="en-GB" sz="2900" dirty="0"/>
              <a:t> </a:t>
            </a:r>
            <a:r>
              <a:rPr lang="en-GB" sz="2900" dirty="0" err="1"/>
              <a:t>dysgwyr</a:t>
            </a:r>
            <a:r>
              <a:rPr lang="en-GB" sz="2900" dirty="0"/>
              <a:t> </a:t>
            </a:r>
            <a:r>
              <a:rPr lang="en-GB" sz="2900" dirty="0" err="1"/>
              <a:t>anabl</a:t>
            </a:r>
            <a:r>
              <a:rPr lang="en-GB" sz="2900" dirty="0"/>
              <a:t> o </a:t>
            </a:r>
            <a:r>
              <a:rPr lang="en-GB" sz="2900" dirty="0" err="1"/>
              <a:t>ddysgwyr</a:t>
            </a:r>
            <a:r>
              <a:rPr lang="en-GB" sz="2900" dirty="0"/>
              <a:t> </a:t>
            </a:r>
            <a:r>
              <a:rPr lang="en-GB" sz="2900" dirty="0" err="1"/>
              <a:t>abl</a:t>
            </a:r>
            <a:r>
              <a:rPr lang="en-GB" sz="2900" dirty="0"/>
              <a:t> </a:t>
            </a:r>
            <a:r>
              <a:rPr lang="en-GB" sz="2900" dirty="0" err="1"/>
              <a:t>yn</a:t>
            </a:r>
            <a:r>
              <a:rPr lang="en-GB" sz="2900" dirty="0"/>
              <a:t> </a:t>
            </a:r>
            <a:r>
              <a:rPr lang="en-GB" sz="2900" dirty="0" err="1"/>
              <a:t>anffafriol</a:t>
            </a:r>
            <a:r>
              <a:rPr lang="en-GB" sz="2900" dirty="0"/>
              <a:t> ac </a:t>
            </a:r>
            <a:r>
              <a:rPr lang="en-GB" sz="2900" dirty="0" err="1"/>
              <a:t>yn</a:t>
            </a:r>
            <a:r>
              <a:rPr lang="en-GB" sz="2900" dirty="0"/>
              <a:t> </a:t>
            </a:r>
            <a:r>
              <a:rPr lang="en-GB" sz="2900" dirty="0" err="1"/>
              <a:t>rhwystro</a:t>
            </a:r>
            <a:r>
              <a:rPr lang="en-GB" sz="2900" dirty="0"/>
              <a:t> </a:t>
            </a:r>
            <a:r>
              <a:rPr lang="en-GB" sz="2900" dirty="0" err="1"/>
              <a:t>cyfleodd</a:t>
            </a:r>
            <a:r>
              <a:rPr lang="en-GB" sz="2900" dirty="0"/>
              <a:t>. </a:t>
            </a:r>
            <a:r>
              <a:rPr lang="en-GB" sz="2900" dirty="0" err="1"/>
              <a:t>Mae’n</a:t>
            </a:r>
            <a:r>
              <a:rPr lang="en-GB" sz="2900" dirty="0"/>
              <a:t> </a:t>
            </a:r>
            <a:r>
              <a:rPr lang="en-GB" sz="2900" dirty="0" err="1"/>
              <a:t>creu</a:t>
            </a:r>
            <a:r>
              <a:rPr lang="en-GB" sz="2900" dirty="0"/>
              <a:t> </a:t>
            </a:r>
            <a:r>
              <a:rPr lang="en-GB" sz="2900" dirty="0" err="1"/>
              <a:t>cymdeithas</a:t>
            </a:r>
            <a:r>
              <a:rPr lang="en-GB" sz="2900" dirty="0"/>
              <a:t> </a:t>
            </a:r>
            <a:r>
              <a:rPr lang="en-GB" sz="2900" dirty="0" err="1"/>
              <a:t>annheg</a:t>
            </a:r>
            <a:r>
              <a:rPr lang="en-GB" sz="2900" dirty="0"/>
              <a:t>. </a:t>
            </a:r>
          </a:p>
          <a:p>
            <a:r>
              <a:rPr lang="en-GB" sz="2900" dirty="0" err="1"/>
              <a:t>Mae’n</a:t>
            </a:r>
            <a:r>
              <a:rPr lang="en-GB" sz="2900" dirty="0"/>
              <a:t> </a:t>
            </a:r>
            <a:r>
              <a:rPr lang="en-GB" sz="2900" dirty="0" err="1"/>
              <a:t>hybu</a:t>
            </a:r>
            <a:r>
              <a:rPr lang="en-GB" sz="2900" dirty="0"/>
              <a:t> </a:t>
            </a:r>
            <a:r>
              <a:rPr lang="en-GB" sz="2900" dirty="0" err="1"/>
              <a:t>newidiadau</a:t>
            </a:r>
            <a:r>
              <a:rPr lang="en-GB" sz="2900" dirty="0"/>
              <a:t> </a:t>
            </a:r>
            <a:r>
              <a:rPr lang="en-GB" sz="2900" dirty="0" err="1"/>
              <a:t>strwythurol</a:t>
            </a:r>
            <a:r>
              <a:rPr lang="en-GB" sz="2900" dirty="0"/>
              <a:t> </a:t>
            </a:r>
            <a:r>
              <a:rPr lang="en-GB" sz="2900" dirty="0" err="1"/>
              <a:t>mewn</a:t>
            </a:r>
            <a:r>
              <a:rPr lang="en-GB" sz="2900" dirty="0"/>
              <a:t> </a:t>
            </a:r>
            <a:r>
              <a:rPr lang="en-GB" sz="2900" dirty="0" err="1"/>
              <a:t>ysgolion</a:t>
            </a:r>
            <a:r>
              <a:rPr lang="en-GB" sz="2900" dirty="0"/>
              <a:t> </a:t>
            </a:r>
            <a:r>
              <a:rPr lang="en-GB" sz="2900" dirty="0" err="1"/>
              <a:t>sy’n</a:t>
            </a:r>
            <a:r>
              <a:rPr lang="en-GB" sz="2900" dirty="0"/>
              <a:t> </a:t>
            </a:r>
            <a:r>
              <a:rPr lang="en-GB" sz="2900" dirty="0" err="1"/>
              <a:t>hyrwyddo</a:t>
            </a:r>
            <a:r>
              <a:rPr lang="en-GB" sz="2900" dirty="0"/>
              <a:t>  </a:t>
            </a:r>
            <a:r>
              <a:rPr lang="en-GB" sz="2900" dirty="0" err="1"/>
              <a:t>ymarfer</a:t>
            </a:r>
            <a:r>
              <a:rPr lang="en-GB" sz="2900" dirty="0"/>
              <a:t> </a:t>
            </a:r>
            <a:r>
              <a:rPr lang="en-GB" sz="2900" dirty="0" err="1"/>
              <a:t>arloesol</a:t>
            </a:r>
            <a:r>
              <a:rPr lang="en-GB" sz="2900" dirty="0"/>
              <a:t> ac </a:t>
            </a:r>
            <a:r>
              <a:rPr lang="en-GB" sz="2900" dirty="0" err="1"/>
              <a:t>effeithiol</a:t>
            </a:r>
            <a:r>
              <a:rPr lang="en-GB" sz="2900" dirty="0"/>
              <a:t> (</a:t>
            </a:r>
            <a:r>
              <a:rPr lang="en-GB" sz="2900" dirty="0" err="1"/>
              <a:t>sy’n</a:t>
            </a:r>
            <a:r>
              <a:rPr lang="en-GB" sz="2900" dirty="0"/>
              <a:t>  </a:t>
            </a:r>
            <a:r>
              <a:rPr lang="en-GB" sz="2900" dirty="0" err="1"/>
              <a:t>fuddiol</a:t>
            </a:r>
            <a:r>
              <a:rPr lang="en-GB" sz="2900" dirty="0"/>
              <a:t> </a:t>
            </a:r>
            <a:r>
              <a:rPr lang="en-GB" sz="2900" dirty="0" err="1"/>
              <a:t>i</a:t>
            </a:r>
            <a:r>
              <a:rPr lang="en-GB" sz="2900" dirty="0"/>
              <a:t> </a:t>
            </a:r>
            <a:r>
              <a:rPr lang="en-GB" sz="2900" dirty="0" err="1"/>
              <a:t>bawb</a:t>
            </a:r>
            <a:r>
              <a:rPr lang="en-GB" sz="2900" dirty="0"/>
              <a:t>).</a:t>
            </a:r>
          </a:p>
          <a:p>
            <a:pPr>
              <a:buNone/>
            </a:pPr>
            <a:r>
              <a:rPr lang="en-GB" dirty="0"/>
              <a:t> </a:t>
            </a:r>
          </a:p>
          <a:p>
            <a:pPr>
              <a:buNone/>
            </a:pPr>
            <a:r>
              <a:rPr lang="en-GB" sz="2200" dirty="0"/>
              <a:t>                       Alliance for Inclusive Education, 2015 </a:t>
            </a:r>
          </a:p>
          <a:p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5168899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 fontScale="85000" lnSpcReduction="20000"/>
          </a:bodyPr>
          <a:lstStyle/>
          <a:p>
            <a:r>
              <a:rPr lang="en-GB" sz="2900" b="1" i="1" dirty="0"/>
              <a:t>It benefits wider society because children learn the strength of diversity, lose their fear of difference and develop empathy for others. </a:t>
            </a:r>
          </a:p>
          <a:p>
            <a:r>
              <a:rPr lang="en-GB" sz="2900" b="1" i="1" dirty="0"/>
              <a:t>Separating disabled learners from non-disabled peer-groups is discriminatory and limits life chances. It produces an unfair and unjust society.</a:t>
            </a:r>
          </a:p>
          <a:p>
            <a:r>
              <a:rPr lang="en-GB" sz="2900" b="1" i="1" dirty="0"/>
              <a:t>It encourages structural changes to school systems which can facilitate innovative and effective practice (which benefits all). </a:t>
            </a:r>
          </a:p>
          <a:p>
            <a:pPr>
              <a:buNone/>
            </a:pPr>
            <a:endParaRPr lang="en-GB" dirty="0"/>
          </a:p>
          <a:p>
            <a:pPr marL="0" indent="0" algn="r">
              <a:buNone/>
            </a:pPr>
            <a:r>
              <a:rPr lang="en-GB" sz="2200" dirty="0"/>
              <a:t>Alliance for Inclusive Education, 2015 </a:t>
            </a:r>
          </a:p>
        </p:txBody>
      </p:sp>
    </p:spTree>
    <p:extLst>
      <p:ext uri="{BB962C8B-B14F-4D97-AF65-F5344CB8AC3E}">
        <p14:creationId xmlns:p14="http://schemas.microsoft.com/office/powerpoint/2010/main" val="277816112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8674" y="257221"/>
            <a:ext cx="10972800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Yr </a:t>
            </a:r>
            <a:r>
              <a:rPr lang="en-GB" dirty="0" err="1"/>
              <a:t>Achos</a:t>
            </a:r>
            <a:r>
              <a:rPr lang="en-GB" dirty="0"/>
              <a:t> dros </a:t>
            </a:r>
            <a:r>
              <a:rPr lang="en-GB" dirty="0" err="1"/>
              <a:t>Gynhwysiant</a:t>
            </a:r>
            <a:r>
              <a:rPr lang="en-GB" dirty="0"/>
              <a:t>     </a:t>
            </a:r>
            <a:r>
              <a:rPr lang="en-GB" b="1" i="1" dirty="0"/>
              <a:t>The Case for Inclusion 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889499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en-GB" sz="2200" dirty="0" err="1"/>
              <a:t>Nid</a:t>
            </a:r>
            <a:r>
              <a:rPr lang="en-GB" sz="2200" dirty="0"/>
              <a:t> </a:t>
            </a:r>
            <a:r>
              <a:rPr lang="en-GB" sz="2200" dirty="0" err="1"/>
              <a:t>yw’n</a:t>
            </a:r>
            <a:r>
              <a:rPr lang="en-GB" sz="2200" dirty="0"/>
              <a:t> </a:t>
            </a:r>
            <a:r>
              <a:rPr lang="en-GB" sz="2200" dirty="0" err="1"/>
              <a:t>gyfiawn</a:t>
            </a:r>
            <a:r>
              <a:rPr lang="en-GB" sz="2200" dirty="0"/>
              <a:t> </a:t>
            </a:r>
            <a:r>
              <a:rPr lang="en-GB" sz="2200" dirty="0" err="1"/>
              <a:t>i</a:t>
            </a:r>
            <a:r>
              <a:rPr lang="en-GB" sz="2200" dirty="0"/>
              <a:t> </a:t>
            </a:r>
            <a:r>
              <a:rPr lang="en-GB" sz="2200" dirty="0" err="1"/>
              <a:t>roi</a:t>
            </a:r>
            <a:r>
              <a:rPr lang="en-GB" sz="2200" dirty="0"/>
              <a:t> </a:t>
            </a:r>
            <a:r>
              <a:rPr lang="en-GB" sz="2200" dirty="0" err="1"/>
              <a:t>mwy</a:t>
            </a:r>
            <a:r>
              <a:rPr lang="en-GB" sz="2200" dirty="0"/>
              <a:t> o </a:t>
            </a:r>
            <a:r>
              <a:rPr lang="en-GB" sz="2200" dirty="0" err="1"/>
              <a:t>werth</a:t>
            </a:r>
            <a:r>
              <a:rPr lang="en-GB" sz="2200" dirty="0"/>
              <a:t> </a:t>
            </a:r>
            <a:r>
              <a:rPr lang="en-GB" sz="2200" dirty="0" err="1"/>
              <a:t>i</a:t>
            </a:r>
            <a:r>
              <a:rPr lang="en-GB" sz="2200" dirty="0"/>
              <a:t> </a:t>
            </a:r>
            <a:r>
              <a:rPr lang="en-GB" sz="2200" dirty="0" err="1"/>
              <a:t>rhai</a:t>
            </a:r>
            <a:r>
              <a:rPr lang="en-GB" sz="2200" dirty="0"/>
              <a:t> </a:t>
            </a:r>
            <a:r>
              <a:rPr lang="en-GB" sz="2200" dirty="0" err="1"/>
              <a:t>pobl</a:t>
            </a:r>
            <a:r>
              <a:rPr lang="en-GB" sz="2200" dirty="0"/>
              <a:t> nag </a:t>
            </a:r>
            <a:r>
              <a:rPr lang="en-GB" sz="2200" dirty="0" err="1"/>
              <a:t>eraill</a:t>
            </a:r>
            <a:r>
              <a:rPr lang="en-GB" sz="2200" dirty="0"/>
              <a:t>. </a:t>
            </a:r>
          </a:p>
          <a:p>
            <a:r>
              <a:rPr lang="en-GB" sz="2200" dirty="0"/>
              <a:t>Mae </a:t>
            </a:r>
            <a:r>
              <a:rPr lang="en-GB" sz="2200" dirty="0" err="1"/>
              <a:t>parhau</a:t>
            </a:r>
            <a:r>
              <a:rPr lang="en-GB" sz="2200" dirty="0"/>
              <a:t> </a:t>
            </a:r>
            <a:r>
              <a:rPr lang="en-GB" sz="2200" dirty="0">
                <a:cs typeface="Times New Roman"/>
              </a:rPr>
              <a:t>â</a:t>
            </a:r>
            <a:r>
              <a:rPr lang="en-GB" sz="2200" dirty="0"/>
              <a:t> </a:t>
            </a:r>
            <a:r>
              <a:rPr lang="en-GB" sz="2200" dirty="0" err="1"/>
              <a:t>diwylliant</a:t>
            </a:r>
            <a:r>
              <a:rPr lang="en-GB" sz="2200" dirty="0"/>
              <a:t> </a:t>
            </a:r>
            <a:r>
              <a:rPr lang="en-GB" sz="2200" dirty="0" err="1"/>
              <a:t>ysgolion</a:t>
            </a:r>
            <a:r>
              <a:rPr lang="en-GB" sz="2200" dirty="0"/>
              <a:t>, </a:t>
            </a:r>
            <a:r>
              <a:rPr lang="en-GB" sz="2200" dirty="0" err="1"/>
              <a:t>polisïau</a:t>
            </a:r>
            <a:r>
              <a:rPr lang="en-GB" sz="2200" dirty="0"/>
              <a:t> ac </a:t>
            </a:r>
            <a:r>
              <a:rPr lang="en-GB" sz="2200" dirty="0" err="1"/>
              <a:t>ymarferion</a:t>
            </a:r>
            <a:r>
              <a:rPr lang="en-GB" sz="2200" dirty="0"/>
              <a:t> </a:t>
            </a:r>
            <a:r>
              <a:rPr lang="en-GB" sz="2200" dirty="0" err="1"/>
              <a:t>sydd</a:t>
            </a:r>
            <a:r>
              <a:rPr lang="en-GB" sz="2200" dirty="0"/>
              <a:t> </a:t>
            </a:r>
            <a:r>
              <a:rPr lang="en-GB" sz="2200" dirty="0" err="1"/>
              <a:t>ddim</a:t>
            </a:r>
            <a:r>
              <a:rPr lang="en-GB" sz="2200" dirty="0"/>
              <a:t> </a:t>
            </a:r>
            <a:r>
              <a:rPr lang="en-GB" sz="2200" dirty="0" err="1"/>
              <a:t>yn</a:t>
            </a:r>
            <a:r>
              <a:rPr lang="en-GB" sz="2200" dirty="0"/>
              <a:t> </a:t>
            </a:r>
            <a:r>
              <a:rPr lang="en-GB" sz="2200" dirty="0" err="1"/>
              <a:t>ymateb</a:t>
            </a:r>
            <a:r>
              <a:rPr lang="en-GB" sz="2200" dirty="0"/>
              <a:t> </a:t>
            </a:r>
            <a:r>
              <a:rPr lang="en-GB" sz="2200" dirty="0" err="1"/>
              <a:t>i</a:t>
            </a:r>
            <a:r>
              <a:rPr lang="en-GB" sz="2200" dirty="0"/>
              <a:t> </a:t>
            </a:r>
            <a:r>
              <a:rPr lang="en-GB" sz="2200" dirty="0" err="1"/>
              <a:t>amrywiaeth</a:t>
            </a:r>
            <a:r>
              <a:rPr lang="en-GB" sz="2200" dirty="0"/>
              <a:t> </a:t>
            </a:r>
            <a:r>
              <a:rPr lang="en-GB" sz="2200" dirty="0" err="1"/>
              <a:t>dysgwyr</a:t>
            </a:r>
            <a:r>
              <a:rPr lang="en-GB" sz="2200" dirty="0"/>
              <a:t> </a:t>
            </a:r>
            <a:r>
              <a:rPr lang="en-GB" sz="2200" dirty="0" err="1"/>
              <a:t>yn</a:t>
            </a:r>
            <a:r>
              <a:rPr lang="en-GB" sz="2200" dirty="0"/>
              <a:t> </a:t>
            </a:r>
            <a:r>
              <a:rPr lang="en-GB" sz="2200" dirty="0" err="1"/>
              <a:t>hybu</a:t>
            </a:r>
            <a:r>
              <a:rPr lang="en-GB" sz="2200" dirty="0"/>
              <a:t> </a:t>
            </a:r>
            <a:r>
              <a:rPr lang="en-GB" sz="2200" dirty="0" err="1"/>
              <a:t>anghyfiawnder</a:t>
            </a:r>
            <a:r>
              <a:rPr lang="en-GB" sz="2200" dirty="0"/>
              <a:t>. </a:t>
            </a:r>
          </a:p>
          <a:p>
            <a:r>
              <a:rPr lang="en-GB" sz="2200" dirty="0"/>
              <a:t>Mae </a:t>
            </a:r>
            <a:r>
              <a:rPr lang="en-GB" sz="2200" dirty="0" err="1"/>
              <a:t>gwahanu</a:t>
            </a:r>
            <a:r>
              <a:rPr lang="en-GB" sz="2200" dirty="0"/>
              <a:t> </a:t>
            </a:r>
            <a:r>
              <a:rPr lang="en-GB" sz="2200" dirty="0" err="1"/>
              <a:t>ysgolion</a:t>
            </a:r>
            <a:r>
              <a:rPr lang="en-GB" sz="2200" dirty="0"/>
              <a:t> a </a:t>
            </a:r>
            <a:r>
              <a:rPr lang="en-GB" sz="2200" dirty="0" err="1"/>
              <a:t>chymdeithasau</a:t>
            </a:r>
            <a:r>
              <a:rPr lang="en-GB" sz="2200" dirty="0"/>
              <a:t> </a:t>
            </a:r>
            <a:r>
              <a:rPr lang="en-GB" sz="2200" dirty="0" err="1"/>
              <a:t>lleol</a:t>
            </a:r>
            <a:r>
              <a:rPr lang="en-GB" sz="2200" dirty="0"/>
              <a:t> </a:t>
            </a:r>
            <a:r>
              <a:rPr lang="en-GB" sz="2200" dirty="0" err="1"/>
              <a:t>oddi</a:t>
            </a:r>
            <a:r>
              <a:rPr lang="en-GB" sz="2200" dirty="0"/>
              <a:t> </a:t>
            </a:r>
            <a:r>
              <a:rPr lang="en-GB" sz="2200" dirty="0" err="1"/>
              <a:t>wrth</a:t>
            </a:r>
            <a:r>
              <a:rPr lang="en-GB" sz="2200" dirty="0"/>
              <a:t> </a:t>
            </a:r>
            <a:r>
              <a:rPr lang="en-GB" sz="2200" dirty="0" err="1"/>
              <a:t>ei</a:t>
            </a:r>
            <a:r>
              <a:rPr lang="en-GB" sz="2200" dirty="0"/>
              <a:t> </a:t>
            </a:r>
            <a:r>
              <a:rPr lang="en-GB" sz="2200" dirty="0" err="1"/>
              <a:t>gilydd</a:t>
            </a:r>
            <a:r>
              <a:rPr lang="en-GB" sz="2200" dirty="0"/>
              <a:t> </a:t>
            </a:r>
            <a:r>
              <a:rPr lang="en-GB" sz="2200" dirty="0" err="1"/>
              <a:t>yn</a:t>
            </a:r>
            <a:r>
              <a:rPr lang="en-GB" sz="2200" dirty="0"/>
              <a:t> </a:t>
            </a:r>
            <a:r>
              <a:rPr lang="en-GB" sz="2200" dirty="0" err="1"/>
              <a:t>amddifadu</a:t>
            </a:r>
            <a:r>
              <a:rPr lang="en-GB" sz="2200" dirty="0"/>
              <a:t> </a:t>
            </a:r>
            <a:r>
              <a:rPr lang="en-GB" sz="2200" dirty="0" err="1"/>
              <a:t>pawb</a:t>
            </a:r>
            <a:r>
              <a:rPr lang="en-GB" sz="2200" dirty="0"/>
              <a:t> o </a:t>
            </a:r>
            <a:r>
              <a:rPr lang="en-GB" sz="2200" dirty="0" err="1"/>
              <a:t>brofiadau</a:t>
            </a:r>
            <a:r>
              <a:rPr lang="en-GB" sz="2200" dirty="0"/>
              <a:t> </a:t>
            </a:r>
            <a:r>
              <a:rPr lang="en-GB" sz="2200" dirty="0" err="1"/>
              <a:t>gwerthfawr</a:t>
            </a:r>
            <a:r>
              <a:rPr lang="en-GB" sz="2200" dirty="0"/>
              <a:t>.</a:t>
            </a:r>
          </a:p>
          <a:p>
            <a:r>
              <a:rPr lang="en-GB" sz="2200" dirty="0"/>
              <a:t>Nid </a:t>
            </a:r>
            <a:r>
              <a:rPr lang="en-GB" sz="2200" dirty="0" err="1"/>
              <a:t>yw’n</a:t>
            </a:r>
            <a:r>
              <a:rPr lang="en-GB" sz="2200" dirty="0"/>
              <a:t> </a:t>
            </a:r>
            <a:r>
              <a:rPr lang="en-GB" sz="2200" dirty="0" err="1"/>
              <a:t>rhesymegol</a:t>
            </a:r>
            <a:r>
              <a:rPr lang="en-GB" sz="2200" dirty="0"/>
              <a:t> </a:t>
            </a:r>
            <a:r>
              <a:rPr lang="en-GB" sz="2200" dirty="0" err="1"/>
              <a:t>i</a:t>
            </a:r>
            <a:r>
              <a:rPr lang="en-GB" sz="2200" dirty="0"/>
              <a:t> </a:t>
            </a:r>
            <a:r>
              <a:rPr lang="en-GB" sz="2200" dirty="0" err="1"/>
              <a:t>wahanu</a:t>
            </a:r>
            <a:r>
              <a:rPr lang="en-GB" sz="2200" dirty="0"/>
              <a:t> </a:t>
            </a:r>
            <a:r>
              <a:rPr lang="en-GB" sz="2200" dirty="0" err="1"/>
              <a:t>ein</a:t>
            </a:r>
            <a:r>
              <a:rPr lang="en-GB" sz="2200" dirty="0"/>
              <a:t> dealltwriaeth o </a:t>
            </a:r>
            <a:r>
              <a:rPr lang="en-GB" sz="2200" dirty="0" err="1"/>
              <a:t>gynhwysiant</a:t>
            </a:r>
            <a:r>
              <a:rPr lang="en-GB" sz="2200" dirty="0"/>
              <a:t> mewn </a:t>
            </a:r>
            <a:r>
              <a:rPr lang="en-GB" sz="2200" dirty="0" err="1"/>
              <a:t>addysg</a:t>
            </a:r>
            <a:r>
              <a:rPr lang="en-GB" sz="2200" dirty="0"/>
              <a:t> a </a:t>
            </a:r>
            <a:r>
              <a:rPr lang="en-GB" sz="2200" dirty="0" err="1"/>
              <a:t>chynhwysiant</a:t>
            </a:r>
            <a:r>
              <a:rPr lang="en-GB" sz="2200" dirty="0"/>
              <a:t> mewn </a:t>
            </a:r>
            <a:r>
              <a:rPr lang="en-GB" sz="2200" dirty="0" err="1"/>
              <a:t>cymdeithas</a:t>
            </a:r>
            <a:r>
              <a:rPr lang="en-GB" sz="2200" dirty="0"/>
              <a:t>.                                               </a:t>
            </a:r>
            <a:r>
              <a:rPr lang="en-GB" sz="1800" b="1" dirty="0"/>
              <a:t>Centre for Studies on Inclusive Education, 2013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889499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 fontScale="77500" lnSpcReduction="20000"/>
          </a:bodyPr>
          <a:lstStyle/>
          <a:p>
            <a:r>
              <a:rPr lang="en-GB" sz="3000" b="1" i="1" dirty="0"/>
              <a:t>Valuing some people more than others is unethical.</a:t>
            </a:r>
          </a:p>
          <a:p>
            <a:r>
              <a:rPr lang="en-GB" sz="3000" b="1" i="1" dirty="0"/>
              <a:t>Preserving school cultures, policies and practices that are non-responsive to the diversity of learners perpetuates inequalities.</a:t>
            </a:r>
          </a:p>
          <a:p>
            <a:r>
              <a:rPr lang="en-GB" sz="3000" b="1" i="1" dirty="0"/>
              <a:t>Isolating schools and local communities from one another deprives everyone of enriching experiences.</a:t>
            </a:r>
          </a:p>
          <a:p>
            <a:r>
              <a:rPr lang="en-GB" sz="3000" b="1" i="1" dirty="0"/>
              <a:t>Perceiving inclusion in education as a separate issue from inclusion in society is illogical.</a:t>
            </a:r>
          </a:p>
          <a:p>
            <a:pPr>
              <a:buNone/>
            </a:pPr>
            <a:endParaRPr lang="en-GB" sz="3000" dirty="0"/>
          </a:p>
          <a:p>
            <a:pPr marL="0" indent="0" algn="r">
              <a:buNone/>
            </a:pPr>
            <a:r>
              <a:rPr lang="en-GB" sz="2300" b="1" dirty="0"/>
              <a:t>Centre for Studies on Inclusive Education, 2013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3252884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565" y="274638"/>
            <a:ext cx="11854831" cy="1143000"/>
          </a:xfrm>
        </p:spPr>
        <p:txBody>
          <a:bodyPr>
            <a:normAutofit fontScale="90000"/>
          </a:bodyPr>
          <a:lstStyle/>
          <a:p>
            <a:r>
              <a:rPr lang="en-GB" dirty="0" err="1"/>
              <a:t>Heriau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Gynhwysiant</a:t>
            </a:r>
            <a:r>
              <a:rPr lang="en-GB" dirty="0"/>
              <a:t>                     </a:t>
            </a:r>
            <a:r>
              <a:rPr lang="en-GB" b="1" i="1" dirty="0"/>
              <a:t>Challenges to Inclusion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965699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 fontScale="92500" lnSpcReduction="20000"/>
          </a:bodyPr>
          <a:lstStyle/>
          <a:p>
            <a:r>
              <a:rPr lang="en-GB" dirty="0"/>
              <a:t>Mae </a:t>
            </a:r>
            <a:r>
              <a:rPr lang="en-GB" dirty="0" err="1"/>
              <a:t>cynhwysiant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fwy</a:t>
            </a:r>
            <a:r>
              <a:rPr lang="en-GB" dirty="0"/>
              <a:t> </a:t>
            </a:r>
            <a:r>
              <a:rPr lang="en-GB" dirty="0" err="1"/>
              <a:t>cymhleth</a:t>
            </a:r>
            <a:r>
              <a:rPr lang="en-GB" dirty="0"/>
              <a:t> </a:t>
            </a:r>
            <a:r>
              <a:rPr lang="en-GB" dirty="0" err="1"/>
              <a:t>na</a:t>
            </a:r>
            <a:r>
              <a:rPr lang="en-GB" dirty="0"/>
              <a:t> </a:t>
            </a:r>
            <a:r>
              <a:rPr lang="en-GB" dirty="0" err="1"/>
              <a:t>ennill</a:t>
            </a:r>
            <a:r>
              <a:rPr lang="en-GB" dirty="0"/>
              <a:t> yr </a:t>
            </a:r>
            <a:r>
              <a:rPr lang="en-GB" dirty="0" err="1"/>
              <a:t>hawl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bob </a:t>
            </a:r>
            <a:r>
              <a:rPr lang="en-GB" dirty="0" err="1"/>
              <a:t>plentyn</a:t>
            </a:r>
            <a:r>
              <a:rPr lang="en-GB" dirty="0"/>
              <a:t> </a:t>
            </a:r>
            <a:r>
              <a:rPr lang="en-GB" dirty="0" err="1"/>
              <a:t>fynychu</a:t>
            </a:r>
            <a:r>
              <a:rPr lang="en-GB" dirty="0"/>
              <a:t> </a:t>
            </a:r>
            <a:r>
              <a:rPr lang="en-GB" dirty="0" err="1"/>
              <a:t>ysgol</a:t>
            </a:r>
            <a:r>
              <a:rPr lang="en-GB" dirty="0"/>
              <a:t> </a:t>
            </a:r>
            <a:r>
              <a:rPr lang="en-GB" dirty="0" err="1"/>
              <a:t>prif</a:t>
            </a:r>
            <a:r>
              <a:rPr lang="en-GB" dirty="0"/>
              <a:t> </a:t>
            </a:r>
            <a:r>
              <a:rPr lang="en-GB" dirty="0" err="1"/>
              <a:t>ffrwd</a:t>
            </a:r>
            <a:r>
              <a:rPr lang="en-GB" dirty="0"/>
              <a:t>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Mae </a:t>
            </a:r>
            <a:r>
              <a:rPr lang="en-GB" dirty="0" err="1"/>
              <a:t>ysgolion</a:t>
            </a:r>
            <a:r>
              <a:rPr lang="en-GB" dirty="0"/>
              <a:t> </a:t>
            </a:r>
            <a:r>
              <a:rPr lang="en-GB" dirty="0" err="1"/>
              <a:t>prif</a:t>
            </a:r>
            <a:r>
              <a:rPr lang="en-GB" dirty="0"/>
              <a:t> </a:t>
            </a:r>
            <a:r>
              <a:rPr lang="en-GB" dirty="0" err="1"/>
              <a:t>ffrwd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parhau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asesu</a:t>
            </a:r>
            <a:r>
              <a:rPr lang="en-GB" dirty="0"/>
              <a:t> bob </a:t>
            </a:r>
            <a:r>
              <a:rPr lang="en-GB" dirty="0" err="1"/>
              <a:t>plentyn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ôl</a:t>
            </a:r>
            <a:r>
              <a:rPr lang="en-GB" dirty="0"/>
              <a:t> </a:t>
            </a:r>
            <a:r>
              <a:rPr lang="en-GB" dirty="0" err="1"/>
              <a:t>mesurau</a:t>
            </a:r>
            <a:r>
              <a:rPr lang="en-GB" dirty="0"/>
              <a:t> </a:t>
            </a:r>
            <a:r>
              <a:rPr lang="en-GB" dirty="0" err="1"/>
              <a:t>perfformio</a:t>
            </a:r>
            <a:r>
              <a:rPr lang="en-GB" dirty="0"/>
              <a:t> </a:t>
            </a:r>
            <a:r>
              <a:rPr lang="en-GB" dirty="0" err="1"/>
              <a:t>safonol</a:t>
            </a:r>
            <a:r>
              <a:rPr lang="en-GB" dirty="0"/>
              <a:t> </a:t>
            </a:r>
            <a:r>
              <a:rPr lang="en-GB" dirty="0" err="1"/>
              <a:t>sy’n</a:t>
            </a:r>
            <a:r>
              <a:rPr lang="en-GB" dirty="0"/>
              <a:t> </a:t>
            </a:r>
            <a:r>
              <a:rPr lang="en-GB" dirty="0" err="1"/>
              <a:t>mesur</a:t>
            </a:r>
            <a:r>
              <a:rPr lang="en-GB" dirty="0"/>
              <a:t> y ‘norm’ </a:t>
            </a:r>
            <a:r>
              <a:rPr lang="en-GB" dirty="0" err="1"/>
              <a:t>neu’n</a:t>
            </a:r>
            <a:r>
              <a:rPr lang="en-GB" dirty="0"/>
              <a:t> </a:t>
            </a:r>
            <a:r>
              <a:rPr lang="en-GB" dirty="0" err="1"/>
              <a:t>gorfod</a:t>
            </a:r>
            <a:r>
              <a:rPr lang="en-GB" dirty="0"/>
              <a:t> </a:t>
            </a:r>
            <a:r>
              <a:rPr lang="en-GB" dirty="0" err="1"/>
              <a:t>defnyddio</a:t>
            </a:r>
            <a:r>
              <a:rPr lang="en-GB" dirty="0"/>
              <a:t> </a:t>
            </a:r>
            <a:r>
              <a:rPr lang="en-GB" dirty="0" err="1"/>
              <a:t>gwahanol</a:t>
            </a:r>
            <a:r>
              <a:rPr lang="en-GB" dirty="0"/>
              <a:t> </a:t>
            </a:r>
            <a:r>
              <a:rPr lang="en-GB" dirty="0" err="1"/>
              <a:t>safonau</a:t>
            </a:r>
            <a:r>
              <a:rPr lang="en-GB" dirty="0"/>
              <a:t> (</a:t>
            </a:r>
            <a:r>
              <a:rPr lang="en-GB" dirty="0" err="1"/>
              <a:t>sydd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gallu</a:t>
            </a:r>
            <a:r>
              <a:rPr lang="en-GB" dirty="0"/>
              <a:t> </a:t>
            </a:r>
            <a:r>
              <a:rPr lang="en-GB" dirty="0" err="1"/>
              <a:t>creu</a:t>
            </a:r>
            <a:r>
              <a:rPr lang="en-GB" dirty="0"/>
              <a:t> stigma). </a:t>
            </a:r>
          </a:p>
          <a:p>
            <a:pPr marL="0" indent="0">
              <a:buNone/>
            </a:pPr>
            <a:endParaRPr lang="en-GB" dirty="0"/>
          </a:p>
          <a:p>
            <a:pPr marL="0" indent="0" algn="r">
              <a:buNone/>
            </a:pPr>
            <a:r>
              <a:rPr lang="en-GB" dirty="0" err="1"/>
              <a:t>Boronski</a:t>
            </a:r>
            <a:r>
              <a:rPr lang="en-GB" dirty="0"/>
              <a:t> and Hassan, 2015 </a:t>
            </a:r>
          </a:p>
          <a:p>
            <a:pPr marL="0" indent="0" algn="r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965699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 fontScale="92500" lnSpcReduction="20000"/>
          </a:bodyPr>
          <a:lstStyle/>
          <a:p>
            <a:r>
              <a:rPr lang="en-GB" b="1" i="1" dirty="0"/>
              <a:t>Inclusion is more complex than winning the right for all children to attend mainstream</a:t>
            </a:r>
          </a:p>
          <a:p>
            <a:pPr marL="0" indent="0">
              <a:buNone/>
            </a:pPr>
            <a:endParaRPr lang="en-GB" b="1" i="1" dirty="0"/>
          </a:p>
          <a:p>
            <a:r>
              <a:rPr lang="en-GB" b="1" i="1" dirty="0"/>
              <a:t>Mainstream schools continue to assess all children against standardised performance indicators of a notional ‘norm’ or have to resort to using a different set of standards (which can be stigmatising). </a:t>
            </a:r>
          </a:p>
          <a:p>
            <a:pPr marL="0" indent="0" algn="r">
              <a:buNone/>
            </a:pPr>
            <a:endParaRPr lang="en-GB" dirty="0"/>
          </a:p>
          <a:p>
            <a:pPr marL="0" indent="0" algn="r">
              <a:buNone/>
            </a:pPr>
            <a:r>
              <a:rPr lang="en-GB" dirty="0" err="1"/>
              <a:t>Boronski</a:t>
            </a:r>
            <a:r>
              <a:rPr lang="en-GB" dirty="0"/>
              <a:t> and Hassan, 2015 </a:t>
            </a:r>
          </a:p>
          <a:p>
            <a:pPr marL="0" indent="0" algn="r">
              <a:buNone/>
            </a:pPr>
            <a:endParaRPr lang="en-GB" dirty="0"/>
          </a:p>
        </p:txBody>
      </p:sp>
      <p:pic>
        <p:nvPicPr>
          <p:cNvPr id="5" name="Picture 4" descr="Do You Do Blog Challenges? | Basic Blog Tips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932" y="340667"/>
            <a:ext cx="2153942" cy="10769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776384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406401"/>
            <a:ext cx="5384800" cy="6286500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 fontScale="77500" lnSpcReduction="20000"/>
          </a:bodyPr>
          <a:lstStyle/>
          <a:p>
            <a:r>
              <a:rPr lang="en-GB" dirty="0" err="1"/>
              <a:t>Nid</a:t>
            </a:r>
            <a:r>
              <a:rPr lang="en-GB" dirty="0"/>
              <a:t> </a:t>
            </a:r>
            <a:r>
              <a:rPr lang="en-GB" dirty="0" err="1"/>
              <a:t>yw’n</a:t>
            </a:r>
            <a:r>
              <a:rPr lang="en-GB" dirty="0"/>
              <a:t> </a:t>
            </a:r>
            <a:r>
              <a:rPr lang="en-GB" dirty="0" err="1"/>
              <a:t>bosib</a:t>
            </a:r>
            <a:r>
              <a:rPr lang="en-GB" dirty="0"/>
              <a:t> </a:t>
            </a:r>
            <a:r>
              <a:rPr lang="en-GB" dirty="0" err="1"/>
              <a:t>gweld</a:t>
            </a:r>
            <a:r>
              <a:rPr lang="en-GB" dirty="0"/>
              <a:t> </a:t>
            </a:r>
            <a:r>
              <a:rPr lang="en-GB" dirty="0" err="1"/>
              <a:t>addysg</a:t>
            </a:r>
            <a:r>
              <a:rPr lang="en-GB" dirty="0"/>
              <a:t> </a:t>
            </a:r>
            <a:r>
              <a:rPr lang="en-GB" dirty="0" err="1"/>
              <a:t>arbennig</a:t>
            </a:r>
            <a:r>
              <a:rPr lang="en-GB" dirty="0"/>
              <a:t> </a:t>
            </a:r>
            <a:r>
              <a:rPr lang="en-GB" dirty="0" err="1"/>
              <a:t>fel</a:t>
            </a:r>
            <a:r>
              <a:rPr lang="en-GB" dirty="0"/>
              <a:t> </a:t>
            </a:r>
            <a:r>
              <a:rPr lang="en-GB" dirty="0" err="1"/>
              <a:t>unrhyw</a:t>
            </a:r>
            <a:r>
              <a:rPr lang="en-GB" dirty="0"/>
              <a:t> </a:t>
            </a:r>
            <a:r>
              <a:rPr lang="en-GB" dirty="0" err="1"/>
              <a:t>beth</a:t>
            </a:r>
            <a:r>
              <a:rPr lang="en-GB" dirty="0"/>
              <a:t> </a:t>
            </a:r>
            <a:r>
              <a:rPr lang="en-GB" dirty="0" err="1"/>
              <a:t>ond</a:t>
            </a:r>
            <a:r>
              <a:rPr lang="en-GB" dirty="0"/>
              <a:t> </a:t>
            </a:r>
            <a:r>
              <a:rPr lang="en-GB" dirty="0" err="1"/>
              <a:t>addysg</a:t>
            </a:r>
            <a:r>
              <a:rPr lang="en-GB" dirty="0"/>
              <a:t> ‘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wahân</a:t>
            </a:r>
            <a:r>
              <a:rPr lang="en-GB" dirty="0"/>
              <a:t>’ </a:t>
            </a:r>
            <a:r>
              <a:rPr lang="en-GB" dirty="0" err="1"/>
              <a:t>neu</a:t>
            </a:r>
            <a:r>
              <a:rPr lang="en-GB" dirty="0"/>
              <a:t> ‘system-is’ o </a:t>
            </a:r>
            <a:r>
              <a:rPr lang="en-GB" dirty="0" err="1"/>
              <a:t>fewn</a:t>
            </a:r>
            <a:r>
              <a:rPr lang="en-GB" dirty="0"/>
              <a:t> </a:t>
            </a:r>
            <a:r>
              <a:rPr lang="en-GB" dirty="0" err="1"/>
              <a:t>ysgol</a:t>
            </a:r>
            <a:r>
              <a:rPr lang="en-GB" dirty="0"/>
              <a:t>. Mae </a:t>
            </a:r>
            <a:r>
              <a:rPr lang="en-GB" dirty="0" err="1"/>
              <a:t>ysgolion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canolbwyntio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anghenion</a:t>
            </a:r>
            <a:r>
              <a:rPr lang="en-GB" dirty="0"/>
              <a:t> y </a:t>
            </a:r>
            <a:r>
              <a:rPr lang="en-GB" dirty="0" err="1"/>
              <a:t>mwyafrif</a:t>
            </a:r>
            <a:r>
              <a:rPr lang="en-GB" dirty="0"/>
              <a:t> ac </a:t>
            </a:r>
            <a:r>
              <a:rPr lang="en-GB" dirty="0" err="1"/>
              <a:t>nid</a:t>
            </a:r>
            <a:r>
              <a:rPr lang="en-GB" dirty="0"/>
              <a:t> </a:t>
            </a:r>
            <a:r>
              <a:rPr lang="en-GB" dirty="0" err="1"/>
              <a:t>yw’n</a:t>
            </a:r>
            <a:r>
              <a:rPr lang="en-GB" dirty="0"/>
              <a:t> </a:t>
            </a:r>
            <a:r>
              <a:rPr lang="en-GB" dirty="0" err="1"/>
              <a:t>gallu</a:t>
            </a:r>
            <a:r>
              <a:rPr lang="en-GB" dirty="0"/>
              <a:t> </a:t>
            </a:r>
            <a:r>
              <a:rPr lang="en-GB" dirty="0" err="1"/>
              <a:t>gwir</a:t>
            </a:r>
            <a:r>
              <a:rPr lang="en-GB" dirty="0"/>
              <a:t> </a:t>
            </a:r>
            <a:r>
              <a:rPr lang="en-GB" dirty="0" err="1"/>
              <a:t>gefnogi</a:t>
            </a:r>
            <a:r>
              <a:rPr lang="en-GB" dirty="0"/>
              <a:t> </a:t>
            </a:r>
            <a:r>
              <a:rPr lang="en-GB" dirty="0" err="1"/>
              <a:t>unrhywbeth</a:t>
            </a:r>
            <a:r>
              <a:rPr lang="en-GB" dirty="0"/>
              <a:t> </a:t>
            </a:r>
            <a:r>
              <a:rPr lang="en-GB" dirty="0" err="1"/>
              <a:t>tu</a:t>
            </a:r>
            <a:r>
              <a:rPr lang="en-GB" dirty="0"/>
              <a:t> </a:t>
            </a:r>
            <a:r>
              <a:rPr lang="en-GB" dirty="0" err="1"/>
              <a:t>allan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hwn</a:t>
            </a:r>
            <a:r>
              <a:rPr lang="en-GB" dirty="0"/>
              <a:t>.  Mae </a:t>
            </a:r>
            <a:r>
              <a:rPr lang="en-GB" dirty="0" err="1"/>
              <a:t>addysg</a:t>
            </a:r>
            <a:r>
              <a:rPr lang="en-GB" dirty="0"/>
              <a:t> </a:t>
            </a:r>
            <a:r>
              <a:rPr lang="en-GB" dirty="0" err="1"/>
              <a:t>arbenigol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darparu</a:t>
            </a:r>
            <a:r>
              <a:rPr lang="en-GB" dirty="0"/>
              <a:t> ‘</a:t>
            </a:r>
            <a:r>
              <a:rPr lang="en-GB" dirty="0" err="1"/>
              <a:t>rhwyd</a:t>
            </a:r>
            <a:r>
              <a:rPr lang="en-GB" dirty="0"/>
              <a:t> </a:t>
            </a:r>
            <a:r>
              <a:rPr lang="en-GB" dirty="0" err="1"/>
              <a:t>diogelwch</a:t>
            </a:r>
            <a:r>
              <a:rPr lang="en-GB" dirty="0"/>
              <a:t>’.</a:t>
            </a:r>
          </a:p>
          <a:p>
            <a:endParaRPr lang="en-GB" dirty="0"/>
          </a:p>
          <a:p>
            <a:r>
              <a:rPr lang="en-GB" dirty="0" err="1"/>
              <a:t>Wrth</a:t>
            </a:r>
            <a:r>
              <a:rPr lang="en-GB" dirty="0"/>
              <a:t> </a:t>
            </a:r>
            <a:r>
              <a:rPr lang="en-GB" dirty="0" err="1"/>
              <a:t>siarad</a:t>
            </a:r>
            <a:r>
              <a:rPr lang="en-GB" dirty="0"/>
              <a:t> am </a:t>
            </a:r>
            <a:r>
              <a:rPr lang="en-GB" dirty="0" err="1"/>
              <a:t>blant</a:t>
            </a:r>
            <a:r>
              <a:rPr lang="en-GB" dirty="0"/>
              <a:t> </a:t>
            </a:r>
            <a:r>
              <a:rPr lang="en-GB" dirty="0" err="1"/>
              <a:t>sydd</a:t>
            </a:r>
            <a:r>
              <a:rPr lang="en-GB" dirty="0"/>
              <a:t> </a:t>
            </a:r>
            <a:r>
              <a:rPr lang="en-GB" dirty="0" err="1"/>
              <a:t>wedi</a:t>
            </a:r>
            <a:r>
              <a:rPr lang="en-GB" dirty="0"/>
              <a:t> ‘</a:t>
            </a:r>
            <a:r>
              <a:rPr lang="en-GB" dirty="0" err="1"/>
              <a:t>eithrio</a:t>
            </a:r>
            <a:r>
              <a:rPr lang="en-GB" dirty="0"/>
              <a:t>’ </a:t>
            </a:r>
            <a:r>
              <a:rPr lang="en-GB" dirty="0" err="1"/>
              <a:t>rydym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parhau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ganolbwyntio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wahaniaeth</a:t>
            </a:r>
            <a:r>
              <a:rPr lang="en-GB" dirty="0"/>
              <a:t> – ac felly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parhau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fesur</a:t>
            </a:r>
            <a:r>
              <a:rPr lang="en-GB" dirty="0"/>
              <a:t> plant </a:t>
            </a:r>
            <a:r>
              <a:rPr lang="en-GB" dirty="0" err="1"/>
              <a:t>fel</a:t>
            </a:r>
            <a:r>
              <a:rPr lang="en-GB" dirty="0"/>
              <a:t> ‘</a:t>
            </a:r>
            <a:r>
              <a:rPr lang="en-GB" dirty="0" err="1"/>
              <a:t>gwahanol</a:t>
            </a:r>
            <a:r>
              <a:rPr lang="en-GB" dirty="0"/>
              <a:t>’ </a:t>
            </a:r>
            <a:r>
              <a:rPr lang="en-GB" dirty="0" err="1"/>
              <a:t>i’r</a:t>
            </a:r>
            <a:r>
              <a:rPr lang="en-GB" dirty="0"/>
              <a:t> ‘norm’.</a:t>
            </a:r>
          </a:p>
          <a:p>
            <a:endParaRPr lang="en-GB" dirty="0"/>
          </a:p>
          <a:p>
            <a:r>
              <a:rPr lang="en-GB" dirty="0" err="1"/>
              <a:t>Nid</a:t>
            </a:r>
            <a:r>
              <a:rPr lang="en-GB" dirty="0"/>
              <a:t>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cynhwysiant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addas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bawb</a:t>
            </a:r>
            <a:r>
              <a:rPr lang="en-GB" dirty="0"/>
              <a:t> (</a:t>
            </a:r>
            <a:r>
              <a:rPr lang="en-GB" dirty="0" err="1"/>
              <a:t>e.e</a:t>
            </a:r>
            <a:r>
              <a:rPr lang="en-GB" dirty="0"/>
              <a:t>. </a:t>
            </a:r>
            <a:r>
              <a:rPr lang="en-GB" dirty="0" err="1"/>
              <a:t>cymuned</a:t>
            </a:r>
            <a:r>
              <a:rPr lang="en-GB" dirty="0"/>
              <a:t> </a:t>
            </a:r>
            <a:r>
              <a:rPr lang="en-GB" dirty="0" err="1"/>
              <a:t>fyddar</a:t>
            </a:r>
            <a:r>
              <a:rPr lang="en-GB" dirty="0"/>
              <a:t>; </a:t>
            </a:r>
            <a:r>
              <a:rPr lang="en-GB" dirty="0" err="1"/>
              <a:t>awtistiaeth</a:t>
            </a:r>
            <a:r>
              <a:rPr lang="en-GB" dirty="0"/>
              <a:t>).</a:t>
            </a:r>
          </a:p>
          <a:p>
            <a:endParaRPr lang="en-GB" dirty="0"/>
          </a:p>
          <a:p>
            <a:r>
              <a:rPr lang="en-GB" dirty="0" err="1"/>
              <a:t>Ydy</a:t>
            </a:r>
            <a:r>
              <a:rPr lang="en-GB" dirty="0"/>
              <a:t> system </a:t>
            </a:r>
            <a:r>
              <a:rPr lang="en-GB" dirty="0" err="1"/>
              <a:t>sydd</a:t>
            </a:r>
            <a:r>
              <a:rPr lang="en-GB" dirty="0"/>
              <a:t> </a:t>
            </a:r>
            <a:r>
              <a:rPr lang="en-GB" dirty="0" err="1"/>
              <a:t>ddim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rhoi</a:t>
            </a:r>
            <a:r>
              <a:rPr lang="en-GB" dirty="0"/>
              <a:t> </a:t>
            </a:r>
            <a:r>
              <a:rPr lang="en-GB" dirty="0" err="1"/>
              <a:t>unrhyw</a:t>
            </a:r>
            <a:r>
              <a:rPr lang="en-GB" dirty="0"/>
              <a:t> </a:t>
            </a:r>
            <a:r>
              <a:rPr lang="en-GB" dirty="0" err="1"/>
              <a:t>opsiwn</a:t>
            </a:r>
            <a:r>
              <a:rPr lang="en-GB" dirty="0"/>
              <a:t> </a:t>
            </a:r>
            <a:r>
              <a:rPr lang="en-GB" dirty="0" err="1"/>
              <a:t>arall</a:t>
            </a:r>
            <a:r>
              <a:rPr lang="en-GB" dirty="0"/>
              <a:t> </a:t>
            </a:r>
            <a:r>
              <a:rPr lang="en-GB" dirty="0" err="1"/>
              <a:t>i’r</a:t>
            </a:r>
            <a:r>
              <a:rPr lang="en-GB" dirty="0"/>
              <a:t> </a:t>
            </a:r>
            <a:r>
              <a:rPr lang="en-GB" dirty="0" err="1"/>
              <a:t>brif</a:t>
            </a:r>
            <a:r>
              <a:rPr lang="en-GB" dirty="0"/>
              <a:t> </a:t>
            </a:r>
            <a:r>
              <a:rPr lang="en-GB" dirty="0" err="1"/>
              <a:t>ffrwd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wir</a:t>
            </a:r>
            <a:r>
              <a:rPr lang="en-GB" dirty="0"/>
              <a:t> </a:t>
            </a:r>
            <a:r>
              <a:rPr lang="en-GB" dirty="0" err="1"/>
              <a:t>gynhwysol</a:t>
            </a:r>
            <a:r>
              <a:rPr lang="en-GB" dirty="0"/>
              <a:t>?</a:t>
            </a:r>
          </a:p>
          <a:p>
            <a:pPr>
              <a:buNone/>
            </a:pPr>
            <a:endParaRPr lang="en-GB" dirty="0"/>
          </a:p>
          <a:p>
            <a:pPr marL="0" indent="0" algn="r">
              <a:buNone/>
            </a:pPr>
            <a:r>
              <a:rPr lang="en-GB" sz="2300" dirty="0"/>
              <a:t>Armstrong, Armstrong, </a:t>
            </a:r>
            <a:r>
              <a:rPr lang="en-GB" sz="2300" dirty="0" err="1"/>
              <a:t>Spandagou</a:t>
            </a:r>
            <a:r>
              <a:rPr lang="en-GB" sz="2300" dirty="0"/>
              <a:t>, 2010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406401"/>
            <a:ext cx="5384800" cy="6286500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 fontScale="77500" lnSpcReduction="20000"/>
          </a:bodyPr>
          <a:lstStyle/>
          <a:p>
            <a:r>
              <a:rPr lang="en-GB" b="1" i="1" dirty="0"/>
              <a:t>It’s not possible to view special education as anything other than ‘separate’ or as a ‘sub-system’ within a school. Schools focus on ‘average needs’ and anything that sits outside of that can’t be properly addressed. Special education provides a ‘safety net’.</a:t>
            </a:r>
          </a:p>
          <a:p>
            <a:pPr marL="0" indent="0">
              <a:buNone/>
            </a:pPr>
            <a:endParaRPr lang="en-GB" b="1" i="1" dirty="0"/>
          </a:p>
          <a:p>
            <a:r>
              <a:rPr lang="en-GB" b="1" i="1" dirty="0"/>
              <a:t>By talking about the ‘excluded’ we continue to focus on difference – we continue therefore to measure children as ‘different’ to the ‘norm’. </a:t>
            </a:r>
          </a:p>
          <a:p>
            <a:pPr marL="0" indent="0">
              <a:buNone/>
            </a:pPr>
            <a:endParaRPr lang="en-GB" b="1" i="1" dirty="0"/>
          </a:p>
          <a:p>
            <a:r>
              <a:rPr lang="en-GB" b="1" i="1" dirty="0"/>
              <a:t>Inclusion is not always the right course for all (e.g. deaf community; autism).</a:t>
            </a:r>
          </a:p>
          <a:p>
            <a:pPr marL="0" indent="0">
              <a:buNone/>
            </a:pPr>
            <a:endParaRPr lang="en-GB" b="1" i="1" dirty="0"/>
          </a:p>
          <a:p>
            <a:r>
              <a:rPr lang="en-GB" b="1" i="1" dirty="0"/>
              <a:t>Is a system which gives children no other option to the mainstream truly inclusive?</a:t>
            </a:r>
          </a:p>
          <a:p>
            <a:pPr marL="0" indent="0">
              <a:buNone/>
            </a:pPr>
            <a:endParaRPr lang="en-GB" i="1" dirty="0"/>
          </a:p>
          <a:p>
            <a:pPr marL="0" indent="0">
              <a:buNone/>
            </a:pPr>
            <a:endParaRPr lang="en-GB" dirty="0"/>
          </a:p>
          <a:p>
            <a:pPr marL="0" indent="0" algn="r">
              <a:buNone/>
            </a:pPr>
            <a:r>
              <a:rPr lang="en-GB" sz="2100" dirty="0"/>
              <a:t>Armstrong, Armstrong, </a:t>
            </a:r>
            <a:r>
              <a:rPr lang="en-GB" sz="2100" dirty="0" err="1"/>
              <a:t>Spandagou</a:t>
            </a:r>
            <a:r>
              <a:rPr lang="en-GB" sz="2100" dirty="0"/>
              <a:t>, 2010</a:t>
            </a:r>
          </a:p>
        </p:txBody>
      </p:sp>
      <p:pic>
        <p:nvPicPr>
          <p:cNvPr id="6" name="Picture 5" descr="Do You Do Blog Challenges? | Basic Blog Tips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34603" y="5702090"/>
            <a:ext cx="1636052" cy="10547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187383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1584960" y="204970"/>
            <a:ext cx="12827726" cy="1143000"/>
          </a:xfrm>
        </p:spPr>
        <p:txBody>
          <a:bodyPr>
            <a:normAutofit fontScale="90000"/>
          </a:bodyPr>
          <a:lstStyle/>
          <a:p>
            <a:r>
              <a:rPr lang="en-GB" dirty="0" err="1"/>
              <a:t>Dadleuon</a:t>
            </a:r>
            <a:r>
              <a:rPr lang="en-GB" dirty="0"/>
              <a:t> dros </a:t>
            </a:r>
            <a:r>
              <a:rPr lang="en-GB" dirty="0" err="1"/>
              <a:t>Addysg</a:t>
            </a:r>
            <a:r>
              <a:rPr lang="en-GB" dirty="0"/>
              <a:t> </a:t>
            </a:r>
            <a:r>
              <a:rPr lang="en-GB" dirty="0" err="1"/>
              <a:t>Gynhwysol</a:t>
            </a:r>
            <a:br>
              <a:rPr lang="en-GB" dirty="0"/>
            </a:br>
            <a:r>
              <a:rPr lang="en-GB" dirty="0"/>
              <a:t>                                                          </a:t>
            </a:r>
            <a:r>
              <a:rPr lang="en-GB" b="1" i="1" dirty="0"/>
              <a:t>Inclusive Education Debates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 fontScale="92500" lnSpcReduction="20000"/>
          </a:bodyPr>
          <a:lstStyle/>
          <a:p>
            <a:r>
              <a:rPr lang="en-GB" dirty="0" err="1"/>
              <a:t>Ysgolion</a:t>
            </a:r>
            <a:r>
              <a:rPr lang="en-GB" dirty="0"/>
              <a:t> </a:t>
            </a:r>
            <a:r>
              <a:rPr lang="en-GB" dirty="0" err="1"/>
              <a:t>prif</a:t>
            </a:r>
            <a:r>
              <a:rPr lang="en-GB" dirty="0"/>
              <a:t> </a:t>
            </a:r>
            <a:r>
              <a:rPr lang="en-GB" dirty="0" err="1"/>
              <a:t>ffrwd</a:t>
            </a:r>
            <a:r>
              <a:rPr lang="en-GB" dirty="0"/>
              <a:t> v </a:t>
            </a:r>
            <a:r>
              <a:rPr lang="en-GB" dirty="0" err="1"/>
              <a:t>ysgolion</a:t>
            </a:r>
            <a:r>
              <a:rPr lang="en-GB" dirty="0"/>
              <a:t> </a:t>
            </a:r>
            <a:r>
              <a:rPr lang="en-GB" dirty="0" err="1"/>
              <a:t>arbenning</a:t>
            </a:r>
            <a:r>
              <a:rPr lang="en-GB" dirty="0"/>
              <a:t>. </a:t>
            </a:r>
          </a:p>
          <a:p>
            <a:pPr lvl="1"/>
            <a:r>
              <a:rPr lang="en-GB" dirty="0" err="1"/>
              <a:t>Hyd</a:t>
            </a:r>
            <a:r>
              <a:rPr lang="en-GB" dirty="0"/>
              <a:t> </a:t>
            </a:r>
            <a:r>
              <a:rPr lang="en-GB" dirty="0" err="1"/>
              <a:t>heddiw</a:t>
            </a:r>
            <a:r>
              <a:rPr lang="en-GB" dirty="0"/>
              <a:t>,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polisi</a:t>
            </a:r>
            <a:r>
              <a:rPr lang="en-GB" dirty="0"/>
              <a:t> </a:t>
            </a:r>
            <a:r>
              <a:rPr lang="en-GB" dirty="0" err="1"/>
              <a:t>wedi</a:t>
            </a:r>
            <a:r>
              <a:rPr lang="en-GB" dirty="0"/>
              <a:t> </a:t>
            </a:r>
            <a:r>
              <a:rPr lang="en-GB" dirty="0" err="1"/>
              <a:t>cymryd</a:t>
            </a:r>
            <a:r>
              <a:rPr lang="en-GB" dirty="0"/>
              <a:t> y ‘</a:t>
            </a:r>
            <a:r>
              <a:rPr lang="en-GB" dirty="0" err="1"/>
              <a:t>tir</a:t>
            </a:r>
            <a:r>
              <a:rPr lang="en-GB" dirty="0"/>
              <a:t> </a:t>
            </a:r>
            <a:r>
              <a:rPr lang="en-GB" dirty="0" err="1"/>
              <a:t>canolog</a:t>
            </a:r>
            <a:r>
              <a:rPr lang="en-GB" dirty="0"/>
              <a:t>’ </a:t>
            </a:r>
            <a:r>
              <a:rPr lang="en-GB" dirty="0" err="1"/>
              <a:t>gyda</a:t>
            </a:r>
            <a:r>
              <a:rPr lang="en-GB" dirty="0"/>
              <a:t> </a:t>
            </a:r>
            <a:r>
              <a:rPr lang="en-GB" dirty="0" err="1"/>
              <a:t>nifer</a:t>
            </a:r>
            <a:r>
              <a:rPr lang="en-GB" dirty="0"/>
              <a:t> </a:t>
            </a:r>
            <a:r>
              <a:rPr lang="en-GB" dirty="0" err="1"/>
              <a:t>fach</a:t>
            </a:r>
            <a:r>
              <a:rPr lang="en-GB" dirty="0"/>
              <a:t> o </a:t>
            </a:r>
            <a:r>
              <a:rPr lang="en-GB" dirty="0" err="1"/>
              <a:t>ysgolion</a:t>
            </a:r>
            <a:r>
              <a:rPr lang="en-GB" dirty="0"/>
              <a:t> </a:t>
            </a:r>
            <a:r>
              <a:rPr lang="en-GB" dirty="0" err="1"/>
              <a:t>arbenning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parhau</a:t>
            </a:r>
            <a:r>
              <a:rPr lang="en-GB" dirty="0"/>
              <a:t>. (Robertson, in Arthur and </a:t>
            </a:r>
            <a:r>
              <a:rPr lang="en-GB" dirty="0" err="1"/>
              <a:t>Cremin</a:t>
            </a:r>
            <a:r>
              <a:rPr lang="en-GB" dirty="0"/>
              <a:t>, 2014)</a:t>
            </a:r>
          </a:p>
          <a:p>
            <a:endParaRPr lang="en-GB" dirty="0"/>
          </a:p>
          <a:p>
            <a:r>
              <a:rPr lang="en-GB" dirty="0"/>
              <a:t>Model </a:t>
            </a:r>
            <a:r>
              <a:rPr lang="en-GB" dirty="0" err="1"/>
              <a:t>meddygol</a:t>
            </a:r>
            <a:r>
              <a:rPr lang="en-GB" dirty="0"/>
              <a:t> v model </a:t>
            </a:r>
            <a:r>
              <a:rPr lang="en-GB" dirty="0" err="1"/>
              <a:t>cymdeithasol</a:t>
            </a:r>
            <a:r>
              <a:rPr lang="en-GB" dirty="0"/>
              <a:t> o </a:t>
            </a:r>
            <a:r>
              <a:rPr lang="en-GB" dirty="0" err="1"/>
              <a:t>anabledd</a:t>
            </a:r>
            <a:endParaRPr lang="en-GB" dirty="0"/>
          </a:p>
          <a:p>
            <a:pPr lvl="1"/>
            <a:r>
              <a:rPr lang="en-GB" dirty="0"/>
              <a:t>Beth </a:t>
            </a:r>
            <a:r>
              <a:rPr lang="en-GB" dirty="0" err="1"/>
              <a:t>sydd</a:t>
            </a:r>
            <a:r>
              <a:rPr lang="en-GB" dirty="0"/>
              <a:t> </a:t>
            </a:r>
            <a:r>
              <a:rPr lang="en-GB" dirty="0" err="1"/>
              <a:t>bwysicaf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blant</a:t>
            </a:r>
            <a:r>
              <a:rPr lang="en-GB" dirty="0"/>
              <a:t> </a:t>
            </a:r>
            <a:r>
              <a:rPr lang="en-GB" dirty="0" err="1"/>
              <a:t>gydag</a:t>
            </a:r>
            <a:r>
              <a:rPr lang="en-GB" dirty="0"/>
              <a:t> </a:t>
            </a:r>
            <a:r>
              <a:rPr lang="en-GB" dirty="0" err="1"/>
              <a:t>anableddau</a:t>
            </a:r>
            <a:r>
              <a:rPr lang="en-GB" dirty="0"/>
              <a:t> </a:t>
            </a:r>
            <a:r>
              <a:rPr lang="en-GB" dirty="0" err="1"/>
              <a:t>neu</a:t>
            </a:r>
            <a:r>
              <a:rPr lang="en-GB" dirty="0"/>
              <a:t> </a:t>
            </a:r>
            <a:r>
              <a:rPr lang="en-GB" dirty="0" err="1"/>
              <a:t>nam</a:t>
            </a:r>
            <a:r>
              <a:rPr lang="en-GB" dirty="0"/>
              <a:t>? </a:t>
            </a:r>
            <a:r>
              <a:rPr lang="en-GB" dirty="0" err="1"/>
              <a:t>Trin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cyflyrau</a:t>
            </a:r>
            <a:r>
              <a:rPr lang="en-GB" dirty="0"/>
              <a:t> </a:t>
            </a:r>
            <a:r>
              <a:rPr lang="en-GB" dirty="0" err="1"/>
              <a:t>neu</a:t>
            </a:r>
            <a:r>
              <a:rPr lang="en-GB" dirty="0"/>
              <a:t> </a:t>
            </a:r>
            <a:r>
              <a:rPr lang="en-GB" dirty="0" err="1"/>
              <a:t>ddarparu</a:t>
            </a:r>
            <a:r>
              <a:rPr lang="en-GB" dirty="0"/>
              <a:t> </a:t>
            </a:r>
            <a:r>
              <a:rPr lang="en-GB" dirty="0" err="1"/>
              <a:t>addysg</a:t>
            </a:r>
            <a:r>
              <a:rPr lang="en-GB" dirty="0"/>
              <a:t>?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 fontScale="92500" lnSpcReduction="20000"/>
          </a:bodyPr>
          <a:lstStyle/>
          <a:p>
            <a:r>
              <a:rPr lang="en-GB" b="1" i="1" dirty="0"/>
              <a:t>Mainstream v Special School</a:t>
            </a:r>
          </a:p>
          <a:p>
            <a:pPr lvl="1"/>
            <a:r>
              <a:rPr lang="en-GB" b="1" i="1" dirty="0"/>
              <a:t>To date, policy has occupied a somewhat ‘middle-ground’ approach, with some special school provision remaining (Robertson, in Arthur and </a:t>
            </a:r>
            <a:r>
              <a:rPr lang="en-GB" b="1" i="1" dirty="0" err="1"/>
              <a:t>Cremin</a:t>
            </a:r>
            <a:r>
              <a:rPr lang="en-GB" b="1" i="1" dirty="0"/>
              <a:t>, 2014).  </a:t>
            </a:r>
          </a:p>
          <a:p>
            <a:endParaRPr lang="en-GB" b="1" i="1" dirty="0"/>
          </a:p>
          <a:p>
            <a:r>
              <a:rPr lang="en-GB" b="1" i="1" dirty="0"/>
              <a:t>Medical v Social Model of Disability</a:t>
            </a:r>
          </a:p>
          <a:p>
            <a:pPr lvl="1"/>
            <a:r>
              <a:rPr lang="en-GB" b="1" i="1" dirty="0"/>
              <a:t>Should the priority for children with disability or impairments be on ‘treating’ their conditions or on providing an education? 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5" name="Picture 4" descr="O cão que fuma...: A Varig ganhou uma indenização ...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91618" y="776470"/>
            <a:ext cx="1210083" cy="8163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864854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5132" y="0"/>
            <a:ext cx="11564982" cy="1143000"/>
          </a:xfrm>
        </p:spPr>
        <p:txBody>
          <a:bodyPr>
            <a:normAutofit/>
          </a:bodyPr>
          <a:lstStyle/>
          <a:p>
            <a:r>
              <a:rPr lang="en-GB" dirty="0" err="1"/>
              <a:t>Mathau</a:t>
            </a:r>
            <a:r>
              <a:rPr lang="en-GB" dirty="0"/>
              <a:t> o </a:t>
            </a:r>
            <a:r>
              <a:rPr lang="en-GB" dirty="0" err="1"/>
              <a:t>Ddarpariaeth</a:t>
            </a:r>
            <a:r>
              <a:rPr lang="en-GB" dirty="0"/>
              <a:t>           </a:t>
            </a:r>
            <a:r>
              <a:rPr lang="en-GB" b="1" i="1" dirty="0"/>
              <a:t>Types of Provision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35132" y="1010194"/>
            <a:ext cx="3727267" cy="5495109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 fontScale="70000" lnSpcReduction="20000"/>
          </a:bodyPr>
          <a:lstStyle/>
          <a:p>
            <a:r>
              <a:rPr lang="en-GB" b="1" u="sng" dirty="0" err="1"/>
              <a:t>Gwahanu</a:t>
            </a:r>
            <a:r>
              <a:rPr lang="en-GB" b="1" dirty="0"/>
              <a:t> </a:t>
            </a:r>
            <a:r>
              <a:rPr lang="en-GB" dirty="0"/>
              <a:t>– plant </a:t>
            </a:r>
            <a:r>
              <a:rPr lang="en-GB" dirty="0" err="1"/>
              <a:t>gydag</a:t>
            </a:r>
            <a:r>
              <a:rPr lang="en-GB" dirty="0"/>
              <a:t> </a:t>
            </a:r>
            <a:r>
              <a:rPr lang="en-GB" dirty="0" err="1"/>
              <a:t>anawsterau</a:t>
            </a:r>
            <a:r>
              <a:rPr lang="en-GB" dirty="0"/>
              <a:t> </a:t>
            </a:r>
            <a:r>
              <a:rPr lang="en-GB" dirty="0" err="1"/>
              <a:t>tebyg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cwrdd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un </a:t>
            </a:r>
            <a:r>
              <a:rPr lang="en-GB" dirty="0" err="1"/>
              <a:t>lleoliad</a:t>
            </a:r>
            <a:r>
              <a:rPr lang="en-GB" dirty="0"/>
              <a:t> </a:t>
            </a:r>
            <a:r>
              <a:rPr lang="en-GB" dirty="0" err="1"/>
              <a:t>ble</a:t>
            </a:r>
            <a:r>
              <a:rPr lang="en-GB" dirty="0"/>
              <a:t>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cyfleusterau</a:t>
            </a:r>
            <a:r>
              <a:rPr lang="en-GB" dirty="0"/>
              <a:t> </a:t>
            </a:r>
            <a:r>
              <a:rPr lang="en-GB" dirty="0" err="1"/>
              <a:t>penodedig</a:t>
            </a:r>
            <a:r>
              <a:rPr lang="en-GB" dirty="0"/>
              <a:t> a staff </a:t>
            </a:r>
            <a:r>
              <a:rPr lang="en-GB" dirty="0" err="1"/>
              <a:t>arbenigol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gael</a:t>
            </a:r>
            <a:r>
              <a:rPr lang="en-GB" dirty="0"/>
              <a:t>. </a:t>
            </a:r>
          </a:p>
          <a:p>
            <a:endParaRPr lang="en-GB" dirty="0"/>
          </a:p>
          <a:p>
            <a:r>
              <a:rPr lang="en-GB" b="1" u="sng" dirty="0" err="1"/>
              <a:t>Integreiddio</a:t>
            </a:r>
            <a:r>
              <a:rPr lang="en-GB" b="1" u="sng" dirty="0"/>
              <a:t> </a:t>
            </a:r>
            <a:r>
              <a:rPr lang="en-GB" dirty="0"/>
              <a:t>– </a:t>
            </a:r>
            <a:r>
              <a:rPr lang="en-GB" dirty="0" err="1"/>
              <a:t>Nifer</a:t>
            </a:r>
            <a:r>
              <a:rPr lang="en-GB" dirty="0"/>
              <a:t> </a:t>
            </a:r>
            <a:r>
              <a:rPr lang="en-GB" dirty="0" err="1"/>
              <a:t>cyfyngedig</a:t>
            </a:r>
            <a:r>
              <a:rPr lang="en-GB" dirty="0"/>
              <a:t> o </a:t>
            </a:r>
            <a:r>
              <a:rPr lang="en-GB" dirty="0" err="1"/>
              <a:t>drefniadau</a:t>
            </a:r>
            <a:r>
              <a:rPr lang="en-GB" dirty="0"/>
              <a:t> </a:t>
            </a:r>
            <a:r>
              <a:rPr lang="en-GB" dirty="0" err="1"/>
              <a:t>ychwanegol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gyfer </a:t>
            </a:r>
            <a:r>
              <a:rPr lang="en-GB" dirty="0" err="1"/>
              <a:t>dysgwyr</a:t>
            </a:r>
            <a:r>
              <a:rPr lang="en-GB" dirty="0"/>
              <a:t> </a:t>
            </a:r>
            <a:r>
              <a:rPr lang="en-GB" dirty="0" err="1"/>
              <a:t>unigol</a:t>
            </a:r>
            <a:r>
              <a:rPr lang="en-GB" dirty="0"/>
              <a:t> gydag </a:t>
            </a:r>
            <a:r>
              <a:rPr lang="en-GB" dirty="0" err="1"/>
              <a:t>ychydig</a:t>
            </a:r>
            <a:r>
              <a:rPr lang="en-GB" dirty="0"/>
              <a:t> o </a:t>
            </a:r>
            <a:r>
              <a:rPr lang="en-GB" dirty="0" err="1"/>
              <a:t>newid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strwythurau’r</a:t>
            </a:r>
            <a:r>
              <a:rPr lang="en-GB" dirty="0"/>
              <a:t> ysgol. </a:t>
            </a:r>
          </a:p>
          <a:p>
            <a:endParaRPr lang="en-GB" dirty="0"/>
          </a:p>
          <a:p>
            <a:r>
              <a:rPr lang="en-GB" b="1" u="sng" dirty="0" err="1"/>
              <a:t>Cynhwysiant</a:t>
            </a:r>
            <a:r>
              <a:rPr lang="en-GB" dirty="0"/>
              <a:t> – </a:t>
            </a:r>
            <a:r>
              <a:rPr lang="en-GB" dirty="0" err="1"/>
              <a:t>newidiadau</a:t>
            </a:r>
            <a:r>
              <a:rPr lang="en-GB" dirty="0"/>
              <a:t> </a:t>
            </a:r>
            <a:r>
              <a:rPr lang="en-GB" dirty="0" err="1"/>
              <a:t>mwy</a:t>
            </a:r>
            <a:r>
              <a:rPr lang="en-GB" dirty="0"/>
              <a:t> radical </a:t>
            </a:r>
            <a:r>
              <a:rPr lang="en-GB" dirty="0" err="1"/>
              <a:t>sy’n</a:t>
            </a:r>
            <a:r>
              <a:rPr lang="en-GB" dirty="0"/>
              <a:t> </a:t>
            </a:r>
            <a:r>
              <a:rPr lang="en-GB" dirty="0" err="1"/>
              <a:t>galluogi</a:t>
            </a:r>
            <a:r>
              <a:rPr lang="en-GB" dirty="0"/>
              <a:t> </a:t>
            </a:r>
            <a:r>
              <a:rPr lang="en-GB" dirty="0" err="1"/>
              <a:t>ysgolion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ail-</a:t>
            </a:r>
            <a:r>
              <a:rPr lang="en-GB" dirty="0" err="1"/>
              <a:t>strwythuro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dderbyn</a:t>
            </a:r>
            <a:r>
              <a:rPr lang="en-GB" dirty="0"/>
              <a:t> </a:t>
            </a:r>
            <a:r>
              <a:rPr lang="en-GB" dirty="0" err="1"/>
              <a:t>pob</a:t>
            </a:r>
            <a:r>
              <a:rPr lang="en-GB" dirty="0"/>
              <a:t> </a:t>
            </a:r>
            <a:r>
              <a:rPr lang="en-GB" dirty="0" err="1"/>
              <a:t>plentyn</a:t>
            </a:r>
            <a:r>
              <a:rPr lang="en-GB" dirty="0"/>
              <a:t>. </a:t>
            </a:r>
          </a:p>
          <a:p>
            <a:pPr>
              <a:buNone/>
            </a:pPr>
            <a:endParaRPr lang="en-GB" dirty="0"/>
          </a:p>
          <a:p>
            <a:pPr>
              <a:buNone/>
            </a:pPr>
            <a:r>
              <a:rPr lang="en-GB" sz="2300" dirty="0"/>
              <a:t>                   Frederickson and Cline, 2006 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717247" y="1143001"/>
            <a:ext cx="4161244" cy="5283926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 fontScale="70000" lnSpcReduction="20000"/>
          </a:bodyPr>
          <a:lstStyle/>
          <a:p>
            <a:r>
              <a:rPr lang="en-GB" b="1" i="1" u="sng" dirty="0"/>
              <a:t>Segregation</a:t>
            </a:r>
            <a:r>
              <a:rPr lang="en-GB" b="1" i="1" dirty="0"/>
              <a:t> – children with similar difficulties are placed together in a setting where special facilities and specially trained staff are available.</a:t>
            </a:r>
          </a:p>
          <a:p>
            <a:pPr marL="0" indent="0">
              <a:buNone/>
            </a:pPr>
            <a:r>
              <a:rPr lang="en-GB" b="1" i="1" dirty="0"/>
              <a:t> </a:t>
            </a:r>
          </a:p>
          <a:p>
            <a:r>
              <a:rPr lang="en-GB" b="1" i="1" u="sng" dirty="0"/>
              <a:t>Integration</a:t>
            </a:r>
            <a:r>
              <a:rPr lang="en-GB" b="1" i="1" dirty="0"/>
              <a:t> – Limited number of additional arrangements for individual pupils with little change to the school structures. </a:t>
            </a:r>
          </a:p>
          <a:p>
            <a:pPr marL="0" indent="0">
              <a:buNone/>
            </a:pPr>
            <a:endParaRPr lang="en-GB" b="1" i="1" dirty="0"/>
          </a:p>
          <a:p>
            <a:r>
              <a:rPr lang="en-GB" b="1" i="1" u="sng" dirty="0"/>
              <a:t>Inclusion</a:t>
            </a:r>
            <a:r>
              <a:rPr lang="en-GB" b="1" i="1" dirty="0"/>
              <a:t> – A more radical set of changes through which schools restructure themselves to embrace all children. </a:t>
            </a:r>
          </a:p>
          <a:p>
            <a:pPr marL="0" indent="0" algn="r">
              <a:buNone/>
            </a:pPr>
            <a:r>
              <a:rPr lang="en-GB" sz="2600" dirty="0"/>
              <a:t>Frederickson and Cline, 2006 </a:t>
            </a:r>
          </a:p>
        </p:txBody>
      </p:sp>
      <p:pic>
        <p:nvPicPr>
          <p:cNvPr id="6" name="Picture 5" descr="Estudio sobre la situación de los niños y las niñas con ...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71257" y="2824095"/>
            <a:ext cx="3537132" cy="26572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356049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Task                                    </a:t>
            </a:r>
            <a:r>
              <a:rPr lang="en-GB" b="1" dirty="0" err="1"/>
              <a:t>Tasg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5029199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grŵp</a:t>
            </a:r>
            <a:r>
              <a:rPr lang="en-GB" dirty="0"/>
              <a:t>, </a:t>
            </a:r>
            <a:r>
              <a:rPr lang="en-GB" dirty="0" err="1"/>
              <a:t>rhestrwch</a:t>
            </a:r>
            <a:r>
              <a:rPr lang="en-GB" dirty="0"/>
              <a:t> y </a:t>
            </a:r>
            <a:r>
              <a:rPr lang="en-GB" dirty="0" err="1"/>
              <a:t>rhesymau</a:t>
            </a:r>
            <a:r>
              <a:rPr lang="en-GB" dirty="0"/>
              <a:t> </a:t>
            </a:r>
            <a:r>
              <a:rPr lang="en-GB" dirty="0" err="1"/>
              <a:t>posibl</a:t>
            </a:r>
            <a:r>
              <a:rPr lang="en-GB" dirty="0"/>
              <a:t> </a:t>
            </a:r>
            <a:r>
              <a:rPr lang="en-GB" dirty="0" err="1"/>
              <a:t>dros</a:t>
            </a:r>
            <a:r>
              <a:rPr lang="en-GB" dirty="0"/>
              <a:t> </a:t>
            </a:r>
            <a:r>
              <a:rPr lang="en-GB" dirty="0" err="1"/>
              <a:t>addysg</a:t>
            </a:r>
            <a:r>
              <a:rPr lang="en-GB" dirty="0"/>
              <a:t> </a:t>
            </a:r>
            <a:r>
              <a:rPr lang="en-GB" dirty="0" err="1"/>
              <a:t>ysgolion</a:t>
            </a:r>
            <a:r>
              <a:rPr lang="en-GB" dirty="0"/>
              <a:t> </a:t>
            </a:r>
            <a:r>
              <a:rPr lang="en-GB" dirty="0" err="1"/>
              <a:t>arbennig</a:t>
            </a:r>
            <a:r>
              <a:rPr lang="en-GB" dirty="0"/>
              <a:t>.</a:t>
            </a:r>
          </a:p>
          <a:p>
            <a:endParaRPr lang="en-GB" dirty="0"/>
          </a:p>
          <a:p>
            <a:r>
              <a:rPr lang="en-GB" dirty="0" err="1"/>
              <a:t>Ymchwiliwch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stori</a:t>
            </a:r>
            <a:r>
              <a:rPr lang="en-GB" dirty="0"/>
              <a:t> Zara.</a:t>
            </a:r>
          </a:p>
          <a:p>
            <a:pPr lvl="1"/>
            <a:r>
              <a:rPr lang="en-GB" dirty="0">
                <a:hlinkClick r:id="rId3"/>
              </a:rPr>
              <a:t>Zara's Story 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r>
              <a:rPr lang="en-GB" dirty="0" err="1"/>
              <a:t>Trafodaeth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5029199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GB" b="1" i="1" dirty="0"/>
              <a:t>In small groups, make a list of the reasons you might give in support of special school education. </a:t>
            </a:r>
          </a:p>
          <a:p>
            <a:pPr marL="0" indent="0">
              <a:buNone/>
            </a:pPr>
            <a:endParaRPr lang="en-GB" b="1" i="1" dirty="0"/>
          </a:p>
          <a:p>
            <a:r>
              <a:rPr lang="en-GB" b="1" i="1" dirty="0"/>
              <a:t>Now, listen to the following three stories:</a:t>
            </a:r>
          </a:p>
          <a:p>
            <a:pPr lvl="1"/>
            <a:r>
              <a:rPr lang="en-GB" dirty="0">
                <a:hlinkClick r:id="rId3"/>
              </a:rPr>
              <a:t>Zara's Story </a:t>
            </a:r>
            <a:endParaRPr lang="en-GB" dirty="0"/>
          </a:p>
          <a:p>
            <a:pPr marL="457200" lvl="1" indent="0">
              <a:buNone/>
            </a:pPr>
            <a:endParaRPr lang="en-GB" dirty="0"/>
          </a:p>
          <a:p>
            <a:pPr lvl="1"/>
            <a:r>
              <a:rPr lang="en-GB" dirty="0"/>
              <a:t>Discussion</a:t>
            </a:r>
          </a:p>
          <a:p>
            <a:pPr marL="457200" lvl="1" indent="0">
              <a:buNone/>
            </a:pPr>
            <a:endParaRPr lang="en-GB" b="1" i="1" dirty="0"/>
          </a:p>
        </p:txBody>
      </p:sp>
      <p:pic>
        <p:nvPicPr>
          <p:cNvPr id="5" name="Picture 4" descr="Big Pencil Vector Art image - Free stock photo - Public ...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8239" y="4223994"/>
            <a:ext cx="1130397" cy="1130868"/>
          </a:xfrm>
          <a:prstGeom prst="rect">
            <a:avLst/>
          </a:prstGeom>
        </p:spPr>
      </p:pic>
      <p:pic>
        <p:nvPicPr>
          <p:cNvPr id="6" name="Picture 5" descr="Big Pencil Vector Art image - Free stock photo - Public ...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94741" y="4331150"/>
            <a:ext cx="1130397" cy="11308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386917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460755"/>
            <a:ext cx="10972800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 err="1"/>
              <a:t>Modelau</a:t>
            </a:r>
            <a:r>
              <a:rPr lang="en-GB" dirty="0"/>
              <a:t> o </a:t>
            </a:r>
            <a:r>
              <a:rPr lang="en-GB" dirty="0" err="1"/>
              <a:t>Anabledd</a:t>
            </a:r>
            <a:r>
              <a:rPr lang="en-GB" dirty="0"/>
              <a:t>          </a:t>
            </a:r>
            <a:r>
              <a:rPr lang="en-GB" b="1" dirty="0"/>
              <a:t>Models of Disability</a:t>
            </a:r>
            <a:br>
              <a:rPr lang="en-GB" b="1" dirty="0"/>
            </a:br>
            <a:r>
              <a:rPr lang="en-GB" b="1" dirty="0"/>
              <a:t> </a:t>
            </a:r>
            <a:r>
              <a:rPr lang="en-GB" sz="3100" b="1" dirty="0"/>
              <a:t>In your own time this week please consider the models of disability explained in the following slides and film (slides 24 – 29). </a:t>
            </a:r>
            <a:br>
              <a:rPr lang="en-GB" sz="3100" b="1" dirty="0"/>
            </a:br>
            <a:r>
              <a:rPr lang="en-GB" sz="3100" b="1" dirty="0"/>
              <a:t>(Allow 30 minutes).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1168400" y="4254625"/>
            <a:ext cx="4040188" cy="1741033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GB" sz="2800" dirty="0"/>
              <a:t>Model </a:t>
            </a:r>
            <a:r>
              <a:rPr lang="en-GB" sz="2800" dirty="0" err="1"/>
              <a:t>Meddygol</a:t>
            </a:r>
            <a:r>
              <a:rPr lang="en-GB" sz="2800" dirty="0"/>
              <a:t> </a:t>
            </a:r>
          </a:p>
          <a:p>
            <a:endParaRPr lang="en-GB" sz="2800" dirty="0"/>
          </a:p>
          <a:p>
            <a:r>
              <a:rPr lang="en-GB" sz="2800" dirty="0"/>
              <a:t>Model </a:t>
            </a:r>
            <a:r>
              <a:rPr lang="en-GB" sz="2800" dirty="0" err="1"/>
              <a:t>Cymdeithasol</a:t>
            </a:r>
            <a:r>
              <a:rPr lang="en-GB" sz="2800" dirty="0"/>
              <a:t> 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975252" y="4254625"/>
            <a:ext cx="4041775" cy="1741033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GB" sz="2800" b="1" dirty="0"/>
              <a:t>Medical Model</a:t>
            </a:r>
          </a:p>
          <a:p>
            <a:pPr marL="109537" indent="0">
              <a:buNone/>
            </a:pPr>
            <a:endParaRPr lang="en-GB" sz="2800" b="1" dirty="0"/>
          </a:p>
          <a:p>
            <a:r>
              <a:rPr lang="en-GB" sz="2800" b="1" dirty="0"/>
              <a:t>Social Model 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219184" y="2121549"/>
            <a:ext cx="3411860" cy="20117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164106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5" descr="You are the problem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3012" y="1714500"/>
            <a:ext cx="8789988" cy="4540548"/>
          </a:xfrm>
          <a:prstGeom prst="rect">
            <a:avLst/>
          </a:prstGeom>
          <a:noFill/>
          <a:ln w="76200" cmpd="tri">
            <a:solidFill>
              <a:srgbClr val="FFCC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267" name="TextBox 2"/>
          <p:cNvSpPr txBox="1">
            <a:spLocks noChangeArrowheads="1"/>
          </p:cNvSpPr>
          <p:nvPr/>
        </p:nvSpPr>
        <p:spPr bwMode="auto">
          <a:xfrm>
            <a:off x="5334000" y="6488114"/>
            <a:ext cx="132715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ts val="400"/>
              </a:spcBef>
              <a:buClr>
                <a:schemeClr val="accent1"/>
              </a:buClr>
              <a:buSzPct val="68000"/>
              <a:buFont typeface="Wingdings 3" panose="05040102010807070707" pitchFamily="18" charset="2"/>
              <a:buChar char=""/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spcBef>
                <a:spcPts val="325"/>
              </a:spcBef>
              <a:buClr>
                <a:schemeClr val="accent1"/>
              </a:buClr>
              <a:buFont typeface="Verdana" panose="020B0604030504040204" pitchFamily="34" charset="0"/>
              <a:buChar char="◦"/>
              <a:defRPr sz="23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spcBef>
                <a:spcPts val="350"/>
              </a:spcBef>
              <a:buClr>
                <a:schemeClr val="accent2"/>
              </a:buClr>
              <a:buSzPct val="100000"/>
              <a:buFont typeface="Wingdings 2" panose="05020102010507070707" pitchFamily="18" charset="2"/>
              <a:buChar char=""/>
              <a:defRPr sz="21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spcBef>
                <a:spcPts val="350"/>
              </a:spcBef>
              <a:buClr>
                <a:schemeClr val="accent2"/>
              </a:buClr>
              <a:buFont typeface="Wingdings 2" panose="05020102010507070707" pitchFamily="18" charset="2"/>
              <a:buChar char=""/>
              <a:defRPr sz="19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spcBef>
                <a:spcPts val="350"/>
              </a:spcBef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US" altLang="cy-GB" sz="1800"/>
              <a:t>John, 2007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Y Model </a:t>
            </a:r>
            <a:r>
              <a:rPr lang="en-GB" dirty="0" err="1"/>
              <a:t>Meddygol</a:t>
            </a:r>
            <a:r>
              <a:rPr lang="en-GB" dirty="0"/>
              <a:t>         </a:t>
            </a:r>
            <a:r>
              <a:rPr lang="en-GB" b="1" i="1" dirty="0"/>
              <a:t>The Medical Model </a:t>
            </a:r>
          </a:p>
        </p:txBody>
      </p:sp>
    </p:spTree>
    <p:extLst>
      <p:ext uri="{BB962C8B-B14F-4D97-AF65-F5344CB8AC3E}">
        <p14:creationId xmlns:p14="http://schemas.microsoft.com/office/powerpoint/2010/main" val="262295768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669" y="334963"/>
            <a:ext cx="10972800" cy="1143000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US" dirty="0"/>
              <a:t>Y Model </a:t>
            </a:r>
            <a:r>
              <a:rPr lang="en-US" dirty="0" err="1"/>
              <a:t>Cymdeithasol</a:t>
            </a:r>
            <a:r>
              <a:rPr lang="en-US" dirty="0"/>
              <a:t>       </a:t>
            </a:r>
            <a:r>
              <a:rPr lang="en-US" b="1" i="1" dirty="0"/>
              <a:t>The Social Model </a:t>
            </a:r>
          </a:p>
        </p:txBody>
      </p:sp>
      <p:sp>
        <p:nvSpPr>
          <p:cNvPr id="10245" name="Content Placeholder 2"/>
          <p:cNvSpPr>
            <a:spLocks noGrp="1"/>
          </p:cNvSpPr>
          <p:nvPr>
            <p:ph sz="half" idx="1"/>
          </p:nvPr>
        </p:nvSpPr>
        <p:spPr>
          <a:xfrm>
            <a:off x="609600" y="2095500"/>
            <a:ext cx="5384800" cy="4030664"/>
          </a:xfr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eaLnBrk="1" hangingPunct="1"/>
            <a:r>
              <a:rPr lang="en-US" altLang="cy-GB" sz="2400" dirty="0"/>
              <a:t>Mae </a:t>
            </a:r>
            <a:r>
              <a:rPr lang="en-US" altLang="cy-GB" sz="2400" dirty="0" err="1"/>
              <a:t>cynhwysiant</a:t>
            </a:r>
            <a:r>
              <a:rPr lang="en-US" altLang="cy-GB" sz="2400" dirty="0"/>
              <a:t> </a:t>
            </a:r>
            <a:r>
              <a:rPr lang="en-US" altLang="cy-GB" sz="2400" dirty="0" err="1"/>
              <a:t>yn</a:t>
            </a:r>
            <a:r>
              <a:rPr lang="en-US" altLang="cy-GB" sz="2400" dirty="0"/>
              <a:t> </a:t>
            </a:r>
            <a:r>
              <a:rPr lang="en-US" altLang="cy-GB" sz="2400" dirty="0" err="1"/>
              <a:t>gweithio</a:t>
            </a:r>
            <a:r>
              <a:rPr lang="en-US" altLang="cy-GB" sz="2400" dirty="0"/>
              <a:t> </a:t>
            </a:r>
            <a:r>
              <a:rPr lang="en-US" altLang="cy-GB" sz="2400" dirty="0" err="1"/>
              <a:t>i</a:t>
            </a:r>
            <a:r>
              <a:rPr lang="en-US" altLang="cy-GB" sz="2400" dirty="0"/>
              <a:t> </a:t>
            </a:r>
            <a:r>
              <a:rPr lang="en-US" altLang="cy-GB" sz="2400" dirty="0" err="1"/>
              <a:t>bawb</a:t>
            </a:r>
            <a:endParaRPr lang="en-US" altLang="cy-GB" sz="2400" dirty="0"/>
          </a:p>
          <a:p>
            <a:pPr eaLnBrk="1" hangingPunct="1"/>
            <a:r>
              <a:rPr lang="en-US" altLang="cy-GB" sz="2400" dirty="0"/>
              <a:t>Mae </a:t>
            </a:r>
            <a:r>
              <a:rPr lang="en-US" altLang="cy-GB" sz="2400" dirty="0" err="1"/>
              <a:t>gan</a:t>
            </a:r>
            <a:r>
              <a:rPr lang="en-US" altLang="cy-GB" sz="2400" dirty="0"/>
              <a:t> </a:t>
            </a:r>
            <a:r>
              <a:rPr lang="en-US" altLang="cy-GB" sz="2400" dirty="0" err="1"/>
              <a:t>blant</a:t>
            </a:r>
            <a:r>
              <a:rPr lang="en-US" altLang="cy-GB" sz="2400" dirty="0"/>
              <a:t> </a:t>
            </a:r>
            <a:r>
              <a:rPr lang="en-US" altLang="cy-GB" sz="2400" dirty="0" err="1"/>
              <a:t>ofynion</a:t>
            </a:r>
            <a:r>
              <a:rPr lang="en-US" altLang="cy-GB" sz="2400" dirty="0"/>
              <a:t> </a:t>
            </a:r>
            <a:r>
              <a:rPr lang="en-US" altLang="cy-GB" sz="2400" dirty="0" err="1"/>
              <a:t>penodol</a:t>
            </a:r>
            <a:r>
              <a:rPr lang="en-US" altLang="cy-GB" sz="2400" dirty="0"/>
              <a:t> </a:t>
            </a:r>
          </a:p>
          <a:p>
            <a:pPr eaLnBrk="1" hangingPunct="1"/>
            <a:r>
              <a:rPr lang="en-US" altLang="cy-GB" sz="2400" dirty="0" err="1"/>
              <a:t>Dylem</a:t>
            </a:r>
            <a:r>
              <a:rPr lang="en-US" altLang="cy-GB" sz="2400" dirty="0"/>
              <a:t> </a:t>
            </a:r>
            <a:r>
              <a:rPr lang="en-US" altLang="cy-GB" sz="2400" dirty="0" err="1"/>
              <a:t>gael</a:t>
            </a:r>
            <a:r>
              <a:rPr lang="en-US" altLang="cy-GB" sz="2400" dirty="0"/>
              <a:t> </a:t>
            </a:r>
            <a:r>
              <a:rPr lang="en-US" altLang="cy-GB" sz="2400" dirty="0" err="1"/>
              <a:t>ddisgwyliadau</a:t>
            </a:r>
            <a:r>
              <a:rPr lang="en-US" altLang="cy-GB" sz="2400" dirty="0"/>
              <a:t> </a:t>
            </a:r>
            <a:r>
              <a:rPr lang="en-US" altLang="cy-GB" sz="2400" dirty="0" err="1"/>
              <a:t>uchel</a:t>
            </a:r>
            <a:r>
              <a:rPr lang="en-US" altLang="cy-GB" sz="2400" dirty="0"/>
              <a:t> </a:t>
            </a:r>
            <a:r>
              <a:rPr lang="en-US" altLang="cy-GB" sz="2400" dirty="0" err="1"/>
              <a:t>ar</a:t>
            </a:r>
            <a:r>
              <a:rPr lang="en-US" altLang="cy-GB" sz="2400" dirty="0"/>
              <a:t> </a:t>
            </a:r>
            <a:r>
              <a:rPr lang="en-US" altLang="cy-GB" sz="2400" dirty="0" err="1"/>
              <a:t>gyfer</a:t>
            </a:r>
            <a:r>
              <a:rPr lang="en-US" altLang="cy-GB" sz="2400" dirty="0"/>
              <a:t> </a:t>
            </a:r>
            <a:r>
              <a:rPr lang="en-US" altLang="cy-GB" sz="2400" dirty="0" err="1"/>
              <a:t>pob</a:t>
            </a:r>
            <a:r>
              <a:rPr lang="en-US" altLang="cy-GB" sz="2400" dirty="0"/>
              <a:t> </a:t>
            </a:r>
            <a:r>
              <a:rPr lang="en-US" altLang="cy-GB" sz="2400" dirty="0" err="1"/>
              <a:t>plentyn</a:t>
            </a:r>
            <a:endParaRPr lang="en-US" altLang="cy-GB" sz="2400" dirty="0"/>
          </a:p>
          <a:p>
            <a:pPr eaLnBrk="1" hangingPunct="1"/>
            <a:r>
              <a:rPr lang="en-US" altLang="cy-GB" sz="2400" dirty="0" err="1"/>
              <a:t>Dathlu</a:t>
            </a:r>
            <a:r>
              <a:rPr lang="en-US" altLang="cy-GB" sz="2400" dirty="0"/>
              <a:t> </a:t>
            </a:r>
            <a:r>
              <a:rPr lang="en-US" altLang="cy-GB" sz="2400" dirty="0" err="1"/>
              <a:t>gwahaniaethau</a:t>
            </a:r>
            <a:endParaRPr lang="en-US" altLang="cy-GB" sz="2400" dirty="0"/>
          </a:p>
          <a:p>
            <a:pPr eaLnBrk="1" hangingPunct="1"/>
            <a:r>
              <a:rPr lang="en-US" altLang="cy-GB" sz="2400" dirty="0"/>
              <a:t>Mae </a:t>
            </a:r>
            <a:r>
              <a:rPr lang="en-US" altLang="cy-GB" sz="2400" dirty="0" err="1"/>
              <a:t>chwarae</a:t>
            </a:r>
            <a:r>
              <a:rPr lang="en-US" altLang="cy-GB" sz="2400" dirty="0"/>
              <a:t> </a:t>
            </a:r>
            <a:r>
              <a:rPr lang="en-US" altLang="cy-GB" sz="2400" dirty="0" err="1"/>
              <a:t>yn</a:t>
            </a:r>
            <a:r>
              <a:rPr lang="en-US" altLang="cy-GB" sz="2400" dirty="0"/>
              <a:t> </a:t>
            </a:r>
            <a:r>
              <a:rPr lang="en-US" altLang="cy-GB" sz="2400" dirty="0" err="1"/>
              <a:t>sbort</a:t>
            </a:r>
            <a:endParaRPr lang="en-US" altLang="cy-GB" sz="2400" dirty="0"/>
          </a:p>
          <a:p>
            <a:pPr eaLnBrk="1" hangingPunct="1"/>
            <a:r>
              <a:rPr lang="en-US" altLang="cy-GB" sz="2400" dirty="0"/>
              <a:t>Mae </a:t>
            </a:r>
            <a:r>
              <a:rPr lang="en-US" altLang="cy-GB" sz="2400" dirty="0" err="1"/>
              <a:t>perthnasau</a:t>
            </a:r>
            <a:r>
              <a:rPr lang="en-US" altLang="cy-GB" sz="2400" dirty="0"/>
              <a:t> </a:t>
            </a:r>
            <a:r>
              <a:rPr lang="en-US" altLang="cy-GB" sz="2400" dirty="0" err="1"/>
              <a:t>rhwng</a:t>
            </a:r>
            <a:r>
              <a:rPr lang="en-US" altLang="cy-GB" sz="2400" dirty="0"/>
              <a:t> plant </a:t>
            </a:r>
            <a:r>
              <a:rPr lang="en-US" altLang="cy-GB" sz="2400" dirty="0" err="1"/>
              <a:t>yn</a:t>
            </a:r>
            <a:r>
              <a:rPr lang="en-US" altLang="cy-GB" sz="2400" dirty="0"/>
              <a:t> </a:t>
            </a:r>
            <a:r>
              <a:rPr lang="en-US" altLang="cy-GB" sz="2400" dirty="0" err="1"/>
              <a:t>bositif</a:t>
            </a:r>
            <a:r>
              <a:rPr lang="en-US" altLang="cy-GB" sz="2400" dirty="0"/>
              <a:t>, </a:t>
            </a:r>
            <a:r>
              <a:rPr lang="en-US" altLang="cy-GB" sz="2400" dirty="0" err="1"/>
              <a:t>beth</a:t>
            </a:r>
            <a:r>
              <a:rPr lang="en-US" altLang="cy-GB" sz="2400" dirty="0"/>
              <a:t> </a:t>
            </a:r>
            <a:r>
              <a:rPr lang="en-US" altLang="cy-GB" sz="2400" dirty="0" err="1"/>
              <a:t>bynnag</a:t>
            </a:r>
            <a:r>
              <a:rPr lang="en-US" altLang="cy-GB" sz="2400" dirty="0"/>
              <a:t> </a:t>
            </a:r>
            <a:r>
              <a:rPr lang="en-US" altLang="cy-GB" sz="2400" dirty="0" err="1"/>
              <a:t>eu</a:t>
            </a:r>
            <a:r>
              <a:rPr lang="en-US" altLang="cy-GB" sz="2400" dirty="0"/>
              <a:t> </a:t>
            </a:r>
            <a:r>
              <a:rPr lang="en-US" altLang="cy-GB" sz="2400" dirty="0" err="1"/>
              <a:t>gofynion</a:t>
            </a:r>
            <a:endParaRPr lang="en-US" altLang="cy-GB" sz="2400" dirty="0"/>
          </a:p>
          <a:p>
            <a:pPr eaLnBrk="1" hangingPunct="1"/>
            <a:r>
              <a:rPr lang="en-US" altLang="cy-GB" sz="2400" b="1" u="sng" dirty="0"/>
              <a:t>Y </a:t>
            </a:r>
            <a:r>
              <a:rPr lang="en-US" altLang="cy-GB" sz="2400" b="1" u="sng" dirty="0" err="1"/>
              <a:t>rhwystrau</a:t>
            </a:r>
            <a:r>
              <a:rPr lang="en-US" altLang="cy-GB" sz="2400" b="1" u="sng" dirty="0"/>
              <a:t> </a:t>
            </a:r>
            <a:r>
              <a:rPr lang="en-US" altLang="cy-GB" sz="2400" b="1" u="sng" dirty="0" err="1"/>
              <a:t>yw’r</a:t>
            </a:r>
            <a:r>
              <a:rPr lang="en-US" altLang="cy-GB" sz="2400" b="1" u="sng" dirty="0"/>
              <a:t> </a:t>
            </a:r>
            <a:r>
              <a:rPr lang="en-US" altLang="cy-GB" sz="2400" b="1" u="sng" dirty="0" err="1"/>
              <a:t>broblem</a:t>
            </a:r>
            <a:endParaRPr lang="en-US" altLang="cy-GB" sz="2400" b="1" u="sng" dirty="0"/>
          </a:p>
        </p:txBody>
      </p:sp>
      <p:sp>
        <p:nvSpPr>
          <p:cNvPr id="10246" name="Content Placeholder 4"/>
          <p:cNvSpPr>
            <a:spLocks noGrp="1"/>
          </p:cNvSpPr>
          <p:nvPr>
            <p:ph sz="half" idx="2"/>
          </p:nvPr>
        </p:nvSpPr>
        <p:spPr>
          <a:xfrm>
            <a:off x="6197600" y="2095500"/>
            <a:ext cx="5384800" cy="4030664"/>
          </a:xfrm>
          <a:ln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spcBef>
                <a:spcPct val="0"/>
              </a:spcBef>
            </a:pPr>
            <a:r>
              <a:rPr lang="en-GB" altLang="en-US" sz="2400" b="1" i="1" dirty="0"/>
              <a:t>Inclusion works for everyone</a:t>
            </a:r>
          </a:p>
          <a:p>
            <a:pPr>
              <a:spcBef>
                <a:spcPct val="0"/>
              </a:spcBef>
            </a:pPr>
            <a:r>
              <a:rPr lang="en-GB" altLang="en-US" sz="2400" b="1" i="1" dirty="0"/>
              <a:t>Children have specific needs</a:t>
            </a:r>
          </a:p>
          <a:p>
            <a:pPr>
              <a:spcBef>
                <a:spcPct val="0"/>
              </a:spcBef>
            </a:pPr>
            <a:r>
              <a:rPr lang="en-GB" altLang="en-US" sz="2400" b="1" i="1" dirty="0"/>
              <a:t>We should have high expectations for every child</a:t>
            </a:r>
          </a:p>
          <a:p>
            <a:pPr>
              <a:spcBef>
                <a:spcPct val="0"/>
              </a:spcBef>
            </a:pPr>
            <a:r>
              <a:rPr lang="en-GB" altLang="en-US" sz="2400" b="1" i="1" dirty="0"/>
              <a:t>Celebrate differences</a:t>
            </a:r>
          </a:p>
          <a:p>
            <a:pPr>
              <a:spcBef>
                <a:spcPct val="0"/>
              </a:spcBef>
            </a:pPr>
            <a:r>
              <a:rPr lang="en-GB" altLang="en-US" sz="2400" b="1" i="1" dirty="0"/>
              <a:t>Play is fun</a:t>
            </a:r>
          </a:p>
          <a:p>
            <a:pPr>
              <a:spcBef>
                <a:spcPct val="0"/>
              </a:spcBef>
            </a:pPr>
            <a:r>
              <a:rPr lang="en-GB" altLang="en-US" sz="2400" b="1" i="1" dirty="0"/>
              <a:t>Relationships between children are positive, whatever their needs</a:t>
            </a:r>
          </a:p>
          <a:p>
            <a:pPr>
              <a:spcBef>
                <a:spcPct val="0"/>
              </a:spcBef>
            </a:pPr>
            <a:r>
              <a:rPr lang="en-GB" altLang="en-US" sz="2400" b="1" i="1" u="sng" dirty="0"/>
              <a:t>The barriers are the problem</a:t>
            </a:r>
            <a:endParaRPr lang="cy-GB" altLang="en-US" sz="2400" b="1" i="1" u="sng" dirty="0"/>
          </a:p>
        </p:txBody>
      </p:sp>
      <p:sp>
        <p:nvSpPr>
          <p:cNvPr id="10243" name="Text Placeholder 2"/>
          <p:cNvSpPr>
            <a:spLocks noGrp="1"/>
          </p:cNvSpPr>
          <p:nvPr>
            <p:ph type="body" idx="4294967295"/>
          </p:nvPr>
        </p:nvSpPr>
        <p:spPr>
          <a:xfrm>
            <a:off x="10045700" y="6218238"/>
            <a:ext cx="5386388" cy="639762"/>
          </a:xfrm>
          <a:ln>
            <a:headEnd/>
            <a:tailEnd/>
          </a:ln>
        </p:spPr>
        <p:txBody>
          <a:bodyPr/>
          <a:lstStyle/>
          <a:p>
            <a:r>
              <a:rPr lang="en-GB" altLang="en-US" sz="1600" dirty="0"/>
              <a:t>John, 2007</a:t>
            </a:r>
            <a:endParaRPr lang="cy-GB" altLang="en-US" sz="1600" dirty="0"/>
          </a:p>
        </p:txBody>
      </p:sp>
    </p:spTree>
    <p:extLst>
      <p:ext uri="{BB962C8B-B14F-4D97-AF65-F5344CB8AC3E}">
        <p14:creationId xmlns:p14="http://schemas.microsoft.com/office/powerpoint/2010/main" val="161935258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3" cstate="print"/>
          <a:srcRect l="18724" t="33937" r="21359" b="28615"/>
          <a:stretch/>
        </p:blipFill>
        <p:spPr>
          <a:xfrm>
            <a:off x="1157160" y="1651001"/>
            <a:ext cx="10058401" cy="5028128"/>
          </a:xfrm>
          <a:prstGeom prst="rect">
            <a:avLst/>
          </a:prstGeom>
        </p:spPr>
      </p:pic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3600" dirty="0"/>
              <a:t>Pa </a:t>
            </a:r>
            <a:r>
              <a:rPr lang="en-GB" sz="3600" dirty="0" err="1"/>
              <a:t>ffactorau</a:t>
            </a:r>
            <a:r>
              <a:rPr lang="en-GB" sz="3600" dirty="0"/>
              <a:t> o </a:t>
            </a:r>
            <a:r>
              <a:rPr lang="en-GB" sz="3600" dirty="0" err="1"/>
              <a:t>fewn</a:t>
            </a:r>
            <a:r>
              <a:rPr lang="en-GB" sz="3600" dirty="0"/>
              <a:t> </a:t>
            </a:r>
            <a:r>
              <a:rPr lang="en-GB" sz="3600" dirty="0" err="1"/>
              <a:t>cymdeithas</a:t>
            </a:r>
            <a:r>
              <a:rPr lang="en-GB" sz="3600" dirty="0"/>
              <a:t> </a:t>
            </a:r>
            <a:r>
              <a:rPr lang="en-GB" sz="3600" dirty="0" err="1"/>
              <a:t>sy’n</a:t>
            </a:r>
            <a:r>
              <a:rPr lang="en-GB" sz="3600" dirty="0"/>
              <a:t> </a:t>
            </a:r>
            <a:r>
              <a:rPr lang="en-GB" sz="3600" dirty="0" err="1"/>
              <a:t>achosi</a:t>
            </a:r>
            <a:r>
              <a:rPr lang="en-GB" sz="3600" dirty="0"/>
              <a:t> ‘</a:t>
            </a:r>
            <a:r>
              <a:rPr lang="en-GB" sz="3600" dirty="0" err="1"/>
              <a:t>anabledd</a:t>
            </a:r>
            <a:r>
              <a:rPr lang="en-GB" sz="3600" dirty="0"/>
              <a:t>’? </a:t>
            </a:r>
            <a:br>
              <a:rPr lang="en-GB" sz="3600" dirty="0"/>
            </a:br>
            <a:r>
              <a:rPr lang="en-GB" sz="3600" b="1" i="1" dirty="0"/>
              <a:t>What are the factors in society which cause ‘disability’?</a:t>
            </a:r>
          </a:p>
        </p:txBody>
      </p:sp>
      <p:cxnSp>
        <p:nvCxnSpPr>
          <p:cNvPr id="3" name="Straight Arrow Connector 2"/>
          <p:cNvCxnSpPr/>
          <p:nvPr/>
        </p:nvCxnSpPr>
        <p:spPr>
          <a:xfrm>
            <a:off x="2819400" y="1651000"/>
            <a:ext cx="901700" cy="46990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/>
          <p:cNvSpPr txBox="1"/>
          <p:nvPr/>
        </p:nvSpPr>
        <p:spPr>
          <a:xfrm>
            <a:off x="8648700" y="6309796"/>
            <a:ext cx="24765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SCOPE, 2017</a:t>
            </a:r>
          </a:p>
        </p:txBody>
      </p:sp>
    </p:spTree>
    <p:extLst>
      <p:ext uri="{BB962C8B-B14F-4D97-AF65-F5344CB8AC3E}">
        <p14:creationId xmlns:p14="http://schemas.microsoft.com/office/powerpoint/2010/main" val="35748820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dirty="0" err="1"/>
              <a:t>Tasg</a:t>
            </a:r>
            <a:r>
              <a:rPr lang="en-GB" dirty="0"/>
              <a:t>       </a:t>
            </a:r>
            <a:r>
              <a:rPr lang="en-GB" b="1" i="1" dirty="0"/>
              <a:t>Task</a:t>
            </a:r>
            <a:r>
              <a:rPr lang="en-GB" i="1" dirty="0"/>
              <a:t> </a:t>
            </a:r>
          </a:p>
        </p:txBody>
      </p:sp>
      <p:graphicFrame>
        <p:nvGraphicFramePr>
          <p:cNvPr id="13" name="Table 1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14298030"/>
              </p:ext>
            </p:extLst>
          </p:nvPr>
        </p:nvGraphicFramePr>
        <p:xfrm>
          <a:off x="2731770" y="1565538"/>
          <a:ext cx="6723926" cy="3962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6196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36196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3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Model</a:t>
                      </a:r>
                      <a:r>
                        <a:rPr lang="en-GB" sz="3200" baseline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3200" baseline="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Cymdeithasol</a:t>
                      </a:r>
                      <a:endParaRPr lang="en-GB" sz="3200" baseline="0" dirty="0">
                        <a:latin typeface="Bradley Hand ITC" panose="03070402050302030203" pitchFamily="66" charset="0"/>
                        <a:cs typeface="Arabic Typesetting" panose="03020402040406030203" pitchFamily="66" charset="-78"/>
                      </a:endParaRPr>
                    </a:p>
                    <a:p>
                      <a:pPr algn="ctr"/>
                      <a:r>
                        <a:rPr lang="en-GB" sz="3600" baseline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Social Model  </a:t>
                      </a:r>
                      <a:endParaRPr lang="en-GB" sz="3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Model </a:t>
                      </a:r>
                      <a:r>
                        <a:rPr lang="en-GB" sz="32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Meddygol</a:t>
                      </a:r>
                      <a:r>
                        <a:rPr lang="en-GB" sz="3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</a:p>
                    <a:p>
                      <a:pPr algn="ctr"/>
                      <a:endParaRPr lang="en-GB" sz="3600" dirty="0">
                        <a:latin typeface="Bradley Hand ITC" panose="03070402050302030203" pitchFamily="66" charset="0"/>
                        <a:cs typeface="+mn-cs"/>
                      </a:endParaRPr>
                    </a:p>
                    <a:p>
                      <a:pPr algn="l"/>
                      <a:r>
                        <a:rPr lang="en-GB" sz="3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Medical </a:t>
                      </a:r>
                      <a:r>
                        <a:rPr lang="en-GB" sz="3600" baseline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Model</a:t>
                      </a:r>
                      <a:endParaRPr lang="en-GB" sz="3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sp>
        <p:nvSpPr>
          <p:cNvPr id="14" name="Cloud 13"/>
          <p:cNvSpPr/>
          <p:nvPr/>
        </p:nvSpPr>
        <p:spPr>
          <a:xfrm>
            <a:off x="1" y="3221372"/>
            <a:ext cx="3212982" cy="3397541"/>
          </a:xfrm>
          <a:prstGeom prst="cloud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 err="1"/>
              <a:t>Gwyliwch</a:t>
            </a:r>
            <a:r>
              <a:rPr lang="en-GB" sz="2000" dirty="0"/>
              <a:t> y </a:t>
            </a:r>
            <a:r>
              <a:rPr lang="en-GB" sz="2000" dirty="0" err="1"/>
              <a:t>fideo</a:t>
            </a:r>
            <a:r>
              <a:rPr lang="en-GB" sz="2000" dirty="0"/>
              <a:t> (</a:t>
            </a:r>
            <a:r>
              <a:rPr lang="en-GB" sz="2000" dirty="0" err="1"/>
              <a:t>botwm</a:t>
            </a:r>
            <a:r>
              <a:rPr lang="en-GB" sz="2000" dirty="0"/>
              <a:t> </a:t>
            </a:r>
            <a:r>
              <a:rPr lang="en-GB" sz="2000" dirty="0" err="1"/>
              <a:t>coch</a:t>
            </a:r>
            <a:r>
              <a:rPr lang="en-GB" sz="2000" dirty="0"/>
              <a:t>) a </a:t>
            </a:r>
            <a:r>
              <a:rPr lang="en-GB" sz="2000" dirty="0" err="1"/>
              <a:t>chwblhewch</a:t>
            </a:r>
            <a:r>
              <a:rPr lang="en-GB" sz="2000" dirty="0"/>
              <a:t> tabl gan </a:t>
            </a:r>
            <a:r>
              <a:rPr lang="en-GB" sz="2000" dirty="0" err="1"/>
              <a:t>nodi’r</a:t>
            </a:r>
            <a:r>
              <a:rPr lang="en-GB" sz="2000" dirty="0"/>
              <a:t> </a:t>
            </a:r>
            <a:r>
              <a:rPr lang="en-GB" sz="2000" dirty="0" err="1"/>
              <a:t>gwahaniaethau</a:t>
            </a:r>
            <a:r>
              <a:rPr lang="en-GB" sz="2000" dirty="0"/>
              <a:t> rhwng y model </a:t>
            </a:r>
            <a:r>
              <a:rPr lang="en-GB" sz="2000" dirty="0" err="1"/>
              <a:t>cymdeithasol</a:t>
            </a:r>
            <a:r>
              <a:rPr lang="en-GB" sz="2000" dirty="0"/>
              <a:t> a’r model </a:t>
            </a:r>
            <a:r>
              <a:rPr lang="en-GB" sz="2000" dirty="0" err="1"/>
              <a:t>meddygol</a:t>
            </a:r>
            <a:r>
              <a:rPr lang="en-GB" sz="2000" dirty="0"/>
              <a:t>.</a:t>
            </a:r>
          </a:p>
        </p:txBody>
      </p:sp>
      <p:sp>
        <p:nvSpPr>
          <p:cNvPr id="5" name="Cloud 4"/>
          <p:cNvSpPr/>
          <p:nvPr/>
        </p:nvSpPr>
        <p:spPr>
          <a:xfrm>
            <a:off x="8657440" y="3221372"/>
            <a:ext cx="3282892" cy="3102373"/>
          </a:xfrm>
          <a:prstGeom prst="cloud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b="1" dirty="0"/>
              <a:t>Watch the video (red button) and complete a table noting the differences between the medical and social models:</a:t>
            </a:r>
          </a:p>
        </p:txBody>
      </p:sp>
      <p:pic>
        <p:nvPicPr>
          <p:cNvPr id="2" name="Picture 1" descr="javascript - Is it possible to hide youtube's big red play ...">
            <a:hlinkClick r:id="rId3"/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83361" y="5603103"/>
            <a:ext cx="1292849" cy="9406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171909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3"/>
          <p:cNvSpPr>
            <a:spLocks noChangeArrowheads="1"/>
          </p:cNvSpPr>
          <p:nvPr/>
        </p:nvSpPr>
        <p:spPr bwMode="auto">
          <a:xfrm>
            <a:off x="1991544" y="908721"/>
            <a:ext cx="8458200" cy="554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ts val="400"/>
              </a:spcBef>
              <a:buClr>
                <a:schemeClr val="accent1"/>
              </a:buClr>
              <a:buSzPct val="68000"/>
              <a:buFont typeface="Wingdings 3" panose="05040102010807070707" pitchFamily="18" charset="2"/>
              <a:buChar char=""/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spcBef>
                <a:spcPts val="325"/>
              </a:spcBef>
              <a:buClr>
                <a:schemeClr val="accent1"/>
              </a:buClr>
              <a:buFont typeface="Verdana" panose="020B0604030504040204" pitchFamily="34" charset="0"/>
              <a:buChar char="◦"/>
              <a:defRPr sz="23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spcBef>
                <a:spcPts val="350"/>
              </a:spcBef>
              <a:buClr>
                <a:schemeClr val="accent2"/>
              </a:buClr>
              <a:buSzPct val="100000"/>
              <a:buFont typeface="Wingdings 2" panose="05020102010507070707" pitchFamily="18" charset="2"/>
              <a:buChar char=""/>
              <a:defRPr sz="21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spcBef>
                <a:spcPts val="350"/>
              </a:spcBef>
              <a:buClr>
                <a:schemeClr val="accent2"/>
              </a:buClr>
              <a:buFont typeface="Wingdings 2" panose="05020102010507070707" pitchFamily="18" charset="2"/>
              <a:buChar char=""/>
              <a:defRPr sz="19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spcBef>
                <a:spcPts val="350"/>
              </a:spcBef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cy-GB" sz="2000" dirty="0"/>
              <a:t>When I first met Kim he was my son.</a:t>
            </a:r>
            <a:br>
              <a:rPr lang="en-GB" altLang="cy-GB" sz="2000" dirty="0"/>
            </a:br>
            <a:r>
              <a:rPr lang="en-GB" altLang="cy-GB" sz="2000" dirty="0"/>
              <a:t>A year later he was epileptic and developmentally delayed. At eighteen months he had special needs and he was a special child.</a:t>
            </a:r>
            <a:br>
              <a:rPr lang="en-GB" altLang="cy-GB" sz="2000" dirty="0"/>
            </a:br>
            <a:r>
              <a:rPr lang="en-GB" altLang="cy-GB" sz="2000" dirty="0"/>
              <a:t>I was told not to think about his future. </a:t>
            </a:r>
            <a:br>
              <a:rPr lang="en-GB" altLang="cy-GB" sz="2000" dirty="0"/>
            </a:br>
            <a:r>
              <a:rPr lang="en-GB" altLang="cy-GB" sz="2000" dirty="0"/>
              <a:t>I struggled with all this.</a:t>
            </a:r>
            <a:br>
              <a:rPr lang="en-GB" altLang="cy-GB" sz="2000" dirty="0"/>
            </a:br>
            <a:r>
              <a:rPr lang="en-GB" altLang="cy-GB" sz="2000" dirty="0"/>
              <a:t>By the time he was four he had special educational needs and was a </a:t>
            </a:r>
            <a:r>
              <a:rPr lang="en-GB" altLang="cy-GB" sz="2000" dirty="0" err="1"/>
              <a:t>statemented</a:t>
            </a:r>
            <a:r>
              <a:rPr lang="en-GB" altLang="cy-GB" sz="2000" dirty="0"/>
              <a:t> child. He was </a:t>
            </a:r>
            <a:r>
              <a:rPr lang="en-GB" altLang="cy-GB" sz="2000" dirty="0" err="1"/>
              <a:t>dyspraxic</a:t>
            </a:r>
            <a:r>
              <a:rPr lang="en-GB" altLang="cy-GB" sz="2000" dirty="0"/>
              <a:t>, epileptic, developmentally delayed and had complex communication problems.</a:t>
            </a:r>
            <a:br>
              <a:rPr lang="en-GB" altLang="cy-GB" sz="2000" dirty="0"/>
            </a:br>
            <a:r>
              <a:rPr lang="en-GB" altLang="cy-GB" sz="2000" dirty="0"/>
              <a:t>Two years later age six, he was severely epileptic, cerebral palsied (</a:t>
            </a:r>
            <a:r>
              <a:rPr lang="en-GB" altLang="cy-GB" sz="2000" dirty="0" err="1"/>
              <a:t>cp</a:t>
            </a:r>
            <a:r>
              <a:rPr lang="en-GB" altLang="cy-GB" sz="2000" dirty="0"/>
              <a:t>) and had complex communication difficulties.</a:t>
            </a:r>
            <a:br>
              <a:rPr lang="en-GB" altLang="cy-GB" sz="2000" dirty="0"/>
            </a:br>
            <a:r>
              <a:rPr lang="en-GB" altLang="cy-GB" sz="2000" dirty="0"/>
              <a:t>At eight he had severe intractable epilepsy with associated communication problems, he was showing a marked developmental regression, he had severe learning difficulties.</a:t>
            </a:r>
            <a:br>
              <a:rPr lang="en-GB" altLang="cy-GB" sz="2000" dirty="0"/>
            </a:br>
            <a:r>
              <a:rPr lang="en-GB" altLang="cy-GB" sz="2000" dirty="0"/>
              <a:t>At nine he came out of segregated schooling and he slowly became my son again. Never again will he be anything but Kim – </a:t>
            </a:r>
            <a:br>
              <a:rPr lang="en-GB" altLang="cy-GB" sz="2000" dirty="0"/>
            </a:br>
            <a:r>
              <a:rPr lang="en-GB" altLang="cy-GB" sz="2000" dirty="0"/>
              <a:t>a son, a brother, a friend, a pupil, a teacher, a person.</a:t>
            </a:r>
            <a:br>
              <a:rPr lang="en-GB" altLang="cy-GB" sz="2000" dirty="0"/>
            </a:br>
            <a:r>
              <a:rPr lang="en-GB" altLang="cy-GB" sz="1000" dirty="0"/>
              <a:t>By Pippa Murray 1996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cy-GB" sz="800" dirty="0"/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cy-GB" sz="1000" dirty="0"/>
              <a:t>Cited by John, 2007</a:t>
            </a:r>
            <a:endParaRPr lang="en-US" altLang="cy-GB" sz="1000" dirty="0"/>
          </a:p>
        </p:txBody>
      </p:sp>
    </p:spTree>
    <p:extLst>
      <p:ext uri="{BB962C8B-B14F-4D97-AF65-F5344CB8AC3E}">
        <p14:creationId xmlns:p14="http://schemas.microsoft.com/office/powerpoint/2010/main" val="375073016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5131" y="274638"/>
            <a:ext cx="11695612" cy="1143000"/>
          </a:xfrm>
        </p:spPr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dirty="0" err="1"/>
              <a:t>Darllen</a:t>
            </a:r>
            <a:r>
              <a:rPr lang="en-GB" dirty="0"/>
              <a:t> </a:t>
            </a:r>
            <a:r>
              <a:rPr lang="en-GB" dirty="0" err="1"/>
              <a:t>Pellach</a:t>
            </a:r>
            <a:r>
              <a:rPr lang="en-GB" dirty="0"/>
              <a:t> </a:t>
            </a:r>
            <a:r>
              <a:rPr lang="en-GB" dirty="0" err="1"/>
              <a:t>Defnyddiol</a:t>
            </a:r>
            <a:r>
              <a:rPr lang="en-GB" dirty="0"/>
              <a:t> / </a:t>
            </a:r>
            <a:r>
              <a:rPr lang="en-GB" b="1" i="1" dirty="0"/>
              <a:t>Useful Follow Up Reading</a:t>
            </a:r>
            <a:br>
              <a:rPr lang="en-GB" i="1" dirty="0"/>
            </a:br>
            <a:endParaRPr lang="en-GB" i="1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508000" y="1930401"/>
            <a:ext cx="10972800" cy="4525963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Evans, L. (2007) </a:t>
            </a:r>
            <a:r>
              <a:rPr lang="en-GB" i="1" dirty="0"/>
              <a:t>Inclusion, </a:t>
            </a:r>
            <a:r>
              <a:rPr lang="en-GB" dirty="0"/>
              <a:t>Oxon: Routledge.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 err="1"/>
              <a:t>Pennod</a:t>
            </a:r>
            <a:r>
              <a:rPr lang="en-GB" dirty="0"/>
              <a:t>/Chapter 3 – Inclusion in </a:t>
            </a:r>
            <a:r>
              <a:rPr lang="en-GB" dirty="0" err="1"/>
              <a:t>Frederikson</a:t>
            </a:r>
            <a:r>
              <a:rPr lang="en-GB" dirty="0"/>
              <a:t>, N. and Cline, T. (2006) </a:t>
            </a:r>
            <a:r>
              <a:rPr lang="en-GB" i="1" dirty="0"/>
              <a:t>Special Educational Needs, Inclusion and Diversity,</a:t>
            </a:r>
            <a:r>
              <a:rPr lang="en-GB" dirty="0"/>
              <a:t> Berkshire: Open University Press.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Robertson, C. (2014) ‘Providing for Inclusion’ in </a:t>
            </a:r>
            <a:r>
              <a:rPr lang="en-GB" dirty="0" err="1"/>
              <a:t>Cremin</a:t>
            </a:r>
            <a:r>
              <a:rPr lang="en-GB" dirty="0"/>
              <a:t>, T. &amp; Arthur, J. (</a:t>
            </a:r>
            <a:r>
              <a:rPr lang="en-GB" dirty="0" err="1"/>
              <a:t>eds</a:t>
            </a:r>
            <a:r>
              <a:rPr lang="en-GB" dirty="0"/>
              <a:t>) (2014) </a:t>
            </a:r>
            <a:r>
              <a:rPr lang="en-GB" i="1" dirty="0"/>
              <a:t>Learning to Teach in the Primary School, </a:t>
            </a:r>
            <a:r>
              <a:rPr lang="en-GB" dirty="0"/>
              <a:t>(3</a:t>
            </a:r>
            <a:r>
              <a:rPr lang="en-GB" baseline="30000" dirty="0"/>
              <a:t>rd</a:t>
            </a:r>
            <a:r>
              <a:rPr lang="en-GB" dirty="0"/>
              <a:t> </a:t>
            </a:r>
            <a:r>
              <a:rPr lang="en-GB" dirty="0" err="1"/>
              <a:t>ed</a:t>
            </a:r>
            <a:r>
              <a:rPr lang="en-GB" dirty="0"/>
              <a:t>) Oxon: Routledge, pp. 341-354.</a:t>
            </a:r>
          </a:p>
          <a:p>
            <a:pPr marL="0" indent="0">
              <a:buNone/>
            </a:pP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39366643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Rhestr</a:t>
            </a:r>
            <a:r>
              <a:rPr lang="en-GB" dirty="0"/>
              <a:t> </a:t>
            </a:r>
            <a:r>
              <a:rPr lang="en-GB" dirty="0" err="1"/>
              <a:t>Cyfeirnodi</a:t>
            </a:r>
            <a:br>
              <a:rPr lang="en-GB" dirty="0"/>
            </a:br>
            <a:r>
              <a:rPr lang="en-GB" dirty="0"/>
              <a:t>Reference List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5118099"/>
          </a:xfrm>
        </p:spPr>
        <p:txBody>
          <a:bodyPr>
            <a:normAutofit fontScale="62500" lnSpcReduction="20000"/>
          </a:bodyPr>
          <a:lstStyle/>
          <a:p>
            <a:r>
              <a:rPr lang="en-GB" dirty="0"/>
              <a:t>Alliance for Inclusive Education (2015) </a:t>
            </a:r>
            <a:r>
              <a:rPr lang="en-GB" i="1" dirty="0"/>
              <a:t>The Case for Inclusive Education, </a:t>
            </a:r>
            <a:r>
              <a:rPr lang="en-GB" dirty="0"/>
              <a:t>[Online] Available at: </a:t>
            </a:r>
            <a:r>
              <a:rPr lang="en-GB" dirty="0">
                <a:hlinkClick r:id="rId3"/>
              </a:rPr>
              <a:t>http://www.allfie.org.uk/docs/Case%20for%20Inclusive%20Education.pdf</a:t>
            </a:r>
            <a:r>
              <a:rPr lang="en-GB" dirty="0"/>
              <a:t> </a:t>
            </a:r>
          </a:p>
          <a:p>
            <a:r>
              <a:rPr lang="en-GB" dirty="0"/>
              <a:t>Armstrong, C., Armstrong, D. &amp; </a:t>
            </a:r>
            <a:r>
              <a:rPr lang="en-GB" dirty="0" err="1"/>
              <a:t>Spandagou</a:t>
            </a:r>
            <a:r>
              <a:rPr lang="en-GB" dirty="0"/>
              <a:t>, I. (2010) </a:t>
            </a:r>
            <a:r>
              <a:rPr lang="en-GB" i="1" dirty="0"/>
              <a:t>Inclusive Education: international policy and practice, </a:t>
            </a:r>
            <a:r>
              <a:rPr lang="en-GB" dirty="0"/>
              <a:t>London: Sage. </a:t>
            </a:r>
          </a:p>
          <a:p>
            <a:r>
              <a:rPr lang="en-GB" dirty="0"/>
              <a:t>Bartlett, S. &amp; Burton, D. (2016) </a:t>
            </a:r>
            <a:r>
              <a:rPr lang="en-GB" i="1" dirty="0"/>
              <a:t>Introduction to Education Studies</a:t>
            </a:r>
            <a:r>
              <a:rPr lang="en-GB" dirty="0"/>
              <a:t>, (4</a:t>
            </a:r>
            <a:r>
              <a:rPr lang="en-GB" baseline="30000" dirty="0"/>
              <a:t>th</a:t>
            </a:r>
            <a:r>
              <a:rPr lang="en-GB" dirty="0"/>
              <a:t> ed.) London: Sage, pp70-90.</a:t>
            </a:r>
          </a:p>
          <a:p>
            <a:r>
              <a:rPr lang="en-GB" dirty="0" err="1"/>
              <a:t>Boronski</a:t>
            </a:r>
            <a:r>
              <a:rPr lang="en-GB" dirty="0"/>
              <a:t>, T. &amp; Hassan, N. (2015) </a:t>
            </a:r>
            <a:r>
              <a:rPr lang="en-GB" i="1" dirty="0"/>
              <a:t>Sociology of Education, </a:t>
            </a:r>
            <a:r>
              <a:rPr lang="en-GB" dirty="0"/>
              <a:t>London: Sage, pp. 144-171.  </a:t>
            </a:r>
          </a:p>
          <a:p>
            <a:r>
              <a:rPr lang="en-GB" dirty="0"/>
              <a:t>Centre for Studies on Inclusive Education (CSIES) (2013)  </a:t>
            </a:r>
            <a:r>
              <a:rPr lang="en-GB" i="1" dirty="0"/>
              <a:t>Why Inclusion? </a:t>
            </a:r>
            <a:r>
              <a:rPr lang="en-GB" dirty="0"/>
              <a:t>[Online] Available at: </a:t>
            </a:r>
            <a:r>
              <a:rPr lang="en-GB" dirty="0">
                <a:hlinkClick r:id="rId4"/>
              </a:rPr>
              <a:t>http://www.csie.org.uk/inclusion/why.shtml</a:t>
            </a:r>
            <a:r>
              <a:rPr lang="en-GB" dirty="0"/>
              <a:t> </a:t>
            </a:r>
          </a:p>
          <a:p>
            <a:r>
              <a:rPr lang="en-GB" dirty="0" err="1"/>
              <a:t>Cremin</a:t>
            </a:r>
            <a:r>
              <a:rPr lang="en-GB" dirty="0"/>
              <a:t>, T. &amp; Arthur, J. (</a:t>
            </a:r>
            <a:r>
              <a:rPr lang="en-GB" dirty="0" err="1"/>
              <a:t>eds</a:t>
            </a:r>
            <a:r>
              <a:rPr lang="en-GB" dirty="0"/>
              <a:t>) (2014) </a:t>
            </a:r>
            <a:r>
              <a:rPr lang="en-GB" i="1" dirty="0"/>
              <a:t>Learning to Teach in the Primary School, </a:t>
            </a:r>
            <a:r>
              <a:rPr lang="en-GB" dirty="0"/>
              <a:t>(3</a:t>
            </a:r>
            <a:r>
              <a:rPr lang="en-GB" baseline="30000" dirty="0"/>
              <a:t>rd</a:t>
            </a:r>
            <a:r>
              <a:rPr lang="en-GB" dirty="0"/>
              <a:t> </a:t>
            </a:r>
            <a:r>
              <a:rPr lang="en-GB" dirty="0" err="1"/>
              <a:t>ed</a:t>
            </a:r>
            <a:r>
              <a:rPr lang="en-GB" dirty="0"/>
              <a:t>) Oxon: Routledge, pp. 341-354.</a:t>
            </a:r>
          </a:p>
          <a:p>
            <a:r>
              <a:rPr lang="en-GB" dirty="0" err="1"/>
              <a:t>Frederikson</a:t>
            </a:r>
            <a:r>
              <a:rPr lang="en-GB" dirty="0"/>
              <a:t>, N. and Cline, T. (2006) </a:t>
            </a:r>
            <a:r>
              <a:rPr lang="en-GB" i="1" dirty="0"/>
              <a:t>Special Educational Needs, Inclusion and Diversity,</a:t>
            </a:r>
            <a:r>
              <a:rPr lang="en-GB" dirty="0"/>
              <a:t> Berkshire: Open University Press. </a:t>
            </a:r>
          </a:p>
          <a:p>
            <a:r>
              <a:rPr lang="en-GB" dirty="0"/>
              <a:t>J</a:t>
            </a:r>
            <a:r>
              <a:rPr lang="en-US" dirty="0" err="1"/>
              <a:t>ohn</a:t>
            </a:r>
            <a:r>
              <a:rPr lang="en-US" dirty="0"/>
              <a:t>, A ( 2007) </a:t>
            </a:r>
            <a:r>
              <a:rPr lang="en-US" i="1" dirty="0"/>
              <a:t>Presentation to Ceredigion County Council </a:t>
            </a:r>
            <a:r>
              <a:rPr lang="en-US" dirty="0"/>
              <a:t>27.09.07</a:t>
            </a:r>
            <a:endParaRPr lang="en-GB" dirty="0"/>
          </a:p>
          <a:p>
            <a:r>
              <a:rPr lang="en-GB" dirty="0"/>
              <a:t>Knowles, G. (</a:t>
            </a:r>
            <a:r>
              <a:rPr lang="en-GB" dirty="0" err="1"/>
              <a:t>ed</a:t>
            </a:r>
            <a:r>
              <a:rPr lang="en-GB" dirty="0"/>
              <a:t>) (2011) </a:t>
            </a:r>
            <a:r>
              <a:rPr lang="en-GB" i="1" dirty="0"/>
              <a:t>Supporting Inclusive Practice, </a:t>
            </a:r>
            <a:r>
              <a:rPr lang="en-GB" dirty="0"/>
              <a:t>London: Routledge. </a:t>
            </a:r>
          </a:p>
          <a:p>
            <a:r>
              <a:rPr lang="en-GB" dirty="0"/>
              <a:t>Evans, L. (2007) </a:t>
            </a:r>
            <a:r>
              <a:rPr lang="en-GB" i="1" dirty="0"/>
              <a:t>Inclusion, </a:t>
            </a:r>
            <a:r>
              <a:rPr lang="en-GB" dirty="0"/>
              <a:t>Oxon: Routledge. </a:t>
            </a:r>
          </a:p>
          <a:p>
            <a:r>
              <a:rPr lang="en-GB" dirty="0"/>
              <a:t>Thomas, G. and Vaughan, M. (eds.) (2004) </a:t>
            </a:r>
            <a:r>
              <a:rPr lang="en-GB" i="1" dirty="0"/>
              <a:t>Inclusive Education: readings and reflections, </a:t>
            </a:r>
            <a:r>
              <a:rPr lang="en-GB" dirty="0"/>
              <a:t>Berkshire: Open University Press.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09127447"/>
      </p:ext>
    </p:extLst>
  </p:cSld>
  <p:clrMapOvr>
    <a:masterClrMapping/>
  </p:clrMapOvr>
</p:sld>
</file>

<file path=ppt/theme/theme1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13</TotalTime>
  <Words>2749</Words>
  <Application>Microsoft Office PowerPoint</Application>
  <PresentationFormat>Widescreen</PresentationFormat>
  <Paragraphs>297</Paragraphs>
  <Slides>29</Slides>
  <Notes>23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34" baseType="lpstr">
      <vt:lpstr>Arial</vt:lpstr>
      <vt:lpstr>Bradley Hand ITC</vt:lpstr>
      <vt:lpstr>Calibri</vt:lpstr>
      <vt:lpstr>Times New Roman</vt:lpstr>
      <vt:lpstr>1_Office Theme</vt:lpstr>
      <vt:lpstr>ECES5006/C  All Means All Pawb yn Golygu Pawb </vt:lpstr>
      <vt:lpstr>Anagramau!                                  Anagrams!</vt:lpstr>
      <vt:lpstr>Nodau’r Modiwl     Module Aims</vt:lpstr>
      <vt:lpstr>Deilliannau Dysgu      Learning Outcomes</vt:lpstr>
      <vt:lpstr>Deilliannau Dysgu      Learning Outcomes</vt:lpstr>
      <vt:lpstr>Deilliannau Dysgu     Learning Outcomes</vt:lpstr>
      <vt:lpstr>Siwrne Araf  /  A Slow March </vt:lpstr>
      <vt:lpstr>Beth yw cynhwysiant (addysgol)?                              What is (educational) inclusion?</vt:lpstr>
      <vt:lpstr>Trosolwg Hanesyddol / A Historical Overview Tasg grŵp/A group task</vt:lpstr>
      <vt:lpstr>Adlewyrchu                        Reflection </vt:lpstr>
      <vt:lpstr>Datblygiad Parhaus         Constant Development</vt:lpstr>
      <vt:lpstr>Cynwysiant ac Amrywiaeth                                                        Inclusion and Diversity </vt:lpstr>
      <vt:lpstr>Datblygu’n Ymarferydd Cynhwysol Becoming an Inclusive Practitioner</vt:lpstr>
      <vt:lpstr>Yr Achos dros Gynhwysiant                                                                          The Case for Inclusion </vt:lpstr>
      <vt:lpstr>Yr Achos dros Gynhwysiant      The Case for Inclusion </vt:lpstr>
      <vt:lpstr>Yr Achos dros Gynhwysiant     The Case for Inclusion </vt:lpstr>
      <vt:lpstr>Heriau i Gynhwysiant                     Challenges to Inclusion </vt:lpstr>
      <vt:lpstr>PowerPoint Presentation</vt:lpstr>
      <vt:lpstr>Dadleuon dros Addysg Gynhwysol                                                           Inclusive Education Debates </vt:lpstr>
      <vt:lpstr>Mathau o Ddarpariaeth           Types of Provision </vt:lpstr>
      <vt:lpstr>Task                                    Tasg</vt:lpstr>
      <vt:lpstr>Modelau o Anabledd          Models of Disability  In your own time this week please consider the models of disability explained in the following slides and film (slides 24 – 29).  (Allow 30 minutes).</vt:lpstr>
      <vt:lpstr>Y Model Meddygol         The Medical Model </vt:lpstr>
      <vt:lpstr>Y Model Cymdeithasol       The Social Model </vt:lpstr>
      <vt:lpstr>Pa ffactorau o fewn cymdeithas sy’n achosi ‘anabledd’?  What are the factors in society which cause ‘disability’?</vt:lpstr>
      <vt:lpstr>Tasg       Task </vt:lpstr>
      <vt:lpstr>PowerPoint Presentation</vt:lpstr>
      <vt:lpstr> Darllen Pellach Defnyddiol / Useful Follow Up Reading </vt:lpstr>
      <vt:lpstr>Rhestr Cyfeirnodi Reference List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SJEU5002/C  All Means All: Inclusive Education  Pawb yn golygu Pawb: Addysg Cynhwysol</dc:title>
  <dc:creator>Sarah Stewart</dc:creator>
  <cp:lastModifiedBy>Helen A Griffiths</cp:lastModifiedBy>
  <cp:revision>61</cp:revision>
  <dcterms:created xsi:type="dcterms:W3CDTF">2017-07-12T09:44:08Z</dcterms:created>
  <dcterms:modified xsi:type="dcterms:W3CDTF">2025-09-12T15:47:00Z</dcterms:modified>
</cp:coreProperties>
</file>