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7" d="100"/>
          <a:sy n="77" d="100"/>
        </p:scale>
        <p:origin x="4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4CE992-7B18-466D-BB09-B23C9DBA640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8C9960D-266A-462F-A9BE-6C0AC61380E6}">
      <dgm:prSet/>
      <dgm:spPr/>
      <dgm:t>
        <a:bodyPr/>
        <a:lstStyle/>
        <a:p>
          <a:r>
            <a:rPr lang="en-GB" dirty="0">
              <a:latin typeface="Arial" panose="020B0604020202020204" pitchFamily="34" charset="0"/>
              <a:cs typeface="Arial" panose="020B0604020202020204" pitchFamily="34" charset="0"/>
            </a:rPr>
            <a:t>The strategy Whitbread has is simple to put the customer as a core of everything the company does. The business wants to be capable in the future to support the growth of the company thru different ideas:</a:t>
          </a:r>
          <a:endParaRPr lang="en-US" dirty="0">
            <a:latin typeface="Arial" panose="020B0604020202020204" pitchFamily="34" charset="0"/>
            <a:cs typeface="Arial" panose="020B0604020202020204" pitchFamily="34" charset="0"/>
          </a:endParaRPr>
        </a:p>
      </dgm:t>
    </dgm:pt>
    <dgm:pt modelId="{4863B858-BFBC-458C-B560-C843C106B821}" type="parTrans" cxnId="{85C9767D-0CA8-4AA5-9737-4793F45529E6}">
      <dgm:prSet/>
      <dgm:spPr/>
      <dgm:t>
        <a:bodyPr/>
        <a:lstStyle/>
        <a:p>
          <a:endParaRPr lang="en-US"/>
        </a:p>
      </dgm:t>
    </dgm:pt>
    <dgm:pt modelId="{7E4DD423-D40A-4EA6-99C4-7BAC37C882E2}" type="sibTrans" cxnId="{85C9767D-0CA8-4AA5-9737-4793F45529E6}">
      <dgm:prSet/>
      <dgm:spPr/>
      <dgm:t>
        <a:bodyPr/>
        <a:lstStyle/>
        <a:p>
          <a:endParaRPr lang="en-US"/>
        </a:p>
      </dgm:t>
    </dgm:pt>
    <dgm:pt modelId="{F92D0F2E-8188-4B59-8FD2-2E90ADAB7FC2}">
      <dgm:prSet/>
      <dgm:spPr/>
      <dgm:t>
        <a:bodyPr/>
        <a:lstStyle/>
        <a:p>
          <a:r>
            <a:rPr lang="en-GB" b="1" dirty="0">
              <a:latin typeface="Arial" panose="020B0604020202020204" pitchFamily="34" charset="0"/>
              <a:cs typeface="Arial" panose="020B0604020202020204" pitchFamily="34" charset="0"/>
            </a:rPr>
            <a:t>Efficiency</a:t>
          </a:r>
          <a:r>
            <a:rPr lang="en-GB" dirty="0">
              <a:latin typeface="Arial" panose="020B0604020202020204" pitchFamily="34" charset="0"/>
              <a:cs typeface="Arial" panose="020B0604020202020204" pitchFamily="34" charset="0"/>
            </a:rPr>
            <a:t>: efficient savings over a five years’ time to help the cost pressure of the business</a:t>
          </a:r>
          <a:endParaRPr lang="en-US" dirty="0">
            <a:latin typeface="Arial" panose="020B0604020202020204" pitchFamily="34" charset="0"/>
            <a:cs typeface="Arial" panose="020B0604020202020204" pitchFamily="34" charset="0"/>
          </a:endParaRPr>
        </a:p>
      </dgm:t>
    </dgm:pt>
    <dgm:pt modelId="{0C754488-04C5-4D59-8C55-B1329137B71A}" type="parTrans" cxnId="{5D49A283-C9FA-41CA-9E8C-6D0F0BE18C36}">
      <dgm:prSet/>
      <dgm:spPr/>
      <dgm:t>
        <a:bodyPr/>
        <a:lstStyle/>
        <a:p>
          <a:endParaRPr lang="en-US"/>
        </a:p>
      </dgm:t>
    </dgm:pt>
    <dgm:pt modelId="{B5CCBE32-08FD-4980-B3BF-EA85A5991016}" type="sibTrans" cxnId="{5D49A283-C9FA-41CA-9E8C-6D0F0BE18C36}">
      <dgm:prSet/>
      <dgm:spPr/>
      <dgm:t>
        <a:bodyPr/>
        <a:lstStyle/>
        <a:p>
          <a:endParaRPr lang="en-US"/>
        </a:p>
      </dgm:t>
    </dgm:pt>
    <dgm:pt modelId="{6CA64112-8D9C-416A-8140-7C8D53227509}">
      <dgm:prSet/>
      <dgm:spPr/>
      <dgm:t>
        <a:bodyPr/>
        <a:lstStyle/>
        <a:p>
          <a:r>
            <a:rPr lang="en-GB" b="1" dirty="0">
              <a:latin typeface="Arial" panose="020B0604020202020204" pitchFamily="34" charset="0"/>
              <a:cs typeface="Arial" panose="020B0604020202020204" pitchFamily="34" charset="0"/>
            </a:rPr>
            <a:t>Technology</a:t>
          </a:r>
          <a:r>
            <a:rPr lang="en-GB" dirty="0">
              <a:latin typeface="Arial" panose="020B0604020202020204" pitchFamily="34" charset="0"/>
              <a:cs typeface="Arial" panose="020B0604020202020204" pitchFamily="34" charset="0"/>
            </a:rPr>
            <a:t>: developing new platforms, having more information for customers, and also having a private platform for the business to reach everywhere in short time.</a:t>
          </a:r>
          <a:endParaRPr lang="en-US" dirty="0">
            <a:latin typeface="Arial" panose="020B0604020202020204" pitchFamily="34" charset="0"/>
            <a:cs typeface="Arial" panose="020B0604020202020204" pitchFamily="34" charset="0"/>
          </a:endParaRPr>
        </a:p>
      </dgm:t>
    </dgm:pt>
    <dgm:pt modelId="{F29A4B43-7B81-4C6F-975C-2CA2EF4C79DD}" type="parTrans" cxnId="{5884B22E-9A75-489C-BFB6-16F97421F94C}">
      <dgm:prSet/>
      <dgm:spPr/>
      <dgm:t>
        <a:bodyPr/>
        <a:lstStyle/>
        <a:p>
          <a:endParaRPr lang="en-US"/>
        </a:p>
      </dgm:t>
    </dgm:pt>
    <dgm:pt modelId="{3FEA493B-C962-4BB2-8947-8B250D519398}" type="sibTrans" cxnId="{5884B22E-9A75-489C-BFB6-16F97421F94C}">
      <dgm:prSet/>
      <dgm:spPr/>
      <dgm:t>
        <a:bodyPr/>
        <a:lstStyle/>
        <a:p>
          <a:endParaRPr lang="en-US"/>
        </a:p>
      </dgm:t>
    </dgm:pt>
    <dgm:pt modelId="{D49BBA32-FD41-4A64-A1F0-CC1DA315F3C1}">
      <dgm:prSet/>
      <dgm:spPr/>
      <dgm:t>
        <a:bodyPr/>
        <a:lstStyle/>
        <a:p>
          <a:r>
            <a:rPr lang="en-GB" b="1" dirty="0">
              <a:latin typeface="Arial" panose="020B0604020202020204" pitchFamily="34" charset="0"/>
              <a:cs typeface="Arial" panose="020B0604020202020204" pitchFamily="34" charset="0"/>
            </a:rPr>
            <a:t>Organisation</a:t>
          </a:r>
          <a:r>
            <a:rPr lang="en-GB" dirty="0">
              <a:latin typeface="Arial" panose="020B0604020202020204" pitchFamily="34" charset="0"/>
              <a:cs typeface="Arial" panose="020B0604020202020204" pitchFamily="34" charset="0"/>
            </a:rPr>
            <a:t>: focusing on the customer all the time, offering training to all the employees to be sure that they are prepared to deal with clients and how to speak with them</a:t>
          </a:r>
          <a:endParaRPr lang="en-US" dirty="0">
            <a:latin typeface="Arial" panose="020B0604020202020204" pitchFamily="34" charset="0"/>
            <a:cs typeface="Arial" panose="020B0604020202020204" pitchFamily="34" charset="0"/>
          </a:endParaRPr>
        </a:p>
      </dgm:t>
    </dgm:pt>
    <dgm:pt modelId="{581C013D-45EC-44E2-BEB0-8C8529159E84}" type="parTrans" cxnId="{D04C6567-A8D4-482E-BD5D-1B8865A81215}">
      <dgm:prSet/>
      <dgm:spPr/>
      <dgm:t>
        <a:bodyPr/>
        <a:lstStyle/>
        <a:p>
          <a:endParaRPr lang="en-US"/>
        </a:p>
      </dgm:t>
    </dgm:pt>
    <dgm:pt modelId="{BE2D502F-2C31-49A5-8DBF-FC877C6F2B19}" type="sibTrans" cxnId="{D04C6567-A8D4-482E-BD5D-1B8865A81215}">
      <dgm:prSet/>
      <dgm:spPr/>
      <dgm:t>
        <a:bodyPr/>
        <a:lstStyle/>
        <a:p>
          <a:endParaRPr lang="en-US"/>
        </a:p>
      </dgm:t>
    </dgm:pt>
    <dgm:pt modelId="{9C634493-686B-4082-BC7C-AE67CA92DBB3}">
      <dgm:prSet/>
      <dgm:spPr/>
      <dgm:t>
        <a:bodyPr/>
        <a:lstStyle/>
        <a:p>
          <a:r>
            <a:rPr lang="en-GB" b="1" dirty="0">
              <a:latin typeface="Arial" panose="020B0604020202020204" pitchFamily="34" charset="0"/>
              <a:cs typeface="Arial" panose="020B0604020202020204" pitchFamily="34" charset="0"/>
            </a:rPr>
            <a:t>Property</a:t>
          </a:r>
          <a:r>
            <a:rPr lang="en-GB" dirty="0">
              <a:latin typeface="Arial" panose="020B0604020202020204" pitchFamily="34" charset="0"/>
              <a:cs typeface="Arial" panose="020B0604020202020204" pitchFamily="34" charset="0"/>
            </a:rPr>
            <a:t>: creating competitive advantage balancing the majority of freehold estate</a:t>
          </a:r>
          <a:r>
            <a:rPr lang="en-GB" dirty="0"/>
            <a:t>.</a:t>
          </a:r>
          <a:endParaRPr lang="en-US" dirty="0"/>
        </a:p>
      </dgm:t>
    </dgm:pt>
    <dgm:pt modelId="{7350FE6D-73EC-419E-8272-7336DEAC153E}" type="parTrans" cxnId="{51D0E84C-18A3-4696-85D0-D6B63326E5C0}">
      <dgm:prSet/>
      <dgm:spPr/>
      <dgm:t>
        <a:bodyPr/>
        <a:lstStyle/>
        <a:p>
          <a:endParaRPr lang="en-US"/>
        </a:p>
      </dgm:t>
    </dgm:pt>
    <dgm:pt modelId="{0A055B0F-F579-49D4-A4DB-DF1ACD091457}" type="sibTrans" cxnId="{51D0E84C-18A3-4696-85D0-D6B63326E5C0}">
      <dgm:prSet/>
      <dgm:spPr/>
      <dgm:t>
        <a:bodyPr/>
        <a:lstStyle/>
        <a:p>
          <a:endParaRPr lang="en-US"/>
        </a:p>
      </dgm:t>
    </dgm:pt>
    <dgm:pt modelId="{343E8A7F-BEB5-4EF9-B4AC-68E83E3AFB57}" type="pres">
      <dgm:prSet presAssocID="{754CE992-7B18-466D-BB09-B23C9DBA640A}" presName="root" presStyleCnt="0">
        <dgm:presLayoutVars>
          <dgm:dir/>
          <dgm:resizeHandles val="exact"/>
        </dgm:presLayoutVars>
      </dgm:prSet>
      <dgm:spPr/>
    </dgm:pt>
    <dgm:pt modelId="{8C44C918-2CFF-4E13-9F46-AD8921CEC2FF}" type="pres">
      <dgm:prSet presAssocID="{F8C9960D-266A-462F-A9BE-6C0AC61380E6}" presName="compNode" presStyleCnt="0"/>
      <dgm:spPr/>
    </dgm:pt>
    <dgm:pt modelId="{E2AFB0F6-5724-4448-9860-0917238F7191}" type="pres">
      <dgm:prSet presAssocID="{F8C9960D-266A-462F-A9BE-6C0AC61380E6}" presName="bgRect" presStyleLbl="bgShp" presStyleIdx="0" presStyleCnt="5" custLinFactNeighborX="0" custLinFactNeighborY="663"/>
      <dgm:spPr/>
    </dgm:pt>
    <dgm:pt modelId="{B5181DD0-E138-46AE-A441-164DFFB1C9F8}" type="pres">
      <dgm:prSet presAssocID="{F8C9960D-266A-462F-A9BE-6C0AC61380E6}" presName="iconRect" presStyleLbl="node1" presStyleIdx="0" presStyleCnt="5" custLinFactNeighborX="-4350" custLinFactNeighborY="-653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14A499D3-A953-4913-91FE-D8FBA0013244}" type="pres">
      <dgm:prSet presAssocID="{F8C9960D-266A-462F-A9BE-6C0AC61380E6}" presName="spaceRect" presStyleCnt="0"/>
      <dgm:spPr/>
    </dgm:pt>
    <dgm:pt modelId="{62E48DF3-57D1-4C9A-838D-AFA3873FD7FD}" type="pres">
      <dgm:prSet presAssocID="{F8C9960D-266A-462F-A9BE-6C0AC61380E6}" presName="parTx" presStyleLbl="revTx" presStyleIdx="0" presStyleCnt="5">
        <dgm:presLayoutVars>
          <dgm:chMax val="0"/>
          <dgm:chPref val="0"/>
        </dgm:presLayoutVars>
      </dgm:prSet>
      <dgm:spPr/>
    </dgm:pt>
    <dgm:pt modelId="{9239A491-F179-48AD-B7E5-EB84DE707569}" type="pres">
      <dgm:prSet presAssocID="{7E4DD423-D40A-4EA6-99C4-7BAC37C882E2}" presName="sibTrans" presStyleCnt="0"/>
      <dgm:spPr/>
    </dgm:pt>
    <dgm:pt modelId="{505EE190-219F-47D3-BE05-628E7403946F}" type="pres">
      <dgm:prSet presAssocID="{F92D0F2E-8188-4B59-8FD2-2E90ADAB7FC2}" presName="compNode" presStyleCnt="0"/>
      <dgm:spPr/>
    </dgm:pt>
    <dgm:pt modelId="{C98F9CCA-6B44-4A5C-B880-ABD7D2B9366A}" type="pres">
      <dgm:prSet presAssocID="{F92D0F2E-8188-4B59-8FD2-2E90ADAB7FC2}" presName="bgRect" presStyleLbl="bgShp" presStyleIdx="1" presStyleCnt="5"/>
      <dgm:spPr/>
    </dgm:pt>
    <dgm:pt modelId="{D21FED8E-8C93-4D81-A92F-4927CCEBE9C6}" type="pres">
      <dgm:prSet presAssocID="{F92D0F2E-8188-4B59-8FD2-2E90ADAB7FC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0EE6CC7E-8CDD-49D5-821F-031AE03EFEAA}" type="pres">
      <dgm:prSet presAssocID="{F92D0F2E-8188-4B59-8FD2-2E90ADAB7FC2}" presName="spaceRect" presStyleCnt="0"/>
      <dgm:spPr/>
    </dgm:pt>
    <dgm:pt modelId="{8752575F-741D-46EF-BA1F-B6D50AA08999}" type="pres">
      <dgm:prSet presAssocID="{F92D0F2E-8188-4B59-8FD2-2E90ADAB7FC2}" presName="parTx" presStyleLbl="revTx" presStyleIdx="1" presStyleCnt="5">
        <dgm:presLayoutVars>
          <dgm:chMax val="0"/>
          <dgm:chPref val="0"/>
        </dgm:presLayoutVars>
      </dgm:prSet>
      <dgm:spPr/>
    </dgm:pt>
    <dgm:pt modelId="{75A8D5F6-A1AF-46D0-BA59-FBBE00ED8758}" type="pres">
      <dgm:prSet presAssocID="{B5CCBE32-08FD-4980-B3BF-EA85A5991016}" presName="sibTrans" presStyleCnt="0"/>
      <dgm:spPr/>
    </dgm:pt>
    <dgm:pt modelId="{7F0EB398-0632-4362-9C79-563B5186BC71}" type="pres">
      <dgm:prSet presAssocID="{6CA64112-8D9C-416A-8140-7C8D53227509}" presName="compNode" presStyleCnt="0"/>
      <dgm:spPr/>
    </dgm:pt>
    <dgm:pt modelId="{A8C9DEA9-132E-4F7B-9F18-AC551C65C549}" type="pres">
      <dgm:prSet presAssocID="{6CA64112-8D9C-416A-8140-7C8D53227509}" presName="bgRect" presStyleLbl="bgShp" presStyleIdx="2" presStyleCnt="5"/>
      <dgm:spPr/>
    </dgm:pt>
    <dgm:pt modelId="{846D9670-C21B-43EC-B6FE-E288CA321216}" type="pres">
      <dgm:prSet presAssocID="{6CA64112-8D9C-416A-8140-7C8D5322750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60515E62-809C-463B-8B1B-8B7DE651D92D}" type="pres">
      <dgm:prSet presAssocID="{6CA64112-8D9C-416A-8140-7C8D53227509}" presName="spaceRect" presStyleCnt="0"/>
      <dgm:spPr/>
    </dgm:pt>
    <dgm:pt modelId="{AACBA023-8CB9-4A6D-B0F3-296517F22B52}" type="pres">
      <dgm:prSet presAssocID="{6CA64112-8D9C-416A-8140-7C8D53227509}" presName="parTx" presStyleLbl="revTx" presStyleIdx="2" presStyleCnt="5">
        <dgm:presLayoutVars>
          <dgm:chMax val="0"/>
          <dgm:chPref val="0"/>
        </dgm:presLayoutVars>
      </dgm:prSet>
      <dgm:spPr/>
    </dgm:pt>
    <dgm:pt modelId="{A380BCCE-D1A6-4A8B-8943-873FAB092FA3}" type="pres">
      <dgm:prSet presAssocID="{3FEA493B-C962-4BB2-8947-8B250D519398}" presName="sibTrans" presStyleCnt="0"/>
      <dgm:spPr/>
    </dgm:pt>
    <dgm:pt modelId="{E470739B-F942-4850-A21C-8222197D6816}" type="pres">
      <dgm:prSet presAssocID="{D49BBA32-FD41-4A64-A1F0-CC1DA315F3C1}" presName="compNode" presStyleCnt="0"/>
      <dgm:spPr/>
    </dgm:pt>
    <dgm:pt modelId="{F82288D3-6715-46DD-932F-596C3BB4B3C9}" type="pres">
      <dgm:prSet presAssocID="{D49BBA32-FD41-4A64-A1F0-CC1DA315F3C1}" presName="bgRect" presStyleLbl="bgShp" presStyleIdx="3" presStyleCnt="5"/>
      <dgm:spPr/>
    </dgm:pt>
    <dgm:pt modelId="{718E6EEB-A53C-4A7A-B99B-BB9030B9493C}" type="pres">
      <dgm:prSet presAssocID="{D49BBA32-FD41-4A64-A1F0-CC1DA315F3C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2F398F30-61D8-41BC-8FC2-F26F0CCFCA26}" type="pres">
      <dgm:prSet presAssocID="{D49BBA32-FD41-4A64-A1F0-CC1DA315F3C1}" presName="spaceRect" presStyleCnt="0"/>
      <dgm:spPr/>
    </dgm:pt>
    <dgm:pt modelId="{522B1217-97DA-4928-807F-4AC8BB74FE68}" type="pres">
      <dgm:prSet presAssocID="{D49BBA32-FD41-4A64-A1F0-CC1DA315F3C1}" presName="parTx" presStyleLbl="revTx" presStyleIdx="3" presStyleCnt="5">
        <dgm:presLayoutVars>
          <dgm:chMax val="0"/>
          <dgm:chPref val="0"/>
        </dgm:presLayoutVars>
      </dgm:prSet>
      <dgm:spPr/>
    </dgm:pt>
    <dgm:pt modelId="{9BDEA42A-0A20-4A0D-A680-C8D708B86C7D}" type="pres">
      <dgm:prSet presAssocID="{BE2D502F-2C31-49A5-8DBF-FC877C6F2B19}" presName="sibTrans" presStyleCnt="0"/>
      <dgm:spPr/>
    </dgm:pt>
    <dgm:pt modelId="{F329FE52-97D5-496F-A84B-49B009FB2E20}" type="pres">
      <dgm:prSet presAssocID="{9C634493-686B-4082-BC7C-AE67CA92DBB3}" presName="compNode" presStyleCnt="0"/>
      <dgm:spPr/>
    </dgm:pt>
    <dgm:pt modelId="{EB93EE17-A61C-4719-BDBB-A4B5530C6AA3}" type="pres">
      <dgm:prSet presAssocID="{9C634493-686B-4082-BC7C-AE67CA92DBB3}" presName="bgRect" presStyleLbl="bgShp" presStyleIdx="4" presStyleCnt="5"/>
      <dgm:spPr/>
    </dgm:pt>
    <dgm:pt modelId="{AE90A302-5F1F-4754-A5D6-B71EA2D4EA2D}" type="pres">
      <dgm:prSet presAssocID="{9C634493-686B-4082-BC7C-AE67CA92DBB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5D2963EC-F9E6-4804-BE51-8BBCEFFA04C1}" type="pres">
      <dgm:prSet presAssocID="{9C634493-686B-4082-BC7C-AE67CA92DBB3}" presName="spaceRect" presStyleCnt="0"/>
      <dgm:spPr/>
    </dgm:pt>
    <dgm:pt modelId="{D810E2E5-7C70-44D9-9027-BD492B6B3D1B}" type="pres">
      <dgm:prSet presAssocID="{9C634493-686B-4082-BC7C-AE67CA92DBB3}" presName="parTx" presStyleLbl="revTx" presStyleIdx="4" presStyleCnt="5">
        <dgm:presLayoutVars>
          <dgm:chMax val="0"/>
          <dgm:chPref val="0"/>
        </dgm:presLayoutVars>
      </dgm:prSet>
      <dgm:spPr/>
    </dgm:pt>
  </dgm:ptLst>
  <dgm:cxnLst>
    <dgm:cxn modelId="{6A85010B-EA04-4C55-84AD-726DF4C0D80B}" type="presOf" srcId="{754CE992-7B18-466D-BB09-B23C9DBA640A}" destId="{343E8A7F-BEB5-4EF9-B4AC-68E83E3AFB57}" srcOrd="0" destOrd="0" presId="urn:microsoft.com/office/officeart/2018/2/layout/IconVerticalSolidList"/>
    <dgm:cxn modelId="{5884B22E-9A75-489C-BFB6-16F97421F94C}" srcId="{754CE992-7B18-466D-BB09-B23C9DBA640A}" destId="{6CA64112-8D9C-416A-8140-7C8D53227509}" srcOrd="2" destOrd="0" parTransId="{F29A4B43-7B81-4C6F-975C-2CA2EF4C79DD}" sibTransId="{3FEA493B-C962-4BB2-8947-8B250D519398}"/>
    <dgm:cxn modelId="{CDD7655D-5D2F-4AB5-ABBB-DA6621C9B8B9}" type="presOf" srcId="{F8C9960D-266A-462F-A9BE-6C0AC61380E6}" destId="{62E48DF3-57D1-4C9A-838D-AFA3873FD7FD}" srcOrd="0" destOrd="0" presId="urn:microsoft.com/office/officeart/2018/2/layout/IconVerticalSolidList"/>
    <dgm:cxn modelId="{D04C6567-A8D4-482E-BD5D-1B8865A81215}" srcId="{754CE992-7B18-466D-BB09-B23C9DBA640A}" destId="{D49BBA32-FD41-4A64-A1F0-CC1DA315F3C1}" srcOrd="3" destOrd="0" parTransId="{581C013D-45EC-44E2-BEB0-8C8529159E84}" sibTransId="{BE2D502F-2C31-49A5-8DBF-FC877C6F2B19}"/>
    <dgm:cxn modelId="{F56CBF67-1479-4F9F-A069-F64BE70096A2}" type="presOf" srcId="{F92D0F2E-8188-4B59-8FD2-2E90ADAB7FC2}" destId="{8752575F-741D-46EF-BA1F-B6D50AA08999}" srcOrd="0" destOrd="0" presId="urn:microsoft.com/office/officeart/2018/2/layout/IconVerticalSolidList"/>
    <dgm:cxn modelId="{51D0E84C-18A3-4696-85D0-D6B63326E5C0}" srcId="{754CE992-7B18-466D-BB09-B23C9DBA640A}" destId="{9C634493-686B-4082-BC7C-AE67CA92DBB3}" srcOrd="4" destOrd="0" parTransId="{7350FE6D-73EC-419E-8272-7336DEAC153E}" sibTransId="{0A055B0F-F579-49D4-A4DB-DF1ACD091457}"/>
    <dgm:cxn modelId="{85C9767D-0CA8-4AA5-9737-4793F45529E6}" srcId="{754CE992-7B18-466D-BB09-B23C9DBA640A}" destId="{F8C9960D-266A-462F-A9BE-6C0AC61380E6}" srcOrd="0" destOrd="0" parTransId="{4863B858-BFBC-458C-B560-C843C106B821}" sibTransId="{7E4DD423-D40A-4EA6-99C4-7BAC37C882E2}"/>
    <dgm:cxn modelId="{5D49A283-C9FA-41CA-9E8C-6D0F0BE18C36}" srcId="{754CE992-7B18-466D-BB09-B23C9DBA640A}" destId="{F92D0F2E-8188-4B59-8FD2-2E90ADAB7FC2}" srcOrd="1" destOrd="0" parTransId="{0C754488-04C5-4D59-8C55-B1329137B71A}" sibTransId="{B5CCBE32-08FD-4980-B3BF-EA85A5991016}"/>
    <dgm:cxn modelId="{CE756094-7555-4A69-835C-49350CA1801B}" type="presOf" srcId="{9C634493-686B-4082-BC7C-AE67CA92DBB3}" destId="{D810E2E5-7C70-44D9-9027-BD492B6B3D1B}" srcOrd="0" destOrd="0" presId="urn:microsoft.com/office/officeart/2018/2/layout/IconVerticalSolidList"/>
    <dgm:cxn modelId="{D84B2BC8-7E1F-46B1-A786-A7E6EEB180EB}" type="presOf" srcId="{6CA64112-8D9C-416A-8140-7C8D53227509}" destId="{AACBA023-8CB9-4A6D-B0F3-296517F22B52}" srcOrd="0" destOrd="0" presId="urn:microsoft.com/office/officeart/2018/2/layout/IconVerticalSolidList"/>
    <dgm:cxn modelId="{77FEC9CA-0859-45C0-8DFF-8EAA0FB5A1EF}" type="presOf" srcId="{D49BBA32-FD41-4A64-A1F0-CC1DA315F3C1}" destId="{522B1217-97DA-4928-807F-4AC8BB74FE68}" srcOrd="0" destOrd="0" presId="urn:microsoft.com/office/officeart/2018/2/layout/IconVerticalSolidList"/>
    <dgm:cxn modelId="{AFC31444-372F-4270-A35F-4439634526D0}" type="presParOf" srcId="{343E8A7F-BEB5-4EF9-B4AC-68E83E3AFB57}" destId="{8C44C918-2CFF-4E13-9F46-AD8921CEC2FF}" srcOrd="0" destOrd="0" presId="urn:microsoft.com/office/officeart/2018/2/layout/IconVerticalSolidList"/>
    <dgm:cxn modelId="{B35E04C1-6987-49BD-98AE-2A4F0DBCFF22}" type="presParOf" srcId="{8C44C918-2CFF-4E13-9F46-AD8921CEC2FF}" destId="{E2AFB0F6-5724-4448-9860-0917238F7191}" srcOrd="0" destOrd="0" presId="urn:microsoft.com/office/officeart/2018/2/layout/IconVerticalSolidList"/>
    <dgm:cxn modelId="{20A42B0F-2BB5-441F-B289-F0747E0EE11B}" type="presParOf" srcId="{8C44C918-2CFF-4E13-9F46-AD8921CEC2FF}" destId="{B5181DD0-E138-46AE-A441-164DFFB1C9F8}" srcOrd="1" destOrd="0" presId="urn:microsoft.com/office/officeart/2018/2/layout/IconVerticalSolidList"/>
    <dgm:cxn modelId="{19DA495E-1FC5-4CDE-9947-72CAB2924E55}" type="presParOf" srcId="{8C44C918-2CFF-4E13-9F46-AD8921CEC2FF}" destId="{14A499D3-A953-4913-91FE-D8FBA0013244}" srcOrd="2" destOrd="0" presId="urn:microsoft.com/office/officeart/2018/2/layout/IconVerticalSolidList"/>
    <dgm:cxn modelId="{0EB2AFD9-D895-48A9-B3F1-670A1AF72256}" type="presParOf" srcId="{8C44C918-2CFF-4E13-9F46-AD8921CEC2FF}" destId="{62E48DF3-57D1-4C9A-838D-AFA3873FD7FD}" srcOrd="3" destOrd="0" presId="urn:microsoft.com/office/officeart/2018/2/layout/IconVerticalSolidList"/>
    <dgm:cxn modelId="{B470F894-A3D5-48FE-B687-B20D303EA3C3}" type="presParOf" srcId="{343E8A7F-BEB5-4EF9-B4AC-68E83E3AFB57}" destId="{9239A491-F179-48AD-B7E5-EB84DE707569}" srcOrd="1" destOrd="0" presId="urn:microsoft.com/office/officeart/2018/2/layout/IconVerticalSolidList"/>
    <dgm:cxn modelId="{2B78E58C-ADF9-42F2-80AF-96F2B7BF1B35}" type="presParOf" srcId="{343E8A7F-BEB5-4EF9-B4AC-68E83E3AFB57}" destId="{505EE190-219F-47D3-BE05-628E7403946F}" srcOrd="2" destOrd="0" presId="urn:microsoft.com/office/officeart/2018/2/layout/IconVerticalSolidList"/>
    <dgm:cxn modelId="{9C001842-FFEC-4526-A268-D435AD560C88}" type="presParOf" srcId="{505EE190-219F-47D3-BE05-628E7403946F}" destId="{C98F9CCA-6B44-4A5C-B880-ABD7D2B9366A}" srcOrd="0" destOrd="0" presId="urn:microsoft.com/office/officeart/2018/2/layout/IconVerticalSolidList"/>
    <dgm:cxn modelId="{36F49277-17CB-48CF-9A5C-2106E064057C}" type="presParOf" srcId="{505EE190-219F-47D3-BE05-628E7403946F}" destId="{D21FED8E-8C93-4D81-A92F-4927CCEBE9C6}" srcOrd="1" destOrd="0" presId="urn:microsoft.com/office/officeart/2018/2/layout/IconVerticalSolidList"/>
    <dgm:cxn modelId="{7A1967F4-B162-4481-8D02-914A519B9D37}" type="presParOf" srcId="{505EE190-219F-47D3-BE05-628E7403946F}" destId="{0EE6CC7E-8CDD-49D5-821F-031AE03EFEAA}" srcOrd="2" destOrd="0" presId="urn:microsoft.com/office/officeart/2018/2/layout/IconVerticalSolidList"/>
    <dgm:cxn modelId="{2BFC08C7-AD83-4292-BCFA-1130A86F8BE1}" type="presParOf" srcId="{505EE190-219F-47D3-BE05-628E7403946F}" destId="{8752575F-741D-46EF-BA1F-B6D50AA08999}" srcOrd="3" destOrd="0" presId="urn:microsoft.com/office/officeart/2018/2/layout/IconVerticalSolidList"/>
    <dgm:cxn modelId="{592F9262-CAA0-48A2-95C1-16F0E9C89914}" type="presParOf" srcId="{343E8A7F-BEB5-4EF9-B4AC-68E83E3AFB57}" destId="{75A8D5F6-A1AF-46D0-BA59-FBBE00ED8758}" srcOrd="3" destOrd="0" presId="urn:microsoft.com/office/officeart/2018/2/layout/IconVerticalSolidList"/>
    <dgm:cxn modelId="{5C7CD23E-FBBC-475D-8DB6-80988BD3E8FE}" type="presParOf" srcId="{343E8A7F-BEB5-4EF9-B4AC-68E83E3AFB57}" destId="{7F0EB398-0632-4362-9C79-563B5186BC71}" srcOrd="4" destOrd="0" presId="urn:microsoft.com/office/officeart/2018/2/layout/IconVerticalSolidList"/>
    <dgm:cxn modelId="{93251AA1-788D-4615-B239-4B17B9E04656}" type="presParOf" srcId="{7F0EB398-0632-4362-9C79-563B5186BC71}" destId="{A8C9DEA9-132E-4F7B-9F18-AC551C65C549}" srcOrd="0" destOrd="0" presId="urn:microsoft.com/office/officeart/2018/2/layout/IconVerticalSolidList"/>
    <dgm:cxn modelId="{5737D10F-92EA-4007-9B76-FB718BF0082A}" type="presParOf" srcId="{7F0EB398-0632-4362-9C79-563B5186BC71}" destId="{846D9670-C21B-43EC-B6FE-E288CA321216}" srcOrd="1" destOrd="0" presId="urn:microsoft.com/office/officeart/2018/2/layout/IconVerticalSolidList"/>
    <dgm:cxn modelId="{8DE15336-BFBD-469D-9390-9272C03B7DE8}" type="presParOf" srcId="{7F0EB398-0632-4362-9C79-563B5186BC71}" destId="{60515E62-809C-463B-8B1B-8B7DE651D92D}" srcOrd="2" destOrd="0" presId="urn:microsoft.com/office/officeart/2018/2/layout/IconVerticalSolidList"/>
    <dgm:cxn modelId="{F1CD9EAA-7226-4416-960A-DA2E13A7E4B4}" type="presParOf" srcId="{7F0EB398-0632-4362-9C79-563B5186BC71}" destId="{AACBA023-8CB9-4A6D-B0F3-296517F22B52}" srcOrd="3" destOrd="0" presId="urn:microsoft.com/office/officeart/2018/2/layout/IconVerticalSolidList"/>
    <dgm:cxn modelId="{718348CE-DAF7-4E33-989A-E055666F9637}" type="presParOf" srcId="{343E8A7F-BEB5-4EF9-B4AC-68E83E3AFB57}" destId="{A380BCCE-D1A6-4A8B-8943-873FAB092FA3}" srcOrd="5" destOrd="0" presId="urn:microsoft.com/office/officeart/2018/2/layout/IconVerticalSolidList"/>
    <dgm:cxn modelId="{032CFF4C-C20A-4163-B308-E337F8B104B6}" type="presParOf" srcId="{343E8A7F-BEB5-4EF9-B4AC-68E83E3AFB57}" destId="{E470739B-F942-4850-A21C-8222197D6816}" srcOrd="6" destOrd="0" presId="urn:microsoft.com/office/officeart/2018/2/layout/IconVerticalSolidList"/>
    <dgm:cxn modelId="{B6A5D4C9-6123-4C0B-856D-A3AF762BDAAC}" type="presParOf" srcId="{E470739B-F942-4850-A21C-8222197D6816}" destId="{F82288D3-6715-46DD-932F-596C3BB4B3C9}" srcOrd="0" destOrd="0" presId="urn:microsoft.com/office/officeart/2018/2/layout/IconVerticalSolidList"/>
    <dgm:cxn modelId="{BE57598F-0EC5-4C42-AF05-7521104B11C8}" type="presParOf" srcId="{E470739B-F942-4850-A21C-8222197D6816}" destId="{718E6EEB-A53C-4A7A-B99B-BB9030B9493C}" srcOrd="1" destOrd="0" presId="urn:microsoft.com/office/officeart/2018/2/layout/IconVerticalSolidList"/>
    <dgm:cxn modelId="{DD791769-D9BA-47C6-BCC9-8115B4BA1655}" type="presParOf" srcId="{E470739B-F942-4850-A21C-8222197D6816}" destId="{2F398F30-61D8-41BC-8FC2-F26F0CCFCA26}" srcOrd="2" destOrd="0" presId="urn:microsoft.com/office/officeart/2018/2/layout/IconVerticalSolidList"/>
    <dgm:cxn modelId="{0D6D8F2A-9584-4677-A88F-01F87E9A88C2}" type="presParOf" srcId="{E470739B-F942-4850-A21C-8222197D6816}" destId="{522B1217-97DA-4928-807F-4AC8BB74FE68}" srcOrd="3" destOrd="0" presId="urn:microsoft.com/office/officeart/2018/2/layout/IconVerticalSolidList"/>
    <dgm:cxn modelId="{6A3BEC12-4D2F-4AE8-9F69-D9DD618A967A}" type="presParOf" srcId="{343E8A7F-BEB5-4EF9-B4AC-68E83E3AFB57}" destId="{9BDEA42A-0A20-4A0D-A680-C8D708B86C7D}" srcOrd="7" destOrd="0" presId="urn:microsoft.com/office/officeart/2018/2/layout/IconVerticalSolidList"/>
    <dgm:cxn modelId="{5389C240-67D4-4ADE-9F59-20609519C129}" type="presParOf" srcId="{343E8A7F-BEB5-4EF9-B4AC-68E83E3AFB57}" destId="{F329FE52-97D5-496F-A84B-49B009FB2E20}" srcOrd="8" destOrd="0" presId="urn:microsoft.com/office/officeart/2018/2/layout/IconVerticalSolidList"/>
    <dgm:cxn modelId="{8C0910CF-6E4F-4925-934F-E8D2C126C80A}" type="presParOf" srcId="{F329FE52-97D5-496F-A84B-49B009FB2E20}" destId="{EB93EE17-A61C-4719-BDBB-A4B5530C6AA3}" srcOrd="0" destOrd="0" presId="urn:microsoft.com/office/officeart/2018/2/layout/IconVerticalSolidList"/>
    <dgm:cxn modelId="{87C0D66E-D5D0-4340-BF36-52B711D4B101}" type="presParOf" srcId="{F329FE52-97D5-496F-A84B-49B009FB2E20}" destId="{AE90A302-5F1F-4754-A5D6-B71EA2D4EA2D}" srcOrd="1" destOrd="0" presId="urn:microsoft.com/office/officeart/2018/2/layout/IconVerticalSolidList"/>
    <dgm:cxn modelId="{0566FD88-ADCA-47E9-B65D-0466E067E36B}" type="presParOf" srcId="{F329FE52-97D5-496F-A84B-49B009FB2E20}" destId="{5D2963EC-F9E6-4804-BE51-8BBCEFFA04C1}" srcOrd="2" destOrd="0" presId="urn:microsoft.com/office/officeart/2018/2/layout/IconVerticalSolidList"/>
    <dgm:cxn modelId="{47DDA75B-D2C5-4BB8-896B-0ADE02506B4F}" type="presParOf" srcId="{F329FE52-97D5-496F-A84B-49B009FB2E20}" destId="{D810E2E5-7C70-44D9-9027-BD492B6B3D1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CB3DA7-6F8F-4577-8C1F-D2FF177580C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9F019E-E23D-4964-B17E-BD1B8CD0ADA3}">
      <dgm:prSet/>
      <dgm:spPr/>
      <dgm:t>
        <a:bodyPr/>
        <a:lstStyle/>
        <a:p>
          <a:r>
            <a:rPr lang="en-GB"/>
            <a:t>Whitbread hopes to raise another £1 billion via a fully underwritten rights issue</a:t>
          </a:r>
          <a:endParaRPr lang="en-US"/>
        </a:p>
      </dgm:t>
    </dgm:pt>
    <dgm:pt modelId="{4239F152-68C4-4A5E-8CA5-25792DEFEA0F}" type="parTrans" cxnId="{48394954-CE44-4831-81B1-72C407F7D9AD}">
      <dgm:prSet/>
      <dgm:spPr/>
      <dgm:t>
        <a:bodyPr/>
        <a:lstStyle/>
        <a:p>
          <a:endParaRPr lang="en-US"/>
        </a:p>
      </dgm:t>
    </dgm:pt>
    <dgm:pt modelId="{177F3DDC-A329-4147-A656-D4F3A60B9D42}" type="sibTrans" cxnId="{48394954-CE44-4831-81B1-72C407F7D9AD}">
      <dgm:prSet/>
      <dgm:spPr/>
      <dgm:t>
        <a:bodyPr/>
        <a:lstStyle/>
        <a:p>
          <a:endParaRPr lang="en-US"/>
        </a:p>
      </dgm:t>
    </dgm:pt>
    <dgm:pt modelId="{C577201A-0B09-4FC4-A6EA-4CE74043F7F3}">
      <dgm:prSet/>
      <dgm:spPr/>
      <dgm:t>
        <a:bodyPr/>
        <a:lstStyle/>
        <a:p>
          <a:r>
            <a:rPr lang="en-GB"/>
            <a:t>Pension funds</a:t>
          </a:r>
          <a:endParaRPr lang="en-US"/>
        </a:p>
      </dgm:t>
    </dgm:pt>
    <dgm:pt modelId="{4E74F695-3B0A-4695-A329-0425C6B4D984}" type="parTrans" cxnId="{4CFDED0B-8AA4-488D-A3C7-41C64F459E13}">
      <dgm:prSet/>
      <dgm:spPr/>
      <dgm:t>
        <a:bodyPr/>
        <a:lstStyle/>
        <a:p>
          <a:endParaRPr lang="en-US"/>
        </a:p>
      </dgm:t>
    </dgm:pt>
    <dgm:pt modelId="{166CF6F7-BC77-4329-A7AE-B22F88E1EDD4}" type="sibTrans" cxnId="{4CFDED0B-8AA4-488D-A3C7-41C64F459E13}">
      <dgm:prSet/>
      <dgm:spPr/>
      <dgm:t>
        <a:bodyPr/>
        <a:lstStyle/>
        <a:p>
          <a:endParaRPr lang="en-US"/>
        </a:p>
      </dgm:t>
    </dgm:pt>
    <dgm:pt modelId="{B2BBB9EB-B43E-4394-911F-3233C8700FCC}">
      <dgm:prSet/>
      <dgm:spPr/>
      <dgm:t>
        <a:bodyPr/>
        <a:lstStyle/>
        <a:p>
          <a:r>
            <a:rPr lang="en-GB"/>
            <a:t>New share issue with waivers from its lenders on 18 months</a:t>
          </a:r>
          <a:endParaRPr lang="en-US"/>
        </a:p>
      </dgm:t>
    </dgm:pt>
    <dgm:pt modelId="{06DD09A5-C23F-40F6-9129-5C3368ABD05C}" type="parTrans" cxnId="{35E9B4D3-F455-419F-BBC3-1D75D3F45D53}">
      <dgm:prSet/>
      <dgm:spPr/>
      <dgm:t>
        <a:bodyPr/>
        <a:lstStyle/>
        <a:p>
          <a:endParaRPr lang="en-US"/>
        </a:p>
      </dgm:t>
    </dgm:pt>
    <dgm:pt modelId="{7F57BDAE-8F2F-433B-89F4-973A1AD0BCE5}" type="sibTrans" cxnId="{35E9B4D3-F455-419F-BBC3-1D75D3F45D53}">
      <dgm:prSet/>
      <dgm:spPr/>
      <dgm:t>
        <a:bodyPr/>
        <a:lstStyle/>
        <a:p>
          <a:endParaRPr lang="en-US"/>
        </a:p>
      </dgm:t>
    </dgm:pt>
    <dgm:pt modelId="{11EB2F37-5F27-4C75-AF76-8C7A150AD112}">
      <dgm:prSet/>
      <dgm:spPr/>
      <dgm:t>
        <a:bodyPr/>
        <a:lstStyle/>
        <a:p>
          <a:r>
            <a:rPr lang="en-GB"/>
            <a:t>Concentrating on long-term achievement securing both leasehold and freehold sites.</a:t>
          </a:r>
          <a:endParaRPr lang="en-US"/>
        </a:p>
      </dgm:t>
    </dgm:pt>
    <dgm:pt modelId="{B122056F-9B5A-4389-A326-952A519E68BE}" type="parTrans" cxnId="{E72A48E2-2924-43A6-84F4-884763CCD007}">
      <dgm:prSet/>
      <dgm:spPr/>
      <dgm:t>
        <a:bodyPr/>
        <a:lstStyle/>
        <a:p>
          <a:endParaRPr lang="en-US"/>
        </a:p>
      </dgm:t>
    </dgm:pt>
    <dgm:pt modelId="{BCEBD3D9-66F3-452B-992A-30A7EDCB10B3}" type="sibTrans" cxnId="{E72A48E2-2924-43A6-84F4-884763CCD007}">
      <dgm:prSet/>
      <dgm:spPr/>
      <dgm:t>
        <a:bodyPr/>
        <a:lstStyle/>
        <a:p>
          <a:endParaRPr lang="en-US"/>
        </a:p>
      </dgm:t>
    </dgm:pt>
    <dgm:pt modelId="{6DDE4499-496A-4CDE-8F2D-140752A720E8}" type="pres">
      <dgm:prSet presAssocID="{3ECB3DA7-6F8F-4577-8C1F-D2FF177580C1}" presName="root" presStyleCnt="0">
        <dgm:presLayoutVars>
          <dgm:dir/>
          <dgm:resizeHandles val="exact"/>
        </dgm:presLayoutVars>
      </dgm:prSet>
      <dgm:spPr/>
    </dgm:pt>
    <dgm:pt modelId="{3CEAAA73-78E3-44CD-A6F3-C6BD3ED11D82}" type="pres">
      <dgm:prSet presAssocID="{9F9F019E-E23D-4964-B17E-BD1B8CD0ADA3}" presName="compNode" presStyleCnt="0"/>
      <dgm:spPr/>
    </dgm:pt>
    <dgm:pt modelId="{904B76C4-4519-4CF3-AE87-4BF51A08ED44}" type="pres">
      <dgm:prSet presAssocID="{9F9F019E-E23D-4964-B17E-BD1B8CD0ADA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FFEB43F6-292E-445A-94BF-2A2A152758B3}" type="pres">
      <dgm:prSet presAssocID="{9F9F019E-E23D-4964-B17E-BD1B8CD0ADA3}" presName="spaceRect" presStyleCnt="0"/>
      <dgm:spPr/>
    </dgm:pt>
    <dgm:pt modelId="{6EF059D9-ED35-440E-A246-159E721B1EE8}" type="pres">
      <dgm:prSet presAssocID="{9F9F019E-E23D-4964-B17E-BD1B8CD0ADA3}" presName="textRect" presStyleLbl="revTx" presStyleIdx="0" presStyleCnt="4">
        <dgm:presLayoutVars>
          <dgm:chMax val="1"/>
          <dgm:chPref val="1"/>
        </dgm:presLayoutVars>
      </dgm:prSet>
      <dgm:spPr/>
    </dgm:pt>
    <dgm:pt modelId="{A56B060A-A93F-4617-85FE-51F73306982B}" type="pres">
      <dgm:prSet presAssocID="{177F3DDC-A329-4147-A656-D4F3A60B9D42}" presName="sibTrans" presStyleCnt="0"/>
      <dgm:spPr/>
    </dgm:pt>
    <dgm:pt modelId="{CC5470E0-6C70-45C7-A729-716AB783C79F}" type="pres">
      <dgm:prSet presAssocID="{C577201A-0B09-4FC4-A6EA-4CE74043F7F3}" presName="compNode" presStyleCnt="0"/>
      <dgm:spPr/>
    </dgm:pt>
    <dgm:pt modelId="{B8A0643A-2B34-4505-8BFC-3A62DBB3EB8E}" type="pres">
      <dgm:prSet presAssocID="{C577201A-0B09-4FC4-A6EA-4CE74043F7F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ggy Bank"/>
        </a:ext>
      </dgm:extLst>
    </dgm:pt>
    <dgm:pt modelId="{1C4AA8F3-2BFF-49E1-A3D5-64367E66340C}" type="pres">
      <dgm:prSet presAssocID="{C577201A-0B09-4FC4-A6EA-4CE74043F7F3}" presName="spaceRect" presStyleCnt="0"/>
      <dgm:spPr/>
    </dgm:pt>
    <dgm:pt modelId="{9D6D6290-2F59-4D3D-A2EF-C0251182D36E}" type="pres">
      <dgm:prSet presAssocID="{C577201A-0B09-4FC4-A6EA-4CE74043F7F3}" presName="textRect" presStyleLbl="revTx" presStyleIdx="1" presStyleCnt="4">
        <dgm:presLayoutVars>
          <dgm:chMax val="1"/>
          <dgm:chPref val="1"/>
        </dgm:presLayoutVars>
      </dgm:prSet>
      <dgm:spPr/>
    </dgm:pt>
    <dgm:pt modelId="{B5DEE048-A87A-4EB6-ADC2-704AA8B4F1C9}" type="pres">
      <dgm:prSet presAssocID="{166CF6F7-BC77-4329-A7AE-B22F88E1EDD4}" presName="sibTrans" presStyleCnt="0"/>
      <dgm:spPr/>
    </dgm:pt>
    <dgm:pt modelId="{C0951360-6028-47E2-8BEA-810F955675C6}" type="pres">
      <dgm:prSet presAssocID="{B2BBB9EB-B43E-4394-911F-3233C8700FCC}" presName="compNode" presStyleCnt="0"/>
      <dgm:spPr/>
    </dgm:pt>
    <dgm:pt modelId="{E3F453B3-EFBD-4BB2-A44C-F251F70650B9}" type="pres">
      <dgm:prSet presAssocID="{B2BBB9EB-B43E-4394-911F-3233C8700F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89D199C6-0E4D-4BA3-A55A-CB0C6D1095D3}" type="pres">
      <dgm:prSet presAssocID="{B2BBB9EB-B43E-4394-911F-3233C8700FCC}" presName="spaceRect" presStyleCnt="0"/>
      <dgm:spPr/>
    </dgm:pt>
    <dgm:pt modelId="{9F7BB38B-0444-477E-923C-FF5C61464492}" type="pres">
      <dgm:prSet presAssocID="{B2BBB9EB-B43E-4394-911F-3233C8700FCC}" presName="textRect" presStyleLbl="revTx" presStyleIdx="2" presStyleCnt="4">
        <dgm:presLayoutVars>
          <dgm:chMax val="1"/>
          <dgm:chPref val="1"/>
        </dgm:presLayoutVars>
      </dgm:prSet>
      <dgm:spPr/>
    </dgm:pt>
    <dgm:pt modelId="{67CBBDB8-41A7-430A-9D02-C37D382A0C05}" type="pres">
      <dgm:prSet presAssocID="{7F57BDAE-8F2F-433B-89F4-973A1AD0BCE5}" presName="sibTrans" presStyleCnt="0"/>
      <dgm:spPr/>
    </dgm:pt>
    <dgm:pt modelId="{676DAB5A-BFE4-4329-8663-D9D9FA6554A8}" type="pres">
      <dgm:prSet presAssocID="{11EB2F37-5F27-4C75-AF76-8C7A150AD112}" presName="compNode" presStyleCnt="0"/>
      <dgm:spPr/>
    </dgm:pt>
    <dgm:pt modelId="{07C38629-E3BC-4575-AAD8-2EBAFE66F812}" type="pres">
      <dgm:prSet presAssocID="{11EB2F37-5F27-4C75-AF76-8C7A150AD11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0EFFD971-EDF3-4A13-B18C-9F25BF716E18}" type="pres">
      <dgm:prSet presAssocID="{11EB2F37-5F27-4C75-AF76-8C7A150AD112}" presName="spaceRect" presStyleCnt="0"/>
      <dgm:spPr/>
    </dgm:pt>
    <dgm:pt modelId="{DFE5E90B-E261-42B5-B234-3830B7B0EB3C}" type="pres">
      <dgm:prSet presAssocID="{11EB2F37-5F27-4C75-AF76-8C7A150AD112}" presName="textRect" presStyleLbl="revTx" presStyleIdx="3" presStyleCnt="4">
        <dgm:presLayoutVars>
          <dgm:chMax val="1"/>
          <dgm:chPref val="1"/>
        </dgm:presLayoutVars>
      </dgm:prSet>
      <dgm:spPr/>
    </dgm:pt>
  </dgm:ptLst>
  <dgm:cxnLst>
    <dgm:cxn modelId="{4CFDED0B-8AA4-488D-A3C7-41C64F459E13}" srcId="{3ECB3DA7-6F8F-4577-8C1F-D2FF177580C1}" destId="{C577201A-0B09-4FC4-A6EA-4CE74043F7F3}" srcOrd="1" destOrd="0" parTransId="{4E74F695-3B0A-4695-A329-0425C6B4D984}" sibTransId="{166CF6F7-BC77-4329-A7AE-B22F88E1EDD4}"/>
    <dgm:cxn modelId="{7632A814-FF96-4068-8B86-AA24005EFCCA}" type="presOf" srcId="{11EB2F37-5F27-4C75-AF76-8C7A150AD112}" destId="{DFE5E90B-E261-42B5-B234-3830B7B0EB3C}" srcOrd="0" destOrd="0" presId="urn:microsoft.com/office/officeart/2018/2/layout/IconLabelList"/>
    <dgm:cxn modelId="{37CFC22C-3613-4C87-95BE-85865DAD03B2}" type="presOf" srcId="{9F9F019E-E23D-4964-B17E-BD1B8CD0ADA3}" destId="{6EF059D9-ED35-440E-A246-159E721B1EE8}" srcOrd="0" destOrd="0" presId="urn:microsoft.com/office/officeart/2018/2/layout/IconLabelList"/>
    <dgm:cxn modelId="{8C647473-14D5-433E-A5A7-B032CB655650}" type="presOf" srcId="{B2BBB9EB-B43E-4394-911F-3233C8700FCC}" destId="{9F7BB38B-0444-477E-923C-FF5C61464492}" srcOrd="0" destOrd="0" presId="urn:microsoft.com/office/officeart/2018/2/layout/IconLabelList"/>
    <dgm:cxn modelId="{48394954-CE44-4831-81B1-72C407F7D9AD}" srcId="{3ECB3DA7-6F8F-4577-8C1F-D2FF177580C1}" destId="{9F9F019E-E23D-4964-B17E-BD1B8CD0ADA3}" srcOrd="0" destOrd="0" parTransId="{4239F152-68C4-4A5E-8CA5-25792DEFEA0F}" sibTransId="{177F3DDC-A329-4147-A656-D4F3A60B9D42}"/>
    <dgm:cxn modelId="{1169CCA8-7B00-45E4-83A9-FDCC33DA3879}" type="presOf" srcId="{3ECB3DA7-6F8F-4577-8C1F-D2FF177580C1}" destId="{6DDE4499-496A-4CDE-8F2D-140752A720E8}" srcOrd="0" destOrd="0" presId="urn:microsoft.com/office/officeart/2018/2/layout/IconLabelList"/>
    <dgm:cxn modelId="{D09153B1-572F-410D-8977-B55E8C2DCF4A}" type="presOf" srcId="{C577201A-0B09-4FC4-A6EA-4CE74043F7F3}" destId="{9D6D6290-2F59-4D3D-A2EF-C0251182D36E}" srcOrd="0" destOrd="0" presId="urn:microsoft.com/office/officeart/2018/2/layout/IconLabelList"/>
    <dgm:cxn modelId="{35E9B4D3-F455-419F-BBC3-1D75D3F45D53}" srcId="{3ECB3DA7-6F8F-4577-8C1F-D2FF177580C1}" destId="{B2BBB9EB-B43E-4394-911F-3233C8700FCC}" srcOrd="2" destOrd="0" parTransId="{06DD09A5-C23F-40F6-9129-5C3368ABD05C}" sibTransId="{7F57BDAE-8F2F-433B-89F4-973A1AD0BCE5}"/>
    <dgm:cxn modelId="{E72A48E2-2924-43A6-84F4-884763CCD007}" srcId="{3ECB3DA7-6F8F-4577-8C1F-D2FF177580C1}" destId="{11EB2F37-5F27-4C75-AF76-8C7A150AD112}" srcOrd="3" destOrd="0" parTransId="{B122056F-9B5A-4389-A326-952A519E68BE}" sibTransId="{BCEBD3D9-66F3-452B-992A-30A7EDCB10B3}"/>
    <dgm:cxn modelId="{2D768230-2015-4372-8779-FD228D9F8798}" type="presParOf" srcId="{6DDE4499-496A-4CDE-8F2D-140752A720E8}" destId="{3CEAAA73-78E3-44CD-A6F3-C6BD3ED11D82}" srcOrd="0" destOrd="0" presId="urn:microsoft.com/office/officeart/2018/2/layout/IconLabelList"/>
    <dgm:cxn modelId="{AD28C3A8-0252-4577-B309-8482D8C3AE65}" type="presParOf" srcId="{3CEAAA73-78E3-44CD-A6F3-C6BD3ED11D82}" destId="{904B76C4-4519-4CF3-AE87-4BF51A08ED44}" srcOrd="0" destOrd="0" presId="urn:microsoft.com/office/officeart/2018/2/layout/IconLabelList"/>
    <dgm:cxn modelId="{5636022D-FB92-4573-9DA6-CAEA7B5C6773}" type="presParOf" srcId="{3CEAAA73-78E3-44CD-A6F3-C6BD3ED11D82}" destId="{FFEB43F6-292E-445A-94BF-2A2A152758B3}" srcOrd="1" destOrd="0" presId="urn:microsoft.com/office/officeart/2018/2/layout/IconLabelList"/>
    <dgm:cxn modelId="{2E78C671-7011-48E6-BDD0-EBADCED00F3B}" type="presParOf" srcId="{3CEAAA73-78E3-44CD-A6F3-C6BD3ED11D82}" destId="{6EF059D9-ED35-440E-A246-159E721B1EE8}" srcOrd="2" destOrd="0" presId="urn:microsoft.com/office/officeart/2018/2/layout/IconLabelList"/>
    <dgm:cxn modelId="{5C0EA342-46AC-4C75-B44E-1DFA727FE5EF}" type="presParOf" srcId="{6DDE4499-496A-4CDE-8F2D-140752A720E8}" destId="{A56B060A-A93F-4617-85FE-51F73306982B}" srcOrd="1" destOrd="0" presId="urn:microsoft.com/office/officeart/2018/2/layout/IconLabelList"/>
    <dgm:cxn modelId="{90DCFD61-2851-45FF-B429-5C0A5A6BC902}" type="presParOf" srcId="{6DDE4499-496A-4CDE-8F2D-140752A720E8}" destId="{CC5470E0-6C70-45C7-A729-716AB783C79F}" srcOrd="2" destOrd="0" presId="urn:microsoft.com/office/officeart/2018/2/layout/IconLabelList"/>
    <dgm:cxn modelId="{E68CCDCE-35AA-4A42-8CE7-F62934E8964C}" type="presParOf" srcId="{CC5470E0-6C70-45C7-A729-716AB783C79F}" destId="{B8A0643A-2B34-4505-8BFC-3A62DBB3EB8E}" srcOrd="0" destOrd="0" presId="urn:microsoft.com/office/officeart/2018/2/layout/IconLabelList"/>
    <dgm:cxn modelId="{751F39C3-48E7-49F7-AD78-74CC304F7A18}" type="presParOf" srcId="{CC5470E0-6C70-45C7-A729-716AB783C79F}" destId="{1C4AA8F3-2BFF-49E1-A3D5-64367E66340C}" srcOrd="1" destOrd="0" presId="urn:microsoft.com/office/officeart/2018/2/layout/IconLabelList"/>
    <dgm:cxn modelId="{2134FF22-1B24-4BBE-8896-D45FED7FCAB9}" type="presParOf" srcId="{CC5470E0-6C70-45C7-A729-716AB783C79F}" destId="{9D6D6290-2F59-4D3D-A2EF-C0251182D36E}" srcOrd="2" destOrd="0" presId="urn:microsoft.com/office/officeart/2018/2/layout/IconLabelList"/>
    <dgm:cxn modelId="{9B9E4B96-0574-43AF-82B9-AC0FD3B79EF7}" type="presParOf" srcId="{6DDE4499-496A-4CDE-8F2D-140752A720E8}" destId="{B5DEE048-A87A-4EB6-ADC2-704AA8B4F1C9}" srcOrd="3" destOrd="0" presId="urn:microsoft.com/office/officeart/2018/2/layout/IconLabelList"/>
    <dgm:cxn modelId="{0413D8D8-D6E6-44C2-9115-E65403D0F6AA}" type="presParOf" srcId="{6DDE4499-496A-4CDE-8F2D-140752A720E8}" destId="{C0951360-6028-47E2-8BEA-810F955675C6}" srcOrd="4" destOrd="0" presId="urn:microsoft.com/office/officeart/2018/2/layout/IconLabelList"/>
    <dgm:cxn modelId="{5538326A-3885-4AF9-ABE8-D72E4BEB755C}" type="presParOf" srcId="{C0951360-6028-47E2-8BEA-810F955675C6}" destId="{E3F453B3-EFBD-4BB2-A44C-F251F70650B9}" srcOrd="0" destOrd="0" presId="urn:microsoft.com/office/officeart/2018/2/layout/IconLabelList"/>
    <dgm:cxn modelId="{9A9B56A7-1D1C-4E28-9182-8A6080F7D2F1}" type="presParOf" srcId="{C0951360-6028-47E2-8BEA-810F955675C6}" destId="{89D199C6-0E4D-4BA3-A55A-CB0C6D1095D3}" srcOrd="1" destOrd="0" presId="urn:microsoft.com/office/officeart/2018/2/layout/IconLabelList"/>
    <dgm:cxn modelId="{FEF52C3A-BE91-4604-8EE8-071FE7E8F3C3}" type="presParOf" srcId="{C0951360-6028-47E2-8BEA-810F955675C6}" destId="{9F7BB38B-0444-477E-923C-FF5C61464492}" srcOrd="2" destOrd="0" presId="urn:microsoft.com/office/officeart/2018/2/layout/IconLabelList"/>
    <dgm:cxn modelId="{D2A1F263-516D-4FB6-8C8C-E656E4A00ECF}" type="presParOf" srcId="{6DDE4499-496A-4CDE-8F2D-140752A720E8}" destId="{67CBBDB8-41A7-430A-9D02-C37D382A0C05}" srcOrd="5" destOrd="0" presId="urn:microsoft.com/office/officeart/2018/2/layout/IconLabelList"/>
    <dgm:cxn modelId="{74BD967E-DA6A-4FED-AB03-3A5F180029E6}" type="presParOf" srcId="{6DDE4499-496A-4CDE-8F2D-140752A720E8}" destId="{676DAB5A-BFE4-4329-8663-D9D9FA6554A8}" srcOrd="6" destOrd="0" presId="urn:microsoft.com/office/officeart/2018/2/layout/IconLabelList"/>
    <dgm:cxn modelId="{C0091F4C-9F5B-4418-8583-5DC8FACCBD52}" type="presParOf" srcId="{676DAB5A-BFE4-4329-8663-D9D9FA6554A8}" destId="{07C38629-E3BC-4575-AAD8-2EBAFE66F812}" srcOrd="0" destOrd="0" presId="urn:microsoft.com/office/officeart/2018/2/layout/IconLabelList"/>
    <dgm:cxn modelId="{C4A359F7-2A8F-450F-8656-86B79F3B4D40}" type="presParOf" srcId="{676DAB5A-BFE4-4329-8663-D9D9FA6554A8}" destId="{0EFFD971-EDF3-4A13-B18C-9F25BF716E18}" srcOrd="1" destOrd="0" presId="urn:microsoft.com/office/officeart/2018/2/layout/IconLabelList"/>
    <dgm:cxn modelId="{BD854E11-731B-4669-84E9-F8C5F1F8E58C}" type="presParOf" srcId="{676DAB5A-BFE4-4329-8663-D9D9FA6554A8}" destId="{DFE5E90B-E261-42B5-B234-3830B7B0EB3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FB0F6-5724-4448-9860-0917238F7191}">
      <dsp:nvSpPr>
        <dsp:cNvPr id="0" name=""/>
        <dsp:cNvSpPr/>
      </dsp:nvSpPr>
      <dsp:spPr>
        <a:xfrm>
          <a:off x="0" y="7894"/>
          <a:ext cx="11033029" cy="69711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181DD0-E138-46AE-A441-164DFFB1C9F8}">
      <dsp:nvSpPr>
        <dsp:cNvPr id="0" name=""/>
        <dsp:cNvSpPr/>
      </dsp:nvSpPr>
      <dsp:spPr>
        <a:xfrm>
          <a:off x="194198" y="135071"/>
          <a:ext cx="383412" cy="3834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E48DF3-57D1-4C9A-838D-AFA3873FD7FD}">
      <dsp:nvSpPr>
        <dsp:cNvPr id="0" name=""/>
        <dsp:cNvSpPr/>
      </dsp:nvSpPr>
      <dsp:spPr>
        <a:xfrm>
          <a:off x="805166" y="3272"/>
          <a:ext cx="10227862" cy="697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778" tIns="73778" rIns="73778" bIns="73778"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The strategy Whitbread has is simple to put the customer as a core of everything the company does. The business wants to be capable in the future to support the growth of the company thru different ideas:</a:t>
          </a:r>
          <a:endParaRPr lang="en-US" sz="1700" kern="1200" dirty="0">
            <a:latin typeface="Arial" panose="020B0604020202020204" pitchFamily="34" charset="0"/>
            <a:cs typeface="Arial" panose="020B0604020202020204" pitchFamily="34" charset="0"/>
          </a:endParaRPr>
        </a:p>
      </dsp:txBody>
      <dsp:txXfrm>
        <a:off x="805166" y="3272"/>
        <a:ext cx="10227862" cy="697113"/>
      </dsp:txXfrm>
    </dsp:sp>
    <dsp:sp modelId="{C98F9CCA-6B44-4A5C-B880-ABD7D2B9366A}">
      <dsp:nvSpPr>
        <dsp:cNvPr id="0" name=""/>
        <dsp:cNvSpPr/>
      </dsp:nvSpPr>
      <dsp:spPr>
        <a:xfrm>
          <a:off x="0" y="874665"/>
          <a:ext cx="11033029" cy="69711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1FED8E-8C93-4D81-A92F-4927CCEBE9C6}">
      <dsp:nvSpPr>
        <dsp:cNvPr id="0" name=""/>
        <dsp:cNvSpPr/>
      </dsp:nvSpPr>
      <dsp:spPr>
        <a:xfrm>
          <a:off x="210876" y="1031515"/>
          <a:ext cx="383412" cy="3834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52575F-741D-46EF-BA1F-B6D50AA08999}">
      <dsp:nvSpPr>
        <dsp:cNvPr id="0" name=""/>
        <dsp:cNvSpPr/>
      </dsp:nvSpPr>
      <dsp:spPr>
        <a:xfrm>
          <a:off x="805166" y="874665"/>
          <a:ext cx="10227862" cy="697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778" tIns="73778" rIns="73778" bIns="73778" numCol="1" spcCol="1270" anchor="ctr" anchorCtr="0">
          <a:noAutofit/>
        </a:bodyPr>
        <a:lstStyle/>
        <a:p>
          <a:pPr marL="0" lvl="0" indent="0" algn="l"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Efficiency</a:t>
          </a:r>
          <a:r>
            <a:rPr lang="en-GB" sz="1700" kern="1200" dirty="0">
              <a:latin typeface="Arial" panose="020B0604020202020204" pitchFamily="34" charset="0"/>
              <a:cs typeface="Arial" panose="020B0604020202020204" pitchFamily="34" charset="0"/>
            </a:rPr>
            <a:t>: efficient savings over a five years’ time to help the cost pressure of the business</a:t>
          </a:r>
          <a:endParaRPr lang="en-US" sz="1700" kern="1200" dirty="0">
            <a:latin typeface="Arial" panose="020B0604020202020204" pitchFamily="34" charset="0"/>
            <a:cs typeface="Arial" panose="020B0604020202020204" pitchFamily="34" charset="0"/>
          </a:endParaRPr>
        </a:p>
      </dsp:txBody>
      <dsp:txXfrm>
        <a:off x="805166" y="874665"/>
        <a:ext cx="10227862" cy="697113"/>
      </dsp:txXfrm>
    </dsp:sp>
    <dsp:sp modelId="{A8C9DEA9-132E-4F7B-9F18-AC551C65C549}">
      <dsp:nvSpPr>
        <dsp:cNvPr id="0" name=""/>
        <dsp:cNvSpPr/>
      </dsp:nvSpPr>
      <dsp:spPr>
        <a:xfrm>
          <a:off x="0" y="1746057"/>
          <a:ext cx="11033029" cy="69711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6D9670-C21B-43EC-B6FE-E288CA321216}">
      <dsp:nvSpPr>
        <dsp:cNvPr id="0" name=""/>
        <dsp:cNvSpPr/>
      </dsp:nvSpPr>
      <dsp:spPr>
        <a:xfrm>
          <a:off x="210876" y="1902908"/>
          <a:ext cx="383412" cy="3834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CBA023-8CB9-4A6D-B0F3-296517F22B52}">
      <dsp:nvSpPr>
        <dsp:cNvPr id="0" name=""/>
        <dsp:cNvSpPr/>
      </dsp:nvSpPr>
      <dsp:spPr>
        <a:xfrm>
          <a:off x="805166" y="1746057"/>
          <a:ext cx="10227862" cy="697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778" tIns="73778" rIns="73778" bIns="73778" numCol="1" spcCol="1270" anchor="ctr" anchorCtr="0">
          <a:noAutofit/>
        </a:bodyPr>
        <a:lstStyle/>
        <a:p>
          <a:pPr marL="0" lvl="0" indent="0" algn="l"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Technology</a:t>
          </a:r>
          <a:r>
            <a:rPr lang="en-GB" sz="1700" kern="1200" dirty="0">
              <a:latin typeface="Arial" panose="020B0604020202020204" pitchFamily="34" charset="0"/>
              <a:cs typeface="Arial" panose="020B0604020202020204" pitchFamily="34" charset="0"/>
            </a:rPr>
            <a:t>: developing new platforms, having more information for customers, and also having a private platform for the business to reach everywhere in short time.</a:t>
          </a:r>
          <a:endParaRPr lang="en-US" sz="1700" kern="1200" dirty="0">
            <a:latin typeface="Arial" panose="020B0604020202020204" pitchFamily="34" charset="0"/>
            <a:cs typeface="Arial" panose="020B0604020202020204" pitchFamily="34" charset="0"/>
          </a:endParaRPr>
        </a:p>
      </dsp:txBody>
      <dsp:txXfrm>
        <a:off x="805166" y="1746057"/>
        <a:ext cx="10227862" cy="697113"/>
      </dsp:txXfrm>
    </dsp:sp>
    <dsp:sp modelId="{F82288D3-6715-46DD-932F-596C3BB4B3C9}">
      <dsp:nvSpPr>
        <dsp:cNvPr id="0" name=""/>
        <dsp:cNvSpPr/>
      </dsp:nvSpPr>
      <dsp:spPr>
        <a:xfrm>
          <a:off x="0" y="2617449"/>
          <a:ext cx="11033029" cy="69711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8E6EEB-A53C-4A7A-B99B-BB9030B9493C}">
      <dsp:nvSpPr>
        <dsp:cNvPr id="0" name=""/>
        <dsp:cNvSpPr/>
      </dsp:nvSpPr>
      <dsp:spPr>
        <a:xfrm>
          <a:off x="210876" y="2774300"/>
          <a:ext cx="383412" cy="3834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2B1217-97DA-4928-807F-4AC8BB74FE68}">
      <dsp:nvSpPr>
        <dsp:cNvPr id="0" name=""/>
        <dsp:cNvSpPr/>
      </dsp:nvSpPr>
      <dsp:spPr>
        <a:xfrm>
          <a:off x="805166" y="2617449"/>
          <a:ext cx="10227862" cy="697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778" tIns="73778" rIns="73778" bIns="73778" numCol="1" spcCol="1270" anchor="ctr" anchorCtr="0">
          <a:noAutofit/>
        </a:bodyPr>
        <a:lstStyle/>
        <a:p>
          <a:pPr marL="0" lvl="0" indent="0" algn="l"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Organisation</a:t>
          </a:r>
          <a:r>
            <a:rPr lang="en-GB" sz="1700" kern="1200" dirty="0">
              <a:latin typeface="Arial" panose="020B0604020202020204" pitchFamily="34" charset="0"/>
              <a:cs typeface="Arial" panose="020B0604020202020204" pitchFamily="34" charset="0"/>
            </a:rPr>
            <a:t>: focusing on the customer all the time, offering training to all the employees to be sure that they are prepared to deal with clients and how to speak with them</a:t>
          </a:r>
          <a:endParaRPr lang="en-US" sz="1700" kern="1200" dirty="0">
            <a:latin typeface="Arial" panose="020B0604020202020204" pitchFamily="34" charset="0"/>
            <a:cs typeface="Arial" panose="020B0604020202020204" pitchFamily="34" charset="0"/>
          </a:endParaRPr>
        </a:p>
      </dsp:txBody>
      <dsp:txXfrm>
        <a:off x="805166" y="2617449"/>
        <a:ext cx="10227862" cy="697113"/>
      </dsp:txXfrm>
    </dsp:sp>
    <dsp:sp modelId="{EB93EE17-A61C-4719-BDBB-A4B5530C6AA3}">
      <dsp:nvSpPr>
        <dsp:cNvPr id="0" name=""/>
        <dsp:cNvSpPr/>
      </dsp:nvSpPr>
      <dsp:spPr>
        <a:xfrm>
          <a:off x="0" y="3488842"/>
          <a:ext cx="11033029" cy="69711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90A302-5F1F-4754-A5D6-B71EA2D4EA2D}">
      <dsp:nvSpPr>
        <dsp:cNvPr id="0" name=""/>
        <dsp:cNvSpPr/>
      </dsp:nvSpPr>
      <dsp:spPr>
        <a:xfrm>
          <a:off x="210876" y="3645692"/>
          <a:ext cx="383412" cy="3834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10E2E5-7C70-44D9-9027-BD492B6B3D1B}">
      <dsp:nvSpPr>
        <dsp:cNvPr id="0" name=""/>
        <dsp:cNvSpPr/>
      </dsp:nvSpPr>
      <dsp:spPr>
        <a:xfrm>
          <a:off x="805166" y="3488842"/>
          <a:ext cx="10227862" cy="697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778" tIns="73778" rIns="73778" bIns="73778" numCol="1" spcCol="1270" anchor="ctr" anchorCtr="0">
          <a:noAutofit/>
        </a:bodyPr>
        <a:lstStyle/>
        <a:p>
          <a:pPr marL="0" lvl="0" indent="0" algn="l" defTabSz="755650">
            <a:lnSpc>
              <a:spcPct val="90000"/>
            </a:lnSpc>
            <a:spcBef>
              <a:spcPct val="0"/>
            </a:spcBef>
            <a:spcAft>
              <a:spcPct val="35000"/>
            </a:spcAft>
            <a:buNone/>
          </a:pPr>
          <a:r>
            <a:rPr lang="en-GB" sz="1700" b="1" kern="1200" dirty="0">
              <a:latin typeface="Arial" panose="020B0604020202020204" pitchFamily="34" charset="0"/>
              <a:cs typeface="Arial" panose="020B0604020202020204" pitchFamily="34" charset="0"/>
            </a:rPr>
            <a:t>Property</a:t>
          </a:r>
          <a:r>
            <a:rPr lang="en-GB" sz="1700" kern="1200" dirty="0">
              <a:latin typeface="Arial" panose="020B0604020202020204" pitchFamily="34" charset="0"/>
              <a:cs typeface="Arial" panose="020B0604020202020204" pitchFamily="34" charset="0"/>
            </a:rPr>
            <a:t>: creating competitive advantage balancing the majority of freehold estate</a:t>
          </a:r>
          <a:r>
            <a:rPr lang="en-GB" sz="1700" kern="1200" dirty="0"/>
            <a:t>.</a:t>
          </a:r>
          <a:endParaRPr lang="en-US" sz="1700" kern="1200" dirty="0"/>
        </a:p>
      </dsp:txBody>
      <dsp:txXfrm>
        <a:off x="805166" y="3488842"/>
        <a:ext cx="10227862" cy="6971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4B76C4-4519-4CF3-AE87-4BF51A08ED44}">
      <dsp:nvSpPr>
        <dsp:cNvPr id="0" name=""/>
        <dsp:cNvSpPr/>
      </dsp:nvSpPr>
      <dsp:spPr>
        <a:xfrm>
          <a:off x="792099" y="1041819"/>
          <a:ext cx="1069678" cy="10696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F059D9-ED35-440E-A246-159E721B1EE8}">
      <dsp:nvSpPr>
        <dsp:cNvPr id="0" name=""/>
        <dsp:cNvSpPr/>
      </dsp:nvSpPr>
      <dsp:spPr>
        <a:xfrm>
          <a:off x="138406" y="2427409"/>
          <a:ext cx="23770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Whitbread hopes to raise another £1 billion via a fully underwritten rights issue</a:t>
          </a:r>
          <a:endParaRPr lang="en-US" sz="1400" kern="1200"/>
        </a:p>
      </dsp:txBody>
      <dsp:txXfrm>
        <a:off x="138406" y="2427409"/>
        <a:ext cx="2377064" cy="720000"/>
      </dsp:txXfrm>
    </dsp:sp>
    <dsp:sp modelId="{B8A0643A-2B34-4505-8BFC-3A62DBB3EB8E}">
      <dsp:nvSpPr>
        <dsp:cNvPr id="0" name=""/>
        <dsp:cNvSpPr/>
      </dsp:nvSpPr>
      <dsp:spPr>
        <a:xfrm>
          <a:off x="3585149" y="1041819"/>
          <a:ext cx="1069678" cy="10696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6D6290-2F59-4D3D-A2EF-C0251182D36E}">
      <dsp:nvSpPr>
        <dsp:cNvPr id="0" name=""/>
        <dsp:cNvSpPr/>
      </dsp:nvSpPr>
      <dsp:spPr>
        <a:xfrm>
          <a:off x="2931457" y="2427409"/>
          <a:ext cx="23770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Pension funds</a:t>
          </a:r>
          <a:endParaRPr lang="en-US" sz="1400" kern="1200"/>
        </a:p>
      </dsp:txBody>
      <dsp:txXfrm>
        <a:off x="2931457" y="2427409"/>
        <a:ext cx="2377064" cy="720000"/>
      </dsp:txXfrm>
    </dsp:sp>
    <dsp:sp modelId="{E3F453B3-EFBD-4BB2-A44C-F251F70650B9}">
      <dsp:nvSpPr>
        <dsp:cNvPr id="0" name=""/>
        <dsp:cNvSpPr/>
      </dsp:nvSpPr>
      <dsp:spPr>
        <a:xfrm>
          <a:off x="6378200" y="1041819"/>
          <a:ext cx="1069678" cy="10696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7BB38B-0444-477E-923C-FF5C61464492}">
      <dsp:nvSpPr>
        <dsp:cNvPr id="0" name=""/>
        <dsp:cNvSpPr/>
      </dsp:nvSpPr>
      <dsp:spPr>
        <a:xfrm>
          <a:off x="5724507" y="2427409"/>
          <a:ext cx="23770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New share issue with waivers from its lenders on 18 months</a:t>
          </a:r>
          <a:endParaRPr lang="en-US" sz="1400" kern="1200"/>
        </a:p>
      </dsp:txBody>
      <dsp:txXfrm>
        <a:off x="5724507" y="2427409"/>
        <a:ext cx="2377064" cy="720000"/>
      </dsp:txXfrm>
    </dsp:sp>
    <dsp:sp modelId="{07C38629-E3BC-4575-AAD8-2EBAFE66F812}">
      <dsp:nvSpPr>
        <dsp:cNvPr id="0" name=""/>
        <dsp:cNvSpPr/>
      </dsp:nvSpPr>
      <dsp:spPr>
        <a:xfrm>
          <a:off x="9171250" y="1041819"/>
          <a:ext cx="1069678" cy="10696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E5E90B-E261-42B5-B234-3830B7B0EB3C}">
      <dsp:nvSpPr>
        <dsp:cNvPr id="0" name=""/>
        <dsp:cNvSpPr/>
      </dsp:nvSpPr>
      <dsp:spPr>
        <a:xfrm>
          <a:off x="8517558" y="2427409"/>
          <a:ext cx="23770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Concentrating on long-term achievement securing both leasehold and freehold sites.</a:t>
          </a:r>
          <a:endParaRPr lang="en-US" sz="1400" kern="1200"/>
        </a:p>
      </dsp:txBody>
      <dsp:txXfrm>
        <a:off x="8517558" y="2427409"/>
        <a:ext cx="2377064"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D4A213A3-10E9-421F-81BE-56E0786AB515}" type="datetime2">
              <a:rPr lang="en-US" smtClean="0"/>
              <a:t>Wednesday, July 29, 2020</a:t>
            </a:fld>
            <a:endParaRPr lang="en-US" dirty="0"/>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B9EAB3BA-07EE-4B64-A177-47C30D775877}" type="slidenum">
              <a:rPr lang="en-US" smtClean="0"/>
              <a:t>‹#›</a:t>
            </a:fld>
            <a:endParaRPr lang="en-US" dirty="0"/>
          </a:p>
        </p:txBody>
      </p:sp>
    </p:spTree>
    <p:extLst>
      <p:ext uri="{BB962C8B-B14F-4D97-AF65-F5344CB8AC3E}">
        <p14:creationId xmlns:p14="http://schemas.microsoft.com/office/powerpoint/2010/main" val="1370303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6B12B50C-7EEE-46CD-BAF7-BBC4026D959A}" type="datetime2">
              <a:rPr lang="en-US" smtClean="0"/>
              <a:t>Wednesday, July 29, 2020</a:t>
            </a:fld>
            <a:endParaRPr lang="en-US" dirty="0"/>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B9EAB3BA-07EE-4B64-A177-47C30D775877}" type="slidenum">
              <a:rPr lang="en-US" smtClean="0"/>
              <a:t>‹#›</a:t>
            </a:fld>
            <a:endParaRPr lang="en-US" dirty="0"/>
          </a:p>
        </p:txBody>
      </p:sp>
    </p:spTree>
    <p:extLst>
      <p:ext uri="{BB962C8B-B14F-4D97-AF65-F5344CB8AC3E}">
        <p14:creationId xmlns:p14="http://schemas.microsoft.com/office/powerpoint/2010/main" val="2624569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hasCustomPrompt="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8D4211C4-AE09-4254-A5E3-6DA9B099C971}" type="datetime2">
              <a:rPr lang="en-US" smtClean="0"/>
              <a:t>Wednesday, July 29, 2020</a:t>
            </a:fld>
            <a:endParaRPr lang="en-US" dirty="0"/>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B9EAB3BA-07EE-4B64-A177-47C30D775877}" type="slidenum">
              <a:rPr lang="en-US" smtClean="0"/>
              <a:t>‹#›</a:t>
            </a:fld>
            <a:endParaRPr lang="en-US" dirty="0"/>
          </a:p>
        </p:txBody>
      </p:sp>
    </p:spTree>
    <p:extLst>
      <p:ext uri="{BB962C8B-B14F-4D97-AF65-F5344CB8AC3E}">
        <p14:creationId xmlns:p14="http://schemas.microsoft.com/office/powerpoint/2010/main" val="1240258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681742C3-E082-4760-93B2-E209268DD00C}" type="datetime2">
              <a:rPr lang="en-US" smtClean="0"/>
              <a:t>Wednesday, July 29, 2020</a:t>
            </a:fld>
            <a:endParaRPr lang="en-US" dirty="0"/>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B9EAB3BA-07EE-4B64-A177-47C30D775877}" type="slidenum">
              <a:rPr lang="en-US" smtClean="0"/>
              <a:t>‹#›</a:t>
            </a:fld>
            <a:endParaRPr lang="en-US" dirty="0"/>
          </a:p>
        </p:txBody>
      </p:sp>
    </p:spTree>
    <p:extLst>
      <p:ext uri="{BB962C8B-B14F-4D97-AF65-F5344CB8AC3E}">
        <p14:creationId xmlns:p14="http://schemas.microsoft.com/office/powerpoint/2010/main" val="217954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B6FC950-F824-48B9-B984-CAEE265865E5}" type="datetime2">
              <a:rPr lang="en-US" smtClean="0"/>
              <a:t>Wednesday, July 29, 2020</a:t>
            </a:fld>
            <a:endParaRPr lang="en-US" dirty="0"/>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B9EAB3BA-07EE-4B64-A177-47C30D775877}" type="slidenum">
              <a:rPr lang="en-US" smtClean="0"/>
              <a:t>‹#›</a:t>
            </a:fld>
            <a:endParaRPr lang="en-US" dirty="0"/>
          </a:p>
        </p:txBody>
      </p:sp>
    </p:spTree>
    <p:extLst>
      <p:ext uri="{BB962C8B-B14F-4D97-AF65-F5344CB8AC3E}">
        <p14:creationId xmlns:p14="http://schemas.microsoft.com/office/powerpoint/2010/main" val="2592851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BC8E3A0F-68E7-4D17-BB84-ED1BA4F6AC6B}" type="datetime2">
              <a:rPr lang="en-US" smtClean="0"/>
              <a:t>Wednesday, July 29, 2020</a:t>
            </a:fld>
            <a:endParaRPr lang="en-US" dirty="0"/>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B9EAB3BA-07EE-4B64-A177-47C30D775877}" type="slidenum">
              <a:rPr lang="en-US" smtClean="0"/>
              <a:t>‹#›</a:t>
            </a:fld>
            <a:endParaRPr lang="en-US" dirty="0"/>
          </a:p>
        </p:txBody>
      </p:sp>
    </p:spTree>
    <p:extLst>
      <p:ext uri="{BB962C8B-B14F-4D97-AF65-F5344CB8AC3E}">
        <p14:creationId xmlns:p14="http://schemas.microsoft.com/office/powerpoint/2010/main" val="785128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EDB7BC4F-EDA1-4BA2-BFF3-FE5B31CCB58B}" type="datetime2">
              <a:rPr lang="en-US" smtClean="0"/>
              <a:t>Wednesday, July 29, 2020</a:t>
            </a:fld>
            <a:endParaRPr lang="en-US" dirty="0"/>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B9EAB3BA-07EE-4B64-A177-47C30D775877}" type="slidenum">
              <a:rPr lang="en-US" smtClean="0"/>
              <a:t>‹#›</a:t>
            </a:fld>
            <a:endParaRPr lang="en-US" dirty="0"/>
          </a:p>
        </p:txBody>
      </p:sp>
    </p:spTree>
    <p:extLst>
      <p:ext uri="{BB962C8B-B14F-4D97-AF65-F5344CB8AC3E}">
        <p14:creationId xmlns:p14="http://schemas.microsoft.com/office/powerpoint/2010/main" val="586665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3AAE694C-1394-4838-A564-7380835C2E77}" type="datetime2">
              <a:rPr lang="en-US" smtClean="0"/>
              <a:t>Wednesday, July 29, 2020</a:t>
            </a:fld>
            <a:endParaRPr lang="en-US" dirty="0"/>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B9EAB3BA-07EE-4B64-A177-47C30D775877}" type="slidenum">
              <a:rPr lang="en-US" smtClean="0"/>
              <a:t>‹#›</a:t>
            </a:fld>
            <a:endParaRPr lang="en-US" dirty="0"/>
          </a:p>
        </p:txBody>
      </p:sp>
    </p:spTree>
    <p:extLst>
      <p:ext uri="{BB962C8B-B14F-4D97-AF65-F5344CB8AC3E}">
        <p14:creationId xmlns:p14="http://schemas.microsoft.com/office/powerpoint/2010/main" val="2277805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66AF89-5FBD-43DD-958D-A5C608AE2E2C}"/>
              </a:ext>
            </a:extLst>
          </p:cNvPr>
          <p:cNvSpPr>
            <a:spLocks noGrp="1"/>
          </p:cNvSpPr>
          <p:nvPr>
            <p:ph type="pic" idx="1"/>
          </p:nvPr>
        </p:nvSpPr>
        <p:spPr>
          <a:xfrm>
            <a:off x="5834742" y="858417"/>
            <a:ext cx="5520645" cy="500263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CAB84B19-1A00-4EDB-8425-E1827A377364}" type="datetime2">
              <a:rPr lang="en-US" smtClean="0"/>
              <a:t>Wednesday, July 29, 2020</a:t>
            </a:fld>
            <a:endParaRPr lang="en-US" dirty="0"/>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B9EAB3BA-07EE-4B64-A177-47C30D775877}" type="slidenum">
              <a:rPr lang="en-US" smtClean="0"/>
              <a:t>‹#›</a:t>
            </a:fld>
            <a:endParaRPr lang="en-US" dirty="0"/>
          </a:p>
        </p:txBody>
      </p:sp>
    </p:spTree>
    <p:extLst>
      <p:ext uri="{BB962C8B-B14F-4D97-AF65-F5344CB8AC3E}">
        <p14:creationId xmlns:p14="http://schemas.microsoft.com/office/powerpoint/2010/main" val="28921601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3D5DABC0-2199-478F-BA77-33A651B6CB89}" type="datetime2">
              <a:rPr lang="en-US" smtClean="0"/>
              <a:t>Wednesday, July 29, 2020</a:t>
            </a:fld>
            <a:endParaRPr lang="en-US" dirty="0"/>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B9EAB3BA-07EE-4B64-A177-47C30D775877}" type="slidenum">
              <a:rPr lang="en-US" smtClean="0"/>
              <a:t>‹#›</a:t>
            </a:fld>
            <a:endParaRPr lang="en-US" dirty="0"/>
          </a:p>
        </p:txBody>
      </p:sp>
    </p:spTree>
    <p:extLst>
      <p:ext uri="{BB962C8B-B14F-4D97-AF65-F5344CB8AC3E}">
        <p14:creationId xmlns:p14="http://schemas.microsoft.com/office/powerpoint/2010/main" val="1570610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D72230C6-DF61-47F4-B8C5-1B70E884BF06}" type="datetime2">
              <a:rPr lang="en-US" smtClean="0"/>
              <a:t>Wednesday, July 29, 2020</a:t>
            </a:fld>
            <a:endParaRPr lang="en-US" dirty="0"/>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B9EAB3BA-07EE-4B64-A177-47C30D775877}" type="slidenum">
              <a:rPr lang="en-US" smtClean="0"/>
              <a:t>‹#›</a:t>
            </a:fld>
            <a:endParaRPr lang="en-US" dirty="0"/>
          </a:p>
        </p:txBody>
      </p:sp>
    </p:spTree>
    <p:extLst>
      <p:ext uri="{BB962C8B-B14F-4D97-AF65-F5344CB8AC3E}">
        <p14:creationId xmlns:p14="http://schemas.microsoft.com/office/powerpoint/2010/main" val="4213122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0076A27-8146-4F75-9851-A83577C6FD8A}" type="datetime2">
              <a:rPr lang="en-US" smtClean="0"/>
              <a:t>Wednesday, July 29, 2020</a:t>
            </a:fld>
            <a:endParaRPr lang="en-US" dirty="0"/>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B9EAB3BA-07EE-4B64-A177-47C30D775877}" type="slidenum">
              <a:rPr lang="en-US" smtClean="0"/>
              <a:t>‹#›</a:t>
            </a:fld>
            <a:endParaRPr lang="en-US" dirty="0"/>
          </a:p>
        </p:txBody>
      </p:sp>
    </p:spTree>
    <p:extLst>
      <p:ext uri="{BB962C8B-B14F-4D97-AF65-F5344CB8AC3E}">
        <p14:creationId xmlns:p14="http://schemas.microsoft.com/office/powerpoint/2010/main" val="3194891114"/>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FF1867-CA5E-416C-80CB-68BE95CE2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B6D984-5E94-487D-B31F-17A226B81433}"/>
              </a:ext>
            </a:extLst>
          </p:cNvPr>
          <p:cNvSpPr>
            <a:spLocks noGrp="1"/>
          </p:cNvSpPr>
          <p:nvPr>
            <p:ph type="ctrTitle"/>
          </p:nvPr>
        </p:nvSpPr>
        <p:spPr>
          <a:xfrm>
            <a:off x="1371600" y="1028701"/>
            <a:ext cx="4372550" cy="2518436"/>
          </a:xfrm>
        </p:spPr>
        <p:txBody>
          <a:bodyPr>
            <a:normAutofit/>
          </a:bodyPr>
          <a:lstStyle/>
          <a:p>
            <a:pPr algn="l">
              <a:lnSpc>
                <a:spcPct val="90000"/>
              </a:lnSpc>
            </a:pPr>
            <a:r>
              <a:rPr lang="en-GB" sz="2500" b="1" dirty="0">
                <a:latin typeface="Arial" panose="020B0604020202020204" pitchFamily="34" charset="0"/>
                <a:cs typeface="Arial" panose="020B0604020202020204" pitchFamily="34" charset="0"/>
              </a:rPr>
              <a:t>Management and Organisational Behaviour</a:t>
            </a:r>
            <a:br>
              <a:rPr lang="en-GB" sz="2500" dirty="0">
                <a:latin typeface="Arial" panose="020B0604020202020204" pitchFamily="34" charset="0"/>
                <a:cs typeface="Arial" panose="020B0604020202020204" pitchFamily="34" charset="0"/>
              </a:rPr>
            </a:br>
            <a:r>
              <a:rPr lang="en-GB" sz="2500" b="1" dirty="0">
                <a:latin typeface="Arial" panose="020B0604020202020204" pitchFamily="34" charset="0"/>
                <a:cs typeface="Arial" panose="020B0604020202020204" pitchFamily="34" charset="0"/>
              </a:rPr>
              <a:t>M5X01924</a:t>
            </a:r>
            <a:br>
              <a:rPr lang="en-GB" sz="2500" dirty="0"/>
            </a:br>
            <a:endParaRPr lang="en-GB" sz="2500" dirty="0"/>
          </a:p>
        </p:txBody>
      </p:sp>
      <p:sp>
        <p:nvSpPr>
          <p:cNvPr id="11" name="Rectangle 10">
            <a:extLst>
              <a:ext uri="{FF2B5EF4-FFF2-40B4-BE49-F238E27FC236}">
                <a16:creationId xmlns:a16="http://schemas.microsoft.com/office/drawing/2014/main" id="{5EA2F639-83D8-42FB-805A-0AFD485B9E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4022220"/>
            <a:ext cx="12192002" cy="2838735"/>
          </a:xfrm>
          <a:prstGeom prst="rect">
            <a:avLst/>
          </a:prstGeom>
          <a:gradFill>
            <a:gsLst>
              <a:gs pos="8000">
                <a:schemeClr val="accent6"/>
              </a:gs>
              <a:gs pos="100000">
                <a:schemeClr val="accent5">
                  <a:alpha val="9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8DB4E8D-D68B-4463-A009-8FAB6A115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038600" y="4022219"/>
            <a:ext cx="8153400" cy="2838736"/>
          </a:xfrm>
          <a:prstGeom prst="rect">
            <a:avLst/>
          </a:prstGeom>
          <a:gradFill>
            <a:gsLst>
              <a:gs pos="0">
                <a:schemeClr val="accent5">
                  <a:lumMod val="60000"/>
                  <a:lumOff val="40000"/>
                  <a:alpha val="0"/>
                </a:schemeClr>
              </a:gs>
              <a:gs pos="99000">
                <a:schemeClr val="accent2">
                  <a:alpha val="94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4">
            <a:extLst>
              <a:ext uri="{FF2B5EF4-FFF2-40B4-BE49-F238E27FC236}">
                <a16:creationId xmlns:a16="http://schemas.microsoft.com/office/drawing/2014/main" id="{5C519481-97EE-45EB-B83B-AE5C46F3D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16759"/>
            <a:ext cx="8441142" cy="2389939"/>
          </a:xfrm>
          <a:prstGeom prst="rect">
            <a:avLst/>
          </a:prstGeom>
          <a:gradFill>
            <a:gsLst>
              <a:gs pos="0">
                <a:schemeClr val="accent6">
                  <a:alpha val="43000"/>
                </a:schemeClr>
              </a:gs>
              <a:gs pos="72000">
                <a:schemeClr val="accent5">
                  <a:alpha val="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1A7C3CEA-89FC-49D5-96B1-48E6C6F0255C}"/>
              </a:ext>
            </a:extLst>
          </p:cNvPr>
          <p:cNvSpPr>
            <a:spLocks noGrp="1"/>
          </p:cNvSpPr>
          <p:nvPr>
            <p:ph type="subTitle" idx="1"/>
          </p:nvPr>
        </p:nvSpPr>
        <p:spPr>
          <a:xfrm>
            <a:off x="1371600" y="4381756"/>
            <a:ext cx="4372550" cy="1793757"/>
          </a:xfrm>
        </p:spPr>
        <p:txBody>
          <a:bodyPr>
            <a:normAutofit/>
          </a:bodyPr>
          <a:lstStyle/>
          <a:p>
            <a:pPr algn="l"/>
            <a:r>
              <a:rPr lang="en-GB" sz="1400" dirty="0">
                <a:solidFill>
                  <a:schemeClr val="bg1"/>
                </a:solidFill>
              </a:rPr>
              <a:t>Lecturer: Dr. Olu Adegbite</a:t>
            </a:r>
          </a:p>
          <a:p>
            <a:pPr algn="l"/>
            <a:r>
              <a:rPr lang="en-GB" sz="1400" dirty="0">
                <a:solidFill>
                  <a:schemeClr val="bg1"/>
                </a:solidFill>
              </a:rPr>
              <a:t>Student: Maria Madalina Vrincianu 1815243</a:t>
            </a:r>
          </a:p>
        </p:txBody>
      </p:sp>
      <p:pic>
        <p:nvPicPr>
          <p:cNvPr id="4" name="Picture 3">
            <a:extLst>
              <a:ext uri="{FF2B5EF4-FFF2-40B4-BE49-F238E27FC236}">
                <a16:creationId xmlns:a16="http://schemas.microsoft.com/office/drawing/2014/main" id="{2501DDEE-2E98-4974-A3B2-2A4918D44B95}"/>
              </a:ext>
            </a:extLst>
          </p:cNvPr>
          <p:cNvPicPr>
            <a:picLocks noChangeAspect="1"/>
          </p:cNvPicPr>
          <p:nvPr/>
        </p:nvPicPr>
        <p:blipFill>
          <a:blip r:embed="rId2"/>
          <a:stretch>
            <a:fillRect/>
          </a:stretch>
        </p:blipFill>
        <p:spPr>
          <a:xfrm>
            <a:off x="6248400" y="1028700"/>
            <a:ext cx="4903081" cy="1863170"/>
          </a:xfrm>
          <a:prstGeom prst="rect">
            <a:avLst/>
          </a:prstGeom>
        </p:spPr>
      </p:pic>
    </p:spTree>
    <p:extLst>
      <p:ext uri="{BB962C8B-B14F-4D97-AF65-F5344CB8AC3E}">
        <p14:creationId xmlns:p14="http://schemas.microsoft.com/office/powerpoint/2010/main" val="314410164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674029C-9059-4862-84B1-5B1A5FA76200}"/>
              </a:ext>
            </a:extLst>
          </p:cNvPr>
          <p:cNvSpPr>
            <a:spLocks noGrp="1"/>
          </p:cNvSpPr>
          <p:nvPr>
            <p:ph type="title"/>
          </p:nvPr>
        </p:nvSpPr>
        <p:spPr>
          <a:xfrm>
            <a:off x="387927" y="1028701"/>
            <a:ext cx="3248863" cy="3020785"/>
          </a:xfrm>
        </p:spPr>
        <p:txBody>
          <a:bodyPr>
            <a:normAutofit/>
          </a:bodyPr>
          <a:lstStyle/>
          <a:p>
            <a:pPr algn="r"/>
            <a:r>
              <a:rPr lang="en-GB" sz="1500" dirty="0">
                <a:solidFill>
                  <a:schemeClr val="bg1"/>
                </a:solidFill>
                <a:latin typeface="Arial" panose="020B0604020202020204" pitchFamily="34" charset="0"/>
                <a:cs typeface="Arial" panose="020B0604020202020204" pitchFamily="34" charset="0"/>
              </a:rPr>
              <a:t>Organisational structure</a:t>
            </a:r>
          </a:p>
        </p:txBody>
      </p:sp>
      <p:sp>
        <p:nvSpPr>
          <p:cNvPr id="3" name="Content Placeholder 2">
            <a:extLst>
              <a:ext uri="{FF2B5EF4-FFF2-40B4-BE49-F238E27FC236}">
                <a16:creationId xmlns:a16="http://schemas.microsoft.com/office/drawing/2014/main" id="{44502D67-1CAA-4656-967A-FAE0026271D2}"/>
              </a:ext>
            </a:extLst>
          </p:cNvPr>
          <p:cNvSpPr>
            <a:spLocks noGrp="1"/>
          </p:cNvSpPr>
          <p:nvPr>
            <p:ph idx="1"/>
          </p:nvPr>
        </p:nvSpPr>
        <p:spPr>
          <a:xfrm>
            <a:off x="4777409" y="1028702"/>
            <a:ext cx="6273972" cy="4843462"/>
          </a:xfrm>
        </p:spPr>
        <p:txBody>
          <a:bodyPr>
            <a:normAutofit/>
          </a:bodyPr>
          <a:lstStyle/>
          <a:p>
            <a:pPr marL="0" indent="0">
              <a:buNone/>
            </a:pPr>
            <a:r>
              <a:rPr lang="en-GB" dirty="0">
                <a:latin typeface="Arial" panose="020B0604020202020204" pitchFamily="34" charset="0"/>
                <a:cs typeface="Arial" panose="020B0604020202020204" pitchFamily="34" charset="0"/>
              </a:rPr>
              <a:t>Whitbread said that they want to become the best budget hotel business in the world by delighting their guests with great quality at the best value for money. In their opinion the business works based on 6 major factors:</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A unique business model</a:t>
            </a:r>
            <a:r>
              <a:rPr lang="en-GB" dirty="0">
                <a:latin typeface="Arial" panose="020B0604020202020204" pitchFamily="34" charset="0"/>
                <a:cs typeface="Arial" panose="020B0604020202020204" pitchFamily="34" charset="0"/>
              </a:rPr>
              <a:t>: a focus hotel operator with hotels in UK, the Middle East and Germany </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A focus strategy</a:t>
            </a:r>
            <a:r>
              <a:rPr lang="en-GB" dirty="0">
                <a:latin typeface="Arial" panose="020B0604020202020204" pitchFamily="34" charset="0"/>
                <a:cs typeface="Arial" panose="020B0604020202020204" pitchFamily="34" charset="0"/>
              </a:rPr>
              <a:t>: the company wants to focus on the UK market, making a priority to grow and gather forces for long-term growth.</a:t>
            </a:r>
          </a:p>
        </p:txBody>
      </p:sp>
    </p:spTree>
    <p:extLst>
      <p:ext uri="{BB962C8B-B14F-4D97-AF65-F5344CB8AC3E}">
        <p14:creationId xmlns:p14="http://schemas.microsoft.com/office/powerpoint/2010/main" val="253825298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09A35E4D-E845-40BD-B650-7AEDAACD4AD7}"/>
              </a:ext>
            </a:extLst>
          </p:cNvPr>
          <p:cNvSpPr>
            <a:spLocks noGrp="1"/>
          </p:cNvSpPr>
          <p:nvPr>
            <p:ph idx="1"/>
          </p:nvPr>
        </p:nvSpPr>
        <p:spPr>
          <a:xfrm>
            <a:off x="4777409" y="1028702"/>
            <a:ext cx="6273972" cy="4843462"/>
          </a:xfrm>
        </p:spPr>
        <p:txBody>
          <a:bodyPr>
            <a:normAutofit/>
          </a:bodyPr>
          <a:lstStyle/>
          <a:p>
            <a:pPr>
              <a:buFont typeface="Wingdings" panose="05000000000000000000" pitchFamily="2" charset="2"/>
              <a:buChar char="q"/>
            </a:pPr>
            <a:r>
              <a:rPr lang="en-GB" sz="1800" b="1" dirty="0">
                <a:latin typeface="Arial" panose="020B0604020202020204" pitchFamily="34" charset="0"/>
                <a:cs typeface="Arial" panose="020B0604020202020204" pitchFamily="34" charset="0"/>
              </a:rPr>
              <a:t>Their way to measure success</a:t>
            </a:r>
            <a:r>
              <a:rPr lang="en-GB" sz="1800" dirty="0">
                <a:latin typeface="Arial" panose="020B0604020202020204" pitchFamily="34" charset="0"/>
                <a:cs typeface="Arial" panose="020B0604020202020204" pitchFamily="34" charset="0"/>
              </a:rPr>
              <a:t>: through different programs made special to measure profitability, customer satisfaction, efficiency and transforming the result in statistics. </a:t>
            </a:r>
          </a:p>
          <a:p>
            <a:pPr>
              <a:buFont typeface="Wingdings" panose="05000000000000000000" pitchFamily="2" charset="2"/>
              <a:buChar char="q"/>
            </a:pPr>
            <a:r>
              <a:rPr lang="en-GB" sz="1800" b="1" dirty="0">
                <a:latin typeface="Arial" panose="020B0604020202020204" pitchFamily="34" charset="0"/>
                <a:cs typeface="Arial" panose="020B0604020202020204" pitchFamily="34" charset="0"/>
              </a:rPr>
              <a:t>Empowering the employees</a:t>
            </a:r>
            <a:r>
              <a:rPr lang="en-GB" sz="1800" dirty="0">
                <a:latin typeface="Arial" panose="020B0604020202020204" pitchFamily="34" charset="0"/>
                <a:cs typeface="Arial" panose="020B0604020202020204" pitchFamily="34" charset="0"/>
              </a:rPr>
              <a:t>: team retention is a strong priority. They apply “manager stability”</a:t>
            </a:r>
          </a:p>
          <a:p>
            <a:pPr>
              <a:buFont typeface="Wingdings" panose="05000000000000000000" pitchFamily="2" charset="2"/>
              <a:buChar char="q"/>
            </a:pPr>
            <a:r>
              <a:rPr lang="en-GB" sz="1800" b="1" dirty="0">
                <a:latin typeface="Arial" panose="020B0604020202020204" pitchFamily="34" charset="0"/>
                <a:cs typeface="Arial" panose="020B0604020202020204" pitchFamily="34" charset="0"/>
              </a:rPr>
              <a:t>A force for good</a:t>
            </a:r>
            <a:r>
              <a:rPr lang="en-GB" sz="1800" dirty="0">
                <a:latin typeface="Arial" panose="020B0604020202020204" pitchFamily="34" charset="0"/>
                <a:cs typeface="Arial" panose="020B0604020202020204" pitchFamily="34" charset="0"/>
              </a:rPr>
              <a:t>: doing business with responsibility and sustainability. </a:t>
            </a:r>
          </a:p>
          <a:p>
            <a:pPr>
              <a:buFont typeface="Wingdings" panose="05000000000000000000" pitchFamily="2" charset="2"/>
              <a:buChar char="q"/>
            </a:pPr>
            <a:r>
              <a:rPr lang="en-GB" sz="1800" b="1" dirty="0">
                <a:latin typeface="Arial" panose="020B0604020202020204" pitchFamily="34" charset="0"/>
                <a:cs typeface="Arial" panose="020B0604020202020204" pitchFamily="34" charset="0"/>
              </a:rPr>
              <a:t>Robust governance</a:t>
            </a:r>
            <a:r>
              <a:rPr lang="en-GB" sz="1800" dirty="0">
                <a:latin typeface="Arial" panose="020B0604020202020204" pitchFamily="34" charset="0"/>
                <a:cs typeface="Arial" panose="020B0604020202020204" pitchFamily="34" charset="0"/>
              </a:rPr>
              <a:t>: from 2018 they applied a new governance code that contain company values </a:t>
            </a:r>
          </a:p>
        </p:txBody>
      </p:sp>
    </p:spTree>
    <p:extLst>
      <p:ext uri="{BB962C8B-B14F-4D97-AF65-F5344CB8AC3E}">
        <p14:creationId xmlns:p14="http://schemas.microsoft.com/office/powerpoint/2010/main" val="2022365941"/>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3A4003-1875-46E3-BBC1-9CF42E133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CDECF1C-4B20-4CD9-90C7-F85AAB331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8" y="5257371"/>
            <a:ext cx="12203208" cy="1600629"/>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CB46BEC-0E77-41F0-A7D5-D5B40D225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40517" y="5262916"/>
            <a:ext cx="7751481" cy="11453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84D73B4-F569-4D64-BA77-14454E09F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8" y="5262916"/>
            <a:ext cx="8778690" cy="1595084"/>
          </a:xfrm>
          <a:prstGeom prst="rect">
            <a:avLst/>
          </a:prstGeom>
          <a:gradFill>
            <a:gsLst>
              <a:gs pos="0">
                <a:schemeClr val="accent6">
                  <a:lumMod val="75000"/>
                  <a:alpha val="31000"/>
                </a:schemeClr>
              </a:gs>
              <a:gs pos="99000">
                <a:schemeClr val="accent5">
                  <a:alpha val="23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AD437E30-AED3-4732-B13B-17D277D8D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0126" y="5256870"/>
            <a:ext cx="5301872" cy="1600701"/>
          </a:xfrm>
          <a:prstGeom prst="rect">
            <a:avLst/>
          </a:prstGeom>
          <a:gradFill>
            <a:gsLst>
              <a:gs pos="22000">
                <a:schemeClr val="tx2">
                  <a:lumMod val="75000"/>
                  <a:lumOff val="25000"/>
                  <a:alpha val="0"/>
                </a:schemeClr>
              </a:gs>
              <a:gs pos="99000">
                <a:schemeClr val="tx2">
                  <a:lumMod val="75000"/>
                  <a:lumOff val="25000"/>
                  <a:alpha val="6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692D51-31D8-4DED-9725-E3D38ADA3852}"/>
              </a:ext>
            </a:extLst>
          </p:cNvPr>
          <p:cNvSpPr>
            <a:spLocks noGrp="1"/>
          </p:cNvSpPr>
          <p:nvPr>
            <p:ph type="title"/>
          </p:nvPr>
        </p:nvSpPr>
        <p:spPr>
          <a:xfrm>
            <a:off x="914400" y="5602884"/>
            <a:ext cx="10698103" cy="827037"/>
          </a:xfrm>
        </p:spPr>
        <p:txBody>
          <a:bodyPr anchor="ctr">
            <a:normAutofit/>
          </a:bodyPr>
          <a:lstStyle/>
          <a:p>
            <a:r>
              <a:rPr lang="en-GB" sz="3200" dirty="0">
                <a:solidFill>
                  <a:schemeClr val="bg1"/>
                </a:solidFill>
                <a:latin typeface="Arial" panose="020B0604020202020204" pitchFamily="34" charset="0"/>
                <a:cs typeface="Arial" panose="020B0604020202020204" pitchFamily="34" charset="0"/>
              </a:rPr>
              <a:t>Recent change initiatives</a:t>
            </a:r>
          </a:p>
        </p:txBody>
      </p:sp>
      <p:sp>
        <p:nvSpPr>
          <p:cNvPr id="3" name="Content Placeholder 2">
            <a:extLst>
              <a:ext uri="{FF2B5EF4-FFF2-40B4-BE49-F238E27FC236}">
                <a16:creationId xmlns:a16="http://schemas.microsoft.com/office/drawing/2014/main" id="{6C3D5892-6ED1-436D-AEBB-2DECE1C4A404}"/>
              </a:ext>
            </a:extLst>
          </p:cNvPr>
          <p:cNvSpPr>
            <a:spLocks noGrp="1"/>
          </p:cNvSpPr>
          <p:nvPr>
            <p:ph idx="1"/>
          </p:nvPr>
        </p:nvSpPr>
        <p:spPr>
          <a:xfrm>
            <a:off x="1371601" y="1028699"/>
            <a:ext cx="9448799" cy="3600451"/>
          </a:xfrm>
        </p:spPr>
        <p:txBody>
          <a:bodyPr>
            <a:normAutofit/>
          </a:bodyPr>
          <a:lstStyle/>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One of the influencing factors for changes was Brexit. Premier Inn is an hotel focus almost entirely on the UK market so for that is in the hands of business and customers from one place and they will decide the faith the company will have</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Another influencing factors for change was the selling of Costa to Coca-Cola. </a:t>
            </a:r>
          </a:p>
          <a:p>
            <a:pPr>
              <a:buFont typeface="Wingdings" panose="05000000000000000000" pitchFamily="2" charset="2"/>
              <a:buChar char="Ø"/>
            </a:pPr>
            <a:r>
              <a:rPr lang="en-GB" sz="1800" dirty="0">
                <a:latin typeface="Arial" panose="020B0604020202020204" pitchFamily="34" charset="0"/>
                <a:cs typeface="Arial" panose="020B0604020202020204" pitchFamily="34" charset="0"/>
              </a:rPr>
              <a:t>And last but not least the most recent factor: Covid-19. The virus that influence all the globe made an impact as well in the hospitality and tourism industry affecting all the hotels.</a:t>
            </a:r>
          </a:p>
        </p:txBody>
      </p:sp>
    </p:spTree>
    <p:extLst>
      <p:ext uri="{BB962C8B-B14F-4D97-AF65-F5344CB8AC3E}">
        <p14:creationId xmlns:p14="http://schemas.microsoft.com/office/powerpoint/2010/main" val="420780471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95B5A3-6334-41EC-B43A-B1F37B2C3319}"/>
              </a:ext>
            </a:extLst>
          </p:cNvPr>
          <p:cNvSpPr>
            <a:spLocks noGrp="1"/>
          </p:cNvSpPr>
          <p:nvPr>
            <p:ph type="title"/>
          </p:nvPr>
        </p:nvSpPr>
        <p:spPr>
          <a:xfrm>
            <a:off x="1157084" y="374427"/>
            <a:ext cx="10374517" cy="971512"/>
          </a:xfrm>
        </p:spPr>
        <p:txBody>
          <a:bodyPr anchor="ctr">
            <a:normAutofit/>
          </a:bodyPr>
          <a:lstStyle/>
          <a:p>
            <a:pPr>
              <a:lnSpc>
                <a:spcPct val="90000"/>
              </a:lnSpc>
            </a:pPr>
            <a:r>
              <a:rPr lang="en-GB" sz="3200" dirty="0">
                <a:solidFill>
                  <a:schemeClr val="bg1"/>
                </a:solidFill>
                <a:latin typeface="Arial" panose="020B0604020202020204" pitchFamily="34" charset="0"/>
                <a:cs typeface="Arial" panose="020B0604020202020204" pitchFamily="34" charset="0"/>
              </a:rPr>
              <a:t>The organisation’s strategic direction</a:t>
            </a:r>
          </a:p>
        </p:txBody>
      </p:sp>
      <p:graphicFrame>
        <p:nvGraphicFramePr>
          <p:cNvPr id="5" name="Content Placeholder 2">
            <a:extLst>
              <a:ext uri="{FF2B5EF4-FFF2-40B4-BE49-F238E27FC236}">
                <a16:creationId xmlns:a16="http://schemas.microsoft.com/office/drawing/2014/main" id="{73B7C3ED-42E2-4DC2-9A29-63FA6373058D}"/>
              </a:ext>
            </a:extLst>
          </p:cNvPr>
          <p:cNvGraphicFramePr>
            <a:graphicFrameLocks noGrp="1"/>
          </p:cNvGraphicFramePr>
          <p:nvPr>
            <p:ph idx="1"/>
            <p:extLst>
              <p:ext uri="{D42A27DB-BD31-4B8C-83A1-F6EECF244321}">
                <p14:modId xmlns:p14="http://schemas.microsoft.com/office/powerpoint/2010/main" val="2958205119"/>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6217642"/>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1">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3">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5">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27">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29">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1">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0" name="Content Placeholder 2">
            <a:extLst>
              <a:ext uri="{FF2B5EF4-FFF2-40B4-BE49-F238E27FC236}">
                <a16:creationId xmlns:a16="http://schemas.microsoft.com/office/drawing/2014/main" id="{817504E0-36B0-46FD-B7B0-DB022C80FF16}"/>
              </a:ext>
            </a:extLst>
          </p:cNvPr>
          <p:cNvGraphicFramePr>
            <a:graphicFrameLocks noGrp="1"/>
          </p:cNvGraphicFramePr>
          <p:nvPr>
            <p:ph idx="1"/>
            <p:extLst>
              <p:ext uri="{D42A27DB-BD31-4B8C-83A1-F6EECF244321}">
                <p14:modId xmlns:p14="http://schemas.microsoft.com/office/powerpoint/2010/main" val="455155516"/>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4539707"/>
      </p:ext>
    </p:extLst>
  </p:cSld>
  <p:clrMapOvr>
    <a:masterClrMapping/>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0700C571-846B-4306-AEF1-A2DF61F02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091F1E-0473-480D-9C58-76A0E11E0D2C}"/>
              </a:ext>
            </a:extLst>
          </p:cNvPr>
          <p:cNvSpPr>
            <a:spLocks noGrp="1"/>
          </p:cNvSpPr>
          <p:nvPr>
            <p:ph type="title"/>
          </p:nvPr>
        </p:nvSpPr>
        <p:spPr>
          <a:xfrm>
            <a:off x="1371601" y="920008"/>
            <a:ext cx="5168980" cy="4852141"/>
          </a:xfrm>
        </p:spPr>
        <p:txBody>
          <a:bodyPr anchor="t">
            <a:normAutofit/>
          </a:bodyPr>
          <a:lstStyle/>
          <a:p>
            <a:r>
              <a:rPr lang="en-GB" sz="40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AB2B25A8-C576-479D-8D91-844DDDDF840C}"/>
              </a:ext>
            </a:extLst>
          </p:cNvPr>
          <p:cNvSpPr>
            <a:spLocks noGrp="1"/>
          </p:cNvSpPr>
          <p:nvPr>
            <p:ph idx="1"/>
          </p:nvPr>
        </p:nvSpPr>
        <p:spPr>
          <a:xfrm>
            <a:off x="7029814" y="949827"/>
            <a:ext cx="3790585" cy="4765174"/>
          </a:xfrm>
        </p:spPr>
        <p:txBody>
          <a:bodyPr>
            <a:normAutofit/>
          </a:bodyPr>
          <a:lstStyle/>
          <a:p>
            <a:pPr>
              <a:buFont typeface="Wingdings" panose="05000000000000000000" pitchFamily="2" charset="2"/>
              <a:buChar char="v"/>
            </a:pPr>
            <a:r>
              <a:rPr lang="en-GB" sz="1800" dirty="0">
                <a:latin typeface="Arial" panose="020B0604020202020204" pitchFamily="34" charset="0"/>
                <a:cs typeface="Arial" panose="020B0604020202020204" pitchFamily="34" charset="0"/>
              </a:rPr>
              <a:t>Even if is a budget hotel it can be proud of the services offered and care about the customers deeply and that is the most important factor if a business wants happy clients. We can see that the company wants to expand even more and to grow. </a:t>
            </a:r>
          </a:p>
          <a:p>
            <a:pPr>
              <a:buFont typeface="Wingdings" panose="05000000000000000000" pitchFamily="2" charset="2"/>
              <a:buChar char="v"/>
            </a:pPr>
            <a:r>
              <a:rPr lang="en-GB" sz="1800" dirty="0">
                <a:latin typeface="Arial" panose="020B0604020202020204" pitchFamily="34" charset="0"/>
                <a:cs typeface="Arial" panose="020B0604020202020204" pitchFamily="34" charset="0"/>
              </a:rPr>
              <a:t>Premier Inn may not be a luxurious hotel, but it sure tries to offer all they can to make the customers happy and to have a good reputation.</a:t>
            </a:r>
          </a:p>
          <a:p>
            <a:endParaRPr lang="en-GB" sz="1800" dirty="0"/>
          </a:p>
        </p:txBody>
      </p:sp>
      <p:sp>
        <p:nvSpPr>
          <p:cNvPr id="15" name="Rectangle 9">
            <a:extLst>
              <a:ext uri="{FF2B5EF4-FFF2-40B4-BE49-F238E27FC236}">
                <a16:creationId xmlns:a16="http://schemas.microsoft.com/office/drawing/2014/main" id="{996D093C-29FB-4E3D-9DBB-F237109575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373"/>
            <a:ext cx="12191999" cy="457198"/>
          </a:xfrm>
          <a:prstGeom prst="rect">
            <a:avLst/>
          </a:prstGeom>
          <a:gradFill>
            <a:gsLst>
              <a:gs pos="0">
                <a:schemeClr val="accent6">
                  <a:lumMod val="75000"/>
                  <a:alpha val="63000"/>
                </a:schemeClr>
              </a:gs>
              <a:gs pos="32000">
                <a:schemeClr val="accent5">
                  <a:alpha val="72000"/>
                </a:scheme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1">
            <a:extLst>
              <a:ext uri="{FF2B5EF4-FFF2-40B4-BE49-F238E27FC236}">
                <a16:creationId xmlns:a16="http://schemas.microsoft.com/office/drawing/2014/main" id="{A5F13265-BEA0-4856-9FFF-9156F3F52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373"/>
            <a:ext cx="8153398" cy="457199"/>
          </a:xfrm>
          <a:prstGeom prst="rect">
            <a:avLst/>
          </a:prstGeom>
          <a:gradFill>
            <a:gsLst>
              <a:gs pos="0">
                <a:schemeClr val="accent6">
                  <a:lumMod val="75000"/>
                  <a:alpha val="30000"/>
                </a:schemeClr>
              </a:gs>
              <a:gs pos="71000">
                <a:schemeClr val="accent2">
                  <a:alpha val="61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2302709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3A4003-1875-46E3-BBC1-9CF42E133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CDECF1C-4B20-4CD9-90C7-F85AAB331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8" y="5257371"/>
            <a:ext cx="12203208" cy="1600629"/>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CB46BEC-0E77-41F0-A7D5-D5B40D225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40517" y="5262916"/>
            <a:ext cx="7751481" cy="11453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84D73B4-F569-4D64-BA77-14454E09F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8" y="5262916"/>
            <a:ext cx="8778690" cy="1595084"/>
          </a:xfrm>
          <a:prstGeom prst="rect">
            <a:avLst/>
          </a:prstGeom>
          <a:gradFill>
            <a:gsLst>
              <a:gs pos="0">
                <a:schemeClr val="accent6">
                  <a:lumMod val="75000"/>
                  <a:alpha val="31000"/>
                </a:schemeClr>
              </a:gs>
              <a:gs pos="99000">
                <a:schemeClr val="accent5">
                  <a:alpha val="23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AD437E30-AED3-4732-B13B-17D277D8D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0126" y="5256870"/>
            <a:ext cx="5301872" cy="1600701"/>
          </a:xfrm>
          <a:prstGeom prst="rect">
            <a:avLst/>
          </a:prstGeom>
          <a:gradFill>
            <a:gsLst>
              <a:gs pos="22000">
                <a:schemeClr val="tx2">
                  <a:lumMod val="75000"/>
                  <a:lumOff val="25000"/>
                  <a:alpha val="0"/>
                </a:schemeClr>
              </a:gs>
              <a:gs pos="99000">
                <a:schemeClr val="tx2">
                  <a:lumMod val="75000"/>
                  <a:lumOff val="25000"/>
                  <a:alpha val="6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0F4527-3376-43C3-B761-DD2D83C1C1F5}"/>
              </a:ext>
            </a:extLst>
          </p:cNvPr>
          <p:cNvSpPr>
            <a:spLocks noGrp="1"/>
          </p:cNvSpPr>
          <p:nvPr>
            <p:ph type="title"/>
          </p:nvPr>
        </p:nvSpPr>
        <p:spPr>
          <a:xfrm>
            <a:off x="914400" y="5602884"/>
            <a:ext cx="10698103" cy="827037"/>
          </a:xfrm>
        </p:spPr>
        <p:txBody>
          <a:bodyPr anchor="ctr">
            <a:normAutofit/>
          </a:bodyPr>
          <a:lstStyle/>
          <a:p>
            <a:r>
              <a:rPr lang="en-GB" sz="3200" dirty="0">
                <a:solidFill>
                  <a:schemeClr val="bg1"/>
                </a:solidFill>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6DF2F971-CC58-4DE2-8F45-407B0F3D7C95}"/>
              </a:ext>
            </a:extLst>
          </p:cNvPr>
          <p:cNvSpPr>
            <a:spLocks noGrp="1"/>
          </p:cNvSpPr>
          <p:nvPr>
            <p:ph idx="1"/>
          </p:nvPr>
        </p:nvSpPr>
        <p:spPr>
          <a:xfrm>
            <a:off x="1371601" y="1028699"/>
            <a:ext cx="9448799" cy="3600451"/>
          </a:xfrm>
        </p:spPr>
        <p:txBody>
          <a:bodyPr>
            <a:normAutofit lnSpcReduction="10000"/>
          </a:bodyPr>
          <a:lstStyle/>
          <a:p>
            <a:pPr>
              <a:lnSpc>
                <a:spcPct val="110000"/>
              </a:lnSpc>
            </a:pPr>
            <a:r>
              <a:rPr lang="en-GB" sz="1600" dirty="0">
                <a:latin typeface="Arial" panose="020B0604020202020204" pitchFamily="34" charset="0"/>
                <a:cs typeface="Arial" panose="020B0604020202020204" pitchFamily="34" charset="0"/>
              </a:rPr>
              <a:t>Anonymous. "Premier Inn - Beautiful Mornings." Campaign (2015): 10. Web.</a:t>
            </a:r>
          </a:p>
          <a:p>
            <a:pPr>
              <a:lnSpc>
                <a:spcPct val="110000"/>
              </a:lnSpc>
            </a:pPr>
            <a:r>
              <a:rPr lang="en-GB" sz="1600" dirty="0">
                <a:latin typeface="Arial" panose="020B0604020202020204" pitchFamily="34" charset="0"/>
                <a:cs typeface="Arial" panose="020B0604020202020204" pitchFamily="34" charset="0"/>
              </a:rPr>
              <a:t>Abu-Jamal, Mumia. "BREXIT." Turning the Tide 28.8 (2016): 4. Web.</a:t>
            </a:r>
          </a:p>
          <a:p>
            <a:pPr>
              <a:lnSpc>
                <a:spcPct val="110000"/>
              </a:lnSpc>
            </a:pPr>
            <a:r>
              <a:rPr lang="en-GB" sz="1600" dirty="0">
                <a:latin typeface="Arial" panose="020B0604020202020204" pitchFamily="34" charset="0"/>
                <a:cs typeface="Arial" panose="020B0604020202020204" pitchFamily="34" charset="0"/>
              </a:rPr>
              <a:t>"Brexit." CTV National News - CTV Television [Scarborough] 2018: CTV National News - CTV Television, Nov 13, 2018. Web.</a:t>
            </a:r>
          </a:p>
          <a:p>
            <a:pPr>
              <a:lnSpc>
                <a:spcPct val="110000"/>
              </a:lnSpc>
            </a:pPr>
            <a:r>
              <a:rPr lang="en-GB" sz="1600" dirty="0">
                <a:latin typeface="Arial" panose="020B0604020202020204" pitchFamily="34" charset="0"/>
                <a:cs typeface="Arial" panose="020B0604020202020204" pitchFamily="34" charset="0"/>
              </a:rPr>
              <a:t>Kristandl, Gerhard, Martin Quinn, Elaine Evans, and Catriona Paisey. "Internal Accounting Practices at Whitbread &amp; Company, C. 1890–1925." Accounting History 23.1-2 (2018): 206-30. Web.</a:t>
            </a:r>
          </a:p>
          <a:p>
            <a:pPr>
              <a:lnSpc>
                <a:spcPct val="110000"/>
              </a:lnSpc>
            </a:pPr>
            <a:r>
              <a:rPr lang="en-GB" sz="1600" dirty="0">
                <a:latin typeface="Arial" panose="020B0604020202020204" pitchFamily="34" charset="0"/>
                <a:cs typeface="Arial" panose="020B0604020202020204" pitchFamily="34" charset="0"/>
              </a:rPr>
              <a:t>Lewis, Mark. "Premier Inn's Strategy Is a Shrewd Move." Caterer &amp; Hotelkeeper 201.4683 (2011): 5. Web.</a:t>
            </a:r>
          </a:p>
          <a:p>
            <a:pPr>
              <a:lnSpc>
                <a:spcPct val="110000"/>
              </a:lnSpc>
            </a:pPr>
            <a:r>
              <a:rPr lang="en-GB" sz="1600" dirty="0">
                <a:latin typeface="Arial" panose="020B0604020202020204" pitchFamily="34" charset="0"/>
                <a:cs typeface="Arial" panose="020B0604020202020204" pitchFamily="34" charset="0"/>
              </a:rPr>
              <a:t>Whitbread PLC, and Whitbread Company. Whitbread Plc Annual Report and Accounts 2002/03: Successful Brand Management in the Leisure Industry. London: Whitbread Plc, 2003. Print</a:t>
            </a:r>
          </a:p>
          <a:p>
            <a:pPr>
              <a:lnSpc>
                <a:spcPct val="110000"/>
              </a:lnSpc>
            </a:pPr>
            <a:r>
              <a:rPr lang="en-GB" sz="1600" dirty="0">
                <a:latin typeface="Arial" panose="020B0604020202020204" pitchFamily="34" charset="0"/>
                <a:cs typeface="Arial" panose="020B0604020202020204" pitchFamily="34" charset="0"/>
              </a:rPr>
              <a:t>"Whitbread." Euroweek (2003): 1. Web.</a:t>
            </a:r>
          </a:p>
          <a:p>
            <a:pPr>
              <a:lnSpc>
                <a:spcPct val="110000"/>
              </a:lnSpc>
            </a:pPr>
            <a:endParaRPr lang="en-GB" sz="1500" dirty="0"/>
          </a:p>
        </p:txBody>
      </p:sp>
    </p:spTree>
    <p:extLst>
      <p:ext uri="{BB962C8B-B14F-4D97-AF65-F5344CB8AC3E}">
        <p14:creationId xmlns:p14="http://schemas.microsoft.com/office/powerpoint/2010/main" val="34537639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theme/theme1.xml><?xml version="1.0" encoding="utf-8"?>
<a:theme xmlns:a="http://schemas.openxmlformats.org/drawingml/2006/main" name="GradientRiseVTI">
  <a:themeElements>
    <a:clrScheme name="Custom 5">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otalTime>3</TotalTime>
  <Words>693</Words>
  <Application>Microsoft Office PowerPoint</Application>
  <PresentationFormat>Widescreen</PresentationFormat>
  <Paragraphs>36</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Avenir Next LT Pro</vt:lpstr>
      <vt:lpstr>Avenir Next LT Pro Light</vt:lpstr>
      <vt:lpstr>Wingdings</vt:lpstr>
      <vt:lpstr>GradientRiseVTI</vt:lpstr>
      <vt:lpstr>Management and Organisational Behaviour M5X01924 </vt:lpstr>
      <vt:lpstr>Organisational structure</vt:lpstr>
      <vt:lpstr>PowerPoint Presentation</vt:lpstr>
      <vt:lpstr>Recent change initiatives</vt:lpstr>
      <vt:lpstr>The organisation’s strategic direction</vt:lpstr>
      <vt:lpstr>PowerPoint Presentation</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and Organisational Behaviour M5X01924 </dc:title>
  <dc:creator>Maria-madalina Vrincianu (1815243)</dc:creator>
  <cp:lastModifiedBy>Maria-madalina Vrincianu (1815243)</cp:lastModifiedBy>
  <cp:revision>2</cp:revision>
  <dcterms:created xsi:type="dcterms:W3CDTF">2020-07-29T09:00:00Z</dcterms:created>
  <dcterms:modified xsi:type="dcterms:W3CDTF">2020-07-29T09:03:19Z</dcterms:modified>
</cp:coreProperties>
</file>