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8" r:id="rId2"/>
    <p:sldId id="290" r:id="rId3"/>
    <p:sldId id="262" r:id="rId4"/>
    <p:sldId id="285" r:id="rId5"/>
    <p:sldId id="259" r:id="rId6"/>
    <p:sldId id="297" r:id="rId7"/>
    <p:sldId id="292" r:id="rId8"/>
    <p:sldId id="298" r:id="rId9"/>
    <p:sldId id="295" r:id="rId10"/>
    <p:sldId id="294" r:id="rId11"/>
    <p:sldId id="279" r:id="rId12"/>
    <p:sldId id="261" r:id="rId13"/>
    <p:sldId id="299" r:id="rId14"/>
    <p:sldId id="266" r:id="rId15"/>
    <p:sldId id="286" r:id="rId16"/>
    <p:sldId id="300" r:id="rId17"/>
    <p:sldId id="268" r:id="rId18"/>
    <p:sldId id="301" r:id="rId19"/>
    <p:sldId id="267" r:id="rId20"/>
    <p:sldId id="270" r:id="rId21"/>
    <p:sldId id="271" r:id="rId22"/>
    <p:sldId id="287" r:id="rId23"/>
    <p:sldId id="302" r:id="rId24"/>
    <p:sldId id="272" r:id="rId25"/>
    <p:sldId id="273" r:id="rId26"/>
    <p:sldId id="274" r:id="rId27"/>
    <p:sldId id="276" r:id="rId28"/>
    <p:sldId id="275" r:id="rId29"/>
    <p:sldId id="277" r:id="rId30"/>
    <p:sldId id="278" r:id="rId31"/>
    <p:sldId id="281" r:id="rId32"/>
    <p:sldId id="282" r:id="rId33"/>
    <p:sldId id="283" r:id="rId34"/>
    <p:sldId id="284" r:id="rId35"/>
    <p:sldId id="288" r:id="rId36"/>
    <p:sldId id="289" r:id="rId3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75" autoAdjust="0"/>
    <p:restoredTop sz="90856" autoAdjust="0"/>
  </p:normalViewPr>
  <p:slideViewPr>
    <p:cSldViewPr>
      <p:cViewPr varScale="1">
        <p:scale>
          <a:sx n="84" d="100"/>
          <a:sy n="84" d="100"/>
        </p:scale>
        <p:origin x="372" y="60"/>
      </p:cViewPr>
      <p:guideLst>
        <p:guide orient="horz" pos="2160"/>
        <p:guide pos="2880"/>
      </p:guideLst>
    </p:cSldViewPr>
  </p:slideViewPr>
  <p:notesTextViewPr>
    <p:cViewPr>
      <p:scale>
        <a:sx n="75" d="100"/>
        <a:sy n="75" d="100"/>
      </p:scale>
      <p:origin x="0" y="-94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3357849-CBBC-4F6B-8B0F-DB73B2CC6B62}" type="datetimeFigureOut">
              <a:rPr lang="en-GB" smtClean="0"/>
              <a:t>07/10/2016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946D3B7-14C0-4841-A439-1008A67C6F48}" type="slidenum">
              <a:rPr lang="en-GB" smtClean="0"/>
              <a:t>‹#›</a:t>
            </a:fld>
            <a:endParaRPr lang="en-GB"/>
          </a:p>
        </p:txBody>
      </p:sp>
    </p:spTree>
    <p:extLst>
      <p:ext uri="{BB962C8B-B14F-4D97-AF65-F5344CB8AC3E}">
        <p14:creationId xmlns:p14="http://schemas.microsoft.com/office/powerpoint/2010/main" val="2610853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dirty="0" smtClean="0"/>
              <a:t>In last week’s lectures,</a:t>
            </a:r>
            <a:r>
              <a:rPr lang="en-GB" sz="1200" baseline="0" dirty="0" smtClean="0"/>
              <a:t> we briefly surveyed some of the characteristics of European colonisation of the Americas, and specifically English settlement on the East Coast of what is today the United States: the mercantile Virginia company to the East and Puritan and Pilgrim colonies established in New England.</a:t>
            </a:r>
          </a:p>
          <a:p>
            <a:pPr marL="171450" indent="-171450">
              <a:buFont typeface="Arial" panose="020B0604020202020204" pitchFamily="34" charset="0"/>
              <a:buChar char="•"/>
            </a:pPr>
            <a:r>
              <a:rPr lang="en-GB" sz="1200" baseline="0" dirty="0" smtClean="0"/>
              <a:t>We noted, however, that even the most idealistic visionaries for life in the colonies – Winthrop’s idealisation of Massachusetts as a city upon a hill and the agenda for civil society and government outlined by the Mayflower compact – there was little sense that the colonists were identifying themselves as a distinctly new nation or national identity that was completely separate from ‘old’ England across the Atlantic.</a:t>
            </a:r>
          </a:p>
          <a:p>
            <a:pPr marL="171450" indent="-171450">
              <a:buFont typeface="Arial" panose="020B0604020202020204" pitchFamily="34" charset="0"/>
              <a:buChar char="•"/>
            </a:pPr>
            <a:r>
              <a:rPr lang="en-GB" sz="1200" baseline="0" dirty="0" smtClean="0"/>
              <a:t>As distinct as their belief systems were, and as novel as some of their plans for New World society would have sounded to natives in the ‘mother country,’ none of the New Englanders we encountered in last week’s readings referred to themselves as ‘American,’ and the term probably would have had little resonance or traction with them.</a:t>
            </a:r>
          </a:p>
          <a:p>
            <a:pPr marL="171450" indent="-171450">
              <a:buFont typeface="Arial" panose="020B0604020202020204" pitchFamily="34" charset="0"/>
              <a:buChar char="•"/>
            </a:pPr>
            <a:r>
              <a:rPr lang="en-GB" sz="1200" baseline="0" dirty="0" smtClean="0"/>
              <a:t>And yet, just over a century and a half after the Mayflower’s voyage from Plymouth, Cornwall to Cape Cod, a new nation would, of course, be forged out of the American War of Independence.</a:t>
            </a:r>
          </a:p>
          <a:p>
            <a:pPr marL="171450" indent="-171450">
              <a:buFont typeface="Arial" panose="020B0604020202020204" pitchFamily="34" charset="0"/>
              <a:buChar char="•"/>
            </a:pPr>
            <a:r>
              <a:rPr lang="en-GB" sz="1200" baseline="0" dirty="0" smtClean="0"/>
              <a:t>Our task today, then, is to simply sketch the process by which this outcome was reached, discussing the immediate causes of the Revolutionary War and what of its key proponents believed their </a:t>
            </a:r>
            <a:r>
              <a:rPr lang="en-GB" sz="1200" i="1" baseline="0" dirty="0" smtClean="0"/>
              <a:t>cause </a:t>
            </a:r>
            <a:r>
              <a:rPr lang="en-GB" sz="1200" i="0" baseline="0" dirty="0" smtClean="0"/>
              <a:t>to be.</a:t>
            </a:r>
          </a:p>
          <a:p>
            <a:pPr marL="171450" indent="-171450">
              <a:buFont typeface="Arial" panose="020B0604020202020204" pitchFamily="34" charset="0"/>
              <a:buChar char="•"/>
            </a:pPr>
            <a:r>
              <a:rPr lang="en-GB" sz="1200" i="0" baseline="0" dirty="0" smtClean="0"/>
              <a:t>From there, we can begin analysing the key foundation texts of the United States’ system of government - the 1776 Declaration of Independence and the US Constitution of 1788, documents which themselves combine the practical purpose of acting as political guides for the nation and assume a mythic, quasi-religious status in American history and society – something which endures today.</a:t>
            </a:r>
          </a:p>
          <a:p>
            <a:pPr marL="171450" indent="-171450">
              <a:buFont typeface="Arial" panose="020B0604020202020204" pitchFamily="34" charset="0"/>
              <a:buChar char="•"/>
            </a:pPr>
            <a:r>
              <a:rPr lang="en-GB" sz="1200" b="0" i="0" baseline="0" dirty="0" smtClean="0"/>
              <a:t>Rather than addressing these issues chronologically, in the first instance,  I want to begin thinking them through by  trying and to get </a:t>
            </a:r>
            <a:r>
              <a:rPr lang="en-GB" sz="1200" b="0" i="0" baseline="0" dirty="0" smtClean="0"/>
              <a:t>a handle on the question forwarded by Hector St </a:t>
            </a:r>
            <a:r>
              <a:rPr lang="en-GB" sz="1200" b="0" i="0" baseline="0" dirty="0" err="1" smtClean="0"/>
              <a:t>Crèvecœur</a:t>
            </a:r>
            <a:r>
              <a:rPr lang="en-GB" sz="1200" b="0" i="0" baseline="0" dirty="0" smtClean="0"/>
              <a:t> in the assigned reading for this lecture: ‘What is an American?’</a:t>
            </a:r>
            <a:endParaRPr lang="en-GB" sz="120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Before</a:t>
            </a:r>
            <a:r>
              <a:rPr lang="en-GB" baseline="0" dirty="0" smtClean="0"/>
              <a:t> discussing </a:t>
            </a:r>
            <a:r>
              <a:rPr lang="en-GB" baseline="0" dirty="0" err="1" smtClean="0"/>
              <a:t>Crèvecœur’s</a:t>
            </a:r>
            <a:r>
              <a:rPr lang="en-GB" baseline="0" dirty="0" smtClean="0"/>
              <a:t> text, I want you to complete a task similar to the one we began with last week.</a:t>
            </a:r>
          </a:p>
          <a:p>
            <a:pPr marL="171450" indent="-171450">
              <a:buFont typeface="Arial" panose="020B0604020202020204" pitchFamily="34" charset="0"/>
              <a:buChar char="•"/>
            </a:pPr>
            <a:r>
              <a:rPr lang="en-GB" baseline="0" dirty="0" smtClean="0"/>
              <a:t>Where last time I ask you to word associate with the phrase ‘United States of America,’ I’d like groups to brainstorm around this question ‘What is an American?’</a:t>
            </a:r>
          </a:p>
          <a:p>
            <a:pPr marL="171450" indent="-171450">
              <a:buFont typeface="Arial" panose="020B0604020202020204" pitchFamily="34" charset="0"/>
              <a:buChar char="•"/>
            </a:pPr>
            <a:r>
              <a:rPr lang="en-GB" baseline="0" dirty="0" smtClean="0"/>
              <a:t>How might you answer this question? What doe you associate with the term ‘American’?</a:t>
            </a:r>
          </a:p>
          <a:p>
            <a:pPr marL="171450" indent="-171450">
              <a:buFont typeface="Arial" panose="020B0604020202020204" pitchFamily="34" charset="0"/>
              <a:buChar char="•"/>
            </a:pPr>
            <a:r>
              <a:rPr lang="en-GB" i="1" baseline="0" dirty="0" smtClean="0"/>
              <a:t>Group discussion</a:t>
            </a:r>
            <a:endParaRPr lang="en-GB" i="1"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1290482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t>Okay,</a:t>
            </a:r>
            <a:r>
              <a:rPr lang="en-GB" baseline="0" dirty="0" smtClean="0"/>
              <a:t> now, I’d like you to try and begin relating the things – at least some of the more sensible ones - you’ve come up with to Crevecoeur's text, ‘What is an American?’</a:t>
            </a: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smtClean="0"/>
              <a:t>Besides their intrinsic interest, my reason for assigning Crevecoeur here is because his life and work shed light on the Revolutionary Era</a:t>
            </a:r>
          </a:p>
          <a:p>
            <a:pPr marL="171450" indent="-171450">
              <a:buFont typeface="Arial" panose="020B0604020202020204" pitchFamily="34" charset="0"/>
              <a:buChar char="•"/>
            </a:pPr>
            <a:r>
              <a:rPr lang="en-GB" baseline="0" dirty="0" smtClean="0"/>
              <a:t>The </a:t>
            </a:r>
            <a:r>
              <a:rPr lang="en-GB" baseline="0" dirty="0" smtClean="0"/>
              <a:t>chapter you read is </a:t>
            </a:r>
            <a:r>
              <a:rPr lang="en-GB" baseline="0" dirty="0" smtClean="0"/>
              <a:t>an </a:t>
            </a:r>
            <a:r>
              <a:rPr lang="en-GB" baseline="0" dirty="0" smtClean="0"/>
              <a:t>extract from  Crevecoeur’s canonical work </a:t>
            </a:r>
            <a:r>
              <a:rPr lang="en-GB" i="1" baseline="0" dirty="0" smtClean="0"/>
              <a:t>Letters from an American Farmer</a:t>
            </a:r>
            <a:r>
              <a:rPr lang="en-GB" i="0" baseline="0" dirty="0" smtClean="0"/>
              <a:t>, eventually published in 1782 – a date which places it towards the end of the American Revolutionary War, after the decisive battle at Yorktown but before the ultimate peace settlement</a:t>
            </a:r>
          </a:p>
          <a:p>
            <a:pPr marL="171450" indent="-171450">
              <a:buFont typeface="Arial" panose="020B0604020202020204" pitchFamily="34" charset="0"/>
              <a:buChar char="•"/>
            </a:pPr>
            <a:r>
              <a:rPr lang="en-GB" i="0" baseline="0" dirty="0" smtClean="0"/>
              <a:t>Be that as it may, the events and phenomena dramatized in </a:t>
            </a:r>
            <a:r>
              <a:rPr lang="en-GB" i="1" baseline="0" dirty="0" smtClean="0"/>
              <a:t>Letters From an American Farmer </a:t>
            </a:r>
            <a:r>
              <a:rPr lang="en-GB" i="0" baseline="0" dirty="0" smtClean="0"/>
              <a:t>date from an early period, prior to the War of Independence.</a:t>
            </a:r>
          </a:p>
          <a:p>
            <a:pPr marL="171450" indent="-171450">
              <a:buFont typeface="Arial" panose="020B0604020202020204" pitchFamily="34" charset="0"/>
              <a:buChar char="•"/>
            </a:pPr>
            <a:r>
              <a:rPr lang="en-GB" dirty="0" smtClean="0"/>
              <a:t>The </a:t>
            </a:r>
            <a:r>
              <a:rPr lang="en-GB" i="1" dirty="0" smtClean="0"/>
              <a:t>Letters </a:t>
            </a:r>
            <a:r>
              <a:rPr lang="en-GB" i="0" dirty="0" smtClean="0"/>
              <a:t>were to</a:t>
            </a:r>
            <a:r>
              <a:rPr lang="en-GB" i="0" baseline="0" dirty="0" smtClean="0"/>
              <a:t> a degree autobiographical, based on Crevecoeur's experiences as a French émigré in the New </a:t>
            </a:r>
            <a:r>
              <a:rPr lang="en-GB" i="0" baseline="0" dirty="0" smtClean="0"/>
              <a:t>World.</a:t>
            </a:r>
          </a:p>
          <a:p>
            <a:pPr marL="171450" indent="-171450">
              <a:buFont typeface="Arial" panose="020B0604020202020204" pitchFamily="34" charset="0"/>
              <a:buChar char="•"/>
            </a:pPr>
            <a:r>
              <a:rPr lang="en-GB" i="0" baseline="0" dirty="0" smtClean="0"/>
              <a:t>Having </a:t>
            </a:r>
            <a:r>
              <a:rPr lang="en-GB" i="0" baseline="0" dirty="0" smtClean="0"/>
              <a:t>crossed the Atlantic as a twenty-year old in 1755, Crevecoeur settled in New France – Canada – before seeing service in the military: he was part of the French army in various wars with Native American tribes; conflicts which were often proxy battles for the persistent rivalries between Britain and France in North America and at home in Europe due to allegiances struck between the British and Indian leaders.</a:t>
            </a:r>
          </a:p>
          <a:p>
            <a:pPr marL="171450" indent="-171450">
              <a:buFont typeface="Arial" panose="020B0604020202020204" pitchFamily="34" charset="0"/>
              <a:buChar char="•"/>
            </a:pPr>
            <a:r>
              <a:rPr lang="en-GB" i="0" baseline="0" dirty="0" smtClean="0"/>
              <a:t>Subsequently, Crevecoeur moved from New France to New York, part of the territories which English forces had annexed from the Netherlands in a war of </a:t>
            </a:r>
            <a:r>
              <a:rPr lang="en-GB" sz="1200" kern="1200" dirty="0" smtClean="0">
                <a:solidFill>
                  <a:schemeClr val="tx1"/>
                </a:solidFill>
                <a:effectLst/>
                <a:latin typeface="+mn-lt"/>
                <a:ea typeface="+mn-ea"/>
                <a:cs typeface="+mn-cs"/>
              </a:rPr>
              <a:t>1664.</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He</a:t>
            </a:r>
            <a:r>
              <a:rPr lang="en-GB" sz="1200" kern="1200" baseline="0" dirty="0" smtClean="0">
                <a:solidFill>
                  <a:schemeClr val="tx1"/>
                </a:solidFill>
                <a:effectLst/>
                <a:latin typeface="+mn-lt"/>
                <a:ea typeface="+mn-ea"/>
                <a:cs typeface="+mn-cs"/>
              </a:rPr>
              <a:t> became a citizen of New York in 1765, marrying and establishing a farm in 1769</a:t>
            </a:r>
          </a:p>
          <a:p>
            <a:pPr marL="171450" indent="-171450">
              <a:buFont typeface="Arial" panose="020B0604020202020204" pitchFamily="34" charset="0"/>
              <a:buChar char="•"/>
            </a:pPr>
            <a:r>
              <a:rPr lang="en-GB" sz="1200" kern="1200" baseline="0" dirty="0" smtClean="0">
                <a:solidFill>
                  <a:schemeClr val="tx1"/>
                </a:solidFill>
                <a:effectLst/>
                <a:latin typeface="+mn-lt"/>
                <a:ea typeface="+mn-ea"/>
                <a:cs typeface="+mn-cs"/>
              </a:rPr>
              <a:t>So in this sense, </a:t>
            </a:r>
            <a:r>
              <a:rPr lang="en-GB" i="0" baseline="0" dirty="0" smtClean="0"/>
              <a:t>Crevecoeur knew of what he wrote in </a:t>
            </a:r>
            <a:r>
              <a:rPr lang="en-GB" i="1" baseline="0" dirty="0" smtClean="0"/>
              <a:t>Letters From an American Farmer </a:t>
            </a:r>
            <a:r>
              <a:rPr lang="en-GB" i="0" baseline="0" dirty="0" smtClean="0"/>
              <a:t>from first-hand experience and </a:t>
            </a:r>
            <a:r>
              <a:rPr lang="en-GB" i="0" baseline="0" dirty="0" smtClean="0"/>
              <a:t>observations.</a:t>
            </a:r>
            <a:endParaRPr lang="en-GB"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Crevecoeur’s biography</a:t>
            </a:r>
            <a:r>
              <a:rPr lang="en-GB" baseline="0" dirty="0" smtClean="0"/>
              <a:t> is worth concentrating on, though, for the additional reason that it sheds light on the Revolutionary era.</a:t>
            </a:r>
          </a:p>
          <a:p>
            <a:pPr marL="171450" indent="-171450">
              <a:buFont typeface="Arial" panose="020B0604020202020204" pitchFamily="34" charset="0"/>
              <a:buChar char="•"/>
            </a:pPr>
            <a:r>
              <a:rPr lang="en-GB" baseline="0" dirty="0" smtClean="0"/>
              <a:t>His was a life lived in the midst of some of the momentous events and phenomena of the eighteenth-century.</a:t>
            </a:r>
          </a:p>
          <a:p>
            <a:pPr marL="171450" indent="-171450">
              <a:buFont typeface="Arial" panose="020B0604020202020204" pitchFamily="34" charset="0"/>
              <a:buChar char="•"/>
            </a:pPr>
            <a:r>
              <a:rPr lang="en-GB" baseline="0" dirty="0" smtClean="0"/>
              <a:t>With the American Revolution underway, Crevecoeur decided to emigrate  back to France to visit his ailing father.</a:t>
            </a:r>
          </a:p>
          <a:p>
            <a:pPr marL="171450" indent="-171450">
              <a:buFont typeface="Arial" panose="020B0604020202020204" pitchFamily="34" charset="0"/>
              <a:buChar char="•"/>
            </a:pPr>
            <a:r>
              <a:rPr lang="en-GB" baseline="0" dirty="0" smtClean="0"/>
              <a:t>This was complicated by the wider military-political situation of the War of Independence</a:t>
            </a:r>
          </a:p>
          <a:p>
            <a:pPr marL="171450" indent="-171450">
              <a:buFont typeface="Arial" panose="020B0604020202020204" pitchFamily="34" charset="0"/>
              <a:buChar char="•"/>
            </a:pPr>
            <a:r>
              <a:rPr lang="en-GB" baseline="0" dirty="0" smtClean="0"/>
              <a:t>Travelling to British-occupied New York City to board a transatlantic ship, Crevecoeur was arrested and detained under suspicion of being an American spy.</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0" baseline="0" dirty="0" smtClean="0"/>
              <a:t>After lengthy detention, Crevecoeur was released and travelled onwards to London, where he spent much of the war years. Indeed, it was whilst in Britain that the first edition of </a:t>
            </a:r>
            <a:r>
              <a:rPr lang="en-GB" i="1" baseline="0" dirty="0" smtClean="0"/>
              <a:t>Letters From an American Farmer </a:t>
            </a:r>
            <a:r>
              <a:rPr lang="en-GB" i="0" baseline="0" dirty="0" smtClean="0"/>
              <a:t>was published in 1782.</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i="0" baseline="0" dirty="0" smtClean="0"/>
              <a:t>Note full title: </a:t>
            </a:r>
            <a:r>
              <a:rPr lang="en-GB" b="0" i="0" baseline="0" dirty="0" smtClean="0"/>
              <a:t>sense of cusp of change – </a:t>
            </a:r>
            <a:r>
              <a:rPr lang="en-GB" b="0" i="1" baseline="0" dirty="0" smtClean="0"/>
              <a:t>American Farmer </a:t>
            </a:r>
            <a:r>
              <a:rPr lang="en-GB" b="0" i="0" baseline="0" dirty="0" smtClean="0"/>
              <a:t>yet “provincial manners” of “British colonies”</a:t>
            </a:r>
            <a:r>
              <a:rPr lang="en-GB" i="0" baseline="0" dirty="0" smtClean="0"/>
              <a:t> </a:t>
            </a:r>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 </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6</a:t>
            </a:fld>
            <a:endParaRPr lang="en-GB">
              <a:solidFill>
                <a:prstClr val="black"/>
              </a:solidFill>
            </a:endParaRPr>
          </a:p>
        </p:txBody>
      </p:sp>
    </p:spTree>
    <p:extLst>
      <p:ext uri="{BB962C8B-B14F-4D97-AF65-F5344CB8AC3E}">
        <p14:creationId xmlns:p14="http://schemas.microsoft.com/office/powerpoint/2010/main" val="2810078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British suspicion of Crevecoeur, </a:t>
            </a:r>
            <a:r>
              <a:rPr lang="en-GB" baseline="0" dirty="0" smtClean="0"/>
              <a:t>while unfounded, was explicable in  the broader context of North American geopolitics in the eighteenth century.</a:t>
            </a:r>
          </a:p>
          <a:p>
            <a:pPr marL="171450" indent="-171450">
              <a:buFont typeface="Arial" panose="020B0604020202020204" pitchFamily="34" charset="0"/>
              <a:buChar char="•"/>
            </a:pPr>
            <a:r>
              <a:rPr lang="en-GB" baseline="0" dirty="0" smtClean="0"/>
              <a:t>Perennial foes at home in Europe, English – and after the Act of Union, British – enmities with France had long been transplanted into the North American context, with frequent border disputes centring on the territories to the north of the New England colonies, what is now Canada.</a:t>
            </a:r>
          </a:p>
          <a:p>
            <a:pPr marL="171450" indent="-171450">
              <a:buFont typeface="Arial" panose="020B0604020202020204" pitchFamily="34" charset="0"/>
              <a:buChar char="•"/>
            </a:pPr>
            <a:r>
              <a:rPr lang="en-GB" baseline="0" dirty="0" smtClean="0"/>
              <a:t>These on-off conflicts reached resolution in 1763, when Britain emerged victorious from the Seven Years war and its sub-theatre the French and Indian War, in which Britain allied itself with several Native American tribes.</a:t>
            </a:r>
          </a:p>
          <a:p>
            <a:pPr marL="171450" indent="-171450">
              <a:buFont typeface="Arial" panose="020B0604020202020204" pitchFamily="34" charset="0"/>
              <a:buChar char="•"/>
            </a:pPr>
            <a:r>
              <a:rPr lang="en-GB" baseline="0" dirty="0" smtClean="0"/>
              <a:t>The key upshot of this was that Britain was awarded sovereignty of Canada, plus other French territories, in the treaty which brought the war to an end. </a:t>
            </a:r>
          </a:p>
          <a:p>
            <a:pPr marL="0" indent="0">
              <a:buFont typeface="Arial" panose="020B0604020202020204" pitchFamily="34" charset="0"/>
              <a:buNone/>
            </a:pPr>
            <a:r>
              <a:rPr lang="en-GB" i="1" baseline="0" dirty="0" smtClean="0"/>
              <a:t>I’ll say a bit more about this later.</a:t>
            </a:r>
          </a:p>
          <a:p>
            <a:pPr marL="171450" indent="-171450">
              <a:buFont typeface="Arial" panose="020B0604020202020204" pitchFamily="34" charset="0"/>
              <a:buChar char="•"/>
            </a:pPr>
            <a:r>
              <a:rPr lang="en-GB" baseline="0" dirty="0" smtClean="0"/>
              <a:t>The key upshot  </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7</a:t>
            </a:fld>
            <a:endParaRPr lang="en-US">
              <a:solidFill>
                <a:prstClr val="black"/>
              </a:solidFill>
            </a:endParaRPr>
          </a:p>
        </p:txBody>
      </p:sp>
    </p:spTree>
    <p:extLst>
      <p:ext uri="{BB962C8B-B14F-4D97-AF65-F5344CB8AC3E}">
        <p14:creationId xmlns:p14="http://schemas.microsoft.com/office/powerpoint/2010/main" val="22293446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So</a:t>
            </a:r>
            <a:r>
              <a:rPr lang="en-GB" baseline="0" dirty="0" smtClean="0"/>
              <a:t> Crevecoeur's status of a Frenchman counted against him – and all the more so given that, in 1778, France had entered an alliance with the rebellious states</a:t>
            </a:r>
          </a:p>
          <a:p>
            <a:pPr marL="171450" indent="-171450">
              <a:buFont typeface="Arial" panose="020B0604020202020204" pitchFamily="34" charset="0"/>
              <a:buChar char="•"/>
            </a:pPr>
            <a:r>
              <a:rPr lang="en-GB" baseline="0" dirty="0" smtClean="0"/>
              <a:t>France formally recognised the United States, and provided arms, loans and direct military support in its conflict with Britain.</a:t>
            </a:r>
          </a:p>
          <a:p>
            <a:pPr marL="171450" indent="-171450">
              <a:buFont typeface="Arial" panose="020B0604020202020204" pitchFamily="34" charset="0"/>
              <a:buChar char="•"/>
            </a:pPr>
            <a:r>
              <a:rPr lang="en-GB" baseline="0" dirty="0" smtClean="0"/>
              <a:t>This would prove strategically successful, with France gaining a measure of revenge for the loss of Canada by helping the United States to victory over Britain. Crucial contribution: necessary support for the breakaway colonies; military effort in campaign – culminating with French and American victory at the Battle of Yorktown, 1781 (</a:t>
            </a:r>
            <a:r>
              <a:rPr lang="en-GB" b="1" baseline="0" dirty="0" smtClean="0"/>
              <a:t>note: </a:t>
            </a:r>
            <a:r>
              <a:rPr lang="en-GB" b="0" baseline="0" dirty="0" smtClean="0"/>
              <a:t>it took until 1783 for final resolution, and British recognition of the USA).</a:t>
            </a:r>
            <a:r>
              <a:rPr lang="en-GB" baseline="0" dirty="0" smtClean="0"/>
              <a:t> </a:t>
            </a:r>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498313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This alerts us</a:t>
            </a:r>
            <a:r>
              <a:rPr lang="en-GB" baseline="0" dirty="0" smtClean="0"/>
              <a:t> to another important detail about the early history of the independent United States: its alliance with France, and the mutual influence French and American culture and society had on one another.</a:t>
            </a:r>
          </a:p>
          <a:p>
            <a:pPr marL="171450" indent="-171450">
              <a:buFont typeface="Arial" panose="020B0604020202020204" pitchFamily="34" charset="0"/>
              <a:buChar char="•"/>
            </a:pPr>
            <a:r>
              <a:rPr lang="en-GB" baseline="0" dirty="0" smtClean="0"/>
              <a:t>Perhaps the most lasting testament to this can be found in the US capital, Washington: its distinctive grid-outline, with large public thoroughfares and parks, was the brainchild Pierre L’Enfant, an architect trained in the French Royal Academy.</a:t>
            </a:r>
          </a:p>
          <a:p>
            <a:pPr marL="171450" indent="-171450">
              <a:buFont typeface="Arial" panose="020B0604020202020204" pitchFamily="34" charset="0"/>
              <a:buChar char="•"/>
            </a:pPr>
            <a:r>
              <a:rPr lang="en-GB" baseline="0" dirty="0" smtClean="0"/>
              <a:t>In addition, French soldiers who had served in the War of </a:t>
            </a:r>
            <a:r>
              <a:rPr lang="en-GB" baseline="0" dirty="0" err="1" smtClean="0"/>
              <a:t>Indepence</a:t>
            </a:r>
            <a:r>
              <a:rPr lang="en-GB" baseline="0" dirty="0" smtClean="0"/>
              <a:t> were regarded as Revolutionary heroes in the United States – perhaps most notably the individual onscreen the Marquis de Lafayette, who had served as the general of the French forces in North America: you can see him shaking hands with George Washington, the commander of the </a:t>
            </a:r>
            <a:r>
              <a:rPr lang="en-GB" baseline="0" dirty="0" err="1" smtClean="0"/>
              <a:t>Americab</a:t>
            </a:r>
            <a:r>
              <a:rPr lang="en-GB" baseline="0" dirty="0" smtClean="0"/>
              <a:t> Continental Army and, of course, the first president of the independent United States.</a:t>
            </a:r>
          </a:p>
          <a:p>
            <a:pPr marL="171450" indent="-171450">
              <a:buFont typeface="Arial" panose="020B0604020202020204" pitchFamily="34" charset="0"/>
              <a:buChar char="•"/>
            </a:pPr>
            <a:r>
              <a:rPr lang="en-GB" baseline="0" dirty="0" smtClean="0"/>
              <a:t>Lafayette widely commemorated in United States: parks, towns, university</a:t>
            </a:r>
          </a:p>
          <a:p>
            <a:pPr marL="171450" indent="-171450">
              <a:buFont typeface="Arial" panose="020B0604020202020204" pitchFamily="34" charset="0"/>
              <a:buChar char="•"/>
            </a:pPr>
            <a:r>
              <a:rPr lang="en-GB" baseline="0" dirty="0" smtClean="0"/>
              <a:t>More significantly for our purposes, Lafayette’s biography flags up how the American Revolution was one contributor to a much broader era of change across the world</a:t>
            </a:r>
          </a:p>
          <a:p>
            <a:pPr marL="171450" indent="-171450">
              <a:buFont typeface="Arial" panose="020B0604020202020204" pitchFamily="34" charset="0"/>
              <a:buChar char="•"/>
            </a:pPr>
            <a:r>
              <a:rPr lang="en-GB" baseline="0" dirty="0" smtClean="0"/>
              <a:t>Lafayette would go on to play a leading role in the French Revolution of 1789, to the extent that he designed France’s </a:t>
            </a:r>
            <a:r>
              <a:rPr lang="en-GB" baseline="0" dirty="0" err="1" smtClean="0"/>
              <a:t>tricolore</a:t>
            </a:r>
            <a:r>
              <a:rPr lang="en-GB" baseline="0" dirty="0" smtClean="0"/>
              <a:t> flag </a:t>
            </a:r>
            <a:r>
              <a:rPr lang="en-GB" b="1" baseline="0" dirty="0" smtClean="0"/>
              <a:t>– go back to previous slide</a:t>
            </a:r>
            <a:r>
              <a:rPr lang="en-GB" b="0" baseline="0" dirty="0" smtClean="0"/>
              <a:t>.</a:t>
            </a:r>
          </a:p>
          <a:p>
            <a:pPr marL="171450" indent="-171450">
              <a:buFont typeface="Arial" panose="020B0604020202020204" pitchFamily="34" charset="0"/>
              <a:buChar char="•"/>
            </a:pPr>
            <a:r>
              <a:rPr lang="en-GB" b="0" baseline="0" dirty="0" smtClean="0"/>
              <a:t>In fact, it’s also worth noting that France’s participation in the American War of Independence was a causal factor of the French Revolution, with spiralling war debts being a particular bone of contention amongst the Third Estates who led the overthrow of the </a:t>
            </a:r>
            <a:r>
              <a:rPr lang="en-GB" b="0" baseline="0" dirty="0" err="1" smtClean="0"/>
              <a:t>Ancien</a:t>
            </a:r>
            <a:r>
              <a:rPr lang="en-GB" b="0" baseline="0" dirty="0" smtClean="0"/>
              <a:t> Regime.</a:t>
            </a:r>
          </a:p>
          <a:p>
            <a:pPr marL="171450" indent="-171450">
              <a:buFont typeface="Arial" panose="020B0604020202020204" pitchFamily="34" charset="0"/>
              <a:buChar char="•"/>
            </a:pPr>
            <a:r>
              <a:rPr lang="en-GB" b="0" baseline="0" dirty="0" smtClean="0"/>
              <a:t>Indeed, there was much cross pollination between the French and American revolutions.</a:t>
            </a:r>
          </a:p>
          <a:p>
            <a:pPr marL="171450" indent="-171450">
              <a:buFont typeface="Arial" panose="020B0604020202020204" pitchFamily="34" charset="0"/>
              <a:buChar char="•"/>
            </a:pPr>
            <a:r>
              <a:rPr lang="en-GB" b="0" baseline="0" dirty="0" smtClean="0"/>
              <a:t>Lafayette was a close personal friend of Thomas Jefferson, the third president of the United States and author of the US Declaration of Independence, and they shared many of the same political, intellectual and philosophic inclinations.</a:t>
            </a:r>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9</a:t>
            </a:fld>
            <a:endParaRPr lang="en-US">
              <a:solidFill>
                <a:prstClr val="black"/>
              </a:solidFill>
            </a:endParaRPr>
          </a:p>
        </p:txBody>
      </p:sp>
    </p:spTree>
    <p:extLst>
      <p:ext uri="{BB962C8B-B14F-4D97-AF65-F5344CB8AC3E}">
        <p14:creationId xmlns:p14="http://schemas.microsoft.com/office/powerpoint/2010/main" val="2413260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In this regard, we can regard the</a:t>
            </a:r>
            <a:r>
              <a:rPr lang="en-GB" baseline="0" dirty="0" smtClean="0"/>
              <a:t> conviviality between the likes of Jefferson and Lafayette as another contributor to events in France, since their shared ideals exposed the discrepancy between the monarchical, aristocratic governance of France and its alliance with a new nation that had declared independence – as we’ll see later on in this lecture – from a supposedly “tyrannical king” on the basis that “all men are created equal, and blessed with certain inalienable rights.”</a:t>
            </a:r>
          </a:p>
          <a:p>
            <a:pPr marL="171450" indent="-171450">
              <a:buFont typeface="Arial" panose="020B0604020202020204" pitchFamily="34" charset="0"/>
              <a:buChar char="•"/>
            </a:pPr>
            <a:r>
              <a:rPr lang="en-GB" baseline="0" dirty="0" smtClean="0"/>
              <a:t>Jefferson, for his part, was a celebrated figure in France, serving a term as US Minister there from 1785–1789, as was his predecessor Benjamin Franklin.</a:t>
            </a:r>
          </a:p>
          <a:p>
            <a:pPr marL="171450" indent="-171450">
              <a:buFont typeface="Arial" panose="020B0604020202020204" pitchFamily="34" charset="0"/>
              <a:buChar char="•"/>
            </a:pPr>
            <a:r>
              <a:rPr lang="en-GB" baseline="0" dirty="0" smtClean="0"/>
              <a:t>Franklin, who we can see being somewhat patronisingly entertained in the French court, is – alongside Washington, Jefferson et al – regarded as one of the Founding Fathers of the United States, and who also acted as progenitor of a classic American archetype.</a:t>
            </a:r>
          </a:p>
          <a:p>
            <a:pPr marL="171450" indent="-171450">
              <a:buFont typeface="Arial" panose="020B0604020202020204" pitchFamily="34" charset="0"/>
              <a:buChar char="•"/>
            </a:pPr>
            <a:r>
              <a:rPr lang="en-GB" baseline="0" dirty="0" smtClean="0"/>
              <a:t>He is the original, epoch-defining self-made-man who rose from humble beginnings to become the new United States’ first minister to France, playing a crucial role in the diplomacy in securing the rebels an alliance with France.</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10</a:t>
            </a:fld>
            <a:endParaRPr lang="en-US">
              <a:solidFill>
                <a:prstClr val="black"/>
              </a:solidFill>
            </a:endParaRPr>
          </a:p>
        </p:txBody>
      </p:sp>
    </p:spTree>
    <p:extLst>
      <p:ext uri="{BB962C8B-B14F-4D97-AF65-F5344CB8AC3E}">
        <p14:creationId xmlns:p14="http://schemas.microsoft.com/office/powerpoint/2010/main" val="18757370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Franklin,</a:t>
            </a:r>
            <a:r>
              <a:rPr lang="en-GB" baseline="0" dirty="0" smtClean="0"/>
              <a:t> furthermore, demonstrates that the American Revolution was very much part of the intellectual ferment known as the Enlightenment.</a:t>
            </a:r>
            <a:r>
              <a:rPr lang="en-GB" b="1" baseline="0" dirty="0" smtClean="0"/>
              <a:t> Ask students’ understanding here</a:t>
            </a:r>
            <a:r>
              <a:rPr lang="en-GB" b="0" baseline="0" dirty="0" smtClean="0"/>
              <a:t>.</a:t>
            </a:r>
            <a:endParaRPr lang="en-GB" baseline="0" dirty="0" smtClean="0"/>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t>Demonstrating how practical politics such as this coexisted with philosophical and intellectual prowess, Franklin earlier gained renown as an experimental scientist, carrying out ground-breaking experiments that harnessed the power of natural electricity, proving that lightning was in fact composed of electrical currents.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t>Likewise, another leading figure in the American Revolution, Thomas Paine – an English émigré – penned some of the most widely-read and influential political texts of the Revolutionary era, namely </a:t>
            </a:r>
            <a:r>
              <a:rPr lang="en-GB" i="1" baseline="0" dirty="0" smtClean="0"/>
              <a:t>Common Sense </a:t>
            </a:r>
            <a:r>
              <a:rPr lang="en-GB" i="0" baseline="0" dirty="0" smtClean="0"/>
              <a:t>and </a:t>
            </a:r>
            <a:r>
              <a:rPr lang="en-GB" i="1" baseline="0" dirty="0" smtClean="0"/>
              <a:t>Rights of Man</a:t>
            </a:r>
            <a:r>
              <a:rPr lang="en-GB" i="0" baseline="0" dirty="0" smtClean="0"/>
              <a:t>, also authored a title virtually synonymous with the Enlightenment, </a:t>
            </a:r>
            <a:r>
              <a:rPr lang="en-GB" i="1" baseline="0" dirty="0" smtClean="0"/>
              <a:t>The Age of Reason </a:t>
            </a:r>
            <a:r>
              <a:rPr lang="en-GB" i="0" baseline="0" dirty="0" smtClean="0"/>
              <a:t>– an </a:t>
            </a:r>
            <a:r>
              <a:rPr lang="en-GB" i="0" baseline="0" dirty="0" err="1" smtClean="0"/>
              <a:t>athiestic</a:t>
            </a:r>
            <a:r>
              <a:rPr lang="en-GB" i="0" baseline="0" dirty="0" smtClean="0"/>
              <a:t> text so incendiary that it would later lose him favour in the new United States.</a:t>
            </a:r>
          </a:p>
          <a:p>
            <a:pPr marL="171450" indent="-171450">
              <a:buFont typeface="Arial" panose="020B0604020202020204" pitchFamily="34" charset="0"/>
              <a:buChar char="•"/>
            </a:pPr>
            <a:r>
              <a:rPr lang="en-GB" baseline="0" dirty="0" smtClean="0"/>
              <a:t>Underscoring how the American </a:t>
            </a:r>
            <a:r>
              <a:rPr lang="en-GB" baseline="0" dirty="0" smtClean="0"/>
              <a:t>revolutionaries were very much part of the international movement of Enlightenment </a:t>
            </a:r>
            <a:r>
              <a:rPr lang="en-GB" baseline="0" dirty="0" smtClean="0"/>
              <a:t>thinkers, </a:t>
            </a:r>
            <a:r>
              <a:rPr lang="en-GB" dirty="0" smtClean="0"/>
              <a:t>Thomas </a:t>
            </a:r>
            <a:r>
              <a:rPr lang="en-GB" dirty="0" smtClean="0"/>
              <a:t>Jefferson’s Declaration</a:t>
            </a:r>
            <a:r>
              <a:rPr lang="en-GB" baseline="0" dirty="0" smtClean="0"/>
              <a:t> of Independence anticipated many of the ideals expressed by the French Revolution, and itself echoed the political theories of the likes of Jean-Jacques Rousseau, Denis Diderot and, most influentially, the political theories perhaps England’s leading Enlightenment thinker.</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This leads us, circuitously,</a:t>
            </a:r>
            <a:r>
              <a:rPr lang="en-GB" baseline="0" dirty="0" smtClean="0"/>
              <a:t> back to Crevecoeur, who himself was a </a:t>
            </a:r>
            <a:r>
              <a:rPr lang="en-GB" baseline="0" dirty="0" smtClean="0"/>
              <a:t>man of the </a:t>
            </a:r>
            <a:r>
              <a:rPr lang="en-GB" baseline="0" dirty="0" smtClean="0"/>
              <a:t>Enlightenment</a:t>
            </a:r>
            <a:r>
              <a:rPr lang="en-GB" baseline="0" dirty="0" smtClean="0"/>
              <a:t>.</a:t>
            </a:r>
          </a:p>
          <a:p>
            <a:pPr marL="171450" indent="-171450">
              <a:buFont typeface="Arial" panose="020B0604020202020204" pitchFamily="34" charset="0"/>
              <a:buChar char="•"/>
            </a:pPr>
            <a:r>
              <a:rPr lang="en-GB" baseline="0" dirty="0" smtClean="0"/>
              <a:t>He was well-versed in the major philosophical and intellectual currents which characterised Euro-American society in the eighteenth century – to the extent that </a:t>
            </a:r>
            <a:r>
              <a:rPr lang="en-GB" i="1" baseline="0" dirty="0" smtClean="0"/>
              <a:t>Letters From an American Farmer </a:t>
            </a:r>
            <a:r>
              <a:rPr lang="en-GB" i="0" baseline="0" dirty="0" smtClean="0"/>
              <a:t>consciously borrowed from Enlightenment classics, mimicking the form and style of Voltaire’s </a:t>
            </a:r>
            <a:r>
              <a:rPr lang="en-GB" i="1" baseline="0" dirty="0" smtClean="0"/>
              <a:t>Letters on the English </a:t>
            </a:r>
            <a:r>
              <a:rPr lang="en-GB" i="0" baseline="0" dirty="0" smtClean="0"/>
              <a:t>and Montesquieu’s </a:t>
            </a:r>
            <a:r>
              <a:rPr lang="en-GB" i="1" baseline="0" dirty="0" smtClean="0"/>
              <a:t>Persian Letters</a:t>
            </a:r>
            <a:r>
              <a:rPr lang="en-GB" i="0" baseline="0" dirty="0" smtClean="0"/>
              <a:t>. The authors of these texts were two of the philosophes who influenced the French Revolution.</a:t>
            </a:r>
          </a:p>
          <a:p>
            <a:pPr marL="171450" indent="-171450">
              <a:buFont typeface="Arial" panose="020B0604020202020204" pitchFamily="34" charset="0"/>
              <a:buChar char="•"/>
            </a:pPr>
            <a:r>
              <a:rPr lang="en-GB" i="0" baseline="0" dirty="0" smtClean="0"/>
              <a:t>For his part, though, Crevecoeur was not part of the Revolution; indeed, after American independence he gained office as a civil servant to the French monarchy, acting as France’s consul to New York, New Jersey and Connecticut</a:t>
            </a:r>
          </a:p>
          <a:p>
            <a:pPr marL="171450" indent="-171450">
              <a:buFont typeface="Arial" panose="020B0604020202020204" pitchFamily="34" charset="0"/>
              <a:buChar char="•"/>
            </a:pPr>
            <a:r>
              <a:rPr lang="en-GB" i="0" baseline="0" dirty="0" smtClean="0"/>
              <a:t>A man short on luck, Crevecoeur would be adversely effected personally by the outbreak of the French Revolution. Visiting his homeland in 1789, he was prevented from returning to the United States due to the political strife surrounding the revolution – his name now </a:t>
            </a:r>
            <a:r>
              <a:rPr lang="en-GB" i="1" baseline="0" dirty="0" smtClean="0"/>
              <a:t>declassee </a:t>
            </a:r>
            <a:r>
              <a:rPr lang="en-GB" i="0" baseline="0" dirty="0" smtClean="0"/>
              <a:t>having been a servant of the old royal regime</a:t>
            </a:r>
          </a:p>
          <a:p>
            <a:pPr marL="171450" indent="-171450">
              <a:buFont typeface="Arial" panose="020B0604020202020204" pitchFamily="34" charset="0"/>
              <a:buChar char="•"/>
            </a:pPr>
            <a:r>
              <a:rPr lang="en-GB" i="0" baseline="0" dirty="0" smtClean="0"/>
              <a:t>He thus saw out the rest of his life in obscurity in France.</a:t>
            </a:r>
            <a:endParaRPr lang="en-GB" baseline="0" dirty="0" smtClean="0"/>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final thing to note about</a:t>
            </a:r>
            <a:r>
              <a:rPr lang="en-GB" baseline="0" dirty="0" smtClean="0"/>
              <a:t> </a:t>
            </a:r>
            <a:r>
              <a:rPr lang="en-GB" sz="1200" b="0" dirty="0" smtClean="0"/>
              <a:t>Crevecoeur in this</a:t>
            </a:r>
            <a:r>
              <a:rPr lang="en-GB" sz="1200" b="0" baseline="0" dirty="0" smtClean="0"/>
              <a:t> context is that </a:t>
            </a:r>
            <a:r>
              <a:rPr lang="en-GB" sz="1200" b="0" i="1" baseline="0" dirty="0" smtClean="0"/>
              <a:t>Letters from an American Farmers</a:t>
            </a:r>
            <a:r>
              <a:rPr lang="en-GB" sz="1200" b="0" i="0" baseline="0" dirty="0" smtClean="0"/>
              <a:t> also highlights some of the contradictions which characterised the Enlightenment and the American Revolution.</a:t>
            </a:r>
          </a:p>
          <a:p>
            <a:pPr marL="171450" indent="-171450">
              <a:buFont typeface="Arial" panose="020B0604020202020204" pitchFamily="34" charset="0"/>
              <a:buChar char="•"/>
            </a:pPr>
            <a:r>
              <a:rPr lang="en-GB" sz="1200" b="0" i="0" baseline="0" dirty="0" smtClean="0"/>
              <a:t>Later entries in the book strike a far more pessimistic, critical tone than ‘What is an American?’, with the description of </a:t>
            </a:r>
            <a:r>
              <a:rPr lang="en-GB" sz="1200" b="0" i="0" baseline="0" dirty="0" err="1" smtClean="0"/>
              <a:t>Charlestwon</a:t>
            </a:r>
            <a:r>
              <a:rPr lang="en-GB" sz="1200" b="0" i="0" baseline="0" dirty="0" smtClean="0"/>
              <a:t> in Letter 9, particularly outspoken in its critique of slavery – the institution that, for all the lofty ideals that surrounded the American Revolution and the seismic changes that it evinced – remained firmly in place for the first ninety years or so of the American Republic.</a:t>
            </a:r>
          </a:p>
          <a:p>
            <a:pPr marL="171450" indent="-171450">
              <a:buFont typeface="Arial" panose="020B0604020202020204" pitchFamily="34" charset="0"/>
              <a:buChar char="•"/>
            </a:pPr>
            <a:r>
              <a:rPr lang="en-GB" sz="1200" b="1" i="0" baseline="0" dirty="0" smtClean="0"/>
              <a:t>Break here</a:t>
            </a:r>
            <a:endParaRPr lang="en-GB" b="1"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24342535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smtClean="0"/>
              <a:t>Having so far sketched some of the intellectual underpinnings of the American Revolution by touching upon Enlightenment thought and the emergence of a distinct American identity, we can now begin to examine the geopolitical process that would ultimately lead to US independence.</a:t>
            </a:r>
          </a:p>
          <a:p>
            <a:pPr marL="171450" indent="-171450">
              <a:buFont typeface="Arial" panose="020B0604020202020204" pitchFamily="34" charset="0"/>
              <a:buChar char="•"/>
            </a:pPr>
            <a:r>
              <a:rPr lang="en-GB" baseline="0" dirty="0" smtClean="0"/>
              <a:t>And, here, it is worth stressing an historical irony – namely that just thirteen years prior to independence being declared, what historians refer to as the First British Empire had reached a new apex.</a:t>
            </a:r>
          </a:p>
          <a:p>
            <a:pPr marL="171450" indent="-171450">
              <a:buFont typeface="Arial" panose="020B0604020202020204" pitchFamily="34" charset="0"/>
              <a:buChar char="•"/>
            </a:pPr>
            <a:r>
              <a:rPr lang="en-GB" baseline="0" dirty="0" smtClean="0"/>
              <a:t>Victory over France and its allies in the Seven Years War </a:t>
            </a:r>
            <a:r>
              <a:rPr lang="en-GB" baseline="0" dirty="0" err="1" smtClean="0"/>
              <a:t>sured</a:t>
            </a:r>
            <a:r>
              <a:rPr lang="en-GB" baseline="0" dirty="0" smtClean="0"/>
              <a:t> up Britain’s emerging global empire, and expanded its North American holdings. The peace terms of the 1763 Treaty of Paris ceded French Canada to the British, with France also surrendering its claim to all of its more southerly territories to the east of the Mississippi River  with, that is, the exception of New Orleans.</a:t>
            </a:r>
          </a:p>
          <a:p>
            <a:pPr marL="171450" indent="-171450">
              <a:buFont typeface="Arial" panose="020B0604020202020204" pitchFamily="34" charset="0"/>
              <a:buChar char="•"/>
            </a:pPr>
            <a:r>
              <a:rPr lang="en-GB" baseline="0" dirty="0" smtClean="0"/>
              <a:t>Refer to next map here.</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Repeated conflicts with other European powers were</a:t>
            </a:r>
            <a:r>
              <a:rPr lang="en-GB" baseline="0" dirty="0" smtClean="0"/>
              <a:t> but one aspect of the First British Empire’s expansion in the 17</a:t>
            </a:r>
            <a:r>
              <a:rPr lang="en-GB" baseline="30000" dirty="0" smtClean="0"/>
              <a:t>th</a:t>
            </a:r>
            <a:r>
              <a:rPr lang="en-GB" baseline="0" dirty="0" smtClean="0"/>
              <a:t> and 18</a:t>
            </a:r>
            <a:r>
              <a:rPr lang="en-GB" baseline="30000" dirty="0" smtClean="0"/>
              <a:t>th</a:t>
            </a:r>
            <a:r>
              <a:rPr lang="en-GB" baseline="0" dirty="0" smtClean="0"/>
              <a:t> centuries.</a:t>
            </a:r>
          </a:p>
          <a:p>
            <a:pPr marL="171450" indent="-171450">
              <a:buFont typeface="Arial" panose="020B0604020202020204" pitchFamily="34" charset="0"/>
              <a:buChar char="•"/>
            </a:pPr>
            <a:r>
              <a:rPr lang="en-GB" dirty="0" smtClean="0"/>
              <a:t>Migration</a:t>
            </a:r>
            <a:r>
              <a:rPr lang="en-GB" baseline="0" dirty="0" smtClean="0"/>
              <a:t> to the New World from the British Isles led to an increasing number of settlers in the western reaches of English colonies – usually at the settlers own behest rather than a formal colonisation mandate from the English crown it is perhaps worth noting</a:t>
            </a:r>
            <a:r>
              <a:rPr lang="en-GB" baseline="0" dirty="0" smtClean="0"/>
              <a:t>.</a:t>
            </a:r>
          </a:p>
          <a:p>
            <a:pPr marL="171450" indent="-171450">
              <a:buFont typeface="Arial" panose="020B0604020202020204" pitchFamily="34" charset="0"/>
              <a:buChar char="•"/>
            </a:pPr>
            <a:r>
              <a:rPr lang="en-GB" baseline="0" dirty="0" smtClean="0"/>
              <a:t>Discuss maps: </a:t>
            </a:r>
            <a:r>
              <a:rPr lang="en-GB" b="1" baseline="0" dirty="0" smtClean="0"/>
              <a:t>quick expansion</a:t>
            </a:r>
            <a:r>
              <a:rPr lang="en-GB" b="0" baseline="0" dirty="0" smtClean="0"/>
              <a:t>. As addressed explicitly last week, Plymouth County was est. 1620, followed by the settling of Massachusetts a decade later.</a:t>
            </a:r>
            <a:endParaRPr lang="en-GB" baseline="0" dirty="0" smtClean="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5513520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smtClean="0"/>
              <a:t>As one might expect, this creates tensions with the indigenous inhabitants. </a:t>
            </a:r>
            <a:endParaRPr lang="en-GB" dirty="0" smtClean="0"/>
          </a:p>
          <a:p>
            <a:pPr marL="171450" indent="-171450">
              <a:buFont typeface="Arial" panose="020B0604020202020204" pitchFamily="34" charset="0"/>
              <a:buChar char="•"/>
            </a:pPr>
            <a:r>
              <a:rPr lang="en-GB" baseline="0" dirty="0" smtClean="0"/>
              <a:t>In part, this was an effect of the organisation of New England society: as we saw briefly at the end last Tuesday’s lecture, New England town life was very self-contained, defensive and suspicious of outsiders or alternative lifestyles – something which encouraged distrust of native tribes, but also of supposed heretics like the Salem witches.</a:t>
            </a:r>
          </a:p>
          <a:p>
            <a:pPr marL="171450" indent="-171450">
              <a:buFont typeface="Arial" panose="020B0604020202020204" pitchFamily="34" charset="0"/>
              <a:buChar char="•"/>
            </a:pPr>
            <a:r>
              <a:rPr lang="en-GB" baseline="0" dirty="0" smtClean="0"/>
              <a:t>A number of armed conflicts came about because of hostilities between the English settlers and Native American</a:t>
            </a:r>
          </a:p>
          <a:p>
            <a:pPr marL="171450" indent="-171450">
              <a:buFont typeface="Arial" panose="020B0604020202020204" pitchFamily="34" charset="0"/>
              <a:buChar char="•"/>
            </a:pPr>
            <a:r>
              <a:rPr lang="en-GB" baseline="0" dirty="0" smtClean="0"/>
              <a:t>For our purposes it suffices to mention two,  as they add a punctuation point to last week’s lectures.</a:t>
            </a:r>
          </a:p>
          <a:p>
            <a:pPr marL="171450" indent="-171450">
              <a:buFont typeface="Arial" panose="020B0604020202020204" pitchFamily="34" charset="0"/>
              <a:buChar char="•"/>
            </a:pPr>
            <a:r>
              <a:rPr lang="en-GB" baseline="0" dirty="0" smtClean="0"/>
              <a:t>The first is the Pequot War of 1636–1638, which arose as a result of the English settlement in Connecticut and disputes with the native Pequot tribe, which are recalled in the extracts of </a:t>
            </a:r>
            <a:r>
              <a:rPr lang="en-GB" i="1" baseline="0" dirty="0" err="1" smtClean="0"/>
              <a:t>Of</a:t>
            </a:r>
            <a:r>
              <a:rPr lang="en-GB" i="1" baseline="0" dirty="0" smtClean="0"/>
              <a:t> Plymouth Plantation </a:t>
            </a:r>
            <a:r>
              <a:rPr lang="en-GB" i="0" baseline="0" dirty="0" smtClean="0"/>
              <a:t>made available to you on Moodle.</a:t>
            </a:r>
          </a:p>
          <a:p>
            <a:pPr marL="171450" indent="-171450">
              <a:buFont typeface="Arial" panose="020B0604020202020204" pitchFamily="34" charset="0"/>
              <a:buChar char="•"/>
            </a:pPr>
            <a:r>
              <a:rPr lang="en-GB" i="0" baseline="0" dirty="0" smtClean="0"/>
              <a:t>English victory in the Pequot War was secured at a particularly brutal cost. It led to the virtual extermination of the Pequot in southeast New England, with hundreds tribespeople captured and sold into slavery in the Caribbean – an outcome Bradford intimates was a “sweet sacrifice” for the providential New Englanders.</a:t>
            </a: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a:t>
            </a:r>
            <a:r>
              <a:rPr lang="en-GB" baseline="0" dirty="0" smtClean="0"/>
              <a:t> second conflict which I have selected here is the so-called King Philip’s War.</a:t>
            </a:r>
          </a:p>
          <a:p>
            <a:pPr marL="171450" indent="-171450">
              <a:buFont typeface="Arial" panose="020B0604020202020204" pitchFamily="34" charset="0"/>
              <a:buChar char="•"/>
            </a:pPr>
            <a:r>
              <a:rPr lang="en-GB" baseline="0" dirty="0" smtClean="0"/>
              <a:t>This involved the New Englanders and the Wampanoag whose tribespeople had, you may recall, shown the Pilgrims how to plant crops during their early settlement in New England – and event celebrated to this day by the American holiday of thanksgiving.</a:t>
            </a:r>
          </a:p>
          <a:p>
            <a:pPr marL="171450" indent="-171450">
              <a:buFont typeface="Arial" panose="020B0604020202020204" pitchFamily="34" charset="0"/>
              <a:buChar char="•"/>
            </a:pPr>
            <a:r>
              <a:rPr lang="en-GB" baseline="0" dirty="0" smtClean="0"/>
              <a:t>In fact, the war gained its moniker by virtue of these convivial relations with the Wampanoag chief </a:t>
            </a:r>
            <a:r>
              <a:rPr lang="en-GB" baseline="0" dirty="0" err="1" smtClean="0"/>
              <a:t>Metacomet</a:t>
            </a:r>
            <a:r>
              <a:rPr lang="en-GB" baseline="0" dirty="0" smtClean="0"/>
              <a:t> taking the name Philip in honour of the tribe’s friendship with the Pilgrims.</a:t>
            </a:r>
          </a:p>
          <a:p>
            <a:pPr marL="171450" indent="-171450">
              <a:buFont typeface="Arial" panose="020B0604020202020204" pitchFamily="34" charset="0"/>
              <a:buChar char="•"/>
            </a:pPr>
            <a:r>
              <a:rPr lang="en-GB" baseline="0" dirty="0" smtClean="0"/>
              <a:t>Nevertheless, encroachments onto Indian territory led to the outbreak of hostilities with the Wampanoag ransacking dozens of New England towns in retaliation. An estimated 1,000 of circa 52,000 New Englanders perished in the conflict, with perhaps 3,000 of the areas 20,000-strong Native American deceasing. Note: these figures show that as early as the late C17, the European population outnumbered the Native American population of New England.</a:t>
            </a:r>
          </a:p>
          <a:p>
            <a:pPr marL="171450" indent="-171450">
              <a:buFont typeface="Arial" panose="020B0604020202020204" pitchFamily="34" charset="0"/>
              <a:buChar char="•"/>
            </a:pPr>
            <a:r>
              <a:rPr lang="en-GB" baseline="0" dirty="0" smtClean="0"/>
              <a:t>King Philip’s War had two long-lasting effects.</a:t>
            </a:r>
          </a:p>
          <a:p>
            <a:pPr marL="171450" indent="-171450">
              <a:buFont typeface="Arial" panose="020B0604020202020204" pitchFamily="34" charset="0"/>
              <a:buChar char="•"/>
            </a:pPr>
            <a:r>
              <a:rPr lang="en-GB" baseline="0" dirty="0" smtClean="0"/>
              <a:t>1. it buttressed and cemented the reputation of Indian tribes as bloodthirsty savages in the New England imagination</a:t>
            </a:r>
          </a:p>
          <a:p>
            <a:pPr marL="171450" indent="-171450">
              <a:buFont typeface="Arial" panose="020B0604020202020204" pitchFamily="34" charset="0"/>
              <a:buChar char="•"/>
            </a:pPr>
            <a:r>
              <a:rPr lang="en-GB" baseline="0" dirty="0" smtClean="0"/>
              <a:t>2. that the settlers endured their travails without intervention or support from old England can be seen as helping foster an increasing sense of New Englanders as a discrete Euro-American identify separate from the English crown.</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18</a:t>
            </a:fld>
            <a:endParaRPr lang="en-GB">
              <a:solidFill>
                <a:prstClr val="black"/>
              </a:solidFill>
            </a:endParaRPr>
          </a:p>
        </p:txBody>
      </p:sp>
    </p:spTree>
    <p:extLst>
      <p:ext uri="{BB962C8B-B14F-4D97-AF65-F5344CB8AC3E}">
        <p14:creationId xmlns:p14="http://schemas.microsoft.com/office/powerpoint/2010/main" val="2292392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That being</a:t>
            </a:r>
            <a:r>
              <a:rPr lang="en-GB" baseline="0" dirty="0" smtClean="0"/>
              <a:t> said, the turn of the eighteenth century would see renewed engagement and enthusiasm for colonialism in metropolitan England.</a:t>
            </a:r>
          </a:p>
          <a:p>
            <a:pPr marL="171450" indent="-171450">
              <a:buFont typeface="Arial" panose="020B0604020202020204" pitchFamily="34" charset="0"/>
              <a:buChar char="•"/>
            </a:pPr>
            <a:r>
              <a:rPr lang="en-GB" baseline="0" dirty="0" smtClean="0"/>
              <a:t>By the 1700s, England – and then Britain after the 1707 Union with Scotland – was able to look more concertedly towards North America after a half a century of domestic strife, the most acute example of which was English Civil War. The second half of the 17</a:t>
            </a:r>
            <a:r>
              <a:rPr lang="en-GB" baseline="30000" dirty="0" smtClean="0"/>
              <a:t>th</a:t>
            </a:r>
            <a:r>
              <a:rPr lang="en-GB" baseline="0" dirty="0" smtClean="0"/>
              <a:t> century saw English attention directed elsewhere, with Cromwell’s commonwealth brutally seizing power in Ireland in the 1650s, with Jamaica also acquired from Spain around this time</a:t>
            </a:r>
          </a:p>
          <a:p>
            <a:pPr marL="171450" indent="-171450">
              <a:buFont typeface="Arial" panose="020B0604020202020204" pitchFamily="34" charset="0"/>
              <a:buChar char="•"/>
            </a:pPr>
            <a:r>
              <a:rPr lang="en-GB" baseline="0" dirty="0" smtClean="0"/>
              <a:t>The Glorious Revolution of 1688 – </a:t>
            </a:r>
            <a:r>
              <a:rPr lang="en-GB" b="1" baseline="0" dirty="0" smtClean="0"/>
              <a:t>ask for student input here </a:t>
            </a:r>
            <a:r>
              <a:rPr lang="en-GB" baseline="0" dirty="0" smtClean="0"/>
              <a:t>– brought stability to England, and in turn there were efforts to roll back some of the autonomy that had been exercised by </a:t>
            </a:r>
            <a:r>
              <a:rPr lang="en-GB" baseline="0" dirty="0" err="1" smtClean="0"/>
              <a:t>theAmerican</a:t>
            </a:r>
            <a:r>
              <a:rPr lang="en-GB" baseline="0" dirty="0" smtClean="0"/>
              <a:t> colonies in the Civil War-era</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18</a:t>
            </a:r>
            <a:r>
              <a:rPr lang="en-GB" baseline="30000" dirty="0" smtClean="0"/>
              <a:t>th</a:t>
            </a:r>
            <a:r>
              <a:rPr lang="en-GB" dirty="0" smtClean="0"/>
              <a:t> century was</a:t>
            </a:r>
            <a:r>
              <a:rPr lang="en-GB" baseline="0" dirty="0" smtClean="0"/>
              <a:t> an era of expansion and prosperity for the </a:t>
            </a:r>
            <a:r>
              <a:rPr lang="en-GB" dirty="0" smtClean="0"/>
              <a:t>British Empire, culminating – as mentioned –</a:t>
            </a:r>
            <a:r>
              <a:rPr lang="en-GB" baseline="0" dirty="0" smtClean="0"/>
              <a:t> with victory in the Seven Years’ War</a:t>
            </a:r>
            <a:endParaRPr lang="en-GB" dirty="0" smtClean="0"/>
          </a:p>
          <a:p>
            <a:pPr marL="171450" indent="-171450">
              <a:buFont typeface="Arial" panose="020B0604020202020204" pitchFamily="34" charset="0"/>
              <a:buChar char="•"/>
            </a:pPr>
            <a:r>
              <a:rPr lang="en-GB" dirty="0" smtClean="0"/>
              <a:t>The</a:t>
            </a:r>
            <a:r>
              <a:rPr lang="en-GB" baseline="0" dirty="0" smtClean="0"/>
              <a:t> British Empire at this time was based on a mercantilist economy, which depended on the extraction of raw materials from colonial possessions in exchange for manufactured products made in the British Isles. By this means, Britain was able to exercise an effective monopoly over American trade.</a:t>
            </a:r>
          </a:p>
          <a:p>
            <a:pPr marL="171450" indent="-171450">
              <a:buFont typeface="Arial" panose="020B0604020202020204" pitchFamily="34" charset="0"/>
              <a:buChar char="•"/>
            </a:pPr>
            <a:r>
              <a:rPr lang="en-GB" baseline="0" dirty="0" smtClean="0"/>
              <a:t>This system was on a global sale, of course, since key colonial products – sugar, tobacco – were dependent on a plantation system that relied on the forced labour of slaves imported from Africa.</a:t>
            </a:r>
          </a:p>
          <a:p>
            <a:pPr marL="171450" indent="-171450">
              <a:buFont typeface="Arial" panose="020B0604020202020204" pitchFamily="34" charset="0"/>
              <a:buChar char="•"/>
            </a:pPr>
            <a:r>
              <a:rPr lang="en-GB" baseline="0" dirty="0" smtClean="0"/>
              <a:t>As profitable as mercantilism was, it was not without critics. For example, the economic theorist Adam Smith developed his entire philosophy of free market liberalism based on a critique of the inefficiencies of the mercantile system. Indeed, it would be Smith’s mantras would become the guiding principle behind British capitalism of the nineteenth century, with the Second – post-American Revolution – British Empire underpinned by free trade rather than protectionism.</a:t>
            </a:r>
          </a:p>
          <a:p>
            <a:pPr marL="171450" indent="-171450">
              <a:buFont typeface="Arial" panose="020B0604020202020204" pitchFamily="34" charset="0"/>
              <a:buChar char="•"/>
            </a:pPr>
            <a:r>
              <a:rPr lang="en-GB" baseline="0" dirty="0" smtClean="0"/>
              <a:t>More consequential for our purposes, the mercantilist system became a source of disquiet amongst New Englanders, who resented having to restrict their economic activities to the prerogatives outlined by the British empire. Merchants in increasingly wealthy and productive cities like Boston and Philadelphia wanted to be able to trade openly with markets besides Great Britain, and to not be mandated to receive produce from Britain.</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Indeed,</a:t>
            </a:r>
            <a:r>
              <a:rPr lang="en-GB" baseline="0" dirty="0" smtClean="0"/>
              <a:t> such criticisms were actually exacerbated – rather than offset – by Britain’s triumph in the Seven Years’ War</a:t>
            </a:r>
          </a:p>
          <a:p>
            <a:pPr marL="171450" indent="-171450">
              <a:buFont typeface="Arial" panose="020B0604020202020204" pitchFamily="34" charset="0"/>
              <a:buChar char="•"/>
            </a:pPr>
            <a:r>
              <a:rPr lang="en-GB" baseline="0" dirty="0" smtClean="0"/>
              <a:t>Victory over France came at a high cost, creating a huge war debt</a:t>
            </a:r>
          </a:p>
          <a:p>
            <a:pPr marL="171450" indent="-171450">
              <a:buFont typeface="Arial" panose="020B0604020202020204" pitchFamily="34" charset="0"/>
              <a:buChar char="•"/>
            </a:pPr>
            <a:r>
              <a:rPr lang="en-GB" baseline="0" dirty="0" smtClean="0"/>
              <a:t>To service its deficit, the British state resolved to raise funds via taxation, including from its colonies in North America. </a:t>
            </a:r>
          </a:p>
          <a:p>
            <a:pPr marL="171450" indent="-171450">
              <a:buFont typeface="Arial" panose="020B0604020202020204" pitchFamily="34" charset="0"/>
              <a:buChar char="•"/>
            </a:pPr>
            <a:r>
              <a:rPr lang="en-GB" baseline="0" dirty="0" smtClean="0"/>
              <a:t>As we’ll see, such taxes would be the straw that broke the camel’s back for colonists.</a:t>
            </a:r>
          </a:p>
          <a:p>
            <a:pPr marL="171450" indent="-171450">
              <a:buFont typeface="Arial" panose="020B0604020202020204" pitchFamily="34" charset="0"/>
              <a:buChar char="•"/>
            </a:pPr>
            <a:r>
              <a:rPr lang="en-GB" baseline="0" dirty="0" smtClean="0"/>
              <a:t>But resolution to the Seven Years’ War also inspired another set of objections.</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While earlier</a:t>
            </a:r>
            <a:r>
              <a:rPr lang="en-GB" baseline="0" dirty="0" smtClean="0"/>
              <a:t> we spoke of how English settlers engaged in armed conflict with Native Americans, it is also the case that Indian tribes provided useful allies in the various conflicts between European colonial rivals.</a:t>
            </a:r>
          </a:p>
          <a:p>
            <a:pPr marL="171450" indent="-171450">
              <a:buFont typeface="Arial" panose="020B0604020202020204" pitchFamily="34" charset="0"/>
              <a:buChar char="•"/>
            </a:pPr>
            <a:r>
              <a:rPr lang="en-GB" baseline="0" dirty="0" smtClean="0"/>
              <a:t>Conflict with the Spanish, French and Dutch empires over territories in the Americas was a recurrent feature of the colonial era, with dynastic conflicts back in Europe – such as the Wars of the Spanish and Austrian Succession – also taking in an international, even global dimension.</a:t>
            </a:r>
          </a:p>
          <a:p>
            <a:pPr marL="171450" indent="-171450">
              <a:buFont typeface="Arial" panose="020B0604020202020204" pitchFamily="34" charset="0"/>
              <a:buChar char="•"/>
            </a:pPr>
            <a:r>
              <a:rPr lang="en-GB" baseline="0" dirty="0" smtClean="0"/>
              <a:t>The Seven Years’ War, for example, had a North American theatre, in the shape of the French and Indian War, which pitted troops representing New France against Native Americans who were allied with the British.</a:t>
            </a:r>
          </a:p>
          <a:p>
            <a:pPr marL="171450" indent="-171450">
              <a:buFont typeface="Arial" panose="020B0604020202020204" pitchFamily="34" charset="0"/>
              <a:buChar char="•"/>
            </a:pPr>
            <a:r>
              <a:rPr lang="en-GB" baseline="0" dirty="0" smtClean="0"/>
              <a:t>Partly as an effect of this – but also because of the vast cost of war and of defending colonies against potential invasions, in October 1783, the British monarch King George III passed a Royal Proclamation which prohibited European settlement west of the Appalachian mountains, thereby offering a guarantee of Indian sovereignty in these territories.</a:t>
            </a:r>
          </a:p>
          <a:p>
            <a:pPr marL="171450" indent="-171450">
              <a:buFont typeface="Arial" panose="020B0604020202020204" pitchFamily="34" charset="0"/>
              <a:buChar char="•"/>
            </a:pPr>
            <a:r>
              <a:rPr lang="en-GB" baseline="0" dirty="0" smtClean="0"/>
              <a:t>This irked colonial Americans, who perceived it as an unfair intervention into the domestic affairs.</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aseline="0" dirty="0" smtClean="0"/>
              <a:t>It infringed on the thirteen existing English colonies’ assumed claim </a:t>
            </a:r>
            <a:r>
              <a:rPr lang="en-GB" sz="1200" dirty="0" smtClean="0"/>
              <a:t>to the exclusive right to govern lands to their west.</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aseline="0" dirty="0" smtClean="0"/>
              <a:t>Indicative of such claims, was the existence of the Ohio Company of Virginia, whose accumulative stake-holding  in the Great Lakes region had in fact been one of the precipitating factors that led to the Seven Years’ War.</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aseline="0" dirty="0" smtClean="0"/>
              <a:t>)</a:t>
            </a:r>
            <a:endParaRPr lang="en-GB" sz="120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This</a:t>
            </a:r>
            <a:r>
              <a:rPr lang="en-GB" baseline="0" dirty="0" smtClean="0"/>
              <a:t> backdrop exaggerated the sense of injustice which surrounded the imposition of taxation on the colonies after the Seven Years War.</a:t>
            </a:r>
          </a:p>
          <a:p>
            <a:pPr marL="171450" indent="-171450">
              <a:buFont typeface="Arial" panose="020B0604020202020204" pitchFamily="34" charset="0"/>
              <a:buChar char="•"/>
            </a:pPr>
            <a:r>
              <a:rPr lang="en-GB" baseline="0" dirty="0" smtClean="0"/>
              <a:t>Beginning with the Sugar Act of 1764, the British parliament passed various pieces of legislation that sought to regulate, and extract revenues from, colonial commerce.</a:t>
            </a:r>
          </a:p>
          <a:p>
            <a:pPr marL="171450" indent="-171450">
              <a:buFont typeface="Arial" panose="020B0604020202020204" pitchFamily="34" charset="0"/>
              <a:buChar char="•"/>
            </a:pPr>
            <a:r>
              <a:rPr lang="en-GB" baseline="0" dirty="0" smtClean="0"/>
              <a:t>The Stamp Act of 1765 was felt to be particularly egregious, requiring colonial citizens to pay a special tax on all printed materials produced in the colonies – from newspapers, broadsides and books to land deeds and court almanacs. So broad-ranging were the types of documents covered that the taxation impacted on virtually all sectors of colonial society – wealthy merchants, artisans and the poor alike.  At the same time, the principle of the taxation was perhaps most objectionable to educated, learned middling and upper ranks of American society – such as those Enlightenment philosophes like Jefferson and Franklin mentioned earlier, plus the Bostonian lawyer John Adams, who would exercise particular influence over events in subsequent years.</a:t>
            </a:r>
          </a:p>
          <a:p>
            <a:pPr marL="171450" indent="-171450">
              <a:buFont typeface="Arial" panose="020B0604020202020204" pitchFamily="34" charset="0"/>
              <a:buChar char="•"/>
            </a:pPr>
            <a:r>
              <a:rPr lang="en-GB" baseline="0" dirty="0" smtClean="0"/>
              <a:t>While the Stamp Act was quickly repealed, Parliament continued to exercise its perceived right to the tax the colonies – with increasing levels of dissent in the colonies.</a:t>
            </a:r>
          </a:p>
          <a:p>
            <a:pPr marL="171450" indent="-171450">
              <a:buFont typeface="Arial" panose="020B0604020202020204" pitchFamily="34" charset="0"/>
              <a:buChar char="•"/>
            </a:pPr>
            <a:r>
              <a:rPr lang="en-GB" baseline="0" dirty="0" smtClean="0"/>
              <a:t>Boston in particular became a hotbed of resistance, to the extent that the British stationed a special delegation of troops in the city in 1768.</a:t>
            </a:r>
          </a:p>
          <a:p>
            <a:pPr marL="171450" indent="-171450">
              <a:buFont typeface="Arial" panose="020B0604020202020204" pitchFamily="34" charset="0"/>
              <a:buChar char="•"/>
            </a:pPr>
            <a:r>
              <a:rPr lang="en-GB" baseline="0" dirty="0" smtClean="0"/>
              <a:t>Two years later this had a dramatic effect in helping sever colonists’ allegiance to the British crown, when an unarmed crowd were shot at by British troops in Boston. Five people died in what was quickly termed the Boston Massacre.</a:t>
            </a:r>
          </a:p>
          <a:p>
            <a:pPr marL="171450" indent="-171450">
              <a:buFont typeface="Arial" panose="020B0604020202020204" pitchFamily="34" charset="0"/>
              <a:buChar char="•"/>
            </a:pPr>
            <a:r>
              <a:rPr lang="en-GB" baseline="0" dirty="0" smtClean="0"/>
              <a:t>In 1773, Bostonians rebelled in perhaps the most iconic example of resistance to British authority prior to the outbreak of the Revolutionary War – the Boston Tea Party.</a:t>
            </a:r>
          </a:p>
          <a:p>
            <a:pPr marL="171450" indent="-171450">
              <a:buFont typeface="Arial" panose="020B0604020202020204" pitchFamily="34" charset="0"/>
              <a:buChar char="•"/>
            </a:pPr>
            <a:r>
              <a:rPr lang="en-GB" baseline="0" dirty="0" smtClean="0"/>
              <a:t>This was waged in protest at an act aimed at shoring up the British East India Company’s monopoly over the tea trade. Protestors disguised themselves as Native Americans and boarded ships docked in Boston harbour, proceeding to throw their cargo of three hundred chests of tea into the water. The cost to the East India numbered millions in today’s money/</a:t>
            </a:r>
          </a:p>
          <a:p>
            <a:pPr marL="171450" indent="-171450">
              <a:buFont typeface="Arial" panose="020B0604020202020204" pitchFamily="34" charset="0"/>
              <a:buChar char="•"/>
            </a:pPr>
            <a:r>
              <a:rPr lang="en-GB" baseline="0" dirty="0" smtClean="0"/>
              <a:t>The Boston Tea Party and Boston Massacre helped solidify public opinion against the British, plus inculcated a sense that the colonies could mount successful acts of defiance – and, moreover, that perhaps they could go it alone.</a:t>
            </a:r>
          </a:p>
          <a:p>
            <a:pPr marL="171450" indent="-171450">
              <a:buFont typeface="Arial" panose="020B0604020202020204" pitchFamily="34" charset="0"/>
              <a:buChar char="•"/>
            </a:pPr>
            <a:r>
              <a:rPr lang="en-GB" baseline="0" dirty="0" smtClean="0"/>
              <a:t>Popular opinion was further agitated by revolutionary slogans like ‘No Taxation Without Representation,’ and eventually the great, impassioned condemnation of British rule by Thomas Paine’s </a:t>
            </a:r>
            <a:r>
              <a:rPr lang="en-GB" i="1" baseline="0" dirty="0" smtClean="0"/>
              <a:t>Common Sense</a:t>
            </a: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12944335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Importantly</a:t>
            </a:r>
            <a:r>
              <a:rPr lang="en-GB" baseline="0" dirty="0" smtClean="0"/>
              <a:t>, such feeling transcended the hotbeds of protest in New England.</a:t>
            </a:r>
          </a:p>
          <a:p>
            <a:pPr marL="171450" indent="-171450">
              <a:buFont typeface="Arial" panose="020B0604020202020204" pitchFamily="34" charset="0"/>
              <a:buChar char="•"/>
            </a:pPr>
            <a:r>
              <a:rPr lang="en-GB" baseline="0" dirty="0" smtClean="0"/>
              <a:t>In September 1774, the thirteen American colonies assembled their leading political figures in the first continental congress</a:t>
            </a:r>
          </a:p>
          <a:p>
            <a:pPr marL="171450" indent="-171450">
              <a:buFont typeface="Arial" panose="020B0604020202020204" pitchFamily="34" charset="0"/>
              <a:buChar char="•"/>
            </a:pPr>
            <a:r>
              <a:rPr lang="en-GB" baseline="0" dirty="0" smtClean="0"/>
              <a:t>By the time the Second Continental Congress in June 1775, outright hostilities between the British and colonists had broken out. The British deployed forces against an armed militia of Massachusetts citizens in the town of Concord in April 1775, and then again in Lexington shortly afterwards. Rebellious Boston too was besieged by British troops.</a:t>
            </a:r>
          </a:p>
          <a:p>
            <a:pPr marL="171450" indent="-171450">
              <a:buFont typeface="Arial" panose="020B0604020202020204" pitchFamily="34" charset="0"/>
              <a:buChar char="•"/>
            </a:pPr>
            <a:r>
              <a:rPr lang="en-GB" baseline="0" dirty="0" smtClean="0"/>
              <a:t>The Second </a:t>
            </a:r>
            <a:r>
              <a:rPr lang="en-GB" baseline="0" dirty="0" err="1" smtClean="0"/>
              <a:t>Continetal</a:t>
            </a:r>
            <a:r>
              <a:rPr lang="en-GB" baseline="0" dirty="0" smtClean="0"/>
              <a:t> Congress thus resolved that the situation was untenable, and approved the appointment of George Washington as commander-in-chief for the conflict that was likely to ensue.</a:t>
            </a:r>
          </a:p>
          <a:p>
            <a:pPr marL="171450" indent="-171450">
              <a:buFont typeface="Arial" panose="020B0604020202020204" pitchFamily="34" charset="0"/>
              <a:buChar char="•"/>
            </a:pPr>
            <a:r>
              <a:rPr lang="en-GB" baseline="0" dirty="0" smtClean="0"/>
              <a:t>The Battle of Bunker Hill was the first major battle of the Revolutionary War – won by the British but at heavy cost</a:t>
            </a:r>
          </a:p>
          <a:p>
            <a:pPr marL="171450" indent="-171450">
              <a:buFont typeface="Arial" panose="020B0604020202020204" pitchFamily="34" charset="0"/>
              <a:buChar char="•"/>
            </a:pPr>
            <a:r>
              <a:rPr lang="en-GB" baseline="0" dirty="0" smtClean="0"/>
              <a:t>A final attempt at peaceful resolution, the </a:t>
            </a:r>
            <a:r>
              <a:rPr lang="en-GB" baseline="0" dirty="0" err="1" smtClean="0"/>
              <a:t>Contintental</a:t>
            </a:r>
            <a:r>
              <a:rPr lang="en-GB" baseline="0" dirty="0" smtClean="0"/>
              <a:t> Congress’s Olive Branch petition, was rejected by King George III.</a:t>
            </a:r>
          </a:p>
          <a:p>
            <a:pPr marL="171450" indent="-171450">
              <a:buFont typeface="Arial" panose="020B0604020202020204" pitchFamily="34" charset="0"/>
              <a:buChar char="•"/>
            </a:pPr>
            <a:r>
              <a:rPr lang="en-GB" baseline="0" dirty="0" smtClean="0"/>
              <a:t>Finally, in July 1776 , the Declaration of Independence was issued. In effect, this marked the birth of the United States of America.</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Before</a:t>
            </a:r>
            <a:r>
              <a:rPr lang="en-GB" baseline="0" dirty="0" smtClean="0"/>
              <a:t> going any further with our narrative, it is essential to have a collective understanding of what the Declaration of Independence was, and what rights it asserted for the new United States</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I’m</a:t>
            </a:r>
            <a:r>
              <a:rPr lang="en-GB" baseline="0" dirty="0" smtClean="0"/>
              <a:t> no military historian – so it’s with only a small apology that I’ll gloss completely over the combat of the War of Independence, and head straight to its political outcomes, and the process which led to the passing of the US constitution – an event some historians date as the true end of the American Revolution.</a:t>
            </a:r>
          </a:p>
          <a:p>
            <a:pPr marL="171450" indent="-171450">
              <a:buFont typeface="Arial" panose="020B0604020202020204" pitchFamily="34" charset="0"/>
              <a:buChar char="•"/>
            </a:pPr>
            <a:r>
              <a:rPr lang="en-GB" baseline="0" dirty="0" smtClean="0"/>
              <a:t>Before the US constitution, there was an interim period when the new United States were governed by a looser </a:t>
            </a:r>
            <a:r>
              <a:rPr lang="en-GB" baseline="0" dirty="0" err="1" smtClean="0"/>
              <a:t>constition-esque</a:t>
            </a:r>
            <a:r>
              <a:rPr lang="en-GB" baseline="0" dirty="0" smtClean="0"/>
              <a:t> document: the Articles of Confederation, passed by the Continental Congress in 1781.</a:t>
            </a:r>
          </a:p>
          <a:p>
            <a:pPr marL="171450" indent="-171450">
              <a:buFont typeface="Arial" panose="020B0604020202020204" pitchFamily="34" charset="0"/>
              <a:buChar char="•"/>
            </a:pPr>
            <a:endParaRPr lang="en-GB" baseline="0" dirty="0" smtClean="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powers</a:t>
            </a:r>
            <a:r>
              <a:rPr lang="en-GB" baseline="0" dirty="0" smtClean="0"/>
              <a:t> delegated to the Continental Congress were, however, pronouncedly limited in scope.</a:t>
            </a:r>
          </a:p>
          <a:p>
            <a:pPr marL="171450" indent="-171450">
              <a:buFont typeface="Arial" panose="020B0604020202020204" pitchFamily="34" charset="0"/>
              <a:buChar char="•"/>
            </a:pPr>
            <a:r>
              <a:rPr lang="en-GB" baseline="0" dirty="0" smtClean="0"/>
              <a:t>In the first instance, the Congress has responsibility for overseeing diplomatic relations with overseas powers, with it alone retaining the power to declare war on external foes.</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 flipside</a:t>
            </a:r>
            <a:r>
              <a:rPr lang="en-GB" baseline="0" dirty="0" smtClean="0"/>
              <a:t> to this was that the new states thus retained high levels of autonomy.</a:t>
            </a:r>
          </a:p>
          <a:p>
            <a:pPr marL="171450" indent="-171450">
              <a:buFont typeface="Arial" panose="020B0604020202020204" pitchFamily="34" charset="0"/>
              <a:buChar char="•"/>
            </a:pPr>
            <a:r>
              <a:rPr lang="en-GB" baseline="0" dirty="0" smtClean="0"/>
              <a:t>The articles of confederation expressly stated that “</a:t>
            </a:r>
            <a:r>
              <a:rPr lang="en-GB" sz="1200" baseline="0" dirty="0" smtClean="0"/>
              <a:t>e</a:t>
            </a:r>
            <a:r>
              <a:rPr lang="en-GB" sz="1200" dirty="0" smtClean="0"/>
              <a:t>ach state retains its sovereignty, freedom, and independence, and every power, jurisdiction, and right, which is not by this Confederation expressly delegated.” So pretty</a:t>
            </a:r>
            <a:r>
              <a:rPr lang="en-GB" sz="1200" baseline="0" dirty="0" smtClean="0"/>
              <a:t> much all domestic affairs were under the purview of the states,</a:t>
            </a:r>
          </a:p>
          <a:p>
            <a:pPr marL="171450" indent="-171450">
              <a:buFont typeface="Arial" panose="020B0604020202020204" pitchFamily="34" charset="0"/>
              <a:buChar char="•"/>
            </a:pPr>
            <a:r>
              <a:rPr lang="en-GB" sz="1200" baseline="0" dirty="0" smtClean="0"/>
              <a:t>Congress has no right to levy taxation and no right to regulate interstate or foreign trade, with Indian relations the only exception to this.</a:t>
            </a:r>
          </a:p>
          <a:p>
            <a:pPr marL="171450" indent="-171450">
              <a:buFont typeface="Arial" panose="020B0604020202020204" pitchFamily="34" charset="0"/>
              <a:buChar char="•"/>
            </a:pPr>
            <a:r>
              <a:rPr lang="en-GB" sz="1200" baseline="0" dirty="0" smtClean="0"/>
              <a:t>There was, I hope it’s clear, some consistency to this: after all it was the levying of taxation and interference in local trade which had been a prime mover in the states’ rebellion in the first place.</a:t>
            </a:r>
          </a:p>
          <a:p>
            <a:pPr marL="171450" indent="-171450">
              <a:buFont typeface="Arial" panose="020B0604020202020204" pitchFamily="34" charset="0"/>
              <a:buChar char="•"/>
            </a:pPr>
            <a:r>
              <a:rPr lang="en-GB" sz="1200" baseline="0" dirty="0" smtClean="0"/>
              <a:t>All this meant that the Continental Congress was merely, as expressed in the Articles of Confederation, “a firm league of friendship,” bound together only loosely on all matters outside of common defence.</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The</a:t>
            </a:r>
            <a:r>
              <a:rPr lang="en-GB" baseline="0" dirty="0" smtClean="0"/>
              <a:t> United States might have remained thus had there not been domestic turbulence in the mid 1780s</a:t>
            </a:r>
          </a:p>
          <a:p>
            <a:pPr marL="171450" indent="-171450">
              <a:buFont typeface="Arial" panose="020B0604020202020204" pitchFamily="34" charset="0"/>
              <a:buChar char="•"/>
            </a:pPr>
            <a:r>
              <a:rPr lang="en-GB" baseline="0" dirty="0" smtClean="0"/>
              <a:t>Most famously, Revolutionary War veteran Daniel Shays led a rebellion of debtor farmers in Massachusetts</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In</a:t>
            </a:r>
            <a:r>
              <a:rPr lang="en-GB" baseline="0" dirty="0" smtClean="0"/>
              <a:t> addition, there was a groundswell of opinion in favour of a new constitution amongst members of the American intelligentsia, which would led to the calling of a Constitutional Convention in 1783.</a:t>
            </a:r>
          </a:p>
          <a:p>
            <a:pPr marL="171450" indent="-171450">
              <a:buFont typeface="Arial" panose="020B0604020202020204" pitchFamily="34" charset="0"/>
              <a:buChar char="•"/>
            </a:pPr>
            <a:r>
              <a:rPr lang="en-GB" baseline="0" dirty="0" smtClean="0"/>
              <a:t>The most notable example of this were the series of pamphlets produced by Alexander Hamilton and James Madison, the so-called Federalist Papers.</a:t>
            </a:r>
          </a:p>
          <a:p>
            <a:pPr marL="171450" indent="-171450">
              <a:buFont typeface="Arial" panose="020B0604020202020204" pitchFamily="34" charset="0"/>
              <a:buChar char="•"/>
            </a:pPr>
            <a:r>
              <a:rPr lang="en-GB" baseline="0" dirty="0" smtClean="0"/>
              <a:t>Selections of these are assigned as reading for tomorrow’s class.</a:t>
            </a:r>
          </a:p>
          <a:p>
            <a:pPr marL="171450" indent="-171450">
              <a:buFont typeface="Arial" panose="020B0604020202020204" pitchFamily="34" charset="0"/>
              <a:buChar char="•"/>
            </a:pPr>
            <a:r>
              <a:rPr lang="en-GB" baseline="0" dirty="0" smtClean="0"/>
              <a:t>In preparation, you might also want to look at the following slides that I’ll make available via Moodle, as they outline the outcome of the convention and the basic structure of the US Federal government.</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07/10/2016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14528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07/10/2016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915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07/10/2016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9644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07/10/2016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214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07/10/2016</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1731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07/10/2016</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46096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07/10/2016</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3040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07/10/2016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06618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07/10/2016</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25844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07/10/2016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5937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07/10/2016</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79692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07/10/2016</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268838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943" y="548680"/>
            <a:ext cx="9121057" cy="6567092"/>
          </a:xfrm>
          <a:prstGeom prst="rect">
            <a:avLst/>
          </a:prstGeom>
        </p:spPr>
        <p:txBody>
          <a:bodyPr wrap="square" lIns="540000" tIns="360000" rIns="540000" bIns="360000" numCol="2" spcCol="360000">
            <a:spAutoFit/>
          </a:bodyPr>
          <a:lstStyle/>
          <a:p>
            <a:r>
              <a:rPr lang="en-GB" sz="1650" b="1" u="sng" dirty="0" smtClean="0">
                <a:solidFill>
                  <a:prstClr val="black"/>
                </a:solidFill>
              </a:rPr>
              <a:t>PART ONE</a:t>
            </a:r>
          </a:p>
          <a:p>
            <a:r>
              <a:rPr lang="en-GB" sz="1650" b="1" u="sng" dirty="0" smtClean="0">
                <a:solidFill>
                  <a:prstClr val="black"/>
                </a:solidFill>
              </a:rPr>
              <a:t>1</a:t>
            </a:r>
            <a:r>
              <a:rPr lang="en-GB" sz="1650" b="1" u="sng" dirty="0">
                <a:solidFill>
                  <a:prstClr val="black"/>
                </a:solidFill>
              </a:rPr>
              <a:t>. </a:t>
            </a:r>
            <a:r>
              <a:rPr lang="en-GB" sz="1650" b="1" u="sng" dirty="0" err="1">
                <a:solidFill>
                  <a:prstClr val="black"/>
                </a:solidFill>
              </a:rPr>
              <a:t>Crèvecœur</a:t>
            </a:r>
            <a:r>
              <a:rPr lang="en-GB" sz="1650" b="1" u="sng" dirty="0">
                <a:solidFill>
                  <a:prstClr val="black"/>
                </a:solidFill>
              </a:rPr>
              <a:t>, ‘What is an American?’</a:t>
            </a:r>
          </a:p>
          <a:p>
            <a:pPr marL="285750" indent="-285750">
              <a:buFontTx/>
              <a:buChar char="-"/>
            </a:pPr>
            <a:r>
              <a:rPr lang="en-GB" sz="1650" dirty="0">
                <a:solidFill>
                  <a:prstClr val="black"/>
                </a:solidFill>
              </a:rPr>
              <a:t>A new identity?</a:t>
            </a:r>
          </a:p>
          <a:p>
            <a:endParaRPr lang="en-GB" sz="1650" dirty="0" smtClean="0">
              <a:solidFill>
                <a:prstClr val="black"/>
              </a:solidFill>
            </a:endParaRPr>
          </a:p>
          <a:p>
            <a:r>
              <a:rPr lang="en-GB" sz="1650" b="1" u="sng" dirty="0" smtClean="0">
                <a:solidFill>
                  <a:prstClr val="black"/>
                </a:solidFill>
              </a:rPr>
              <a:t>2. Age of Revolution</a:t>
            </a:r>
            <a:endParaRPr lang="en-GB" sz="1650" b="1" u="sng" dirty="0" smtClean="0">
              <a:solidFill>
                <a:prstClr val="black"/>
              </a:solidFill>
            </a:endParaRPr>
          </a:p>
          <a:p>
            <a:pPr marL="285750" indent="-285750">
              <a:buFontTx/>
              <a:buChar char="-"/>
            </a:pPr>
            <a:r>
              <a:rPr lang="en-GB" sz="1650" dirty="0" smtClean="0">
                <a:solidFill>
                  <a:prstClr val="black"/>
                </a:solidFill>
              </a:rPr>
              <a:t>Franco-British Wars</a:t>
            </a:r>
          </a:p>
          <a:p>
            <a:pPr marL="285750" indent="-285750">
              <a:buFontTx/>
              <a:buChar char="-"/>
            </a:pPr>
            <a:r>
              <a:rPr lang="en-GB" sz="1650" dirty="0" smtClean="0">
                <a:solidFill>
                  <a:prstClr val="black"/>
                </a:solidFill>
              </a:rPr>
              <a:t>Revolutionary ideology</a:t>
            </a:r>
          </a:p>
          <a:p>
            <a:pPr marL="285750" indent="-285750">
              <a:buFontTx/>
              <a:buChar char="-"/>
            </a:pPr>
            <a:r>
              <a:rPr lang="en-GB" sz="1650" dirty="0" smtClean="0">
                <a:solidFill>
                  <a:prstClr val="black"/>
                </a:solidFill>
              </a:rPr>
              <a:t>The </a:t>
            </a:r>
            <a:r>
              <a:rPr lang="en-GB" sz="1650" dirty="0" smtClean="0">
                <a:solidFill>
                  <a:prstClr val="black"/>
                </a:solidFill>
              </a:rPr>
              <a:t>American Enlightenment</a:t>
            </a:r>
            <a:endParaRPr lang="en-GB" sz="1650" dirty="0">
              <a:solidFill>
                <a:prstClr val="black"/>
              </a:solidFill>
            </a:endParaRPr>
          </a:p>
          <a:p>
            <a:endParaRPr lang="en-GB" sz="1650" dirty="0" smtClean="0">
              <a:solidFill>
                <a:prstClr val="black"/>
              </a:solidFill>
            </a:endParaRPr>
          </a:p>
          <a:p>
            <a:r>
              <a:rPr lang="en-GB" sz="1650" b="1" u="sng" dirty="0" smtClean="0">
                <a:solidFill>
                  <a:prstClr val="black"/>
                </a:solidFill>
              </a:rPr>
              <a:t>PART TWO</a:t>
            </a:r>
            <a:endParaRPr lang="en-GB" sz="1650" b="1" u="sng" dirty="0">
              <a:solidFill>
                <a:prstClr val="black"/>
              </a:solidFill>
            </a:endParaRPr>
          </a:p>
          <a:p>
            <a:r>
              <a:rPr lang="en-US" sz="1650" b="1" u="sng" dirty="0" smtClean="0">
                <a:solidFill>
                  <a:prstClr val="black"/>
                </a:solidFill>
              </a:rPr>
              <a:t>3. Consolidation of First British Empire</a:t>
            </a:r>
            <a:endParaRPr lang="en-GB" sz="1650" b="1" u="sng" dirty="0">
              <a:solidFill>
                <a:prstClr val="black"/>
              </a:solidFill>
            </a:endParaRPr>
          </a:p>
          <a:p>
            <a:pPr marL="285750" indent="-285750">
              <a:buFontTx/>
              <a:buChar char="-"/>
            </a:pPr>
            <a:r>
              <a:rPr lang="en-GB" sz="1650" dirty="0">
                <a:solidFill>
                  <a:prstClr val="black"/>
                </a:solidFill>
              </a:rPr>
              <a:t>Wars with Native Americas</a:t>
            </a:r>
          </a:p>
          <a:p>
            <a:pPr marL="285750" indent="-285750">
              <a:buFontTx/>
              <a:buChar char="-"/>
            </a:pPr>
            <a:r>
              <a:rPr lang="en-GB" sz="1650" dirty="0">
                <a:solidFill>
                  <a:prstClr val="black"/>
                </a:solidFill>
              </a:rPr>
              <a:t>Wars with colonial rivals</a:t>
            </a:r>
          </a:p>
          <a:p>
            <a:pPr marL="285750" indent="-285750">
              <a:buFontTx/>
              <a:buChar char="-"/>
            </a:pPr>
            <a:r>
              <a:rPr lang="en-GB" sz="1650" dirty="0">
                <a:solidFill>
                  <a:prstClr val="black"/>
                </a:solidFill>
              </a:rPr>
              <a:t>The Seven Years’ War</a:t>
            </a:r>
          </a:p>
          <a:p>
            <a:pPr marL="285750" indent="-285750">
              <a:buFontTx/>
              <a:buChar char="-"/>
            </a:pPr>
            <a:r>
              <a:rPr lang="en-GB" sz="1650" dirty="0">
                <a:solidFill>
                  <a:prstClr val="black"/>
                </a:solidFill>
              </a:rPr>
              <a:t>Mercantilism</a:t>
            </a:r>
          </a:p>
          <a:p>
            <a:endParaRPr lang="en-GB" sz="1650" dirty="0">
              <a:solidFill>
                <a:prstClr val="black"/>
              </a:solidFill>
            </a:endParaRPr>
          </a:p>
          <a:p>
            <a:r>
              <a:rPr lang="en-GB" sz="1650" b="1" u="sng" dirty="0" smtClean="0">
                <a:solidFill>
                  <a:prstClr val="black"/>
                </a:solidFill>
              </a:rPr>
              <a:t>4. Crisis in America</a:t>
            </a:r>
            <a:endParaRPr lang="en-GB" sz="1650" b="1" u="sng" dirty="0">
              <a:solidFill>
                <a:prstClr val="black"/>
              </a:solidFill>
            </a:endParaRPr>
          </a:p>
          <a:p>
            <a:pPr marL="285750" indent="-285750">
              <a:buFontTx/>
              <a:buChar char="-"/>
            </a:pPr>
            <a:r>
              <a:rPr lang="en-GB" sz="1650" dirty="0" smtClean="0">
                <a:solidFill>
                  <a:prstClr val="black"/>
                </a:solidFill>
              </a:rPr>
              <a:t>Proclamation of 1763</a:t>
            </a:r>
          </a:p>
          <a:p>
            <a:pPr marL="285750" indent="-285750">
              <a:buFontTx/>
              <a:buChar char="-"/>
            </a:pPr>
            <a:r>
              <a:rPr lang="en-GB" sz="1650" dirty="0" smtClean="0">
                <a:solidFill>
                  <a:prstClr val="black"/>
                </a:solidFill>
              </a:rPr>
              <a:t>‘</a:t>
            </a:r>
            <a:r>
              <a:rPr lang="en-GB" sz="1650" dirty="0">
                <a:solidFill>
                  <a:prstClr val="black"/>
                </a:solidFill>
              </a:rPr>
              <a:t>Intolerable acts’</a:t>
            </a:r>
          </a:p>
          <a:p>
            <a:endParaRPr lang="en-GB" sz="1650" dirty="0">
              <a:solidFill>
                <a:prstClr val="black"/>
              </a:solidFill>
            </a:endParaRPr>
          </a:p>
          <a:p>
            <a:r>
              <a:rPr lang="en-GB" sz="1650" b="1" u="sng" dirty="0" smtClean="0">
                <a:solidFill>
                  <a:prstClr val="black"/>
                </a:solidFill>
              </a:rPr>
              <a:t>5. Declaration of Independence</a:t>
            </a:r>
            <a:endParaRPr lang="en-GB" sz="1650" b="1" u="sng" dirty="0">
              <a:solidFill>
                <a:prstClr val="black"/>
              </a:solidFill>
            </a:endParaRPr>
          </a:p>
          <a:p>
            <a:pPr marL="285750" indent="-285750">
              <a:buFontTx/>
              <a:buChar char="-"/>
            </a:pPr>
            <a:r>
              <a:rPr lang="en-GB" sz="1650" dirty="0">
                <a:solidFill>
                  <a:prstClr val="black"/>
                </a:solidFill>
              </a:rPr>
              <a:t>The Continental Congress</a:t>
            </a:r>
          </a:p>
          <a:p>
            <a:pPr marL="285750" indent="-285750">
              <a:buFontTx/>
              <a:buChar char="-"/>
            </a:pPr>
            <a:r>
              <a:rPr lang="en-GB" sz="1650" dirty="0">
                <a:solidFill>
                  <a:prstClr val="black"/>
                </a:solidFill>
              </a:rPr>
              <a:t>Declaration (1776)</a:t>
            </a:r>
          </a:p>
          <a:p>
            <a:endParaRPr lang="en-US" sz="1650" b="1" u="sng" dirty="0" smtClean="0">
              <a:solidFill>
                <a:prstClr val="black"/>
              </a:solidFill>
            </a:endParaRPr>
          </a:p>
          <a:p>
            <a:r>
              <a:rPr lang="en-US" sz="1650" b="1" u="sng" dirty="0" smtClean="0">
                <a:solidFill>
                  <a:prstClr val="black"/>
                </a:solidFill>
              </a:rPr>
              <a:t>6. Revolutionary War and Aftermath</a:t>
            </a:r>
            <a:endParaRPr lang="en-GB" sz="1650" b="1" u="sng" dirty="0">
              <a:solidFill>
                <a:prstClr val="black"/>
              </a:solidFill>
            </a:endParaRPr>
          </a:p>
          <a:p>
            <a:pPr marL="285750" indent="-285750">
              <a:buFontTx/>
              <a:buChar char="-"/>
            </a:pPr>
            <a:r>
              <a:rPr lang="en-GB" sz="1650" dirty="0" smtClean="0">
                <a:solidFill>
                  <a:prstClr val="black"/>
                </a:solidFill>
              </a:rPr>
              <a:t>War of Independence (1775–1783)</a:t>
            </a:r>
          </a:p>
          <a:p>
            <a:pPr marL="285750" indent="-285750">
              <a:buFontTx/>
              <a:buChar char="-"/>
            </a:pPr>
            <a:r>
              <a:rPr lang="en-GB" sz="1650" dirty="0" smtClean="0">
                <a:solidFill>
                  <a:prstClr val="black"/>
                </a:solidFill>
              </a:rPr>
              <a:t>Articles </a:t>
            </a:r>
            <a:r>
              <a:rPr lang="en-GB" sz="1650" dirty="0">
                <a:solidFill>
                  <a:prstClr val="black"/>
                </a:solidFill>
              </a:rPr>
              <a:t>of Confederation </a:t>
            </a:r>
          </a:p>
          <a:p>
            <a:pPr marL="285750" indent="-285750">
              <a:buFontTx/>
              <a:buChar char="-"/>
            </a:pPr>
            <a:r>
              <a:rPr lang="en-GB" sz="1650" dirty="0" smtClean="0">
                <a:solidFill>
                  <a:prstClr val="black"/>
                </a:solidFill>
              </a:rPr>
              <a:t>Shays</a:t>
            </a:r>
            <a:r>
              <a:rPr lang="en-GB" sz="1650" dirty="0">
                <a:solidFill>
                  <a:prstClr val="black"/>
                </a:solidFill>
              </a:rPr>
              <a:t>’ Rebellion</a:t>
            </a:r>
          </a:p>
          <a:p>
            <a:pPr marL="285750" indent="-285750">
              <a:buFontTx/>
              <a:buChar char="-"/>
            </a:pPr>
            <a:r>
              <a:rPr lang="en-GB" sz="1650" dirty="0" smtClean="0">
                <a:solidFill>
                  <a:prstClr val="black"/>
                </a:solidFill>
              </a:rPr>
              <a:t>Federalism v Anti-Federalism</a:t>
            </a:r>
            <a:endParaRPr lang="en-GB" sz="1650" dirty="0">
              <a:solidFill>
                <a:prstClr val="black"/>
              </a:solidFill>
            </a:endParaRPr>
          </a:p>
          <a:p>
            <a:endParaRPr lang="en-GB" sz="1650" b="1" u="sng" dirty="0" smtClean="0">
              <a:solidFill>
                <a:prstClr val="black"/>
              </a:solidFill>
            </a:endParaRPr>
          </a:p>
          <a:p>
            <a:r>
              <a:rPr lang="en-GB" sz="1650" b="1" u="sng" dirty="0" smtClean="0">
                <a:solidFill>
                  <a:prstClr val="black"/>
                </a:solidFill>
              </a:rPr>
              <a:t>7. Constitution </a:t>
            </a:r>
            <a:endParaRPr lang="en-GB" sz="1650" b="1" u="sng" dirty="0">
              <a:solidFill>
                <a:prstClr val="black"/>
              </a:solidFill>
            </a:endParaRPr>
          </a:p>
          <a:p>
            <a:pPr marL="285750" indent="-285750">
              <a:buFontTx/>
              <a:buChar char="-"/>
            </a:pPr>
            <a:r>
              <a:rPr lang="en-GB" sz="1650" dirty="0">
                <a:solidFill>
                  <a:prstClr val="black"/>
                </a:solidFill>
              </a:rPr>
              <a:t>Structure of US Government</a:t>
            </a:r>
          </a:p>
          <a:p>
            <a:pPr marL="285750" indent="-285750">
              <a:buFontTx/>
              <a:buChar char="-"/>
            </a:pPr>
            <a:r>
              <a:rPr lang="en-GB" sz="1650" dirty="0">
                <a:solidFill>
                  <a:prstClr val="black"/>
                </a:solidFill>
              </a:rPr>
              <a:t>Balance of powers</a:t>
            </a:r>
          </a:p>
          <a:p>
            <a:pPr marL="285750" indent="-285750">
              <a:buFontTx/>
              <a:buChar char="-"/>
            </a:pPr>
            <a:r>
              <a:rPr lang="en-GB" sz="1650" dirty="0" smtClean="0">
                <a:solidFill>
                  <a:prstClr val="black"/>
                </a:solidFill>
              </a:rPr>
              <a:t>Bill </a:t>
            </a:r>
            <a:r>
              <a:rPr lang="en-GB" sz="1650" dirty="0">
                <a:solidFill>
                  <a:prstClr val="black"/>
                </a:solidFill>
              </a:rPr>
              <a:t>of Rights</a:t>
            </a:r>
          </a:p>
          <a:p>
            <a:pPr algn="r"/>
            <a:r>
              <a:rPr lang="en-GB" sz="1650" b="1" u="sng" dirty="0">
                <a:solidFill>
                  <a:srgbClr val="FF0000"/>
                </a:solidFill>
              </a:rPr>
              <a:t>AIMS</a:t>
            </a:r>
          </a:p>
          <a:p>
            <a:pPr marL="285750" indent="-285750" algn="r">
              <a:buFont typeface="Arial" panose="020B0604020202020204" pitchFamily="34" charset="0"/>
              <a:buChar char="•"/>
            </a:pPr>
            <a:r>
              <a:rPr lang="en-GB" sz="1650" b="1" dirty="0">
                <a:solidFill>
                  <a:srgbClr val="FF0000"/>
                </a:solidFill>
              </a:rPr>
              <a:t>Discuss how distinctive notions of what an ‘American’ is emerged from the colonial period</a:t>
            </a:r>
          </a:p>
          <a:p>
            <a:pPr marL="285750" indent="-285750" algn="r">
              <a:buFont typeface="Arial" panose="020B0604020202020204" pitchFamily="34" charset="0"/>
              <a:buChar char="•"/>
            </a:pPr>
            <a:r>
              <a:rPr lang="en-GB" sz="1650" b="1" dirty="0">
                <a:solidFill>
                  <a:srgbClr val="FF0000"/>
                </a:solidFill>
              </a:rPr>
              <a:t>Explain process which led to American Revolutionary War and independence</a:t>
            </a:r>
          </a:p>
          <a:p>
            <a:pPr marL="285750" indent="-285750" algn="r">
              <a:buFont typeface="Arial" panose="020B0604020202020204" pitchFamily="34" charset="0"/>
              <a:buChar char="•"/>
            </a:pPr>
            <a:r>
              <a:rPr lang="en-GB" sz="1650" b="1" dirty="0">
                <a:solidFill>
                  <a:srgbClr val="FF0000"/>
                </a:solidFill>
              </a:rPr>
              <a:t>Outline key principles of the US Constitution and Declaration of Independence</a:t>
            </a:r>
          </a:p>
          <a:p>
            <a:pPr marL="285750" indent="-285750" algn="r">
              <a:buFont typeface="Arial" panose="020B0604020202020204" pitchFamily="34" charset="0"/>
              <a:buChar char="•"/>
            </a:pPr>
            <a:r>
              <a:rPr lang="en-GB" sz="1650" b="1" dirty="0">
                <a:solidFill>
                  <a:srgbClr val="FF0000"/>
                </a:solidFill>
              </a:rPr>
              <a:t>Introduce different conceptions of government which emerged in early Republic</a:t>
            </a:r>
          </a:p>
        </p:txBody>
      </p:sp>
      <p:sp>
        <p:nvSpPr>
          <p:cNvPr id="4" name="Rectangle 3"/>
          <p:cNvSpPr/>
          <p:nvPr/>
        </p:nvSpPr>
        <p:spPr>
          <a:xfrm>
            <a:off x="-23485" y="6411"/>
            <a:ext cx="9144000" cy="1281029"/>
          </a:xfrm>
          <a:prstGeom prst="rect">
            <a:avLst/>
          </a:prstGeom>
        </p:spPr>
        <p:txBody>
          <a:bodyPr wrap="square" lIns="540000" tIns="360000" rIns="540000" bIns="360000">
            <a:spAutoFit/>
          </a:bodyPr>
          <a:lstStyle/>
          <a:p>
            <a:r>
              <a:rPr lang="en-GB" b="1" dirty="0" smtClean="0">
                <a:solidFill>
                  <a:srgbClr val="FF0000"/>
                </a:solidFill>
                <a:effectLst>
                  <a:outerShdw blurRad="38100" dist="38100" dir="2700000" algn="tl">
                    <a:srgbClr val="000000">
                      <a:alpha val="43137"/>
                    </a:srgbClr>
                  </a:outerShdw>
                </a:effectLst>
              </a:rPr>
              <a:t>AHHI5016. Week </a:t>
            </a:r>
            <a:r>
              <a:rPr lang="en-GB" b="1" dirty="0">
                <a:solidFill>
                  <a:srgbClr val="FF0000"/>
                </a:solidFill>
                <a:effectLst>
                  <a:outerShdw blurRad="38100" dist="38100" dir="2700000" algn="tl">
                    <a:srgbClr val="000000">
                      <a:alpha val="43137"/>
                    </a:srgbClr>
                  </a:outerShdw>
                </a:effectLst>
              </a:rPr>
              <a:t>2. Forging a New Republic: From </a:t>
            </a:r>
            <a:r>
              <a:rPr lang="en-GB" b="1" dirty="0" smtClean="0">
                <a:solidFill>
                  <a:srgbClr val="FF0000"/>
                </a:solidFill>
                <a:effectLst>
                  <a:outerShdw blurRad="38100" dist="38100" dir="2700000" algn="tl">
                    <a:srgbClr val="000000">
                      <a:alpha val="43137"/>
                    </a:srgbClr>
                  </a:outerShdw>
                </a:effectLst>
              </a:rPr>
              <a:t>Colony to Constitution </a:t>
            </a:r>
          </a:p>
          <a:p>
            <a:pPr algn="r"/>
            <a:r>
              <a:rPr lang="en-GB" b="1" dirty="0" smtClean="0">
                <a:solidFill>
                  <a:srgbClr val="FF0000"/>
                </a:solidFill>
                <a:effectLst>
                  <a:outerShdw blurRad="38100" dist="38100" dir="2700000" algn="tl">
                    <a:srgbClr val="000000">
                      <a:alpha val="43137"/>
                    </a:srgbClr>
                  </a:outerShdw>
                </a:effectLst>
              </a:rPr>
              <a:t>(Monday lecture) </a:t>
            </a:r>
            <a:endParaRPr lang="en-GB"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41115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059980" cy="4574238"/>
          </a:xfrm>
          <a:prstGeom prst="rect">
            <a:avLst/>
          </a:prstGeom>
        </p:spPr>
        <p:txBody>
          <a:bodyPr wrap="square" lIns="540000" tIns="360000" rIns="540000" bIns="360000">
            <a:spAutoFit/>
          </a:bodyPr>
          <a:lstStyle/>
          <a:p>
            <a:pPr algn="ctr"/>
            <a:endParaRPr lang="en-GB" sz="6600" b="1" dirty="0" smtClean="0">
              <a:solidFill>
                <a:prstClr val="black"/>
              </a:solidFill>
            </a:endParaRPr>
          </a:p>
          <a:p>
            <a:pPr algn="ctr"/>
            <a:r>
              <a:rPr lang="en-GB" sz="6600" b="1" dirty="0" smtClean="0">
                <a:solidFill>
                  <a:prstClr val="black"/>
                </a:solidFill>
              </a:rPr>
              <a:t>‘</a:t>
            </a:r>
            <a:r>
              <a:rPr lang="en-GB" sz="6600" b="1" dirty="0">
                <a:solidFill>
                  <a:prstClr val="black"/>
                </a:solidFill>
              </a:rPr>
              <a:t>What is an American?’</a:t>
            </a:r>
          </a:p>
          <a:p>
            <a:endParaRPr lang="en-GB" sz="2000" b="1" u="sng" dirty="0">
              <a:solidFill>
                <a:prstClr val="black"/>
              </a:solidFill>
            </a:endParaRPr>
          </a:p>
          <a:p>
            <a:pPr algn="just"/>
            <a:endParaRPr lang="en-GB" sz="1600" dirty="0"/>
          </a:p>
          <a:p>
            <a:pPr algn="just"/>
            <a:endParaRPr lang="en-GB" sz="1600" dirty="0" smtClean="0"/>
          </a:p>
        </p:txBody>
      </p:sp>
    </p:spTree>
    <p:extLst>
      <p:ext uri="{BB962C8B-B14F-4D97-AF65-F5344CB8AC3E}">
        <p14:creationId xmlns:p14="http://schemas.microsoft.com/office/powerpoint/2010/main" val="9332452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28" r="8393" b="8585"/>
          <a:stretch/>
        </p:blipFill>
        <p:spPr bwMode="auto">
          <a:xfrm>
            <a:off x="6439624" y="-11637"/>
            <a:ext cx="2704376" cy="4425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4272024"/>
            <a:ext cx="2051720" cy="25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23484" y="6410"/>
            <a:ext cx="6463108" cy="6143899"/>
          </a:xfrm>
          <a:prstGeom prst="rect">
            <a:avLst/>
          </a:prstGeom>
        </p:spPr>
        <p:txBody>
          <a:bodyPr wrap="square" lIns="540000" tIns="360000" rIns="540000" bIns="360000">
            <a:spAutoFit/>
          </a:bodyPr>
          <a:lstStyle/>
          <a:p>
            <a:pPr marL="457200" indent="-457200">
              <a:buAutoNum type="arabicPeriod"/>
            </a:pPr>
            <a:r>
              <a:rPr lang="en-GB" sz="2000" b="1" u="sng" dirty="0" err="1" smtClean="0">
                <a:solidFill>
                  <a:prstClr val="black"/>
                </a:solidFill>
              </a:rPr>
              <a:t>Crèvecœur</a:t>
            </a:r>
            <a:r>
              <a:rPr lang="en-GB" sz="2000" b="1" u="sng" dirty="0" smtClean="0">
                <a:solidFill>
                  <a:prstClr val="black"/>
                </a:solidFill>
              </a:rPr>
              <a:t>, ‘What is an American?’ – A </a:t>
            </a:r>
            <a:r>
              <a:rPr lang="en-GB" sz="2000" b="1" u="sng" dirty="0">
                <a:solidFill>
                  <a:prstClr val="black"/>
                </a:solidFill>
              </a:rPr>
              <a:t>new identity?</a:t>
            </a:r>
          </a:p>
          <a:p>
            <a:endParaRPr lang="en-GB" sz="2000" b="1" u="sng" dirty="0">
              <a:solidFill>
                <a:prstClr val="black"/>
              </a:solidFill>
            </a:endParaRPr>
          </a:p>
          <a:p>
            <a:pPr lvl="0" algn="just">
              <a:spcAft>
                <a:spcPts val="0"/>
              </a:spcAft>
            </a:pPr>
            <a:endParaRPr lang="en-GB" sz="2000" b="1" dirty="0">
              <a:ea typeface="Calibri"/>
              <a:cs typeface="Times New Roman"/>
            </a:endParaRPr>
          </a:p>
          <a:p>
            <a:pPr marL="342900" lvl="0" indent="-342900" algn="just">
              <a:spcAft>
                <a:spcPts val="0"/>
              </a:spcAft>
              <a:buFont typeface="Symbol"/>
              <a:buChar char=""/>
            </a:pPr>
            <a:r>
              <a:rPr lang="en-GB" sz="3200" b="1" dirty="0" smtClean="0">
                <a:effectLst/>
                <a:latin typeface="+mj-lt"/>
                <a:ea typeface="Calibri"/>
                <a:cs typeface="Times New Roman"/>
              </a:rPr>
              <a:t>How does </a:t>
            </a:r>
            <a:r>
              <a:rPr lang="en-GB" sz="3200" b="1" dirty="0" err="1" smtClean="0">
                <a:effectLst/>
                <a:latin typeface="+mj-lt"/>
                <a:ea typeface="Calibri"/>
                <a:cs typeface="Times New Roman"/>
              </a:rPr>
              <a:t>Crèvecœur</a:t>
            </a:r>
            <a:r>
              <a:rPr lang="en-GB" sz="3200" b="1" dirty="0" smtClean="0">
                <a:effectLst/>
                <a:latin typeface="+mj-lt"/>
                <a:ea typeface="Calibri"/>
                <a:cs typeface="Times New Roman"/>
              </a:rPr>
              <a:t> describe what an American ‘is’?</a:t>
            </a:r>
          </a:p>
          <a:p>
            <a:pPr marL="342900" lvl="0" indent="-342900" algn="just">
              <a:spcAft>
                <a:spcPts val="0"/>
              </a:spcAft>
              <a:buFont typeface="Symbol"/>
              <a:buChar char=""/>
            </a:pPr>
            <a:endParaRPr lang="en-GB" sz="3200" b="1" dirty="0">
              <a:latin typeface="+mj-lt"/>
              <a:ea typeface="Calibri"/>
              <a:cs typeface="Times New Roman"/>
            </a:endParaRPr>
          </a:p>
          <a:p>
            <a:pPr marL="342900" lvl="0" indent="-342900" algn="just">
              <a:spcAft>
                <a:spcPts val="0"/>
              </a:spcAft>
              <a:buFont typeface="Symbol"/>
              <a:buChar char=""/>
            </a:pPr>
            <a:r>
              <a:rPr lang="en-GB" sz="3200" b="1" dirty="0" smtClean="0">
                <a:effectLst/>
                <a:latin typeface="+mj-lt"/>
                <a:ea typeface="Calibri"/>
                <a:cs typeface="Times New Roman"/>
              </a:rPr>
              <a:t>According to </a:t>
            </a:r>
            <a:r>
              <a:rPr lang="en-GB" sz="3200" b="1" dirty="0" err="1" smtClean="0">
                <a:ea typeface="Calibri"/>
                <a:cs typeface="Times New Roman"/>
              </a:rPr>
              <a:t>Crèvecœur</a:t>
            </a:r>
            <a:r>
              <a:rPr lang="en-GB" sz="3200" b="1" dirty="0" smtClean="0">
                <a:ea typeface="Calibri"/>
                <a:cs typeface="Times New Roman"/>
              </a:rPr>
              <a:t>, w</a:t>
            </a:r>
            <a:r>
              <a:rPr lang="en-GB" sz="3200" b="1" dirty="0" smtClean="0">
                <a:effectLst/>
                <a:latin typeface="+mj-lt"/>
                <a:ea typeface="Calibri"/>
                <a:cs typeface="Times New Roman"/>
              </a:rPr>
              <a:t>hat is novel and distinctive </a:t>
            </a:r>
            <a:r>
              <a:rPr lang="en-GB" sz="3200" b="1" dirty="0">
                <a:latin typeface="+mj-lt"/>
                <a:ea typeface="Calibri"/>
                <a:cs typeface="Times New Roman"/>
              </a:rPr>
              <a:t>about ‘that race now called </a:t>
            </a:r>
            <a:r>
              <a:rPr lang="en-GB" sz="3200" b="1" dirty="0" smtClean="0">
                <a:latin typeface="+mj-lt"/>
                <a:ea typeface="Calibri"/>
                <a:cs typeface="Times New Roman"/>
              </a:rPr>
              <a:t>Americans’?</a:t>
            </a:r>
            <a:endParaRPr lang="en-GB" sz="3200" dirty="0" smtClean="0">
              <a:effectLst/>
              <a:latin typeface="+mj-lt"/>
              <a:ea typeface="Calibri"/>
              <a:cs typeface="Times New Roman"/>
            </a:endParaRPr>
          </a:p>
          <a:p>
            <a:pPr algn="just"/>
            <a:endParaRPr lang="en-GB" sz="1600" dirty="0" smtClean="0"/>
          </a:p>
        </p:txBody>
      </p:sp>
    </p:spTree>
    <p:extLst>
      <p:ext uri="{BB962C8B-B14F-4D97-AF65-F5344CB8AC3E}">
        <p14:creationId xmlns:p14="http://schemas.microsoft.com/office/powerpoint/2010/main" val="3321855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28" r="8393" b="8585"/>
          <a:stretch/>
        </p:blipFill>
        <p:spPr bwMode="auto">
          <a:xfrm>
            <a:off x="6439624" y="-11637"/>
            <a:ext cx="2704376" cy="4425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4272024"/>
            <a:ext cx="2051720" cy="25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23484" y="6410"/>
            <a:ext cx="6463108" cy="6790230"/>
          </a:xfrm>
          <a:prstGeom prst="rect">
            <a:avLst/>
          </a:prstGeom>
        </p:spPr>
        <p:txBody>
          <a:bodyPr wrap="square" lIns="540000" tIns="360000" rIns="540000" bIns="360000">
            <a:spAutoFit/>
          </a:bodyPr>
          <a:lstStyle/>
          <a:p>
            <a:pPr marL="457200" indent="-457200">
              <a:buAutoNum type="arabicPeriod"/>
            </a:pPr>
            <a:r>
              <a:rPr lang="en-GB" sz="1890" b="1" u="sng" dirty="0" err="1" smtClean="0">
                <a:solidFill>
                  <a:prstClr val="black"/>
                </a:solidFill>
              </a:rPr>
              <a:t>Crèvecœur</a:t>
            </a:r>
            <a:r>
              <a:rPr lang="en-GB" sz="1890" b="1" u="sng" dirty="0" smtClean="0">
                <a:solidFill>
                  <a:prstClr val="black"/>
                </a:solidFill>
              </a:rPr>
              <a:t>, ‘What is an American?’ – A </a:t>
            </a:r>
            <a:r>
              <a:rPr lang="en-GB" sz="1890" b="1" u="sng" dirty="0">
                <a:solidFill>
                  <a:prstClr val="black"/>
                </a:solidFill>
              </a:rPr>
              <a:t>new identity?</a:t>
            </a:r>
          </a:p>
          <a:p>
            <a:endParaRPr lang="en-GB" sz="1890" b="1" u="sng" dirty="0">
              <a:solidFill>
                <a:prstClr val="black"/>
              </a:solidFill>
            </a:endParaRPr>
          </a:p>
          <a:p>
            <a:pPr algn="just"/>
            <a:r>
              <a:rPr lang="en-GB" sz="1890" dirty="0"/>
              <a:t>“Here </a:t>
            </a:r>
            <a:r>
              <a:rPr lang="en-GB" sz="1890" dirty="0" smtClean="0"/>
              <a:t>[the ‘enlightened Englishman’] </a:t>
            </a:r>
            <a:r>
              <a:rPr lang="en-GB" sz="1890" dirty="0"/>
              <a:t>beholds fair cities, substantial villages, extensive fields, an immense country filled </a:t>
            </a:r>
            <a:r>
              <a:rPr lang="en-GB" sz="1890" dirty="0" smtClean="0"/>
              <a:t>with decent </a:t>
            </a:r>
            <a:r>
              <a:rPr lang="en-GB" sz="1890" dirty="0"/>
              <a:t>houses, good roads, orchards, </a:t>
            </a:r>
            <a:r>
              <a:rPr lang="en-GB" sz="1890" dirty="0" smtClean="0"/>
              <a:t>meadows </a:t>
            </a:r>
            <a:r>
              <a:rPr lang="en-GB" sz="1890" dirty="0"/>
              <a:t>and bridges, where a hundred years ago all was wild</a:t>
            </a:r>
            <a:r>
              <a:rPr lang="en-GB" sz="1890" dirty="0" smtClean="0"/>
              <a:t>, woody</a:t>
            </a:r>
            <a:r>
              <a:rPr lang="en-GB" sz="1890" dirty="0"/>
              <a:t>, and uncultivated</a:t>
            </a:r>
            <a:r>
              <a:rPr lang="en-GB" sz="1890" dirty="0" smtClean="0"/>
              <a:t>!”</a:t>
            </a:r>
          </a:p>
          <a:p>
            <a:pPr algn="just"/>
            <a:endParaRPr lang="en-GB" sz="1890" dirty="0" smtClean="0"/>
          </a:p>
          <a:p>
            <a:pPr algn="just"/>
            <a:r>
              <a:rPr lang="en-GB" sz="1890" dirty="0"/>
              <a:t>“The </a:t>
            </a:r>
            <a:r>
              <a:rPr lang="en-GB" sz="1890" dirty="0" smtClean="0"/>
              <a:t>traveller </a:t>
            </a:r>
            <a:r>
              <a:rPr lang="en-GB" sz="1890" dirty="0"/>
              <a:t>will be to know whence came all these people? They are </a:t>
            </a:r>
            <a:r>
              <a:rPr lang="en-GB" sz="1890" b="1" dirty="0"/>
              <a:t>a mixture of English, Scotch, Irish, French, Dutch, </a:t>
            </a:r>
            <a:r>
              <a:rPr lang="en-GB" sz="1890" b="1" dirty="0" smtClean="0"/>
              <a:t>Germans </a:t>
            </a:r>
            <a:r>
              <a:rPr lang="en-GB" sz="1890" b="1" dirty="0"/>
              <a:t>and Swedes</a:t>
            </a:r>
            <a:r>
              <a:rPr lang="en-GB" sz="1890" dirty="0"/>
              <a:t>. From this promiscuous breed</a:t>
            </a:r>
            <a:r>
              <a:rPr lang="en-GB" sz="1890" dirty="0" smtClean="0"/>
              <a:t>, </a:t>
            </a:r>
            <a:r>
              <a:rPr lang="en-GB" sz="1890" dirty="0"/>
              <a:t>that race now called Americans have </a:t>
            </a:r>
            <a:r>
              <a:rPr lang="en-GB" sz="1890" dirty="0" smtClean="0"/>
              <a:t>arisen … In this </a:t>
            </a:r>
            <a:r>
              <a:rPr lang="en-GB" sz="1890" dirty="0"/>
              <a:t>great American </a:t>
            </a:r>
            <a:r>
              <a:rPr lang="en-GB" sz="1890" b="1" dirty="0" smtClean="0"/>
              <a:t>asylum</a:t>
            </a:r>
            <a:r>
              <a:rPr lang="en-GB" sz="1890" dirty="0" smtClean="0"/>
              <a:t>, </a:t>
            </a:r>
            <a:r>
              <a:rPr lang="en-GB" sz="1890" dirty="0"/>
              <a:t>the poor of Europe have by some means met together, and in consequence of various </a:t>
            </a:r>
            <a:r>
              <a:rPr lang="en-GB" sz="1890" dirty="0" smtClean="0"/>
              <a:t>causes.”</a:t>
            </a:r>
          </a:p>
          <a:p>
            <a:pPr algn="just"/>
            <a:r>
              <a:rPr lang="en-GB" sz="1890" dirty="0" smtClean="0"/>
              <a:t>	“Urged </a:t>
            </a:r>
            <a:r>
              <a:rPr lang="en-GB" sz="1890" dirty="0"/>
              <a:t>by a variety of motives, here they came. Everything has tended to </a:t>
            </a:r>
            <a:r>
              <a:rPr lang="en-GB" sz="1890" b="1" dirty="0"/>
              <a:t>regenerate </a:t>
            </a:r>
            <a:r>
              <a:rPr lang="en-GB" sz="1890" dirty="0"/>
              <a:t>them — </a:t>
            </a:r>
            <a:r>
              <a:rPr lang="en-GB" sz="1890" b="1" dirty="0"/>
              <a:t>new</a:t>
            </a:r>
            <a:r>
              <a:rPr lang="en-GB" sz="1890" dirty="0"/>
              <a:t> </a:t>
            </a:r>
            <a:r>
              <a:rPr lang="en-GB" sz="1890" b="1" dirty="0"/>
              <a:t>laws</a:t>
            </a:r>
            <a:r>
              <a:rPr lang="en-GB" sz="1890" dirty="0"/>
              <a:t>, a </a:t>
            </a:r>
            <a:r>
              <a:rPr lang="en-GB" sz="1890" b="1" dirty="0"/>
              <a:t>new mode of living</a:t>
            </a:r>
            <a:r>
              <a:rPr lang="en-GB" sz="1890" dirty="0"/>
              <a:t>, a </a:t>
            </a:r>
            <a:r>
              <a:rPr lang="en-GB" sz="1890" b="1" dirty="0"/>
              <a:t>new social system</a:t>
            </a:r>
            <a:r>
              <a:rPr lang="en-GB" sz="1890" dirty="0"/>
              <a:t>. </a:t>
            </a:r>
            <a:r>
              <a:rPr lang="en-GB" sz="1890" dirty="0" smtClean="0"/>
              <a:t>Here they are become </a:t>
            </a:r>
            <a:r>
              <a:rPr lang="en-GB" sz="1890" b="1" dirty="0" smtClean="0"/>
              <a:t>men</a:t>
            </a:r>
            <a:r>
              <a:rPr lang="en-GB" sz="1890" dirty="0" smtClean="0"/>
              <a:t>.” </a:t>
            </a:r>
            <a:endParaRPr lang="en-GB" sz="1890" dirty="0"/>
          </a:p>
          <a:p>
            <a:pPr algn="just"/>
            <a:endParaRPr lang="en-GB" sz="1600" dirty="0" smtClean="0"/>
          </a:p>
        </p:txBody>
      </p:sp>
    </p:spTree>
    <p:extLst>
      <p:ext uri="{BB962C8B-B14F-4D97-AF65-F5344CB8AC3E}">
        <p14:creationId xmlns:p14="http://schemas.microsoft.com/office/powerpoint/2010/main" val="362791923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6463108" cy="7375005"/>
          </a:xfrm>
          <a:prstGeom prst="rect">
            <a:avLst/>
          </a:prstGeom>
        </p:spPr>
        <p:txBody>
          <a:bodyPr wrap="square" lIns="540000" tIns="360000" rIns="540000" bIns="360000">
            <a:spAutoFit/>
          </a:bodyPr>
          <a:lstStyle/>
          <a:p>
            <a:r>
              <a:rPr lang="en-GB" sz="2000" b="1" u="sng" dirty="0" smtClean="0">
                <a:solidFill>
                  <a:prstClr val="black"/>
                </a:solidFill>
              </a:rPr>
              <a:t>1. </a:t>
            </a:r>
            <a:r>
              <a:rPr lang="en-GB" sz="2000" b="1" u="sng" dirty="0" err="1">
                <a:solidFill>
                  <a:prstClr val="black"/>
                </a:solidFill>
              </a:rPr>
              <a:t>Crèvecœur</a:t>
            </a:r>
            <a:r>
              <a:rPr lang="en-GB" sz="2000" b="1" u="sng" dirty="0">
                <a:solidFill>
                  <a:prstClr val="black"/>
                </a:solidFill>
              </a:rPr>
              <a:t>, ‘What is an American?’</a:t>
            </a:r>
          </a:p>
          <a:p>
            <a:endParaRPr lang="en-GB" sz="2000" b="1" u="sng" dirty="0">
              <a:solidFill>
                <a:prstClr val="black"/>
              </a:solidFill>
            </a:endParaRPr>
          </a:p>
          <a:p>
            <a:pPr lvl="0" algn="just">
              <a:spcAft>
                <a:spcPts val="0"/>
              </a:spcAft>
            </a:pPr>
            <a:r>
              <a:rPr lang="en-GB" sz="2000" b="1" dirty="0" smtClean="0">
                <a:effectLst/>
                <a:ea typeface="Calibri"/>
                <a:cs typeface="Times New Roman"/>
              </a:rPr>
              <a:t>J Hector St John de </a:t>
            </a:r>
            <a:r>
              <a:rPr lang="en-GB" sz="2000" b="1" dirty="0" err="1" smtClean="0">
                <a:effectLst/>
                <a:ea typeface="Calibri"/>
                <a:cs typeface="Times New Roman"/>
              </a:rPr>
              <a:t>Crèvecœur</a:t>
            </a:r>
            <a:r>
              <a:rPr lang="en-GB" sz="2000" b="1" dirty="0" smtClean="0">
                <a:effectLst/>
                <a:ea typeface="Calibri"/>
                <a:cs typeface="Times New Roman"/>
              </a:rPr>
              <a:t>, ‘What is an American?’ in </a:t>
            </a:r>
            <a:r>
              <a:rPr lang="en-GB" sz="2000" b="1" i="1" dirty="0" smtClean="0">
                <a:effectLst/>
                <a:ea typeface="Calibri"/>
                <a:cs typeface="Times New Roman"/>
              </a:rPr>
              <a:t>Letters from an American Farmer</a:t>
            </a:r>
            <a:r>
              <a:rPr lang="en-GB" sz="2000" b="1" dirty="0" smtClean="0">
                <a:effectLst/>
                <a:ea typeface="Calibri"/>
                <a:cs typeface="Times New Roman"/>
              </a:rPr>
              <a:t>, originally published </a:t>
            </a:r>
            <a:r>
              <a:rPr lang="en-GB" sz="2000" b="1" dirty="0" smtClean="0">
                <a:ea typeface="Calibri"/>
                <a:cs typeface="Times New Roman"/>
              </a:rPr>
              <a:t>1782</a:t>
            </a:r>
          </a:p>
          <a:p>
            <a:pPr lvl="0" algn="just">
              <a:spcAft>
                <a:spcPts val="0"/>
              </a:spcAft>
            </a:pPr>
            <a:endParaRPr lang="en-GB" sz="2000" b="1" dirty="0">
              <a:ea typeface="Calibri"/>
              <a:cs typeface="Times New Roman"/>
            </a:endParaRPr>
          </a:p>
          <a:p>
            <a:pPr marL="285750" lvl="0" indent="-285750" algn="just">
              <a:spcAft>
                <a:spcPts val="0"/>
              </a:spcAft>
              <a:buFont typeface="Arial" panose="020B0604020202020204" pitchFamily="34" charset="0"/>
              <a:buChar char="•"/>
            </a:pPr>
            <a:r>
              <a:rPr lang="en-GB" sz="2000" b="1" dirty="0" smtClean="0">
                <a:ea typeface="Calibri"/>
                <a:cs typeface="Times New Roman"/>
              </a:rPr>
              <a:t>Written from perspective of the fictional </a:t>
            </a:r>
            <a:r>
              <a:rPr lang="en-GB" sz="2000" b="1" dirty="0">
                <a:ea typeface="Calibri"/>
                <a:cs typeface="Times New Roman"/>
              </a:rPr>
              <a:t>persona of James, an American farmer, </a:t>
            </a:r>
            <a:r>
              <a:rPr lang="en-GB" sz="2000" b="1" dirty="0" smtClean="0">
                <a:ea typeface="Calibri"/>
                <a:cs typeface="Times New Roman"/>
              </a:rPr>
              <a:t>in correspondence with ‘Mr FB,’ an </a:t>
            </a:r>
            <a:r>
              <a:rPr lang="en-GB" sz="2000" b="1" dirty="0">
                <a:ea typeface="Calibri"/>
                <a:cs typeface="Times New Roman"/>
              </a:rPr>
              <a:t>English </a:t>
            </a:r>
            <a:r>
              <a:rPr lang="en-GB" sz="2000" b="1" dirty="0" smtClean="0">
                <a:ea typeface="Calibri"/>
                <a:cs typeface="Times New Roman"/>
              </a:rPr>
              <a:t>gentleman</a:t>
            </a:r>
          </a:p>
          <a:p>
            <a:pPr marL="285750" lvl="0" indent="-285750" algn="just">
              <a:spcAft>
                <a:spcPts val="0"/>
              </a:spcAft>
              <a:buFont typeface="Arial" panose="020B0604020202020204" pitchFamily="34" charset="0"/>
              <a:buChar char="•"/>
            </a:pPr>
            <a:endParaRPr lang="en-GB" sz="2000" b="1" dirty="0" smtClean="0">
              <a:ea typeface="Calibri"/>
              <a:cs typeface="Times New Roman"/>
            </a:endParaRPr>
          </a:p>
          <a:p>
            <a:pPr marL="285750" lvl="0" indent="-285750" algn="just">
              <a:spcAft>
                <a:spcPts val="0"/>
              </a:spcAft>
              <a:buFont typeface="Arial" panose="020B0604020202020204" pitchFamily="34" charset="0"/>
              <a:buChar char="•"/>
            </a:pPr>
            <a:r>
              <a:rPr lang="en-GB" sz="2000" b="1" dirty="0" smtClean="0">
                <a:ea typeface="Calibri"/>
                <a:cs typeface="Times New Roman"/>
              </a:rPr>
              <a:t>Semi-autobiographical</a:t>
            </a:r>
          </a:p>
          <a:p>
            <a:pPr marL="742950" lvl="1" indent="-285750" algn="just">
              <a:buFontTx/>
              <a:buChar char="-"/>
            </a:pPr>
            <a:r>
              <a:rPr lang="en-GB" sz="2000" dirty="0" err="1" smtClean="0">
                <a:ea typeface="Calibri"/>
                <a:cs typeface="Times New Roman"/>
              </a:rPr>
              <a:t>Crèvecœur</a:t>
            </a:r>
            <a:r>
              <a:rPr lang="en-GB" sz="2000" dirty="0" smtClean="0">
                <a:ea typeface="Calibri"/>
                <a:cs typeface="Times New Roman"/>
              </a:rPr>
              <a:t> b. Caen, 1735; emigrated to New France, 1755</a:t>
            </a:r>
          </a:p>
          <a:p>
            <a:pPr marL="742950" lvl="1" indent="-285750" algn="just">
              <a:buFontTx/>
              <a:buChar char="-"/>
            </a:pPr>
            <a:r>
              <a:rPr lang="en-GB" sz="2000" dirty="0" smtClean="0">
                <a:effectLst/>
                <a:ea typeface="Calibri"/>
                <a:cs typeface="Times New Roman"/>
              </a:rPr>
              <a:t>Served in French-Indian Wars</a:t>
            </a:r>
          </a:p>
          <a:p>
            <a:pPr marL="742950" lvl="1" indent="-285750" algn="just">
              <a:buFontTx/>
              <a:buChar char="-"/>
            </a:pPr>
            <a:r>
              <a:rPr lang="en-GB" sz="2000" dirty="0" smtClean="0">
                <a:ea typeface="Calibri"/>
                <a:cs typeface="Times New Roman"/>
              </a:rPr>
              <a:t>Moved to New York, 1759</a:t>
            </a:r>
          </a:p>
          <a:p>
            <a:pPr marL="742950" lvl="1" indent="-285750" algn="just">
              <a:buFontTx/>
              <a:buChar char="-"/>
            </a:pPr>
            <a:r>
              <a:rPr lang="en-GB" sz="2000" dirty="0" smtClean="0">
                <a:effectLst/>
                <a:ea typeface="Calibri"/>
                <a:cs typeface="Times New Roman"/>
              </a:rPr>
              <a:t>Married and bought farm </a:t>
            </a:r>
            <a:r>
              <a:rPr lang="en-GB" sz="2000" dirty="0" smtClean="0">
                <a:effectLst/>
                <a:ea typeface="Calibri"/>
                <a:cs typeface="Times New Roman"/>
              </a:rPr>
              <a:t>in Orange County, New </a:t>
            </a:r>
            <a:r>
              <a:rPr lang="en-GB" sz="2000" dirty="0" smtClean="0">
                <a:effectLst/>
                <a:ea typeface="Calibri"/>
                <a:cs typeface="Times New Roman"/>
              </a:rPr>
              <a:t>York, 1769</a:t>
            </a:r>
          </a:p>
          <a:p>
            <a:pPr marL="742950" lvl="1" indent="-285750" algn="just">
              <a:buFontTx/>
              <a:buChar char="-"/>
            </a:pPr>
            <a:r>
              <a:rPr lang="en-GB" sz="2000" dirty="0" smtClean="0">
                <a:ea typeface="Calibri"/>
                <a:cs typeface="Times New Roman"/>
              </a:rPr>
              <a:t>Began writing about his experiences thereafter</a:t>
            </a:r>
            <a:endParaRPr lang="en-GB" sz="2000" dirty="0" smtClean="0">
              <a:effectLst/>
              <a:ea typeface="Calibri"/>
              <a:cs typeface="Times New Roman"/>
            </a:endParaRPr>
          </a:p>
          <a:p>
            <a:pPr algn="just"/>
            <a:endParaRPr lang="en-GB" sz="1600" dirty="0"/>
          </a:p>
          <a:p>
            <a:pPr algn="just"/>
            <a:endParaRPr lang="en-GB" sz="1600" dirty="0" smtClean="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28" r="8393" b="8585"/>
          <a:stretch/>
        </p:blipFill>
        <p:spPr bwMode="auto">
          <a:xfrm>
            <a:off x="6439624" y="-11637"/>
            <a:ext cx="2704376" cy="4425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2280" y="4272024"/>
            <a:ext cx="2051720" cy="258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686826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6645550" cy="4543461"/>
          </a:xfrm>
          <a:prstGeom prst="rect">
            <a:avLst/>
          </a:prstGeom>
        </p:spPr>
        <p:txBody>
          <a:bodyPr wrap="square" lIns="540000" tIns="360000" rIns="540000" bIns="360000">
            <a:spAutoFit/>
          </a:bodyPr>
          <a:lstStyle/>
          <a:p>
            <a:pPr marL="457200" indent="-457200">
              <a:buAutoNum type="arabicPeriod"/>
            </a:pPr>
            <a:r>
              <a:rPr lang="en-GB" sz="2000" b="1" u="sng" dirty="0" err="1" smtClean="0">
                <a:solidFill>
                  <a:prstClr val="black"/>
                </a:solidFill>
              </a:rPr>
              <a:t>Crèvecœur</a:t>
            </a:r>
            <a:r>
              <a:rPr lang="en-GB" sz="2000" b="1" u="sng" dirty="0">
                <a:solidFill>
                  <a:prstClr val="black"/>
                </a:solidFill>
              </a:rPr>
              <a:t>, ‘What is an American</a:t>
            </a:r>
            <a:r>
              <a:rPr lang="en-GB" sz="2000" b="1" u="sng" dirty="0" smtClean="0">
                <a:solidFill>
                  <a:prstClr val="black"/>
                </a:solidFill>
              </a:rPr>
              <a:t>?’ – Revolutionary context</a:t>
            </a:r>
          </a:p>
          <a:p>
            <a:pPr marL="457200" indent="-457200">
              <a:buAutoNum type="arabicPeriod"/>
            </a:pPr>
            <a:endParaRPr lang="en-GB" sz="2000" b="1" u="sng" dirty="0">
              <a:solidFill>
                <a:prstClr val="black"/>
              </a:solidFill>
            </a:endParaRPr>
          </a:p>
          <a:p>
            <a:pPr marL="285750" indent="-285750" algn="just">
              <a:buFont typeface="Arial" panose="020B0604020202020204" pitchFamily="34" charset="0"/>
              <a:buChar char="•"/>
            </a:pPr>
            <a:r>
              <a:rPr lang="en-GB" sz="2800" b="1" dirty="0" err="1" smtClean="0">
                <a:ea typeface="Calibri"/>
                <a:cs typeface="Times New Roman"/>
              </a:rPr>
              <a:t>Crèvecœur</a:t>
            </a:r>
            <a:r>
              <a:rPr lang="en-GB" sz="2800" b="1" dirty="0" smtClean="0">
                <a:ea typeface="Calibri"/>
                <a:cs typeface="Times New Roman"/>
              </a:rPr>
              <a:t> </a:t>
            </a:r>
            <a:r>
              <a:rPr lang="en-GB" sz="2800" b="1" dirty="0" smtClean="0">
                <a:ea typeface="Calibri"/>
                <a:cs typeface="Times New Roman"/>
              </a:rPr>
              <a:t>decided to emigrate back to France</a:t>
            </a:r>
            <a:r>
              <a:rPr lang="en-GB" sz="2800" b="1" dirty="0">
                <a:ea typeface="Calibri"/>
                <a:cs typeface="Times New Roman"/>
              </a:rPr>
              <a:t> </a:t>
            </a:r>
            <a:r>
              <a:rPr lang="en-GB" sz="2800" b="1" dirty="0" smtClean="0">
                <a:ea typeface="Calibri"/>
                <a:cs typeface="Times New Roman"/>
              </a:rPr>
              <a:t>in </a:t>
            </a:r>
            <a:r>
              <a:rPr lang="en-GB" sz="2800" b="1" dirty="0" smtClean="0">
                <a:ea typeface="Calibri"/>
                <a:cs typeface="Times New Roman"/>
              </a:rPr>
              <a:t>1778</a:t>
            </a:r>
            <a:endParaRPr lang="en-GB" sz="2800" b="1" dirty="0">
              <a:solidFill>
                <a:prstClr val="black"/>
              </a:solidFill>
            </a:endParaRPr>
          </a:p>
          <a:p>
            <a:pPr marL="800100" lvl="1" indent="-342900" algn="just">
              <a:buFontTx/>
              <a:buChar char="-"/>
            </a:pPr>
            <a:r>
              <a:rPr lang="en-GB" sz="2800" dirty="0" smtClean="0">
                <a:ea typeface="Calibri"/>
                <a:cs typeface="Times New Roman"/>
              </a:rPr>
              <a:t>Imprisoned as suspected American </a:t>
            </a:r>
            <a:r>
              <a:rPr lang="en-GB" sz="2800" dirty="0" smtClean="0">
                <a:ea typeface="Calibri"/>
                <a:cs typeface="Times New Roman"/>
              </a:rPr>
              <a:t>spy</a:t>
            </a:r>
            <a:endParaRPr lang="en-GB" sz="2800" dirty="0" smtClean="0">
              <a:ea typeface="Calibri"/>
              <a:cs typeface="Times New Roman"/>
            </a:endParaRPr>
          </a:p>
          <a:p>
            <a:pPr marL="800100" lvl="1" indent="-342900" algn="just">
              <a:buFontTx/>
              <a:buChar char="-"/>
            </a:pPr>
            <a:r>
              <a:rPr lang="en-GB" sz="2800" dirty="0" smtClean="0">
                <a:ea typeface="Calibri"/>
                <a:cs typeface="Times New Roman"/>
              </a:rPr>
              <a:t>Exiled to London; publishes </a:t>
            </a:r>
            <a:r>
              <a:rPr lang="en-GB" sz="2800" i="1" dirty="0" smtClean="0">
                <a:ea typeface="Calibri"/>
                <a:cs typeface="Times New Roman"/>
              </a:rPr>
              <a:t>Letters </a:t>
            </a:r>
            <a:r>
              <a:rPr lang="en-GB" sz="2800" dirty="0" smtClean="0">
                <a:ea typeface="Calibri"/>
                <a:cs typeface="Times New Roman"/>
              </a:rPr>
              <a:t>1782</a:t>
            </a:r>
          </a:p>
          <a:p>
            <a:pPr lvl="1" algn="just"/>
            <a:endParaRPr lang="en-GB" sz="2000" dirty="0" smtClean="0">
              <a:ea typeface="Calibri"/>
              <a:cs typeface="Times New Roman"/>
            </a:endParaRPr>
          </a:p>
        </p:txBody>
      </p:sp>
      <p:pic>
        <p:nvPicPr>
          <p:cNvPr id="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28" r="8393" b="8585"/>
          <a:stretch/>
        </p:blipFill>
        <p:spPr bwMode="auto">
          <a:xfrm>
            <a:off x="6623872" y="-48854"/>
            <a:ext cx="2526251" cy="41337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0773" y="3995448"/>
            <a:ext cx="2271157" cy="286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285280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6728" y="28772"/>
            <a:ext cx="9107272" cy="1143000"/>
          </a:xfrm>
        </p:spPr>
        <p:txBody>
          <a:bodyPr lIns="457200" rIns="457200">
            <a:normAutofit/>
          </a:bodyPr>
          <a:lstStyle/>
          <a:p>
            <a:pPr algn="l"/>
            <a:r>
              <a:rPr lang="en-GB" sz="2400" b="1" u="sng" dirty="0">
                <a:solidFill>
                  <a:prstClr val="black"/>
                </a:solidFill>
              </a:rPr>
              <a:t>2. Age of </a:t>
            </a:r>
            <a:r>
              <a:rPr lang="en-GB" sz="2400" b="1" u="sng" dirty="0" smtClean="0">
                <a:solidFill>
                  <a:prstClr val="black"/>
                </a:solidFill>
              </a:rPr>
              <a:t>Revolution: Franco-British rivalries</a:t>
            </a:r>
            <a:endParaRPr lang="en-GB" sz="2400" b="1" u="sng" dirty="0">
              <a:solidFill>
                <a:prstClr val="black"/>
              </a:solidFill>
            </a:endParaRPr>
          </a:p>
        </p:txBody>
      </p:sp>
      <p:sp>
        <p:nvSpPr>
          <p:cNvPr id="6" name="Content Placeholder 1"/>
          <p:cNvSpPr txBox="1">
            <a:spLocks/>
          </p:cNvSpPr>
          <p:nvPr/>
        </p:nvSpPr>
        <p:spPr>
          <a:xfrm>
            <a:off x="381597" y="4725144"/>
            <a:ext cx="8272929" cy="3680957"/>
          </a:xfrm>
          <a:prstGeom prst="rect">
            <a:avLst/>
          </a:prstGeom>
        </p:spPr>
        <p:txBody>
          <a:bodyPr vert="horz" lIns="68580" tIns="34290" rIns="68580" bIns="3429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1950" b="1" dirty="0">
                <a:solidFill>
                  <a:schemeClr val="tx1"/>
                </a:solidFill>
              </a:rPr>
              <a:t>Competition between France and Britain in North America</a:t>
            </a:r>
          </a:p>
          <a:p>
            <a:pPr>
              <a:buClr>
                <a:srgbClr val="C66951"/>
              </a:buClr>
            </a:pPr>
            <a:r>
              <a:rPr lang="en-GB" sz="1950" b="1" dirty="0" smtClean="0">
                <a:solidFill>
                  <a:schemeClr val="tx1"/>
                </a:solidFill>
              </a:rPr>
              <a:t>Britain </a:t>
            </a:r>
            <a:r>
              <a:rPr lang="en-GB" sz="1950" b="1" dirty="0">
                <a:solidFill>
                  <a:schemeClr val="tx1"/>
                </a:solidFill>
              </a:rPr>
              <a:t>allies with Native American tribes in French and Indian War </a:t>
            </a:r>
            <a:r>
              <a:rPr lang="en-GB" sz="1950" b="1" dirty="0" smtClean="0">
                <a:solidFill>
                  <a:schemeClr val="tx1"/>
                </a:solidFill>
              </a:rPr>
              <a:t>(</a:t>
            </a:r>
            <a:r>
              <a:rPr lang="en-GB" sz="1950" b="1" dirty="0">
                <a:solidFill>
                  <a:schemeClr val="tx1"/>
                </a:solidFill>
              </a:rPr>
              <a:t>1756–1763), North American theatre </a:t>
            </a:r>
            <a:r>
              <a:rPr lang="en-GB" sz="1950" b="1" dirty="0">
                <a:solidFill>
                  <a:schemeClr val="tx1"/>
                </a:solidFill>
              </a:rPr>
              <a:t>of Seven </a:t>
            </a:r>
            <a:r>
              <a:rPr lang="en-GB" sz="1950" b="1" dirty="0">
                <a:solidFill>
                  <a:schemeClr val="tx1"/>
                </a:solidFill>
              </a:rPr>
              <a:t>Years’ War</a:t>
            </a:r>
            <a:endParaRPr lang="en-GB" sz="1950" b="1" dirty="0">
              <a:solidFill>
                <a:schemeClr val="tx1"/>
              </a:solidFill>
            </a:endParaRPr>
          </a:p>
          <a:p>
            <a:pPr>
              <a:buClr>
                <a:srgbClr val="C66951"/>
              </a:buClr>
            </a:pPr>
            <a:r>
              <a:rPr lang="en-GB" sz="1950" b="1" dirty="0" smtClean="0">
                <a:solidFill>
                  <a:schemeClr val="tx1"/>
                </a:solidFill>
              </a:rPr>
              <a:t>Canada </a:t>
            </a:r>
            <a:r>
              <a:rPr lang="en-GB" sz="1950" b="1" dirty="0">
                <a:solidFill>
                  <a:schemeClr val="tx1"/>
                </a:solidFill>
              </a:rPr>
              <a:t>ceded to Britain in resolution to Seven Years’ War</a:t>
            </a:r>
          </a:p>
          <a:p>
            <a:pPr>
              <a:buClr>
                <a:srgbClr val="C66951"/>
              </a:buClr>
            </a:pPr>
            <a:endParaRPr lang="en-GB" sz="1950" dirty="0">
              <a:solidFill>
                <a:schemeClr val="accent6">
                  <a:lumMod val="75000"/>
                </a:schemeClr>
              </a:solidFill>
              <a:latin typeface="+mj-lt"/>
            </a:endParaRPr>
          </a:p>
          <a:p>
            <a:pPr marL="34290" indent="0">
              <a:buClr>
                <a:srgbClr val="C66951"/>
              </a:buClr>
              <a:buNone/>
            </a:pPr>
            <a:endParaRPr lang="en-GB" sz="1950" dirty="0">
              <a:solidFill>
                <a:schemeClr val="accent6">
                  <a:lumMod val="75000"/>
                </a:schemeClr>
              </a:solidFill>
            </a:endParaRPr>
          </a:p>
          <a:p>
            <a:pPr marL="34290" indent="0">
              <a:buClr>
                <a:srgbClr val="C66951"/>
              </a:buClr>
              <a:buNone/>
            </a:pPr>
            <a:endParaRPr lang="en-GB" sz="1950" dirty="0">
              <a:solidFill>
                <a:srgbClr val="FF0000"/>
              </a:solidFill>
            </a:endParaRPr>
          </a:p>
          <a:p>
            <a:pPr>
              <a:buClr>
                <a:srgbClr val="C66951"/>
              </a:buClr>
              <a:buFontTx/>
              <a:buChar char="-"/>
            </a:pPr>
            <a:endParaRPr lang="en-GB" sz="1950" dirty="0">
              <a:solidFill>
                <a:srgbClr val="FF0000"/>
              </a:solidFill>
            </a:endParaRPr>
          </a:p>
          <a:p>
            <a:pPr>
              <a:buClr>
                <a:srgbClr val="C66951"/>
              </a:buClr>
              <a:buFontTx/>
              <a:buChar char="-"/>
            </a:pPr>
            <a:endParaRPr lang="en-GB" sz="1950" dirty="0">
              <a:solidFill>
                <a:srgbClr val="FF0000"/>
              </a:solidFill>
            </a:endParaRPr>
          </a:p>
          <a:p>
            <a:pPr marL="34290" indent="0">
              <a:buClr>
                <a:srgbClr val="C66951"/>
              </a:buClr>
              <a:buNone/>
            </a:pPr>
            <a:endParaRPr lang="en-GB" sz="1950" dirty="0">
              <a:solidFill>
                <a:srgbClr val="FF0000"/>
              </a:solidFill>
            </a:endParaRPr>
          </a:p>
        </p:txBody>
      </p:sp>
      <p:sp>
        <p:nvSpPr>
          <p:cNvPr id="8" name="Rectangle 7"/>
          <p:cNvSpPr/>
          <p:nvPr/>
        </p:nvSpPr>
        <p:spPr>
          <a:xfrm>
            <a:off x="7452319" y="2117702"/>
            <a:ext cx="1628019" cy="715581"/>
          </a:xfrm>
          <a:prstGeom prst="rect">
            <a:avLst/>
          </a:prstGeom>
        </p:spPr>
        <p:txBody>
          <a:bodyPr wrap="square">
            <a:spAutoFit/>
          </a:bodyPr>
          <a:lstStyle/>
          <a:p>
            <a:pPr algn="r"/>
            <a:r>
              <a:rPr lang="en-US" sz="1350" dirty="0"/>
              <a:t>Geography of French and Indian War</a:t>
            </a:r>
            <a:endParaRPr lang="en-US" sz="1350" dirty="0"/>
          </a:p>
        </p:txBody>
      </p:sp>
      <p:pic>
        <p:nvPicPr>
          <p:cNvPr id="2" name="Picture 1"/>
          <p:cNvPicPr>
            <a:picLocks noChangeAspect="1"/>
          </p:cNvPicPr>
          <p:nvPr/>
        </p:nvPicPr>
        <p:blipFill>
          <a:blip r:embed="rId3"/>
          <a:stretch>
            <a:fillRect/>
          </a:stretch>
        </p:blipFill>
        <p:spPr>
          <a:xfrm>
            <a:off x="1907704" y="1124744"/>
            <a:ext cx="4808063" cy="3439862"/>
          </a:xfrm>
          <a:prstGeom prst="rect">
            <a:avLst/>
          </a:prstGeom>
        </p:spPr>
      </p:pic>
    </p:spTree>
    <p:extLst>
      <p:ext uri="{BB962C8B-B14F-4D97-AF65-F5344CB8AC3E}">
        <p14:creationId xmlns:p14="http://schemas.microsoft.com/office/powerpoint/2010/main" val="273702023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txBox="1">
            <a:spLocks/>
          </p:cNvSpPr>
          <p:nvPr/>
        </p:nvSpPr>
        <p:spPr>
          <a:xfrm>
            <a:off x="0" y="5085184"/>
            <a:ext cx="9141219" cy="3970479"/>
          </a:xfrm>
          <a:prstGeom prst="rect">
            <a:avLst/>
          </a:prstGeom>
        </p:spPr>
        <p:txBody>
          <a:bodyPr vert="horz" lIns="457200" tIns="34290" rIns="457200" bIns="3429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US" sz="1800" dirty="0">
                <a:solidFill>
                  <a:schemeClr val="tx1"/>
                </a:solidFill>
              </a:rPr>
              <a:t>In 1778, France recognized the United States of America as a sovereign nation, signed a military alliance and went to war with </a:t>
            </a:r>
            <a:r>
              <a:rPr lang="en-US" sz="1800" dirty="0" smtClean="0">
                <a:solidFill>
                  <a:schemeClr val="tx1"/>
                </a:solidFill>
              </a:rPr>
              <a:t>Britain</a:t>
            </a:r>
          </a:p>
          <a:p>
            <a:pPr>
              <a:buClr>
                <a:srgbClr val="C66951"/>
              </a:buClr>
            </a:pPr>
            <a:r>
              <a:rPr lang="en-GB" sz="1950" dirty="0" smtClean="0">
                <a:solidFill>
                  <a:schemeClr val="tx1"/>
                </a:solidFill>
              </a:rPr>
              <a:t>Strategically </a:t>
            </a:r>
            <a:r>
              <a:rPr lang="en-GB" sz="1950" dirty="0">
                <a:solidFill>
                  <a:schemeClr val="tx1"/>
                </a:solidFill>
              </a:rPr>
              <a:t>successful, but created huge </a:t>
            </a:r>
            <a:r>
              <a:rPr lang="en-GB" sz="1950" dirty="0" smtClean="0">
                <a:solidFill>
                  <a:schemeClr val="tx1"/>
                </a:solidFill>
              </a:rPr>
              <a:t>debt (one cause of French Revolution, 1789)</a:t>
            </a:r>
            <a:endParaRPr lang="en-GB" sz="1950" dirty="0">
              <a:solidFill>
                <a:schemeClr val="tx1"/>
              </a:solidFill>
            </a:endParaRPr>
          </a:p>
        </p:txBody>
      </p:sp>
      <p:pic>
        <p:nvPicPr>
          <p:cNvPr id="4" name="Picture 3"/>
          <p:cNvPicPr>
            <a:picLocks noChangeAspect="1"/>
          </p:cNvPicPr>
          <p:nvPr/>
        </p:nvPicPr>
        <p:blipFill>
          <a:blip r:embed="rId3"/>
          <a:stretch>
            <a:fillRect/>
          </a:stretch>
        </p:blipFill>
        <p:spPr>
          <a:xfrm>
            <a:off x="2699792" y="0"/>
            <a:ext cx="6441428" cy="4975872"/>
          </a:xfrm>
          <a:prstGeom prst="rect">
            <a:avLst/>
          </a:prstGeom>
        </p:spPr>
      </p:pic>
      <p:sp>
        <p:nvSpPr>
          <p:cNvPr id="5" name="Rectangle 4"/>
          <p:cNvSpPr/>
          <p:nvPr/>
        </p:nvSpPr>
        <p:spPr>
          <a:xfrm>
            <a:off x="138765" y="1590732"/>
            <a:ext cx="1840947" cy="1338828"/>
          </a:xfrm>
          <a:prstGeom prst="rect">
            <a:avLst/>
          </a:prstGeom>
        </p:spPr>
        <p:txBody>
          <a:bodyPr wrap="square">
            <a:spAutoFit/>
          </a:bodyPr>
          <a:lstStyle/>
          <a:p>
            <a:r>
              <a:rPr lang="en-US" sz="1350" dirty="0"/>
              <a:t>The British (center) surrender to French (left) and American (right) troops, at the Battle of Yorktown in 1781.</a:t>
            </a:r>
          </a:p>
        </p:txBody>
      </p:sp>
      <p:sp>
        <p:nvSpPr>
          <p:cNvPr id="7" name="Title 2"/>
          <p:cNvSpPr txBox="1">
            <a:spLocks/>
          </p:cNvSpPr>
          <p:nvPr/>
        </p:nvSpPr>
        <p:spPr>
          <a:xfrm>
            <a:off x="0" y="-22472"/>
            <a:ext cx="9143999" cy="1301210"/>
          </a:xfrm>
          <a:prstGeom prst="rect">
            <a:avLst/>
          </a:prstGeom>
        </p:spPr>
        <p:txBody>
          <a:bodyPr vert="horz" lIns="457200" tIns="45720" rIns="45720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2000" b="1" u="sng" dirty="0">
                <a:solidFill>
                  <a:prstClr val="black"/>
                </a:solidFill>
              </a:rPr>
              <a:t>2. Age of Revolution: </a:t>
            </a:r>
            <a:endParaRPr lang="en-GB" sz="2000" b="1" u="sng" dirty="0" smtClean="0">
              <a:solidFill>
                <a:prstClr val="black"/>
              </a:solidFill>
            </a:endParaRPr>
          </a:p>
          <a:p>
            <a:pPr algn="l"/>
            <a:r>
              <a:rPr lang="en-GB" sz="2000" b="1" u="sng" dirty="0" smtClean="0">
                <a:solidFill>
                  <a:prstClr val="black"/>
                </a:solidFill>
              </a:rPr>
              <a:t>Franco-British </a:t>
            </a:r>
            <a:r>
              <a:rPr lang="en-GB" sz="2000" b="1" u="sng" dirty="0">
                <a:solidFill>
                  <a:prstClr val="black"/>
                </a:solidFill>
              </a:rPr>
              <a:t>rivalries</a:t>
            </a:r>
          </a:p>
        </p:txBody>
      </p:sp>
    </p:spTree>
    <p:extLst>
      <p:ext uri="{BB962C8B-B14F-4D97-AF65-F5344CB8AC3E}">
        <p14:creationId xmlns:p14="http://schemas.microsoft.com/office/powerpoint/2010/main" val="41167217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txBox="1">
            <a:spLocks/>
          </p:cNvSpPr>
          <p:nvPr/>
        </p:nvSpPr>
        <p:spPr>
          <a:xfrm>
            <a:off x="166379" y="1260301"/>
            <a:ext cx="3312369" cy="4759363"/>
          </a:xfrm>
          <a:prstGeom prst="rect">
            <a:avLst/>
          </a:prstGeom>
        </p:spPr>
        <p:txBody>
          <a:bodyPr vert="horz" lIns="68580" tIns="34290" rIns="68580" bIns="34290" rtlCol="0">
            <a:normAutofit lnSpcReduction="1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1800" dirty="0">
                <a:solidFill>
                  <a:schemeClr val="tx1"/>
                </a:solidFill>
              </a:rPr>
              <a:t>Many French soldiers </a:t>
            </a:r>
            <a:r>
              <a:rPr lang="en-GB" sz="1800" dirty="0" smtClean="0">
                <a:solidFill>
                  <a:schemeClr val="tx1"/>
                </a:solidFill>
              </a:rPr>
              <a:t>treated </a:t>
            </a:r>
            <a:r>
              <a:rPr lang="en-GB" sz="1800" dirty="0">
                <a:solidFill>
                  <a:schemeClr val="tx1"/>
                </a:solidFill>
              </a:rPr>
              <a:t>as revolutionary heroes in the new United States – </a:t>
            </a:r>
            <a:r>
              <a:rPr lang="en-GB" sz="1800" dirty="0" err="1">
                <a:solidFill>
                  <a:schemeClr val="tx1"/>
                </a:solidFill>
              </a:rPr>
              <a:t>inc.</a:t>
            </a:r>
            <a:r>
              <a:rPr lang="en-GB" sz="1800" dirty="0">
                <a:solidFill>
                  <a:schemeClr val="tx1"/>
                </a:solidFill>
              </a:rPr>
              <a:t> General </a:t>
            </a:r>
            <a:r>
              <a:rPr lang="fr-FR" sz="1800" dirty="0">
                <a:solidFill>
                  <a:schemeClr val="tx1"/>
                </a:solidFill>
              </a:rPr>
              <a:t>Gilbert du </a:t>
            </a:r>
            <a:r>
              <a:rPr lang="fr-FR" sz="1800" dirty="0" err="1">
                <a:solidFill>
                  <a:schemeClr val="tx1"/>
                </a:solidFill>
              </a:rPr>
              <a:t>Motier</a:t>
            </a:r>
            <a:r>
              <a:rPr lang="fr-FR" sz="1800" dirty="0">
                <a:solidFill>
                  <a:schemeClr val="tx1"/>
                </a:solidFill>
              </a:rPr>
              <a:t>, Marquis de Lafayette</a:t>
            </a:r>
            <a:r>
              <a:rPr lang="en-US" sz="1800" dirty="0">
                <a:solidFill>
                  <a:schemeClr val="tx1"/>
                </a:solidFill>
              </a:rPr>
              <a:t> (pictured)</a:t>
            </a:r>
            <a:endParaRPr lang="en-GB" sz="1800" dirty="0">
              <a:solidFill>
                <a:schemeClr val="tx1"/>
              </a:solidFill>
            </a:endParaRPr>
          </a:p>
          <a:p>
            <a:pPr>
              <a:buClr>
                <a:srgbClr val="C66951"/>
              </a:buClr>
            </a:pPr>
            <a:r>
              <a:rPr lang="en-GB" sz="1800" dirty="0">
                <a:solidFill>
                  <a:schemeClr val="tx1"/>
                </a:solidFill>
              </a:rPr>
              <a:t>Shared social and intellectual </a:t>
            </a:r>
            <a:r>
              <a:rPr lang="en-GB" sz="1800" dirty="0" smtClean="0">
                <a:solidFill>
                  <a:schemeClr val="tx1"/>
                </a:solidFill>
              </a:rPr>
              <a:t>circles: </a:t>
            </a:r>
            <a:r>
              <a:rPr lang="en-GB" sz="1800" dirty="0">
                <a:solidFill>
                  <a:schemeClr val="tx1"/>
                </a:solidFill>
              </a:rPr>
              <a:t>Jefferson and </a:t>
            </a:r>
            <a:r>
              <a:rPr lang="en-GB" sz="1800" dirty="0" smtClean="0">
                <a:solidFill>
                  <a:schemeClr val="tx1"/>
                </a:solidFill>
              </a:rPr>
              <a:t>Lafayette (later leading French revolutionary) were </a:t>
            </a:r>
            <a:r>
              <a:rPr lang="en-GB" sz="1800" dirty="0">
                <a:solidFill>
                  <a:schemeClr val="tx1"/>
                </a:solidFill>
              </a:rPr>
              <a:t>personal </a:t>
            </a:r>
            <a:r>
              <a:rPr lang="en-GB" sz="1800" dirty="0" smtClean="0">
                <a:solidFill>
                  <a:schemeClr val="tx1"/>
                </a:solidFill>
              </a:rPr>
              <a:t>friends</a:t>
            </a:r>
          </a:p>
          <a:p>
            <a:pPr>
              <a:buClr>
                <a:srgbClr val="C66951"/>
              </a:buClr>
            </a:pPr>
            <a:r>
              <a:rPr lang="en-GB" sz="1800" dirty="0" smtClean="0">
                <a:solidFill>
                  <a:schemeClr val="tx1"/>
                </a:solidFill>
              </a:rPr>
              <a:t>Strong French influence on early American republic – e.g. Pierre L’Enfant’s design for Washington DC, 1791</a:t>
            </a:r>
          </a:p>
          <a:p>
            <a:pPr>
              <a:buClr>
                <a:srgbClr val="C66951"/>
              </a:buClr>
            </a:pPr>
            <a:endParaRPr lang="en-GB" sz="1800" dirty="0">
              <a:solidFill>
                <a:schemeClr val="accent6">
                  <a:lumMod val="75000"/>
                </a:schemeClr>
              </a:solidFill>
            </a:endParaRPr>
          </a:p>
          <a:p>
            <a:pPr>
              <a:buClr>
                <a:srgbClr val="C66951"/>
              </a:buClr>
            </a:pPr>
            <a:endParaRPr lang="en-GB" sz="1950" dirty="0">
              <a:solidFill>
                <a:schemeClr val="accent6">
                  <a:lumMod val="75000"/>
                </a:schemeClr>
              </a:solidFill>
            </a:endParaRPr>
          </a:p>
          <a:p>
            <a:pPr>
              <a:buClr>
                <a:srgbClr val="C66951"/>
              </a:buClr>
            </a:pPr>
            <a:endParaRPr lang="en-GB" sz="1950" dirty="0">
              <a:solidFill>
                <a:schemeClr val="accent6">
                  <a:lumMod val="75000"/>
                </a:schemeClr>
              </a:solidFill>
            </a:endParaRPr>
          </a:p>
          <a:p>
            <a:pPr marL="34290" indent="0">
              <a:buClr>
                <a:srgbClr val="C66951"/>
              </a:buClr>
              <a:buNone/>
            </a:pPr>
            <a:endParaRPr lang="en-GB" sz="1950" dirty="0">
              <a:solidFill>
                <a:schemeClr val="accent6">
                  <a:lumMod val="75000"/>
                </a:schemeClr>
              </a:solidFill>
            </a:endParaRPr>
          </a:p>
          <a:p>
            <a:pPr marL="34290" indent="0">
              <a:buClr>
                <a:srgbClr val="C66951"/>
              </a:buClr>
              <a:buNone/>
            </a:pPr>
            <a:endParaRPr lang="en-GB" sz="1950" dirty="0">
              <a:solidFill>
                <a:srgbClr val="FF0000"/>
              </a:solidFill>
            </a:endParaRPr>
          </a:p>
          <a:p>
            <a:pPr>
              <a:buClr>
                <a:srgbClr val="C66951"/>
              </a:buClr>
              <a:buFontTx/>
              <a:buChar char="-"/>
            </a:pPr>
            <a:endParaRPr lang="en-GB" sz="1950" dirty="0">
              <a:solidFill>
                <a:srgbClr val="FF0000"/>
              </a:solidFill>
            </a:endParaRPr>
          </a:p>
          <a:p>
            <a:pPr>
              <a:buClr>
                <a:srgbClr val="C66951"/>
              </a:buClr>
              <a:buFontTx/>
              <a:buChar char="-"/>
            </a:pPr>
            <a:endParaRPr lang="en-GB" sz="1950" dirty="0">
              <a:solidFill>
                <a:srgbClr val="FF0000"/>
              </a:solidFill>
            </a:endParaRPr>
          </a:p>
          <a:p>
            <a:pPr marL="34290" indent="0">
              <a:buClr>
                <a:srgbClr val="C66951"/>
              </a:buClr>
              <a:buNone/>
            </a:pPr>
            <a:endParaRPr lang="en-GB" sz="1950" dirty="0">
              <a:solidFill>
                <a:srgbClr val="FF0000"/>
              </a:solidFill>
            </a:endParaRPr>
          </a:p>
        </p:txBody>
      </p:sp>
      <p:pic>
        <p:nvPicPr>
          <p:cNvPr id="5" name="Picture 4"/>
          <p:cNvPicPr>
            <a:picLocks noChangeAspect="1"/>
          </p:cNvPicPr>
          <p:nvPr/>
        </p:nvPicPr>
        <p:blipFill>
          <a:blip r:embed="rId3"/>
          <a:stretch>
            <a:fillRect/>
          </a:stretch>
        </p:blipFill>
        <p:spPr>
          <a:xfrm>
            <a:off x="3647301" y="-171400"/>
            <a:ext cx="3156947" cy="4450091"/>
          </a:xfrm>
          <a:prstGeom prst="rect">
            <a:avLst/>
          </a:prstGeom>
        </p:spPr>
      </p:pic>
      <p:pic>
        <p:nvPicPr>
          <p:cNvPr id="8" name="Picture 7"/>
          <p:cNvPicPr>
            <a:picLocks noChangeAspect="1"/>
          </p:cNvPicPr>
          <p:nvPr/>
        </p:nvPicPr>
        <p:blipFill>
          <a:blip r:embed="rId4"/>
          <a:stretch>
            <a:fillRect/>
          </a:stretch>
        </p:blipFill>
        <p:spPr>
          <a:xfrm>
            <a:off x="5972626" y="332656"/>
            <a:ext cx="3171374" cy="2324659"/>
          </a:xfrm>
          <a:prstGeom prst="rect">
            <a:avLst/>
          </a:prstGeom>
        </p:spPr>
      </p:pic>
      <p:sp>
        <p:nvSpPr>
          <p:cNvPr id="7" name="Title 2"/>
          <p:cNvSpPr txBox="1">
            <a:spLocks/>
          </p:cNvSpPr>
          <p:nvPr/>
        </p:nvSpPr>
        <p:spPr>
          <a:xfrm>
            <a:off x="36728" y="28772"/>
            <a:ext cx="9107272" cy="1143000"/>
          </a:xfrm>
          <a:prstGeom prst="rect">
            <a:avLst/>
          </a:prstGeom>
        </p:spPr>
        <p:txBody>
          <a:bodyPr vert="horz" lIns="457200" tIns="45720" rIns="45720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2400" b="1" u="sng" dirty="0" smtClean="0">
                <a:solidFill>
                  <a:prstClr val="black"/>
                </a:solidFill>
              </a:rPr>
              <a:t>2. Age of Revolution: </a:t>
            </a:r>
          </a:p>
          <a:p>
            <a:pPr algn="l"/>
            <a:r>
              <a:rPr lang="en-GB" sz="2400" b="1" u="sng" dirty="0" smtClean="0"/>
              <a:t>Revolutionary </a:t>
            </a:r>
            <a:r>
              <a:rPr lang="en-GB" sz="2400" b="1" u="sng" dirty="0"/>
              <a:t>ideology</a:t>
            </a:r>
            <a:endParaRPr lang="en-GB" sz="2400" b="1" u="sng" dirty="0">
              <a:solidFill>
                <a:prstClr val="black"/>
              </a:solidFill>
            </a:endParaRPr>
          </a:p>
        </p:txBody>
      </p:sp>
      <p:pic>
        <p:nvPicPr>
          <p:cNvPr id="9" name="Picture 8"/>
          <p:cNvPicPr>
            <a:picLocks noChangeAspect="1"/>
          </p:cNvPicPr>
          <p:nvPr/>
        </p:nvPicPr>
        <p:blipFill>
          <a:blip r:embed="rId5"/>
          <a:stretch>
            <a:fillRect/>
          </a:stretch>
        </p:blipFill>
        <p:spPr>
          <a:xfrm>
            <a:off x="3647301" y="4121876"/>
            <a:ext cx="1864709" cy="1686714"/>
          </a:xfrm>
          <a:prstGeom prst="rect">
            <a:avLst/>
          </a:prstGeom>
        </p:spPr>
      </p:pic>
      <p:pic>
        <p:nvPicPr>
          <p:cNvPr id="10" name="Picture 9"/>
          <p:cNvPicPr>
            <a:picLocks noChangeAspect="1"/>
          </p:cNvPicPr>
          <p:nvPr/>
        </p:nvPicPr>
        <p:blipFill>
          <a:blip r:embed="rId6"/>
          <a:stretch>
            <a:fillRect/>
          </a:stretch>
        </p:blipFill>
        <p:spPr>
          <a:xfrm>
            <a:off x="5355131" y="3854460"/>
            <a:ext cx="3788869" cy="3003540"/>
          </a:xfrm>
          <a:prstGeom prst="rect">
            <a:avLst/>
          </a:prstGeom>
        </p:spPr>
      </p:pic>
      <p:pic>
        <p:nvPicPr>
          <p:cNvPr id="11" name="Picture 10"/>
          <p:cNvPicPr>
            <a:picLocks noChangeAspect="1"/>
          </p:cNvPicPr>
          <p:nvPr/>
        </p:nvPicPr>
        <p:blipFill>
          <a:blip r:embed="rId7"/>
          <a:stretch>
            <a:fillRect/>
          </a:stretch>
        </p:blipFill>
        <p:spPr>
          <a:xfrm>
            <a:off x="3287465" y="5808590"/>
            <a:ext cx="2067666" cy="1033833"/>
          </a:xfrm>
          <a:prstGeom prst="rect">
            <a:avLst/>
          </a:prstGeom>
        </p:spPr>
      </p:pic>
    </p:spTree>
    <p:extLst>
      <p:ext uri="{BB962C8B-B14F-4D97-AF65-F5344CB8AC3E}">
        <p14:creationId xmlns:p14="http://schemas.microsoft.com/office/powerpoint/2010/main" val="32549521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txBox="1">
            <a:spLocks/>
          </p:cNvSpPr>
          <p:nvPr/>
        </p:nvSpPr>
        <p:spPr>
          <a:xfrm>
            <a:off x="259080" y="980728"/>
            <a:ext cx="3672408" cy="5688631"/>
          </a:xfrm>
          <a:prstGeom prst="rect">
            <a:avLst/>
          </a:prstGeom>
        </p:spPr>
        <p:txBody>
          <a:bodyPr vert="horz" lIns="68580" tIns="34290" rIns="68580" bIns="34290" rtlCol="0">
            <a:normAutofit fontScale="550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3600" dirty="0">
                <a:solidFill>
                  <a:schemeClr val="tx1"/>
                </a:solidFill>
              </a:rPr>
              <a:t>France allied itself with the revolutionaries during the American War of Independence – who had declared independence from monarchical “tyranny” on the understanding that “all men are created equal” and possessed of “certain inalienable rights”</a:t>
            </a:r>
          </a:p>
          <a:p>
            <a:pPr>
              <a:buClr>
                <a:srgbClr val="C66951"/>
              </a:buClr>
            </a:pPr>
            <a:r>
              <a:rPr lang="en-GB" sz="3600" dirty="0">
                <a:solidFill>
                  <a:schemeClr val="tx1"/>
                </a:solidFill>
              </a:rPr>
              <a:t>American revolutionaries became high-profile public figures in France: Benjamin Franklin (1776–1785) and Thomas Jefferson (1785–1789) each served as US Minister to </a:t>
            </a:r>
            <a:r>
              <a:rPr lang="en-GB" sz="3600" dirty="0" smtClean="0">
                <a:solidFill>
                  <a:schemeClr val="tx1"/>
                </a:solidFill>
              </a:rPr>
              <a:t>France</a:t>
            </a:r>
            <a:endParaRPr lang="en-GB" sz="3600" dirty="0">
              <a:solidFill>
                <a:srgbClr val="FF0000"/>
              </a:solidFill>
            </a:endParaRPr>
          </a:p>
          <a:p>
            <a:pPr>
              <a:buClr>
                <a:srgbClr val="C66951"/>
              </a:buClr>
              <a:buFontTx/>
              <a:buChar char="-"/>
            </a:pPr>
            <a:endParaRPr lang="en-GB" sz="1950" dirty="0">
              <a:solidFill>
                <a:srgbClr val="FF0000"/>
              </a:solidFill>
            </a:endParaRPr>
          </a:p>
          <a:p>
            <a:pPr marL="34290" indent="0">
              <a:buClr>
                <a:srgbClr val="C66951"/>
              </a:buClr>
              <a:buNone/>
            </a:pPr>
            <a:endParaRPr lang="en-GB" sz="1950" dirty="0">
              <a:solidFill>
                <a:srgbClr val="FF0000"/>
              </a:solidFill>
            </a:endParaRPr>
          </a:p>
        </p:txBody>
      </p:sp>
      <p:pic>
        <p:nvPicPr>
          <p:cNvPr id="2" name="Picture 1"/>
          <p:cNvPicPr>
            <a:picLocks noChangeAspect="1"/>
          </p:cNvPicPr>
          <p:nvPr/>
        </p:nvPicPr>
        <p:blipFill>
          <a:blip r:embed="rId3"/>
          <a:stretch>
            <a:fillRect/>
          </a:stretch>
        </p:blipFill>
        <p:spPr>
          <a:xfrm>
            <a:off x="4124467" y="836712"/>
            <a:ext cx="5022096" cy="3672408"/>
          </a:xfrm>
          <a:prstGeom prst="rect">
            <a:avLst/>
          </a:prstGeom>
        </p:spPr>
      </p:pic>
      <p:sp>
        <p:nvSpPr>
          <p:cNvPr id="7" name="Rectangle 6"/>
          <p:cNvSpPr/>
          <p:nvPr/>
        </p:nvSpPr>
        <p:spPr>
          <a:xfrm>
            <a:off x="5292080" y="4809229"/>
            <a:ext cx="3613874" cy="507831"/>
          </a:xfrm>
          <a:prstGeom prst="rect">
            <a:avLst/>
          </a:prstGeom>
        </p:spPr>
        <p:txBody>
          <a:bodyPr wrap="none">
            <a:spAutoFit/>
          </a:bodyPr>
          <a:lstStyle/>
          <a:p>
            <a:pPr algn="r"/>
            <a:r>
              <a:rPr lang="en-US" sz="1350" dirty="0"/>
              <a:t>Franklin's Reception at the Court of France, </a:t>
            </a:r>
            <a:r>
              <a:rPr lang="en-US" sz="1350" dirty="0"/>
              <a:t>1778</a:t>
            </a:r>
          </a:p>
          <a:p>
            <a:pPr algn="r"/>
            <a:r>
              <a:rPr lang="en-US" sz="1350" dirty="0"/>
              <a:t>Anton </a:t>
            </a:r>
            <a:r>
              <a:rPr lang="en-US" sz="1350" dirty="0" err="1"/>
              <a:t>Hohenstein</a:t>
            </a:r>
            <a:r>
              <a:rPr lang="en-US" sz="1350" dirty="0"/>
              <a:t>, 19</a:t>
            </a:r>
            <a:r>
              <a:rPr lang="en-US" sz="1350" baseline="30000" dirty="0"/>
              <a:t>th</a:t>
            </a:r>
            <a:r>
              <a:rPr lang="en-US" sz="1350" dirty="0"/>
              <a:t> century</a:t>
            </a:r>
            <a:endParaRPr lang="en-US" sz="1350" dirty="0"/>
          </a:p>
        </p:txBody>
      </p:sp>
      <p:sp>
        <p:nvSpPr>
          <p:cNvPr id="8" name="Title 2"/>
          <p:cNvSpPr txBox="1">
            <a:spLocks/>
          </p:cNvSpPr>
          <p:nvPr/>
        </p:nvSpPr>
        <p:spPr>
          <a:xfrm>
            <a:off x="36728" y="28772"/>
            <a:ext cx="9107272" cy="1143000"/>
          </a:xfrm>
          <a:prstGeom prst="rect">
            <a:avLst/>
          </a:prstGeom>
        </p:spPr>
        <p:txBody>
          <a:bodyPr vert="horz" lIns="457200" tIns="45720" rIns="45720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2400" b="1" u="sng" dirty="0" smtClean="0">
                <a:solidFill>
                  <a:prstClr val="black"/>
                </a:solidFill>
              </a:rPr>
              <a:t>2. Age of Revolution: </a:t>
            </a:r>
            <a:r>
              <a:rPr lang="en-GB" sz="2400" b="1" u="sng" dirty="0"/>
              <a:t>Revolutionary ideology</a:t>
            </a:r>
            <a:endParaRPr lang="en-GB" sz="2400" b="1" u="sng" dirty="0">
              <a:solidFill>
                <a:prstClr val="black"/>
              </a:solidFill>
            </a:endParaRPr>
          </a:p>
        </p:txBody>
      </p:sp>
    </p:spTree>
    <p:extLst>
      <p:ext uri="{BB962C8B-B14F-4D97-AF65-F5344CB8AC3E}">
        <p14:creationId xmlns:p14="http://schemas.microsoft.com/office/powerpoint/2010/main" val="326862092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8987973" cy="1650361"/>
          </a:xfrm>
          <a:prstGeom prst="rect">
            <a:avLst/>
          </a:prstGeom>
        </p:spPr>
        <p:txBody>
          <a:bodyPr wrap="square" lIns="540000" tIns="360000" rIns="540000" bIns="360000">
            <a:spAutoFit/>
          </a:bodyPr>
          <a:lstStyle/>
          <a:p>
            <a:r>
              <a:rPr lang="en-GB" sz="2000" b="1" u="sng" dirty="0">
                <a:solidFill>
                  <a:prstClr val="black"/>
                </a:solidFill>
              </a:rPr>
              <a:t>2. Age of Revolution: American </a:t>
            </a:r>
            <a:r>
              <a:rPr lang="en-GB" sz="2000" b="1" u="sng" dirty="0" smtClean="0">
                <a:solidFill>
                  <a:prstClr val="black"/>
                </a:solidFill>
              </a:rPr>
              <a:t>Enlightenment</a:t>
            </a:r>
          </a:p>
          <a:p>
            <a:pPr marL="457200" indent="-457200">
              <a:buAutoNum type="arabicPeriod"/>
            </a:pPr>
            <a:endParaRPr lang="en-GB" sz="2000" b="1" u="sng" dirty="0">
              <a:solidFill>
                <a:prstClr val="black"/>
              </a:solidFill>
            </a:endParaRPr>
          </a:p>
          <a:p>
            <a:pPr algn="just"/>
            <a:endParaRPr lang="en-GB" sz="1600" dirty="0" smtClean="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773763"/>
            <a:ext cx="3783895" cy="50566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296" y="773763"/>
            <a:ext cx="3168352" cy="51107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AutoShape 8" descr="https://upload.wikimedia.org/wikipedia/commons/a/aa/Thomas_Paine_rev1.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Rectangle 3"/>
          <p:cNvSpPr/>
          <p:nvPr/>
        </p:nvSpPr>
        <p:spPr>
          <a:xfrm>
            <a:off x="7779997" y="800813"/>
            <a:ext cx="1154071" cy="2585323"/>
          </a:xfrm>
          <a:prstGeom prst="rect">
            <a:avLst/>
          </a:prstGeom>
        </p:spPr>
        <p:txBody>
          <a:bodyPr wrap="square">
            <a:spAutoFit/>
          </a:bodyPr>
          <a:lstStyle/>
          <a:p>
            <a:pPr algn="r"/>
            <a:r>
              <a:rPr lang="en-GB" dirty="0" smtClean="0"/>
              <a:t>‘Benjamin </a:t>
            </a:r>
            <a:r>
              <a:rPr lang="en-GB" dirty="0"/>
              <a:t>Franklin Drawing Electricity from the </a:t>
            </a:r>
            <a:r>
              <a:rPr lang="en-GB" dirty="0" smtClean="0"/>
              <a:t>Sky,’ </a:t>
            </a:r>
            <a:r>
              <a:rPr lang="en-GB" dirty="0"/>
              <a:t>Benjamin </a:t>
            </a:r>
            <a:r>
              <a:rPr lang="en-GB" dirty="0" smtClean="0"/>
              <a:t>West (c. 1816)</a:t>
            </a:r>
            <a:endParaRPr lang="en-GB" dirty="0"/>
          </a:p>
        </p:txBody>
      </p:sp>
      <p:sp>
        <p:nvSpPr>
          <p:cNvPr id="7" name="Rectangle 6"/>
          <p:cNvSpPr/>
          <p:nvPr/>
        </p:nvSpPr>
        <p:spPr>
          <a:xfrm>
            <a:off x="128262" y="6021288"/>
            <a:ext cx="8805806" cy="646331"/>
          </a:xfrm>
          <a:prstGeom prst="rect">
            <a:avLst/>
          </a:prstGeom>
        </p:spPr>
        <p:txBody>
          <a:bodyPr wrap="square">
            <a:spAutoFit/>
          </a:bodyPr>
          <a:lstStyle/>
          <a:p>
            <a:pPr algn="r"/>
            <a:r>
              <a:rPr lang="en-GB" b="1" i="1" dirty="0" smtClean="0"/>
              <a:t>See also: influence of John Locke (1632–1704) on Thomas Jefferson and Declaration of Independence</a:t>
            </a:r>
            <a:endParaRPr lang="en-GB" b="1" i="1" dirty="0"/>
          </a:p>
        </p:txBody>
      </p:sp>
    </p:spTree>
    <p:extLst>
      <p:ext uri="{BB962C8B-B14F-4D97-AF65-F5344CB8AC3E}">
        <p14:creationId xmlns:p14="http://schemas.microsoft.com/office/powerpoint/2010/main" val="14993354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906065" cy="7190339"/>
          </a:xfrm>
          <a:prstGeom prst="rect">
            <a:avLst/>
          </a:prstGeom>
        </p:spPr>
        <p:txBody>
          <a:bodyPr wrap="square" lIns="540000" tIns="360000" rIns="540000" bIns="360000">
            <a:spAutoFit/>
          </a:bodyPr>
          <a:lstStyle/>
          <a:p>
            <a:r>
              <a:rPr lang="en-GB" sz="2000" b="1" u="sng" dirty="0" smtClean="0">
                <a:solidFill>
                  <a:prstClr val="black"/>
                </a:solidFill>
              </a:rPr>
              <a:t>2. </a:t>
            </a:r>
            <a:r>
              <a:rPr lang="en-GB" sz="2000" b="1" u="sng" dirty="0">
                <a:solidFill>
                  <a:prstClr val="black"/>
                </a:solidFill>
              </a:rPr>
              <a:t>Age of Revolution: American Enlightenment</a:t>
            </a:r>
            <a:endParaRPr lang="en-GB" sz="2000" b="1" u="sng" dirty="0">
              <a:solidFill>
                <a:prstClr val="black"/>
              </a:solidFill>
            </a:endParaRPr>
          </a:p>
          <a:p>
            <a:pPr marL="342900" indent="-342900" algn="just">
              <a:buFont typeface="Arial" panose="020B0604020202020204" pitchFamily="34" charset="0"/>
              <a:buChar char="•"/>
            </a:pPr>
            <a:endParaRPr lang="en-GB" sz="2400" b="1" dirty="0" smtClean="0">
              <a:ea typeface="Calibri"/>
              <a:cs typeface="Times New Roman"/>
            </a:endParaRPr>
          </a:p>
          <a:p>
            <a:pPr marL="171450" indent="-171450">
              <a:buFont typeface="Arial" panose="020B0604020202020204" pitchFamily="34" charset="0"/>
              <a:buChar char="•"/>
            </a:pPr>
            <a:r>
              <a:rPr lang="en-GB" sz="2400" b="1" dirty="0"/>
              <a:t>Crevecoeur </a:t>
            </a:r>
            <a:r>
              <a:rPr lang="en-GB" sz="2400" b="1" dirty="0" smtClean="0"/>
              <a:t>r</a:t>
            </a:r>
            <a:r>
              <a:rPr lang="en-GB" sz="2400" b="1" dirty="0" smtClean="0">
                <a:ea typeface="Calibri"/>
                <a:cs typeface="Times New Roman"/>
              </a:rPr>
              <a:t>eturned </a:t>
            </a:r>
            <a:r>
              <a:rPr lang="en-GB" sz="2400" b="1" dirty="0" smtClean="0">
                <a:ea typeface="Calibri"/>
                <a:cs typeface="Times New Roman"/>
              </a:rPr>
              <a:t>to New York via France after Treaty of Paris ends Revolutionary War</a:t>
            </a:r>
          </a:p>
          <a:p>
            <a:pPr marL="800100" lvl="1" indent="-342900" algn="just">
              <a:buFontTx/>
              <a:buChar char="-"/>
            </a:pPr>
            <a:r>
              <a:rPr lang="en-GB" sz="2400" dirty="0" smtClean="0">
                <a:ea typeface="Calibri"/>
                <a:cs typeface="Times New Roman"/>
              </a:rPr>
              <a:t>Published French edition of </a:t>
            </a:r>
            <a:r>
              <a:rPr lang="en-GB" sz="2400" i="1" dirty="0" smtClean="0">
                <a:ea typeface="Calibri"/>
                <a:cs typeface="Times New Roman"/>
              </a:rPr>
              <a:t>Letters </a:t>
            </a:r>
            <a:r>
              <a:rPr lang="en-GB" sz="2400" dirty="0" smtClean="0">
                <a:ea typeface="Calibri"/>
                <a:cs typeface="Times New Roman"/>
              </a:rPr>
              <a:t>1784</a:t>
            </a:r>
          </a:p>
          <a:p>
            <a:pPr marL="800100" lvl="1" indent="-342900" algn="just">
              <a:buFontTx/>
              <a:buChar char="-"/>
            </a:pPr>
            <a:r>
              <a:rPr lang="en-GB" sz="2400" dirty="0" smtClean="0">
                <a:ea typeface="Calibri"/>
                <a:cs typeface="Times New Roman"/>
              </a:rPr>
              <a:t>Appointed French </a:t>
            </a:r>
            <a:r>
              <a:rPr lang="en-GB" sz="2400" dirty="0">
                <a:ea typeface="Calibri"/>
                <a:cs typeface="Times New Roman"/>
              </a:rPr>
              <a:t>consul for New York, New Jersey and </a:t>
            </a:r>
            <a:r>
              <a:rPr lang="en-GB" sz="2400" dirty="0" smtClean="0">
                <a:ea typeface="Calibri"/>
                <a:cs typeface="Times New Roman"/>
              </a:rPr>
              <a:t>Connecticut</a:t>
            </a:r>
          </a:p>
          <a:p>
            <a:pPr marL="800100" lvl="1" indent="-342900" algn="just">
              <a:buFontTx/>
              <a:buChar char="-"/>
            </a:pPr>
            <a:r>
              <a:rPr lang="en-GB" sz="2400" dirty="0" smtClean="0">
                <a:ea typeface="Calibri"/>
                <a:cs typeface="Times New Roman"/>
              </a:rPr>
              <a:t>Visit to France 1789, caught up in French Revolution</a:t>
            </a:r>
          </a:p>
          <a:p>
            <a:pPr marL="800100" lvl="1" indent="-342900" algn="just">
              <a:buFontTx/>
              <a:buChar char="-"/>
            </a:pPr>
            <a:r>
              <a:rPr lang="en-GB" sz="2400" dirty="0" smtClean="0">
                <a:ea typeface="Calibri"/>
                <a:cs typeface="Times New Roman"/>
              </a:rPr>
              <a:t>Denied return to US; died in France 1813</a:t>
            </a:r>
          </a:p>
          <a:p>
            <a:pPr marL="285750" lvl="0" indent="-285750" algn="just">
              <a:spcAft>
                <a:spcPts val="0"/>
              </a:spcAft>
              <a:buFont typeface="Arial" panose="020B0604020202020204" pitchFamily="34" charset="0"/>
              <a:buChar char="•"/>
            </a:pPr>
            <a:endParaRPr lang="en-GB" sz="2400" b="1" dirty="0" smtClean="0">
              <a:ea typeface="Calibri"/>
              <a:cs typeface="Times New Roman"/>
            </a:endParaRPr>
          </a:p>
          <a:p>
            <a:pPr marL="285750" lvl="0" indent="-285750" algn="just">
              <a:spcAft>
                <a:spcPts val="0"/>
              </a:spcAft>
              <a:buFont typeface="Arial" panose="020B0604020202020204" pitchFamily="34" charset="0"/>
              <a:buChar char="•"/>
            </a:pPr>
            <a:r>
              <a:rPr lang="en-GB" sz="2400" b="1" dirty="0" smtClean="0">
                <a:ea typeface="Calibri"/>
                <a:cs typeface="Times New Roman"/>
              </a:rPr>
              <a:t>Enlightenment</a:t>
            </a:r>
            <a:r>
              <a:rPr lang="en-GB" sz="2400" b="1" dirty="0" smtClean="0">
                <a:ea typeface="Calibri"/>
                <a:cs typeface="Times New Roman"/>
              </a:rPr>
              <a:t>: form &amp; style mimicked </a:t>
            </a:r>
            <a:r>
              <a:rPr lang="en-GB" sz="2400" b="1" i="1" dirty="0" smtClean="0">
                <a:ea typeface="Calibri"/>
                <a:cs typeface="Times New Roman"/>
              </a:rPr>
              <a:t>philosophes</a:t>
            </a:r>
            <a:r>
              <a:rPr lang="en-GB" sz="2400" b="1" dirty="0" smtClean="0">
                <a:ea typeface="Calibri"/>
                <a:cs typeface="Times New Roman"/>
              </a:rPr>
              <a:t>’</a:t>
            </a:r>
          </a:p>
          <a:p>
            <a:pPr marL="800100" lvl="1" indent="-342900" algn="just">
              <a:buFontTx/>
              <a:buChar char="-"/>
            </a:pPr>
            <a:r>
              <a:rPr lang="en-GB" sz="2400" dirty="0" smtClean="0">
                <a:ea typeface="Calibri"/>
                <a:cs typeface="Times New Roman"/>
              </a:rPr>
              <a:t>Voltaire, </a:t>
            </a:r>
            <a:r>
              <a:rPr lang="en-GB" sz="2400" i="1" dirty="0" smtClean="0">
                <a:ea typeface="Calibri"/>
                <a:cs typeface="Times New Roman"/>
              </a:rPr>
              <a:t>Letters on the English </a:t>
            </a:r>
            <a:r>
              <a:rPr lang="en-GB" sz="2400" dirty="0" smtClean="0">
                <a:ea typeface="Calibri"/>
                <a:cs typeface="Times New Roman"/>
              </a:rPr>
              <a:t>(1726–1729)</a:t>
            </a:r>
          </a:p>
          <a:p>
            <a:pPr marL="800100" lvl="1" indent="-342900" algn="just">
              <a:buFontTx/>
              <a:buChar char="-"/>
            </a:pPr>
            <a:r>
              <a:rPr lang="en-GB" sz="2400" dirty="0" smtClean="0">
                <a:ea typeface="Calibri"/>
                <a:cs typeface="Times New Roman"/>
              </a:rPr>
              <a:t>Montesquieu, </a:t>
            </a:r>
            <a:r>
              <a:rPr lang="en-GB" sz="2400" i="1" dirty="0" smtClean="0">
                <a:ea typeface="Calibri"/>
                <a:cs typeface="Times New Roman"/>
              </a:rPr>
              <a:t>Persian Letters </a:t>
            </a:r>
            <a:r>
              <a:rPr lang="en-GB" sz="2400" dirty="0" smtClean="0">
                <a:ea typeface="Calibri"/>
                <a:cs typeface="Times New Roman"/>
              </a:rPr>
              <a:t>(1721) </a:t>
            </a:r>
          </a:p>
          <a:p>
            <a:pPr algn="just"/>
            <a:endParaRPr lang="en-GB" sz="1600" dirty="0" smtClean="0"/>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2580" y="11031"/>
            <a:ext cx="2271157" cy="286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2580" y="2597006"/>
            <a:ext cx="1649860" cy="28408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37662" y="4238143"/>
            <a:ext cx="1616075" cy="258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543717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6906065" cy="5466790"/>
          </a:xfrm>
          <a:prstGeom prst="rect">
            <a:avLst/>
          </a:prstGeom>
        </p:spPr>
        <p:txBody>
          <a:bodyPr wrap="square" lIns="540000" tIns="360000" rIns="540000" bIns="360000">
            <a:spAutoFit/>
          </a:bodyPr>
          <a:lstStyle/>
          <a:p>
            <a:r>
              <a:rPr lang="en-GB" sz="2000" b="1" u="sng" dirty="0">
                <a:solidFill>
                  <a:prstClr val="black"/>
                </a:solidFill>
              </a:rPr>
              <a:t>2. Age of Revolution: American Enlightenment</a:t>
            </a:r>
          </a:p>
          <a:p>
            <a:pPr marL="457200" indent="-457200">
              <a:buFontTx/>
              <a:buAutoNum type="arabicPeriod"/>
            </a:pPr>
            <a:endParaRPr lang="en-GB" sz="2000" b="1" u="sng" dirty="0">
              <a:solidFill>
                <a:prstClr val="black"/>
              </a:solidFill>
            </a:endParaRPr>
          </a:p>
          <a:p>
            <a:pPr marL="285750" indent="-285750" algn="just">
              <a:buFont typeface="Arial" panose="020B0604020202020204" pitchFamily="34" charset="0"/>
              <a:buChar char="•"/>
            </a:pPr>
            <a:r>
              <a:rPr lang="en-GB" sz="2800" b="1" dirty="0" smtClean="0">
                <a:solidFill>
                  <a:prstClr val="black"/>
                </a:solidFill>
                <a:cs typeface="Times New Roman"/>
              </a:rPr>
              <a:t>Later </a:t>
            </a:r>
            <a:r>
              <a:rPr lang="en-GB" sz="2800" b="1" i="1" dirty="0" smtClean="0">
                <a:solidFill>
                  <a:prstClr val="black"/>
                </a:solidFill>
                <a:cs typeface="Times New Roman"/>
              </a:rPr>
              <a:t>Letters </a:t>
            </a:r>
            <a:r>
              <a:rPr lang="en-GB" sz="2800" b="1" dirty="0" smtClean="0">
                <a:solidFill>
                  <a:prstClr val="black"/>
                </a:solidFill>
                <a:cs typeface="Times New Roman"/>
              </a:rPr>
              <a:t>exhibit a more pessimistic tone</a:t>
            </a:r>
          </a:p>
          <a:p>
            <a:pPr marL="800100" lvl="1" indent="-342900" algn="just">
              <a:buFontTx/>
              <a:buChar char="-"/>
            </a:pPr>
            <a:r>
              <a:rPr lang="en-GB" sz="2800" dirty="0" smtClean="0">
                <a:solidFill>
                  <a:prstClr val="black"/>
                </a:solidFill>
                <a:cs typeface="Times New Roman"/>
              </a:rPr>
              <a:t>Letter IX: ‘Description of Charles Town; Thoughts on Slavery; on Physical Evil; a Melancholy Scene’</a:t>
            </a:r>
          </a:p>
          <a:p>
            <a:pPr marL="800100" lvl="1" indent="-342900" algn="just">
              <a:buFontTx/>
              <a:buChar char="-"/>
            </a:pPr>
            <a:r>
              <a:rPr lang="en-GB" sz="2800" dirty="0" smtClean="0">
                <a:solidFill>
                  <a:prstClr val="black"/>
                </a:solidFill>
                <a:cs typeface="Times New Roman"/>
              </a:rPr>
              <a:t>Letter XII: ‘Distresses of a Frontier Man’ – on  impending conflict between revolutionaries and loyalists</a:t>
            </a:r>
          </a:p>
          <a:p>
            <a:pPr algn="just"/>
            <a:endParaRPr lang="en-GB" sz="1600" dirty="0" smtClean="0">
              <a:solidFill>
                <a:prstClr val="black"/>
              </a:solidFill>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2580" y="11031"/>
            <a:ext cx="2271157" cy="2862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2580" y="2597006"/>
            <a:ext cx="1649860" cy="28408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37662" y="4238143"/>
            <a:ext cx="1616075" cy="2584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438872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527250"/>
          </a:xfrm>
          <a:prstGeom prst="rect">
            <a:avLst/>
          </a:prstGeom>
        </p:spPr>
        <p:txBody>
          <a:bodyPr wrap="square" lIns="540000" tIns="360000" rIns="540000" bIns="360000">
            <a:spAutoFit/>
          </a:bodyPr>
          <a:lstStyle/>
          <a:p>
            <a:r>
              <a:rPr lang="en-US" sz="2000" b="1" u="sng" dirty="0" smtClean="0">
                <a:solidFill>
                  <a:prstClr val="black"/>
                </a:solidFill>
              </a:rPr>
              <a:t>3. Consolidation of First British Empire</a:t>
            </a:r>
            <a:endParaRPr lang="en-GB" sz="2000" dirty="0" smtClean="0">
              <a:effectLst/>
              <a:ea typeface="Calibri"/>
              <a:cs typeface="Times New Roman"/>
            </a:endParaRPr>
          </a:p>
          <a:p>
            <a:pPr algn="just"/>
            <a:endParaRPr lang="en-GB" sz="1600" dirty="0"/>
          </a:p>
          <a:p>
            <a:pPr algn="just"/>
            <a:endParaRPr lang="en-GB" sz="1600"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1" y="908720"/>
            <a:ext cx="8328327"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17961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8908" y="0"/>
            <a:ext cx="9167484" cy="1342584"/>
          </a:xfrm>
          <a:prstGeom prst="rect">
            <a:avLst/>
          </a:prstGeom>
        </p:spPr>
        <p:txBody>
          <a:bodyPr wrap="square" lIns="540000" tIns="360000" rIns="540000" bIns="360000">
            <a:spAutoFit/>
          </a:bodyPr>
          <a:lstStyle/>
          <a:p>
            <a:r>
              <a:rPr lang="en-US" sz="2000" b="1" u="sng" dirty="0" smtClean="0">
                <a:solidFill>
                  <a:prstClr val="black"/>
                </a:solidFill>
              </a:rPr>
              <a:t>3. Consolidation of First British Empire</a:t>
            </a:r>
            <a:r>
              <a:rPr lang="en-GB" sz="2000" b="1" u="sng" dirty="0" smtClean="0">
                <a:solidFill>
                  <a:prstClr val="black"/>
                </a:solidFill>
              </a:rPr>
              <a:t>: </a:t>
            </a:r>
            <a:r>
              <a:rPr lang="en-GB" sz="2000" b="1" u="sng" dirty="0">
                <a:solidFill>
                  <a:prstClr val="black"/>
                </a:solidFill>
              </a:rPr>
              <a:t>Seven Years’ War (1756–1763)</a:t>
            </a:r>
          </a:p>
          <a:p>
            <a:endParaRPr lang="en-GB" sz="2000" b="1" u="sng" dirty="0" smtClean="0">
              <a:solidFill>
                <a:prstClr val="black"/>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3728" y="740006"/>
            <a:ext cx="7034848" cy="5012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221833" y="5879292"/>
            <a:ext cx="5940528" cy="646331"/>
          </a:xfrm>
          <a:prstGeom prst="rect">
            <a:avLst/>
          </a:prstGeom>
        </p:spPr>
        <p:txBody>
          <a:bodyPr wrap="square">
            <a:spAutoFit/>
          </a:bodyPr>
          <a:lstStyle/>
          <a:p>
            <a:r>
              <a:rPr lang="en-GB" dirty="0"/>
              <a:t>Map of the British and French settlements in North America in 1750, before the French and Indian War (1754 to </a:t>
            </a:r>
            <a:r>
              <a:rPr lang="en-GB" dirty="0" smtClean="0"/>
              <a:t>1763)</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145556960"/>
              </p:ext>
            </p:extLst>
          </p:nvPr>
        </p:nvGraphicFramePr>
        <p:xfrm>
          <a:off x="2894" y="2366250"/>
          <a:ext cx="2709388" cy="4464496"/>
        </p:xfrm>
        <a:graphic>
          <a:graphicData uri="http://schemas.openxmlformats.org/drawingml/2006/table">
            <a:tbl>
              <a:tblPr/>
              <a:tblGrid>
                <a:gridCol w="596066"/>
                <a:gridCol w="2113322"/>
              </a:tblGrid>
              <a:tr h="4464496">
                <a:tc>
                  <a:txBody>
                    <a:bodyPr/>
                    <a:lstStyle/>
                    <a:p>
                      <a:pPr algn="r"/>
                      <a:r>
                        <a:rPr lang="en-GB" sz="1600" b="1" dirty="0"/>
                        <a:t>1763</a:t>
                      </a:r>
                      <a:br>
                        <a:rPr lang="en-GB" sz="1600" b="1" dirty="0"/>
                      </a:br>
                      <a:r>
                        <a:rPr lang="en-GB" sz="1600" dirty="0"/>
                        <a:t>10 February</a:t>
                      </a:r>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Signing of the Treaty of Paris</a:t>
                      </a:r>
                      <a:r>
                        <a:rPr lang="en-GB" sz="1600" dirty="0"/>
                        <a:t/>
                      </a:r>
                      <a:br>
                        <a:rPr lang="en-GB" sz="1600" dirty="0"/>
                      </a:br>
                      <a:r>
                        <a:rPr lang="en-GB" sz="1600" dirty="0"/>
                        <a:t>Ending the Seven Year’s </a:t>
                      </a:r>
                      <a:r>
                        <a:rPr lang="en-GB" sz="1600" dirty="0" smtClean="0"/>
                        <a:t>War.</a:t>
                      </a:r>
                      <a:r>
                        <a:rPr lang="en-GB" sz="1600" dirty="0"/>
                        <a:t> </a:t>
                      </a:r>
                      <a:r>
                        <a:rPr lang="en-GB" sz="1600" b="1" dirty="0" smtClean="0">
                          <a:solidFill>
                            <a:srgbClr val="FF0000"/>
                          </a:solidFill>
                        </a:rPr>
                        <a:t>France </a:t>
                      </a:r>
                      <a:r>
                        <a:rPr lang="en-GB" sz="1600" b="1" dirty="0">
                          <a:solidFill>
                            <a:srgbClr val="FF0000"/>
                          </a:solidFill>
                        </a:rPr>
                        <a:t>ceded all mainland North American territories, except New Orleans</a:t>
                      </a:r>
                      <a:r>
                        <a:rPr lang="en-GB" sz="1600" dirty="0"/>
                        <a:t>, in order to retain her Caribbean sugar islands. Britain gained all territory east of the Mississippi River; Spain kept territory west of the Mississippi, but exchanged East and West Florida for Cuba. </a:t>
                      </a:r>
                    </a:p>
                  </a:txBody>
                  <a:tcPr marL="47625" marR="47625" marT="47625" marB="47625">
                    <a:lnL>
                      <a:noFill/>
                    </a:lnL>
                    <a:lnR>
                      <a:noFill/>
                    </a:lnR>
                    <a:lnT>
                      <a:noFill/>
                    </a:lnT>
                    <a:lnB>
                      <a:noFill/>
                    </a:lnB>
                    <a:solidFill>
                      <a:schemeClr val="accent5">
                        <a:lumMod val="40000"/>
                        <a:lumOff val="60000"/>
                      </a:schemeClr>
                    </a:solidFill>
                  </a:tcPr>
                </a:tc>
              </a:tr>
            </a:tbl>
          </a:graphicData>
        </a:graphic>
      </p:graphicFrame>
    </p:spTree>
    <p:extLst>
      <p:ext uri="{BB962C8B-B14F-4D97-AF65-F5344CB8AC3E}">
        <p14:creationId xmlns:p14="http://schemas.microsoft.com/office/powerpoint/2010/main" val="135083841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896582"/>
          </a:xfrm>
          <a:prstGeom prst="rect">
            <a:avLst/>
          </a:prstGeom>
        </p:spPr>
        <p:txBody>
          <a:bodyPr wrap="square" lIns="540000" tIns="360000" rIns="540000" bIns="360000">
            <a:spAutoFit/>
          </a:bodyPr>
          <a:lstStyle/>
          <a:p>
            <a:r>
              <a:rPr lang="en-US" sz="2000" b="1" u="sng" dirty="0" smtClean="0">
                <a:solidFill>
                  <a:prstClr val="black"/>
                </a:solidFill>
              </a:rPr>
              <a:t>3. Consolidation of First British Empire</a:t>
            </a:r>
            <a:r>
              <a:rPr lang="en-GB" sz="2000" b="1" u="sng" dirty="0" smtClean="0">
                <a:solidFill>
                  <a:prstClr val="black"/>
                </a:solidFill>
              </a:rPr>
              <a:t>: </a:t>
            </a:r>
            <a:r>
              <a:rPr lang="en-GB" sz="2000" b="1" u="sng" dirty="0" smtClean="0">
                <a:solidFill>
                  <a:prstClr val="black"/>
                </a:solidFill>
              </a:rPr>
              <a:t>Wars with Native </a:t>
            </a:r>
            <a:r>
              <a:rPr lang="en-GB" sz="2000" b="1" u="sng" dirty="0" smtClean="0">
                <a:solidFill>
                  <a:prstClr val="black"/>
                </a:solidFill>
              </a:rPr>
              <a:t>Americans</a:t>
            </a:r>
          </a:p>
          <a:p>
            <a:r>
              <a:rPr lang="en-GB" sz="2000" b="1" dirty="0">
                <a:solidFill>
                  <a:prstClr val="black"/>
                </a:solidFill>
                <a:ea typeface="Calibri"/>
                <a:cs typeface="Times New Roman"/>
              </a:rPr>
              <a:t>Expansion westward of English settlements</a:t>
            </a:r>
            <a:endParaRPr lang="en-GB" sz="2000" dirty="0">
              <a:ea typeface="Calibri"/>
              <a:cs typeface="Times New Roman"/>
            </a:endParaRPr>
          </a:p>
          <a:p>
            <a:endParaRPr lang="en-GB" sz="2000" b="1" u="sng" dirty="0" smtClean="0">
              <a:solidFill>
                <a:prstClr val="black"/>
              </a:solidFill>
            </a:endParaRPr>
          </a:p>
          <a:p>
            <a:pPr algn="just"/>
            <a:endParaRPr lang="en-GB" sz="1600" dirty="0" smtClean="0"/>
          </a:p>
        </p:txBody>
      </p:sp>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4669" y="1052736"/>
            <a:ext cx="3946860" cy="40377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descr="Image result for Pequot War ma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5605" y="1052736"/>
            <a:ext cx="3819976" cy="4037742"/>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23484" y="4813068"/>
            <a:ext cx="9018345" cy="2031325"/>
          </a:xfrm>
          <a:prstGeom prst="rect">
            <a:avLst/>
          </a:prstGeom>
        </p:spPr>
        <p:txBody>
          <a:bodyPr wrap="square" lIns="457200" tIns="457200" rIns="457200" bIns="457200" numCol="2">
            <a:spAutoFit/>
          </a:bodyPr>
          <a:lstStyle/>
          <a:p>
            <a:pPr marL="457200" indent="-457200"/>
            <a:r>
              <a:rPr lang="en-GB" dirty="0"/>
              <a:t>1620 – Plymouth colony </a:t>
            </a:r>
            <a:r>
              <a:rPr lang="en-GB" dirty="0" smtClean="0"/>
              <a:t>founded</a:t>
            </a:r>
            <a:endParaRPr lang="en-US" dirty="0"/>
          </a:p>
          <a:p>
            <a:pPr marL="457200" indent="-457200"/>
            <a:r>
              <a:rPr lang="en-GB" dirty="0"/>
              <a:t>1630 – Massachusetts Bay colony founded</a:t>
            </a:r>
            <a:endParaRPr lang="en-US" dirty="0"/>
          </a:p>
          <a:p>
            <a:pPr marL="457200" indent="-457200"/>
            <a:r>
              <a:rPr lang="en-GB" dirty="0"/>
              <a:t>1634 – Maryland founded</a:t>
            </a:r>
            <a:endParaRPr lang="en-US" dirty="0"/>
          </a:p>
          <a:p>
            <a:pPr marL="457200" indent="-457200"/>
            <a:r>
              <a:rPr lang="en-GB" dirty="0"/>
              <a:t>1636 – Rhode Island, Connecticut founded</a:t>
            </a:r>
            <a:endParaRPr lang="en-US" dirty="0"/>
          </a:p>
          <a:p>
            <a:pPr marL="457200" indent="-457200"/>
            <a:r>
              <a:rPr lang="en-GB" dirty="0"/>
              <a:t>1663 – Carolina chartered</a:t>
            </a:r>
            <a:endParaRPr lang="en-US" dirty="0"/>
          </a:p>
          <a:p>
            <a:pPr marL="457200" indent="-457200"/>
            <a:r>
              <a:rPr lang="en-GB" dirty="0"/>
              <a:t>1664 – English conquer New Netherlands; New York, New Jersey founded</a:t>
            </a:r>
            <a:endParaRPr lang="en-US" dirty="0"/>
          </a:p>
          <a:p>
            <a:pPr marL="457200" indent="-457200"/>
            <a:r>
              <a:rPr lang="en-GB" dirty="0"/>
              <a:t>1681 – Pennsylvania chartered</a:t>
            </a:r>
            <a:endParaRPr lang="en-US" dirty="0"/>
          </a:p>
        </p:txBody>
      </p:sp>
      <p:sp>
        <p:nvSpPr>
          <p:cNvPr id="3" name="Rectangle 2"/>
          <p:cNvSpPr/>
          <p:nvPr/>
        </p:nvSpPr>
        <p:spPr>
          <a:xfrm>
            <a:off x="2771800" y="1124744"/>
            <a:ext cx="1296144" cy="923330"/>
          </a:xfrm>
          <a:prstGeom prst="rect">
            <a:avLst/>
          </a:prstGeom>
        </p:spPr>
        <p:txBody>
          <a:bodyPr wrap="square">
            <a:spAutoFit/>
          </a:bodyPr>
          <a:lstStyle/>
          <a:p>
            <a:pPr algn="ctr"/>
            <a:r>
              <a:rPr lang="en-GB" b="1" dirty="0" smtClean="0">
                <a:solidFill>
                  <a:srgbClr val="7030A0"/>
                </a:solidFill>
                <a:effectLst>
                  <a:outerShdw blurRad="38100" dist="38100" dir="2700000" algn="tl">
                    <a:srgbClr val="000000">
                      <a:alpha val="43137"/>
                    </a:srgbClr>
                  </a:outerShdw>
                </a:effectLst>
                <a:ea typeface="Calibri"/>
                <a:cs typeface="Times New Roman"/>
              </a:rPr>
              <a:t>New England, c. 1637</a:t>
            </a:r>
            <a:endParaRPr lang="en-GB" dirty="0">
              <a:solidFill>
                <a:srgbClr val="7030A0"/>
              </a:solidFill>
              <a:effectLst>
                <a:outerShdw blurRad="38100" dist="38100" dir="2700000" algn="tl">
                  <a:srgbClr val="000000">
                    <a:alpha val="43137"/>
                  </a:srgbClr>
                </a:outerShdw>
              </a:effectLst>
              <a:ea typeface="Calibri"/>
              <a:cs typeface="Times New Roman"/>
            </a:endParaRPr>
          </a:p>
        </p:txBody>
      </p:sp>
      <p:sp>
        <p:nvSpPr>
          <p:cNvPr id="12" name="Rectangle 11"/>
          <p:cNvSpPr/>
          <p:nvPr/>
        </p:nvSpPr>
        <p:spPr>
          <a:xfrm>
            <a:off x="4977276" y="1196752"/>
            <a:ext cx="1296144" cy="923330"/>
          </a:xfrm>
          <a:prstGeom prst="rect">
            <a:avLst/>
          </a:prstGeom>
        </p:spPr>
        <p:txBody>
          <a:bodyPr wrap="square">
            <a:spAutoFit/>
          </a:bodyPr>
          <a:lstStyle/>
          <a:p>
            <a:pPr algn="ctr"/>
            <a:r>
              <a:rPr lang="en-GB" b="1" dirty="0" smtClean="0">
                <a:solidFill>
                  <a:srgbClr val="FFFF00"/>
                </a:solidFill>
                <a:effectLst>
                  <a:outerShdw blurRad="38100" dist="38100" dir="2700000" algn="tl">
                    <a:srgbClr val="000000">
                      <a:alpha val="43137"/>
                    </a:srgbClr>
                  </a:outerShdw>
                </a:effectLst>
                <a:ea typeface="Calibri"/>
                <a:cs typeface="Times New Roman"/>
              </a:rPr>
              <a:t>English settlement, c. 1689</a:t>
            </a:r>
            <a:endParaRPr lang="en-GB" dirty="0">
              <a:solidFill>
                <a:srgbClr val="FFFF00"/>
              </a:solidFill>
              <a:effectLst>
                <a:outerShdw blurRad="38100" dist="38100" dir="2700000" algn="tl">
                  <a:srgbClr val="000000">
                    <a:alpha val="43137"/>
                  </a:srgbClr>
                </a:outerShdw>
              </a:effectLst>
              <a:ea typeface="Calibri"/>
              <a:cs typeface="Times New Roman"/>
            </a:endParaRPr>
          </a:p>
        </p:txBody>
      </p:sp>
    </p:spTree>
    <p:extLst>
      <p:ext uri="{BB962C8B-B14F-4D97-AF65-F5344CB8AC3E}">
        <p14:creationId xmlns:p14="http://schemas.microsoft.com/office/powerpoint/2010/main" val="5043749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896582"/>
          </a:xfrm>
          <a:prstGeom prst="rect">
            <a:avLst/>
          </a:prstGeom>
        </p:spPr>
        <p:txBody>
          <a:bodyPr wrap="square" lIns="540000" tIns="360000" rIns="540000" bIns="360000">
            <a:spAutoFit/>
          </a:bodyPr>
          <a:lstStyle/>
          <a:p>
            <a:r>
              <a:rPr lang="en-US" sz="2000" b="1" u="sng" dirty="0" smtClean="0">
                <a:solidFill>
                  <a:prstClr val="black"/>
                </a:solidFill>
              </a:rPr>
              <a:t>3. Consolidation of First British Empire</a:t>
            </a:r>
            <a:r>
              <a:rPr lang="en-GB" sz="2000" b="1" u="sng" dirty="0" smtClean="0">
                <a:solidFill>
                  <a:prstClr val="black"/>
                </a:solidFill>
              </a:rPr>
              <a:t>: </a:t>
            </a:r>
            <a:r>
              <a:rPr lang="en-GB" sz="2000" b="1" u="sng" dirty="0" smtClean="0">
                <a:solidFill>
                  <a:prstClr val="black"/>
                </a:solidFill>
              </a:rPr>
              <a:t>Wars with Native Americans</a:t>
            </a:r>
          </a:p>
          <a:p>
            <a:pPr marL="342900" indent="-342900">
              <a:buFont typeface="Arial" panose="020B0604020202020204" pitchFamily="34" charset="0"/>
              <a:buChar char="•"/>
            </a:pPr>
            <a:r>
              <a:rPr lang="en-GB" sz="2000" b="1" dirty="0" smtClean="0">
                <a:solidFill>
                  <a:prstClr val="black"/>
                </a:solidFill>
                <a:ea typeface="Calibri"/>
                <a:cs typeface="Times New Roman"/>
              </a:rPr>
              <a:t>Territorial </a:t>
            </a:r>
            <a:r>
              <a:rPr lang="en-GB" sz="2000" b="1" dirty="0">
                <a:solidFill>
                  <a:prstClr val="black"/>
                </a:solidFill>
                <a:ea typeface="Calibri"/>
                <a:cs typeface="Times New Roman"/>
              </a:rPr>
              <a:t>disputes with indigenous tribes</a:t>
            </a:r>
          </a:p>
          <a:p>
            <a:endParaRPr lang="en-GB" sz="2000" b="1" u="sng" dirty="0" smtClean="0">
              <a:solidFill>
                <a:prstClr val="black"/>
              </a:solidFill>
            </a:endParaRPr>
          </a:p>
          <a:p>
            <a:pPr algn="just"/>
            <a:endParaRPr lang="en-GB" sz="1600" dirty="0" smtClean="0"/>
          </a:p>
        </p:txBody>
      </p:sp>
      <p:sp>
        <p:nvSpPr>
          <p:cNvPr id="7" name="Rectangle 6"/>
          <p:cNvSpPr/>
          <p:nvPr/>
        </p:nvSpPr>
        <p:spPr>
          <a:xfrm>
            <a:off x="4333204" y="908720"/>
            <a:ext cx="4803337" cy="6143899"/>
          </a:xfrm>
          <a:prstGeom prst="rect">
            <a:avLst/>
          </a:prstGeom>
        </p:spPr>
        <p:txBody>
          <a:bodyPr wrap="square" lIns="360000" tIns="360000" rIns="360000" bIns="360000" numCol="1">
            <a:spAutoFit/>
          </a:bodyPr>
          <a:lstStyle/>
          <a:p>
            <a:pPr marL="800100" lvl="1" indent="-342900" algn="r">
              <a:buFontTx/>
              <a:buChar char="-"/>
            </a:pPr>
            <a:r>
              <a:rPr lang="en-GB" sz="2200" dirty="0" smtClean="0">
                <a:solidFill>
                  <a:prstClr val="black"/>
                </a:solidFill>
                <a:ea typeface="Calibri"/>
                <a:cs typeface="Times New Roman"/>
              </a:rPr>
              <a:t>Jamestown Massacre of 1622</a:t>
            </a:r>
          </a:p>
          <a:p>
            <a:pPr marL="800100" lvl="1" indent="-342900" algn="r">
              <a:buFontTx/>
              <a:buChar char="-"/>
            </a:pPr>
            <a:r>
              <a:rPr lang="en-GB" sz="2200" b="1" dirty="0" smtClean="0">
                <a:solidFill>
                  <a:srgbClr val="FFFF00"/>
                </a:solidFill>
                <a:ea typeface="Calibri"/>
                <a:cs typeface="Times New Roman"/>
              </a:rPr>
              <a:t>Pequot War of 1636–1638</a:t>
            </a:r>
          </a:p>
          <a:p>
            <a:pPr marL="800100" lvl="1" indent="-342900" algn="r">
              <a:buFontTx/>
              <a:buChar char="-"/>
            </a:pPr>
            <a:r>
              <a:rPr lang="en-GB" sz="2200" dirty="0" smtClean="0">
                <a:solidFill>
                  <a:prstClr val="black"/>
                </a:solidFill>
                <a:ea typeface="Calibri"/>
                <a:cs typeface="Times New Roman"/>
              </a:rPr>
              <a:t>Anglo-Powhatan Wars (1610–14, 1622–32, 1644–46)</a:t>
            </a:r>
          </a:p>
          <a:p>
            <a:pPr marL="800100" lvl="1" indent="-342900" algn="r">
              <a:buFontTx/>
              <a:buChar char="-"/>
            </a:pPr>
            <a:r>
              <a:rPr lang="en-GB" sz="2200" dirty="0" smtClean="0">
                <a:ea typeface="Calibri"/>
                <a:cs typeface="Times New Roman"/>
              </a:rPr>
              <a:t>King Philip’s War (1675–78)</a:t>
            </a:r>
          </a:p>
          <a:p>
            <a:pPr marL="800100" lvl="1" indent="-342900" algn="r">
              <a:buFontTx/>
              <a:buChar char="-"/>
            </a:pPr>
            <a:r>
              <a:rPr lang="en-GB" sz="2200" dirty="0" smtClean="0">
                <a:solidFill>
                  <a:prstClr val="black"/>
                </a:solidFill>
                <a:ea typeface="Calibri"/>
                <a:cs typeface="Times New Roman"/>
              </a:rPr>
              <a:t>King William's War (1688–97)</a:t>
            </a:r>
          </a:p>
          <a:p>
            <a:pPr marL="800100" lvl="1" indent="-342900" algn="r">
              <a:buFontTx/>
              <a:buChar char="-"/>
            </a:pPr>
            <a:r>
              <a:rPr lang="en-GB" sz="2200" dirty="0" smtClean="0">
                <a:solidFill>
                  <a:prstClr val="black"/>
                </a:solidFill>
                <a:ea typeface="Calibri"/>
                <a:cs typeface="Times New Roman"/>
              </a:rPr>
              <a:t>Tuscarora War (1711–1715)</a:t>
            </a:r>
          </a:p>
          <a:p>
            <a:pPr marL="800100" lvl="1" indent="-342900" algn="r">
              <a:buFontTx/>
              <a:buChar char="-"/>
            </a:pPr>
            <a:r>
              <a:rPr lang="en-GB" sz="2200" dirty="0" err="1" smtClean="0">
                <a:solidFill>
                  <a:prstClr val="black"/>
                </a:solidFill>
                <a:ea typeface="Calibri"/>
                <a:cs typeface="Times New Roman"/>
              </a:rPr>
              <a:t>Yamasee</a:t>
            </a:r>
            <a:r>
              <a:rPr lang="en-GB" sz="2200" dirty="0" smtClean="0">
                <a:solidFill>
                  <a:prstClr val="black"/>
                </a:solidFill>
                <a:ea typeface="Calibri"/>
                <a:cs typeface="Times New Roman"/>
              </a:rPr>
              <a:t> War (1715—1717)</a:t>
            </a:r>
          </a:p>
          <a:p>
            <a:pPr marL="800100" lvl="1" indent="-342900" algn="r">
              <a:buFontTx/>
              <a:buChar char="-"/>
            </a:pPr>
            <a:r>
              <a:rPr lang="en-GB" sz="2200" dirty="0" smtClean="0">
                <a:solidFill>
                  <a:prstClr val="black"/>
                </a:solidFill>
                <a:ea typeface="Calibri"/>
                <a:cs typeface="Times New Roman"/>
              </a:rPr>
              <a:t>Father Le </a:t>
            </a:r>
            <a:r>
              <a:rPr lang="en-GB" sz="2200" dirty="0" err="1" smtClean="0">
                <a:solidFill>
                  <a:prstClr val="black"/>
                </a:solidFill>
                <a:ea typeface="Calibri"/>
                <a:cs typeface="Times New Roman"/>
              </a:rPr>
              <a:t>Loutre's</a:t>
            </a:r>
            <a:r>
              <a:rPr lang="en-GB" sz="2200" dirty="0" smtClean="0">
                <a:solidFill>
                  <a:prstClr val="black"/>
                </a:solidFill>
                <a:ea typeface="Calibri"/>
                <a:cs typeface="Times New Roman"/>
              </a:rPr>
              <a:t> War (1749–1755)</a:t>
            </a:r>
          </a:p>
          <a:p>
            <a:pPr marL="800100" lvl="1" indent="-342900" algn="r">
              <a:buFontTx/>
              <a:buChar char="-"/>
            </a:pPr>
            <a:r>
              <a:rPr lang="en-GB" sz="2200" dirty="0" smtClean="0">
                <a:solidFill>
                  <a:prstClr val="black"/>
                </a:solidFill>
                <a:ea typeface="Calibri"/>
                <a:cs typeface="Times New Roman"/>
              </a:rPr>
              <a:t>Pontiac's War (1763–1766)</a:t>
            </a:r>
          </a:p>
          <a:p>
            <a:pPr lvl="1"/>
            <a:endParaRPr lang="en-GB" sz="2200" dirty="0" smtClean="0">
              <a:solidFill>
                <a:srgbClr val="FFFF00"/>
              </a:solidFill>
              <a:cs typeface="Times New Roman"/>
            </a:endParaRPr>
          </a:p>
          <a:p>
            <a:pPr lvl="1"/>
            <a:r>
              <a:rPr lang="en-GB" sz="2200" dirty="0" smtClean="0">
                <a:solidFill>
                  <a:srgbClr val="FF0000"/>
                </a:solidFill>
                <a:cs typeface="Times New Roman"/>
              </a:rPr>
              <a:t> </a:t>
            </a:r>
            <a:endParaRPr lang="en-GB" sz="2200" dirty="0" smtClean="0">
              <a:solidFill>
                <a:srgbClr val="FF0000"/>
              </a:solidFill>
            </a:endParaRPr>
          </a:p>
        </p:txBody>
      </p:sp>
      <p:pic>
        <p:nvPicPr>
          <p:cNvPr id="10" name="Picture 4" descr="Image result for Pequot War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605" y="1052736"/>
            <a:ext cx="3819976" cy="403774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15236" y="5330385"/>
            <a:ext cx="4572000" cy="646331"/>
          </a:xfrm>
          <a:prstGeom prst="rect">
            <a:avLst/>
          </a:prstGeom>
        </p:spPr>
        <p:txBody>
          <a:bodyPr>
            <a:spAutoFit/>
          </a:bodyPr>
          <a:lstStyle/>
          <a:p>
            <a:r>
              <a:rPr lang="en-GB" b="1" dirty="0">
                <a:solidFill>
                  <a:srgbClr val="FFFF00"/>
                </a:solidFill>
                <a:cs typeface="Times New Roman"/>
              </a:rPr>
              <a:t>On Pequot War, see Bradford, </a:t>
            </a:r>
            <a:r>
              <a:rPr lang="en-GB" b="1" i="1" dirty="0">
                <a:solidFill>
                  <a:srgbClr val="FFFF00"/>
                </a:solidFill>
                <a:cs typeface="Times New Roman"/>
              </a:rPr>
              <a:t>Of Plymouth Plantation</a:t>
            </a:r>
            <a:r>
              <a:rPr lang="en-GB" b="1" dirty="0" smtClean="0">
                <a:solidFill>
                  <a:srgbClr val="FFFF00"/>
                </a:solidFill>
                <a:cs typeface="Times New Roman"/>
              </a:rPr>
              <a:t>, </a:t>
            </a:r>
            <a:r>
              <a:rPr lang="en-GB" b="1" dirty="0">
                <a:solidFill>
                  <a:srgbClr val="FFFF00"/>
                </a:solidFill>
                <a:cs typeface="Times New Roman"/>
              </a:rPr>
              <a:t>pp. 178–179</a:t>
            </a:r>
            <a:endParaRPr lang="en-US" dirty="0"/>
          </a:p>
        </p:txBody>
      </p:sp>
    </p:spTree>
    <p:extLst>
      <p:ext uri="{BB962C8B-B14F-4D97-AF65-F5344CB8AC3E}">
        <p14:creationId xmlns:p14="http://schemas.microsoft.com/office/powerpoint/2010/main" val="106423989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034808"/>
          </a:xfrm>
          <a:prstGeom prst="rect">
            <a:avLst/>
          </a:prstGeom>
        </p:spPr>
        <p:txBody>
          <a:bodyPr wrap="square" lIns="540000" tIns="360000" rIns="540000" bIns="360000">
            <a:spAutoFit/>
          </a:bodyPr>
          <a:lstStyle/>
          <a:p>
            <a:r>
              <a:rPr lang="en-US" sz="2000" b="1" u="sng" dirty="0" smtClean="0">
                <a:solidFill>
                  <a:prstClr val="black"/>
                </a:solidFill>
              </a:rPr>
              <a:t>3. Consolidation of First British Empire</a:t>
            </a:r>
            <a:r>
              <a:rPr lang="en-GB" sz="2000" b="1" u="sng" dirty="0" smtClean="0">
                <a:solidFill>
                  <a:prstClr val="black"/>
                </a:solidFill>
              </a:rPr>
              <a:t>: </a:t>
            </a:r>
            <a:r>
              <a:rPr lang="en-GB" sz="2000" b="1" u="sng" dirty="0" smtClean="0">
                <a:solidFill>
                  <a:prstClr val="black"/>
                </a:solidFill>
              </a:rPr>
              <a:t>Wars with Native </a:t>
            </a:r>
            <a:r>
              <a:rPr lang="en-GB" sz="2000" b="1" u="sng" dirty="0" smtClean="0">
                <a:solidFill>
                  <a:prstClr val="black"/>
                </a:solidFill>
              </a:rPr>
              <a:t>Americans</a:t>
            </a:r>
            <a:endParaRPr lang="en-GB" sz="2000" b="1" u="sng" dirty="0" smtClean="0">
              <a:solidFill>
                <a:prstClr val="black"/>
              </a:solidFill>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10" y="738207"/>
            <a:ext cx="5207162" cy="28529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9047" t="6612" r="10952" b="11454"/>
          <a:stretch/>
        </p:blipFill>
        <p:spPr bwMode="auto">
          <a:xfrm>
            <a:off x="12910" y="3591128"/>
            <a:ext cx="2095936" cy="32668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330031" y="3860213"/>
            <a:ext cx="2147212" cy="2062103"/>
          </a:xfrm>
          <a:prstGeom prst="rect">
            <a:avLst/>
          </a:prstGeom>
        </p:spPr>
        <p:txBody>
          <a:bodyPr wrap="square">
            <a:spAutoFit/>
          </a:bodyPr>
          <a:lstStyle/>
          <a:p>
            <a:pPr lvl="1"/>
            <a:r>
              <a:rPr lang="en-GB" sz="1600" dirty="0">
                <a:solidFill>
                  <a:srgbClr val="FF0000"/>
                </a:solidFill>
                <a:cs typeface="Times New Roman"/>
              </a:rPr>
              <a:t>Note: King Philip aka </a:t>
            </a:r>
            <a:r>
              <a:rPr lang="en-GB" sz="1600" dirty="0" err="1">
                <a:solidFill>
                  <a:srgbClr val="FF0000"/>
                </a:solidFill>
                <a:cs typeface="Times New Roman"/>
              </a:rPr>
              <a:t>Metacomet</a:t>
            </a:r>
            <a:r>
              <a:rPr lang="en-GB" sz="1600" dirty="0">
                <a:solidFill>
                  <a:srgbClr val="FF0000"/>
                </a:solidFill>
                <a:cs typeface="Times New Roman"/>
              </a:rPr>
              <a:t>, a Wampanoag </a:t>
            </a:r>
            <a:r>
              <a:rPr lang="en-GB" sz="1600" dirty="0" smtClean="0">
                <a:solidFill>
                  <a:srgbClr val="FF0000"/>
                </a:solidFill>
                <a:cs typeface="Times New Roman"/>
              </a:rPr>
              <a:t>chief – see Bradford, </a:t>
            </a:r>
            <a:r>
              <a:rPr lang="en-GB" sz="1600" i="1" dirty="0" smtClean="0">
                <a:solidFill>
                  <a:srgbClr val="FF0000"/>
                </a:solidFill>
                <a:cs typeface="Times New Roman"/>
              </a:rPr>
              <a:t>Of Plymouth Plantation </a:t>
            </a:r>
            <a:r>
              <a:rPr lang="en-GB" sz="1600" dirty="0" smtClean="0">
                <a:solidFill>
                  <a:srgbClr val="FF0000"/>
                </a:solidFill>
                <a:cs typeface="Times New Roman"/>
              </a:rPr>
              <a:t>re: relations with Wampanoag</a:t>
            </a:r>
            <a:endParaRPr lang="en-GB" sz="1600" dirty="0">
              <a:solidFill>
                <a:srgbClr val="FF0000"/>
              </a:solidFill>
            </a:endParaRPr>
          </a:p>
        </p:txBody>
      </p:sp>
      <p:sp>
        <p:nvSpPr>
          <p:cNvPr id="8" name="Rectangle 7"/>
          <p:cNvSpPr/>
          <p:nvPr/>
        </p:nvSpPr>
        <p:spPr>
          <a:xfrm>
            <a:off x="4716016" y="1043084"/>
            <a:ext cx="4427984" cy="5651456"/>
          </a:xfrm>
          <a:prstGeom prst="rect">
            <a:avLst/>
          </a:prstGeom>
        </p:spPr>
        <p:txBody>
          <a:bodyPr wrap="square" lIns="360000" tIns="360000" rIns="360000" bIns="360000" numCol="1">
            <a:spAutoFit/>
          </a:bodyPr>
          <a:lstStyle/>
          <a:p>
            <a:pPr marL="800100" lvl="1" indent="-342900" algn="r">
              <a:buFontTx/>
              <a:buChar char="-"/>
            </a:pPr>
            <a:r>
              <a:rPr lang="en-GB" sz="2000" dirty="0" smtClean="0">
                <a:solidFill>
                  <a:prstClr val="black"/>
                </a:solidFill>
                <a:ea typeface="Calibri"/>
                <a:cs typeface="Times New Roman"/>
              </a:rPr>
              <a:t>Jamestown Massacre of 1622</a:t>
            </a:r>
          </a:p>
          <a:p>
            <a:pPr marL="800100" lvl="1" indent="-342900" algn="r">
              <a:buFontTx/>
              <a:buChar char="-"/>
            </a:pPr>
            <a:r>
              <a:rPr lang="en-GB" sz="2000" dirty="0" smtClean="0">
                <a:ea typeface="Calibri"/>
                <a:cs typeface="Times New Roman"/>
              </a:rPr>
              <a:t>Pequot War of 1636–1638</a:t>
            </a:r>
          </a:p>
          <a:p>
            <a:pPr marL="800100" lvl="1" indent="-342900" algn="r">
              <a:buFontTx/>
              <a:buChar char="-"/>
            </a:pPr>
            <a:r>
              <a:rPr lang="en-GB" sz="2000" dirty="0" smtClean="0">
                <a:solidFill>
                  <a:prstClr val="black"/>
                </a:solidFill>
                <a:ea typeface="Calibri"/>
                <a:cs typeface="Times New Roman"/>
              </a:rPr>
              <a:t>Anglo-Powhatan Wars (1610–14, 1622–32, 1644–46)</a:t>
            </a:r>
          </a:p>
          <a:p>
            <a:pPr marL="800100" lvl="1" indent="-342900" algn="r">
              <a:buFontTx/>
              <a:buChar char="-"/>
            </a:pPr>
            <a:r>
              <a:rPr lang="en-GB" sz="2000" b="1" dirty="0" smtClean="0">
                <a:solidFill>
                  <a:srgbClr val="FF0000"/>
                </a:solidFill>
                <a:ea typeface="Calibri"/>
                <a:cs typeface="Times New Roman"/>
              </a:rPr>
              <a:t>King Philip’s War (1675–78</a:t>
            </a:r>
            <a:r>
              <a:rPr lang="en-GB" sz="2000" dirty="0" smtClean="0">
                <a:ea typeface="Calibri"/>
                <a:cs typeface="Times New Roman"/>
              </a:rPr>
              <a:t>)</a:t>
            </a:r>
          </a:p>
          <a:p>
            <a:pPr marL="800100" lvl="1" indent="-342900" algn="r">
              <a:buFontTx/>
              <a:buChar char="-"/>
            </a:pPr>
            <a:r>
              <a:rPr lang="en-GB" sz="2000" dirty="0" smtClean="0">
                <a:solidFill>
                  <a:prstClr val="black"/>
                </a:solidFill>
                <a:ea typeface="Calibri"/>
                <a:cs typeface="Times New Roman"/>
              </a:rPr>
              <a:t>King William's War (1688–97)</a:t>
            </a:r>
          </a:p>
          <a:p>
            <a:pPr marL="800100" lvl="1" indent="-342900" algn="r">
              <a:buFontTx/>
              <a:buChar char="-"/>
            </a:pPr>
            <a:r>
              <a:rPr lang="en-GB" sz="2000" dirty="0" smtClean="0">
                <a:solidFill>
                  <a:prstClr val="black"/>
                </a:solidFill>
                <a:ea typeface="Calibri"/>
                <a:cs typeface="Times New Roman"/>
              </a:rPr>
              <a:t>Tuscarora War (1711–1715)</a:t>
            </a:r>
          </a:p>
          <a:p>
            <a:pPr marL="800100" lvl="1" indent="-342900" algn="r">
              <a:buFontTx/>
              <a:buChar char="-"/>
            </a:pPr>
            <a:r>
              <a:rPr lang="en-GB" sz="2000" dirty="0" err="1" smtClean="0">
                <a:solidFill>
                  <a:prstClr val="black"/>
                </a:solidFill>
                <a:ea typeface="Calibri"/>
                <a:cs typeface="Times New Roman"/>
              </a:rPr>
              <a:t>Yamasee</a:t>
            </a:r>
            <a:r>
              <a:rPr lang="en-GB" sz="2000" dirty="0" smtClean="0">
                <a:solidFill>
                  <a:prstClr val="black"/>
                </a:solidFill>
                <a:ea typeface="Calibri"/>
                <a:cs typeface="Times New Roman"/>
              </a:rPr>
              <a:t> War (1715—1717)</a:t>
            </a:r>
          </a:p>
          <a:p>
            <a:pPr marL="800100" lvl="1" indent="-342900" algn="r">
              <a:buFontTx/>
              <a:buChar char="-"/>
            </a:pPr>
            <a:r>
              <a:rPr lang="en-GB" sz="2000" dirty="0" smtClean="0">
                <a:solidFill>
                  <a:prstClr val="black"/>
                </a:solidFill>
                <a:ea typeface="Calibri"/>
                <a:cs typeface="Times New Roman"/>
              </a:rPr>
              <a:t>Father Le </a:t>
            </a:r>
            <a:r>
              <a:rPr lang="en-GB" sz="2000" dirty="0" err="1" smtClean="0">
                <a:solidFill>
                  <a:prstClr val="black"/>
                </a:solidFill>
                <a:ea typeface="Calibri"/>
                <a:cs typeface="Times New Roman"/>
              </a:rPr>
              <a:t>Loutre's</a:t>
            </a:r>
            <a:r>
              <a:rPr lang="en-GB" sz="2000" dirty="0" smtClean="0">
                <a:solidFill>
                  <a:prstClr val="black"/>
                </a:solidFill>
                <a:ea typeface="Calibri"/>
                <a:cs typeface="Times New Roman"/>
              </a:rPr>
              <a:t> War (1749–1755)</a:t>
            </a:r>
          </a:p>
          <a:p>
            <a:pPr marL="800100" lvl="1" indent="-342900" algn="r">
              <a:buFontTx/>
              <a:buChar char="-"/>
            </a:pPr>
            <a:r>
              <a:rPr lang="en-GB" sz="2000" dirty="0" smtClean="0">
                <a:solidFill>
                  <a:prstClr val="black"/>
                </a:solidFill>
                <a:ea typeface="Calibri"/>
                <a:cs typeface="Times New Roman"/>
              </a:rPr>
              <a:t>Pontiac's War (1763–1766)</a:t>
            </a:r>
          </a:p>
          <a:p>
            <a:pPr lvl="1"/>
            <a:endParaRPr lang="en-GB" sz="2000" dirty="0" smtClean="0">
              <a:solidFill>
                <a:srgbClr val="FFFF00"/>
              </a:solidFill>
              <a:cs typeface="Times New Roman"/>
            </a:endParaRPr>
          </a:p>
          <a:p>
            <a:pPr lvl="1"/>
            <a:r>
              <a:rPr lang="en-GB" sz="2000" dirty="0" smtClean="0">
                <a:solidFill>
                  <a:srgbClr val="FF0000"/>
                </a:solidFill>
                <a:cs typeface="Times New Roman"/>
              </a:rPr>
              <a:t> </a:t>
            </a:r>
            <a:endParaRPr lang="en-GB" sz="2000" dirty="0" smtClean="0">
              <a:solidFill>
                <a:srgbClr val="FF0000"/>
              </a:solidFill>
            </a:endParaRPr>
          </a:p>
        </p:txBody>
      </p:sp>
    </p:spTree>
    <p:extLst>
      <p:ext uri="{BB962C8B-B14F-4D97-AF65-F5344CB8AC3E}">
        <p14:creationId xmlns:p14="http://schemas.microsoft.com/office/powerpoint/2010/main" val="144637873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28575"/>
            <a:ext cx="9167484" cy="5220569"/>
          </a:xfrm>
          <a:prstGeom prst="rect">
            <a:avLst/>
          </a:prstGeom>
        </p:spPr>
        <p:txBody>
          <a:bodyPr wrap="square" lIns="540000" tIns="360000" rIns="540000" bIns="360000">
            <a:spAutoFit/>
          </a:bodyPr>
          <a:lstStyle/>
          <a:p>
            <a:r>
              <a:rPr lang="en-US" sz="2000" b="1" u="sng" dirty="0" smtClean="0">
                <a:solidFill>
                  <a:prstClr val="black"/>
                </a:solidFill>
              </a:rPr>
              <a:t>3. Consolidation of First British Empire</a:t>
            </a:r>
            <a:r>
              <a:rPr lang="en-GB" sz="2000" b="1" u="sng" dirty="0" smtClean="0">
                <a:solidFill>
                  <a:prstClr val="black"/>
                </a:solidFill>
              </a:rPr>
              <a:t>: </a:t>
            </a:r>
            <a:r>
              <a:rPr lang="en-GB" sz="2000" b="1" u="sng" dirty="0" smtClean="0">
                <a:solidFill>
                  <a:prstClr val="black"/>
                </a:solidFill>
              </a:rPr>
              <a:t>Wars </a:t>
            </a:r>
            <a:r>
              <a:rPr lang="en-GB" sz="2000" b="1" u="sng" dirty="0">
                <a:solidFill>
                  <a:prstClr val="black"/>
                </a:solidFill>
              </a:rPr>
              <a:t>with </a:t>
            </a:r>
            <a:r>
              <a:rPr lang="en-GB" sz="2000" b="1" u="sng" dirty="0" smtClean="0">
                <a:solidFill>
                  <a:prstClr val="black"/>
                </a:solidFill>
              </a:rPr>
              <a:t>colonial rivals</a:t>
            </a:r>
          </a:p>
          <a:p>
            <a:pPr algn="just"/>
            <a:endParaRPr lang="en-GB" sz="3600" b="1" u="sng" dirty="0">
              <a:solidFill>
                <a:prstClr val="black"/>
              </a:solidFill>
            </a:endParaRPr>
          </a:p>
          <a:p>
            <a:pPr marL="342900" indent="-342900" algn="just">
              <a:buFont typeface="Arial" panose="020B0604020202020204" pitchFamily="34" charset="0"/>
              <a:buChar char="•"/>
            </a:pPr>
            <a:r>
              <a:rPr lang="en-GB" sz="3600" b="1" dirty="0" smtClean="0">
                <a:solidFill>
                  <a:prstClr val="black"/>
                </a:solidFill>
                <a:ea typeface="Calibri"/>
                <a:cs typeface="Times New Roman"/>
              </a:rPr>
              <a:t>Increased metropolitan interest in colonial affairs after era of domestic turbulence: English Civil War (1642–1651), Restoration (1660) and Glorious Revolution (1688</a:t>
            </a:r>
            <a:r>
              <a:rPr lang="en-GB" sz="3600" b="1" dirty="0">
                <a:solidFill>
                  <a:prstClr val="black"/>
                </a:solidFill>
                <a:ea typeface="Calibri"/>
                <a:cs typeface="Times New Roman"/>
              </a:rPr>
              <a:t>), Acts of Union </a:t>
            </a:r>
            <a:r>
              <a:rPr lang="en-GB" sz="3600" b="1" dirty="0" smtClean="0">
                <a:solidFill>
                  <a:prstClr val="black"/>
                </a:solidFill>
                <a:ea typeface="Calibri"/>
                <a:cs typeface="Times New Roman"/>
              </a:rPr>
              <a:t>1707</a:t>
            </a:r>
          </a:p>
          <a:p>
            <a:pPr marL="342900" indent="-342900" algn="just">
              <a:buFont typeface="Arial" panose="020B0604020202020204" pitchFamily="34" charset="0"/>
              <a:buChar char="•"/>
            </a:pPr>
            <a:r>
              <a:rPr lang="en-GB" sz="3600" b="1" dirty="0" smtClean="0">
                <a:solidFill>
                  <a:prstClr val="black"/>
                </a:solidFill>
                <a:ea typeface="Calibri"/>
                <a:cs typeface="Times New Roman"/>
              </a:rPr>
              <a:t>Efforts to reduce colonial autonomy</a:t>
            </a:r>
            <a:endParaRPr lang="en-GB" sz="3600" b="1" dirty="0" smtClean="0">
              <a:solidFill>
                <a:prstClr val="black"/>
              </a:solidFill>
              <a:ea typeface="Calibri"/>
              <a:cs typeface="Times New Roman"/>
            </a:endParaRPr>
          </a:p>
          <a:p>
            <a:pPr marL="342900" indent="-342900">
              <a:buFont typeface="Arial" panose="020B0604020202020204" pitchFamily="34" charset="0"/>
              <a:buChar char="•"/>
            </a:pPr>
            <a:endParaRPr lang="en-GB" sz="2000" b="1" dirty="0" smtClean="0">
              <a:solidFill>
                <a:prstClr val="black"/>
              </a:solidFill>
              <a:ea typeface="Calibri"/>
              <a:cs typeface="Times New Roman"/>
            </a:endParaRPr>
          </a:p>
        </p:txBody>
      </p:sp>
    </p:spTree>
    <p:extLst>
      <p:ext uri="{BB962C8B-B14F-4D97-AF65-F5344CB8AC3E}">
        <p14:creationId xmlns:p14="http://schemas.microsoft.com/office/powerpoint/2010/main" val="4088704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527250"/>
          </a:xfrm>
          <a:prstGeom prst="rect">
            <a:avLst/>
          </a:prstGeom>
        </p:spPr>
        <p:txBody>
          <a:bodyPr wrap="square" lIns="540000" tIns="360000" rIns="540000" bIns="360000">
            <a:spAutoFit/>
          </a:bodyPr>
          <a:lstStyle/>
          <a:p>
            <a:r>
              <a:rPr lang="en-US" sz="2000" b="1" u="sng" dirty="0" smtClean="0">
                <a:solidFill>
                  <a:prstClr val="black"/>
                </a:solidFill>
              </a:rPr>
              <a:t>3. Consolidation of First British Empire</a:t>
            </a:r>
            <a:r>
              <a:rPr lang="en-GB" sz="2000" b="1" u="sng" dirty="0" smtClean="0">
                <a:solidFill>
                  <a:prstClr val="black"/>
                </a:solidFill>
              </a:rPr>
              <a:t>: </a:t>
            </a:r>
            <a:r>
              <a:rPr lang="en-GB" sz="2000" b="1" u="sng" dirty="0" smtClean="0">
                <a:solidFill>
                  <a:prstClr val="black"/>
                </a:solidFill>
              </a:rPr>
              <a:t>Mercantilism</a:t>
            </a:r>
            <a:endParaRPr lang="en-GB" sz="2000" dirty="0" smtClean="0">
              <a:effectLst/>
              <a:ea typeface="Calibri"/>
              <a:cs typeface="Times New Roman"/>
            </a:endParaRPr>
          </a:p>
          <a:p>
            <a:pPr algn="just"/>
            <a:endParaRPr lang="en-GB" sz="1600" dirty="0"/>
          </a:p>
          <a:p>
            <a:pPr algn="just"/>
            <a:endParaRPr lang="en-GB" sz="1600"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70035"/>
            <a:ext cx="5544617" cy="3595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00477" y="2996952"/>
            <a:ext cx="5142690" cy="3861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281" y="4468575"/>
            <a:ext cx="3914767" cy="13256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5658117" y="620688"/>
            <a:ext cx="3346933" cy="3066133"/>
          </a:xfrm>
          <a:prstGeom prst="rect">
            <a:avLst/>
          </a:prstGeom>
        </p:spPr>
        <p:txBody>
          <a:bodyPr wrap="square" lIns="540000" tIns="360000" rIns="540000" bIns="360000">
            <a:spAutoFit/>
          </a:bodyPr>
          <a:lstStyle/>
          <a:p>
            <a:pPr algn="r"/>
            <a:r>
              <a:rPr lang="en-GB" sz="2000" b="1" i="1" u="sng" dirty="0" smtClean="0">
                <a:solidFill>
                  <a:srgbClr val="FF0000"/>
                </a:solidFill>
              </a:rPr>
              <a:t>Critiques:</a:t>
            </a:r>
            <a:r>
              <a:rPr lang="en-GB" sz="2000" b="1" i="1" dirty="0" smtClean="0">
                <a:solidFill>
                  <a:srgbClr val="FF0000"/>
                </a:solidFill>
              </a:rPr>
              <a:t> </a:t>
            </a:r>
            <a:r>
              <a:rPr lang="en-GB" sz="2000" b="1" dirty="0" smtClean="0">
                <a:solidFill>
                  <a:srgbClr val="FF0000"/>
                </a:solidFill>
              </a:rPr>
              <a:t>Adam Smith, </a:t>
            </a:r>
            <a:r>
              <a:rPr lang="en-GB" sz="2000" b="1" i="1" dirty="0" smtClean="0">
                <a:solidFill>
                  <a:srgbClr val="FF0000"/>
                </a:solidFill>
              </a:rPr>
              <a:t>The Wealth of Nations </a:t>
            </a:r>
            <a:r>
              <a:rPr lang="en-GB" sz="2000" b="1" dirty="0" smtClean="0">
                <a:solidFill>
                  <a:srgbClr val="FF0000"/>
                </a:solidFill>
              </a:rPr>
              <a:t>(1776); Free Trade ideology underpins Second British Empire</a:t>
            </a:r>
            <a:endParaRPr lang="en-GB" sz="2000" i="1" dirty="0" smtClean="0">
              <a:solidFill>
                <a:srgbClr val="FF0000"/>
              </a:solidFill>
              <a:effectLst/>
              <a:ea typeface="Calibri"/>
              <a:cs typeface="Times New Roman"/>
            </a:endParaRPr>
          </a:p>
          <a:p>
            <a:pPr algn="just"/>
            <a:endParaRPr lang="en-GB" sz="1600" dirty="0"/>
          </a:p>
          <a:p>
            <a:pPr algn="just"/>
            <a:endParaRPr lang="en-GB" sz="1600" dirty="0" smtClean="0"/>
          </a:p>
        </p:txBody>
      </p:sp>
    </p:spTree>
    <p:extLst>
      <p:ext uri="{BB962C8B-B14F-4D97-AF65-F5344CB8AC3E}">
        <p14:creationId xmlns:p14="http://schemas.microsoft.com/office/powerpoint/2010/main" val="424414600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5589901"/>
          </a:xfrm>
          <a:prstGeom prst="rect">
            <a:avLst/>
          </a:prstGeom>
        </p:spPr>
        <p:txBody>
          <a:bodyPr wrap="square" lIns="540000" tIns="360000" rIns="540000" bIns="360000">
            <a:spAutoFit/>
          </a:bodyPr>
          <a:lstStyle/>
          <a:p>
            <a:r>
              <a:rPr lang="en-GB" sz="2000" b="1" u="sng" dirty="0" smtClean="0">
                <a:solidFill>
                  <a:prstClr val="black"/>
                </a:solidFill>
              </a:rPr>
              <a:t>4. Crisis in America: </a:t>
            </a:r>
            <a:r>
              <a:rPr lang="en-GB" sz="2000" b="1" u="sng" dirty="0" smtClean="0">
                <a:solidFill>
                  <a:prstClr val="black"/>
                </a:solidFill>
              </a:rPr>
              <a:t>‘Intolerable Acts’</a:t>
            </a: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r>
              <a:rPr lang="en-GB" sz="2000" b="1" dirty="0" smtClean="0">
                <a:solidFill>
                  <a:prstClr val="black"/>
                </a:solidFill>
              </a:rPr>
              <a:t>1763 – Treaty of Paris, Royal Proclamation</a:t>
            </a:r>
          </a:p>
          <a:p>
            <a:r>
              <a:rPr lang="en-GB" sz="2000" b="1" dirty="0" smtClean="0">
                <a:solidFill>
                  <a:prstClr val="black"/>
                </a:solidFill>
              </a:rPr>
              <a:t>1764 – Sugar Act</a:t>
            </a:r>
          </a:p>
          <a:p>
            <a:r>
              <a:rPr lang="en-GB" sz="2000" b="1" dirty="0" smtClean="0">
                <a:solidFill>
                  <a:prstClr val="black"/>
                </a:solidFill>
              </a:rPr>
              <a:t>1765 – Stamp Act</a:t>
            </a:r>
          </a:p>
          <a:p>
            <a:r>
              <a:rPr lang="en-GB" sz="2000" b="1" dirty="0">
                <a:solidFill>
                  <a:prstClr val="black"/>
                </a:solidFill>
              </a:rPr>
              <a:t>1766 </a:t>
            </a:r>
            <a:r>
              <a:rPr lang="en-GB" sz="2000" b="1" dirty="0" smtClean="0">
                <a:solidFill>
                  <a:prstClr val="black"/>
                </a:solidFill>
              </a:rPr>
              <a:t>– </a:t>
            </a:r>
            <a:r>
              <a:rPr lang="en-GB" sz="2000" b="1" dirty="0">
                <a:solidFill>
                  <a:prstClr val="black"/>
                </a:solidFill>
              </a:rPr>
              <a:t>Declaratory Act </a:t>
            </a:r>
            <a:endParaRPr lang="en-GB" sz="2000" b="1" dirty="0" smtClean="0">
              <a:solidFill>
                <a:prstClr val="black"/>
              </a:solidFill>
            </a:endParaRPr>
          </a:p>
          <a:p>
            <a:r>
              <a:rPr lang="en-GB" sz="1600" i="1" dirty="0" smtClean="0">
                <a:solidFill>
                  <a:prstClr val="black"/>
                </a:solidFill>
              </a:rPr>
              <a:t>(</a:t>
            </a:r>
            <a:r>
              <a:rPr lang="en-GB" sz="1600" i="1" dirty="0">
                <a:solidFill>
                  <a:prstClr val="black"/>
                </a:solidFill>
              </a:rPr>
              <a:t>Parliament </a:t>
            </a:r>
            <a:r>
              <a:rPr lang="en-GB" sz="1600" i="1" dirty="0" smtClean="0">
                <a:solidFill>
                  <a:prstClr val="black"/>
                </a:solidFill>
              </a:rPr>
              <a:t>repeals Stamp </a:t>
            </a:r>
            <a:r>
              <a:rPr lang="en-GB" sz="1600" i="1" dirty="0">
                <a:solidFill>
                  <a:prstClr val="black"/>
                </a:solidFill>
              </a:rPr>
              <a:t>Act, but declares </a:t>
            </a:r>
            <a:r>
              <a:rPr lang="en-GB" sz="1600" i="1" dirty="0" smtClean="0">
                <a:solidFill>
                  <a:prstClr val="black"/>
                </a:solidFill>
              </a:rPr>
              <a:t>right </a:t>
            </a:r>
            <a:r>
              <a:rPr lang="en-GB" sz="1600" i="1" dirty="0">
                <a:solidFill>
                  <a:prstClr val="black"/>
                </a:solidFill>
              </a:rPr>
              <a:t>to tax </a:t>
            </a:r>
            <a:r>
              <a:rPr lang="en-GB" sz="1600" i="1" dirty="0" smtClean="0">
                <a:solidFill>
                  <a:prstClr val="black"/>
                </a:solidFill>
              </a:rPr>
              <a:t>colonies)</a:t>
            </a:r>
          </a:p>
          <a:p>
            <a:r>
              <a:rPr lang="en-GB" sz="2000" b="1" dirty="0" smtClean="0">
                <a:solidFill>
                  <a:prstClr val="black"/>
                </a:solidFill>
              </a:rPr>
              <a:t>1767 – Townshend Duties </a:t>
            </a:r>
            <a:r>
              <a:rPr lang="en-GB" sz="1600" i="1" dirty="0" smtClean="0">
                <a:solidFill>
                  <a:prstClr val="black"/>
                </a:solidFill>
              </a:rPr>
              <a:t>(Repealed 1770)</a:t>
            </a:r>
            <a:endParaRPr lang="en-GB" sz="2000" b="1" dirty="0" smtClean="0">
              <a:solidFill>
                <a:prstClr val="black"/>
              </a:solidFill>
            </a:endParaRPr>
          </a:p>
          <a:p>
            <a:r>
              <a:rPr lang="en-GB" sz="2000" b="1" dirty="0" smtClean="0">
                <a:solidFill>
                  <a:prstClr val="black"/>
                </a:solidFill>
              </a:rPr>
              <a:t>1768 – Stationing on British troops in Boston</a:t>
            </a:r>
          </a:p>
          <a:p>
            <a:r>
              <a:rPr lang="en-GB" sz="2000" b="1" dirty="0" smtClean="0">
                <a:solidFill>
                  <a:prstClr val="black"/>
                </a:solidFill>
              </a:rPr>
              <a:t>1770 – Boston Massacre </a:t>
            </a:r>
            <a:r>
              <a:rPr lang="en-GB" sz="1600" i="1" dirty="0" smtClean="0">
                <a:solidFill>
                  <a:prstClr val="black"/>
                </a:solidFill>
              </a:rPr>
              <a:t>(five civilians killed; pictured above)</a:t>
            </a:r>
            <a:endParaRPr lang="en-GB" sz="1600" b="1" i="1" dirty="0" smtClean="0">
              <a:solidFill>
                <a:prstClr val="black"/>
              </a:solidFill>
            </a:endParaRPr>
          </a:p>
          <a:p>
            <a:r>
              <a:rPr lang="en-GB" sz="2000" b="1" dirty="0" smtClean="0">
                <a:solidFill>
                  <a:prstClr val="black"/>
                </a:solidFill>
              </a:rPr>
              <a:t>1773 – Tea Act; Boston Tea Party </a:t>
            </a:r>
            <a:r>
              <a:rPr lang="en-GB" sz="1600" i="1" dirty="0" smtClean="0">
                <a:solidFill>
                  <a:prstClr val="black"/>
                </a:solidFill>
              </a:rPr>
              <a:t>(picture below)</a:t>
            </a:r>
          </a:p>
          <a:p>
            <a:r>
              <a:rPr lang="en-GB" sz="2000" b="1" dirty="0" smtClean="0">
                <a:solidFill>
                  <a:prstClr val="black"/>
                </a:solidFill>
              </a:rPr>
              <a:t>1774 – Intolerable Acts</a:t>
            </a:r>
          </a:p>
          <a:p>
            <a:r>
              <a:rPr lang="en-GB" sz="2000" b="1" dirty="0" smtClean="0">
                <a:solidFill>
                  <a:prstClr val="black"/>
                </a:solidFill>
              </a:rPr>
              <a:t>1776 – Paine’s </a:t>
            </a:r>
            <a:r>
              <a:rPr lang="en-GB" sz="2000" b="1" i="1" dirty="0" smtClean="0">
                <a:solidFill>
                  <a:prstClr val="black"/>
                </a:solidFill>
              </a:rPr>
              <a:t>Common Sense </a:t>
            </a:r>
            <a:r>
              <a:rPr lang="en-GB" sz="2000" b="1" dirty="0" smtClean="0">
                <a:solidFill>
                  <a:prstClr val="black"/>
                </a:solidFill>
              </a:rPr>
              <a:t>published</a:t>
            </a:r>
            <a:endParaRPr lang="en-GB" sz="2000" b="1" dirty="0">
              <a:solidFill>
                <a:prstClr val="black"/>
              </a:solidFill>
            </a:endParaRPr>
          </a:p>
          <a:p>
            <a:endParaRPr lang="en-GB" sz="2000" b="1" u="sng" dirty="0">
              <a:solidFill>
                <a:prstClr val="black"/>
              </a:solidFill>
            </a:endParaRPr>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9076" y="39450"/>
            <a:ext cx="2903588" cy="26616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03148" y="4293096"/>
            <a:ext cx="2852501" cy="2415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51520" y="5134646"/>
            <a:ext cx="4572000" cy="646331"/>
          </a:xfrm>
          <a:prstGeom prst="rect">
            <a:avLst/>
          </a:prstGeom>
        </p:spPr>
        <p:txBody>
          <a:bodyPr>
            <a:spAutoFit/>
          </a:bodyPr>
          <a:lstStyle/>
          <a:p>
            <a:pPr algn="r"/>
            <a:r>
              <a:rPr lang="en-GB" b="1" i="1" u="sng" dirty="0">
                <a:solidFill>
                  <a:srgbClr val="FF0000"/>
                </a:solidFill>
              </a:rPr>
              <a:t>Critiques:</a:t>
            </a:r>
            <a:r>
              <a:rPr lang="en-GB" b="1" i="1" dirty="0">
                <a:solidFill>
                  <a:srgbClr val="FF0000"/>
                </a:solidFill>
              </a:rPr>
              <a:t> </a:t>
            </a:r>
            <a:r>
              <a:rPr lang="en-GB" b="1" dirty="0" smtClean="0">
                <a:solidFill>
                  <a:srgbClr val="FF0000"/>
                </a:solidFill>
              </a:rPr>
              <a:t>‘No Taxation Without Representation’ mantra</a:t>
            </a:r>
            <a:endParaRPr lang="en-GB" i="1" dirty="0">
              <a:solidFill>
                <a:srgbClr val="FF0000"/>
              </a:solidFill>
              <a:ea typeface="Calibri"/>
              <a:cs typeface="Times New Roman"/>
            </a:endParaRPr>
          </a:p>
        </p:txBody>
      </p:sp>
      <p:sp>
        <p:nvSpPr>
          <p:cNvPr id="6" name="Rectangle 5"/>
          <p:cNvSpPr/>
          <p:nvPr/>
        </p:nvSpPr>
        <p:spPr>
          <a:xfrm>
            <a:off x="396995" y="836712"/>
            <a:ext cx="4572000" cy="646331"/>
          </a:xfrm>
          <a:prstGeom prst="rect">
            <a:avLst/>
          </a:prstGeom>
        </p:spPr>
        <p:txBody>
          <a:bodyPr>
            <a:spAutoFit/>
          </a:bodyPr>
          <a:lstStyle/>
          <a:p>
            <a:pPr algn="r"/>
            <a:r>
              <a:rPr lang="en-GB" b="1" i="1" dirty="0" smtClean="0">
                <a:solidFill>
                  <a:srgbClr val="FF0000"/>
                </a:solidFill>
              </a:rPr>
              <a:t>War debts total £150 million – crown decides to introduce new taxes in colonies</a:t>
            </a:r>
            <a:endParaRPr lang="en-GB" i="1" dirty="0">
              <a:solidFill>
                <a:srgbClr val="FF0000"/>
              </a:solidFill>
              <a:ea typeface="Calibri"/>
              <a:cs typeface="Times New Roman"/>
            </a:endParaRPr>
          </a:p>
        </p:txBody>
      </p:sp>
    </p:spTree>
    <p:extLst>
      <p:ext uri="{BB962C8B-B14F-4D97-AF65-F5344CB8AC3E}">
        <p14:creationId xmlns:p14="http://schemas.microsoft.com/office/powerpoint/2010/main" val="132631912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8908" y="0"/>
            <a:ext cx="9167484" cy="1034808"/>
          </a:xfrm>
          <a:prstGeom prst="rect">
            <a:avLst/>
          </a:prstGeom>
        </p:spPr>
        <p:txBody>
          <a:bodyPr wrap="square" lIns="540000" tIns="360000" rIns="540000" bIns="360000">
            <a:spAutoFit/>
          </a:bodyPr>
          <a:lstStyle/>
          <a:p>
            <a:pPr algn="r"/>
            <a:r>
              <a:rPr lang="en-GB" sz="2000" b="1" u="sng" dirty="0" smtClean="0">
                <a:solidFill>
                  <a:prstClr val="black"/>
                </a:solidFill>
              </a:rPr>
              <a:t>4. Crisis in America: </a:t>
            </a:r>
            <a:r>
              <a:rPr lang="en-GB" sz="2000" b="1" u="sng" dirty="0" smtClean="0">
                <a:solidFill>
                  <a:prstClr val="black"/>
                </a:solidFill>
              </a:rPr>
              <a:t>Proclamation of 1763</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08" y="0"/>
            <a:ext cx="4117164" cy="4149080"/>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2448336105"/>
              </p:ext>
            </p:extLst>
          </p:nvPr>
        </p:nvGraphicFramePr>
        <p:xfrm>
          <a:off x="5306849" y="2132856"/>
          <a:ext cx="3831421" cy="4335780"/>
        </p:xfrm>
        <a:graphic>
          <a:graphicData uri="http://schemas.openxmlformats.org/drawingml/2006/table">
            <a:tbl>
              <a:tblPr/>
              <a:tblGrid>
                <a:gridCol w="936104"/>
                <a:gridCol w="2895317"/>
              </a:tblGrid>
              <a:tr h="431448">
                <a:tc>
                  <a:txBody>
                    <a:bodyPr/>
                    <a:lstStyle/>
                    <a:p>
                      <a:pPr algn="r"/>
                      <a:r>
                        <a:rPr lang="en-GB" sz="1600" b="1" dirty="0"/>
                        <a:t>1763</a:t>
                      </a:r>
                      <a:br>
                        <a:rPr lang="en-GB" sz="1600" b="1" dirty="0"/>
                      </a:br>
                      <a:r>
                        <a:rPr lang="en-GB" sz="1600" dirty="0" smtClean="0"/>
                        <a:t>February</a:t>
                      </a:r>
                      <a:endParaRPr lang="en-GB" sz="1600" dirty="0"/>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Signing of the Treaty of Paris</a:t>
                      </a:r>
                      <a:r>
                        <a:rPr lang="en-GB" sz="1600" dirty="0"/>
                        <a:t/>
                      </a:r>
                      <a:br>
                        <a:rPr lang="en-GB" sz="1600" dirty="0"/>
                      </a:br>
                      <a:endParaRPr lang="en-GB" sz="1600" dirty="0"/>
                    </a:p>
                  </a:txBody>
                  <a:tcPr marL="47625" marR="47625" marT="47625" marB="47625">
                    <a:lnL>
                      <a:noFill/>
                    </a:lnL>
                    <a:lnR>
                      <a:noFill/>
                    </a:lnR>
                    <a:lnT>
                      <a:noFill/>
                    </a:lnT>
                    <a:lnB>
                      <a:noFill/>
                    </a:lnB>
                    <a:solidFill>
                      <a:schemeClr val="accent5">
                        <a:lumMod val="40000"/>
                        <a:lumOff val="60000"/>
                      </a:schemeClr>
                    </a:solidFill>
                  </a:tcPr>
                </a:tc>
              </a:tr>
              <a:tr h="2457904">
                <a:tc>
                  <a:txBody>
                    <a:bodyPr/>
                    <a:lstStyle/>
                    <a:p>
                      <a:pPr algn="r"/>
                      <a:r>
                        <a:rPr lang="en-GB" sz="1600" b="1" dirty="0"/>
                        <a:t>1763</a:t>
                      </a:r>
                      <a:r>
                        <a:rPr lang="en-GB" sz="1600" dirty="0"/>
                        <a:t/>
                      </a:r>
                      <a:br>
                        <a:rPr lang="en-GB" sz="1600" dirty="0"/>
                      </a:br>
                      <a:r>
                        <a:rPr lang="en-GB" sz="1600" dirty="0" smtClean="0"/>
                        <a:t>October</a:t>
                      </a:r>
                      <a:r>
                        <a:rPr lang="en-GB" sz="1600" dirty="0"/>
                        <a:t> </a:t>
                      </a:r>
                      <a:br>
                        <a:rPr lang="en-GB" sz="1600" dirty="0"/>
                      </a:br>
                      <a:endParaRPr lang="en-GB" sz="1600" dirty="0"/>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Proclamation of 1763</a:t>
                      </a:r>
                      <a:r>
                        <a:rPr lang="en-GB" sz="1600" dirty="0"/>
                        <a:t/>
                      </a:r>
                      <a:br>
                        <a:rPr lang="en-GB" sz="1600" dirty="0"/>
                      </a:br>
                      <a:r>
                        <a:rPr lang="en-GB" sz="1600" dirty="0"/>
                        <a:t>Wary of the cost of defending the colonies, George III </a:t>
                      </a:r>
                      <a:r>
                        <a:rPr lang="en-GB" sz="1600" dirty="0">
                          <a:solidFill>
                            <a:srgbClr val="FF0000"/>
                          </a:solidFill>
                        </a:rPr>
                        <a:t>prohibited all settlement west of the Appalachian mountains without guarantees of security from local Native American nations</a:t>
                      </a:r>
                      <a:r>
                        <a:rPr lang="en-GB" sz="1600" dirty="0"/>
                        <a:t>. The intervention in colonial affairs offended the thirteen </a:t>
                      </a:r>
                      <a:r>
                        <a:rPr lang="en-GB" sz="1600" dirty="0" smtClean="0"/>
                        <a:t>colonies’ </a:t>
                      </a:r>
                      <a:r>
                        <a:rPr lang="en-GB" sz="1600" dirty="0"/>
                        <a:t>claim to the exclusive right to govern lands to their </a:t>
                      </a:r>
                      <a:r>
                        <a:rPr lang="en-GB" sz="1600" dirty="0" smtClean="0"/>
                        <a:t>west</a:t>
                      </a:r>
                      <a:r>
                        <a:rPr lang="en-GB" sz="1600" baseline="0" dirty="0" smtClean="0"/>
                        <a:t> (e.g. Ohio Company of Virginia, whose disputes with French claimants helped precipitate the Seven Years’ War)</a:t>
                      </a:r>
                      <a:endParaRPr lang="en-GB" sz="1600" dirty="0"/>
                    </a:p>
                  </a:txBody>
                  <a:tcPr marL="47625" marR="47625" marT="47625" marB="47625">
                    <a:lnL>
                      <a:noFill/>
                    </a:lnL>
                    <a:lnR>
                      <a:noFill/>
                    </a:lnR>
                    <a:lnT>
                      <a:noFill/>
                    </a:lnT>
                    <a:lnB>
                      <a:noFill/>
                    </a:lnB>
                    <a:solidFill>
                      <a:schemeClr val="accent5">
                        <a:lumMod val="40000"/>
                        <a:lumOff val="60000"/>
                      </a:schemeClr>
                    </a:solidFill>
                  </a:tcPr>
                </a:tc>
              </a:tr>
            </a:tbl>
          </a:graphicData>
        </a:graphic>
      </p:graphicFrame>
      <p:sp>
        <p:nvSpPr>
          <p:cNvPr id="2" name="Rectangle 1"/>
          <p:cNvSpPr/>
          <p:nvPr/>
        </p:nvSpPr>
        <p:spPr>
          <a:xfrm>
            <a:off x="4355976" y="517404"/>
            <a:ext cx="4788024" cy="1477328"/>
          </a:xfrm>
          <a:prstGeom prst="rect">
            <a:avLst/>
          </a:prstGeom>
        </p:spPr>
        <p:txBody>
          <a:bodyPr wrap="square">
            <a:spAutoFit/>
          </a:bodyPr>
          <a:lstStyle/>
          <a:p>
            <a:pPr marL="342900" indent="-342900" algn="r">
              <a:buFont typeface="Arial" panose="020B0604020202020204" pitchFamily="34" charset="0"/>
              <a:buChar char="•"/>
            </a:pPr>
            <a:endParaRPr lang="en-GB" b="1" u="sng" dirty="0">
              <a:solidFill>
                <a:prstClr val="black"/>
              </a:solidFill>
              <a:cs typeface="Times New Roman"/>
            </a:endParaRPr>
          </a:p>
          <a:p>
            <a:pPr marL="342900" indent="-342900" algn="r">
              <a:buFont typeface="Arial" panose="020B0604020202020204" pitchFamily="34" charset="0"/>
              <a:buChar char="•"/>
            </a:pPr>
            <a:r>
              <a:rPr lang="en-GB" b="1" dirty="0">
                <a:solidFill>
                  <a:prstClr val="black"/>
                </a:solidFill>
              </a:rPr>
              <a:t>European conflicts </a:t>
            </a:r>
            <a:r>
              <a:rPr lang="en-GB" b="1" dirty="0" smtClean="0">
                <a:solidFill>
                  <a:prstClr val="black"/>
                </a:solidFill>
              </a:rPr>
              <a:t>assumed </a:t>
            </a:r>
            <a:r>
              <a:rPr lang="en-GB" b="1" dirty="0">
                <a:solidFill>
                  <a:prstClr val="black"/>
                </a:solidFill>
              </a:rPr>
              <a:t>colonial dimension in North America</a:t>
            </a:r>
          </a:p>
          <a:p>
            <a:pPr marL="342900" indent="-342900" algn="r">
              <a:buFont typeface="Arial" panose="020B0604020202020204" pitchFamily="34" charset="0"/>
              <a:buChar char="•"/>
            </a:pPr>
            <a:r>
              <a:rPr lang="en-GB" b="1" dirty="0" smtClean="0">
                <a:solidFill>
                  <a:prstClr val="black"/>
                </a:solidFill>
                <a:ea typeface="Calibri"/>
                <a:cs typeface="Times New Roman"/>
              </a:rPr>
              <a:t>Indian </a:t>
            </a:r>
            <a:r>
              <a:rPr lang="en-GB" b="1" dirty="0">
                <a:solidFill>
                  <a:prstClr val="black"/>
                </a:solidFill>
                <a:ea typeface="Calibri"/>
                <a:cs typeface="Times New Roman"/>
              </a:rPr>
              <a:t>tribes forge alliances with different European powers within these </a:t>
            </a:r>
            <a:r>
              <a:rPr lang="en-GB" b="1" dirty="0" smtClean="0">
                <a:solidFill>
                  <a:prstClr val="black"/>
                </a:solidFill>
                <a:ea typeface="Calibri"/>
                <a:cs typeface="Times New Roman"/>
              </a:rPr>
              <a:t>disputes</a:t>
            </a:r>
            <a:endParaRPr lang="en-GB" b="1" dirty="0">
              <a:solidFill>
                <a:prstClr val="black"/>
              </a:solidFill>
              <a:ea typeface="Calibri"/>
              <a:cs typeface="Times New Roman"/>
            </a:endParaRPr>
          </a:p>
        </p:txBody>
      </p:sp>
      <p:sp>
        <p:nvSpPr>
          <p:cNvPr id="6" name="Rectangle 5"/>
          <p:cNvSpPr/>
          <p:nvPr/>
        </p:nvSpPr>
        <p:spPr>
          <a:xfrm>
            <a:off x="-396552" y="3861048"/>
            <a:ext cx="6264696" cy="3743242"/>
          </a:xfrm>
          <a:prstGeom prst="rect">
            <a:avLst/>
          </a:prstGeom>
        </p:spPr>
        <p:txBody>
          <a:bodyPr wrap="square" lIns="540000" tIns="360000" rIns="540000" bIns="360000" numCol="2">
            <a:spAutoFit/>
          </a:bodyPr>
          <a:lstStyle/>
          <a:p>
            <a:pPr marL="800100" lvl="1" indent="-342900">
              <a:buFontTx/>
              <a:buChar char="-"/>
            </a:pPr>
            <a:r>
              <a:rPr lang="en-GB" sz="1600" dirty="0" smtClean="0">
                <a:solidFill>
                  <a:prstClr val="black"/>
                </a:solidFill>
                <a:ea typeface="Calibri"/>
                <a:cs typeface="Times New Roman"/>
              </a:rPr>
              <a:t>War of League of Augsburg (1689–1697)</a:t>
            </a:r>
          </a:p>
          <a:p>
            <a:pPr marL="800100" lvl="1" indent="-342900">
              <a:buFontTx/>
              <a:buChar char="-"/>
            </a:pPr>
            <a:r>
              <a:rPr lang="en-GB" sz="1600" dirty="0" smtClean="0">
                <a:solidFill>
                  <a:prstClr val="black"/>
                </a:solidFill>
                <a:ea typeface="Calibri"/>
                <a:cs typeface="Times New Roman"/>
              </a:rPr>
              <a:t>War of the Spanish Succession (1702–1713)</a:t>
            </a:r>
            <a:endParaRPr lang="en-GB" sz="1600" dirty="0">
              <a:solidFill>
                <a:prstClr val="black"/>
              </a:solidFill>
              <a:ea typeface="Calibri"/>
              <a:cs typeface="Times New Roman"/>
            </a:endParaRPr>
          </a:p>
          <a:p>
            <a:pPr marL="800100" lvl="1" indent="-342900">
              <a:buFontTx/>
              <a:buChar char="-"/>
            </a:pPr>
            <a:r>
              <a:rPr lang="en-GB" sz="1600" dirty="0">
                <a:solidFill>
                  <a:prstClr val="black"/>
                </a:solidFill>
                <a:ea typeface="Calibri"/>
                <a:cs typeface="Times New Roman"/>
              </a:rPr>
              <a:t>War of the </a:t>
            </a:r>
            <a:r>
              <a:rPr lang="en-GB" sz="1600" dirty="0" smtClean="0">
                <a:solidFill>
                  <a:prstClr val="black"/>
                </a:solidFill>
                <a:ea typeface="Calibri"/>
                <a:cs typeface="Times New Roman"/>
              </a:rPr>
              <a:t>Austrian Succession (1744–1748</a:t>
            </a:r>
            <a:r>
              <a:rPr lang="en-GB" sz="1600" dirty="0" smtClean="0">
                <a:solidFill>
                  <a:prstClr val="black"/>
                </a:solidFill>
                <a:ea typeface="Calibri"/>
                <a:cs typeface="Times New Roman"/>
              </a:rPr>
              <a:t>)]</a:t>
            </a:r>
          </a:p>
          <a:p>
            <a:pPr marL="800100" lvl="1" indent="-342900">
              <a:buFontTx/>
              <a:buChar char="-"/>
            </a:pPr>
            <a:endParaRPr lang="en-GB" sz="1600" dirty="0">
              <a:solidFill>
                <a:prstClr val="black"/>
              </a:solidFill>
              <a:ea typeface="Calibri"/>
              <a:cs typeface="Times New Roman"/>
            </a:endParaRPr>
          </a:p>
          <a:p>
            <a:pPr marL="800100" lvl="1" indent="-342900">
              <a:buFontTx/>
              <a:buChar char="-"/>
            </a:pPr>
            <a:endParaRPr lang="en-GB" sz="1600" dirty="0" smtClean="0">
              <a:solidFill>
                <a:prstClr val="black"/>
              </a:solidFill>
              <a:ea typeface="Calibri"/>
              <a:cs typeface="Times New Roman"/>
            </a:endParaRPr>
          </a:p>
          <a:p>
            <a:pPr marL="800100" lvl="1" indent="-342900">
              <a:buFontTx/>
              <a:buChar char="-"/>
            </a:pPr>
            <a:endParaRPr lang="en-GB" sz="1600" dirty="0">
              <a:solidFill>
                <a:prstClr val="black"/>
              </a:solidFill>
              <a:ea typeface="Calibri"/>
              <a:cs typeface="Times New Roman"/>
            </a:endParaRPr>
          </a:p>
          <a:p>
            <a:pPr marL="800100" lvl="1" indent="-342900">
              <a:buFontTx/>
              <a:buChar char="-"/>
            </a:pPr>
            <a:r>
              <a:rPr lang="en-GB" sz="2000" b="1" dirty="0" smtClean="0">
                <a:solidFill>
                  <a:srgbClr val="FF0000"/>
                </a:solidFill>
                <a:ea typeface="Calibri"/>
                <a:cs typeface="Times New Roman"/>
              </a:rPr>
              <a:t>Seven </a:t>
            </a:r>
            <a:r>
              <a:rPr lang="en-GB" sz="2000" b="1" dirty="0" smtClean="0">
                <a:solidFill>
                  <a:srgbClr val="FF0000"/>
                </a:solidFill>
                <a:ea typeface="Calibri"/>
                <a:cs typeface="Times New Roman"/>
              </a:rPr>
              <a:t>Years’ War </a:t>
            </a:r>
            <a:r>
              <a:rPr lang="en-GB" sz="2000" b="1" dirty="0" err="1" smtClean="0">
                <a:solidFill>
                  <a:srgbClr val="FF0000"/>
                </a:solidFill>
                <a:ea typeface="Calibri"/>
                <a:cs typeface="Times New Roman"/>
              </a:rPr>
              <a:t>inc.</a:t>
            </a:r>
            <a:r>
              <a:rPr lang="en-GB" sz="2000" b="1" dirty="0" smtClean="0">
                <a:solidFill>
                  <a:srgbClr val="FF0000"/>
                </a:solidFill>
                <a:ea typeface="Calibri"/>
                <a:cs typeface="Times New Roman"/>
              </a:rPr>
              <a:t> French </a:t>
            </a:r>
            <a:r>
              <a:rPr lang="en-GB" sz="2000" b="1" dirty="0" smtClean="0">
                <a:solidFill>
                  <a:srgbClr val="FF0000"/>
                </a:solidFill>
                <a:ea typeface="Calibri"/>
                <a:cs typeface="Times New Roman"/>
              </a:rPr>
              <a:t>and Indian War </a:t>
            </a:r>
            <a:r>
              <a:rPr lang="en-GB" sz="2000" b="1" dirty="0">
                <a:solidFill>
                  <a:srgbClr val="FF0000"/>
                </a:solidFill>
                <a:ea typeface="Calibri"/>
                <a:cs typeface="Times New Roman"/>
              </a:rPr>
              <a:t>(</a:t>
            </a:r>
            <a:r>
              <a:rPr lang="en-GB" sz="2000" b="1" dirty="0" smtClean="0">
                <a:solidFill>
                  <a:srgbClr val="FF0000"/>
                </a:solidFill>
                <a:ea typeface="Calibri"/>
                <a:cs typeface="Times New Roman"/>
              </a:rPr>
              <a:t>1756–1763</a:t>
            </a:r>
            <a:r>
              <a:rPr lang="en-GB" sz="2000" b="1" dirty="0" smtClean="0">
                <a:solidFill>
                  <a:srgbClr val="FF0000"/>
                </a:solidFill>
                <a:ea typeface="Calibri"/>
                <a:cs typeface="Times New Roman"/>
              </a:rPr>
              <a:t>) – </a:t>
            </a:r>
            <a:r>
              <a:rPr lang="en-GB" sz="2000" b="1" dirty="0" err="1" smtClean="0">
                <a:solidFill>
                  <a:srgbClr val="FF0000"/>
                </a:solidFill>
                <a:ea typeface="Calibri"/>
                <a:cs typeface="Times New Roman"/>
              </a:rPr>
              <a:t>Britiain</a:t>
            </a:r>
            <a:r>
              <a:rPr lang="en-GB" sz="2000" b="1" dirty="0" smtClean="0">
                <a:solidFill>
                  <a:srgbClr val="FF0000"/>
                </a:solidFill>
                <a:ea typeface="Calibri"/>
                <a:cs typeface="Times New Roman"/>
              </a:rPr>
              <a:t> allied with Indian tribes against France</a:t>
            </a:r>
            <a:endParaRPr lang="en-GB" sz="2000" b="1" dirty="0">
              <a:solidFill>
                <a:srgbClr val="FF0000"/>
              </a:solidFill>
              <a:ea typeface="Calibri"/>
              <a:cs typeface="Times New Roman"/>
            </a:endParaRPr>
          </a:p>
          <a:p>
            <a:pPr lvl="1"/>
            <a:endParaRPr lang="en-GB" sz="2000" b="1" dirty="0">
              <a:solidFill>
                <a:srgbClr val="FF0000"/>
              </a:solidFill>
              <a:ea typeface="Calibri"/>
              <a:cs typeface="Times New Roman"/>
            </a:endParaRPr>
          </a:p>
          <a:p>
            <a:pPr algn="just"/>
            <a:endParaRPr lang="en-GB" sz="1600" dirty="0" smtClean="0"/>
          </a:p>
        </p:txBody>
      </p:sp>
    </p:spTree>
    <p:extLst>
      <p:ext uri="{BB962C8B-B14F-4D97-AF65-F5344CB8AC3E}">
        <p14:creationId xmlns:p14="http://schemas.microsoft.com/office/powerpoint/2010/main" val="29462736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5589901"/>
          </a:xfrm>
          <a:prstGeom prst="rect">
            <a:avLst/>
          </a:prstGeom>
        </p:spPr>
        <p:txBody>
          <a:bodyPr wrap="square" lIns="540000" tIns="360000" rIns="540000" bIns="360000">
            <a:spAutoFit/>
          </a:bodyPr>
          <a:lstStyle/>
          <a:p>
            <a:r>
              <a:rPr lang="en-GB" sz="2000" b="1" u="sng" dirty="0" smtClean="0">
                <a:solidFill>
                  <a:prstClr val="black"/>
                </a:solidFill>
              </a:rPr>
              <a:t>4. Crisis in America: </a:t>
            </a:r>
            <a:r>
              <a:rPr lang="en-GB" sz="2000" b="1" u="sng" dirty="0" smtClean="0">
                <a:solidFill>
                  <a:prstClr val="black"/>
                </a:solidFill>
              </a:rPr>
              <a:t>‘Intolerable Acts’</a:t>
            </a:r>
          </a:p>
          <a:p>
            <a:endParaRPr lang="en-GB" sz="2000" b="1" u="sng" dirty="0" smtClean="0">
              <a:solidFill>
                <a:prstClr val="black"/>
              </a:solidFill>
            </a:endParaRPr>
          </a:p>
          <a:p>
            <a:endParaRPr lang="en-GB" sz="2000" b="1" u="sng" dirty="0">
              <a:solidFill>
                <a:prstClr val="black"/>
              </a:solidFill>
            </a:endParaRPr>
          </a:p>
          <a:p>
            <a:endParaRPr lang="en-GB" sz="2000" b="1" u="sng" dirty="0" smtClean="0">
              <a:solidFill>
                <a:prstClr val="black"/>
              </a:solidFill>
            </a:endParaRPr>
          </a:p>
          <a:p>
            <a:r>
              <a:rPr lang="en-GB" sz="2000" b="1" dirty="0" smtClean="0">
                <a:solidFill>
                  <a:prstClr val="black"/>
                </a:solidFill>
              </a:rPr>
              <a:t>1763 – Treaty of Paris, Royal Proclamation</a:t>
            </a:r>
          </a:p>
          <a:p>
            <a:r>
              <a:rPr lang="en-GB" sz="2000" b="1" dirty="0" smtClean="0">
                <a:solidFill>
                  <a:prstClr val="black"/>
                </a:solidFill>
              </a:rPr>
              <a:t>1764 – Sugar Act</a:t>
            </a:r>
          </a:p>
          <a:p>
            <a:r>
              <a:rPr lang="en-GB" sz="2000" b="1" dirty="0" smtClean="0">
                <a:solidFill>
                  <a:prstClr val="black"/>
                </a:solidFill>
              </a:rPr>
              <a:t>1765 – Stamp Act</a:t>
            </a:r>
          </a:p>
          <a:p>
            <a:r>
              <a:rPr lang="en-GB" sz="2000" b="1" dirty="0">
                <a:solidFill>
                  <a:prstClr val="black"/>
                </a:solidFill>
              </a:rPr>
              <a:t>1766 </a:t>
            </a:r>
            <a:r>
              <a:rPr lang="en-GB" sz="2000" b="1" dirty="0" smtClean="0">
                <a:solidFill>
                  <a:prstClr val="black"/>
                </a:solidFill>
              </a:rPr>
              <a:t>– </a:t>
            </a:r>
            <a:r>
              <a:rPr lang="en-GB" sz="2000" b="1" dirty="0">
                <a:solidFill>
                  <a:prstClr val="black"/>
                </a:solidFill>
              </a:rPr>
              <a:t>Declaratory Act </a:t>
            </a:r>
            <a:endParaRPr lang="en-GB" sz="2000" b="1" dirty="0" smtClean="0">
              <a:solidFill>
                <a:prstClr val="black"/>
              </a:solidFill>
            </a:endParaRPr>
          </a:p>
          <a:p>
            <a:r>
              <a:rPr lang="en-GB" sz="1600" i="1" dirty="0" smtClean="0">
                <a:solidFill>
                  <a:prstClr val="black"/>
                </a:solidFill>
              </a:rPr>
              <a:t>(</a:t>
            </a:r>
            <a:r>
              <a:rPr lang="en-GB" sz="1600" i="1" dirty="0">
                <a:solidFill>
                  <a:prstClr val="black"/>
                </a:solidFill>
              </a:rPr>
              <a:t>Parliament </a:t>
            </a:r>
            <a:r>
              <a:rPr lang="en-GB" sz="1600" i="1" dirty="0" smtClean="0">
                <a:solidFill>
                  <a:prstClr val="black"/>
                </a:solidFill>
              </a:rPr>
              <a:t>repeals Stamp </a:t>
            </a:r>
            <a:r>
              <a:rPr lang="en-GB" sz="1600" i="1" dirty="0">
                <a:solidFill>
                  <a:prstClr val="black"/>
                </a:solidFill>
              </a:rPr>
              <a:t>Act, but declares </a:t>
            </a:r>
            <a:r>
              <a:rPr lang="en-GB" sz="1600" i="1" dirty="0" smtClean="0">
                <a:solidFill>
                  <a:prstClr val="black"/>
                </a:solidFill>
              </a:rPr>
              <a:t>right </a:t>
            </a:r>
            <a:r>
              <a:rPr lang="en-GB" sz="1600" i="1" dirty="0">
                <a:solidFill>
                  <a:prstClr val="black"/>
                </a:solidFill>
              </a:rPr>
              <a:t>to tax </a:t>
            </a:r>
            <a:r>
              <a:rPr lang="en-GB" sz="1600" i="1" dirty="0" smtClean="0">
                <a:solidFill>
                  <a:prstClr val="black"/>
                </a:solidFill>
              </a:rPr>
              <a:t>colonies)</a:t>
            </a:r>
          </a:p>
          <a:p>
            <a:r>
              <a:rPr lang="en-GB" sz="2000" b="1" dirty="0" smtClean="0">
                <a:solidFill>
                  <a:prstClr val="black"/>
                </a:solidFill>
              </a:rPr>
              <a:t>1767 – Townshend Duties </a:t>
            </a:r>
            <a:r>
              <a:rPr lang="en-GB" sz="1600" i="1" dirty="0" smtClean="0">
                <a:solidFill>
                  <a:prstClr val="black"/>
                </a:solidFill>
              </a:rPr>
              <a:t>(Repealed 1770)</a:t>
            </a:r>
            <a:endParaRPr lang="en-GB" sz="2000" b="1" dirty="0" smtClean="0">
              <a:solidFill>
                <a:prstClr val="black"/>
              </a:solidFill>
            </a:endParaRPr>
          </a:p>
          <a:p>
            <a:r>
              <a:rPr lang="en-GB" sz="2000" b="1" dirty="0" smtClean="0">
                <a:solidFill>
                  <a:prstClr val="black"/>
                </a:solidFill>
              </a:rPr>
              <a:t>1768 – Stationing on British troops in Boston</a:t>
            </a:r>
          </a:p>
          <a:p>
            <a:r>
              <a:rPr lang="en-GB" sz="2000" b="1" dirty="0" smtClean="0">
                <a:solidFill>
                  <a:prstClr val="black"/>
                </a:solidFill>
              </a:rPr>
              <a:t>1770 – Boston Massacre </a:t>
            </a:r>
            <a:r>
              <a:rPr lang="en-GB" sz="1600" i="1" dirty="0" smtClean="0">
                <a:solidFill>
                  <a:prstClr val="black"/>
                </a:solidFill>
              </a:rPr>
              <a:t>(five civilians killed; pictured above)</a:t>
            </a:r>
            <a:endParaRPr lang="en-GB" sz="1600" b="1" i="1" dirty="0" smtClean="0">
              <a:solidFill>
                <a:prstClr val="black"/>
              </a:solidFill>
            </a:endParaRPr>
          </a:p>
          <a:p>
            <a:r>
              <a:rPr lang="en-GB" sz="2000" b="1" dirty="0" smtClean="0">
                <a:solidFill>
                  <a:prstClr val="black"/>
                </a:solidFill>
              </a:rPr>
              <a:t>1773 – Tea Act; Boston Tea Party </a:t>
            </a:r>
            <a:r>
              <a:rPr lang="en-GB" sz="1600" i="1" dirty="0" smtClean="0">
                <a:solidFill>
                  <a:prstClr val="black"/>
                </a:solidFill>
              </a:rPr>
              <a:t>(picture below)</a:t>
            </a:r>
          </a:p>
          <a:p>
            <a:r>
              <a:rPr lang="en-GB" sz="2000" b="1" dirty="0" smtClean="0">
                <a:solidFill>
                  <a:prstClr val="black"/>
                </a:solidFill>
              </a:rPr>
              <a:t>1774 – Intolerable Acts</a:t>
            </a:r>
          </a:p>
          <a:p>
            <a:r>
              <a:rPr lang="en-GB" sz="2000" b="1" dirty="0" smtClean="0">
                <a:solidFill>
                  <a:prstClr val="black"/>
                </a:solidFill>
              </a:rPr>
              <a:t>1776 – Paine’s </a:t>
            </a:r>
            <a:r>
              <a:rPr lang="en-GB" sz="2000" b="1" i="1" dirty="0" smtClean="0">
                <a:solidFill>
                  <a:prstClr val="black"/>
                </a:solidFill>
              </a:rPr>
              <a:t>Common Sense </a:t>
            </a:r>
            <a:r>
              <a:rPr lang="en-GB" sz="2000" b="1" dirty="0" smtClean="0">
                <a:solidFill>
                  <a:prstClr val="black"/>
                </a:solidFill>
              </a:rPr>
              <a:t>published</a:t>
            </a:r>
            <a:endParaRPr lang="en-GB" sz="2000" b="1" dirty="0">
              <a:solidFill>
                <a:prstClr val="black"/>
              </a:solidFill>
            </a:endParaRPr>
          </a:p>
          <a:p>
            <a:endParaRPr lang="en-GB" sz="2000" b="1" u="sng" dirty="0">
              <a:solidFill>
                <a:prstClr val="black"/>
              </a:solidFill>
            </a:endParaRPr>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9076" y="39450"/>
            <a:ext cx="2903588" cy="26616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03148" y="4293096"/>
            <a:ext cx="2852501" cy="2415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51520" y="5134646"/>
            <a:ext cx="4572000" cy="646331"/>
          </a:xfrm>
          <a:prstGeom prst="rect">
            <a:avLst/>
          </a:prstGeom>
        </p:spPr>
        <p:txBody>
          <a:bodyPr>
            <a:spAutoFit/>
          </a:bodyPr>
          <a:lstStyle/>
          <a:p>
            <a:pPr algn="r"/>
            <a:r>
              <a:rPr lang="en-GB" b="1" i="1" u="sng" dirty="0">
                <a:solidFill>
                  <a:srgbClr val="FF0000"/>
                </a:solidFill>
              </a:rPr>
              <a:t>Critiques:</a:t>
            </a:r>
            <a:r>
              <a:rPr lang="en-GB" b="1" i="1" dirty="0">
                <a:solidFill>
                  <a:srgbClr val="FF0000"/>
                </a:solidFill>
              </a:rPr>
              <a:t> </a:t>
            </a:r>
            <a:r>
              <a:rPr lang="en-GB" b="1" dirty="0" smtClean="0">
                <a:solidFill>
                  <a:srgbClr val="FF0000"/>
                </a:solidFill>
              </a:rPr>
              <a:t>‘No Taxation Without Representation’ mantra</a:t>
            </a:r>
            <a:endParaRPr lang="en-GB" i="1" dirty="0">
              <a:solidFill>
                <a:srgbClr val="FF0000"/>
              </a:solidFill>
              <a:ea typeface="Calibri"/>
              <a:cs typeface="Times New Roman"/>
            </a:endParaRPr>
          </a:p>
        </p:txBody>
      </p:sp>
      <p:sp>
        <p:nvSpPr>
          <p:cNvPr id="6" name="Rectangle 5"/>
          <p:cNvSpPr/>
          <p:nvPr/>
        </p:nvSpPr>
        <p:spPr>
          <a:xfrm>
            <a:off x="396995" y="836712"/>
            <a:ext cx="4572000" cy="646331"/>
          </a:xfrm>
          <a:prstGeom prst="rect">
            <a:avLst/>
          </a:prstGeom>
        </p:spPr>
        <p:txBody>
          <a:bodyPr>
            <a:spAutoFit/>
          </a:bodyPr>
          <a:lstStyle/>
          <a:p>
            <a:pPr algn="r"/>
            <a:r>
              <a:rPr lang="en-GB" b="1" i="1" dirty="0" smtClean="0">
                <a:solidFill>
                  <a:srgbClr val="FF0000"/>
                </a:solidFill>
              </a:rPr>
              <a:t>War debts total £150 million – crown decides to introduce new taxes in colonies</a:t>
            </a:r>
            <a:endParaRPr lang="en-GB" i="1" dirty="0">
              <a:solidFill>
                <a:srgbClr val="FF0000"/>
              </a:solidFill>
              <a:ea typeface="Calibri"/>
              <a:cs typeface="Times New Roman"/>
            </a:endParaRPr>
          </a:p>
        </p:txBody>
      </p:sp>
    </p:spTree>
    <p:extLst>
      <p:ext uri="{BB962C8B-B14F-4D97-AF65-F5344CB8AC3E}">
        <p14:creationId xmlns:p14="http://schemas.microsoft.com/office/powerpoint/2010/main" val="368643280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3497020"/>
          </a:xfrm>
          <a:prstGeom prst="rect">
            <a:avLst/>
          </a:prstGeom>
        </p:spPr>
        <p:txBody>
          <a:bodyPr wrap="square" lIns="540000" tIns="360000" rIns="540000" bIns="360000">
            <a:spAutoFit/>
          </a:bodyPr>
          <a:lstStyle/>
          <a:p>
            <a:r>
              <a:rPr lang="en-GB" sz="2000" b="1" u="sng" dirty="0" smtClean="0">
                <a:solidFill>
                  <a:prstClr val="black"/>
                </a:solidFill>
              </a:rPr>
              <a:t>5. Declaration of Independence: </a:t>
            </a:r>
            <a:r>
              <a:rPr lang="en-GB" sz="2000" b="1" u="sng" dirty="0" smtClean="0">
                <a:solidFill>
                  <a:prstClr val="black"/>
                </a:solidFill>
              </a:rPr>
              <a:t>The Continental Congress</a:t>
            </a:r>
          </a:p>
          <a:p>
            <a:endParaRPr lang="en-GB" sz="2000" b="1" u="sng" dirty="0">
              <a:solidFill>
                <a:prstClr val="black"/>
              </a:solidFill>
            </a:endParaRPr>
          </a:p>
          <a:p>
            <a:r>
              <a:rPr lang="en-GB" sz="2000" b="1" dirty="0" smtClean="0">
                <a:solidFill>
                  <a:prstClr val="black"/>
                </a:solidFill>
              </a:rPr>
              <a:t>1774 – First Continental Congress </a:t>
            </a:r>
            <a:r>
              <a:rPr lang="en-GB" sz="2000" dirty="0" smtClean="0">
                <a:solidFill>
                  <a:prstClr val="black"/>
                </a:solidFill>
              </a:rPr>
              <a:t>(September)</a:t>
            </a:r>
            <a:endParaRPr lang="en-GB" sz="2000" b="1" dirty="0" smtClean="0">
              <a:solidFill>
                <a:prstClr val="black"/>
              </a:solidFill>
            </a:endParaRPr>
          </a:p>
          <a:p>
            <a:pPr marL="457200" indent="-457200">
              <a:buAutoNum type="arabicPlain" startAt="1775"/>
            </a:pPr>
            <a:r>
              <a:rPr lang="en-GB" sz="2000" b="1" dirty="0">
                <a:solidFill>
                  <a:prstClr val="black"/>
                </a:solidFill>
              </a:rPr>
              <a:t> </a:t>
            </a:r>
            <a:r>
              <a:rPr lang="en-GB" sz="2000" b="1" dirty="0" smtClean="0">
                <a:solidFill>
                  <a:prstClr val="black"/>
                </a:solidFill>
              </a:rPr>
              <a:t>– Battles </a:t>
            </a:r>
            <a:r>
              <a:rPr lang="en-GB" sz="2000" b="1" dirty="0">
                <a:solidFill>
                  <a:prstClr val="black"/>
                </a:solidFill>
              </a:rPr>
              <a:t>of Lexington and </a:t>
            </a:r>
            <a:r>
              <a:rPr lang="en-GB" sz="2000" b="1" dirty="0" smtClean="0">
                <a:solidFill>
                  <a:prstClr val="black"/>
                </a:solidFill>
              </a:rPr>
              <a:t>Concord </a:t>
            </a:r>
            <a:r>
              <a:rPr lang="en-GB" sz="2000" dirty="0" smtClean="0">
                <a:solidFill>
                  <a:prstClr val="black"/>
                </a:solidFill>
              </a:rPr>
              <a:t>(April</a:t>
            </a:r>
            <a:r>
              <a:rPr lang="en-GB" sz="2000" dirty="0" smtClean="0">
                <a:solidFill>
                  <a:prstClr val="black"/>
                </a:solidFill>
              </a:rPr>
              <a:t>); </a:t>
            </a:r>
            <a:r>
              <a:rPr lang="en-GB" sz="2000" b="1" dirty="0" smtClean="0">
                <a:solidFill>
                  <a:prstClr val="black"/>
                </a:solidFill>
              </a:rPr>
              <a:t>siege of Boston</a:t>
            </a:r>
            <a:endParaRPr lang="en-GB" sz="2000" b="1" dirty="0" smtClean="0">
              <a:solidFill>
                <a:prstClr val="black"/>
              </a:solidFill>
            </a:endParaRPr>
          </a:p>
          <a:p>
            <a:pPr algn="r"/>
            <a:r>
              <a:rPr lang="en-GB" sz="2000" b="1" dirty="0">
                <a:solidFill>
                  <a:prstClr val="black"/>
                </a:solidFill>
              </a:rPr>
              <a:t>	 –</a:t>
            </a:r>
            <a:r>
              <a:rPr lang="en-GB" sz="2000" b="1" dirty="0" smtClean="0">
                <a:solidFill>
                  <a:prstClr val="black"/>
                </a:solidFill>
              </a:rPr>
              <a:t> Second Continental Congress appoints George Washington commander-in-chief of armed forces </a:t>
            </a:r>
            <a:r>
              <a:rPr lang="en-GB" sz="2000" dirty="0" smtClean="0">
                <a:solidFill>
                  <a:prstClr val="black"/>
                </a:solidFill>
              </a:rPr>
              <a:t>(June)</a:t>
            </a:r>
          </a:p>
          <a:p>
            <a:pPr marL="342900" indent="-342900" algn="r">
              <a:buFontTx/>
              <a:buChar char="-"/>
            </a:pPr>
            <a:r>
              <a:rPr lang="en-GB" sz="2000" b="1" dirty="0" smtClean="0">
                <a:solidFill>
                  <a:prstClr val="black"/>
                </a:solidFill>
              </a:rPr>
              <a:t>Battle </a:t>
            </a:r>
            <a:r>
              <a:rPr lang="en-GB" sz="2000" b="1" dirty="0">
                <a:solidFill>
                  <a:prstClr val="black"/>
                </a:solidFill>
              </a:rPr>
              <a:t>of Bunker </a:t>
            </a:r>
            <a:r>
              <a:rPr lang="en-GB" sz="2000" b="1" dirty="0" smtClean="0">
                <a:solidFill>
                  <a:prstClr val="black"/>
                </a:solidFill>
              </a:rPr>
              <a:t>Hill </a:t>
            </a:r>
            <a:r>
              <a:rPr lang="en-GB" sz="2000" dirty="0" smtClean="0">
                <a:solidFill>
                  <a:prstClr val="black"/>
                </a:solidFill>
              </a:rPr>
              <a:t>(June)</a:t>
            </a:r>
          </a:p>
          <a:p>
            <a:pPr marL="342900" indent="-342900" algn="r">
              <a:buFontTx/>
              <a:buChar char="-"/>
            </a:pPr>
            <a:r>
              <a:rPr lang="en-GB" sz="2000" b="1" dirty="0" smtClean="0">
                <a:solidFill>
                  <a:prstClr val="black"/>
                </a:solidFill>
              </a:rPr>
              <a:t>King George III rejects </a:t>
            </a:r>
            <a:r>
              <a:rPr lang="en-GB" sz="2000" b="1" dirty="0"/>
              <a:t>Olive-Brach </a:t>
            </a:r>
            <a:r>
              <a:rPr lang="en-GB" sz="2000" b="1" dirty="0" smtClean="0"/>
              <a:t>Petition </a:t>
            </a:r>
            <a:r>
              <a:rPr lang="en-GB" sz="2000" dirty="0" smtClean="0"/>
              <a:t>(July)</a:t>
            </a:r>
          </a:p>
          <a:p>
            <a:pPr algn="just"/>
            <a:r>
              <a:rPr lang="en-GB" sz="2000" b="1" dirty="0" smtClean="0">
                <a:solidFill>
                  <a:prstClr val="black"/>
                </a:solidFill>
              </a:rPr>
              <a:t>1776 Declaration of Independence </a:t>
            </a:r>
            <a:r>
              <a:rPr lang="en-GB" sz="2000" dirty="0" smtClean="0">
                <a:solidFill>
                  <a:prstClr val="black"/>
                </a:solidFill>
              </a:rPr>
              <a:t>(July)</a:t>
            </a:r>
            <a:endParaRPr lang="en-GB" sz="2000" b="1" dirty="0">
              <a:solidFill>
                <a:prstClr val="black"/>
              </a:solidFill>
            </a:endParaRPr>
          </a:p>
        </p:txBody>
      </p:sp>
      <p:pic>
        <p:nvPicPr>
          <p:cNvPr id="12289"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1303" y="3503430"/>
            <a:ext cx="5697910" cy="28995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4311377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5671975"/>
          </a:xfrm>
          <a:prstGeom prst="rect">
            <a:avLst/>
          </a:prstGeom>
        </p:spPr>
        <p:txBody>
          <a:bodyPr wrap="square" lIns="540000" tIns="360000" rIns="540000" bIns="360000">
            <a:spAutoFit/>
          </a:bodyPr>
          <a:lstStyle/>
          <a:p>
            <a:r>
              <a:rPr lang="en-GB" sz="2000" b="1" u="sng" dirty="0" smtClean="0">
                <a:solidFill>
                  <a:prstClr val="black"/>
                </a:solidFill>
              </a:rPr>
              <a:t>5. Declaration of Independence</a:t>
            </a:r>
            <a:endParaRPr lang="en-GB" sz="2000" b="1" u="sng" dirty="0" smtClean="0">
              <a:solidFill>
                <a:prstClr val="black"/>
              </a:solidFill>
            </a:endParaRPr>
          </a:p>
          <a:p>
            <a:endParaRPr lang="en-GB" sz="2000" b="1" u="sng" dirty="0">
              <a:solidFill>
                <a:prstClr val="black"/>
              </a:solidFill>
            </a:endParaRPr>
          </a:p>
          <a:p>
            <a:pPr marL="342900" lvl="0" indent="-342900" algn="just">
              <a:lnSpc>
                <a:spcPct val="115000"/>
              </a:lnSpc>
              <a:spcAft>
                <a:spcPts val="0"/>
              </a:spcAft>
              <a:buFont typeface="+mj-lt"/>
              <a:buAutoNum type="arabicPeriod"/>
            </a:pPr>
            <a:r>
              <a:rPr lang="en-GB" sz="2000" dirty="0" smtClean="0">
                <a:ea typeface="Calibri"/>
                <a:cs typeface="Times New Roman"/>
              </a:rPr>
              <a:t>According </a:t>
            </a:r>
            <a:r>
              <a:rPr lang="en-GB" sz="2000" dirty="0">
                <a:ea typeface="Calibri"/>
                <a:cs typeface="Times New Roman"/>
              </a:rPr>
              <a:t>to the opening paragraph, what is the goal of the writers? Why are they writing the declaration?</a:t>
            </a:r>
          </a:p>
          <a:p>
            <a:pPr marL="342900" lvl="0" indent="-342900" algn="just">
              <a:lnSpc>
                <a:spcPct val="115000"/>
              </a:lnSpc>
              <a:spcAft>
                <a:spcPts val="0"/>
              </a:spcAft>
              <a:buFont typeface="+mj-lt"/>
              <a:buAutoNum type="arabicPeriod"/>
            </a:pPr>
            <a:r>
              <a:rPr lang="en-GB" sz="2000" dirty="0">
                <a:ea typeface="Calibri"/>
                <a:cs typeface="Times New Roman"/>
              </a:rPr>
              <a:t>What rights do the writers claim that they have as individuals and citizens in the declaration?</a:t>
            </a:r>
          </a:p>
          <a:p>
            <a:pPr marL="342900" lvl="0" indent="-342900" algn="just">
              <a:lnSpc>
                <a:spcPct val="115000"/>
              </a:lnSpc>
              <a:spcAft>
                <a:spcPts val="0"/>
              </a:spcAft>
              <a:buFont typeface="+mj-lt"/>
              <a:buAutoNum type="arabicPeriod"/>
            </a:pPr>
            <a:r>
              <a:rPr lang="en-GB" sz="2000" dirty="0">
                <a:ea typeface="Calibri"/>
                <a:cs typeface="Times New Roman"/>
              </a:rPr>
              <a:t>What rights and powers does the declaration claim for the thirteen independent united  states?</a:t>
            </a:r>
          </a:p>
          <a:p>
            <a:pPr marL="342900" lvl="0" indent="-342900" algn="just">
              <a:lnSpc>
                <a:spcPct val="115000"/>
              </a:lnSpc>
              <a:spcAft>
                <a:spcPts val="0"/>
              </a:spcAft>
              <a:buFont typeface="+mj-lt"/>
              <a:buAutoNum type="arabicPeriod"/>
            </a:pPr>
            <a:r>
              <a:rPr lang="en-GB" sz="2000" dirty="0">
                <a:ea typeface="Calibri"/>
                <a:cs typeface="Times New Roman"/>
              </a:rPr>
              <a:t>How does the declaration define the purpose and function of government?</a:t>
            </a:r>
          </a:p>
          <a:p>
            <a:pPr marL="342900" lvl="0" indent="-342900" algn="just">
              <a:lnSpc>
                <a:spcPct val="115000"/>
              </a:lnSpc>
              <a:spcAft>
                <a:spcPts val="0"/>
              </a:spcAft>
              <a:buFont typeface="+mj-lt"/>
              <a:buAutoNum type="arabicPeriod"/>
            </a:pPr>
            <a:r>
              <a:rPr lang="en-GB" sz="2000" dirty="0">
                <a:ea typeface="Calibri"/>
                <a:cs typeface="Times New Roman"/>
              </a:rPr>
              <a:t>Who is “He” that the colonists refer to in the document?</a:t>
            </a:r>
          </a:p>
          <a:p>
            <a:pPr marL="342900" lvl="0" indent="-342900" algn="just">
              <a:lnSpc>
                <a:spcPct val="115000"/>
              </a:lnSpc>
              <a:spcAft>
                <a:spcPts val="0"/>
              </a:spcAft>
              <a:buFont typeface="+mj-lt"/>
              <a:buAutoNum type="arabicPeriod"/>
            </a:pPr>
            <a:r>
              <a:rPr lang="en-GB" sz="2000" dirty="0">
                <a:ea typeface="Calibri"/>
                <a:cs typeface="Times New Roman"/>
              </a:rPr>
              <a:t>Numerous grievances are listed in the declaration: can you summarise these into 3–6 key points?</a:t>
            </a:r>
          </a:p>
          <a:p>
            <a:pPr marL="342900" lvl="0" indent="-342900" algn="just">
              <a:lnSpc>
                <a:spcPct val="115000"/>
              </a:lnSpc>
              <a:spcAft>
                <a:spcPts val="1000"/>
              </a:spcAft>
              <a:buFont typeface="+mj-lt"/>
              <a:buAutoNum type="arabicPeriod"/>
            </a:pPr>
            <a:r>
              <a:rPr lang="en-GB" sz="2000" dirty="0">
                <a:ea typeface="Calibri"/>
                <a:cs typeface="Times New Roman"/>
              </a:rPr>
              <a:t>Are any of the signatories’ names recognisable to you, and if so why?</a:t>
            </a:r>
          </a:p>
          <a:p>
            <a:pPr marL="457200" indent="-457200">
              <a:buFont typeface="+mj-lt"/>
              <a:buAutoNum type="arabicPeriod"/>
            </a:pPr>
            <a:endParaRPr lang="en-GB" sz="2000" b="1" dirty="0">
              <a:solidFill>
                <a:prstClr val="black"/>
              </a:solidFill>
            </a:endParaRPr>
          </a:p>
        </p:txBody>
      </p:sp>
    </p:spTree>
    <p:extLst>
      <p:ext uri="{BB962C8B-B14F-4D97-AF65-F5344CB8AC3E}">
        <p14:creationId xmlns:p14="http://schemas.microsoft.com/office/powerpoint/2010/main" val="42527033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36993"/>
            <a:ext cx="9144000" cy="1650361"/>
          </a:xfrm>
          <a:prstGeom prst="rect">
            <a:avLst/>
          </a:prstGeom>
        </p:spPr>
        <p:txBody>
          <a:bodyPr wrap="square" lIns="540000" tIns="360000" rIns="540000" bIns="360000">
            <a:spAutoFit/>
          </a:bodyPr>
          <a:lstStyle/>
          <a:p>
            <a:r>
              <a:rPr lang="en-US" sz="2000" b="1" u="sng" dirty="0" smtClean="0">
                <a:solidFill>
                  <a:prstClr val="black"/>
                </a:solidFill>
              </a:rPr>
              <a:t>6. Revolutionary War and Aftermath</a:t>
            </a:r>
            <a:r>
              <a:rPr lang="en-GB" sz="2000" b="1" u="sng" dirty="0" smtClean="0">
                <a:solidFill>
                  <a:prstClr val="black"/>
                </a:solidFill>
              </a:rPr>
              <a:t>: </a:t>
            </a:r>
            <a:r>
              <a:rPr lang="en-GB" sz="2000" b="1" u="sng" dirty="0" smtClean="0">
                <a:solidFill>
                  <a:prstClr val="black"/>
                </a:solidFill>
              </a:rPr>
              <a:t>War </a:t>
            </a:r>
            <a:r>
              <a:rPr lang="en-GB" sz="2000" b="1" u="sng" dirty="0">
                <a:solidFill>
                  <a:prstClr val="black"/>
                </a:solidFill>
              </a:rPr>
              <a:t>of Independence (1775–1783)</a:t>
            </a:r>
          </a:p>
          <a:p>
            <a:endParaRPr lang="en-GB" sz="2000" b="1" u="sng" dirty="0">
              <a:solidFill>
                <a:prstClr val="black"/>
              </a:solidFill>
            </a:endParaRPr>
          </a:p>
          <a:p>
            <a:pPr marL="457200" indent="-457200">
              <a:buFont typeface="+mj-lt"/>
              <a:buAutoNum type="arabicPeriod"/>
            </a:pPr>
            <a:endParaRPr lang="en-GB" sz="2000" b="1" dirty="0">
              <a:solidFill>
                <a:prstClr val="black"/>
              </a:solidFill>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9952" y="1124743"/>
            <a:ext cx="4925880" cy="5002399"/>
          </a:xfrm>
          <a:prstGeom prst="rect">
            <a:avLst/>
          </a:prstGeom>
        </p:spPr>
      </p:pic>
      <p:sp>
        <p:nvSpPr>
          <p:cNvPr id="6" name="Rectangle 5"/>
          <p:cNvSpPr/>
          <p:nvPr/>
        </p:nvSpPr>
        <p:spPr>
          <a:xfrm>
            <a:off x="0" y="764704"/>
            <a:ext cx="4427984" cy="6379348"/>
          </a:xfrm>
          <a:prstGeom prst="rect">
            <a:avLst/>
          </a:prstGeom>
        </p:spPr>
        <p:txBody>
          <a:bodyPr wrap="square" lIns="540000" tIns="360000" rIns="540000" bIns="360000">
            <a:spAutoFit/>
          </a:bodyPr>
          <a:lstStyle/>
          <a:p>
            <a:pPr lvl="0">
              <a:lnSpc>
                <a:spcPct val="115000"/>
              </a:lnSpc>
              <a:spcAft>
                <a:spcPts val="0"/>
              </a:spcAft>
            </a:pPr>
            <a:r>
              <a:rPr lang="en-GB" sz="2000" b="1" dirty="0" smtClean="0">
                <a:solidFill>
                  <a:prstClr val="black"/>
                </a:solidFill>
              </a:rPr>
              <a:t>1776 – </a:t>
            </a:r>
            <a:r>
              <a:rPr lang="en-GB" sz="2000" b="1" dirty="0" smtClean="0"/>
              <a:t>Continental </a:t>
            </a:r>
            <a:r>
              <a:rPr lang="en-GB" sz="2000" b="1" dirty="0"/>
              <a:t>Congress issues the Declaration of </a:t>
            </a:r>
            <a:r>
              <a:rPr lang="en-GB" sz="2000" b="1" dirty="0" smtClean="0"/>
              <a:t>Independence and Articles of Confederation</a:t>
            </a:r>
          </a:p>
          <a:p>
            <a:pPr lvl="0">
              <a:lnSpc>
                <a:spcPct val="115000"/>
              </a:lnSpc>
              <a:spcAft>
                <a:spcPts val="0"/>
              </a:spcAft>
            </a:pPr>
            <a:endParaRPr lang="en-GB" sz="2000" b="1" dirty="0" smtClean="0">
              <a:ea typeface="Calibri"/>
              <a:cs typeface="Times New Roman"/>
            </a:endParaRPr>
          </a:p>
          <a:p>
            <a:pPr lvl="0">
              <a:lnSpc>
                <a:spcPct val="115000"/>
              </a:lnSpc>
              <a:spcAft>
                <a:spcPts val="0"/>
              </a:spcAft>
            </a:pPr>
            <a:r>
              <a:rPr lang="en-GB" sz="2000" b="1" dirty="0" smtClean="0">
                <a:ea typeface="Calibri"/>
                <a:cs typeface="Times New Roman"/>
              </a:rPr>
              <a:t>1778 – </a:t>
            </a:r>
            <a:r>
              <a:rPr lang="en-GB" sz="2000" b="1" dirty="0"/>
              <a:t>France recognises US </a:t>
            </a:r>
            <a:r>
              <a:rPr lang="en-GB" sz="2000" b="1" dirty="0" smtClean="0"/>
              <a:t>Independence</a:t>
            </a:r>
          </a:p>
          <a:p>
            <a:pPr lvl="0">
              <a:lnSpc>
                <a:spcPct val="115000"/>
              </a:lnSpc>
              <a:spcAft>
                <a:spcPts val="0"/>
              </a:spcAft>
            </a:pPr>
            <a:endParaRPr lang="en-GB" sz="2000" b="1" dirty="0" smtClean="0">
              <a:ea typeface="Calibri"/>
              <a:cs typeface="Times New Roman"/>
            </a:endParaRPr>
          </a:p>
          <a:p>
            <a:pPr lvl="0">
              <a:lnSpc>
                <a:spcPct val="115000"/>
              </a:lnSpc>
              <a:spcAft>
                <a:spcPts val="0"/>
              </a:spcAft>
            </a:pPr>
            <a:r>
              <a:rPr lang="en-GB" sz="2000" b="1" dirty="0" smtClean="0">
                <a:ea typeface="Calibri"/>
                <a:cs typeface="Times New Roman"/>
              </a:rPr>
              <a:t>1781 </a:t>
            </a:r>
            <a:r>
              <a:rPr lang="en-GB" sz="2000" b="1" dirty="0">
                <a:ea typeface="Calibri"/>
                <a:cs typeface="Times New Roman"/>
              </a:rPr>
              <a:t>–</a:t>
            </a:r>
            <a:r>
              <a:rPr lang="en-GB" sz="2000" b="1" dirty="0" smtClean="0">
                <a:ea typeface="Calibri"/>
                <a:cs typeface="Times New Roman"/>
              </a:rPr>
              <a:t> </a:t>
            </a:r>
            <a:r>
              <a:rPr lang="en-GB" sz="2000" b="1" dirty="0"/>
              <a:t>Ratification of the Articles of </a:t>
            </a:r>
            <a:r>
              <a:rPr lang="en-GB" sz="2000" b="1" dirty="0" smtClean="0"/>
              <a:t>Confederation</a:t>
            </a:r>
          </a:p>
          <a:p>
            <a:pPr lvl="0">
              <a:lnSpc>
                <a:spcPct val="115000"/>
              </a:lnSpc>
              <a:spcAft>
                <a:spcPts val="0"/>
              </a:spcAft>
            </a:pPr>
            <a:endParaRPr lang="en-GB" sz="2000" b="1" dirty="0" smtClean="0"/>
          </a:p>
          <a:p>
            <a:pPr lvl="0">
              <a:lnSpc>
                <a:spcPct val="115000"/>
              </a:lnSpc>
              <a:spcAft>
                <a:spcPts val="0"/>
              </a:spcAft>
            </a:pPr>
            <a:r>
              <a:rPr lang="en-GB" sz="2000" b="1" dirty="0" smtClean="0"/>
              <a:t>1783 – Treaty of Paris formally ends Revolutionary War</a:t>
            </a:r>
          </a:p>
          <a:p>
            <a:pPr lvl="0" algn="r">
              <a:lnSpc>
                <a:spcPct val="115000"/>
              </a:lnSpc>
              <a:spcAft>
                <a:spcPts val="0"/>
              </a:spcAft>
            </a:pPr>
            <a:endParaRPr lang="en-GB" sz="1400" b="1" dirty="0" smtClean="0"/>
          </a:p>
          <a:p>
            <a:pPr lvl="0" algn="r">
              <a:lnSpc>
                <a:spcPct val="115000"/>
              </a:lnSpc>
              <a:spcAft>
                <a:spcPts val="0"/>
              </a:spcAft>
            </a:pPr>
            <a:endParaRPr lang="en-GB" sz="1400" b="1" dirty="0"/>
          </a:p>
          <a:p>
            <a:pPr lvl="0" algn="r">
              <a:lnSpc>
                <a:spcPct val="115000"/>
              </a:lnSpc>
              <a:spcAft>
                <a:spcPts val="0"/>
              </a:spcAft>
            </a:pPr>
            <a:r>
              <a:rPr lang="en-GB" sz="1400" b="1" dirty="0" smtClean="0"/>
              <a:t>Map shows North </a:t>
            </a:r>
            <a:r>
              <a:rPr lang="en-GB" sz="1400" b="1" dirty="0"/>
              <a:t>America, 1783</a:t>
            </a:r>
            <a:endParaRPr lang="en-GB" sz="1400" b="1" dirty="0" smtClean="0"/>
          </a:p>
          <a:p>
            <a:pPr marL="457200" indent="-457200">
              <a:buFont typeface="+mj-lt"/>
              <a:buAutoNum type="arabicPeriod"/>
            </a:pPr>
            <a:endParaRPr lang="en-GB" sz="2000" b="1" dirty="0">
              <a:solidFill>
                <a:prstClr val="black"/>
              </a:solidFill>
            </a:endParaRPr>
          </a:p>
        </p:txBody>
      </p:sp>
    </p:spTree>
    <p:extLst>
      <p:ext uri="{BB962C8B-B14F-4D97-AF65-F5344CB8AC3E}">
        <p14:creationId xmlns:p14="http://schemas.microsoft.com/office/powerpoint/2010/main" val="313740375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36993"/>
            <a:ext cx="9144000" cy="1958138"/>
          </a:xfrm>
          <a:prstGeom prst="rect">
            <a:avLst/>
          </a:prstGeom>
        </p:spPr>
        <p:txBody>
          <a:bodyPr wrap="square" lIns="540000" tIns="360000" rIns="540000" bIns="360000">
            <a:spAutoFit/>
          </a:bodyPr>
          <a:lstStyle/>
          <a:p>
            <a:r>
              <a:rPr lang="en-US" sz="2000" b="1" u="sng" dirty="0" smtClean="0">
                <a:solidFill>
                  <a:prstClr val="black"/>
                </a:solidFill>
              </a:rPr>
              <a:t>6. Revolutionary War and Aftermath</a:t>
            </a:r>
            <a:r>
              <a:rPr lang="en-GB" sz="2000" b="1" u="sng" dirty="0" smtClean="0">
                <a:solidFill>
                  <a:prstClr val="black"/>
                </a:solidFill>
              </a:rPr>
              <a:t>: </a:t>
            </a:r>
            <a:r>
              <a:rPr lang="en-GB" sz="2000" b="1" u="sng" dirty="0" smtClean="0">
                <a:solidFill>
                  <a:prstClr val="black"/>
                </a:solidFill>
              </a:rPr>
              <a:t>The Articles of Confederation</a:t>
            </a:r>
          </a:p>
          <a:p>
            <a:endParaRPr lang="en-GB" sz="2000" b="1" u="sng" dirty="0">
              <a:solidFill>
                <a:prstClr val="black"/>
              </a:solidFill>
            </a:endParaRPr>
          </a:p>
          <a:p>
            <a:endParaRPr lang="en-GB" sz="2000" b="1" u="sng" dirty="0">
              <a:solidFill>
                <a:prstClr val="black"/>
              </a:solidFill>
            </a:endParaRPr>
          </a:p>
          <a:p>
            <a:pPr marL="457200" indent="-457200">
              <a:buFont typeface="+mj-lt"/>
              <a:buAutoNum type="arabicPeriod"/>
            </a:pPr>
            <a:endParaRPr lang="en-GB" sz="2000" b="1" dirty="0">
              <a:solidFill>
                <a:prstClr val="black"/>
              </a:solidFill>
            </a:endParaRPr>
          </a:p>
        </p:txBody>
      </p:sp>
      <p:sp>
        <p:nvSpPr>
          <p:cNvPr id="6" name="Rectangle 5"/>
          <p:cNvSpPr/>
          <p:nvPr/>
        </p:nvSpPr>
        <p:spPr>
          <a:xfrm>
            <a:off x="0" y="514046"/>
            <a:ext cx="9144000" cy="4343406"/>
          </a:xfrm>
          <a:prstGeom prst="rect">
            <a:avLst/>
          </a:prstGeom>
        </p:spPr>
        <p:txBody>
          <a:bodyPr wrap="square" lIns="540000" tIns="360000" rIns="540000" bIns="360000">
            <a:spAutoFit/>
          </a:bodyPr>
          <a:lstStyle/>
          <a:p>
            <a:pPr lvl="0">
              <a:lnSpc>
                <a:spcPct val="115000"/>
              </a:lnSpc>
              <a:spcAft>
                <a:spcPts val="0"/>
              </a:spcAft>
            </a:pPr>
            <a:r>
              <a:rPr lang="en-GB" sz="2000" b="1" dirty="0">
                <a:solidFill>
                  <a:prstClr val="black"/>
                </a:solidFill>
              </a:rPr>
              <a:t>1776 – </a:t>
            </a:r>
            <a:r>
              <a:rPr lang="en-GB" sz="2000" b="1" dirty="0"/>
              <a:t>Continental Congress issues the Declaration of Independence and Articles of Confederation</a:t>
            </a:r>
          </a:p>
          <a:p>
            <a:pPr lvl="0">
              <a:lnSpc>
                <a:spcPct val="115000"/>
              </a:lnSpc>
              <a:spcAft>
                <a:spcPts val="0"/>
              </a:spcAft>
            </a:pPr>
            <a:r>
              <a:rPr lang="en-GB" sz="2000" b="1" dirty="0" smtClean="0">
                <a:ea typeface="Calibri"/>
                <a:cs typeface="Times New Roman"/>
              </a:rPr>
              <a:t>1781 </a:t>
            </a:r>
            <a:r>
              <a:rPr lang="en-GB" sz="2000" b="1" dirty="0">
                <a:ea typeface="Calibri"/>
                <a:cs typeface="Times New Roman"/>
              </a:rPr>
              <a:t>– </a:t>
            </a:r>
            <a:r>
              <a:rPr lang="en-GB" sz="2000" b="1" dirty="0"/>
              <a:t>Ratification of the Articles of </a:t>
            </a:r>
            <a:r>
              <a:rPr lang="en-GB" sz="2000" b="1" dirty="0" smtClean="0"/>
              <a:t>Confederation</a:t>
            </a:r>
          </a:p>
          <a:p>
            <a:pPr lvl="0">
              <a:lnSpc>
                <a:spcPct val="115000"/>
              </a:lnSpc>
              <a:spcAft>
                <a:spcPts val="0"/>
              </a:spcAft>
            </a:pPr>
            <a:endParaRPr lang="en-GB" sz="2000" b="1" dirty="0" smtClean="0"/>
          </a:p>
          <a:p>
            <a:pPr lvl="0">
              <a:lnSpc>
                <a:spcPct val="115000"/>
              </a:lnSpc>
              <a:spcAft>
                <a:spcPts val="0"/>
              </a:spcAft>
            </a:pPr>
            <a:r>
              <a:rPr lang="en-GB" sz="2000" b="1" dirty="0" smtClean="0"/>
              <a:t>FOREIGN RELATIONS and  WAR delegated to CONGRESS</a:t>
            </a:r>
            <a:endParaRPr lang="en-GB" sz="2000" b="1" dirty="0"/>
          </a:p>
          <a:p>
            <a:endParaRPr lang="en-GB" sz="2000" b="1" dirty="0" smtClean="0">
              <a:solidFill>
                <a:prstClr val="black"/>
              </a:solidFill>
            </a:endParaRPr>
          </a:p>
          <a:p>
            <a:r>
              <a:rPr lang="en-GB" sz="2000" b="1" dirty="0" smtClean="0">
                <a:solidFill>
                  <a:prstClr val="black"/>
                </a:solidFill>
              </a:rPr>
              <a:t>“</a:t>
            </a:r>
            <a:r>
              <a:rPr lang="en-GB" sz="2000" dirty="0"/>
              <a:t>No State, without the consent of the United States in Congress assembled, shall send any embassy to, or receive any embassy from, or enter into any conference, agreement, alliance or treaty with any King, Prince or </a:t>
            </a:r>
            <a:r>
              <a:rPr lang="en-GB" sz="2000" dirty="0" smtClean="0"/>
              <a:t>State</a:t>
            </a:r>
          </a:p>
          <a:p>
            <a:r>
              <a:rPr lang="en-GB" sz="2000" dirty="0"/>
              <a:t>	</a:t>
            </a:r>
            <a:r>
              <a:rPr lang="en-GB" sz="2000" dirty="0" smtClean="0"/>
              <a:t>“ …  </a:t>
            </a:r>
            <a:r>
              <a:rPr lang="en-GB" sz="2000" dirty="0" smtClean="0">
                <a:solidFill>
                  <a:prstClr val="black"/>
                </a:solidFill>
              </a:rPr>
              <a:t>No </a:t>
            </a:r>
            <a:r>
              <a:rPr lang="en-GB" sz="2000" dirty="0">
                <a:solidFill>
                  <a:prstClr val="black"/>
                </a:solidFill>
              </a:rPr>
              <a:t>State shall engage in any war without the consent of the United States in </a:t>
            </a:r>
            <a:r>
              <a:rPr lang="en-GB" sz="2000" dirty="0" smtClean="0">
                <a:solidFill>
                  <a:prstClr val="black"/>
                </a:solidFill>
              </a:rPr>
              <a:t>Congress.”</a:t>
            </a:r>
            <a:endParaRPr lang="en-GB" sz="2000" dirty="0">
              <a:solidFill>
                <a:prstClr val="black"/>
              </a:solidFill>
            </a:endParaRPr>
          </a:p>
        </p:txBody>
      </p:sp>
    </p:spTree>
    <p:extLst>
      <p:ext uri="{BB962C8B-B14F-4D97-AF65-F5344CB8AC3E}">
        <p14:creationId xmlns:p14="http://schemas.microsoft.com/office/powerpoint/2010/main" val="268106788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36993"/>
            <a:ext cx="9144000" cy="1958138"/>
          </a:xfrm>
          <a:prstGeom prst="rect">
            <a:avLst/>
          </a:prstGeom>
        </p:spPr>
        <p:txBody>
          <a:bodyPr wrap="square" lIns="540000" tIns="360000" rIns="540000" bIns="360000">
            <a:spAutoFit/>
          </a:bodyPr>
          <a:lstStyle/>
          <a:p>
            <a:r>
              <a:rPr lang="en-US" sz="2000" b="1" u="sng" dirty="0" smtClean="0">
                <a:solidFill>
                  <a:prstClr val="black"/>
                </a:solidFill>
              </a:rPr>
              <a:t>6. Revolutionary War and Aftermath</a:t>
            </a:r>
            <a:r>
              <a:rPr lang="en-GB" sz="2000" b="1" u="sng" dirty="0" smtClean="0">
                <a:solidFill>
                  <a:prstClr val="black"/>
                </a:solidFill>
              </a:rPr>
              <a:t>: </a:t>
            </a:r>
            <a:r>
              <a:rPr lang="en-GB" sz="2000" b="1" u="sng" dirty="0" smtClean="0">
                <a:solidFill>
                  <a:prstClr val="black"/>
                </a:solidFill>
              </a:rPr>
              <a:t>The Articles of Confederation</a:t>
            </a:r>
          </a:p>
          <a:p>
            <a:endParaRPr lang="en-GB" sz="2000" b="1" u="sng" dirty="0">
              <a:solidFill>
                <a:prstClr val="black"/>
              </a:solidFill>
            </a:endParaRPr>
          </a:p>
          <a:p>
            <a:endParaRPr lang="en-GB" sz="2000" b="1" u="sng" dirty="0">
              <a:solidFill>
                <a:prstClr val="black"/>
              </a:solidFill>
            </a:endParaRPr>
          </a:p>
          <a:p>
            <a:pPr marL="457200" indent="-457200">
              <a:buFont typeface="+mj-lt"/>
              <a:buAutoNum type="arabicPeriod"/>
            </a:pPr>
            <a:endParaRPr lang="en-GB" sz="2000" b="1" dirty="0">
              <a:solidFill>
                <a:prstClr val="black"/>
              </a:solidFill>
            </a:endParaRPr>
          </a:p>
        </p:txBody>
      </p:sp>
      <p:sp>
        <p:nvSpPr>
          <p:cNvPr id="6" name="Rectangle 5"/>
          <p:cNvSpPr/>
          <p:nvPr/>
        </p:nvSpPr>
        <p:spPr>
          <a:xfrm>
            <a:off x="0" y="514046"/>
            <a:ext cx="9144000" cy="7405783"/>
          </a:xfrm>
          <a:prstGeom prst="rect">
            <a:avLst/>
          </a:prstGeom>
        </p:spPr>
        <p:txBody>
          <a:bodyPr wrap="square" lIns="540000" tIns="360000" rIns="540000" bIns="360000">
            <a:spAutoFit/>
          </a:bodyPr>
          <a:lstStyle/>
          <a:p>
            <a:pPr lvl="0">
              <a:lnSpc>
                <a:spcPct val="115000"/>
              </a:lnSpc>
              <a:spcAft>
                <a:spcPts val="0"/>
              </a:spcAft>
            </a:pPr>
            <a:r>
              <a:rPr lang="en-GB" sz="2000" b="1" dirty="0" smtClean="0"/>
              <a:t>STATE SOVEREIGNTY</a:t>
            </a:r>
          </a:p>
          <a:p>
            <a:pPr lvl="0">
              <a:lnSpc>
                <a:spcPct val="115000"/>
              </a:lnSpc>
              <a:spcAft>
                <a:spcPts val="0"/>
              </a:spcAft>
            </a:pPr>
            <a:r>
              <a:rPr lang="en-GB" sz="2000" b="1" dirty="0" smtClean="0"/>
              <a:t>“</a:t>
            </a:r>
            <a:r>
              <a:rPr lang="en-GB" sz="2000" dirty="0" smtClean="0"/>
              <a:t>Each state retains its sovereignty, freedom, and independence, and every power, jurisdiction, and right, which is not by this Confederation expressly delegated.”</a:t>
            </a:r>
          </a:p>
          <a:p>
            <a:pPr lvl="0">
              <a:lnSpc>
                <a:spcPct val="115000"/>
              </a:lnSpc>
              <a:spcAft>
                <a:spcPts val="0"/>
              </a:spcAft>
            </a:pPr>
            <a:endParaRPr lang="en-GB" sz="2000" dirty="0" smtClean="0"/>
          </a:p>
          <a:p>
            <a:pPr lvl="0">
              <a:lnSpc>
                <a:spcPct val="115000"/>
              </a:lnSpc>
              <a:spcAft>
                <a:spcPts val="0"/>
              </a:spcAft>
            </a:pPr>
            <a:r>
              <a:rPr lang="en-GB" sz="2000" dirty="0" smtClean="0"/>
              <a:t>“… the said States hereby severally enter into </a:t>
            </a:r>
            <a:r>
              <a:rPr lang="en-GB" sz="2000" b="1" dirty="0" smtClean="0"/>
              <a:t>a firm league of friendship </a:t>
            </a:r>
            <a:r>
              <a:rPr lang="en-GB" sz="2000" dirty="0" smtClean="0"/>
              <a:t>with each other, for their </a:t>
            </a:r>
            <a:r>
              <a:rPr lang="en-GB" sz="2000" i="1" dirty="0" smtClean="0"/>
              <a:t>common </a:t>
            </a:r>
            <a:r>
              <a:rPr lang="en-GB" sz="2000" i="1" dirty="0" err="1" smtClean="0"/>
              <a:t>defense</a:t>
            </a:r>
            <a:r>
              <a:rPr lang="en-GB" sz="2000" dirty="0" smtClean="0"/>
              <a:t>, the </a:t>
            </a:r>
            <a:r>
              <a:rPr lang="en-GB" sz="2000" i="1" dirty="0" smtClean="0"/>
              <a:t>security of their liberties</a:t>
            </a:r>
            <a:r>
              <a:rPr lang="en-GB" sz="2000" dirty="0" smtClean="0"/>
              <a:t>, and their mutual and general welfare, binding themselves to assist each other, against all force offered to, or attacks made upon them, or any of them, on account of religion, sovereignty, trade or any other </a:t>
            </a:r>
            <a:r>
              <a:rPr lang="en-GB" sz="2000" dirty="0" err="1" smtClean="0"/>
              <a:t>pretense</a:t>
            </a:r>
            <a:r>
              <a:rPr lang="en-GB" sz="2000" dirty="0" smtClean="0"/>
              <a:t> whatever.”</a:t>
            </a:r>
          </a:p>
          <a:p>
            <a:pPr lvl="0">
              <a:lnSpc>
                <a:spcPct val="115000"/>
              </a:lnSpc>
              <a:spcAft>
                <a:spcPts val="0"/>
              </a:spcAft>
            </a:pPr>
            <a:r>
              <a:rPr lang="en-GB" sz="2000" dirty="0" smtClean="0"/>
              <a:t>	</a:t>
            </a:r>
          </a:p>
          <a:p>
            <a:pPr lvl="0">
              <a:lnSpc>
                <a:spcPct val="115000"/>
              </a:lnSpc>
              <a:spcAft>
                <a:spcPts val="0"/>
              </a:spcAft>
            </a:pPr>
            <a:r>
              <a:rPr lang="en-GB" sz="2000" b="1" dirty="0" smtClean="0">
                <a:solidFill>
                  <a:srgbClr val="FF0000"/>
                </a:solidFill>
              </a:rPr>
              <a:t>Congress had:</a:t>
            </a:r>
            <a:endParaRPr lang="en-GB" sz="2000" b="1" dirty="0">
              <a:solidFill>
                <a:srgbClr val="FF0000"/>
              </a:solidFill>
            </a:endParaRPr>
          </a:p>
          <a:p>
            <a:pPr lvl="0" algn="r">
              <a:lnSpc>
                <a:spcPct val="115000"/>
              </a:lnSpc>
              <a:spcAft>
                <a:spcPts val="0"/>
              </a:spcAft>
            </a:pPr>
            <a:r>
              <a:rPr lang="en-GB" sz="2000" b="1" dirty="0" smtClean="0">
                <a:solidFill>
                  <a:srgbClr val="FF0000"/>
                </a:solidFill>
              </a:rPr>
              <a:t>NO right to levy taxation</a:t>
            </a:r>
          </a:p>
          <a:p>
            <a:pPr lvl="0" algn="r">
              <a:lnSpc>
                <a:spcPct val="115000"/>
              </a:lnSpc>
              <a:spcAft>
                <a:spcPts val="0"/>
              </a:spcAft>
            </a:pPr>
            <a:r>
              <a:rPr lang="en-GB" sz="2000" b="1" dirty="0" smtClean="0">
                <a:solidFill>
                  <a:srgbClr val="FF0000"/>
                </a:solidFill>
              </a:rPr>
              <a:t>NO right to regulate interstate or foreign trade</a:t>
            </a:r>
          </a:p>
          <a:p>
            <a:pPr lvl="0" algn="r">
              <a:lnSpc>
                <a:spcPct val="115000"/>
              </a:lnSpc>
              <a:spcAft>
                <a:spcPts val="0"/>
              </a:spcAft>
            </a:pPr>
            <a:r>
              <a:rPr lang="en-GB" sz="1600" i="1" dirty="0" smtClean="0">
                <a:solidFill>
                  <a:srgbClr val="FF0000"/>
                </a:solidFill>
              </a:rPr>
              <a:t>(trade with Indians the exception to the above)</a:t>
            </a:r>
            <a:r>
              <a:rPr lang="en-GB" sz="1600" b="1" dirty="0" smtClean="0">
                <a:solidFill>
                  <a:srgbClr val="FF0000"/>
                </a:solidFill>
              </a:rPr>
              <a:t> </a:t>
            </a:r>
          </a:p>
          <a:p>
            <a:pPr lvl="0">
              <a:lnSpc>
                <a:spcPct val="115000"/>
              </a:lnSpc>
              <a:spcAft>
                <a:spcPts val="0"/>
              </a:spcAft>
            </a:pPr>
            <a:endParaRPr lang="en-GB" sz="2000" b="1" dirty="0"/>
          </a:p>
          <a:p>
            <a:pPr lvl="0">
              <a:lnSpc>
                <a:spcPct val="115000"/>
              </a:lnSpc>
              <a:spcAft>
                <a:spcPts val="0"/>
              </a:spcAft>
            </a:pPr>
            <a:r>
              <a:rPr lang="en-GB" sz="2000" b="1" dirty="0" smtClean="0"/>
              <a:t>	</a:t>
            </a:r>
            <a:endParaRPr lang="en-GB" sz="2000" b="1" dirty="0"/>
          </a:p>
          <a:p>
            <a:pPr lvl="0">
              <a:lnSpc>
                <a:spcPct val="115000"/>
              </a:lnSpc>
              <a:spcAft>
                <a:spcPts val="0"/>
              </a:spcAft>
            </a:pPr>
            <a:endParaRPr lang="en-GB" sz="2000" b="1" dirty="0"/>
          </a:p>
          <a:p>
            <a:pPr marL="457200" indent="-457200">
              <a:buFont typeface="+mj-lt"/>
              <a:buAutoNum type="arabicPeriod"/>
            </a:pPr>
            <a:endParaRPr lang="en-GB" sz="2000" b="1" dirty="0">
              <a:solidFill>
                <a:prstClr val="black"/>
              </a:solidFill>
            </a:endParaRPr>
          </a:p>
        </p:txBody>
      </p:sp>
    </p:spTree>
    <p:extLst>
      <p:ext uri="{BB962C8B-B14F-4D97-AF65-F5344CB8AC3E}">
        <p14:creationId xmlns:p14="http://schemas.microsoft.com/office/powerpoint/2010/main" val="403061238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36993"/>
            <a:ext cx="9144000" cy="1342584"/>
          </a:xfrm>
          <a:prstGeom prst="rect">
            <a:avLst/>
          </a:prstGeom>
        </p:spPr>
        <p:txBody>
          <a:bodyPr wrap="square" lIns="540000" tIns="360000" rIns="540000" bIns="360000">
            <a:spAutoFit/>
          </a:bodyPr>
          <a:lstStyle/>
          <a:p>
            <a:r>
              <a:rPr lang="en-US" sz="2000" b="1" u="sng" dirty="0" smtClean="0">
                <a:solidFill>
                  <a:prstClr val="black"/>
                </a:solidFill>
              </a:rPr>
              <a:t>6. Revolutionary War and Aftermath</a:t>
            </a:r>
            <a:r>
              <a:rPr lang="en-GB" sz="2000" b="1" u="sng" dirty="0" smtClean="0">
                <a:solidFill>
                  <a:prstClr val="black"/>
                </a:solidFill>
              </a:rPr>
              <a:t>: </a:t>
            </a:r>
            <a:r>
              <a:rPr lang="en-GB" sz="2000" b="1" u="sng" dirty="0">
                <a:solidFill>
                  <a:prstClr val="black"/>
                </a:solidFill>
              </a:rPr>
              <a:t>Shays’ </a:t>
            </a:r>
            <a:r>
              <a:rPr lang="en-GB" sz="2000" b="1" u="sng" dirty="0" smtClean="0">
                <a:solidFill>
                  <a:prstClr val="black"/>
                </a:solidFill>
              </a:rPr>
              <a:t>Rebellion (</a:t>
            </a:r>
            <a:r>
              <a:rPr lang="en-GB" sz="2000" b="1" u="sng" dirty="0">
                <a:solidFill>
                  <a:prstClr val="black"/>
                </a:solidFill>
              </a:rPr>
              <a:t>1786 –1787)   </a:t>
            </a:r>
          </a:p>
          <a:p>
            <a:pPr marL="457200" indent="-457200">
              <a:buFont typeface="+mj-lt"/>
              <a:buAutoNum type="arabicPeriod"/>
            </a:pPr>
            <a:endParaRPr lang="en-GB" sz="2000" b="1" dirty="0">
              <a:solidFill>
                <a:prstClr val="black"/>
              </a:solidFill>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4048" y="980728"/>
            <a:ext cx="4011874" cy="2808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059832" y="1196751"/>
            <a:ext cx="1944217" cy="1477328"/>
          </a:xfrm>
          <a:prstGeom prst="rect">
            <a:avLst/>
          </a:prstGeom>
        </p:spPr>
        <p:txBody>
          <a:bodyPr wrap="square">
            <a:spAutoFit/>
          </a:bodyPr>
          <a:lstStyle/>
          <a:p>
            <a:pPr algn="r"/>
            <a:r>
              <a:rPr lang="en-GB" dirty="0" smtClean="0"/>
              <a:t>Daniel </a:t>
            </a:r>
            <a:r>
              <a:rPr lang="en-GB" dirty="0"/>
              <a:t>Shays and Job Shattuck, leaders of the </a:t>
            </a:r>
            <a:r>
              <a:rPr lang="en-GB" dirty="0" smtClean="0"/>
              <a:t>Massachusetts </a:t>
            </a:r>
            <a:r>
              <a:rPr lang="en-GB" dirty="0" smtClean="0"/>
              <a:t>rebels </a:t>
            </a:r>
            <a:endParaRPr lang="en-GB" dirty="0"/>
          </a:p>
        </p:txBody>
      </p:sp>
      <p:sp>
        <p:nvSpPr>
          <p:cNvPr id="7" name="Rectangle 6"/>
          <p:cNvSpPr/>
          <p:nvPr/>
        </p:nvSpPr>
        <p:spPr>
          <a:xfrm>
            <a:off x="0" y="708285"/>
            <a:ext cx="9144000" cy="6106966"/>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r>
              <a:rPr lang="en-GB" sz="2000" b="1" dirty="0" smtClean="0"/>
              <a:t>Rebellion of debtor farmers in western Massachusetts, attempted to prevent land seizures</a:t>
            </a:r>
          </a:p>
          <a:p>
            <a:pPr marL="342900" indent="-342900">
              <a:lnSpc>
                <a:spcPct val="115000"/>
              </a:lnSpc>
              <a:buFont typeface="Arial" panose="020B0604020202020204" pitchFamily="34" charset="0"/>
              <a:buChar char="•"/>
            </a:pPr>
            <a:r>
              <a:rPr lang="en-GB" sz="2000" b="1" dirty="0" smtClean="0"/>
              <a:t>Led by Daniel Shays, veteran of Independence War</a:t>
            </a:r>
          </a:p>
          <a:p>
            <a:pPr algn="r">
              <a:lnSpc>
                <a:spcPct val="115000"/>
              </a:lnSpc>
            </a:pPr>
            <a:r>
              <a:rPr lang="en-GB" sz="2400" b="1" i="1" dirty="0" smtClean="0">
                <a:solidFill>
                  <a:srgbClr val="FF0000"/>
                </a:solidFill>
              </a:rPr>
              <a:t>Constitutional </a:t>
            </a:r>
            <a:r>
              <a:rPr lang="en-GB" sz="2400" b="1" i="1" dirty="0" smtClean="0">
                <a:solidFill>
                  <a:srgbClr val="FF0000"/>
                </a:solidFill>
              </a:rPr>
              <a:t>Convention convened  in (partial) response</a:t>
            </a:r>
          </a:p>
          <a:p>
            <a:pPr marL="342900" indent="-342900">
              <a:lnSpc>
                <a:spcPct val="115000"/>
              </a:lnSpc>
              <a:buFont typeface="Arial" panose="020B0604020202020204" pitchFamily="34" charset="0"/>
              <a:buChar char="•"/>
            </a:pPr>
            <a:endParaRPr lang="en-GB" sz="2000" b="1" dirty="0" smtClean="0"/>
          </a:p>
        </p:txBody>
      </p:sp>
      <p:pic>
        <p:nvPicPr>
          <p:cNvPr id="1536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899592"/>
            <a:ext cx="2664296" cy="35124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049133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7559671"/>
          </a:xfrm>
          <a:prstGeom prst="rect">
            <a:avLst/>
          </a:prstGeom>
        </p:spPr>
        <p:txBody>
          <a:bodyPr wrap="square" lIns="540000" tIns="360000" rIns="540000" bIns="360000">
            <a:spAutoFit/>
          </a:bodyPr>
          <a:lstStyle/>
          <a:p>
            <a:r>
              <a:rPr lang="en-US" sz="2000" b="1" u="sng" dirty="0" smtClean="0">
                <a:solidFill>
                  <a:prstClr val="black"/>
                </a:solidFill>
              </a:rPr>
              <a:t>6. Revolutionary War and Aftermath</a:t>
            </a:r>
            <a:r>
              <a:rPr lang="en-GB" sz="2000" b="1" u="sng" dirty="0" smtClean="0">
                <a:solidFill>
                  <a:prstClr val="black"/>
                </a:solidFill>
              </a:rPr>
              <a:t>: </a:t>
            </a:r>
            <a:r>
              <a:rPr lang="en-GB" sz="2000" b="1" u="sng" dirty="0" smtClean="0">
                <a:solidFill>
                  <a:prstClr val="black"/>
                </a:solidFill>
              </a:rPr>
              <a:t>Federalism v. Anti-Federalism</a:t>
            </a:r>
            <a:endParaRPr lang="en-GB" sz="2000" b="1" u="sng" dirty="0">
              <a:solidFill>
                <a:prstClr val="black"/>
              </a:solidFill>
            </a:endParaRPr>
          </a:p>
          <a:p>
            <a:pPr marL="457200" indent="-457200">
              <a:buFont typeface="+mj-lt"/>
              <a:buAutoNum type="arabicPeriod"/>
            </a:pPr>
            <a:endParaRPr lang="en-GB" sz="2000" b="1" dirty="0" smtClean="0">
              <a:solidFill>
                <a:prstClr val="black"/>
              </a:solidFill>
            </a:endParaRPr>
          </a:p>
          <a:p>
            <a:pPr>
              <a:lnSpc>
                <a:spcPct val="90000"/>
              </a:lnSpc>
            </a:pPr>
            <a:r>
              <a:rPr lang="en-GB" altLang="en-US" sz="2000" b="1" dirty="0" smtClean="0"/>
              <a:t>Federalists</a:t>
            </a:r>
            <a:r>
              <a:rPr lang="en-GB" altLang="en-US" sz="2000" b="1" dirty="0"/>
              <a:t>:</a:t>
            </a:r>
            <a:r>
              <a:rPr lang="en-GB" altLang="en-US" sz="2000" dirty="0"/>
              <a:t> </a:t>
            </a:r>
            <a:endParaRPr lang="en-GB" altLang="en-US" sz="2000" dirty="0" smtClean="0"/>
          </a:p>
          <a:p>
            <a:pPr marL="342900" indent="-342900">
              <a:lnSpc>
                <a:spcPct val="90000"/>
              </a:lnSpc>
              <a:buFontTx/>
              <a:buChar char="-"/>
            </a:pPr>
            <a:r>
              <a:rPr lang="en-GB" altLang="en-US" sz="2000" dirty="0" smtClean="0"/>
              <a:t>Supporters </a:t>
            </a:r>
            <a:r>
              <a:rPr lang="en-GB" altLang="en-US" sz="2000" dirty="0"/>
              <a:t>of </a:t>
            </a:r>
            <a:r>
              <a:rPr lang="en-GB" altLang="en-US" sz="2000" dirty="0" smtClean="0"/>
              <a:t>a new Constitution</a:t>
            </a:r>
          </a:p>
          <a:p>
            <a:pPr marL="342900" indent="-342900">
              <a:lnSpc>
                <a:spcPct val="90000"/>
              </a:lnSpc>
              <a:buFontTx/>
              <a:buChar char="-"/>
            </a:pPr>
            <a:r>
              <a:rPr lang="en-GB" altLang="en-US" sz="2000" dirty="0" smtClean="0"/>
              <a:t>Favoured  bicameral </a:t>
            </a:r>
            <a:r>
              <a:rPr lang="en-GB" altLang="en-US" sz="2000" dirty="0"/>
              <a:t>(two house) legislature </a:t>
            </a:r>
            <a:endParaRPr lang="en-GB" altLang="en-US" sz="2000" dirty="0" smtClean="0"/>
          </a:p>
          <a:p>
            <a:pPr marL="342900" indent="-342900">
              <a:lnSpc>
                <a:spcPct val="90000"/>
              </a:lnSpc>
              <a:buFontTx/>
              <a:buChar char="-"/>
            </a:pPr>
            <a:r>
              <a:rPr lang="en-GB" altLang="en-US" sz="2000" dirty="0" smtClean="0"/>
              <a:t>Favoured broad </a:t>
            </a:r>
            <a:r>
              <a:rPr lang="en-GB" altLang="en-US" sz="2000" dirty="0"/>
              <a:t>powers of legislative authority, a federal judiciary and an </a:t>
            </a:r>
            <a:r>
              <a:rPr lang="en-GB" altLang="en-US" sz="2000" dirty="0" smtClean="0"/>
              <a:t>executive</a:t>
            </a:r>
          </a:p>
          <a:p>
            <a:pPr marL="342900" indent="-342900">
              <a:lnSpc>
                <a:spcPct val="90000"/>
              </a:lnSpc>
              <a:buFontTx/>
              <a:buChar char="-"/>
            </a:pPr>
            <a:endParaRPr lang="en-GB" altLang="en-US" sz="2000" dirty="0"/>
          </a:p>
          <a:p>
            <a:pPr>
              <a:lnSpc>
                <a:spcPct val="90000"/>
              </a:lnSpc>
            </a:pPr>
            <a:r>
              <a:rPr lang="en-GB" altLang="en-US" sz="2000" b="1" dirty="0"/>
              <a:t>Anti-Federalists:</a:t>
            </a:r>
            <a:r>
              <a:rPr lang="en-GB" altLang="en-US" sz="2000" dirty="0"/>
              <a:t> </a:t>
            </a:r>
            <a:endParaRPr lang="en-GB" altLang="en-US" sz="2000" dirty="0" smtClean="0"/>
          </a:p>
          <a:p>
            <a:pPr marL="342900" indent="-342900">
              <a:lnSpc>
                <a:spcPct val="90000"/>
              </a:lnSpc>
              <a:buFontTx/>
              <a:buChar char="-"/>
            </a:pPr>
            <a:r>
              <a:rPr lang="en-GB" altLang="en-US" sz="2000" dirty="0" smtClean="0"/>
              <a:t>Opponents </a:t>
            </a:r>
            <a:r>
              <a:rPr lang="en-GB" altLang="en-US" sz="2000" dirty="0"/>
              <a:t>of </a:t>
            </a:r>
            <a:r>
              <a:rPr lang="en-GB" altLang="en-US" sz="2000" dirty="0" smtClean="0"/>
              <a:t>a new Constitution</a:t>
            </a:r>
          </a:p>
          <a:p>
            <a:pPr marL="342900" indent="-342900">
              <a:lnSpc>
                <a:spcPct val="90000"/>
              </a:lnSpc>
              <a:buFontTx/>
              <a:buChar char="-"/>
            </a:pPr>
            <a:r>
              <a:rPr lang="en-GB" altLang="en-US" sz="2000" dirty="0" smtClean="0"/>
              <a:t>Feared individual </a:t>
            </a:r>
            <a:r>
              <a:rPr lang="en-GB" altLang="en-US" sz="2000" dirty="0"/>
              <a:t>states would lose their </a:t>
            </a:r>
            <a:r>
              <a:rPr lang="en-GB" altLang="en-US" sz="2000" dirty="0" smtClean="0"/>
              <a:t>autonomy</a:t>
            </a:r>
          </a:p>
          <a:p>
            <a:pPr marL="342900" indent="-342900">
              <a:lnSpc>
                <a:spcPct val="90000"/>
              </a:lnSpc>
              <a:buFontTx/>
              <a:buChar char="-"/>
            </a:pPr>
            <a:r>
              <a:rPr lang="en-GB" altLang="en-US" sz="2000" dirty="0" smtClean="0"/>
              <a:t>Feared a </a:t>
            </a:r>
            <a:r>
              <a:rPr lang="en-GB" altLang="en-US" sz="2000" dirty="0"/>
              <a:t>national standing army was a threat to </a:t>
            </a:r>
            <a:r>
              <a:rPr lang="en-GB" altLang="en-US" sz="2000" dirty="0" smtClean="0"/>
              <a:t>liberty</a:t>
            </a:r>
          </a:p>
          <a:p>
            <a:pPr marL="342900" indent="-342900">
              <a:lnSpc>
                <a:spcPct val="90000"/>
              </a:lnSpc>
              <a:buFontTx/>
              <a:buChar char="-"/>
            </a:pPr>
            <a:r>
              <a:rPr lang="en-GB" altLang="en-US" sz="2000" dirty="0" smtClean="0"/>
              <a:t>Feared officials </a:t>
            </a:r>
            <a:r>
              <a:rPr lang="en-GB" altLang="en-US" sz="2000" dirty="0"/>
              <a:t>in the new government would constitute a new </a:t>
            </a:r>
            <a:r>
              <a:rPr lang="en-GB" altLang="en-US" sz="2000" dirty="0" smtClean="0"/>
              <a:t>aristocracy</a:t>
            </a:r>
          </a:p>
          <a:p>
            <a:pPr marL="342900" indent="-342900">
              <a:lnSpc>
                <a:spcPct val="90000"/>
              </a:lnSpc>
              <a:buFontTx/>
              <a:buChar char="-"/>
            </a:pPr>
            <a:r>
              <a:rPr lang="en-GB" altLang="en-US" sz="2000" dirty="0" smtClean="0"/>
              <a:t>Feared proposed Constitution contained no </a:t>
            </a:r>
            <a:r>
              <a:rPr lang="en-GB" altLang="en-US" sz="2000" dirty="0"/>
              <a:t>bill of rights guaranteeing individual liberties. </a:t>
            </a:r>
            <a:endParaRPr lang="en-GB" altLang="en-US" sz="2000" dirty="0" smtClean="0"/>
          </a:p>
          <a:p>
            <a:pPr>
              <a:lnSpc>
                <a:spcPct val="90000"/>
              </a:lnSpc>
            </a:pPr>
            <a:endParaRPr lang="en-GB" altLang="en-US" sz="2000" dirty="0" smtClean="0"/>
          </a:p>
          <a:p>
            <a:pPr>
              <a:lnSpc>
                <a:spcPct val="90000"/>
              </a:lnSpc>
            </a:pPr>
            <a:endParaRPr lang="en-GB" altLang="en-US" sz="2000" dirty="0"/>
          </a:p>
          <a:p>
            <a:r>
              <a:rPr lang="en-GB" sz="2000" u="sng" dirty="0"/>
              <a:t>Required workshop readings:</a:t>
            </a:r>
            <a:endParaRPr lang="en-GB" sz="2000" dirty="0"/>
          </a:p>
          <a:p>
            <a:pPr lvl="0"/>
            <a:r>
              <a:rPr lang="en-GB" sz="2000" dirty="0"/>
              <a:t>Alexander Hamilton, </a:t>
            </a:r>
            <a:r>
              <a:rPr lang="en-GB" sz="2000" i="1" dirty="0"/>
              <a:t>The Federalist</a:t>
            </a:r>
            <a:r>
              <a:rPr lang="en-GB" sz="2000" dirty="0"/>
              <a:t> Nos. 1 and 6</a:t>
            </a:r>
          </a:p>
          <a:p>
            <a:pPr lvl="0"/>
            <a:r>
              <a:rPr lang="en-GB" sz="2000" dirty="0"/>
              <a:t>James Madison, </a:t>
            </a:r>
            <a:r>
              <a:rPr lang="en-GB" sz="2000" i="1" dirty="0"/>
              <a:t>The Federalist</a:t>
            </a:r>
            <a:r>
              <a:rPr lang="en-GB" sz="2000" dirty="0"/>
              <a:t> No. 10</a:t>
            </a:r>
          </a:p>
          <a:p>
            <a:pPr>
              <a:lnSpc>
                <a:spcPct val="90000"/>
              </a:lnSpc>
            </a:pPr>
            <a:endParaRPr lang="en-GB" altLang="en-US" sz="2000" dirty="0"/>
          </a:p>
          <a:p>
            <a:pPr marL="342900" indent="-342900">
              <a:lnSpc>
                <a:spcPct val="90000"/>
              </a:lnSpc>
              <a:buFontTx/>
              <a:buChar char="-"/>
            </a:pPr>
            <a:endParaRPr lang="en-GB" altLang="en-US" sz="2000" dirty="0" smtClean="0"/>
          </a:p>
          <a:p>
            <a:pPr marL="342900" indent="-342900">
              <a:lnSpc>
                <a:spcPct val="90000"/>
              </a:lnSpc>
              <a:buFontTx/>
              <a:buChar char="-"/>
            </a:pPr>
            <a:endParaRPr lang="en-GB" altLang="en-US" sz="2000" dirty="0"/>
          </a:p>
          <a:p>
            <a:endParaRPr lang="en-GB" sz="2000" b="1" dirty="0">
              <a:solidFill>
                <a:prstClr val="black"/>
              </a:solidFill>
            </a:endParaRPr>
          </a:p>
        </p:txBody>
      </p:sp>
      <p:sp>
        <p:nvSpPr>
          <p:cNvPr id="7" name="Rectangle 6"/>
          <p:cNvSpPr/>
          <p:nvPr/>
        </p:nvSpPr>
        <p:spPr>
          <a:xfrm>
            <a:off x="0" y="764704"/>
            <a:ext cx="9144000" cy="2850690"/>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smtClean="0"/>
          </a:p>
        </p:txBody>
      </p:sp>
    </p:spTree>
    <p:extLst>
      <p:ext uri="{BB962C8B-B14F-4D97-AF65-F5344CB8AC3E}">
        <p14:creationId xmlns:p14="http://schemas.microsoft.com/office/powerpoint/2010/main" val="412846190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6759452"/>
          </a:xfrm>
          <a:prstGeom prst="rect">
            <a:avLst/>
          </a:prstGeom>
        </p:spPr>
        <p:txBody>
          <a:bodyPr wrap="square" lIns="540000" tIns="360000" rIns="540000" bIns="360000">
            <a:spAutoFit/>
          </a:bodyPr>
          <a:lstStyle/>
          <a:p>
            <a:r>
              <a:rPr lang="en-GB" sz="2000" b="1" u="sng" dirty="0" smtClean="0">
                <a:solidFill>
                  <a:prstClr val="black"/>
                </a:solidFill>
              </a:rPr>
              <a:t>7. Constitution: </a:t>
            </a:r>
            <a:r>
              <a:rPr lang="en-GB" sz="2000" b="1" u="sng" dirty="0">
                <a:solidFill>
                  <a:prstClr val="black"/>
                </a:solidFill>
              </a:rPr>
              <a:t>Structure of US Government</a:t>
            </a:r>
          </a:p>
          <a:p>
            <a:endParaRPr lang="en-GB" sz="2000" b="1" u="sng" dirty="0">
              <a:solidFill>
                <a:prstClr val="black"/>
              </a:solidFill>
            </a:endParaRPr>
          </a:p>
          <a:p>
            <a:pPr algn="just"/>
            <a:r>
              <a:rPr lang="en-GB" b="1" dirty="0" smtClean="0">
                <a:solidFill>
                  <a:prstClr val="black"/>
                </a:solidFill>
              </a:rPr>
              <a:t>“We </a:t>
            </a:r>
            <a:r>
              <a:rPr lang="en-GB" b="1" dirty="0">
                <a:solidFill>
                  <a:prstClr val="black"/>
                </a:solidFill>
              </a:rPr>
              <a:t>the People </a:t>
            </a:r>
            <a:r>
              <a:rPr lang="en-GB" dirty="0">
                <a:solidFill>
                  <a:prstClr val="black"/>
                </a:solidFill>
              </a:rPr>
              <a:t>of the United States, in Order to form a more perfect Union, establish </a:t>
            </a:r>
            <a:r>
              <a:rPr lang="en-GB" b="1" dirty="0">
                <a:solidFill>
                  <a:prstClr val="black"/>
                </a:solidFill>
              </a:rPr>
              <a:t>Justice</a:t>
            </a:r>
            <a:r>
              <a:rPr lang="en-GB" dirty="0">
                <a:solidFill>
                  <a:prstClr val="black"/>
                </a:solidFill>
              </a:rPr>
              <a:t>, insure </a:t>
            </a:r>
            <a:r>
              <a:rPr lang="en-GB" b="1" dirty="0">
                <a:solidFill>
                  <a:prstClr val="black"/>
                </a:solidFill>
              </a:rPr>
              <a:t>domestic </a:t>
            </a:r>
            <a:r>
              <a:rPr lang="en-GB" b="1" dirty="0" err="1">
                <a:solidFill>
                  <a:prstClr val="black"/>
                </a:solidFill>
              </a:rPr>
              <a:t>Tranquility</a:t>
            </a:r>
            <a:r>
              <a:rPr lang="en-GB" dirty="0">
                <a:solidFill>
                  <a:prstClr val="black"/>
                </a:solidFill>
              </a:rPr>
              <a:t>, provide for the </a:t>
            </a:r>
            <a:r>
              <a:rPr lang="en-GB" b="1" dirty="0">
                <a:solidFill>
                  <a:prstClr val="black"/>
                </a:solidFill>
              </a:rPr>
              <a:t>common </a:t>
            </a:r>
            <a:r>
              <a:rPr lang="en-GB" b="1" dirty="0" smtClean="0">
                <a:solidFill>
                  <a:prstClr val="black"/>
                </a:solidFill>
              </a:rPr>
              <a:t>defence</a:t>
            </a:r>
            <a:r>
              <a:rPr lang="en-GB" dirty="0">
                <a:solidFill>
                  <a:prstClr val="black"/>
                </a:solidFill>
              </a:rPr>
              <a:t>, promote the </a:t>
            </a:r>
            <a:r>
              <a:rPr lang="en-GB" b="1" dirty="0">
                <a:solidFill>
                  <a:prstClr val="black"/>
                </a:solidFill>
              </a:rPr>
              <a:t>general Welfare</a:t>
            </a:r>
            <a:r>
              <a:rPr lang="en-GB" dirty="0">
                <a:solidFill>
                  <a:prstClr val="black"/>
                </a:solidFill>
              </a:rPr>
              <a:t>, and secure the </a:t>
            </a:r>
            <a:r>
              <a:rPr lang="en-GB" b="1" dirty="0">
                <a:solidFill>
                  <a:prstClr val="black"/>
                </a:solidFill>
              </a:rPr>
              <a:t>Blessings of Liberty </a:t>
            </a:r>
            <a:r>
              <a:rPr lang="en-GB" dirty="0">
                <a:solidFill>
                  <a:prstClr val="black"/>
                </a:solidFill>
              </a:rPr>
              <a:t>to ourselves and our Posterity, do ordain and establish this Constitution for the United States of </a:t>
            </a:r>
            <a:r>
              <a:rPr lang="en-GB" dirty="0" smtClean="0">
                <a:solidFill>
                  <a:prstClr val="black"/>
                </a:solidFill>
              </a:rPr>
              <a:t>America …”</a:t>
            </a:r>
          </a:p>
          <a:p>
            <a:endParaRPr lang="en-GB" sz="2000" b="1" dirty="0" smtClean="0">
              <a:solidFill>
                <a:prstClr val="black"/>
              </a:solidFill>
            </a:endParaRPr>
          </a:p>
          <a:p>
            <a:r>
              <a:rPr lang="en-GB" sz="2000" b="1" dirty="0">
                <a:solidFill>
                  <a:prstClr val="black"/>
                </a:solidFill>
              </a:rPr>
              <a:t>Article </a:t>
            </a:r>
            <a:r>
              <a:rPr lang="en-GB" sz="2000" b="1" dirty="0" smtClean="0">
                <a:solidFill>
                  <a:prstClr val="black"/>
                </a:solidFill>
              </a:rPr>
              <a:t>I. </a:t>
            </a:r>
            <a:r>
              <a:rPr lang="en-GB" sz="2000" b="1" dirty="0">
                <a:solidFill>
                  <a:prstClr val="black"/>
                </a:solidFill>
              </a:rPr>
              <a:t>Legislative </a:t>
            </a:r>
            <a:r>
              <a:rPr lang="en-GB" sz="2000" b="1" dirty="0" smtClean="0">
                <a:solidFill>
                  <a:prstClr val="black"/>
                </a:solidFill>
              </a:rPr>
              <a:t>Branch – </a:t>
            </a:r>
            <a:r>
              <a:rPr lang="en-GB" sz="2000" dirty="0" smtClean="0">
                <a:solidFill>
                  <a:prstClr val="black"/>
                </a:solidFill>
              </a:rPr>
              <a:t>powers of Senate and House of Representatives </a:t>
            </a:r>
            <a:endParaRPr lang="en-GB" sz="2000" dirty="0">
              <a:solidFill>
                <a:prstClr val="black"/>
              </a:solidFill>
            </a:endParaRPr>
          </a:p>
          <a:p>
            <a:r>
              <a:rPr lang="en-GB" sz="2000" b="1" dirty="0">
                <a:solidFill>
                  <a:prstClr val="black"/>
                </a:solidFill>
              </a:rPr>
              <a:t>Article </a:t>
            </a:r>
            <a:r>
              <a:rPr lang="en-GB" sz="2000" b="1" dirty="0" smtClean="0">
                <a:solidFill>
                  <a:prstClr val="black"/>
                </a:solidFill>
              </a:rPr>
              <a:t>II. </a:t>
            </a:r>
            <a:r>
              <a:rPr lang="en-GB" sz="2000" b="1" dirty="0">
                <a:solidFill>
                  <a:prstClr val="black"/>
                </a:solidFill>
              </a:rPr>
              <a:t>Executive </a:t>
            </a:r>
            <a:r>
              <a:rPr lang="en-GB" sz="2000" b="1" dirty="0" smtClean="0">
                <a:solidFill>
                  <a:prstClr val="black"/>
                </a:solidFill>
              </a:rPr>
              <a:t>Branch </a:t>
            </a:r>
            <a:r>
              <a:rPr lang="en-GB" sz="2000" dirty="0" smtClean="0">
                <a:solidFill>
                  <a:prstClr val="black"/>
                </a:solidFill>
              </a:rPr>
              <a:t>– powers of the President and offices of the President</a:t>
            </a:r>
            <a:endParaRPr lang="en-GB" sz="2000" dirty="0">
              <a:solidFill>
                <a:prstClr val="black"/>
              </a:solidFill>
            </a:endParaRPr>
          </a:p>
          <a:p>
            <a:r>
              <a:rPr lang="en-GB" sz="2000" b="1" dirty="0">
                <a:solidFill>
                  <a:prstClr val="black"/>
                </a:solidFill>
              </a:rPr>
              <a:t>Article </a:t>
            </a:r>
            <a:r>
              <a:rPr lang="en-GB" sz="2000" b="1" dirty="0" smtClean="0">
                <a:solidFill>
                  <a:prstClr val="black"/>
                </a:solidFill>
              </a:rPr>
              <a:t>III. </a:t>
            </a:r>
            <a:r>
              <a:rPr lang="en-GB" sz="2000" b="1" dirty="0">
                <a:solidFill>
                  <a:prstClr val="black"/>
                </a:solidFill>
              </a:rPr>
              <a:t>Judicial </a:t>
            </a:r>
            <a:r>
              <a:rPr lang="en-GB" sz="2000" b="1" dirty="0" smtClean="0">
                <a:solidFill>
                  <a:prstClr val="black"/>
                </a:solidFill>
              </a:rPr>
              <a:t>Branch </a:t>
            </a:r>
            <a:r>
              <a:rPr lang="en-GB" sz="2000" dirty="0" smtClean="0">
                <a:solidFill>
                  <a:prstClr val="black"/>
                </a:solidFill>
              </a:rPr>
              <a:t>– powers of the Supreme Court and other Federal courts</a:t>
            </a:r>
            <a:endParaRPr lang="en-GB" sz="2000" dirty="0">
              <a:solidFill>
                <a:prstClr val="black"/>
              </a:solidFill>
            </a:endParaRPr>
          </a:p>
          <a:p>
            <a:r>
              <a:rPr lang="en-GB" sz="2000" b="1" dirty="0">
                <a:solidFill>
                  <a:prstClr val="black"/>
                </a:solidFill>
              </a:rPr>
              <a:t>Article </a:t>
            </a:r>
            <a:r>
              <a:rPr lang="en-GB" sz="2000" b="1" dirty="0" smtClean="0">
                <a:solidFill>
                  <a:prstClr val="black"/>
                </a:solidFill>
              </a:rPr>
              <a:t>IV. </a:t>
            </a:r>
            <a:r>
              <a:rPr lang="en-GB" sz="2000" b="1" dirty="0">
                <a:solidFill>
                  <a:prstClr val="black"/>
                </a:solidFill>
              </a:rPr>
              <a:t>States, Citizenship, New </a:t>
            </a:r>
            <a:r>
              <a:rPr lang="en-GB" sz="2000" b="1" dirty="0" smtClean="0">
                <a:solidFill>
                  <a:prstClr val="black"/>
                </a:solidFill>
              </a:rPr>
              <a:t>States – Congress permitted to admit new states; requires each state to enact Republican form of government</a:t>
            </a:r>
            <a:endParaRPr lang="en-GB" sz="2000" b="1" dirty="0">
              <a:solidFill>
                <a:prstClr val="black"/>
              </a:solidFill>
            </a:endParaRPr>
          </a:p>
          <a:p>
            <a:r>
              <a:rPr lang="en-GB" sz="2000" b="1" dirty="0">
                <a:solidFill>
                  <a:prstClr val="black"/>
                </a:solidFill>
              </a:rPr>
              <a:t>Article </a:t>
            </a:r>
            <a:r>
              <a:rPr lang="en-GB" sz="2000" b="1" dirty="0" smtClean="0">
                <a:solidFill>
                  <a:prstClr val="black"/>
                </a:solidFill>
              </a:rPr>
              <a:t>V. </a:t>
            </a:r>
            <a:r>
              <a:rPr lang="en-GB" sz="2000" b="1" dirty="0">
                <a:solidFill>
                  <a:prstClr val="black"/>
                </a:solidFill>
              </a:rPr>
              <a:t>Amendment Process.</a:t>
            </a:r>
          </a:p>
          <a:p>
            <a:r>
              <a:rPr lang="en-GB" sz="2000" b="1" dirty="0">
                <a:solidFill>
                  <a:prstClr val="black"/>
                </a:solidFill>
              </a:rPr>
              <a:t>Article </a:t>
            </a:r>
            <a:r>
              <a:rPr lang="en-GB" sz="2000" b="1" dirty="0" smtClean="0">
                <a:solidFill>
                  <a:prstClr val="black"/>
                </a:solidFill>
              </a:rPr>
              <a:t>VI. </a:t>
            </a:r>
            <a:r>
              <a:rPr lang="en-GB" sz="2000" b="1" dirty="0">
                <a:solidFill>
                  <a:prstClr val="black"/>
                </a:solidFill>
              </a:rPr>
              <a:t>Debts, Supremacy, Oaths, Religious Tests </a:t>
            </a:r>
            <a:r>
              <a:rPr lang="en-GB" sz="2000" dirty="0" smtClean="0">
                <a:solidFill>
                  <a:prstClr val="black"/>
                </a:solidFill>
              </a:rPr>
              <a:t>– establishes </a:t>
            </a:r>
            <a:r>
              <a:rPr lang="en-GB" sz="2000" dirty="0">
                <a:solidFill>
                  <a:prstClr val="black"/>
                </a:solidFill>
              </a:rPr>
              <a:t>the Constitution, and all federal laws and treaties of the United States made according to it, to be the supreme law of the land</a:t>
            </a:r>
          </a:p>
          <a:p>
            <a:r>
              <a:rPr lang="en-GB" sz="2000" b="1" dirty="0">
                <a:solidFill>
                  <a:prstClr val="black"/>
                </a:solidFill>
              </a:rPr>
              <a:t>Article </a:t>
            </a:r>
            <a:r>
              <a:rPr lang="en-GB" sz="2000" b="1" dirty="0" smtClean="0">
                <a:solidFill>
                  <a:prstClr val="black"/>
                </a:solidFill>
              </a:rPr>
              <a:t>VII. Ratification</a:t>
            </a:r>
            <a:endParaRPr lang="en-GB" sz="2000" b="1" dirty="0">
              <a:solidFill>
                <a:prstClr val="black"/>
              </a:solidFill>
            </a:endParaRPr>
          </a:p>
          <a:p>
            <a:endParaRPr lang="en-GB" sz="2000" b="1" dirty="0">
              <a:solidFill>
                <a:prstClr val="black"/>
              </a:solidFill>
            </a:endParaRPr>
          </a:p>
        </p:txBody>
      </p:sp>
      <p:sp>
        <p:nvSpPr>
          <p:cNvPr id="7" name="Rectangle 6"/>
          <p:cNvSpPr/>
          <p:nvPr/>
        </p:nvSpPr>
        <p:spPr>
          <a:xfrm>
            <a:off x="0" y="764704"/>
            <a:ext cx="9144000" cy="2850690"/>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smtClean="0"/>
          </a:p>
        </p:txBody>
      </p:sp>
    </p:spTree>
    <p:extLst>
      <p:ext uri="{BB962C8B-B14F-4D97-AF65-F5344CB8AC3E}">
        <p14:creationId xmlns:p14="http://schemas.microsoft.com/office/powerpoint/2010/main" val="279677018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1958138"/>
          </a:xfrm>
          <a:prstGeom prst="rect">
            <a:avLst/>
          </a:prstGeom>
        </p:spPr>
        <p:txBody>
          <a:bodyPr wrap="square" lIns="540000" tIns="360000" rIns="540000" bIns="360000">
            <a:spAutoFit/>
          </a:bodyPr>
          <a:lstStyle/>
          <a:p>
            <a:r>
              <a:rPr lang="en-GB" sz="2000" b="1" u="sng" dirty="0" smtClean="0">
                <a:solidFill>
                  <a:prstClr val="black"/>
                </a:solidFill>
              </a:rPr>
              <a:t>7. Constitution: </a:t>
            </a:r>
            <a:r>
              <a:rPr lang="en-GB" sz="2000" b="1" u="sng" dirty="0" smtClean="0">
                <a:solidFill>
                  <a:prstClr val="black"/>
                </a:solidFill>
              </a:rPr>
              <a:t>Balance of powers</a:t>
            </a:r>
          </a:p>
          <a:p>
            <a:endParaRPr lang="en-GB" sz="2000" b="1" u="sng" dirty="0">
              <a:solidFill>
                <a:prstClr val="black"/>
              </a:solidFill>
            </a:endParaRPr>
          </a:p>
          <a:p>
            <a:endParaRPr lang="en-GB" sz="2000" b="1" dirty="0" smtClean="0">
              <a:solidFill>
                <a:prstClr val="black"/>
              </a:solidFill>
            </a:endParaRPr>
          </a:p>
          <a:p>
            <a:endParaRPr lang="en-GB" sz="2000" b="1" dirty="0">
              <a:solidFill>
                <a:prstClr val="black"/>
              </a:solidFill>
            </a:endParaRPr>
          </a:p>
        </p:txBody>
      </p:sp>
      <p:sp>
        <p:nvSpPr>
          <p:cNvPr id="7" name="Rectangle 6"/>
          <p:cNvSpPr/>
          <p:nvPr/>
        </p:nvSpPr>
        <p:spPr>
          <a:xfrm>
            <a:off x="0" y="764704"/>
            <a:ext cx="9144000" cy="2850690"/>
          </a:xfrm>
          <a:prstGeom prst="rect">
            <a:avLst/>
          </a:prstGeom>
        </p:spPr>
        <p:txBody>
          <a:bodyPr wrap="square" lIns="540000" tIns="360000" rIns="540000" bIns="360000">
            <a:spAutoFit/>
          </a:bodyPr>
          <a:lstStyle/>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a:p>
          <a:p>
            <a:pPr marL="342900" indent="-342900">
              <a:lnSpc>
                <a:spcPct val="115000"/>
              </a:lnSpc>
              <a:buFont typeface="Arial" panose="020B0604020202020204" pitchFamily="34" charset="0"/>
              <a:buChar char="•"/>
            </a:pPr>
            <a:endParaRPr lang="en-GB" sz="2000" b="1" dirty="0" smtClean="0"/>
          </a:p>
          <a:p>
            <a:pPr marL="342900" indent="-342900">
              <a:lnSpc>
                <a:spcPct val="115000"/>
              </a:lnSpc>
              <a:buFont typeface="Arial" panose="020B0604020202020204" pitchFamily="34" charset="0"/>
              <a:buChar char="•"/>
            </a:pPr>
            <a:endParaRPr lang="en-GB" sz="2000" b="1" dirty="0" smtClean="0"/>
          </a:p>
        </p:txBody>
      </p:sp>
      <p:pic>
        <p:nvPicPr>
          <p:cNvPr id="2050"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4192" t="13104" r="5505" b="9886"/>
          <a:stretch/>
        </p:blipFill>
        <p:spPr bwMode="auto">
          <a:xfrm>
            <a:off x="1243076" y="999380"/>
            <a:ext cx="6657847" cy="52320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9483038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5651456"/>
          </a:xfrm>
          <a:prstGeom prst="rect">
            <a:avLst/>
          </a:prstGeom>
        </p:spPr>
        <p:txBody>
          <a:bodyPr wrap="square" lIns="540000" tIns="360000" rIns="540000" bIns="360000">
            <a:spAutoFit/>
          </a:bodyPr>
          <a:lstStyle/>
          <a:p>
            <a:r>
              <a:rPr lang="en-GB" sz="2000" b="1" u="sng" dirty="0" smtClean="0">
                <a:solidFill>
                  <a:prstClr val="black"/>
                </a:solidFill>
              </a:rPr>
              <a:t>7. Constitution: </a:t>
            </a:r>
            <a:r>
              <a:rPr lang="en-GB" sz="2000" b="1" u="sng" dirty="0" smtClean="0">
                <a:solidFill>
                  <a:prstClr val="black"/>
                </a:solidFill>
              </a:rPr>
              <a:t>Bill of Rights</a:t>
            </a:r>
          </a:p>
          <a:p>
            <a:endParaRPr lang="en-GB" sz="2000" b="1" u="sng" dirty="0">
              <a:solidFill>
                <a:prstClr val="black"/>
              </a:solidFill>
            </a:endParaRPr>
          </a:p>
          <a:p>
            <a:r>
              <a:rPr lang="en-GB" sz="2000" b="1" dirty="0"/>
              <a:t>Amendment I</a:t>
            </a:r>
          </a:p>
          <a:p>
            <a:r>
              <a:rPr lang="en-GB" sz="2000" dirty="0" smtClean="0"/>
              <a:t>Rights pertaining to freedom of </a:t>
            </a:r>
            <a:r>
              <a:rPr lang="en-GB" sz="2000" dirty="0"/>
              <a:t>religion, </a:t>
            </a:r>
            <a:r>
              <a:rPr lang="en-GB" sz="2000" dirty="0" smtClean="0"/>
              <a:t>speech</a:t>
            </a:r>
            <a:r>
              <a:rPr lang="en-GB" sz="2000" dirty="0"/>
              <a:t>, </a:t>
            </a:r>
            <a:r>
              <a:rPr lang="en-GB" sz="2000" dirty="0" smtClean="0"/>
              <a:t>the </a:t>
            </a:r>
            <a:r>
              <a:rPr lang="en-GB" sz="2000" dirty="0"/>
              <a:t>press; </a:t>
            </a:r>
            <a:r>
              <a:rPr lang="en-GB" sz="2000" dirty="0" smtClean="0"/>
              <a:t>the </a:t>
            </a:r>
            <a:r>
              <a:rPr lang="en-GB" sz="2000" dirty="0"/>
              <a:t>right </a:t>
            </a:r>
            <a:r>
              <a:rPr lang="en-GB" sz="2000" dirty="0" smtClean="0"/>
              <a:t>to assemble </a:t>
            </a:r>
            <a:r>
              <a:rPr lang="en-GB" sz="2000" dirty="0"/>
              <a:t>and to petition the </a:t>
            </a:r>
            <a:r>
              <a:rPr lang="en-GB" sz="2000" dirty="0" smtClean="0"/>
              <a:t>Government</a:t>
            </a:r>
            <a:endParaRPr lang="en-GB" sz="2000" dirty="0"/>
          </a:p>
          <a:p>
            <a:r>
              <a:rPr lang="en-GB" sz="2000" b="1" dirty="0"/>
              <a:t>Amendment II</a:t>
            </a:r>
          </a:p>
          <a:p>
            <a:r>
              <a:rPr lang="en-GB" sz="2000" b="1" dirty="0" smtClean="0"/>
              <a:t>“</a:t>
            </a:r>
            <a:r>
              <a:rPr lang="en-GB" sz="2000" dirty="0"/>
              <a:t>A well regulated Militia, being necessary to the security of a free State, the right of the people to keep and bear Arms, shall not be </a:t>
            </a:r>
            <a:r>
              <a:rPr lang="en-GB" sz="2000" dirty="0" smtClean="0"/>
              <a:t>infringed.”</a:t>
            </a:r>
          </a:p>
          <a:p>
            <a:r>
              <a:rPr lang="en-GB" sz="2000" b="1" dirty="0" smtClean="0"/>
              <a:t>Amendment </a:t>
            </a:r>
            <a:r>
              <a:rPr lang="en-GB" sz="2000" b="1" dirty="0"/>
              <a:t>III</a:t>
            </a:r>
          </a:p>
          <a:p>
            <a:r>
              <a:rPr lang="en-GB" sz="2000" dirty="0" smtClean="0"/>
              <a:t>Quartering of soldiers</a:t>
            </a:r>
          </a:p>
          <a:p>
            <a:r>
              <a:rPr lang="en-GB" sz="2000" b="1" dirty="0" smtClean="0"/>
              <a:t>Amendment </a:t>
            </a:r>
            <a:r>
              <a:rPr lang="en-GB" sz="2000" b="1" dirty="0"/>
              <a:t>IV</a:t>
            </a:r>
          </a:p>
          <a:p>
            <a:r>
              <a:rPr lang="en-GB" sz="2000" dirty="0" smtClean="0"/>
              <a:t>Protections against searches/seizures without </a:t>
            </a:r>
            <a:r>
              <a:rPr lang="en-GB" sz="2000" dirty="0"/>
              <a:t>w</a:t>
            </a:r>
            <a:r>
              <a:rPr lang="en-GB" sz="2000" dirty="0" smtClean="0"/>
              <a:t>arrants and probable cause</a:t>
            </a:r>
            <a:endParaRPr lang="en-GB" sz="2000" dirty="0"/>
          </a:p>
          <a:p>
            <a:r>
              <a:rPr lang="en-GB" sz="2000" b="1" dirty="0" smtClean="0"/>
              <a:t>Amendments V–VIII</a:t>
            </a:r>
          </a:p>
          <a:p>
            <a:r>
              <a:rPr lang="en-GB" sz="2000" dirty="0" smtClean="0"/>
              <a:t>Rights pertaining to trials, jury, common law, bail.</a:t>
            </a:r>
            <a:endParaRPr lang="en-GB" sz="2000" dirty="0"/>
          </a:p>
          <a:p>
            <a:endParaRPr lang="en-GB" sz="2000" b="1" dirty="0" smtClean="0">
              <a:solidFill>
                <a:prstClr val="black"/>
              </a:solidFill>
            </a:endParaRPr>
          </a:p>
          <a:p>
            <a:endParaRPr lang="en-GB" sz="2000" b="1" dirty="0">
              <a:solidFill>
                <a:prstClr val="black"/>
              </a:solidFill>
            </a:endParaRPr>
          </a:p>
        </p:txBody>
      </p:sp>
    </p:spTree>
    <p:extLst>
      <p:ext uri="{BB962C8B-B14F-4D97-AF65-F5344CB8AC3E}">
        <p14:creationId xmlns:p14="http://schemas.microsoft.com/office/powerpoint/2010/main" val="169281191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4728127"/>
          </a:xfrm>
          <a:prstGeom prst="rect">
            <a:avLst/>
          </a:prstGeom>
        </p:spPr>
        <p:txBody>
          <a:bodyPr wrap="square" lIns="540000" tIns="360000" rIns="540000" bIns="360000">
            <a:spAutoFit/>
          </a:bodyPr>
          <a:lstStyle/>
          <a:p>
            <a:r>
              <a:rPr lang="en-GB" sz="2000" b="1" u="sng" dirty="0" smtClean="0">
                <a:solidFill>
                  <a:prstClr val="black"/>
                </a:solidFill>
              </a:rPr>
              <a:t>7. Constitution: </a:t>
            </a:r>
            <a:r>
              <a:rPr lang="en-GB" sz="2000" b="1" u="sng" dirty="0" smtClean="0">
                <a:solidFill>
                  <a:prstClr val="black"/>
                </a:solidFill>
              </a:rPr>
              <a:t>Bill of Rights</a:t>
            </a:r>
          </a:p>
          <a:p>
            <a:endParaRPr lang="en-GB" sz="2000" b="1" u="sng" dirty="0">
              <a:solidFill>
                <a:prstClr val="black"/>
              </a:solidFill>
            </a:endParaRPr>
          </a:p>
          <a:p>
            <a:r>
              <a:rPr lang="en-GB" sz="2000" b="1" dirty="0"/>
              <a:t>Amendment IX</a:t>
            </a:r>
          </a:p>
          <a:p>
            <a:r>
              <a:rPr lang="en-GB" sz="2000" dirty="0"/>
              <a:t>The enumeration in the Constitution, of certain rights, shall not be construed to deny or disparage others retained by the people.</a:t>
            </a:r>
          </a:p>
          <a:p>
            <a:endParaRPr lang="en-GB" sz="2000" b="1" dirty="0" smtClean="0"/>
          </a:p>
          <a:p>
            <a:r>
              <a:rPr lang="en-GB" sz="2000" b="1" dirty="0" smtClean="0"/>
              <a:t>Amendment </a:t>
            </a:r>
            <a:r>
              <a:rPr lang="en-GB" sz="2000" b="1" dirty="0"/>
              <a:t>X</a:t>
            </a:r>
          </a:p>
          <a:p>
            <a:r>
              <a:rPr lang="en-GB" sz="2000" dirty="0"/>
              <a:t>The powers not delegated to the United States by the Constitution, nor prohibited by it to the States, are reserved to the States respectively, or to the people</a:t>
            </a:r>
          </a:p>
          <a:p>
            <a:endParaRPr lang="en-GB" sz="2000" b="1" u="sng" dirty="0">
              <a:solidFill>
                <a:prstClr val="black"/>
              </a:solidFill>
            </a:endParaRPr>
          </a:p>
          <a:p>
            <a:endParaRPr lang="en-GB" sz="2000" b="1" dirty="0" smtClean="0">
              <a:solidFill>
                <a:prstClr val="black"/>
              </a:solidFill>
            </a:endParaRPr>
          </a:p>
          <a:p>
            <a:endParaRPr lang="en-GB" sz="2000" b="1" dirty="0">
              <a:solidFill>
                <a:prstClr val="black"/>
              </a:solidFill>
            </a:endParaRPr>
          </a:p>
        </p:txBody>
      </p:sp>
    </p:spTree>
    <p:extLst>
      <p:ext uri="{BB962C8B-B14F-4D97-AF65-F5344CB8AC3E}">
        <p14:creationId xmlns:p14="http://schemas.microsoft.com/office/powerpoint/2010/main" val="309572306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6267009"/>
          </a:xfrm>
          <a:prstGeom prst="rect">
            <a:avLst/>
          </a:prstGeom>
        </p:spPr>
        <p:txBody>
          <a:bodyPr wrap="square" lIns="540000" tIns="360000" rIns="540000" bIns="360000">
            <a:spAutoFit/>
          </a:bodyPr>
          <a:lstStyle/>
          <a:p>
            <a:r>
              <a:rPr lang="en-GB" sz="2000" b="1" u="sng" dirty="0" smtClean="0">
                <a:solidFill>
                  <a:prstClr val="black"/>
                </a:solidFill>
              </a:rPr>
              <a:t>7. Constitution: </a:t>
            </a:r>
            <a:r>
              <a:rPr lang="en-GB" sz="2000" b="1" u="sng" dirty="0" smtClean="0">
                <a:solidFill>
                  <a:prstClr val="black"/>
                </a:solidFill>
              </a:rPr>
              <a:t>Bill of Rights</a:t>
            </a:r>
          </a:p>
          <a:p>
            <a:endParaRPr lang="en-GB" sz="2000" b="1" u="sng" dirty="0">
              <a:solidFill>
                <a:prstClr val="black"/>
              </a:solidFill>
            </a:endParaRPr>
          </a:p>
          <a:p>
            <a:r>
              <a:rPr lang="en-GB" sz="2000" b="1" dirty="0"/>
              <a:t>Amendment IX</a:t>
            </a:r>
          </a:p>
          <a:p>
            <a:r>
              <a:rPr lang="en-GB" sz="2000" dirty="0"/>
              <a:t>The enumeration in the Constitution, of certain rights, shall not be construed to deny or disparage others retained by the people.</a:t>
            </a:r>
          </a:p>
          <a:p>
            <a:endParaRPr lang="en-GB" sz="2000" b="1" dirty="0" smtClean="0"/>
          </a:p>
          <a:p>
            <a:r>
              <a:rPr lang="en-GB" sz="2000" b="1" dirty="0" smtClean="0"/>
              <a:t>Amendment </a:t>
            </a:r>
            <a:r>
              <a:rPr lang="en-GB" sz="2000" b="1" dirty="0"/>
              <a:t>X</a:t>
            </a:r>
          </a:p>
          <a:p>
            <a:r>
              <a:rPr lang="en-GB" sz="2000" dirty="0"/>
              <a:t>The powers not delegated to the United States by the Constitution, nor prohibited by it to the States, are reserved to the States respectively, or to the people</a:t>
            </a:r>
          </a:p>
          <a:p>
            <a:endParaRPr lang="en-GB" sz="2000" b="1" u="sng" dirty="0">
              <a:solidFill>
                <a:prstClr val="black"/>
              </a:solidFill>
            </a:endParaRPr>
          </a:p>
          <a:p>
            <a:endParaRPr lang="en-GB" sz="2000" b="1" dirty="0" smtClean="0">
              <a:solidFill>
                <a:prstClr val="black"/>
              </a:solidFill>
            </a:endParaRPr>
          </a:p>
          <a:p>
            <a:r>
              <a:rPr lang="en-GB" sz="2000" u="sng" dirty="0" smtClean="0"/>
              <a:t>Required </a:t>
            </a:r>
            <a:r>
              <a:rPr lang="en-GB" sz="2000" u="sng" dirty="0"/>
              <a:t>workshop readings:</a:t>
            </a:r>
            <a:endParaRPr lang="en-GB" sz="2000" dirty="0"/>
          </a:p>
          <a:p>
            <a:pPr lvl="0"/>
            <a:r>
              <a:rPr lang="en-GB" sz="2000" dirty="0"/>
              <a:t>Alexander Hamilton, </a:t>
            </a:r>
            <a:r>
              <a:rPr lang="en-GB" sz="2000" i="1" dirty="0"/>
              <a:t>The Federalist</a:t>
            </a:r>
            <a:r>
              <a:rPr lang="en-GB" sz="2000" dirty="0"/>
              <a:t> Nos. 1 and 6</a:t>
            </a:r>
          </a:p>
          <a:p>
            <a:pPr lvl="0"/>
            <a:r>
              <a:rPr lang="en-GB" sz="2000" dirty="0"/>
              <a:t>James Madison, </a:t>
            </a:r>
            <a:r>
              <a:rPr lang="en-GB" sz="2000" i="1" dirty="0"/>
              <a:t>The Federalist</a:t>
            </a:r>
            <a:r>
              <a:rPr lang="en-GB" sz="2000" dirty="0"/>
              <a:t> No. 10</a:t>
            </a:r>
          </a:p>
          <a:p>
            <a:endParaRPr lang="en-GB" sz="2000" b="1" dirty="0" smtClean="0">
              <a:solidFill>
                <a:prstClr val="black"/>
              </a:solidFill>
            </a:endParaRPr>
          </a:p>
          <a:p>
            <a:r>
              <a:rPr lang="en-GB" sz="2000" b="1" dirty="0" smtClean="0">
                <a:solidFill>
                  <a:prstClr val="black"/>
                </a:solidFill>
              </a:rPr>
              <a:t>Overarching question</a:t>
            </a:r>
          </a:p>
          <a:p>
            <a:pPr marL="342900" indent="-342900">
              <a:buFont typeface="Arial" panose="020B0604020202020204" pitchFamily="34" charset="0"/>
              <a:buChar char="•"/>
            </a:pPr>
            <a:r>
              <a:rPr lang="en-GB" sz="2000" b="1" dirty="0" smtClean="0">
                <a:solidFill>
                  <a:prstClr val="black"/>
                </a:solidFill>
              </a:rPr>
              <a:t>How is the constitution rationalised by Madison and </a:t>
            </a:r>
            <a:r>
              <a:rPr lang="en-GB" sz="2000" b="1" dirty="0" err="1" smtClean="0">
                <a:solidFill>
                  <a:prstClr val="black"/>
                </a:solidFill>
              </a:rPr>
              <a:t>Hamiltion</a:t>
            </a:r>
            <a:r>
              <a:rPr lang="en-GB" sz="2000" b="1" dirty="0" smtClean="0">
                <a:solidFill>
                  <a:prstClr val="black"/>
                </a:solidFill>
              </a:rPr>
              <a:t>?</a:t>
            </a:r>
            <a:endParaRPr lang="en-GB" sz="2000" b="1" dirty="0">
              <a:solidFill>
                <a:prstClr val="black"/>
              </a:solidFill>
            </a:endParaRPr>
          </a:p>
        </p:txBody>
      </p:sp>
    </p:spTree>
    <p:extLst>
      <p:ext uri="{BB962C8B-B14F-4D97-AF65-F5344CB8AC3E}">
        <p14:creationId xmlns:p14="http://schemas.microsoft.com/office/powerpoint/2010/main" val="196729326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44000" cy="3804797"/>
          </a:xfrm>
          <a:prstGeom prst="rect">
            <a:avLst/>
          </a:prstGeom>
        </p:spPr>
        <p:txBody>
          <a:bodyPr wrap="square" lIns="540000" tIns="360000" rIns="540000" bIns="360000">
            <a:spAutoFit/>
          </a:bodyPr>
          <a:lstStyle/>
          <a:p>
            <a:r>
              <a:rPr lang="en-GB" sz="2000" b="1" u="sng" dirty="0" smtClean="0">
                <a:solidFill>
                  <a:prstClr val="black"/>
                </a:solidFill>
              </a:rPr>
              <a:t>7. Constitution</a:t>
            </a:r>
            <a:endParaRPr lang="en-GB" sz="2000" b="1" u="sng" dirty="0">
              <a:solidFill>
                <a:prstClr val="black"/>
              </a:solidFill>
            </a:endParaRPr>
          </a:p>
          <a:p>
            <a:endParaRPr lang="en-GB" sz="2000" b="1" u="sng" dirty="0">
              <a:solidFill>
                <a:prstClr val="black"/>
              </a:solidFill>
            </a:endParaRPr>
          </a:p>
          <a:p>
            <a:r>
              <a:rPr lang="en-GB" sz="2000" b="1" u="sng" dirty="0" smtClean="0">
                <a:solidFill>
                  <a:prstClr val="black"/>
                </a:solidFill>
              </a:rPr>
              <a:t>In focus: The Federalist Papers</a:t>
            </a:r>
            <a:endParaRPr lang="en-GB" sz="2000" u="sng" dirty="0">
              <a:solidFill>
                <a:prstClr val="black"/>
              </a:solidFill>
            </a:endParaRPr>
          </a:p>
          <a:p>
            <a:endParaRPr lang="en-GB" sz="2000" b="1" dirty="0" smtClean="0">
              <a:solidFill>
                <a:prstClr val="black"/>
              </a:solidFill>
            </a:endParaRPr>
          </a:p>
          <a:p>
            <a:r>
              <a:rPr lang="en-GB" sz="2000" u="sng" dirty="0" smtClean="0"/>
              <a:t>Required </a:t>
            </a:r>
            <a:r>
              <a:rPr lang="en-GB" sz="2000" u="sng" dirty="0"/>
              <a:t>workshop readings:</a:t>
            </a:r>
            <a:endParaRPr lang="en-GB" sz="2000" dirty="0"/>
          </a:p>
          <a:p>
            <a:pPr lvl="0"/>
            <a:r>
              <a:rPr lang="en-GB" sz="2000" dirty="0"/>
              <a:t>Alexander Hamilton, </a:t>
            </a:r>
            <a:r>
              <a:rPr lang="en-GB" sz="2000" i="1" dirty="0"/>
              <a:t>The Federalist</a:t>
            </a:r>
            <a:r>
              <a:rPr lang="en-GB" sz="2000" dirty="0"/>
              <a:t> Nos. 1 and 6</a:t>
            </a:r>
          </a:p>
          <a:p>
            <a:pPr lvl="0"/>
            <a:r>
              <a:rPr lang="en-GB" sz="2000" dirty="0"/>
              <a:t>James Madison, </a:t>
            </a:r>
            <a:r>
              <a:rPr lang="en-GB" sz="2000" i="1" dirty="0"/>
              <a:t>The Federalist</a:t>
            </a:r>
            <a:r>
              <a:rPr lang="en-GB" sz="2000" dirty="0"/>
              <a:t> No. 10</a:t>
            </a:r>
          </a:p>
          <a:p>
            <a:endParaRPr lang="en-GB" sz="2000" b="1" dirty="0" smtClean="0">
              <a:solidFill>
                <a:prstClr val="black"/>
              </a:solidFill>
            </a:endParaRPr>
          </a:p>
          <a:p>
            <a:r>
              <a:rPr lang="en-GB" sz="2000" b="1" dirty="0" smtClean="0">
                <a:solidFill>
                  <a:prstClr val="black"/>
                </a:solidFill>
              </a:rPr>
              <a:t>Overarching question</a:t>
            </a:r>
          </a:p>
          <a:p>
            <a:pPr marL="342900" indent="-342900">
              <a:buFont typeface="Arial" panose="020B0604020202020204" pitchFamily="34" charset="0"/>
              <a:buChar char="•"/>
            </a:pPr>
            <a:r>
              <a:rPr lang="en-GB" sz="2000" b="1" dirty="0" smtClean="0">
                <a:solidFill>
                  <a:prstClr val="black"/>
                </a:solidFill>
              </a:rPr>
              <a:t>How is the constitution rationalised by Madison and Hamilton?</a:t>
            </a:r>
            <a:endParaRPr lang="en-GB" sz="2000" b="1" dirty="0">
              <a:solidFill>
                <a:prstClr val="black"/>
              </a:solidFill>
            </a:endParaRPr>
          </a:p>
        </p:txBody>
      </p:sp>
    </p:spTree>
    <p:extLst>
      <p:ext uri="{BB962C8B-B14F-4D97-AF65-F5344CB8AC3E}">
        <p14:creationId xmlns:p14="http://schemas.microsoft.com/office/powerpoint/2010/main" val="3334595537"/>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1454</TotalTime>
  <Words>7580</Words>
  <Application>Microsoft Office PowerPoint</Application>
  <PresentationFormat>On-screen Show (4:3)</PresentationFormat>
  <Paragraphs>549</Paragraphs>
  <Slides>36</Slides>
  <Notes>36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Arial</vt:lpstr>
      <vt:lpstr>Calibri</vt:lpstr>
      <vt:lpstr>Symbol</vt:lpstr>
      <vt:lpstr>Times New Roman</vt:lpstr>
      <vt:lpstr>Wingdings 2</vt:lpstr>
      <vt:lpstr>1_Office Theme</vt:lpstr>
      <vt:lpstr>PowerPoint Presentation</vt:lpstr>
      <vt:lpstr>PowerPoint Presentation</vt:lpstr>
      <vt:lpstr>PowerPoint Presentation</vt:lpstr>
      <vt:lpstr>PowerPoint Presentation</vt:lpstr>
      <vt:lpstr>PowerPoint Presentation</vt:lpstr>
      <vt:lpstr>PowerPoint Presentation</vt:lpstr>
      <vt:lpstr>2. Age of Revolution: Franco-British rivalries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90</cp:revision>
  <cp:lastPrinted>2016-02-01T16:44:50Z</cp:lastPrinted>
  <dcterms:created xsi:type="dcterms:W3CDTF">2016-01-31T21:38:09Z</dcterms:created>
  <dcterms:modified xsi:type="dcterms:W3CDTF">2016-10-07T13:54:04Z</dcterms:modified>
</cp:coreProperties>
</file>