
<file path=[Content_Types].xml><?xml version="1.0" encoding="utf-8"?>
<Types xmlns="http://schemas.openxmlformats.org/package/2006/content-types">
  <Default Extension="jpeg" ContentType="image/jpeg"/>
  <Default Extension="JPG" ContentType="image/.jp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handoutMasters/handoutMaster1.xml" ContentType="application/vnd.openxmlformats-officedocument.presentationml.handoutMaster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4"/>
  </p:notesMasterIdLst>
  <p:handoutMasterIdLst>
    <p:handoutMasterId r:id="rId20"/>
  </p:handoutMasterIdLst>
  <p:sldIdLst>
    <p:sldId id="256" r:id="rId3"/>
    <p:sldId id="257" r:id="rId5"/>
    <p:sldId id="262" r:id="rId6"/>
    <p:sldId id="263" r:id="rId7"/>
    <p:sldId id="264" r:id="rId8"/>
    <p:sldId id="265" r:id="rId9"/>
    <p:sldId id="267" r:id="rId10"/>
    <p:sldId id="268" r:id="rId11"/>
    <p:sldId id="270" r:id="rId12"/>
    <p:sldId id="260" r:id="rId13"/>
    <p:sldId id="266" r:id="rId14"/>
    <p:sldId id="259" r:id="rId15"/>
    <p:sldId id="261" r:id="rId16"/>
    <p:sldId id="271" r:id="rId17"/>
    <p:sldId id="272" r:id="rId18"/>
    <p:sldId id="269" r:id="rId19"/>
  </p:sldIdLst>
  <p:sldSz cx="12192000" cy="6858000"/>
  <p:notesSz cx="7103745" cy="10234295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210" userDrawn="1">
          <p15:clr>
            <a:srgbClr val="A4A3A4"/>
          </p15:clr>
        </p15:guide>
        <p15:guide id="2" pos="3812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ADB9D"/>
    <a:srgbClr val="B2B2B2"/>
    <a:srgbClr val="202020"/>
    <a:srgbClr val="323232"/>
    <a:srgbClr val="CC3300"/>
    <a:srgbClr val="CC0000"/>
    <a:srgbClr val="FF3300"/>
    <a:srgbClr val="990000"/>
    <a:srgbClr val="FF8D41"/>
    <a:srgbClr val="FF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480" autoAdjust="0"/>
    <p:restoredTop sz="86374"/>
  </p:normalViewPr>
  <p:slideViewPr>
    <p:cSldViewPr snapToGrid="0" showGuides="1">
      <p:cViewPr varScale="1">
        <p:scale>
          <a:sx n="127" d="100"/>
          <a:sy n="127" d="100"/>
        </p:scale>
        <p:origin x="1952" y="184"/>
      </p:cViewPr>
      <p:guideLst>
        <p:guide orient="horz" pos="2210"/>
        <p:guide pos="3812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gridSpacing cx="72000" cy="720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6.xml"/><Relationship Id="rId8" Type="http://schemas.openxmlformats.org/officeDocument/2006/relationships/slide" Target="slides/slide5.xml"/><Relationship Id="rId7" Type="http://schemas.openxmlformats.org/officeDocument/2006/relationships/slide" Target="slides/slide4.xml"/><Relationship Id="rId6" Type="http://schemas.openxmlformats.org/officeDocument/2006/relationships/slide" Target="slides/slide3.xml"/><Relationship Id="rId5" Type="http://schemas.openxmlformats.org/officeDocument/2006/relationships/slide" Target="slides/slide2.xml"/><Relationship Id="rId4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3" Type="http://schemas.openxmlformats.org/officeDocument/2006/relationships/tableStyles" Target="tableStyles.xml"/><Relationship Id="rId22" Type="http://schemas.openxmlformats.org/officeDocument/2006/relationships/viewProps" Target="viewProps.xml"/><Relationship Id="rId21" Type="http://schemas.openxmlformats.org/officeDocument/2006/relationships/presProps" Target="presProps.xml"/><Relationship Id="rId20" Type="http://schemas.openxmlformats.org/officeDocument/2006/relationships/handoutMaster" Target="handoutMasters/handoutMaster1.xml"/><Relationship Id="rId2" Type="http://schemas.openxmlformats.org/officeDocument/2006/relationships/theme" Target="theme/theme1.xml"/><Relationship Id="rId19" Type="http://schemas.openxmlformats.org/officeDocument/2006/relationships/slide" Target="slides/slide16.xml"/><Relationship Id="rId18" Type="http://schemas.openxmlformats.org/officeDocument/2006/relationships/slide" Target="slides/slide15.xml"/><Relationship Id="rId17" Type="http://schemas.openxmlformats.org/officeDocument/2006/relationships/slide" Target="slides/slide14.xml"/><Relationship Id="rId16" Type="http://schemas.openxmlformats.org/officeDocument/2006/relationships/slide" Target="slides/slide13.xml"/><Relationship Id="rId15" Type="http://schemas.openxmlformats.org/officeDocument/2006/relationships/slide" Target="slides/slide12.xml"/><Relationship Id="rId14" Type="http://schemas.openxmlformats.org/officeDocument/2006/relationships/slide" Target="slides/slide11.xml"/><Relationship Id="rId13" Type="http://schemas.openxmlformats.org/officeDocument/2006/relationships/slide" Target="slides/slide10.xml"/><Relationship Id="rId12" Type="http://schemas.openxmlformats.org/officeDocument/2006/relationships/slide" Target="slides/slide9.xml"/><Relationship Id="rId11" Type="http://schemas.openxmlformats.org/officeDocument/2006/relationships/slide" Target="slides/slide8.xml"/><Relationship Id="rId10" Type="http://schemas.openxmlformats.org/officeDocument/2006/relationships/slide" Target="slides/slide7.xml"/><Relationship Id="rId1" Type="http://schemas.openxmlformats.org/officeDocument/2006/relationships/slideMaster" Target="slideMasters/slide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8290" cy="51349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45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4023812" y="0"/>
            <a:ext cx="3078290" cy="51349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45"/>
            </a:lvl1pPr>
          </a:lstStyle>
          <a:p>
            <a:fld id="{0F9B84EA-7D68-4D60-9CB1-D50884785D1C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9720804"/>
            <a:ext cx="3078290" cy="51349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45"/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4023812" y="9720804"/>
            <a:ext cx="3078290" cy="51349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45"/>
            </a:lvl1pPr>
          </a:lstStyle>
          <a:p>
            <a:fld id="{8D4E0FC9-F1F8-4FAE-9988-3BA365CFD46F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8163" cy="51276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4024313" y="0"/>
            <a:ext cx="3078162" cy="51276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6C8D182-E4C8-4120-9249-FC9774456FFA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482600" y="1279525"/>
            <a:ext cx="6140450" cy="34544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711200" y="4926013"/>
            <a:ext cx="5683250" cy="402907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9721850"/>
            <a:ext cx="3078163" cy="51276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4024313" y="9721850"/>
            <a:ext cx="3078162" cy="51276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D0DACE-38E0-42D2-9336-2B707D34BC6D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 hasCustomPrompt="1"/>
          </p:nvPr>
        </p:nvSpPr>
        <p:spPr>
          <a:xfrm>
            <a:off x="1524000" y="1322962"/>
            <a:ext cx="9144000" cy="2187001"/>
          </a:xfrm>
        </p:spPr>
        <p:txBody>
          <a:bodyPr anchor="b">
            <a:normAutofit/>
          </a:bodyPr>
          <a:lstStyle>
            <a:lvl1pPr algn="ctr">
              <a:lnSpc>
                <a:spcPct val="130000"/>
              </a:lnSpc>
              <a:defRPr sz="6000">
                <a:effectLst/>
              </a:defRPr>
            </a:lvl1pPr>
          </a:lstStyle>
          <a:p>
            <a:r>
              <a:rPr lang="zh-CN" altLang="en-US" dirty="0"/>
              <a:t>单击此处添加标题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1524000" y="3602038"/>
            <a:ext cx="9144000" cy="1655762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+mn-ea"/>
                <a:ea typeface="+mn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dirty="0"/>
              <a:t>单击此处添加副标题</a:t>
            </a:r>
            <a:endParaRPr lang="zh-CN" alt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47700" y="258445"/>
            <a:ext cx="10515600" cy="1325563"/>
          </a:xfrm>
        </p:spPr>
        <p:txBody>
          <a:bodyPr anchor="ctr" anchorCtr="0">
            <a:normAutofit/>
          </a:bodyPr>
          <a:lstStyle>
            <a:lvl1pPr>
              <a:defRPr sz="4400" b="0">
                <a:effectLst/>
              </a:defRPr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47700" y="1825625"/>
            <a:ext cx="10515600" cy="4351338"/>
          </a:xfrm>
        </p:spPr>
        <p:txBody>
          <a:bodyPr>
            <a:normAutofit/>
          </a:bodyPr>
          <a:lstStyle>
            <a:lvl1pPr>
              <a:defRPr sz="2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49" y="469127"/>
            <a:ext cx="10307927" cy="4093347"/>
          </a:xfrm>
        </p:spPr>
        <p:txBody>
          <a:bodyPr anchor="b">
            <a:normAutofit/>
          </a:bodyPr>
          <a:lstStyle>
            <a:lvl1pPr>
              <a:defRPr sz="6000">
                <a:effectLst/>
              </a:defRPr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610028"/>
            <a:ext cx="10307926" cy="647555"/>
          </a:xfrm>
        </p:spPr>
        <p:txBody>
          <a:bodyPr>
            <a:normAutofit/>
          </a:bodyPr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47700" y="258445"/>
            <a:ext cx="10515600" cy="1325563"/>
          </a:xfrm>
        </p:spPr>
        <p:txBody>
          <a:bodyPr>
            <a:normAutofit/>
          </a:bodyPr>
          <a:lstStyle>
            <a:lvl1pPr>
              <a:defRPr sz="4400" b="0" i="0">
                <a:effectLst/>
              </a:defRPr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47700" y="1825625"/>
            <a:ext cx="5181600" cy="4351338"/>
          </a:xfrm>
        </p:spPr>
        <p:txBody>
          <a:bodyPr>
            <a:normAutofit/>
          </a:bodyPr>
          <a:lstStyle>
            <a:lvl1pPr>
              <a:lnSpc>
                <a:spcPct val="90000"/>
              </a:lnSpc>
              <a:defRPr sz="2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lnSpc>
                <a:spcPct val="90000"/>
              </a:lnSpc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lnSpc>
                <a:spcPct val="90000"/>
              </a:lnSpc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lnSpc>
                <a:spcPct val="90000"/>
              </a:lnSpc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lnSpc>
                <a:spcPct val="90000"/>
              </a:lnSpc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5981700" y="1825625"/>
            <a:ext cx="5181600" cy="4351338"/>
          </a:xfrm>
        </p:spPr>
        <p:txBody>
          <a:bodyPr>
            <a:normAutofit/>
          </a:bodyPr>
          <a:lstStyle>
            <a:lvl1pPr>
              <a:lnSpc>
                <a:spcPct val="90000"/>
              </a:lnSpc>
              <a:defRPr sz="2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lnSpc>
                <a:spcPct val="90000"/>
              </a:lnSpc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lnSpc>
                <a:spcPct val="90000"/>
              </a:lnSpc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lnSpc>
                <a:spcPct val="90000"/>
              </a:lnSpc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lnSpc>
                <a:spcPct val="90000"/>
              </a:lnSpc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744961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615609"/>
            <a:ext cx="5157787" cy="3574054"/>
          </a:xfrm>
        </p:spPr>
        <p:txBody>
          <a:bodyPr/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744961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615609"/>
            <a:ext cx="5183188" cy="3574054"/>
          </a:xfrm>
        </p:spPr>
        <p:txBody>
          <a:bodyPr/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2766219"/>
            <a:ext cx="10515600" cy="1325563"/>
          </a:xfrm>
        </p:spPr>
        <p:txBody>
          <a:bodyPr>
            <a:normAutofit/>
          </a:bodyPr>
          <a:lstStyle>
            <a:lvl1pPr algn="ctr">
              <a:defRPr sz="4400" b="0">
                <a:effectLst/>
              </a:defRPr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>
          <a:xfrm>
            <a:off x="646747" y="127000"/>
            <a:ext cx="4165200" cy="1600200"/>
          </a:xfrm>
        </p:spPr>
        <p:txBody>
          <a:bodyPr anchor="ctr" anchorCtr="0">
            <a:normAutofit/>
          </a:bodyPr>
          <a:lstStyle>
            <a:lvl1pPr>
              <a:defRPr sz="3200" b="0">
                <a:effectLst/>
              </a:defRPr>
            </a:lvl1pPr>
          </a:lstStyle>
          <a:p>
            <a:r>
              <a:rPr lang="zh-CN" altLang="en-US" dirty="0"/>
              <a:t>单击此处编辑标题</a:t>
            </a:r>
            <a:endParaRPr lang="zh-CN" altLang="en-US" dirty="0"/>
          </a:p>
        </p:txBody>
      </p:sp>
      <p:sp>
        <p:nvSpPr>
          <p:cNvPr id="3" name="图片占位符 2"/>
          <p:cNvSpPr>
            <a:spLocks noGrp="1" noChangeAspect="1"/>
          </p:cNvSpPr>
          <p:nvPr>
            <p:ph type="pic" idx="1"/>
          </p:nvPr>
        </p:nvSpPr>
        <p:spPr>
          <a:xfrm>
            <a:off x="5184000" y="766354"/>
            <a:ext cx="5817375" cy="509444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 dirty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51827" y="2057400"/>
            <a:ext cx="4165200" cy="3811588"/>
          </a:xfr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</a:fld>
            <a:endParaRPr lang="zh-CN" altLang="en-US" dirty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9824484" y="365125"/>
            <a:ext cx="1529316" cy="5811838"/>
          </a:xfrm>
        </p:spPr>
        <p:txBody>
          <a:bodyPr vert="eaVert">
            <a:normAutofit/>
          </a:bodyPr>
          <a:lstStyle>
            <a:lvl1pPr>
              <a:defRPr sz="4400"/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8879958" cy="5811838"/>
          </a:xfrm>
        </p:spPr>
        <p:txBody>
          <a:bodyPr vert="eaVert"/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</p:nvPr>
        </p:nvSpPr>
        <p:spPr>
          <a:xfrm>
            <a:off x="838200" y="551543"/>
            <a:ext cx="10515600" cy="5558971"/>
          </a:xfrm>
        </p:spPr>
        <p:txBody>
          <a:bodyPr/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1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0FBDFE-C587-4B4C-A407-44438C67B59E}" type="datetimeFigureOut">
              <a:rPr lang="zh-CN" altLang="en-US" smtClean="0"/>
            </a:fld>
            <a:endParaRPr lang="zh-CN" altLang="en-US" dirty="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9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1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838200" y="1264285"/>
            <a:ext cx="10220325" cy="4184650"/>
          </a:xfrm>
        </p:spPr>
        <p:txBody>
          <a:bodyPr>
            <a:normAutofit fontScale="90000"/>
          </a:bodyPr>
          <a:lstStyle/>
          <a:p>
            <a:pPr algn="ctr"/>
            <a:r>
              <a:rPr lang="zh-CN" altLang="en-US" sz="4000" dirty="0">
                <a:sym typeface="+mn-ea"/>
              </a:rPr>
              <a:t>Small-scale </a:t>
            </a:r>
            <a:r>
              <a:rPr lang="en-US" altLang="zh-CN" sz="4000" dirty="0">
                <a:sym typeface="+mn-ea"/>
              </a:rPr>
              <a:t>R</a:t>
            </a:r>
            <a:r>
              <a:rPr lang="zh-CN" altLang="en-US" sz="4000" dirty="0">
                <a:sym typeface="+mn-ea"/>
              </a:rPr>
              <a:t>esearch </a:t>
            </a:r>
            <a:r>
              <a:rPr lang="en-US" altLang="zh-CN" sz="4000" dirty="0">
                <a:sym typeface="+mn-ea"/>
              </a:rPr>
              <a:t>P</a:t>
            </a:r>
            <a:r>
              <a:rPr lang="zh-CN" altLang="en-US" sz="4000" dirty="0">
                <a:sym typeface="+mn-ea"/>
              </a:rPr>
              <a:t>roject </a:t>
            </a:r>
            <a:r>
              <a:rPr lang="en-US" altLang="zh-CN" sz="4000" dirty="0">
                <a:sym typeface="+mn-ea"/>
              </a:rPr>
              <a:t>D</a:t>
            </a:r>
            <a:r>
              <a:rPr lang="zh-CN" altLang="en-US" sz="4000" dirty="0">
                <a:sym typeface="+mn-ea"/>
              </a:rPr>
              <a:t>esign</a:t>
            </a:r>
            <a:br>
              <a:rPr lang="en-US" altLang="zh-CN" sz="4000" dirty="0">
                <a:ln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  <a:alpha val="43000"/>
                    </a:srgbClr>
                  </a:outerShdw>
                </a:effectLst>
                <a:latin typeface="Times New Roman Regular" panose="02020603050405020304" charset="0"/>
                <a:cs typeface="Times New Roman Regular" panose="02020603050405020304" charset="0"/>
              </a:rPr>
            </a:br>
            <a:r>
              <a:rPr lang="en-US" altLang="zh-CN" sz="4000" dirty="0">
                <a:ln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  <a:alpha val="43000"/>
                    </a:srgbClr>
                  </a:outerShdw>
                </a:effectLst>
                <a:latin typeface="Times New Roman Regular" panose="02020603050405020304" charset="0"/>
                <a:cs typeface="Times New Roman Regular" panose="02020603050405020304" charset="0"/>
              </a:rPr>
              <a:t>Exploring Emotional and Cognitive Engagement with Pre-Class Materials in a Flipped Classroom: A Case Study of English Majors in a Chinese University</a:t>
            </a:r>
            <a:br>
              <a:rPr lang="en-US" altLang="zh-CN" sz="4000" dirty="0">
                <a:effectLst/>
                <a:latin typeface="Times New Roman Regular" panose="02020603050405020304" charset="0"/>
                <a:cs typeface="Times New Roman Regular" panose="02020603050405020304" charset="0"/>
              </a:rPr>
            </a:br>
            <a:br>
              <a:rPr lang="en-US" altLang="zh-CN" sz="3555" dirty="0">
                <a:effectLst/>
                <a:latin typeface="Times New Roman Regular" panose="02020603050405020304" charset="0"/>
                <a:cs typeface="Times New Roman Regular" panose="02020603050405020304" charset="0"/>
              </a:rPr>
            </a:br>
            <a:endParaRPr lang="zh-CN" altLang="en-US" sz="4000" i="1" dirty="0">
              <a:effectLst/>
            </a:endParaRPr>
          </a:p>
        </p:txBody>
      </p:sp>
      <p:sp>
        <p:nvSpPr>
          <p:cNvPr id="5" name="副标题 4"/>
          <p:cNvSpPr>
            <a:spLocks noGrp="1"/>
          </p:cNvSpPr>
          <p:nvPr>
            <p:ph type="subTitle" idx="1"/>
          </p:nvPr>
        </p:nvSpPr>
        <p:spPr>
          <a:xfrm>
            <a:off x="1094105" y="4593590"/>
            <a:ext cx="9144000" cy="1379220"/>
          </a:xfrm>
        </p:spPr>
        <p:txBody>
          <a:bodyPr/>
          <a:lstStyle/>
          <a:p>
            <a:pPr algn="ctr"/>
            <a:endParaRPr lang="en-US" altLang="zh-CN" dirty="0">
              <a:latin typeface="+mn-lt"/>
            </a:endParaRPr>
          </a:p>
          <a:p>
            <a:pPr algn="ctr"/>
            <a:r>
              <a:rPr lang="en-US" altLang="zh-CN" dirty="0">
                <a:latin typeface="+mn-lt"/>
              </a:rPr>
              <a:t>Luyao Huang</a:t>
            </a:r>
            <a:endParaRPr lang="en-US" altLang="zh-CN" dirty="0">
              <a:latin typeface="+mn-lt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17" name="圆角矩形 16"/>
          <p:cNvSpPr/>
          <p:nvPr>
            <p:custDataLst>
              <p:tags r:id="rId1"/>
            </p:custDataLst>
          </p:nvPr>
        </p:nvSpPr>
        <p:spPr>
          <a:xfrm>
            <a:off x="483870" y="3740150"/>
            <a:ext cx="10569575" cy="1694180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ln>
                <a:noFill/>
              </a:ln>
            </a:endParaRPr>
          </a:p>
        </p:txBody>
      </p:sp>
      <p:sp>
        <p:nvSpPr>
          <p:cNvPr id="16" name="圆角矩形 15"/>
          <p:cNvSpPr/>
          <p:nvPr/>
        </p:nvSpPr>
        <p:spPr>
          <a:xfrm>
            <a:off x="483870" y="1818005"/>
            <a:ext cx="10569575" cy="1610360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ln>
                <a:noFill/>
              </a:ln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 altLang="zh-CN"/>
              <a:t>R</a:t>
            </a:r>
            <a:r>
              <a:rPr lang="zh-CN" altLang="en-US"/>
              <a:t>esearch </a:t>
            </a:r>
            <a:r>
              <a:rPr lang="en-US" altLang="zh-CN"/>
              <a:t>Q</a:t>
            </a:r>
            <a:r>
              <a:rPr lang="zh-CN" altLang="en-US"/>
              <a:t>uestions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47700" y="1825625"/>
            <a:ext cx="10515600" cy="3428365"/>
          </a:xfrm>
        </p:spPr>
        <p:txBody>
          <a:bodyPr/>
          <a:p>
            <a:r>
              <a:rPr lang="zh-CN" altLang="en-US"/>
              <a:t>What specific challenges do English major students encounter when engaging with pre-class materials in a flipped classroom setting, particularly in terms of emotional and cognitive engagement?​</a:t>
            </a:r>
            <a:endParaRPr lang="zh-CN" altLang="en-US"/>
          </a:p>
          <a:p>
            <a:pPr marL="0" indent="0">
              <a:buNone/>
            </a:pPr>
            <a:endParaRPr lang="zh-CN" altLang="en-US"/>
          </a:p>
          <a:p>
            <a:r>
              <a:rPr lang="zh-CN" altLang="en-US"/>
              <a:t>How does the flipped classroom model influence English major students’ active learning and participation during class time?</a:t>
            </a:r>
            <a:endParaRPr lang="zh-CN" alt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圆角矩形 3"/>
          <p:cNvSpPr/>
          <p:nvPr/>
        </p:nvSpPr>
        <p:spPr>
          <a:xfrm>
            <a:off x="224155" y="1027430"/>
            <a:ext cx="5182870" cy="5449570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47700" y="0"/>
            <a:ext cx="10515600" cy="1325563"/>
          </a:xfrm>
        </p:spPr>
        <p:txBody>
          <a:bodyPr/>
          <a:p>
            <a:r>
              <a:rPr lang="en-US" altLang="zh-CN"/>
              <a:t>Research Philosophy</a:t>
            </a:r>
            <a:endParaRPr lang="en-US" altLang="zh-CN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63220" y="1325880"/>
            <a:ext cx="5182235" cy="4951095"/>
          </a:xfrm>
        </p:spPr>
        <p:txBody>
          <a:bodyPr>
            <a:noAutofit/>
          </a:bodyPr>
          <a:p>
            <a:pPr marL="0" indent="0">
              <a:buNone/>
            </a:pPr>
            <a:r>
              <a:rPr lang="en-US" altLang="zh-CN" sz="2400" b="1"/>
              <a:t>I</a:t>
            </a:r>
            <a:r>
              <a:rPr lang="zh-CN" altLang="en-US" sz="2400" b="1"/>
              <a:t>nterpretivist paradigm</a:t>
            </a:r>
            <a:endParaRPr lang="zh-CN" altLang="en-US" sz="2400" b="1"/>
          </a:p>
          <a:p>
            <a:r>
              <a:rPr lang="zh-CN" altLang="en-US" sz="2400"/>
              <a:t>importance of </a:t>
            </a:r>
            <a:r>
              <a:rPr lang="zh-CN" altLang="en-US" sz="2400" b="1"/>
              <a:t>understanding the social world</a:t>
            </a:r>
            <a:r>
              <a:rPr lang="zh-CN" altLang="en-US" sz="2400"/>
              <a:t> from the point of view of those who live in it (Schwandt, 2015).</a:t>
            </a:r>
            <a:endParaRPr lang="zh-CN" altLang="en-US" sz="2400"/>
          </a:p>
          <a:p>
            <a:r>
              <a:rPr lang="zh-CN" altLang="en-US" sz="2400"/>
              <a:t>knowledge is socially constructed and that meaning is co-produced through interaction between the researcher and participants</a:t>
            </a:r>
            <a:endParaRPr lang="zh-CN" altLang="en-US" sz="2400"/>
          </a:p>
          <a:p>
            <a:r>
              <a:rPr lang="zh-CN" altLang="en-US" sz="2400"/>
              <a:t>appropriate for exploring individual perceptions of engagement and the perceived effectiveness of flipped classrooms.​</a:t>
            </a:r>
            <a:endParaRPr lang="zh-CN" altLang="en-US" sz="2400"/>
          </a:p>
          <a:p>
            <a:endParaRPr lang="zh-CN" altLang="en-US" sz="2400"/>
          </a:p>
        </p:txBody>
      </p:sp>
      <p:sp>
        <p:nvSpPr>
          <p:cNvPr id="5" name="圆角矩形 4"/>
          <p:cNvSpPr/>
          <p:nvPr>
            <p:custDataLst>
              <p:tags r:id="rId1"/>
            </p:custDataLst>
          </p:nvPr>
        </p:nvSpPr>
        <p:spPr>
          <a:xfrm>
            <a:off x="6089015" y="919480"/>
            <a:ext cx="5241925" cy="565785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ln>
                <a:noFill/>
              </a:ln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6378575" y="1027430"/>
            <a:ext cx="4952365" cy="56311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400" b="1">
                <a:solidFill>
                  <a:schemeClr val="tx1">
                    <a:lumMod val="75000"/>
                    <a:lumOff val="25000"/>
                  </a:schemeClr>
                </a:solidFill>
                <a:sym typeface="+mn-ea"/>
              </a:rPr>
              <a:t>C</a:t>
            </a:r>
            <a:r>
              <a:rPr lang="zh-CN" altLang="en-US" sz="2400" b="1">
                <a:solidFill>
                  <a:schemeClr val="tx1">
                    <a:lumMod val="75000"/>
                    <a:lumOff val="25000"/>
                  </a:schemeClr>
                </a:solidFill>
                <a:sym typeface="+mn-ea"/>
              </a:rPr>
              <a:t>onstructivist epistemological stance</a:t>
            </a:r>
            <a:endParaRPr lang="zh-CN" altLang="en-US" sz="2400" b="1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342900" indent="-342900">
              <a:buFont typeface="Arial" panose="020B0604020202090204" pitchFamily="34" charset="0"/>
              <a:buChar char="•"/>
            </a:pPr>
            <a:r>
              <a:rPr lang="zh-CN" altLang="en-US" sz="2400">
                <a:solidFill>
                  <a:schemeClr val="tx1">
                    <a:lumMod val="75000"/>
                    <a:lumOff val="25000"/>
                  </a:schemeClr>
                </a:solidFill>
                <a:sym typeface="+mn-ea"/>
              </a:rPr>
              <a:t>learners actively </a:t>
            </a:r>
            <a:r>
              <a:rPr lang="zh-CN" altLang="en-US" sz="2400" b="1">
                <a:solidFill>
                  <a:schemeClr val="tx1">
                    <a:lumMod val="75000"/>
                    <a:lumOff val="25000"/>
                  </a:schemeClr>
                </a:solidFill>
                <a:sym typeface="+mn-ea"/>
              </a:rPr>
              <a:t>construct knowledge</a:t>
            </a:r>
            <a:r>
              <a:rPr lang="zh-CN" altLang="en-US" sz="2400">
                <a:solidFill>
                  <a:schemeClr val="tx1">
                    <a:lumMod val="75000"/>
                    <a:lumOff val="25000"/>
                  </a:schemeClr>
                </a:solidFill>
                <a:sym typeface="+mn-ea"/>
              </a:rPr>
              <a:t> based on their interactions with content and context (Vygotsky, 1978). </a:t>
            </a:r>
            <a:endParaRPr lang="zh-CN" altLang="en-US" sz="240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342900" indent="-342900">
              <a:buFont typeface="Arial" panose="020B0604020202090204" pitchFamily="34" charset="0"/>
              <a:buChar char="•"/>
            </a:pPr>
            <a:r>
              <a:rPr lang="zh-CN" altLang="en-US" sz="2400">
                <a:solidFill>
                  <a:schemeClr val="tx1">
                    <a:lumMod val="75000"/>
                    <a:lumOff val="25000"/>
                  </a:schemeClr>
                </a:solidFill>
                <a:sym typeface="+mn-ea"/>
              </a:rPr>
              <a:t>relevant when investigating flipped learning environments, where students are expected to engage with content independently before class.</a:t>
            </a:r>
            <a:endParaRPr lang="zh-CN" altLang="en-US" sz="2400">
              <a:solidFill>
                <a:schemeClr val="tx1">
                  <a:lumMod val="75000"/>
                  <a:lumOff val="25000"/>
                </a:schemeClr>
              </a:solidFill>
              <a:sym typeface="+mn-ea"/>
            </a:endParaRPr>
          </a:p>
          <a:p>
            <a:pPr marL="342900" indent="-342900">
              <a:buFont typeface="Arial" panose="020B0604020202090204" pitchFamily="34" charset="0"/>
              <a:buChar char="•"/>
            </a:pPr>
            <a:r>
              <a:rPr lang="zh-CN" altLang="en-US" sz="2400">
                <a:solidFill>
                  <a:schemeClr val="tx1">
                    <a:lumMod val="75000"/>
                    <a:lumOff val="25000"/>
                  </a:schemeClr>
                </a:solidFill>
                <a:sym typeface="+mn-ea"/>
              </a:rPr>
              <a:t>Understanding how </a:t>
            </a:r>
            <a:r>
              <a:rPr lang="en-US" altLang="zh-CN" sz="2400">
                <a:solidFill>
                  <a:schemeClr val="tx1">
                    <a:lumMod val="75000"/>
                    <a:lumOff val="25000"/>
                  </a:schemeClr>
                </a:solidFill>
                <a:sym typeface="+mn-ea"/>
              </a:rPr>
              <a:t>students</a:t>
            </a:r>
            <a:r>
              <a:rPr lang="zh-CN" altLang="en-US" sz="2400">
                <a:solidFill>
                  <a:schemeClr val="tx1">
                    <a:lumMod val="75000"/>
                    <a:lumOff val="25000"/>
                  </a:schemeClr>
                </a:solidFill>
                <a:sym typeface="+mn-ea"/>
              </a:rPr>
              <a:t> make sense of these experiences, and the cognitive or emotional barriers they face</a:t>
            </a:r>
            <a:endParaRPr lang="zh-CN" altLang="en-US" sz="240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p>
            <a:r>
              <a:rPr lang="en-US" altLang="zh-CN"/>
              <a:t>Research Approach-</a:t>
            </a:r>
            <a:r>
              <a:rPr lang="zh-CN" altLang="en-US" b="1">
                <a:sym typeface="+mn-ea"/>
              </a:rPr>
              <a:t>Abductive </a:t>
            </a:r>
            <a:r>
              <a:rPr lang="en-US" altLang="zh-CN" b="1">
                <a:sym typeface="+mn-ea"/>
              </a:rPr>
              <a:t>R</a:t>
            </a:r>
            <a:r>
              <a:rPr lang="zh-CN" altLang="en-US" b="1">
                <a:sym typeface="+mn-ea"/>
              </a:rPr>
              <a:t>easoning</a:t>
            </a:r>
            <a:r>
              <a:rPr lang="zh-CN" altLang="en-US">
                <a:sym typeface="+mn-ea"/>
              </a:rPr>
              <a:t> </a:t>
            </a:r>
            <a:endParaRPr lang="en-US" altLang="zh-CN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47700" y="1583690"/>
            <a:ext cx="4487545" cy="4593590"/>
          </a:xfrm>
        </p:spPr>
        <p:txBody>
          <a:bodyPr>
            <a:normAutofit/>
          </a:bodyPr>
          <a:p>
            <a:pPr algn="l">
              <a:lnSpc>
                <a:spcPct val="100000"/>
              </a:lnSpc>
            </a:pPr>
            <a:r>
              <a:rPr lang="zh-CN" altLang="en-US"/>
              <a:t>begins with observations and seeks the most plausible explanations</a:t>
            </a:r>
            <a:r>
              <a:rPr lang="en-US" altLang="zh-CN"/>
              <a:t>         </a:t>
            </a:r>
            <a:endParaRPr lang="en-US" altLang="zh-CN"/>
          </a:p>
          <a:p>
            <a:pPr marL="0" indent="0">
              <a:lnSpc>
                <a:spcPct val="100000"/>
              </a:lnSpc>
              <a:buNone/>
            </a:pPr>
            <a:endParaRPr lang="zh-CN" altLang="en-US" sz="2800"/>
          </a:p>
          <a:p>
            <a:pPr marL="0" lvl="0" indent="0">
              <a:lnSpc>
                <a:spcPct val="100000"/>
              </a:lnSpc>
              <a:buNone/>
            </a:pPr>
            <a:endParaRPr lang="zh-CN" altLang="en-US" sz="2800"/>
          </a:p>
          <a:p>
            <a:pPr>
              <a:lnSpc>
                <a:spcPct val="100000"/>
              </a:lnSpc>
            </a:pPr>
            <a:endParaRPr lang="zh-CN" altLang="en-US"/>
          </a:p>
        </p:txBody>
      </p:sp>
      <p:sp>
        <p:nvSpPr>
          <p:cNvPr id="4" name="右箭头 3"/>
          <p:cNvSpPr/>
          <p:nvPr/>
        </p:nvSpPr>
        <p:spPr>
          <a:xfrm rot="5400000">
            <a:off x="2279650" y="3199765"/>
            <a:ext cx="865505" cy="703580"/>
          </a:xfrm>
          <a:prstGeom prst="rightArrow">
            <a:avLst/>
          </a:prstGeom>
          <a:solidFill>
            <a:schemeClr val="accent4"/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/>
        </p:nvSpPr>
        <p:spPr>
          <a:xfrm>
            <a:off x="5933440" y="1583690"/>
            <a:ext cx="5725795" cy="4072255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p>
            <a:pPr marL="285750" indent="-285750">
              <a:lnSpc>
                <a:spcPct val="100000"/>
              </a:lnSpc>
              <a:buFont typeface="Arial" panose="020B0604020202090204" pitchFamily="34" charset="0"/>
              <a:buChar char="•"/>
            </a:pPr>
            <a:r>
              <a:rPr lang="zh-CN" altLang="en-US" sz="2800">
                <a:solidFill>
                  <a:schemeClr val="tx1">
                    <a:lumMod val="75000"/>
                    <a:lumOff val="25000"/>
                  </a:schemeClr>
                </a:solidFill>
                <a:sym typeface="+mn-ea"/>
              </a:rPr>
              <a:t>aligns with interpretivist and constructivist foundations</a:t>
            </a:r>
            <a:endParaRPr lang="zh-CN" altLang="en-US" sz="2800">
              <a:solidFill>
                <a:schemeClr val="tx1">
                  <a:lumMod val="75000"/>
                  <a:lumOff val="25000"/>
                </a:schemeClr>
              </a:solidFill>
              <a:sym typeface="+mn-ea"/>
            </a:endParaRPr>
          </a:p>
          <a:p>
            <a:pPr indent="0">
              <a:lnSpc>
                <a:spcPct val="100000"/>
              </a:lnSpc>
              <a:buFont typeface="Arial" panose="020B0604020202090204" pitchFamily="34" charset="0"/>
              <a:buNone/>
            </a:pPr>
            <a:endParaRPr lang="zh-CN" altLang="en-US" sz="280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285750" indent="-285750">
              <a:lnSpc>
                <a:spcPct val="100000"/>
              </a:lnSpc>
              <a:buFont typeface="Arial" panose="020B0604020202090204" pitchFamily="34" charset="0"/>
              <a:buChar char="•"/>
            </a:pPr>
            <a:r>
              <a:rPr lang="zh-CN" altLang="en-US" sz="2800">
                <a:solidFill>
                  <a:schemeClr val="tx1">
                    <a:lumMod val="75000"/>
                    <a:lumOff val="25000"/>
                  </a:schemeClr>
                </a:solidFill>
                <a:sym typeface="+mn-ea"/>
              </a:rPr>
              <a:t>allows the researcher to iteratively move between theory and data to make sense of students’ emotional and cognitive engagement, as well as their in-class participation, in a flipped learning context</a:t>
            </a:r>
            <a:r>
              <a:rPr lang="en-US" altLang="zh-CN" sz="2800">
                <a:solidFill>
                  <a:schemeClr val="tx1">
                    <a:lumMod val="75000"/>
                    <a:lumOff val="25000"/>
                  </a:schemeClr>
                </a:solidFill>
                <a:sym typeface="+mn-ea"/>
              </a:rPr>
              <a:t>（</a:t>
            </a:r>
            <a:r>
              <a:rPr lang="zh-CN" altLang="en-US" sz="2800">
                <a:solidFill>
                  <a:schemeClr val="tx1">
                    <a:lumMod val="75000"/>
                    <a:lumOff val="25000"/>
                  </a:schemeClr>
                </a:solidFill>
                <a:sym typeface="+mn-ea"/>
              </a:rPr>
              <a:t>Tavory and Timmermans</a:t>
            </a:r>
            <a:r>
              <a:rPr lang="en-US" altLang="zh-CN" sz="2800">
                <a:solidFill>
                  <a:schemeClr val="tx1">
                    <a:lumMod val="75000"/>
                    <a:lumOff val="25000"/>
                  </a:schemeClr>
                </a:solidFill>
                <a:sym typeface="+mn-ea"/>
              </a:rPr>
              <a:t>，</a:t>
            </a:r>
            <a:r>
              <a:rPr lang="zh-CN" altLang="en-US" sz="2800">
                <a:solidFill>
                  <a:schemeClr val="tx1">
                    <a:lumMod val="75000"/>
                    <a:lumOff val="25000"/>
                  </a:schemeClr>
                </a:solidFill>
                <a:sym typeface="+mn-ea"/>
              </a:rPr>
              <a:t>2014).</a:t>
            </a:r>
            <a:endParaRPr lang="zh-CN" altLang="en-US" sz="2800">
              <a:solidFill>
                <a:schemeClr val="tx1">
                  <a:lumMod val="75000"/>
                  <a:lumOff val="25000"/>
                </a:schemeClr>
              </a:solidFill>
              <a:sym typeface="+mn-ea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946785" y="4099560"/>
            <a:ext cx="4006850" cy="26765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marL="0" lvl="0" indent="0">
              <a:lnSpc>
                <a:spcPct val="100000"/>
              </a:lnSpc>
              <a:buNone/>
            </a:pPr>
            <a:r>
              <a:rPr lang="zh-CN" altLang="en-US" sz="2800">
                <a:solidFill>
                  <a:schemeClr val="tx1">
                    <a:lumMod val="75000"/>
                    <a:lumOff val="25000"/>
                  </a:schemeClr>
                </a:solidFill>
                <a:sym typeface="+mn-ea"/>
              </a:rPr>
              <a:t>to interpret complex human experiences by moving back and forth between data and theory (Timmermans and Tavory, 2012)</a:t>
            </a:r>
            <a:endParaRPr lang="zh-CN" altLang="en-US" sz="2800">
              <a:solidFill>
                <a:schemeClr val="tx1">
                  <a:lumMod val="75000"/>
                  <a:lumOff val="25000"/>
                </a:schemeClr>
              </a:solidFill>
              <a:sym typeface="+mn-ea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94410" y="259080"/>
            <a:ext cx="10746740" cy="1566545"/>
          </a:xfrm>
        </p:spPr>
        <p:txBody>
          <a:bodyPr>
            <a:normAutofit/>
          </a:bodyPr>
          <a:p>
            <a:r>
              <a:rPr lang="zh-CN" altLang="en-US"/>
              <a:t>Methodological Choice</a:t>
            </a:r>
            <a:r>
              <a:rPr lang="en-US" altLang="zh-CN"/>
              <a:t>-</a:t>
            </a:r>
            <a:r>
              <a:rPr lang="zh-CN" altLang="en-US" b="1">
                <a:sym typeface="+mn-ea"/>
              </a:rPr>
              <a:t>Qualitative</a:t>
            </a:r>
            <a:r>
              <a:rPr lang="zh-CN" altLang="en-US">
                <a:sym typeface="+mn-ea"/>
              </a:rPr>
              <a:t> </a:t>
            </a:r>
            <a:endParaRPr lang="en-US" altLang="zh-CN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733550"/>
            <a:ext cx="10515600" cy="4479290"/>
          </a:xfrm>
        </p:spPr>
        <p:txBody>
          <a:bodyPr>
            <a:normAutofit fontScale="90000"/>
          </a:bodyPr>
          <a:p>
            <a:pPr>
              <a:lnSpc>
                <a:spcPct val="150000"/>
              </a:lnSpc>
            </a:pPr>
            <a:r>
              <a:rPr lang="en-US" altLang="zh-CN"/>
              <a:t>E</a:t>
            </a:r>
            <a:r>
              <a:rPr lang="zh-CN" altLang="en-US"/>
              <a:t>xplore students’ subjective experiences, emotions, and perceptions in depth, which aligns with the interpretivist paradigm.</a:t>
            </a:r>
            <a:endParaRPr lang="zh-CN" altLang="en-US"/>
          </a:p>
          <a:p>
            <a:pPr>
              <a:lnSpc>
                <a:spcPct val="150000"/>
              </a:lnSpc>
            </a:pPr>
            <a:r>
              <a:rPr lang="zh-CN" altLang="en-US"/>
              <a:t>Compared to quantitative methods, which are better suited to measuring variables across large samples</a:t>
            </a:r>
            <a:r>
              <a:rPr lang="en-US" altLang="zh-CN"/>
              <a:t>，Q</a:t>
            </a:r>
            <a:r>
              <a:rPr lang="zh-CN" altLang="en-US"/>
              <a:t>ualitative research enables rich, detailed exploration of individual experiences (Creswell and Poth, 2018). </a:t>
            </a:r>
            <a:endParaRPr lang="zh-CN" altLang="en-US"/>
          </a:p>
          <a:p>
            <a:endParaRPr lang="zh-CN" altLang="en-US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75030" y="1732280"/>
            <a:ext cx="10368915" cy="2078355"/>
          </a:xfrm>
        </p:spPr>
        <p:txBody>
          <a:bodyPr>
            <a:noAutofit/>
          </a:bodyPr>
          <a:p>
            <a:pPr>
              <a:lnSpc>
                <a:spcPct val="150000"/>
              </a:lnSpc>
            </a:pPr>
            <a:r>
              <a:rPr lang="zh-CN" altLang="en-US"/>
              <a:t>Focused on one institution’s English majors to gain a </a:t>
            </a:r>
            <a:r>
              <a:rPr lang="zh-CN" altLang="en-US" b="1"/>
              <a:t>contextualized </a:t>
            </a:r>
            <a:r>
              <a:rPr lang="zh-CN" altLang="en-US"/>
              <a:t>and</a:t>
            </a:r>
            <a:r>
              <a:rPr lang="zh-CN" altLang="en-US" b="1"/>
              <a:t> holistic</a:t>
            </a:r>
            <a:r>
              <a:rPr lang="zh-CN" altLang="en-US"/>
              <a:t> understanding of engagement in a flipped classroom setting</a:t>
            </a:r>
            <a:r>
              <a:rPr lang="en-US" altLang="zh-CN"/>
              <a:t> </a:t>
            </a:r>
            <a:r>
              <a:rPr lang="zh-CN" altLang="en-US">
                <a:sym typeface="+mn-ea"/>
              </a:rPr>
              <a:t>(Yin, 2018)</a:t>
            </a:r>
            <a:r>
              <a:rPr lang="zh-CN" altLang="en-US"/>
              <a:t>​</a:t>
            </a:r>
            <a:endParaRPr lang="zh-CN" altLang="en-US"/>
          </a:p>
          <a:p>
            <a:endParaRPr lang="zh-CN" altLang="en-US"/>
          </a:p>
        </p:txBody>
      </p:sp>
      <p:sp>
        <p:nvSpPr>
          <p:cNvPr id="4" name="标题 3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728345" y="406400"/>
            <a:ext cx="10515600" cy="1325563"/>
          </a:xfrm>
        </p:spPr>
        <p:txBody>
          <a:bodyPr>
            <a:normAutofit fontScale="90000"/>
          </a:bodyPr>
          <a:p>
            <a:r>
              <a:rPr lang="en-US" altLang="zh-CN"/>
              <a:t>Research Strategy-</a:t>
            </a:r>
            <a:r>
              <a:rPr lang="zh-CN" altLang="en-US" b="1">
                <a:sym typeface="+mn-ea"/>
              </a:rPr>
              <a:t>Case study approach</a:t>
            </a:r>
            <a:r>
              <a:rPr lang="zh-CN" altLang="en-US">
                <a:sym typeface="+mn-ea"/>
              </a:rPr>
              <a:t>​</a:t>
            </a:r>
            <a:endParaRPr lang="en-US" altLang="zh-CN"/>
          </a:p>
        </p:txBody>
      </p:sp>
      <p:sp>
        <p:nvSpPr>
          <p:cNvPr id="5" name="文本框 4"/>
          <p:cNvSpPr txBox="1"/>
          <p:nvPr/>
        </p:nvSpPr>
        <p:spPr>
          <a:xfrm>
            <a:off x="875030" y="3994785"/>
            <a:ext cx="10194290" cy="13836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marL="285750" indent="-285750">
              <a:lnSpc>
                <a:spcPct val="150000"/>
              </a:lnSpc>
              <a:buFont typeface="Arial" panose="020B0604020202090204" pitchFamily="34" charset="0"/>
              <a:buChar char="•"/>
            </a:pPr>
            <a:r>
              <a:rPr lang="zh-CN" altLang="en-US" sz="2800">
                <a:solidFill>
                  <a:schemeClr val="tx1">
                    <a:lumMod val="75000"/>
                    <a:lumOff val="25000"/>
                  </a:schemeClr>
                </a:solidFill>
                <a:sym typeface="+mn-ea"/>
              </a:rPr>
              <a:t>enables a </a:t>
            </a:r>
            <a:r>
              <a:rPr lang="zh-CN" altLang="en-US" sz="2800" b="1">
                <a:solidFill>
                  <a:schemeClr val="tx1">
                    <a:lumMod val="75000"/>
                    <a:lumOff val="25000"/>
                  </a:schemeClr>
                </a:solidFill>
                <a:sym typeface="+mn-ea"/>
              </a:rPr>
              <a:t>context-rich, in-depth</a:t>
            </a:r>
            <a:r>
              <a:rPr lang="zh-CN" altLang="en-US" sz="2800">
                <a:solidFill>
                  <a:schemeClr val="tx1">
                    <a:lumMod val="75000"/>
                    <a:lumOff val="25000"/>
                  </a:schemeClr>
                </a:solidFill>
                <a:sym typeface="+mn-ea"/>
              </a:rPr>
              <a:t> investigation</a:t>
            </a:r>
            <a:r>
              <a:rPr lang="en-US" altLang="zh-CN" sz="2800">
                <a:solidFill>
                  <a:schemeClr val="tx1">
                    <a:lumMod val="75000"/>
                    <a:lumOff val="25000"/>
                  </a:schemeClr>
                </a:solidFill>
                <a:sym typeface="+mn-ea"/>
              </a:rPr>
              <a:t> (Thomas, 2021)</a:t>
            </a:r>
            <a:endParaRPr lang="en-US" altLang="zh-CN" sz="2800">
              <a:solidFill>
                <a:schemeClr val="tx1">
                  <a:lumMod val="75000"/>
                  <a:lumOff val="25000"/>
                </a:schemeClr>
              </a:solidFill>
              <a:sym typeface="+mn-ea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8" name="圆角矩形 7"/>
          <p:cNvSpPr/>
          <p:nvPr/>
        </p:nvSpPr>
        <p:spPr>
          <a:xfrm>
            <a:off x="484505" y="5112385"/>
            <a:ext cx="10240645" cy="1304290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7" name="圆角矩形 6"/>
          <p:cNvSpPr/>
          <p:nvPr/>
        </p:nvSpPr>
        <p:spPr>
          <a:xfrm>
            <a:off x="438150" y="2687320"/>
            <a:ext cx="10240645" cy="2124710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6" name="圆角矩形 5"/>
          <p:cNvSpPr/>
          <p:nvPr/>
        </p:nvSpPr>
        <p:spPr>
          <a:xfrm>
            <a:off x="449580" y="1440815"/>
            <a:ext cx="10240645" cy="114300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137920" y="166370"/>
            <a:ext cx="10515600" cy="1325563"/>
          </a:xfrm>
        </p:spPr>
        <p:txBody>
          <a:bodyPr/>
          <a:p>
            <a:r>
              <a:rPr lang="zh-CN" altLang="en-US" sz="4000" b="1">
                <a:sym typeface="+mn-ea"/>
              </a:rPr>
              <a:t>Data collection</a:t>
            </a:r>
            <a:r>
              <a:rPr lang="en-US" altLang="zh-CN" sz="4000" b="1">
                <a:sym typeface="+mn-ea"/>
              </a:rPr>
              <a:t>&amp;Sampling</a:t>
            </a:r>
            <a:r>
              <a:rPr lang="zh-CN" altLang="en-US" sz="4000" b="1">
                <a:sym typeface="+mn-ea"/>
              </a:rPr>
              <a:t> methods:​</a:t>
            </a:r>
            <a:endParaRPr lang="zh-CN" altLang="en-US" sz="4000" b="1"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47700" y="1365250"/>
            <a:ext cx="10341610" cy="4928235"/>
          </a:xfrm>
        </p:spPr>
        <p:txBody>
          <a:bodyPr>
            <a:normAutofit fontScale="80000"/>
          </a:bodyPr>
          <a:p>
            <a:pPr marL="0" indent="0">
              <a:lnSpc>
                <a:spcPct val="100000"/>
              </a:lnSpc>
              <a:buNone/>
            </a:pPr>
            <a:r>
              <a:rPr lang="zh-CN" altLang="en-US" b="1">
                <a:sym typeface="+mn-ea"/>
              </a:rPr>
              <a:t>Open-ended questionnaires</a:t>
            </a:r>
            <a:r>
              <a:rPr lang="zh-CN" altLang="en-US">
                <a:sym typeface="+mn-ea"/>
              </a:rPr>
              <a:t>: </a:t>
            </a:r>
            <a:endParaRPr lang="zh-CN" altLang="en-US">
              <a:sym typeface="+mn-ea"/>
            </a:endParaRPr>
          </a:p>
          <a:p>
            <a:pPr>
              <a:lnSpc>
                <a:spcPct val="100000"/>
              </a:lnSpc>
            </a:pPr>
            <a:r>
              <a:rPr lang="zh-CN" altLang="en-US">
                <a:sym typeface="+mn-ea"/>
              </a:rPr>
              <a:t>Complement interviews by capturing a wider range of student perspectives in written form</a:t>
            </a:r>
            <a:endParaRPr lang="zh-CN" altLang="en-US">
              <a:sym typeface="+mn-ea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zh-CN" altLang="en-US" b="1">
                <a:sym typeface="+mn-ea"/>
              </a:rPr>
              <a:t>Semi-structured interviews</a:t>
            </a:r>
            <a:r>
              <a:rPr lang="zh-CN" altLang="en-US">
                <a:sym typeface="+mn-ea"/>
              </a:rPr>
              <a:t>: </a:t>
            </a:r>
            <a:endParaRPr lang="zh-CN" altLang="en-US">
              <a:sym typeface="+mn-ea"/>
            </a:endParaRPr>
          </a:p>
          <a:p>
            <a:pPr>
              <a:lnSpc>
                <a:spcPct val="100000"/>
              </a:lnSpc>
            </a:pPr>
            <a:r>
              <a:rPr lang="zh-CN" altLang="en-US">
                <a:sym typeface="+mn-ea"/>
              </a:rPr>
              <a:t>To explore rich, personal narratives about emotional and cognitive engagement​viewpoints</a:t>
            </a:r>
            <a:r>
              <a:rPr lang="en-US" altLang="zh-CN">
                <a:sym typeface="+mn-ea"/>
              </a:rPr>
              <a:t>；</a:t>
            </a:r>
            <a:endParaRPr lang="en-US" altLang="zh-CN">
              <a:sym typeface="+mn-ea"/>
            </a:endParaRPr>
          </a:p>
          <a:p>
            <a:pPr>
              <a:lnSpc>
                <a:spcPct val="100000"/>
              </a:lnSpc>
            </a:pPr>
            <a:r>
              <a:rPr lang="zh-CN" altLang="en-US">
                <a:sym typeface="+mn-ea"/>
              </a:rPr>
              <a:t>Allow in-depth exploration of students’ emotional and cognitive engagement, with flexibility to probe individual experiences.​</a:t>
            </a:r>
            <a:endParaRPr lang="zh-CN" altLang="en-US">
              <a:sym typeface="+mn-ea"/>
            </a:endParaRPr>
          </a:p>
          <a:p>
            <a:pPr>
              <a:lnSpc>
                <a:spcPct val="100000"/>
              </a:lnSpc>
            </a:pPr>
            <a:endParaRPr lang="zh-CN" altLang="en-US">
              <a:sym typeface="+mn-ea"/>
            </a:endParaRPr>
          </a:p>
          <a:p>
            <a:pPr>
              <a:lnSpc>
                <a:spcPct val="100000"/>
              </a:lnSpc>
            </a:pPr>
            <a:r>
              <a:rPr lang="zh-CN" altLang="en-US">
                <a:sym typeface="+mn-ea"/>
              </a:rPr>
              <a:t>The use of semi-structured interviews and open-ended questionnaires allows for </a:t>
            </a:r>
            <a:r>
              <a:rPr lang="zh-CN" altLang="en-US" b="1">
                <a:sym typeface="+mn-ea"/>
              </a:rPr>
              <a:t>flexibility</a:t>
            </a:r>
            <a:r>
              <a:rPr lang="zh-CN" altLang="en-US">
                <a:sym typeface="+mn-ea"/>
              </a:rPr>
              <a:t>, giving participants space to express their perspectives in their own words (Braun and Clarke, 2013).</a:t>
            </a:r>
            <a:endParaRPr lang="zh-CN" altLang="en-US"/>
          </a:p>
          <a:p>
            <a:pPr>
              <a:lnSpc>
                <a:spcPct val="100000"/>
              </a:lnSpc>
            </a:pPr>
            <a:endParaRPr lang="zh-CN" altLang="en-US">
              <a:sym typeface="+mn-ea"/>
            </a:endParaRPr>
          </a:p>
          <a:p>
            <a:pPr marL="0" indent="0">
              <a:lnSpc>
                <a:spcPct val="100000"/>
              </a:lnSpc>
              <a:buNone/>
            </a:pPr>
            <a:endParaRPr lang="zh-CN" altLang="en-US"/>
          </a:p>
          <a:p>
            <a:endParaRPr lang="zh-CN" altLang="en-US"/>
          </a:p>
        </p:txBody>
      </p:sp>
      <p:pic>
        <p:nvPicPr>
          <p:cNvPr id="9" name="图片 8"/>
          <p:cNvPicPr/>
          <p:nvPr/>
        </p:nvPicPr>
        <p:blipFill>
          <a:blip r:embed="rId1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0875010" y="5276215"/>
            <a:ext cx="778510" cy="782955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47700" y="177800"/>
            <a:ext cx="10515600" cy="1325563"/>
          </a:xfrm>
        </p:spPr>
        <p:txBody>
          <a:bodyPr/>
          <a:p>
            <a:pPr algn="ctr"/>
            <a:r>
              <a:rPr lang="en-US" altLang="zh-CN" b="1">
                <a:sym typeface="+mn-ea"/>
              </a:rPr>
              <a:t>Sampling</a:t>
            </a:r>
            <a:r>
              <a:rPr lang="zh-CN" altLang="en-US" b="1">
                <a:sym typeface="+mn-ea"/>
              </a:rPr>
              <a:t> methods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935990" y="1114425"/>
            <a:ext cx="10515600" cy="5274945"/>
          </a:xfrm>
        </p:spPr>
        <p:txBody>
          <a:bodyPr>
            <a:normAutofit fontScale="90000"/>
          </a:bodyPr>
          <a:p>
            <a:endParaRPr lang="zh-CN" altLang="en-US"/>
          </a:p>
          <a:p>
            <a:pPr>
              <a:lnSpc>
                <a:spcPct val="100000"/>
              </a:lnSpc>
            </a:pPr>
            <a:r>
              <a:rPr lang="en-US" altLang="zh-CN" b="1">
                <a:sym typeface="+mn-ea"/>
              </a:rPr>
              <a:t>P</a:t>
            </a:r>
            <a:r>
              <a:rPr lang="zh-CN" altLang="en-US" b="1">
                <a:sym typeface="+mn-ea"/>
              </a:rPr>
              <a:t>urposive sample:​</a:t>
            </a:r>
            <a:endParaRPr lang="zh-CN" altLang="en-US" b="1">
              <a:sym typeface="+mn-ea"/>
            </a:endParaRPr>
          </a:p>
          <a:p>
            <a:pPr marL="0" indent="0">
              <a:lnSpc>
                <a:spcPct val="100000"/>
              </a:lnSpc>
              <a:buNone/>
            </a:pPr>
            <a:endParaRPr lang="zh-CN" altLang="en-US" b="1">
              <a:sym typeface="+mn-ea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US" altLang="zh-CN">
                <a:sym typeface="+mn-ea"/>
              </a:rPr>
              <a:t>-This approach is particularly suited to qualitative research that </a:t>
            </a:r>
            <a:r>
              <a:rPr lang="en-US" altLang="zh-CN" b="1">
                <a:sym typeface="+mn-ea"/>
              </a:rPr>
              <a:t>seeks depth</a:t>
            </a:r>
            <a:r>
              <a:rPr lang="en-US" altLang="zh-CN">
                <a:sym typeface="+mn-ea"/>
              </a:rPr>
              <a:t> over breadth and prioritises participants’ insight over representativeness (Patton, 2002; Palinkas et al., 2015). </a:t>
            </a:r>
            <a:endParaRPr lang="en-US" altLang="zh-CN">
              <a:sym typeface="+mn-ea"/>
            </a:endParaRPr>
          </a:p>
          <a:p>
            <a:pPr marL="0" indent="0">
              <a:lnSpc>
                <a:spcPct val="100000"/>
              </a:lnSpc>
              <a:buNone/>
            </a:pPr>
            <a:endParaRPr lang="zh-CN" altLang="en-US"/>
          </a:p>
          <a:p>
            <a:pPr marL="0" indent="0">
              <a:lnSpc>
                <a:spcPct val="100000"/>
              </a:lnSpc>
              <a:buNone/>
            </a:pPr>
            <a:r>
              <a:rPr lang="en-US" altLang="zh-CN">
                <a:sym typeface="+mn-ea"/>
              </a:rPr>
              <a:t>-</a:t>
            </a:r>
            <a:r>
              <a:rPr lang="zh-CN" altLang="en-US">
                <a:sym typeface="+mn-ea"/>
              </a:rPr>
              <a:t>Includes students from </a:t>
            </a:r>
            <a:r>
              <a:rPr lang="zh-CN" altLang="en-US" b="1">
                <a:sym typeface="+mn-ea"/>
              </a:rPr>
              <a:t>different academic years</a:t>
            </a:r>
            <a:r>
              <a:rPr lang="zh-CN" altLang="en-US">
                <a:sym typeface="+mn-ea"/>
              </a:rPr>
              <a:t> to capture a range of experiences.</a:t>
            </a:r>
            <a:endParaRPr lang="zh-CN" altLang="en-US">
              <a:sym typeface="+mn-ea"/>
            </a:endParaRPr>
          </a:p>
          <a:p>
            <a:pPr marL="0" indent="0">
              <a:lnSpc>
                <a:spcPct val="100000"/>
              </a:lnSpc>
              <a:buNone/>
            </a:pPr>
            <a:endParaRPr lang="zh-CN" altLang="en-US">
              <a:sym typeface="+mn-ea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US" altLang="zh-CN">
                <a:sym typeface="+mn-ea"/>
              </a:rPr>
              <a:t>-Flipped classroom experience</a:t>
            </a:r>
            <a:endParaRPr lang="en-US" altLang="zh-CN">
              <a:sym typeface="+mn-ea"/>
            </a:endParaRPr>
          </a:p>
          <a:p>
            <a:endParaRPr lang="zh-CN" altLang="en-US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36625" y="258445"/>
            <a:ext cx="10515600" cy="1325563"/>
          </a:xfrm>
        </p:spPr>
        <p:txBody>
          <a:bodyPr/>
          <a:p>
            <a:r>
              <a:rPr lang="en-US" altLang="zh-CN"/>
              <a:t>Sampling</a:t>
            </a:r>
            <a:endParaRPr lang="en-US" altLang="zh-CN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p>
            <a:pPr>
              <a:lnSpc>
                <a:spcPct val="150000"/>
              </a:lnSpc>
            </a:pPr>
            <a:r>
              <a:rPr lang="zh-CN" altLang="en-US"/>
              <a:t>5-8 for the questionnaire and 2-3 for the interview</a:t>
            </a:r>
            <a:endParaRPr lang="zh-CN" altLang="en-US"/>
          </a:p>
          <a:p>
            <a:pPr>
              <a:lnSpc>
                <a:spcPct val="150000"/>
              </a:lnSpc>
            </a:pPr>
            <a:r>
              <a:rPr lang="zh-CN" altLang="en-US"/>
              <a:t>English-major students from a university in China</a:t>
            </a:r>
            <a:endParaRPr lang="zh-CN" altLang="en-US"/>
          </a:p>
          <a:p>
            <a:pPr>
              <a:lnSpc>
                <a:spcPct val="150000"/>
              </a:lnSpc>
            </a:pPr>
            <a:r>
              <a:rPr lang="zh-CN" altLang="en-US"/>
              <a:t>distribute an invitation letter to English-major students who have prior experience with flipped learning, explaining the study’s aims, procedures, and voluntary nature</a:t>
            </a:r>
            <a:endParaRPr lang="zh-CN" altLang="en-US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774700" y="1536700"/>
            <a:ext cx="10515600" cy="4351338"/>
          </a:xfrm>
        </p:spPr>
        <p:txBody>
          <a:bodyPr>
            <a:normAutofit fontScale="90000"/>
          </a:bodyPr>
          <a:p>
            <a:pPr>
              <a:lnSpc>
                <a:spcPct val="150000"/>
              </a:lnSpc>
            </a:pPr>
            <a:r>
              <a:rPr lang="zh-CN" altLang="en-US">
                <a:sym typeface="+mn-ea"/>
              </a:rPr>
              <a:t>an open-ended online questionnaire </a:t>
            </a:r>
            <a:r>
              <a:rPr lang="zh-CN" altLang="en-US" b="1">
                <a:sym typeface="+mn-ea"/>
              </a:rPr>
              <a:t>Qualtrics</a:t>
            </a:r>
            <a:r>
              <a:rPr lang="en-US" altLang="zh-CN" b="1">
                <a:sym typeface="+mn-ea"/>
              </a:rPr>
              <a:t>—</a:t>
            </a:r>
            <a:r>
              <a:rPr lang="zh-CN" altLang="en-US">
                <a:sym typeface="+mn-ea"/>
              </a:rPr>
              <a:t>collect written reflections on students’ emotional and cognitive engagement with pre-class materials.</a:t>
            </a:r>
            <a:endParaRPr lang="zh-CN" altLang="en-US">
              <a:sym typeface="+mn-ea"/>
            </a:endParaRPr>
          </a:p>
          <a:p>
            <a:pPr marL="0" indent="0">
              <a:lnSpc>
                <a:spcPct val="150000"/>
              </a:lnSpc>
              <a:buNone/>
            </a:pPr>
            <a:endParaRPr lang="zh-CN" altLang="en-US">
              <a:sym typeface="+mn-ea"/>
            </a:endParaRPr>
          </a:p>
          <a:p>
            <a:pPr lvl="0">
              <a:lnSpc>
                <a:spcPct val="150000"/>
              </a:lnSpc>
            </a:pPr>
            <a:r>
              <a:rPr lang="en-US" altLang="zh-CN">
                <a:sym typeface="+mn-ea"/>
              </a:rPr>
              <a:t>S</a:t>
            </a:r>
            <a:r>
              <a:rPr lang="zh-CN" altLang="en-US">
                <a:sym typeface="+mn-ea"/>
              </a:rPr>
              <a:t>emi-structured interviews will be conducted using </a:t>
            </a:r>
            <a:r>
              <a:rPr lang="zh-CN" altLang="en-US" b="1">
                <a:sym typeface="+mn-ea"/>
              </a:rPr>
              <a:t>Tencent Meeting</a:t>
            </a:r>
            <a:r>
              <a:rPr lang="zh-CN" altLang="en-US">
                <a:sym typeface="+mn-ea"/>
              </a:rPr>
              <a:t> </a:t>
            </a:r>
            <a:r>
              <a:rPr lang="en-US" altLang="zh-CN">
                <a:sym typeface="+mn-ea"/>
              </a:rPr>
              <a:t> </a:t>
            </a:r>
            <a:r>
              <a:rPr lang="zh-CN" altLang="en-US">
                <a:sym typeface="+mn-ea"/>
              </a:rPr>
              <a:t>and audio-recorded (with consent) to allow for in-depth exploration of individual experiences. </a:t>
            </a:r>
            <a:endParaRPr lang="zh-CN" altLang="en-US">
              <a:sym typeface="+mn-ea"/>
            </a:endParaRPr>
          </a:p>
        </p:txBody>
      </p:sp>
      <p:sp>
        <p:nvSpPr>
          <p:cNvPr id="4" name="标题 1"/>
          <p:cNvSpPr>
            <a:spLocks noGrp="1"/>
          </p:cNvSpPr>
          <p:nvPr>
            <p:custDataLst>
              <p:tags r:id="rId1"/>
            </p:custDataLst>
          </p:nvPr>
        </p:nvSpPr>
        <p:spPr>
          <a:xfrm>
            <a:off x="774700" y="38544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kern="120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zh-CN">
                <a:sym typeface="+mn-ea"/>
              </a:rPr>
              <a:t>R</a:t>
            </a:r>
            <a:r>
              <a:rPr lang="zh-CN" altLang="en-US">
                <a:sym typeface="+mn-ea"/>
              </a:rPr>
              <a:t>esearch </a:t>
            </a:r>
            <a:r>
              <a:rPr lang="en-US" altLang="zh-CN">
                <a:sym typeface="+mn-ea"/>
              </a:rPr>
              <a:t>T</a:t>
            </a:r>
            <a:r>
              <a:rPr lang="zh-CN" altLang="en-US">
                <a:sym typeface="+mn-ea"/>
              </a:rPr>
              <a:t>ools</a:t>
            </a:r>
            <a:endParaRPr lang="zh-CN" altLang="en-US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 altLang="zh-CN"/>
              <a:t>Time Horizons</a:t>
            </a:r>
            <a:endParaRPr lang="en-US" altLang="zh-CN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47700" y="1584325"/>
            <a:ext cx="10515600" cy="4351338"/>
          </a:xfrm>
        </p:spPr>
        <p:txBody>
          <a:bodyPr>
            <a:normAutofit lnSpcReduction="20000"/>
          </a:bodyPr>
          <a:p>
            <a:pPr algn="just">
              <a:lnSpc>
                <a:spcPct val="150000"/>
              </a:lnSpc>
            </a:pPr>
            <a:r>
              <a:rPr lang="zh-CN" altLang="en-US" b="1"/>
              <a:t>cross-sectional </a:t>
            </a:r>
            <a:r>
              <a:rPr lang="zh-CN" altLang="en-US"/>
              <a:t>time horizon</a:t>
            </a:r>
            <a:r>
              <a:rPr lang="en-US" altLang="zh-CN"/>
              <a:t>——</a:t>
            </a:r>
            <a:r>
              <a:rPr lang="zh-CN" altLang="en-US"/>
              <a:t>data will be collected at a </a:t>
            </a:r>
            <a:r>
              <a:rPr lang="zh-CN" altLang="en-US" b="1"/>
              <a:t>single point</a:t>
            </a:r>
            <a:r>
              <a:rPr lang="zh-CN" altLang="en-US"/>
              <a:t> in time to explore students’ engagement and experiences with flipped classroom learning.​</a:t>
            </a:r>
            <a:endParaRPr lang="zh-CN" altLang="en-US"/>
          </a:p>
          <a:p>
            <a:pPr marL="0" indent="0" algn="just">
              <a:lnSpc>
                <a:spcPct val="150000"/>
              </a:lnSpc>
              <a:buNone/>
            </a:pPr>
            <a:endParaRPr lang="zh-CN" altLang="en-US"/>
          </a:p>
          <a:p>
            <a:pPr algn="just">
              <a:lnSpc>
                <a:spcPct val="150000"/>
              </a:lnSpc>
            </a:pPr>
            <a:r>
              <a:rPr lang="zh-CN" altLang="en-US"/>
              <a:t>suitable for capturing participants’ </a:t>
            </a:r>
            <a:r>
              <a:rPr lang="zh-CN" altLang="en-US" b="1"/>
              <a:t>current perceptions, emotions, and behaviors</a:t>
            </a:r>
            <a:r>
              <a:rPr lang="zh-CN" altLang="en-US"/>
              <a:t>, without requiring longitudinal tracking</a:t>
            </a:r>
            <a:r>
              <a:rPr lang="en-US" altLang="zh-CN"/>
              <a:t> (Saunders, Lewis and Thornhill, 2019)</a:t>
            </a:r>
            <a:r>
              <a:rPr lang="zh-CN" altLang="en-US"/>
              <a:t>.</a:t>
            </a:r>
            <a:endParaRPr lang="zh-CN" altLang="en-US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47700" y="73660"/>
            <a:ext cx="10515600" cy="1325563"/>
          </a:xfrm>
        </p:spPr>
        <p:txBody>
          <a:bodyPr>
            <a:normAutofit/>
          </a:bodyPr>
          <a:p>
            <a:r>
              <a:rPr lang="en-US" altLang="zh-CN"/>
              <a:t>D</a:t>
            </a:r>
            <a:r>
              <a:rPr lang="zh-CN" altLang="en-US"/>
              <a:t>ata </a:t>
            </a:r>
            <a:r>
              <a:rPr lang="en-US" altLang="zh-CN"/>
              <a:t>Collection and A</a:t>
            </a:r>
            <a:r>
              <a:rPr lang="zh-CN" altLang="en-US"/>
              <a:t>nalysis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399540"/>
            <a:ext cx="10515600" cy="4351338"/>
          </a:xfrm>
        </p:spPr>
        <p:txBody>
          <a:bodyPr>
            <a:noAutofit/>
          </a:bodyPr>
          <a:p>
            <a:pPr marL="0" indent="0">
              <a:buNone/>
            </a:pPr>
            <a:endParaRPr lang="zh-CN" altLang="en-US" sz="1600"/>
          </a:p>
          <a:p>
            <a:r>
              <a:rPr lang="zh-CN" altLang="en-US" sz="2400" b="1"/>
              <a:t>Thematic analysis:</a:t>
            </a:r>
            <a:endParaRPr lang="zh-CN" altLang="en-US" sz="2400" b="1"/>
          </a:p>
          <a:p>
            <a:pPr marL="0" indent="0">
              <a:buNone/>
            </a:pPr>
            <a:r>
              <a:rPr lang="zh-CN" altLang="en-US" sz="2400"/>
              <a:t>Used to identify, analyze, and interpret recurring themes across the data</a:t>
            </a:r>
            <a:r>
              <a:rPr lang="en-US" altLang="zh-CN" sz="2400"/>
              <a:t> </a:t>
            </a:r>
            <a:r>
              <a:rPr lang="zh-CN" altLang="en-US" sz="2400"/>
              <a:t>(Braun and Clarke, 2006).​</a:t>
            </a:r>
            <a:endParaRPr lang="zh-CN" altLang="en-US" sz="2400"/>
          </a:p>
          <a:p>
            <a:pPr marL="0" indent="0">
              <a:buNone/>
            </a:pPr>
            <a:endParaRPr lang="zh-CN" altLang="en-US" sz="2400"/>
          </a:p>
          <a:p>
            <a:r>
              <a:rPr lang="zh-CN" altLang="en-US" sz="2400" b="1"/>
              <a:t>Abductive approach</a:t>
            </a:r>
            <a:endParaRPr lang="zh-CN" altLang="en-US" sz="2400" b="1"/>
          </a:p>
          <a:p>
            <a:endParaRPr lang="zh-CN" altLang="en-US" sz="2400" b="1"/>
          </a:p>
          <a:p>
            <a:r>
              <a:rPr lang="zh-CN" altLang="en-US" sz="2400" b="1"/>
              <a:t>Coding process:</a:t>
            </a:r>
            <a:endParaRPr lang="zh-CN" altLang="en-US" sz="2400" b="1"/>
          </a:p>
          <a:p>
            <a:pPr marL="0" indent="0">
              <a:buNone/>
            </a:pPr>
            <a:r>
              <a:rPr lang="zh-CN" altLang="en-US" sz="2400"/>
              <a:t>Data will be transcribed, coded, and organized into categories that reflect patterns in students’ engagement and classroom participation.</a:t>
            </a:r>
            <a:endParaRPr lang="zh-CN" altLang="en-US" sz="240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p>
            <a:r>
              <a:rPr lang="en-US" altLang="zh-CN">
                <a:sym typeface="+mn-ea"/>
              </a:rPr>
              <a:t>Main E</a:t>
            </a:r>
            <a:r>
              <a:rPr lang="zh-CN" altLang="en-US">
                <a:sym typeface="+mn-ea"/>
              </a:rPr>
              <a:t>thical </a:t>
            </a:r>
            <a:r>
              <a:rPr lang="en-US" altLang="zh-CN">
                <a:sym typeface="+mn-ea"/>
              </a:rPr>
              <a:t>P</a:t>
            </a:r>
            <a:r>
              <a:rPr lang="zh-CN" altLang="en-US">
                <a:sym typeface="+mn-ea"/>
              </a:rPr>
              <a:t>rocesses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 fontScale="80000"/>
          </a:bodyPr>
          <a:p>
            <a:r>
              <a:rPr lang="zh-CN" altLang="en-US" b="1"/>
              <a:t>Informed Consent</a:t>
            </a:r>
            <a:r>
              <a:rPr lang="zh-CN" altLang="en-US"/>
              <a:t>: Participants will receive clear information and give consent before taking part. Consent is obtained via checkbox (questionnaire) or written agreement (interview).</a:t>
            </a:r>
            <a:endParaRPr lang="zh-CN" altLang="en-US"/>
          </a:p>
          <a:p>
            <a:r>
              <a:rPr lang="zh-CN" altLang="en-US" b="1"/>
              <a:t>Voluntary Participation</a:t>
            </a:r>
            <a:r>
              <a:rPr lang="zh-CN" altLang="en-US"/>
              <a:t>: Participation is entirely voluntary with no academic consequences for non-participation. Withdrawal is allowed at any time before data analysis.</a:t>
            </a:r>
            <a:endParaRPr lang="zh-CN" altLang="en-US"/>
          </a:p>
          <a:p>
            <a:r>
              <a:rPr lang="zh-CN" altLang="en-US" b="1"/>
              <a:t>Confidentiality &amp; Anonymity</a:t>
            </a:r>
            <a:r>
              <a:rPr lang="zh-CN" altLang="en-US"/>
              <a:t>: No identifying data will be collected. Responses will be anonymised in reporting, and only the researcher will access raw data.</a:t>
            </a:r>
            <a:endParaRPr lang="zh-CN" altLang="en-US"/>
          </a:p>
          <a:p>
            <a:r>
              <a:rPr lang="zh-CN" altLang="en-US" b="1"/>
              <a:t>Data Security</a:t>
            </a:r>
            <a:r>
              <a:rPr lang="zh-CN" altLang="en-US"/>
              <a:t>: Data will be stored on a password-protected personal laptop and backed up on university-approved Microsoft OneDrive.</a:t>
            </a:r>
            <a:endParaRPr lang="zh-CN" altLang="en-US"/>
          </a:p>
          <a:p>
            <a:r>
              <a:rPr lang="zh-CN" altLang="en-US" b="1"/>
              <a:t>Sensitive Topics</a:t>
            </a:r>
            <a:r>
              <a:rPr lang="zh-CN" altLang="en-US"/>
              <a:t>: Questions will be phrased in a neutral and respectful manner. Support contacts will be provided in case of distress.</a:t>
            </a:r>
            <a:endParaRPr lang="zh-CN" altLang="en-US"/>
          </a:p>
          <a:p>
            <a:endParaRPr lang="zh-CN" altLang="en-US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17550" y="85090"/>
            <a:ext cx="10515600" cy="1325563"/>
          </a:xfrm>
        </p:spPr>
        <p:txBody>
          <a:bodyPr/>
          <a:p>
            <a:r>
              <a:rPr lang="zh-CN" altLang="en-US">
                <a:sym typeface="+mn-ea"/>
              </a:rPr>
              <a:t>Limitations of the Study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47700" y="1329690"/>
            <a:ext cx="10515600" cy="5113020"/>
          </a:xfrm>
        </p:spPr>
        <p:txBody>
          <a:bodyPr>
            <a:normAutofit fontScale="90000"/>
          </a:bodyPr>
          <a:p>
            <a:r>
              <a:rPr lang="zh-CN" altLang="en-US" b="1"/>
              <a:t>Limited generalisability</a:t>
            </a:r>
            <a:endParaRPr lang="zh-CN" altLang="en-US" b="1"/>
          </a:p>
          <a:p>
            <a:pPr marL="0" indent="0">
              <a:buNone/>
            </a:pPr>
            <a:r>
              <a:rPr lang="zh-CN" altLang="en-US" sz="2700"/>
              <a:t>As a small-scale qualitative study using purposive sampling, the findings may not be generalisable to all English-major students or institutions, especially outside the specific case context.</a:t>
            </a:r>
            <a:endParaRPr lang="zh-CN" altLang="en-US" sz="2700"/>
          </a:p>
          <a:p>
            <a:r>
              <a:rPr lang="zh-CN" altLang="en-US" b="1"/>
              <a:t>Subjectivity of interpretation</a:t>
            </a:r>
            <a:endParaRPr lang="zh-CN" altLang="en-US" b="1"/>
          </a:p>
          <a:p>
            <a:pPr marL="0" indent="0">
              <a:buNone/>
            </a:pPr>
            <a:r>
              <a:rPr lang="zh-CN" altLang="en-US" sz="2700"/>
              <a:t>Thematic analysis and qualitative interpretation are inherently subjective and influenced by the </a:t>
            </a:r>
            <a:r>
              <a:rPr lang="zh-CN" altLang="en-US" sz="2700" b="1"/>
              <a:t>researcher's perspective</a:t>
            </a:r>
            <a:r>
              <a:rPr lang="zh-CN" altLang="en-US" sz="2700"/>
              <a:t>, which may introduce bias despite efforts to remain reflexive and transparent.</a:t>
            </a:r>
            <a:endParaRPr lang="zh-CN" altLang="en-US" sz="2700"/>
          </a:p>
          <a:p>
            <a:r>
              <a:rPr lang="zh-CN" altLang="en-US" b="1"/>
              <a:t>Cross-sectional design</a:t>
            </a:r>
            <a:endParaRPr lang="zh-CN" altLang="en-US" b="1"/>
          </a:p>
          <a:p>
            <a:pPr marL="0" indent="0">
              <a:buNone/>
            </a:pPr>
            <a:r>
              <a:rPr lang="zh-CN" altLang="en-US" sz="2700"/>
              <a:t>Data will be collected at a single point in time, which limits the ability to explore how students' engagement </a:t>
            </a:r>
            <a:r>
              <a:rPr lang="zh-CN" altLang="en-US" sz="2700" b="1"/>
              <a:t>evolves</a:t>
            </a:r>
            <a:r>
              <a:rPr lang="zh-CN" altLang="en-US" sz="2700"/>
              <a:t> over time or in response to changes in teaching practices.</a:t>
            </a:r>
            <a:endParaRPr lang="zh-CN" altLang="en-US" sz="2700"/>
          </a:p>
          <a:p>
            <a:endParaRPr lang="zh-CN" altLang="en-US" sz="270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zh-CN" altLang="en-US">
                <a:sym typeface="+mn-ea"/>
              </a:rPr>
              <a:t>Limitations of the Study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47700" y="1433830"/>
            <a:ext cx="10515600" cy="4743450"/>
          </a:xfrm>
        </p:spPr>
        <p:txBody>
          <a:bodyPr>
            <a:normAutofit fontScale="90000" lnSpcReduction="10000"/>
          </a:bodyPr>
          <a:p>
            <a:r>
              <a:rPr lang="zh-CN" altLang="en-US" b="1">
                <a:sym typeface="+mn-ea"/>
              </a:rPr>
              <a:t>Self-reporting bias</a:t>
            </a:r>
            <a:endParaRPr lang="zh-CN" altLang="en-US" b="1"/>
          </a:p>
          <a:p>
            <a:pPr marL="0" indent="0">
              <a:buNone/>
            </a:pPr>
            <a:r>
              <a:rPr lang="zh-CN" altLang="en-US" sz="2700">
                <a:sym typeface="+mn-ea"/>
              </a:rPr>
              <a:t>Both questionnaires and interviews rely on participants’ self-reported experiences, which may be affected by social desirability bias or inaccurate recall.</a:t>
            </a:r>
            <a:endParaRPr lang="zh-CN" altLang="en-US" sz="2700"/>
          </a:p>
          <a:p>
            <a:r>
              <a:rPr lang="zh-CN" altLang="en-US" b="1">
                <a:sym typeface="+mn-ea"/>
              </a:rPr>
              <a:t>Language and translation nuances</a:t>
            </a:r>
            <a:endParaRPr lang="zh-CN" altLang="en-US" b="1"/>
          </a:p>
          <a:p>
            <a:pPr marL="0" indent="0">
              <a:buNone/>
            </a:pPr>
            <a:r>
              <a:rPr lang="zh-CN" altLang="en-US" sz="2700">
                <a:sym typeface="+mn-ea"/>
              </a:rPr>
              <a:t>Since the data collection is conducted in Chinese and analysis may be reported in English, there is a risk of losing subtle meanings during translation or interpretation.</a:t>
            </a:r>
            <a:endParaRPr lang="zh-CN" altLang="en-US" sz="2700"/>
          </a:p>
          <a:p>
            <a:r>
              <a:rPr lang="zh-CN" altLang="en-US" b="1">
                <a:sym typeface="+mn-ea"/>
              </a:rPr>
              <a:t>Technology dependency</a:t>
            </a:r>
            <a:endParaRPr lang="zh-CN" altLang="en-US" b="1"/>
          </a:p>
          <a:p>
            <a:pPr marL="0" indent="0">
              <a:buNone/>
            </a:pPr>
            <a:r>
              <a:rPr lang="zh-CN" altLang="en-US" sz="2700">
                <a:sym typeface="+mn-ea"/>
              </a:rPr>
              <a:t>The use of online tools (Qualtrics and Tencent Meeting) may limit participation among students who have poor internet access or are less comfortable with digital formats.</a:t>
            </a:r>
            <a:endParaRPr lang="zh-CN" altLang="en-US" sz="2700"/>
          </a:p>
          <a:p>
            <a:endParaRPr lang="zh-CN" altLang="en-US" sz="270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47700" y="85090"/>
            <a:ext cx="10515600" cy="1325563"/>
          </a:xfrm>
        </p:spPr>
        <p:txBody>
          <a:bodyPr/>
          <a:p>
            <a:pPr algn="ctr"/>
            <a:r>
              <a:rPr lang="en-US" altLang="zh-CN"/>
              <a:t>Reference</a:t>
            </a:r>
            <a:r>
              <a:rPr lang="en-US" altLang="zh-CN"/>
              <a:t>s</a:t>
            </a:r>
            <a:endParaRPr lang="en-US" altLang="zh-CN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47700" y="1135380"/>
            <a:ext cx="10515600" cy="5377180"/>
          </a:xfrm>
        </p:spPr>
        <p:txBody>
          <a:bodyPr>
            <a:normAutofit fontScale="60000"/>
          </a:bodyPr>
          <a:p>
            <a:r>
              <a:rPr lang="zh-CN" altLang="en-US"/>
              <a:t>Braun, V. and Clarke, V., 2006. Using thematic analysis in psychology</a:t>
            </a:r>
            <a:r>
              <a:rPr lang="zh-CN" altLang="en-US" i="1"/>
              <a:t>. Qualitative Research in Psychology</a:t>
            </a:r>
            <a:r>
              <a:rPr lang="zh-CN" altLang="en-US"/>
              <a:t>, 3(2), pp.77–101. Available at: https://doi.org/10.1191/1478088706qp063oa [Accessed 1 June 2025].</a:t>
            </a:r>
            <a:endParaRPr lang="zh-CN" altLang="en-US"/>
          </a:p>
          <a:p>
            <a:r>
              <a:rPr lang="zh-CN" altLang="en-US"/>
              <a:t>Braun, V. and Clarke, V., 2013. </a:t>
            </a:r>
            <a:r>
              <a:rPr lang="zh-CN" altLang="en-US" i="1"/>
              <a:t>Successful qualitative research: A practical guide for beginners</a:t>
            </a:r>
            <a:r>
              <a:rPr lang="zh-CN" altLang="en-US"/>
              <a:t>. London: SAGE Publications.</a:t>
            </a:r>
            <a:endParaRPr lang="zh-CN" altLang="en-US"/>
          </a:p>
          <a:p>
            <a:r>
              <a:rPr lang="zh-CN" altLang="en-US"/>
              <a:t>Creswell, J.W. and Poth, C.N., 2018. </a:t>
            </a:r>
            <a:r>
              <a:rPr lang="zh-CN" altLang="en-US" i="1"/>
              <a:t>Qualitative inquiry and research design: Choosing among five approaches. 4th ed. Thousand Oaks</a:t>
            </a:r>
            <a:r>
              <a:rPr lang="zh-CN" altLang="en-US"/>
              <a:t>, CA: SAGE Publications.</a:t>
            </a:r>
            <a:endParaRPr lang="zh-CN" altLang="en-US"/>
          </a:p>
          <a:p>
            <a:r>
              <a:rPr lang="zh-CN" altLang="en-US"/>
              <a:t>Patton, M.Q., 2002. Qualitative research and evaluation methods. </a:t>
            </a:r>
            <a:r>
              <a:rPr lang="zh-CN" altLang="en-US" i="1"/>
              <a:t>Thousand Oaks</a:t>
            </a:r>
            <a:r>
              <a:rPr lang="zh-CN" altLang="en-US"/>
              <a:t>, CA: Sage Publications.</a:t>
            </a:r>
            <a:endParaRPr lang="zh-CN" altLang="en-US"/>
          </a:p>
          <a:p>
            <a:r>
              <a:rPr lang="zh-CN" altLang="en-US"/>
              <a:t>Palinkas, L.A., Horwitz, S.M., Green, C.A., Wisdom, J.P., Duan, N. and Hoagwood, K., 2015. Purposeful sampling for qualitative data collection and analysis in mixed method implementation research.</a:t>
            </a:r>
            <a:r>
              <a:rPr lang="en-US" altLang="zh-CN"/>
              <a:t> </a:t>
            </a:r>
            <a:r>
              <a:rPr lang="zh-CN" altLang="en-US" i="1"/>
              <a:t>Administration and Policy in Mental Health and Mental Health Services Research</a:t>
            </a:r>
            <a:r>
              <a:rPr lang="zh-CN" altLang="en-US"/>
              <a:t>, 42(5), pp.533–544. Available at: https://doi.org/10.1007/s10488-013-0528-y [Accessed 1 June 2025].</a:t>
            </a:r>
            <a:endParaRPr lang="zh-CN" altLang="en-US"/>
          </a:p>
          <a:p>
            <a:r>
              <a:rPr lang="zh-CN" altLang="en-US"/>
              <a:t>Saunders, M., Lewis, P. and Thornhill, A., 2019. </a:t>
            </a:r>
            <a:r>
              <a:rPr lang="zh-CN" altLang="en-US" i="1"/>
              <a:t>Research methods for business students</a:t>
            </a:r>
            <a:r>
              <a:rPr lang="zh-CN" altLang="en-US"/>
              <a:t>. Harlow: Pearson Education.</a:t>
            </a:r>
            <a:endParaRPr lang="zh-CN" altLang="en-US"/>
          </a:p>
          <a:p>
            <a:r>
              <a:rPr lang="zh-CN" altLang="en-US"/>
              <a:t>Thomas, G., 2021. </a:t>
            </a:r>
            <a:r>
              <a:rPr lang="zh-CN" altLang="en-US" i="1"/>
              <a:t>How to do your case study.</a:t>
            </a:r>
            <a:r>
              <a:rPr lang="zh-CN" altLang="en-US"/>
              <a:t> London: Sage Publications.</a:t>
            </a:r>
            <a:endParaRPr lang="zh-CN" altLang="en-US"/>
          </a:p>
          <a:p>
            <a:r>
              <a:rPr lang="zh-CN" altLang="en-US">
                <a:sym typeface="+mn-ea"/>
              </a:rPr>
              <a:t>Yin, R.K., 2018. </a:t>
            </a:r>
            <a:r>
              <a:rPr lang="zh-CN" altLang="en-US" i="1">
                <a:sym typeface="+mn-ea"/>
              </a:rPr>
              <a:t>Case study research and applications: Design and methods.</a:t>
            </a:r>
            <a:r>
              <a:rPr lang="zh-CN" altLang="en-US">
                <a:sym typeface="+mn-ea"/>
              </a:rPr>
              <a:t> Los Angeles: Sage.</a:t>
            </a:r>
            <a:endParaRPr lang="zh-CN" altLang="en-US"/>
          </a:p>
          <a:p>
            <a:endParaRPr lang="zh-CN" altLang="en-US"/>
          </a:p>
        </p:txBody>
      </p:sp>
    </p:spTree>
  </p:cSld>
  <p:clrMapOvr>
    <a:masterClrMapping/>
  </p:clrMapOvr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KSO_WM_BEAUTIFY_FLAG" val=""/>
</p:tagLst>
</file>

<file path=ppt/tags/tag4.xml><?xml version="1.0" encoding="utf-8"?>
<p:tagLst xmlns:p="http://schemas.openxmlformats.org/presentationml/2006/main">
  <p:tag name="KSO_WM_BEAUTIFY_FLAG" val=""/>
</p:tagLst>
</file>

<file path=ppt/tags/tag5.xml><?xml version="1.0" encoding="utf-8"?>
<p:tagLst xmlns:p="http://schemas.openxmlformats.org/presentationml/2006/main">
  <p:tag name="KSO_WM_BEAUTIFY_FLAG" val=""/>
</p:tagLst>
</file>

<file path=ppt/theme/theme1.xml><?xml version="1.0" encoding="utf-8"?>
<a:theme xmlns:a="http://schemas.openxmlformats.org/drawingml/2006/main" name="WPS">
  <a:themeElements>
    <a:clrScheme name="WPS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Calibri"/>
        <a:ea typeface="宋体"/>
        <a:cs typeface=""/>
      </a:majorFont>
      <a:minorFont>
        <a:latin typeface="Calibri"/>
        <a:ea typeface="宋体"/>
        <a:cs typeface="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宋体"/>
        <a:ea typeface=""/>
        <a:cs typeface=""/>
        <a:font script="Jpan" typeface="游ゴシック Light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宋体"/>
        <a:ea typeface=""/>
        <a:cs typeface=""/>
        <a:font script="Jpan" typeface="游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7928</Words>
  <Application>WPS 文字</Application>
  <PresentationFormat>宽屏</PresentationFormat>
  <Paragraphs>142</Paragraphs>
  <Slides>16</Slides>
  <Notes>1</Notes>
  <HiddenSlides>0</HiddenSlides>
  <MMClips>0</MMClips>
  <ScaleCrop>false</ScaleCrop>
  <HeadingPairs>
    <vt:vector size="6" baseType="variant">
      <vt:variant>
        <vt:lpstr>已用的字体</vt:lpstr>
      </vt:variant>
      <vt:variant>
        <vt:i4>12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16</vt:i4>
      </vt:variant>
    </vt:vector>
  </HeadingPairs>
  <TitlesOfParts>
    <vt:vector size="29" baseType="lpstr">
      <vt:lpstr>Arial</vt:lpstr>
      <vt:lpstr>宋体</vt:lpstr>
      <vt:lpstr>Wingdings</vt:lpstr>
      <vt:lpstr>Calibri</vt:lpstr>
      <vt:lpstr>Helvetica Neue</vt:lpstr>
      <vt:lpstr>汉仪书宋二KW</vt:lpstr>
      <vt:lpstr>微软雅黑</vt:lpstr>
      <vt:lpstr>汉仪旗黑</vt:lpstr>
      <vt:lpstr>宋体</vt:lpstr>
      <vt:lpstr>Arial Unicode MS</vt:lpstr>
      <vt:lpstr>Times New Roman Regular</vt:lpstr>
      <vt:lpstr>Apple Color Emoji</vt:lpstr>
      <vt:lpstr>WPS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Methodological Choice</vt:lpstr>
      <vt:lpstr>PowerPoint 演示文稿</vt:lpstr>
      <vt:lpstr>PowerPoint 演示文稿</vt:lpstr>
      <vt:lpstr>PowerPoint 演示文稿</vt:lpstr>
      <vt:lpstr>critical justification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/>
  <cp:lastModifiedBy>oops</cp:lastModifiedBy>
  <cp:revision>50</cp:revision>
  <dcterms:created xsi:type="dcterms:W3CDTF">2025-06-03T00:54:46Z</dcterms:created>
  <dcterms:modified xsi:type="dcterms:W3CDTF">2025-06-03T00:54:46Z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2052-6.11.0.8885</vt:lpwstr>
  </property>
  <property fmtid="{D5CDD505-2E9C-101B-9397-08002B2CF9AE}" pid="3" name="ICV">
    <vt:lpwstr>85412F87929F833778492A6825A56A7E_41</vt:lpwstr>
  </property>
</Properties>
</file>