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7" r:id="rId6"/>
    <p:sldId id="257" r:id="rId7"/>
    <p:sldId id="268" r:id="rId8"/>
    <p:sldId id="258" r:id="rId9"/>
    <p:sldId id="259" r:id="rId10"/>
    <p:sldId id="261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64" dt="2026-10-08T21:02:49.828"/>
    <p1510:client id="{2B41F2F9-C306-491D-B34A-961830313E22}" v="9" dt="2026-10-08T20:43:45.336"/>
    <p1510:client id="{C3AB21EB-196F-203E-2456-ED0BB23A8D1D}" v="5" dt="2026-10-08T20:30:32.477"/>
  </p1510:revLst>
</p1510:revInfo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Nabeel (2610243)" userId="4b30c40c-92ef-4317-b102-c7c56ba78bf8" providerId="ADAL" clId="{86713EBF-7E26-4A8C-904C-DD0163B209B7}"/>
    <pc:docChg chg="undo custSel addSld delSld modSld sldOrd">
      <pc:chgData name="Muhammad Nabeel (2610243)" userId="4b30c40c-92ef-4317-b102-c7c56ba78bf8" providerId="ADAL" clId="{86713EBF-7E26-4A8C-904C-DD0163B209B7}" dt="2026-10-08T20:46:07.696" v="19" actId="20578"/>
      <pc:docMkLst>
        <pc:docMk/>
      </pc:docMkLst>
      <pc:sldChg chg="add del">
        <pc:chgData name="Muhammad Nabeel (2610243)" userId="4b30c40c-92ef-4317-b102-c7c56ba78bf8" providerId="ADAL" clId="{86713EBF-7E26-4A8C-904C-DD0163B209B7}" dt="2026-10-08T20:43:00.551" v="2"/>
        <pc:sldMkLst>
          <pc:docMk/>
          <pc:sldMk cId="591586970" sldId="256"/>
        </pc:sldMkLst>
      </pc:sldChg>
      <pc:sldChg chg="add">
        <pc:chgData name="Muhammad Nabeel (2610243)" userId="4b30c40c-92ef-4317-b102-c7c56ba78bf8" providerId="ADAL" clId="{86713EBF-7E26-4A8C-904C-DD0163B209B7}" dt="2026-10-08T20:43:30.458" v="5"/>
        <pc:sldMkLst>
          <pc:docMk/>
          <pc:sldMk cId="3485814043" sldId="256"/>
        </pc:sldMkLst>
      </pc:sldChg>
      <pc:sldChg chg="ord">
        <pc:chgData name="Muhammad Nabeel (2610243)" userId="4b30c40c-92ef-4317-b102-c7c56ba78bf8" providerId="ADAL" clId="{86713EBF-7E26-4A8C-904C-DD0163B209B7}" dt="2026-10-08T20:44:00.583" v="16"/>
        <pc:sldMkLst>
          <pc:docMk/>
          <pc:sldMk cId="4241260787" sldId="257"/>
        </pc:sldMkLst>
      </pc:sldChg>
      <pc:sldChg chg="add">
        <pc:chgData name="Muhammad Nabeel (2610243)" userId="4b30c40c-92ef-4317-b102-c7c56ba78bf8" providerId="ADAL" clId="{86713EBF-7E26-4A8C-904C-DD0163B209B7}" dt="2026-10-07T12:13:16.647" v="0"/>
        <pc:sldMkLst>
          <pc:docMk/>
          <pc:sldMk cId="3635489227" sldId="261"/>
        </pc:sldMkLst>
      </pc:sldChg>
      <pc:sldChg chg="add">
        <pc:chgData name="Muhammad Nabeel (2610243)" userId="4b30c40c-92ef-4317-b102-c7c56ba78bf8" providerId="ADAL" clId="{86713EBF-7E26-4A8C-904C-DD0163B209B7}" dt="2026-10-07T12:13:16.647" v="0"/>
        <pc:sldMkLst>
          <pc:docMk/>
          <pc:sldMk cId="2162301671" sldId="262"/>
        </pc:sldMkLst>
      </pc:sldChg>
      <pc:sldChg chg="modSp add mod">
        <pc:chgData name="Muhammad Nabeel (2610243)" userId="4b30c40c-92ef-4317-b102-c7c56ba78bf8" providerId="ADAL" clId="{86713EBF-7E26-4A8C-904C-DD0163B209B7}" dt="2026-10-08T20:43:33.383" v="7" actId="27636"/>
        <pc:sldMkLst>
          <pc:docMk/>
          <pc:sldMk cId="3027888013" sldId="266"/>
        </pc:sldMkLst>
        <pc:spChg chg="mod">
          <ac:chgData name="Muhammad Nabeel (2610243)" userId="4b30c40c-92ef-4317-b102-c7c56ba78bf8" providerId="ADAL" clId="{86713EBF-7E26-4A8C-904C-DD0163B209B7}" dt="2026-10-08T20:43:33.383" v="7" actId="27636"/>
          <ac:spMkLst>
            <pc:docMk/>
            <pc:sldMk cId="3027888013" sldId="266"/>
            <ac:spMk id="3" creationId="{00000000-0000-0000-0000-000000000000}"/>
          </ac:spMkLst>
        </pc:spChg>
      </pc:sldChg>
      <pc:sldChg chg="add">
        <pc:chgData name="Muhammad Nabeel (2610243)" userId="4b30c40c-92ef-4317-b102-c7c56ba78bf8" providerId="ADAL" clId="{86713EBF-7E26-4A8C-904C-DD0163B209B7}" dt="2026-10-08T20:43:37.566" v="8"/>
        <pc:sldMkLst>
          <pc:docMk/>
          <pc:sldMk cId="2057533196" sldId="267"/>
        </pc:sldMkLst>
      </pc:sldChg>
      <pc:sldChg chg="add">
        <pc:chgData name="Muhammad Nabeel (2610243)" userId="4b30c40c-92ef-4317-b102-c7c56ba78bf8" providerId="ADAL" clId="{86713EBF-7E26-4A8C-904C-DD0163B209B7}" dt="2026-10-08T20:43:39.488" v="9"/>
        <pc:sldMkLst>
          <pc:docMk/>
          <pc:sldMk cId="2892822155" sldId="268"/>
        </pc:sldMkLst>
      </pc:sldChg>
      <pc:sldChg chg="modSp add mod ord">
        <pc:chgData name="Muhammad Nabeel (2610243)" userId="4b30c40c-92ef-4317-b102-c7c56ba78bf8" providerId="ADAL" clId="{86713EBF-7E26-4A8C-904C-DD0163B209B7}" dt="2026-10-08T20:46:07.696" v="19" actId="20578"/>
        <pc:sldMkLst>
          <pc:docMk/>
          <pc:sldMk cId="4089325127" sldId="269"/>
        </pc:sldMkLst>
        <pc:spChg chg="mod">
          <ac:chgData name="Muhammad Nabeel (2610243)" userId="4b30c40c-92ef-4317-b102-c7c56ba78bf8" providerId="ADAL" clId="{86713EBF-7E26-4A8C-904C-DD0163B209B7}" dt="2026-10-08T20:43:45.405" v="14" actId="27636"/>
          <ac:spMkLst>
            <pc:docMk/>
            <pc:sldMk cId="4089325127" sldId="269"/>
            <ac:spMk id="2" creationId="{00000000-0000-0000-0000-000000000000}"/>
          </ac:spMkLst>
        </pc:spChg>
      </pc:sldChg>
      <pc:sldChg chg="add">
        <pc:chgData name="Muhammad Nabeel (2610243)" userId="4b30c40c-92ef-4317-b102-c7c56ba78bf8" providerId="ADAL" clId="{86713EBF-7E26-4A8C-904C-DD0163B209B7}" dt="2026-10-08T20:43:41.810" v="10"/>
        <pc:sldMkLst>
          <pc:docMk/>
          <pc:sldMk cId="3254769557" sldId="271"/>
        </pc:sldMkLst>
      </pc:sldChg>
      <pc:sldChg chg="modSp add mod">
        <pc:chgData name="Muhammad Nabeel (2610243)" userId="4b30c40c-92ef-4317-b102-c7c56ba78bf8" providerId="ADAL" clId="{86713EBF-7E26-4A8C-904C-DD0163B209B7}" dt="2026-10-08T20:43:43.330" v="12" actId="27636"/>
        <pc:sldMkLst>
          <pc:docMk/>
          <pc:sldMk cId="2340008039" sldId="274"/>
        </pc:sldMkLst>
        <pc:spChg chg="mod">
          <ac:chgData name="Muhammad Nabeel (2610243)" userId="4b30c40c-92ef-4317-b102-c7c56ba78bf8" providerId="ADAL" clId="{86713EBF-7E26-4A8C-904C-DD0163B209B7}" dt="2026-10-08T20:43:43.330" v="12" actId="27636"/>
          <ac:spMkLst>
            <pc:docMk/>
            <pc:sldMk cId="2340008039" sldId="274"/>
            <ac:spMk id="3" creationId="{88AEC345-90E2-4756-922E-EB7B8344A792}"/>
          </ac:spMkLst>
        </pc:spChg>
      </pc:sldChg>
    </pc:docChg>
  </pc:docChgLst>
  <pc:docChgLst>
    <pc:chgData name="Muhammad Nabeel (2610243)" userId="S::2610243@student.uwtsd.ac.uk::4b30c40c-92ef-4317-b102-c7c56ba78bf8" providerId="AD" clId="Web-{C3AB21EB-196F-203E-2456-ED0BB23A8D1D}"/>
    <pc:docChg chg="addSld delSld sldOrd">
      <pc:chgData name="Muhammad Nabeel (2610243)" userId="S::2610243@student.uwtsd.ac.uk::4b30c40c-92ef-4317-b102-c7c56ba78bf8" providerId="AD" clId="Web-{C3AB21EB-196F-203E-2456-ED0BB23A8D1D}" dt="2026-10-08T20:30:32.477" v="4"/>
      <pc:docMkLst>
        <pc:docMk/>
      </pc:docMkLst>
      <pc:sldChg chg="ord">
        <pc:chgData name="Muhammad Nabeel (2610243)" userId="S::2610243@student.uwtsd.ac.uk::4b30c40c-92ef-4317-b102-c7c56ba78bf8" providerId="AD" clId="Web-{C3AB21EB-196F-203E-2456-ED0BB23A8D1D}" dt="2026-10-08T20:29:56.382" v="0"/>
        <pc:sldMkLst>
          <pc:docMk/>
          <pc:sldMk cId="3635489227" sldId="261"/>
        </pc:sldMkLst>
      </pc:sldChg>
      <pc:sldChg chg="new del">
        <pc:chgData name="Muhammad Nabeel (2610243)" userId="S::2610243@student.uwtsd.ac.uk::4b30c40c-92ef-4317-b102-c7c56ba78bf8" providerId="AD" clId="Web-{C3AB21EB-196F-203E-2456-ED0BB23A8D1D}" dt="2026-10-08T20:30:27.523" v="3"/>
        <pc:sldMkLst>
          <pc:docMk/>
          <pc:sldMk cId="281614330" sldId="263"/>
        </pc:sldMkLst>
      </pc:sldChg>
      <pc:sldChg chg="new del">
        <pc:chgData name="Muhammad Nabeel (2610243)" userId="S::2610243@student.uwtsd.ac.uk::4b30c40c-92ef-4317-b102-c7c56ba78bf8" providerId="AD" clId="Web-{C3AB21EB-196F-203E-2456-ED0BB23A8D1D}" dt="2026-10-08T20:30:32.477" v="4"/>
        <pc:sldMkLst>
          <pc:docMk/>
          <pc:sldMk cId="2020199174" sldId="264"/>
        </pc:sldMkLst>
      </pc:sldChg>
    </pc:docChg>
  </pc:docChgLst>
  <pc:docChgLst>
    <pc:chgData name="Muhammad Nabeel (2610243)" userId="S::2610243@student.uwtsd.ac.uk::4b30c40c-92ef-4317-b102-c7c56ba78bf8" providerId="AD" clId="Web-{00000000-0000-0000-0000-000000000000}"/>
    <pc:docChg chg="addSld delSld modSld sldOrd">
      <pc:chgData name="Muhammad Nabeel (2610243)" userId="S::2610243@student.uwtsd.ac.uk::4b30c40c-92ef-4317-b102-c7c56ba78bf8" providerId="AD" clId="Web-{00000000-0000-0000-0000-000000000000}" dt="2026-10-08T21:03:19.010" v="151" actId="20577"/>
      <pc:docMkLst>
        <pc:docMk/>
      </pc:docMkLst>
      <pc:sldChg chg="modSp">
        <pc:chgData name="Muhammad Nabeel (2610243)" userId="S::2610243@student.uwtsd.ac.uk::4b30c40c-92ef-4317-b102-c7c56ba78bf8" providerId="AD" clId="Web-{00000000-0000-0000-0000-000000000000}" dt="2026-10-08T21:03:19.010" v="151" actId="20577"/>
        <pc:sldMkLst>
          <pc:docMk/>
          <pc:sldMk cId="3485814043" sldId="256"/>
        </pc:sldMkLst>
        <pc:spChg chg="mod">
          <ac:chgData name="Muhammad Nabeel (2610243)" userId="S::2610243@student.uwtsd.ac.uk::4b30c40c-92ef-4317-b102-c7c56ba78bf8" providerId="AD" clId="Web-{00000000-0000-0000-0000-000000000000}" dt="2026-10-08T21:03:19.010" v="151" actId="20577"/>
          <ac:spMkLst>
            <pc:docMk/>
            <pc:sldMk cId="3485814043" sldId="256"/>
            <ac:spMk id="2" creationId="{00000000-0000-0000-0000-000000000000}"/>
          </ac:spMkLst>
        </pc:spChg>
      </pc:sldChg>
      <pc:sldChg chg="modSp add del">
        <pc:chgData name="Muhammad Nabeel (2610243)" userId="S::2610243@student.uwtsd.ac.uk::4b30c40c-92ef-4317-b102-c7c56ba78bf8" providerId="AD" clId="Web-{00000000-0000-0000-0000-000000000000}" dt="2026-10-08T21:00:45.543" v="124"/>
        <pc:sldMkLst>
          <pc:docMk/>
          <pc:sldMk cId="185670698" sldId="260"/>
        </pc:sldMkLst>
        <pc:spChg chg="mod">
          <ac:chgData name="Muhammad Nabeel (2610243)" userId="S::2610243@student.uwtsd.ac.uk::4b30c40c-92ef-4317-b102-c7c56ba78bf8" providerId="AD" clId="Web-{00000000-0000-0000-0000-000000000000}" dt="2026-10-08T20:57:00.238" v="104" actId="1076"/>
          <ac:spMkLst>
            <pc:docMk/>
            <pc:sldMk cId="185670698" sldId="260"/>
            <ac:spMk id="3" creationId="{00000000-0000-0000-0000-000000000000}"/>
          </ac:spMkLst>
        </pc:spChg>
      </pc:sldChg>
      <pc:sldChg chg="modSp add del">
        <pc:chgData name="Muhammad Nabeel (2610243)" userId="S::2610243@student.uwtsd.ac.uk::4b30c40c-92ef-4317-b102-c7c56ba78bf8" providerId="AD" clId="Web-{00000000-0000-0000-0000-000000000000}" dt="2026-10-08T21:00:46.918" v="125"/>
        <pc:sldMkLst>
          <pc:docMk/>
          <pc:sldMk cId="2162301671" sldId="262"/>
        </pc:sldMkLst>
        <pc:spChg chg="mod">
          <ac:chgData name="Muhammad Nabeel (2610243)" userId="S::2610243@student.uwtsd.ac.uk::4b30c40c-92ef-4317-b102-c7c56ba78bf8" providerId="AD" clId="Web-{00000000-0000-0000-0000-000000000000}" dt="2026-10-08T20:56:50.706" v="95" actId="20577"/>
          <ac:spMkLst>
            <pc:docMk/>
            <pc:sldMk cId="2162301671" sldId="262"/>
            <ac:spMk id="3" creationId="{00000000-0000-0000-0000-000000000000}"/>
          </ac:spMkLst>
        </pc:spChg>
      </pc:sldChg>
      <pc:sldChg chg="del">
        <pc:chgData name="Muhammad Nabeel (2610243)" userId="S::2610243@student.uwtsd.ac.uk::4b30c40c-92ef-4317-b102-c7c56ba78bf8" providerId="AD" clId="Web-{00000000-0000-0000-0000-000000000000}" dt="2026-10-08T20:48:54.659" v="0"/>
        <pc:sldMkLst>
          <pc:docMk/>
          <pc:sldMk cId="3027888013" sldId="266"/>
        </pc:sldMkLst>
      </pc:sldChg>
      <pc:sldChg chg="addSp delSp modSp add del ord">
        <pc:chgData name="Muhammad Nabeel (2610243)" userId="S::2610243@student.uwtsd.ac.uk::4b30c40c-92ef-4317-b102-c7c56ba78bf8" providerId="AD" clId="Web-{00000000-0000-0000-0000-000000000000}" dt="2026-10-08T21:00:55.934" v="126" actId="1076"/>
        <pc:sldMkLst>
          <pc:docMk/>
          <pc:sldMk cId="4089325127" sldId="269"/>
        </pc:sldMkLst>
        <pc:spChg chg="mod">
          <ac:chgData name="Muhammad Nabeel (2610243)" userId="S::2610243@student.uwtsd.ac.uk::4b30c40c-92ef-4317-b102-c7c56ba78bf8" providerId="AD" clId="Web-{00000000-0000-0000-0000-000000000000}" dt="2026-10-08T20:56:39.847" v="72" actId="14100"/>
          <ac:spMkLst>
            <pc:docMk/>
            <pc:sldMk cId="4089325127" sldId="269"/>
            <ac:spMk id="2" creationId="{00000000-0000-0000-0000-000000000000}"/>
          </ac:spMkLst>
        </pc:spChg>
        <pc:spChg chg="add del mod">
          <ac:chgData name="Muhammad Nabeel (2610243)" userId="S::2610243@student.uwtsd.ac.uk::4b30c40c-92ef-4317-b102-c7c56ba78bf8" providerId="AD" clId="Web-{00000000-0000-0000-0000-000000000000}" dt="2026-10-08T20:56:32.237" v="65"/>
          <ac:spMkLst>
            <pc:docMk/>
            <pc:sldMk cId="4089325127" sldId="269"/>
            <ac:spMk id="3" creationId="{6F79FCFE-574C-5A27-2177-3E55461A0A9E}"/>
          </ac:spMkLst>
        </pc:spChg>
        <pc:spChg chg="mod">
          <ac:chgData name="Muhammad Nabeel (2610243)" userId="S::2610243@student.uwtsd.ac.uk::4b30c40c-92ef-4317-b102-c7c56ba78bf8" providerId="AD" clId="Web-{00000000-0000-0000-0000-000000000000}" dt="2026-10-08T21:00:55.934" v="126" actId="1076"/>
          <ac:spMkLst>
            <pc:docMk/>
            <pc:sldMk cId="4089325127" sldId="269"/>
            <ac:spMk id="5" creationId="{00000000-0000-0000-0000-000000000000}"/>
          </ac:spMkLst>
        </pc:spChg>
      </pc:sldChg>
      <pc:sldChg chg="del ord">
        <pc:chgData name="Muhammad Nabeel (2610243)" userId="S::2610243@student.uwtsd.ac.uk::4b30c40c-92ef-4317-b102-c7c56ba78bf8" providerId="AD" clId="Web-{00000000-0000-0000-0000-000000000000}" dt="2026-10-08T20:50:15.130" v="4"/>
        <pc:sldMkLst>
          <pc:docMk/>
          <pc:sldMk cId="3254769557" sldId="271"/>
        </pc:sldMkLst>
      </pc:sldChg>
      <pc:sldChg chg="del">
        <pc:chgData name="Muhammad Nabeel (2610243)" userId="S::2610243@student.uwtsd.ac.uk::4b30c40c-92ef-4317-b102-c7c56ba78bf8" providerId="AD" clId="Web-{00000000-0000-0000-0000-000000000000}" dt="2026-10-08T20:49:13.581" v="1"/>
        <pc:sldMkLst>
          <pc:docMk/>
          <pc:sldMk cId="2340008039" sldId="27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940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346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21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41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52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486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05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57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577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1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694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FD08A-5972-4543-9F9D-A7568C32320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23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bjo.2023.280" TargetMode="External"/><Relationship Id="rId7" Type="http://schemas.openxmlformats.org/officeDocument/2006/relationships/hyperlink" Target="https://doi.org/10.2196/53289" TargetMode="External"/><Relationship Id="rId2" Type="http://schemas.openxmlformats.org/officeDocument/2006/relationships/hyperlink" Target="https://doi.org/10.1057/s41599-022-01427-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08/TPM-11-2021-0082" TargetMode="External"/><Relationship Id="rId5" Type="http://schemas.openxmlformats.org/officeDocument/2006/relationships/hyperlink" Target="https://doi.org/10.1186/s13012-024-01381-9?utm_source=chatgpt.com" TargetMode="External"/><Relationship Id="rId4" Type="http://schemas.openxmlformats.org/officeDocument/2006/relationships/hyperlink" Target="https://doi.org/10.7861/fhj.10-3-s8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620976"/>
            <a:ext cx="6815669" cy="4505777"/>
          </a:xfrm>
        </p:spPr>
        <p:txBody>
          <a:bodyPr/>
          <a:lstStyle/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/>
              </a:rPr>
              <a:t>Module Code LCHS4007</a:t>
            </a:r>
            <a:endParaRPr lang="en-US" sz="2400" b="1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u="sng">
                <a:solidFill>
                  <a:srgbClr val="C00000"/>
                </a:solidFill>
                <a:latin typeface="Garamond"/>
              </a:rPr>
              <a:t>Title Digital Skill and Research Method</a:t>
            </a:r>
            <a:endParaRPr lang="en-US" sz="2400" b="1" u="sng">
              <a:solidFill>
                <a:srgbClr val="C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/>
              </a:rPr>
              <a:t>Group member name </a:t>
            </a:r>
            <a:endParaRPr lang="en-US" sz="2400" b="1">
              <a:solidFill>
                <a:srgbClr val="000000"/>
              </a:solidFill>
              <a:latin typeface="Garamond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rgbClr val="000000"/>
                </a:solidFill>
                <a:latin typeface="Garamond"/>
              </a:rPr>
              <a:t>Muhammad Nabeel 2610243</a:t>
            </a:r>
            <a:br>
              <a:rPr lang="en-GB" sz="2400" b="1">
                <a:solidFill>
                  <a:srgbClr val="000000"/>
                </a:solidFill>
                <a:latin typeface="Garamond"/>
              </a:rPr>
            </a:br>
            <a:r>
              <a:rPr lang="en-GB" sz="2400" b="1">
                <a:solidFill>
                  <a:srgbClr val="000000"/>
                </a:solidFill>
                <a:latin typeface="Garamond"/>
              </a:rPr>
              <a:t>Tayyaba Noreen 2604394</a:t>
            </a:r>
            <a:br>
              <a:rPr lang="en-GB" sz="2400" b="1">
                <a:solidFill>
                  <a:srgbClr val="000000"/>
                </a:solidFill>
                <a:latin typeface="Garamond"/>
              </a:rPr>
            </a:br>
            <a:r>
              <a:rPr lang="en-GB" sz="2400" b="1">
                <a:solidFill>
                  <a:srgbClr val="000000"/>
                </a:solidFill>
                <a:latin typeface="Garamond"/>
              </a:rPr>
              <a:t>Amandeep </a:t>
            </a:r>
            <a:r>
              <a:rPr lang="en-GB" sz="2400" b="1" err="1">
                <a:solidFill>
                  <a:srgbClr val="000000"/>
                </a:solidFill>
                <a:latin typeface="Garamond"/>
              </a:rPr>
              <a:t>kaur</a:t>
            </a:r>
            <a:r>
              <a:rPr lang="en-GB" sz="2400" b="1">
                <a:solidFill>
                  <a:srgbClr val="000000"/>
                </a:solidFill>
                <a:latin typeface="Garamond"/>
              </a:rPr>
              <a:t> 2610242</a:t>
            </a:r>
            <a:endParaRPr lang="en-US" sz="2400" b="1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>
                <a:solidFill>
                  <a:schemeClr val="accent5">
                    <a:lumMod val="76000"/>
                  </a:schemeClr>
                </a:solidFill>
                <a:latin typeface="Garamond"/>
              </a:rPr>
              <a:t>Lecturer,s Name: Bbianca Dodgen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814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25" y="122366"/>
            <a:ext cx="9495329" cy="37208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What the task involves: staff communication and daily updates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9934" y="971044"/>
            <a:ext cx="8796041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Who and where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Support workers, senior care workers, nurses, care coordinators, admin staff</a:t>
            </a: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Service users' homes, supported living settings, main office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2302" y="2370966"/>
            <a:ext cx="8909330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What has to travel, in both directions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Out to staff in the field: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visit changes,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rota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changes, medication reminders, appointment support</a:t>
            </a: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Back to the office: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wellbeing check outcomes, concerns, what was done on a visit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2301" y="4047887"/>
            <a:ext cx="894169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What goes wrong today (Ashford case study)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Missed updates · duplicated work · unclear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rotas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· inconsistent records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2301" y="5170811"/>
            <a:ext cx="8909331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84% of NHS staff used email constantly or hourly, and 27% used WhatsApp that often despite guidance against it (Bakhai et al., 2022)</a:t>
            </a: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A good solution needs four things: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the right person · the right time · one place · confirmation it was seen</a:t>
            </a:r>
          </a:p>
        </p:txBody>
      </p:sp>
      <p:sp>
        <p:nvSpPr>
          <p:cNvPr id="3" name="Down Arrow 2"/>
          <p:cNvSpPr/>
          <p:nvPr/>
        </p:nvSpPr>
        <p:spPr>
          <a:xfrm>
            <a:off x="4741929" y="2071561"/>
            <a:ext cx="291314" cy="2589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7"/>
          <p:cNvSpPr/>
          <p:nvPr/>
        </p:nvSpPr>
        <p:spPr>
          <a:xfrm>
            <a:off x="4750023" y="3652215"/>
            <a:ext cx="299407" cy="337157"/>
          </a:xfrm>
          <a:prstGeom prst="downArrow">
            <a:avLst>
              <a:gd name="adj1" fmla="val 50000"/>
              <a:gd name="adj2" fmla="val 564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4814761" y="4855221"/>
            <a:ext cx="234669" cy="315589"/>
          </a:xfrm>
          <a:prstGeom prst="downArrow">
            <a:avLst>
              <a:gd name="adj1" fmla="val 50000"/>
              <a:gd name="adj2" fmla="val 571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0" y="897377"/>
            <a:ext cx="3048000" cy="427343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856099" y="5599688"/>
            <a:ext cx="1950181" cy="372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Hubstaff, 2025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57533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65" y="365126"/>
            <a:ext cx="8051575" cy="66256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Advantages of Microsoft Teams</a:t>
            </a:r>
            <a:b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Benefits for Ashford Staff Communication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34669" y="2252673"/>
            <a:ext cx="7485133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Up-to-date daily information – information about visit, appointment and service user updates can be easily communicated to the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Less missed messages – update information is seen by the right team rather than going through different members of the staff individually.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specific channels – dedicated channels for communication can be used to organize updates for care coordinators, support workers and management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coordination – staff in charge of providing services to service users in their homes, supported living and the office will stay in touch.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History of communications – staff have access to previous messages from the workplace communication history instead of constantly querying colleagues (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Lawson et al., 2023)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072" y="219085"/>
            <a:ext cx="3460020" cy="52430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17423" y="6336064"/>
            <a:ext cx="2977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(Cloud experts, 2025)</a:t>
            </a:r>
          </a:p>
        </p:txBody>
      </p:sp>
    </p:spTree>
    <p:extLst>
      <p:ext uri="{BB962C8B-B14F-4D97-AF65-F5344CB8AC3E}">
        <p14:creationId xmlns:p14="http://schemas.microsoft.com/office/powerpoint/2010/main" val="4241260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01" y="138548"/>
            <a:ext cx="11922940" cy="50881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The tool: Microsoft Teams, and how it works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8486" y="938676"/>
            <a:ext cx="918446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What Teams is: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the Microsoft 365 app that brings chat, channels, meetings and shared files into one place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8485" y="1547546"/>
            <a:ext cx="9184461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How it works at Ashford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One team: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Ashford Care Team, with all staff in it</a:t>
            </a: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Four channels (like noticeboards):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Daily handover · Visit changes · Urgent alerts · Office updates</a:t>
            </a: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Posts and replies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stay together under each update</a:t>
            </a:r>
          </a:p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@name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notifies the right person ·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Announcement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format for urgent changes ·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Files tab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holds the handover template ·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Mobile app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reaches staff in homes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2991" y="3541410"/>
            <a:ext cx="9139956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Our four tests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Right person → @mentions</a:t>
            </a: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Right time → phone notifications</a:t>
            </a: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One place → channels</a:t>
            </a:r>
          </a:p>
          <a:p>
            <a:pPr algn="just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Confirmed → replies and reactions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2991" y="5018738"/>
            <a:ext cx="9139955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NHS trust handover moved to Teams: 100% of handovers used one template and 100% of tasks were acknowledged, compared with 35.7% of doctors feeling confident tasks would be completed beforehand (Gupta et al., 2023)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418" y="1464658"/>
            <a:ext cx="2451888" cy="339865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001756" y="5405480"/>
            <a:ext cx="159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DMS, 2020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92822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72" y="365125"/>
            <a:ext cx="12062527" cy="719207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Limitations of Microsoft Teams</a:t>
            </a:r>
            <a:b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Potential Problems at Ashford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89934"/>
              </p:ext>
            </p:extLst>
          </p:nvPr>
        </p:nvGraphicFramePr>
        <p:xfrm>
          <a:off x="838200" y="1626500"/>
          <a:ext cx="10935711" cy="4167399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6452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5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452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8673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Limitation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Practical problem at Ashford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Control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Message overload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Important daily updates may be missed.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Use clear channels and concise messages.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Inconsistent use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Staff may continue using different communication methods.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Agree Teams as the main routine communication platform.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Digital confidence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Some staff may struggle with Teams features.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Provide short, role-specific training.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2568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Information sensitivity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Confidential details may be shared inappropriately.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Set clear rules about what information can be posted (Lawson et al.,</a:t>
                      </a:r>
                      <a:r>
                        <a:rPr lang="en-US" baseline="0"/>
                        <a:t> </a:t>
                      </a:r>
                      <a:r>
                        <a:rPr lang="en-US"/>
                        <a:t>2023); (McGuier et al., 2024) .</a:t>
                      </a:r>
                      <a:endParaRPr lang="en-US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4003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2135" y="365125"/>
            <a:ext cx="7849273" cy="881047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1591" y="1744704"/>
            <a:ext cx="7617977" cy="4227217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The Ashford organization needs to:</a:t>
            </a:r>
          </a:p>
          <a:p>
            <a:pPr algn="just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Use Teams as the agreed upon platform for normal staff communication and updates. </a:t>
            </a:r>
          </a:p>
          <a:p>
            <a:pPr algn="just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Develop separate channels for relevant teams and for updates. </a:t>
            </a:r>
          </a:p>
          <a:p>
            <a:pPr algn="just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Incorporate the daily update system to ensure that the staff knows where to go for important information. </a:t>
            </a:r>
          </a:p>
          <a:p>
            <a:pPr algn="just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Establish communication protocols regarding appropriate messages and confidentiality. </a:t>
            </a:r>
          </a:p>
          <a:p>
            <a:pPr algn="just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Offer brief training to support workers, senior care workers, nurses, and care coordinators. </a:t>
            </a:r>
          </a:p>
          <a:p>
            <a:pPr algn="just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Evaluate staff use once implemented and solve any communication problems found by the team (McGuier et al., 2024).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08" y="178025"/>
            <a:ext cx="2621819" cy="6327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563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668" y="116191"/>
            <a:ext cx="11898664" cy="90340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US" sz="2700" b="1">
                <a:latin typeface="Arial" panose="020B0604020202020204" pitchFamily="34" charset="0"/>
                <a:cs typeface="Arial" panose="020B0604020202020204" pitchFamily="34" charset="0"/>
              </a:rPr>
              <a:t>How Teams improves efficiency and communication</a:t>
            </a:r>
            <a:br>
              <a:rPr lang="en-US" sz="27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Practical daily routine for Ashford</a:t>
            </a:r>
            <a:br>
              <a:rPr lang="en-US" sz="2200"/>
            </a:br>
            <a:endParaRPr lang="en-US" sz="220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80326" y="1205713"/>
          <a:ext cx="8172957" cy="335280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7243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43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243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4209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Step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happens in Teams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Improvement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404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Post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senior care worker posts the handover in the Daily Handover channel using a set template: who, change in care, risks, actions.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Communication: everyone receives the same information in the same format.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406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Flag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Time-critical changes use an @mention and the Important message setting.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Communication: the named staff member sees urgent changes first.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404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 Confirm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Visiting staff read the post on the mobile app and reply with a reaction or short comment. Coordinators pin confirmed changes.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Efficiency: the office can see who has read an update without phoning round.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513210" y="4816685"/>
            <a:ext cx="7428489" cy="181588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Key benefits</a:t>
            </a:r>
            <a:endParaRPr kumimoji="0" lang="en-US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Efficiency: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one post reaches the whole team, so there are fewer phone calls and repeated messages.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Efficiency: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staff spend less time travelling or waiting to share updates (Hargreaves, Clarke and Lester, 2022).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Communication: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single, consistent record of updates supports team coordination (Tennant et al., 2024).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1700" y="1140977"/>
            <a:ext cx="3398655" cy="50413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467681" y="6263235"/>
            <a:ext cx="2281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(</a:t>
            </a:r>
            <a:r>
              <a:rPr kumimoji="0" lang="en-US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Erina</a:t>
            </a:r>
            <a:r>
              <a:rPr kumimoji="0" 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2023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315589" y="5195087"/>
            <a:ext cx="857756" cy="1068148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5489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b="1">
                <a:latin typeface="Arial"/>
                <a:cs typeface="Arial"/>
              </a:rPr>
              <a:t>REFERENCES</a:t>
            </a:r>
            <a:br>
              <a:rPr lang="en-US" sz="2400" b="1">
                <a:latin typeface="Arial"/>
                <a:cs typeface="Arial"/>
              </a:rPr>
            </a:br>
            <a:b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521892" y="720269"/>
            <a:ext cx="10515600" cy="6567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algn="just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600" err="1">
                <a:latin typeface="Arial"/>
                <a:ea typeface="Calibri"/>
                <a:cs typeface="Arial"/>
              </a:rPr>
              <a:t>Bakhai</a:t>
            </a:r>
            <a:r>
              <a:rPr lang="en-US" altLang="en-US" sz="1600">
                <a:latin typeface="Arial"/>
                <a:ea typeface="Calibri"/>
                <a:cs typeface="Arial"/>
              </a:rPr>
              <a:t>, A., McCauley, L., Stones, L., Khalil, S., Mehta, J., Price, N., Krishnamurthy, V., Parker, L.H.H. and Hughes, D. (2022) ‘Shining a light on an additional clinical burden: work-related digital communication survey study – COVID-19 impact on NHS staff wellbeing’, </a:t>
            </a:r>
            <a:r>
              <a:rPr lang="en-US" altLang="en-US" sz="1600" i="1">
                <a:latin typeface="Arial"/>
                <a:ea typeface="Calibri"/>
                <a:cs typeface="Arial"/>
              </a:rPr>
              <a:t>Humanities and Social Sciences Communications</a:t>
            </a:r>
            <a:r>
              <a:rPr lang="en-US" altLang="en-US" sz="1600">
                <a:latin typeface="Arial"/>
                <a:ea typeface="Calibri"/>
                <a:cs typeface="Arial"/>
              </a:rPr>
              <a:t>, 9, article 414. Available at: </a:t>
            </a:r>
            <a:r>
              <a:rPr lang="en-US" altLang="en-US" sz="1600"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https://doi.org/10.1057/s41599-022-01427-7</a:t>
            </a:r>
            <a:endParaRPr lang="en-US" altLang="en-US" sz="1600">
              <a:latin typeface="Arial"/>
              <a:ea typeface="Calibri"/>
              <a:cs typeface="Arial"/>
            </a:endParaRPr>
          </a:p>
          <a:p>
            <a:pPr algn="just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600">
              <a:latin typeface="Arial"/>
              <a:ea typeface="Calibri"/>
              <a:cs typeface="Arial"/>
            </a:endParaRPr>
          </a:p>
          <a:p>
            <a:pPr algn="just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600">
                <a:latin typeface="Arial"/>
                <a:ea typeface="Calibri"/>
                <a:cs typeface="Arial"/>
              </a:rPr>
              <a:t>Gupta, A., Narula, A., Patel, D., Arifin, M., Wheeldon, H., Ajayi, A., Sachdeva, G. and Aung, N. (2023) ‘A quality improvement project to increase junior doctors’ satisfaction with handover process using Microsoft Teams (MS Teams) as a platform’, </a:t>
            </a:r>
            <a:r>
              <a:rPr lang="en-US" altLang="en-US" sz="1600" i="1" err="1">
                <a:latin typeface="Arial"/>
                <a:ea typeface="Calibri"/>
                <a:cs typeface="Arial"/>
              </a:rPr>
              <a:t>BJPsych</a:t>
            </a:r>
            <a:r>
              <a:rPr lang="en-US" altLang="en-US" sz="1600" i="1">
                <a:latin typeface="Arial"/>
                <a:ea typeface="Calibri"/>
                <a:cs typeface="Arial"/>
              </a:rPr>
              <a:t> Open</a:t>
            </a:r>
            <a:r>
              <a:rPr lang="en-US" altLang="en-US" sz="1600">
                <a:latin typeface="Arial"/>
                <a:ea typeface="Calibri"/>
                <a:cs typeface="Arial"/>
              </a:rPr>
              <a:t>, 9(S1), p. S92. Available at: </a:t>
            </a:r>
            <a:r>
              <a:rPr lang="en-US" altLang="en-US" sz="1600">
                <a:latin typeface="Arial"/>
                <a:ea typeface="Calibri"/>
                <a:cs typeface="Arial"/>
                <a:hlinkClick r:id="rId3"/>
              </a:rPr>
              <a:t>https://doi.org/10.1192/bjo.2023.280</a:t>
            </a:r>
            <a:endParaRPr lang="en-US"/>
          </a:p>
          <a:p>
            <a:pPr algn="just"/>
            <a:r>
              <a:rPr lang="en-US" sz="1600">
                <a:latin typeface="Arial"/>
                <a:ea typeface="Calibri"/>
                <a:cs typeface="Arial"/>
              </a:rPr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</a:t>
            </a:r>
            <a:r>
              <a:rPr lang="en-US" sz="1600" i="1">
                <a:latin typeface="Arial"/>
                <a:ea typeface="Calibri"/>
                <a:cs typeface="Arial"/>
              </a:rPr>
              <a:t>Future Healthcare Journal</a:t>
            </a:r>
            <a:r>
              <a:rPr lang="en-US" sz="1600">
                <a:latin typeface="Arial"/>
                <a:ea typeface="Calibri"/>
                <a:cs typeface="Arial"/>
              </a:rPr>
              <a:t>, 10(Suppl. 3), pp. 89–90. Available at: </a:t>
            </a:r>
            <a:r>
              <a:rPr lang="en-US" sz="1600">
                <a:latin typeface="Arial"/>
                <a:ea typeface="Calibri"/>
                <a:cs typeface="Arial"/>
                <a:hlinkClick r:id="rId4"/>
              </a:rPr>
              <a:t>https://doi.org/10.7861/fhj.10-3-s89</a:t>
            </a:r>
            <a:endParaRPr lang="en-US" sz="1600">
              <a:latin typeface="Arial"/>
              <a:ea typeface="Calibri"/>
              <a:cs typeface="Arial"/>
            </a:endParaRPr>
          </a:p>
          <a:p>
            <a:pPr algn="just"/>
            <a:r>
              <a:rPr lang="en-US" sz="1600" err="1">
                <a:latin typeface="Arial"/>
                <a:ea typeface="Calibri"/>
                <a:cs typeface="Arial"/>
              </a:rPr>
              <a:t>McGuier</a:t>
            </a:r>
            <a:r>
              <a:rPr lang="en-US" sz="1600">
                <a:latin typeface="Arial"/>
                <a:ea typeface="Calibri"/>
                <a:cs typeface="Arial"/>
              </a:rPr>
              <a:t>, E.A., Kolko, D.J., Aarons, G.A., Schachter, A., Klem, M.L., Diabes, M.A., Weingart, L.R., Salas, E. and Wolk, C.B. (2024) ‘Teamwork and implementation of innovations in healthcare and human service settings: a systematic review’, </a:t>
            </a:r>
            <a:r>
              <a:rPr lang="en-US" sz="1600" i="1">
                <a:latin typeface="Arial"/>
                <a:ea typeface="Calibri"/>
                <a:cs typeface="Arial"/>
              </a:rPr>
              <a:t>Implementation Science</a:t>
            </a:r>
            <a:r>
              <a:rPr lang="en-US" sz="1600">
                <a:latin typeface="Arial"/>
                <a:ea typeface="Calibri"/>
                <a:cs typeface="Arial"/>
              </a:rPr>
              <a:t>, 19, 49. Available at: </a:t>
            </a:r>
            <a:r>
              <a:rPr lang="en-US" sz="1600">
                <a:latin typeface="Arial"/>
                <a:ea typeface="Calibri"/>
                <a:cs typeface="Arial"/>
                <a:hlinkClick r:id="rId5"/>
              </a:rPr>
              <a:t>https://doi.org/10.1186/s13012-024-01381-9</a:t>
            </a:r>
            <a:endParaRPr lang="en-US" sz="1600">
              <a:latin typeface="Arial"/>
              <a:ea typeface="Calibri"/>
              <a:cs typeface="Arial"/>
            </a:endParaRPr>
          </a:p>
          <a:p>
            <a:pPr algn="just"/>
            <a:r>
              <a:rPr lang="en-US" sz="1600">
                <a:latin typeface="Arial"/>
                <a:ea typeface="Calibri"/>
                <a:cs typeface="Arial"/>
              </a:rPr>
              <a:t>Hargreaves, C., Clarke, A. and Lester, K.R. (2022) 'Microsoft Teams and team performance in the COVID-19 pandemic within an NHS Trust Community Service in North-West England', </a:t>
            </a:r>
            <a:r>
              <a:rPr lang="en-US" sz="1600" i="1">
                <a:latin typeface="Arial"/>
                <a:ea typeface="Calibri"/>
                <a:cs typeface="Arial"/>
              </a:rPr>
              <a:t>Team Performance Management</a:t>
            </a:r>
            <a:r>
              <a:rPr lang="en-US" sz="1600">
                <a:latin typeface="Arial"/>
                <a:ea typeface="Calibri"/>
                <a:cs typeface="Arial"/>
              </a:rPr>
              <a:t>. </a:t>
            </a:r>
            <a:r>
              <a:rPr lang="en-US" sz="1600" err="1">
                <a:latin typeface="Arial"/>
                <a:ea typeface="Calibri"/>
                <a:cs typeface="Arial"/>
              </a:rPr>
              <a:t>doi</a:t>
            </a:r>
            <a:r>
              <a:rPr lang="en-US" sz="1600">
                <a:latin typeface="Arial"/>
                <a:ea typeface="Calibri"/>
                <a:cs typeface="Arial"/>
              </a:rPr>
              <a:t>: 10.1108/TPM-11-2021-0082. Available at: </a:t>
            </a:r>
            <a:r>
              <a:rPr lang="en-US" sz="1600">
                <a:latin typeface="Arial"/>
                <a:ea typeface="Calibri"/>
                <a:cs typeface="Arial"/>
                <a:hlinkClick r:id="rId6"/>
              </a:rPr>
              <a:t>https://doi.org/10.1108/TPM-11-2021-0082</a:t>
            </a:r>
            <a:r>
              <a:rPr lang="en-US" sz="1600">
                <a:latin typeface="Arial"/>
                <a:ea typeface="Calibri"/>
                <a:cs typeface="Arial"/>
              </a:rPr>
              <a:t> </a:t>
            </a:r>
            <a:endParaRPr lang="en-US"/>
          </a:p>
          <a:p>
            <a:pPr algn="just"/>
            <a:r>
              <a:rPr lang="en-US" sz="1600">
                <a:latin typeface="Arial"/>
                <a:ea typeface="Calibri"/>
                <a:cs typeface="Arial"/>
              </a:rPr>
              <a:t>Tennant, R., Allana, S., Mercer, K. and Burns, C.M. (2024) 'Capturing home care information management and communication processes among caregivers of older adults: qualitative study to inform technology design', </a:t>
            </a:r>
            <a:r>
              <a:rPr lang="en-US" sz="1600" i="1">
                <a:latin typeface="Arial"/>
                <a:ea typeface="Calibri"/>
                <a:cs typeface="Arial"/>
              </a:rPr>
              <a:t>JMIR Formative Research</a:t>
            </a:r>
            <a:r>
              <a:rPr lang="en-US" sz="1600">
                <a:latin typeface="Arial"/>
                <a:ea typeface="Calibri"/>
                <a:cs typeface="Arial"/>
              </a:rPr>
              <a:t>, 8, e53289. </a:t>
            </a:r>
            <a:r>
              <a:rPr lang="en-US" sz="1600" err="1">
                <a:latin typeface="Arial"/>
                <a:ea typeface="Calibri"/>
                <a:cs typeface="Arial"/>
              </a:rPr>
              <a:t>doi</a:t>
            </a:r>
            <a:r>
              <a:rPr lang="en-US" sz="1600">
                <a:latin typeface="Arial"/>
                <a:ea typeface="Calibri"/>
                <a:cs typeface="Arial"/>
              </a:rPr>
              <a:t>: 10.2196/53289. Available at: </a:t>
            </a:r>
            <a:r>
              <a:rPr lang="en-US" sz="1600">
                <a:latin typeface="Arial"/>
                <a:ea typeface="Calibri"/>
                <a:cs typeface="Arial"/>
                <a:hlinkClick r:id="rId7"/>
              </a:rPr>
              <a:t>https://doi.org/10.2196/53289</a:t>
            </a:r>
            <a:endParaRPr lang="en-US" sz="1600">
              <a:latin typeface="Arial"/>
              <a:ea typeface="Calibri"/>
              <a:cs typeface="Arial"/>
            </a:endParaRPr>
          </a:p>
          <a:p>
            <a:pPr algn="just"/>
            <a:endParaRPr lang="en-US" sz="1600">
              <a:latin typeface="Arial"/>
              <a:ea typeface="Calibri"/>
              <a:cs typeface="Arial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algn="just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89325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a463cf7315a37e5342873ff482f7cf45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38ef1135677c53968d3ae7a9f201830e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8594DF6F-4A9C-4CD1-8A13-D3624F2836C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D8815BB-F522-4B86-9343-365EBA6BD9FB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84E4851-00F4-4775-BAC7-A4892B68C880}">
  <ds:schemaRefs>
    <ds:schemaRef ds:uri="577751d0-6084-4994-a202-0c32fc3287d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Module Code LCHS4007 Title Digital Skill and Research Method Group member name  Muhammad Nabeel 2610243 Tayyaba Noreen 2604394 Amandeep kaur 2610242 Lecturer,s Name: Bbianca Dodgen </vt:lpstr>
      <vt:lpstr>What the task involves: staff communication and daily updates</vt:lpstr>
      <vt:lpstr>Advantages of Microsoft Teams Benefits for Ashford Staff Communication</vt:lpstr>
      <vt:lpstr>The tool: Microsoft Teams, and how it works</vt:lpstr>
      <vt:lpstr>Limitations of Microsoft Teams Potential Problems at Ashford</vt:lpstr>
      <vt:lpstr>Recommendations</vt:lpstr>
      <vt:lpstr>How Teams improves efficiency and communication Practical daily routine for Ashford </vt:lpstr>
      <vt:lpstr>REFERENCES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revision>1</cp:revision>
  <dcterms:created xsi:type="dcterms:W3CDTF">2026-09-28T13:56:13Z</dcterms:created>
  <dcterms:modified xsi:type="dcterms:W3CDTF">2026-10-08T21:03:23Z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