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6"/>
  </p:notesMasterIdLst>
  <p:sldIdLst>
    <p:sldId id="256" r:id="rId2"/>
    <p:sldId id="269" r:id="rId3"/>
    <p:sldId id="275" r:id="rId4"/>
    <p:sldId id="267" r:id="rId5"/>
    <p:sldId id="260" r:id="rId6"/>
    <p:sldId id="259" r:id="rId7"/>
    <p:sldId id="268" r:id="rId8"/>
    <p:sldId id="265" r:id="rId9"/>
    <p:sldId id="270" r:id="rId10"/>
    <p:sldId id="271" r:id="rId11"/>
    <p:sldId id="273" r:id="rId12"/>
    <p:sldId id="274" r:id="rId13"/>
    <p:sldId id="276" r:id="rId14"/>
    <p:sldId id="27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CA79F0-6D51-426A-8CCE-92B9419DC3E6}" v="3" dt="2023-01-24T09:00:24.285"/>
    <p1510:client id="{93CF5ECE-CD90-492B-A383-F31AD3314641}" v="3184" dt="2023-01-23T22:22:45.5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447" autoAdjust="0"/>
  </p:normalViewPr>
  <p:slideViewPr>
    <p:cSldViewPr snapToGrid="0">
      <p:cViewPr varScale="1">
        <p:scale>
          <a:sx n="59" d="100"/>
          <a:sy n="59" d="100"/>
        </p:scale>
        <p:origin x="964" y="52"/>
      </p:cViewPr>
      <p:guideLst/>
    </p:cSldViewPr>
  </p:slideViewPr>
  <p:outlineViewPr>
    <p:cViewPr>
      <p:scale>
        <a:sx n="33" d="100"/>
        <a:sy n="33" d="100"/>
      </p:scale>
      <p:origin x="0" y="-1084"/>
    </p:cViewPr>
  </p:outlineViewPr>
  <p:notesTextViewPr>
    <p:cViewPr>
      <p:scale>
        <a:sx n="1" d="1"/>
        <a:sy n="1" d="1"/>
      </p:scale>
      <p:origin x="0" y="0"/>
    </p:cViewPr>
  </p:notesTextViewPr>
  <p:notesViewPr>
    <p:cSldViewPr snapToGrid="0">
      <p:cViewPr>
        <p:scale>
          <a:sx n="136" d="100"/>
          <a:sy n="136" d="100"/>
        </p:scale>
        <p:origin x="864" y="-25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erk@llanddewibrefi.org" userId="efc016a5e5942649" providerId="LiveId" clId="{38CA79F0-6D51-426A-8CCE-92B9419DC3E6}"/>
    <pc:docChg chg="undo custSel addSld modSld sldOrd modShowInfo">
      <pc:chgData name="clerk@llanddewibrefi.org" userId="efc016a5e5942649" providerId="LiveId" clId="{38CA79F0-6D51-426A-8CCE-92B9419DC3E6}" dt="2023-01-24T09:15:36.402" v="294" actId="2711"/>
      <pc:docMkLst>
        <pc:docMk/>
      </pc:docMkLst>
      <pc:sldChg chg="modSp mod modClrScheme chgLayout">
        <pc:chgData name="clerk@llanddewibrefi.org" userId="efc016a5e5942649" providerId="LiveId" clId="{38CA79F0-6D51-426A-8CCE-92B9419DC3E6}" dt="2023-01-24T09:09:30.385" v="255" actId="21"/>
        <pc:sldMkLst>
          <pc:docMk/>
          <pc:sldMk cId="444564250" sldId="274"/>
        </pc:sldMkLst>
        <pc:spChg chg="mod ord">
          <ac:chgData name="clerk@llanddewibrefi.org" userId="efc016a5e5942649" providerId="LiveId" clId="{38CA79F0-6D51-426A-8CCE-92B9419DC3E6}" dt="2023-01-24T09:09:30.385" v="255" actId="21"/>
          <ac:spMkLst>
            <pc:docMk/>
            <pc:sldMk cId="444564250" sldId="274"/>
            <ac:spMk id="2" creationId="{EEE7C83A-411A-A508-B63C-87060C0B7499}"/>
          </ac:spMkLst>
        </pc:spChg>
      </pc:sldChg>
      <pc:sldChg chg="addSp delSp modSp new mod ord modClrScheme chgLayout">
        <pc:chgData name="clerk@llanddewibrefi.org" userId="efc016a5e5942649" providerId="LiveId" clId="{38CA79F0-6D51-426A-8CCE-92B9419DC3E6}" dt="2023-01-24T09:15:36.402" v="294" actId="2711"/>
        <pc:sldMkLst>
          <pc:docMk/>
          <pc:sldMk cId="3464455173" sldId="276"/>
        </pc:sldMkLst>
        <pc:spChg chg="add mod">
          <ac:chgData name="clerk@llanddewibrefi.org" userId="efc016a5e5942649" providerId="LiveId" clId="{38CA79F0-6D51-426A-8CCE-92B9419DC3E6}" dt="2023-01-24T09:15:36.402" v="294" actId="2711"/>
          <ac:spMkLst>
            <pc:docMk/>
            <pc:sldMk cId="3464455173" sldId="276"/>
            <ac:spMk id="2" creationId="{55D95242-98A8-991B-A79E-B8D60C98F7D8}"/>
          </ac:spMkLst>
        </pc:spChg>
        <pc:spChg chg="del">
          <ac:chgData name="clerk@llanddewibrefi.org" userId="efc016a5e5942649" providerId="LiveId" clId="{38CA79F0-6D51-426A-8CCE-92B9419DC3E6}" dt="2023-01-24T00:03:38.132" v="40" actId="700"/>
          <ac:spMkLst>
            <pc:docMk/>
            <pc:sldMk cId="3464455173" sldId="276"/>
            <ac:spMk id="2" creationId="{AF52F391-A391-012B-F950-F6ED4885577E}"/>
          </ac:spMkLst>
        </pc:spChg>
        <pc:spChg chg="add mod">
          <ac:chgData name="clerk@llanddewibrefi.org" userId="efc016a5e5942649" providerId="LiveId" clId="{38CA79F0-6D51-426A-8CCE-92B9419DC3E6}" dt="2023-01-24T09:12:04.599" v="281" actId="20577"/>
          <ac:spMkLst>
            <pc:docMk/>
            <pc:sldMk cId="3464455173" sldId="276"/>
            <ac:spMk id="4" creationId="{D6CB8014-FB71-5F68-2035-AA8421DCE6A7}"/>
          </ac:spMkLst>
        </pc:spChg>
      </pc:sldChg>
      <pc:sldChg chg="addSp modSp new mod">
        <pc:chgData name="clerk@llanddewibrefi.org" userId="efc016a5e5942649" providerId="LiveId" clId="{38CA79F0-6D51-426A-8CCE-92B9419DC3E6}" dt="2023-01-24T09:15:24.194" v="293" actId="2711"/>
        <pc:sldMkLst>
          <pc:docMk/>
          <pc:sldMk cId="389495666" sldId="277"/>
        </pc:sldMkLst>
        <pc:spChg chg="add mod">
          <ac:chgData name="clerk@llanddewibrefi.org" userId="efc016a5e5942649" providerId="LiveId" clId="{38CA79F0-6D51-426A-8CCE-92B9419DC3E6}" dt="2023-01-24T09:15:24.194" v="293" actId="2711"/>
          <ac:spMkLst>
            <pc:docMk/>
            <pc:sldMk cId="389495666" sldId="277"/>
            <ac:spMk id="3" creationId="{854242FC-F8F1-9F8B-DADA-02D317E8BA6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7F3BFF-79E1-4FA1-B881-30E31E76FB57}"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6EBE078F-4B25-417C-AEC2-17887B772160}">
      <dgm:prSet custT="1"/>
      <dgm:spPr/>
      <dgm:t>
        <a:bodyPr/>
        <a:lstStyle/>
        <a:p>
          <a:pPr algn="l"/>
          <a:r>
            <a:rPr lang="en-US" sz="2400" b="1" dirty="0">
              <a:solidFill>
                <a:srgbClr val="C00000"/>
              </a:solidFill>
            </a:rPr>
            <a:t>Summary of EIA Assessment for Brynryd Solar Farm.</a:t>
          </a:r>
        </a:p>
        <a:p>
          <a:pPr algn="l"/>
          <a:endParaRPr lang="en-US" sz="1400" dirty="0"/>
        </a:p>
        <a:p>
          <a:pPr algn="l"/>
          <a:endParaRPr lang="en-US" sz="1400" dirty="0"/>
        </a:p>
        <a:p>
          <a:pPr algn="l"/>
          <a:r>
            <a:rPr lang="en-US" sz="1400" dirty="0"/>
            <a:t>1) The case study was chosen as it appeared to display in the main, a competent and iterative approach to E.I.A., providing a sound basis for assessing impact magnitude and effectiveness of mitigation proposals. Climate Change Policy and Planning Policy at National and local levels relevant to renewable  had also been clearly considered as per the  </a:t>
          </a:r>
          <a:r>
            <a:rPr lang="en-US" sz="1400" dirty="0" err="1"/>
            <a:t>E.I.A.regulations</a:t>
          </a:r>
          <a:r>
            <a:rPr lang="en-US" sz="1400" dirty="0"/>
            <a:t>. Alternative schemes had also been considered, with the scheme in accordance with the regulations.</a:t>
          </a:r>
        </a:p>
        <a:p>
          <a:pPr algn="l"/>
          <a:endParaRPr lang="en-GB" sz="1400" dirty="0"/>
        </a:p>
        <a:p>
          <a:pPr algn="l"/>
          <a:endParaRPr lang="en-GB" sz="1400" dirty="0"/>
        </a:p>
        <a:p>
          <a:pPr algn="ctr"/>
          <a:endParaRPr lang="en-US" sz="700" dirty="0"/>
        </a:p>
      </dgm:t>
    </dgm:pt>
    <dgm:pt modelId="{B357504E-6D36-4E62-9001-22431D9694DC}" type="sibTrans" cxnId="{7E822FCC-42ED-438B-BD42-3869778F6511}">
      <dgm:prSet/>
      <dgm:spPr/>
      <dgm:t>
        <a:bodyPr/>
        <a:lstStyle/>
        <a:p>
          <a:endParaRPr lang="en-GB"/>
        </a:p>
      </dgm:t>
    </dgm:pt>
    <dgm:pt modelId="{A75311FD-AE69-416E-B91C-BE7247809AB8}" type="parTrans" cxnId="{7E822FCC-42ED-438B-BD42-3869778F6511}">
      <dgm:prSet/>
      <dgm:spPr/>
      <dgm:t>
        <a:bodyPr/>
        <a:lstStyle/>
        <a:p>
          <a:endParaRPr lang="en-GB"/>
        </a:p>
      </dgm:t>
    </dgm:pt>
    <dgm:pt modelId="{D72E928E-AC46-4F0C-83E5-03E89FABB500}">
      <dgm:prSet custT="1"/>
      <dgm:spPr/>
      <dgm:t>
        <a:bodyPr/>
        <a:lstStyle/>
        <a:p>
          <a:pPr algn="l"/>
          <a:r>
            <a:rPr lang="en-US" sz="1400" dirty="0"/>
            <a:t>3) ES Sept 2021, submitted with planning application comprised of competent technical topic reports comprised of a clear site description, pre post consultation surveys and  addendums: inclusive of Habitat Regulation Assessment to screen out effects on nearby SAC, Noise, Ground, Flood Risk and Heritage and Archeological assessments.</a:t>
          </a:r>
          <a:endParaRPr lang="en-GB" sz="1400" dirty="0"/>
        </a:p>
      </dgm:t>
    </dgm:pt>
    <dgm:pt modelId="{01D1F171-AF8D-40AC-A706-146DF4E57B88}" type="parTrans" cxnId="{424573B8-3916-4D3F-AD5A-FC49966E71AE}">
      <dgm:prSet/>
      <dgm:spPr/>
      <dgm:t>
        <a:bodyPr/>
        <a:lstStyle/>
        <a:p>
          <a:endParaRPr lang="en-GB"/>
        </a:p>
      </dgm:t>
    </dgm:pt>
    <dgm:pt modelId="{7802AE78-D582-4C89-BF2E-5E3799EEAFE8}" type="sibTrans" cxnId="{424573B8-3916-4D3F-AD5A-FC49966E71AE}">
      <dgm:prSet/>
      <dgm:spPr/>
      <dgm:t>
        <a:bodyPr/>
        <a:lstStyle/>
        <a:p>
          <a:endParaRPr lang="en-GB"/>
        </a:p>
      </dgm:t>
    </dgm:pt>
    <dgm:pt modelId="{7F3B645B-D01D-41CF-90FC-F3155FD4EED8}">
      <dgm:prSet custT="1"/>
      <dgm:spPr/>
      <dgm:t>
        <a:bodyPr/>
        <a:lstStyle/>
        <a:p>
          <a:pPr algn="ctr"/>
          <a:endParaRPr lang="en-GB" sz="700" dirty="0"/>
        </a:p>
        <a:p>
          <a:pPr algn="ctr"/>
          <a:endParaRPr lang="en-GB" sz="700" dirty="0"/>
        </a:p>
        <a:p>
          <a:pPr algn="ctr"/>
          <a:r>
            <a:rPr lang="en-GB" sz="700" dirty="0"/>
            <a:t> </a:t>
          </a:r>
        </a:p>
        <a:p>
          <a:pPr algn="l"/>
          <a:endParaRPr lang="en-GB" sz="1400" dirty="0"/>
        </a:p>
        <a:p>
          <a:pPr algn="l"/>
          <a:r>
            <a:rPr lang="en-GB" sz="1400" dirty="0"/>
            <a:t>4)As Per Schedule 4 of E.I.A. Regulations: contained a robust Construction Environmental Management Plan(CEMP),Construction Traffic Management Plan(CTMP) and an extensive Landscape and Ecological Management Plan(LEMP)&amp; Arboriculture Tree Survey, to inform root protection measures for all trees near to proposed construction. </a:t>
          </a:r>
          <a:r>
            <a:rPr lang="en-US" sz="1400" dirty="0"/>
            <a:t>Also carried out: Extensive Landscape and visual Impact assessments(LIVA , Resident Visual Amenity (RVAA) &amp;Glint and Glare  Assessments to  assess mitigation of impacts on Landscape Character, element and Visual elements.(                                              )</a:t>
          </a:r>
          <a:endParaRPr lang="en-GB" sz="1400" dirty="0"/>
        </a:p>
        <a:p>
          <a:pPr algn="l"/>
          <a:endParaRPr lang="en-GB" sz="1400" dirty="0"/>
        </a:p>
        <a:p>
          <a:pPr algn="ctr"/>
          <a:endParaRPr lang="en-GB" sz="700" dirty="0"/>
        </a:p>
        <a:p>
          <a:pPr algn="ctr"/>
          <a:endParaRPr lang="en-GB" sz="700" dirty="0"/>
        </a:p>
      </dgm:t>
    </dgm:pt>
    <dgm:pt modelId="{0E0AB0E4-B79C-4F0E-BFD1-CF632385518F}" type="sibTrans" cxnId="{3BBFAC13-11CC-4D47-99DF-99C7821EDDC5}">
      <dgm:prSet/>
      <dgm:spPr/>
      <dgm:t>
        <a:bodyPr/>
        <a:lstStyle/>
        <a:p>
          <a:endParaRPr lang="en-GB"/>
        </a:p>
      </dgm:t>
    </dgm:pt>
    <dgm:pt modelId="{7E1A3502-C2AF-48A2-8855-E7AE2EF00490}" type="parTrans" cxnId="{3BBFAC13-11CC-4D47-99DF-99C7821EDDC5}">
      <dgm:prSet/>
      <dgm:spPr/>
      <dgm:t>
        <a:bodyPr/>
        <a:lstStyle/>
        <a:p>
          <a:endParaRPr lang="en-GB"/>
        </a:p>
      </dgm:t>
    </dgm:pt>
    <dgm:pt modelId="{9624A8A0-0FC9-4DEA-A05C-88737BB4CA6D}">
      <dgm:prSet custT="1"/>
      <dgm:spPr/>
      <dgm:t>
        <a:bodyPr/>
        <a:lstStyle/>
        <a:p>
          <a:pPr algn="l"/>
          <a:r>
            <a:rPr lang="en-GB" sz="1400" dirty="0"/>
            <a:t>2)  Evidence of an inclusive, consultation process, during pre informal/formal application period in the form of written, verbal, notices, community consultations and a website, which is still live. Also non statutory and statutory stakeholder feedback has been considered as evidenced by design reiterations, following on from feedback and revised RVAA/LIVA reporting. Community Benefit requests have also been accommodated according to preference stated.</a:t>
          </a:r>
        </a:p>
      </dgm:t>
    </dgm:pt>
    <dgm:pt modelId="{491A27DF-7137-4E0B-9EC2-CB35F373164A}" type="sibTrans" cxnId="{9DB8E0A8-5D94-4D6C-9496-0DB0FD25E7EF}">
      <dgm:prSet/>
      <dgm:spPr/>
      <dgm:t>
        <a:bodyPr/>
        <a:lstStyle/>
        <a:p>
          <a:endParaRPr lang="en-GB"/>
        </a:p>
      </dgm:t>
    </dgm:pt>
    <dgm:pt modelId="{80ACB925-7BD8-4ABE-97C2-B24A09B30F1E}" type="parTrans" cxnId="{9DB8E0A8-5D94-4D6C-9496-0DB0FD25E7EF}">
      <dgm:prSet/>
      <dgm:spPr/>
      <dgm:t>
        <a:bodyPr/>
        <a:lstStyle/>
        <a:p>
          <a:endParaRPr lang="en-GB"/>
        </a:p>
      </dgm:t>
    </dgm:pt>
    <dgm:pt modelId="{E400EE5F-8CA0-43C8-8422-EF73BA55ABD7}" type="pres">
      <dgm:prSet presAssocID="{4B7F3BFF-79E1-4FA1-B881-30E31E76FB57}" presName="Name0" presStyleCnt="0">
        <dgm:presLayoutVars>
          <dgm:chMax val="7"/>
          <dgm:dir/>
          <dgm:animLvl val="lvl"/>
          <dgm:resizeHandles val="exact"/>
        </dgm:presLayoutVars>
      </dgm:prSet>
      <dgm:spPr/>
    </dgm:pt>
    <dgm:pt modelId="{ECDED5FC-2D8B-40A9-A57E-600807933E6D}" type="pres">
      <dgm:prSet presAssocID="{6EBE078F-4B25-417C-AEC2-17887B772160}" presName="circle1" presStyleLbl="node1" presStyleIdx="0" presStyleCnt="4"/>
      <dgm:spPr/>
    </dgm:pt>
    <dgm:pt modelId="{4412D0A1-E152-40FC-A721-7596C9458ED1}" type="pres">
      <dgm:prSet presAssocID="{6EBE078F-4B25-417C-AEC2-17887B772160}" presName="space" presStyleCnt="0"/>
      <dgm:spPr/>
    </dgm:pt>
    <dgm:pt modelId="{1567C175-A2D7-4E02-AE96-7BBB5778CE61}" type="pres">
      <dgm:prSet presAssocID="{6EBE078F-4B25-417C-AEC2-17887B772160}" presName="rect1" presStyleLbl="alignAcc1" presStyleIdx="0" presStyleCnt="4"/>
      <dgm:spPr/>
    </dgm:pt>
    <dgm:pt modelId="{B3EE9110-1416-404E-9387-1783B48CDB45}" type="pres">
      <dgm:prSet presAssocID="{9624A8A0-0FC9-4DEA-A05C-88737BB4CA6D}" presName="vertSpace2" presStyleLbl="node1" presStyleIdx="0" presStyleCnt="4"/>
      <dgm:spPr/>
    </dgm:pt>
    <dgm:pt modelId="{B7FAB6BB-A225-47A3-8121-AA007AA0EA16}" type="pres">
      <dgm:prSet presAssocID="{9624A8A0-0FC9-4DEA-A05C-88737BB4CA6D}" presName="circle2" presStyleLbl="node1" presStyleIdx="1" presStyleCnt="4"/>
      <dgm:spPr/>
    </dgm:pt>
    <dgm:pt modelId="{99A94957-327C-43A8-88B5-E28632E45DAE}" type="pres">
      <dgm:prSet presAssocID="{9624A8A0-0FC9-4DEA-A05C-88737BB4CA6D}" presName="rect2" presStyleLbl="alignAcc1" presStyleIdx="1" presStyleCnt="4"/>
      <dgm:spPr/>
    </dgm:pt>
    <dgm:pt modelId="{30B3ED62-536E-4975-9861-27851BF4C760}" type="pres">
      <dgm:prSet presAssocID="{D72E928E-AC46-4F0C-83E5-03E89FABB500}" presName="vertSpace3" presStyleLbl="node1" presStyleIdx="1" presStyleCnt="4"/>
      <dgm:spPr/>
    </dgm:pt>
    <dgm:pt modelId="{4BC19DFC-B1F1-4CE6-AF99-27722C24AAEE}" type="pres">
      <dgm:prSet presAssocID="{D72E928E-AC46-4F0C-83E5-03E89FABB500}" presName="circle3" presStyleLbl="node1" presStyleIdx="2" presStyleCnt="4"/>
      <dgm:spPr/>
    </dgm:pt>
    <dgm:pt modelId="{C37B603F-0800-4AF7-85D7-AD1C0FD59E91}" type="pres">
      <dgm:prSet presAssocID="{D72E928E-AC46-4F0C-83E5-03E89FABB500}" presName="rect3" presStyleLbl="alignAcc1" presStyleIdx="2" presStyleCnt="4" custLinFactNeighborX="191" custLinFactNeighborY="-171"/>
      <dgm:spPr/>
    </dgm:pt>
    <dgm:pt modelId="{2473D817-CF42-4340-9757-8E49280D57D0}" type="pres">
      <dgm:prSet presAssocID="{7F3B645B-D01D-41CF-90FC-F3155FD4EED8}" presName="vertSpace4" presStyleLbl="node1" presStyleIdx="2" presStyleCnt="4"/>
      <dgm:spPr/>
    </dgm:pt>
    <dgm:pt modelId="{009BE0CA-8B17-4976-BC16-453C1FF93676}" type="pres">
      <dgm:prSet presAssocID="{7F3B645B-D01D-41CF-90FC-F3155FD4EED8}" presName="circle4" presStyleLbl="node1" presStyleIdx="3" presStyleCnt="4"/>
      <dgm:spPr/>
    </dgm:pt>
    <dgm:pt modelId="{F7FEAFD3-9C19-43FF-8C07-FD3E0342135E}" type="pres">
      <dgm:prSet presAssocID="{7F3B645B-D01D-41CF-90FC-F3155FD4EED8}" presName="rect4" presStyleLbl="alignAcc1" presStyleIdx="3" presStyleCnt="4" custScaleY="118216"/>
      <dgm:spPr/>
    </dgm:pt>
    <dgm:pt modelId="{D53B04EB-1B45-4D2D-B8DC-96578DF29621}" type="pres">
      <dgm:prSet presAssocID="{6EBE078F-4B25-417C-AEC2-17887B772160}" presName="rect1ParTxNoCh" presStyleLbl="alignAcc1" presStyleIdx="3" presStyleCnt="4">
        <dgm:presLayoutVars>
          <dgm:chMax val="1"/>
          <dgm:bulletEnabled val="1"/>
        </dgm:presLayoutVars>
      </dgm:prSet>
      <dgm:spPr/>
    </dgm:pt>
    <dgm:pt modelId="{FFB2F4EF-39C9-4CCE-855E-6E255A723201}" type="pres">
      <dgm:prSet presAssocID="{9624A8A0-0FC9-4DEA-A05C-88737BB4CA6D}" presName="rect2ParTxNoCh" presStyleLbl="alignAcc1" presStyleIdx="3" presStyleCnt="4">
        <dgm:presLayoutVars>
          <dgm:chMax val="1"/>
          <dgm:bulletEnabled val="1"/>
        </dgm:presLayoutVars>
      </dgm:prSet>
      <dgm:spPr/>
    </dgm:pt>
    <dgm:pt modelId="{A857E0B6-265A-4485-A9B3-C4C35F82DA1E}" type="pres">
      <dgm:prSet presAssocID="{D72E928E-AC46-4F0C-83E5-03E89FABB500}" presName="rect3ParTxNoCh" presStyleLbl="alignAcc1" presStyleIdx="3" presStyleCnt="4">
        <dgm:presLayoutVars>
          <dgm:chMax val="1"/>
          <dgm:bulletEnabled val="1"/>
        </dgm:presLayoutVars>
      </dgm:prSet>
      <dgm:spPr/>
    </dgm:pt>
    <dgm:pt modelId="{3C983C58-8AB3-4629-96C7-3062F5E0D051}" type="pres">
      <dgm:prSet presAssocID="{7F3B645B-D01D-41CF-90FC-F3155FD4EED8}" presName="rect4ParTxNoCh" presStyleLbl="alignAcc1" presStyleIdx="3" presStyleCnt="4">
        <dgm:presLayoutVars>
          <dgm:chMax val="1"/>
          <dgm:bulletEnabled val="1"/>
        </dgm:presLayoutVars>
      </dgm:prSet>
      <dgm:spPr/>
    </dgm:pt>
  </dgm:ptLst>
  <dgm:cxnLst>
    <dgm:cxn modelId="{3BBFAC13-11CC-4D47-99DF-99C7821EDDC5}" srcId="{4B7F3BFF-79E1-4FA1-B881-30E31E76FB57}" destId="{7F3B645B-D01D-41CF-90FC-F3155FD4EED8}" srcOrd="3" destOrd="0" parTransId="{7E1A3502-C2AF-48A2-8855-E7AE2EF00490}" sibTransId="{0E0AB0E4-B79C-4F0E-BFD1-CF632385518F}"/>
    <dgm:cxn modelId="{DCF34536-2590-4B70-9DED-65C99CEFA87F}" type="presOf" srcId="{D72E928E-AC46-4F0C-83E5-03E89FABB500}" destId="{C37B603F-0800-4AF7-85D7-AD1C0FD59E91}" srcOrd="0" destOrd="0" presId="urn:microsoft.com/office/officeart/2005/8/layout/target3"/>
    <dgm:cxn modelId="{50F6275D-5480-4336-A46A-156C91635150}" type="presOf" srcId="{9624A8A0-0FC9-4DEA-A05C-88737BB4CA6D}" destId="{99A94957-327C-43A8-88B5-E28632E45DAE}" srcOrd="0" destOrd="0" presId="urn:microsoft.com/office/officeart/2005/8/layout/target3"/>
    <dgm:cxn modelId="{6A8BFE4E-5B78-48C9-B93C-238ED3799842}" type="presOf" srcId="{6EBE078F-4B25-417C-AEC2-17887B772160}" destId="{1567C175-A2D7-4E02-AE96-7BBB5778CE61}" srcOrd="0" destOrd="0" presId="urn:microsoft.com/office/officeart/2005/8/layout/target3"/>
    <dgm:cxn modelId="{24B39B78-999C-4F73-A665-FF40AFDC8ABD}" type="presOf" srcId="{D72E928E-AC46-4F0C-83E5-03E89FABB500}" destId="{A857E0B6-265A-4485-A9B3-C4C35F82DA1E}" srcOrd="1" destOrd="0" presId="urn:microsoft.com/office/officeart/2005/8/layout/target3"/>
    <dgm:cxn modelId="{D9E1A483-A324-4F3D-BEB3-76CFA2FD2BE2}" type="presOf" srcId="{9624A8A0-0FC9-4DEA-A05C-88737BB4CA6D}" destId="{FFB2F4EF-39C9-4CCE-855E-6E255A723201}" srcOrd="1" destOrd="0" presId="urn:microsoft.com/office/officeart/2005/8/layout/target3"/>
    <dgm:cxn modelId="{C95B3793-710D-438B-8C58-BB0CFEAE545D}" type="presOf" srcId="{4B7F3BFF-79E1-4FA1-B881-30E31E76FB57}" destId="{E400EE5F-8CA0-43C8-8422-EF73BA55ABD7}" srcOrd="0" destOrd="0" presId="urn:microsoft.com/office/officeart/2005/8/layout/target3"/>
    <dgm:cxn modelId="{9261A196-057F-49D7-8EEF-2C1BA6A41B6F}" type="presOf" srcId="{6EBE078F-4B25-417C-AEC2-17887B772160}" destId="{D53B04EB-1B45-4D2D-B8DC-96578DF29621}" srcOrd="1" destOrd="0" presId="urn:microsoft.com/office/officeart/2005/8/layout/target3"/>
    <dgm:cxn modelId="{9DB8E0A8-5D94-4D6C-9496-0DB0FD25E7EF}" srcId="{4B7F3BFF-79E1-4FA1-B881-30E31E76FB57}" destId="{9624A8A0-0FC9-4DEA-A05C-88737BB4CA6D}" srcOrd="1" destOrd="0" parTransId="{80ACB925-7BD8-4ABE-97C2-B24A09B30F1E}" sibTransId="{491A27DF-7137-4E0B-9EC2-CB35F373164A}"/>
    <dgm:cxn modelId="{424573B8-3916-4D3F-AD5A-FC49966E71AE}" srcId="{4B7F3BFF-79E1-4FA1-B881-30E31E76FB57}" destId="{D72E928E-AC46-4F0C-83E5-03E89FABB500}" srcOrd="2" destOrd="0" parTransId="{01D1F171-AF8D-40AC-A706-146DF4E57B88}" sibTransId="{7802AE78-D582-4C89-BF2E-5E3799EEAFE8}"/>
    <dgm:cxn modelId="{86EA5BC1-7D5C-4EA8-9DBC-F68D9AD31868}" type="presOf" srcId="{7F3B645B-D01D-41CF-90FC-F3155FD4EED8}" destId="{F7FEAFD3-9C19-43FF-8C07-FD3E0342135E}" srcOrd="0" destOrd="0" presId="urn:microsoft.com/office/officeart/2005/8/layout/target3"/>
    <dgm:cxn modelId="{7E822FCC-42ED-438B-BD42-3869778F6511}" srcId="{4B7F3BFF-79E1-4FA1-B881-30E31E76FB57}" destId="{6EBE078F-4B25-417C-AEC2-17887B772160}" srcOrd="0" destOrd="0" parTransId="{A75311FD-AE69-416E-B91C-BE7247809AB8}" sibTransId="{B357504E-6D36-4E62-9001-22431D9694DC}"/>
    <dgm:cxn modelId="{4B434BCE-BA12-499D-A91E-B069B69AF65A}" type="presOf" srcId="{7F3B645B-D01D-41CF-90FC-F3155FD4EED8}" destId="{3C983C58-8AB3-4629-96C7-3062F5E0D051}" srcOrd="1" destOrd="0" presId="urn:microsoft.com/office/officeart/2005/8/layout/target3"/>
    <dgm:cxn modelId="{6F2F45B5-F9CE-4D1C-BE99-DB6276AC7370}" type="presParOf" srcId="{E400EE5F-8CA0-43C8-8422-EF73BA55ABD7}" destId="{ECDED5FC-2D8B-40A9-A57E-600807933E6D}" srcOrd="0" destOrd="0" presId="urn:microsoft.com/office/officeart/2005/8/layout/target3"/>
    <dgm:cxn modelId="{B41F78A1-1418-4CDF-B481-F946F46EC55E}" type="presParOf" srcId="{E400EE5F-8CA0-43C8-8422-EF73BA55ABD7}" destId="{4412D0A1-E152-40FC-A721-7596C9458ED1}" srcOrd="1" destOrd="0" presId="urn:microsoft.com/office/officeart/2005/8/layout/target3"/>
    <dgm:cxn modelId="{A895CC3E-53A8-4986-A917-BC59831EFA0B}" type="presParOf" srcId="{E400EE5F-8CA0-43C8-8422-EF73BA55ABD7}" destId="{1567C175-A2D7-4E02-AE96-7BBB5778CE61}" srcOrd="2" destOrd="0" presId="urn:microsoft.com/office/officeart/2005/8/layout/target3"/>
    <dgm:cxn modelId="{8C3823A7-13FC-48EE-8489-D30510791373}" type="presParOf" srcId="{E400EE5F-8CA0-43C8-8422-EF73BA55ABD7}" destId="{B3EE9110-1416-404E-9387-1783B48CDB45}" srcOrd="3" destOrd="0" presId="urn:microsoft.com/office/officeart/2005/8/layout/target3"/>
    <dgm:cxn modelId="{F7B03944-BCC3-4975-9D50-B32DDE55EDCA}" type="presParOf" srcId="{E400EE5F-8CA0-43C8-8422-EF73BA55ABD7}" destId="{B7FAB6BB-A225-47A3-8121-AA007AA0EA16}" srcOrd="4" destOrd="0" presId="urn:microsoft.com/office/officeart/2005/8/layout/target3"/>
    <dgm:cxn modelId="{8D3713F2-5335-4543-AB07-B72EC48E9BAE}" type="presParOf" srcId="{E400EE5F-8CA0-43C8-8422-EF73BA55ABD7}" destId="{99A94957-327C-43A8-88B5-E28632E45DAE}" srcOrd="5" destOrd="0" presId="urn:microsoft.com/office/officeart/2005/8/layout/target3"/>
    <dgm:cxn modelId="{EAFF655D-0913-4CD1-B145-F7730BF97FC4}" type="presParOf" srcId="{E400EE5F-8CA0-43C8-8422-EF73BA55ABD7}" destId="{30B3ED62-536E-4975-9861-27851BF4C760}" srcOrd="6" destOrd="0" presId="urn:microsoft.com/office/officeart/2005/8/layout/target3"/>
    <dgm:cxn modelId="{19F357BA-E767-4F62-84B2-0A6CB466B72A}" type="presParOf" srcId="{E400EE5F-8CA0-43C8-8422-EF73BA55ABD7}" destId="{4BC19DFC-B1F1-4CE6-AF99-27722C24AAEE}" srcOrd="7" destOrd="0" presId="urn:microsoft.com/office/officeart/2005/8/layout/target3"/>
    <dgm:cxn modelId="{D970204B-84A4-41D1-8A51-95F344B708A3}" type="presParOf" srcId="{E400EE5F-8CA0-43C8-8422-EF73BA55ABD7}" destId="{C37B603F-0800-4AF7-85D7-AD1C0FD59E91}" srcOrd="8" destOrd="0" presId="urn:microsoft.com/office/officeart/2005/8/layout/target3"/>
    <dgm:cxn modelId="{D41C2DAA-10DC-41DB-8131-9734DF124B7A}" type="presParOf" srcId="{E400EE5F-8CA0-43C8-8422-EF73BA55ABD7}" destId="{2473D817-CF42-4340-9757-8E49280D57D0}" srcOrd="9" destOrd="0" presId="urn:microsoft.com/office/officeart/2005/8/layout/target3"/>
    <dgm:cxn modelId="{EC0E346E-4286-45FE-86BB-9ECB14197F1D}" type="presParOf" srcId="{E400EE5F-8CA0-43C8-8422-EF73BA55ABD7}" destId="{009BE0CA-8B17-4976-BC16-453C1FF93676}" srcOrd="10" destOrd="0" presId="urn:microsoft.com/office/officeart/2005/8/layout/target3"/>
    <dgm:cxn modelId="{36E65398-F016-49BD-B9EB-CD29AA17BBA3}" type="presParOf" srcId="{E400EE5F-8CA0-43C8-8422-EF73BA55ABD7}" destId="{F7FEAFD3-9C19-43FF-8C07-FD3E0342135E}" srcOrd="11" destOrd="0" presId="urn:microsoft.com/office/officeart/2005/8/layout/target3"/>
    <dgm:cxn modelId="{AE2640E6-0E04-439A-8F0C-C1DF84683903}" type="presParOf" srcId="{E400EE5F-8CA0-43C8-8422-EF73BA55ABD7}" destId="{D53B04EB-1B45-4D2D-B8DC-96578DF29621}" srcOrd="12" destOrd="0" presId="urn:microsoft.com/office/officeart/2005/8/layout/target3"/>
    <dgm:cxn modelId="{38100793-7B23-42F7-8E3E-EBA478CFDD34}" type="presParOf" srcId="{E400EE5F-8CA0-43C8-8422-EF73BA55ABD7}" destId="{FFB2F4EF-39C9-4CCE-855E-6E255A723201}" srcOrd="13" destOrd="0" presId="urn:microsoft.com/office/officeart/2005/8/layout/target3"/>
    <dgm:cxn modelId="{E8C0C663-1D55-4E0D-8928-580B7BAE87C5}" type="presParOf" srcId="{E400EE5F-8CA0-43C8-8422-EF73BA55ABD7}" destId="{A857E0B6-265A-4485-A9B3-C4C35F82DA1E}" srcOrd="14" destOrd="0" presId="urn:microsoft.com/office/officeart/2005/8/layout/target3"/>
    <dgm:cxn modelId="{60E6B6DB-C048-4C1B-8D10-8B2B1CC816C5}" type="presParOf" srcId="{E400EE5F-8CA0-43C8-8422-EF73BA55ABD7}" destId="{3C983C58-8AB3-4629-96C7-3062F5E0D051}"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46C4C3-5033-428B-A776-3D32C50A5255}"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GB"/>
        </a:p>
      </dgm:t>
    </dgm:pt>
    <dgm:pt modelId="{A8FDB58B-B71F-4752-8339-FB9975D4F311}">
      <dgm:prSet custT="1"/>
      <dgm:spPr/>
      <dgm:t>
        <a:bodyPr/>
        <a:lstStyle/>
        <a:p>
          <a:r>
            <a:rPr lang="en-US" sz="1600" dirty="0"/>
            <a:t>BSF : Ground  Mounted Solar Array Development covering 72 hectares , shown in Fig 3 opposite.</a:t>
          </a:r>
          <a:endParaRPr lang="en-GB" sz="1600" dirty="0"/>
        </a:p>
      </dgm:t>
    </dgm:pt>
    <dgm:pt modelId="{00823A31-E03B-4FB9-BF95-8FD6186AB67D}" type="parTrans" cxnId="{BEDE7866-59B4-4249-955D-EB4237EC2121}">
      <dgm:prSet/>
      <dgm:spPr/>
      <dgm:t>
        <a:bodyPr/>
        <a:lstStyle/>
        <a:p>
          <a:endParaRPr lang="en-GB"/>
        </a:p>
      </dgm:t>
    </dgm:pt>
    <dgm:pt modelId="{795DBC46-5736-423C-A4A9-A836C13D2839}" type="sibTrans" cxnId="{BEDE7866-59B4-4249-955D-EB4237EC2121}">
      <dgm:prSet/>
      <dgm:spPr/>
      <dgm:t>
        <a:bodyPr/>
        <a:lstStyle/>
        <a:p>
          <a:endParaRPr lang="en-GB"/>
        </a:p>
      </dgm:t>
    </dgm:pt>
    <dgm:pt modelId="{F1BF4C60-F0F2-46E1-9AB5-AD1C97C353DF}">
      <dgm:prSet custT="1"/>
      <dgm:spPr/>
      <dgm:t>
        <a:bodyPr/>
        <a:lstStyle/>
        <a:p>
          <a:r>
            <a:rPr lang="en-US" sz="1600" dirty="0"/>
            <a:t>Near to </a:t>
          </a:r>
          <a:r>
            <a:rPr lang="en-US" sz="1600" dirty="0" err="1"/>
            <a:t>Caeau</a:t>
          </a:r>
          <a:r>
            <a:rPr lang="en-US" sz="1600" dirty="0"/>
            <a:t> </a:t>
          </a:r>
          <a:r>
            <a:rPr lang="en-US" sz="1600" dirty="0" err="1"/>
            <a:t>Mynydd</a:t>
          </a:r>
          <a:r>
            <a:rPr lang="en-US" sz="1600" dirty="0"/>
            <a:t> </a:t>
          </a:r>
          <a:r>
            <a:rPr lang="en-US" sz="1600" dirty="0" err="1"/>
            <a:t>Mawr</a:t>
          </a:r>
          <a:r>
            <a:rPr lang="en-US" sz="1600" dirty="0"/>
            <a:t> SAC, SSSI’s and landscape areas of special character</a:t>
          </a:r>
          <a:r>
            <a:rPr lang="en-US" sz="1400" dirty="0"/>
            <a:t>.</a:t>
          </a:r>
          <a:endParaRPr lang="en-GB" sz="1400" dirty="0"/>
        </a:p>
      </dgm:t>
    </dgm:pt>
    <dgm:pt modelId="{97AF979B-3601-481A-B614-D72281DF71C4}" type="parTrans" cxnId="{6C525556-9BA3-4577-B5E7-FE5B9901C691}">
      <dgm:prSet/>
      <dgm:spPr/>
      <dgm:t>
        <a:bodyPr/>
        <a:lstStyle/>
        <a:p>
          <a:endParaRPr lang="en-GB"/>
        </a:p>
      </dgm:t>
    </dgm:pt>
    <dgm:pt modelId="{0ACB5ED3-6274-4C46-9249-B9168B034F0F}" type="sibTrans" cxnId="{6C525556-9BA3-4577-B5E7-FE5B9901C691}">
      <dgm:prSet/>
      <dgm:spPr/>
      <dgm:t>
        <a:bodyPr/>
        <a:lstStyle/>
        <a:p>
          <a:endParaRPr lang="en-GB"/>
        </a:p>
      </dgm:t>
    </dgm:pt>
    <dgm:pt modelId="{AD2BB8A0-2E71-4D2C-AE7B-1877563B1718}">
      <dgm:prSet custT="1"/>
      <dgm:spPr/>
      <dgm:t>
        <a:bodyPr/>
        <a:lstStyle/>
        <a:p>
          <a:endParaRPr lang="en-GB" sz="1600" dirty="0"/>
        </a:p>
        <a:p>
          <a:r>
            <a:rPr lang="en-GB" sz="1600" dirty="0"/>
            <a:t>HRA Screening confirmed no effects on SAC,SSSI’s so screened out</a:t>
          </a:r>
          <a:r>
            <a:rPr lang="en-GB" sz="1400" dirty="0"/>
            <a:t>.</a:t>
          </a:r>
        </a:p>
        <a:p>
          <a:endParaRPr lang="en-GB" sz="1300" dirty="0"/>
        </a:p>
      </dgm:t>
    </dgm:pt>
    <dgm:pt modelId="{79B47B56-0F56-4727-874B-ABB10FFD3E45}" type="parTrans" cxnId="{3BF9D92E-118F-45CD-90F6-53B91BEB1693}">
      <dgm:prSet/>
      <dgm:spPr/>
      <dgm:t>
        <a:bodyPr/>
        <a:lstStyle/>
        <a:p>
          <a:endParaRPr lang="en-GB"/>
        </a:p>
      </dgm:t>
    </dgm:pt>
    <dgm:pt modelId="{83EE58FB-77DA-46E8-AD3F-B563765D821E}" type="sibTrans" cxnId="{3BF9D92E-118F-45CD-90F6-53B91BEB1693}">
      <dgm:prSet/>
      <dgm:spPr/>
      <dgm:t>
        <a:bodyPr/>
        <a:lstStyle/>
        <a:p>
          <a:endParaRPr lang="en-GB"/>
        </a:p>
      </dgm:t>
    </dgm:pt>
    <dgm:pt modelId="{9181B74B-737F-4106-BCE8-C5E342506092}">
      <dgm:prSet custT="1"/>
      <dgm:spPr/>
      <dgm:t>
        <a:bodyPr/>
        <a:lstStyle/>
        <a:p>
          <a:r>
            <a:rPr lang="en-US" sz="1600" dirty="0"/>
            <a:t>8 Main cumulative schemes in proximity to </a:t>
          </a:r>
          <a:r>
            <a:rPr lang="en-US" sz="1600" dirty="0" err="1"/>
            <a:t>Brynrhyd</a:t>
          </a:r>
          <a:r>
            <a:rPr lang="en-US" sz="1600" dirty="0"/>
            <a:t> Solar Farm</a:t>
          </a:r>
          <a:endParaRPr lang="en-GB" sz="1600" dirty="0"/>
        </a:p>
      </dgm:t>
    </dgm:pt>
    <dgm:pt modelId="{1E2FD26B-3180-4B8D-934A-F4E1763AD831}" type="parTrans" cxnId="{5EC20D90-1596-4D1D-96A0-95886B673137}">
      <dgm:prSet/>
      <dgm:spPr/>
      <dgm:t>
        <a:bodyPr/>
        <a:lstStyle/>
        <a:p>
          <a:endParaRPr lang="en-GB"/>
        </a:p>
      </dgm:t>
    </dgm:pt>
    <dgm:pt modelId="{405C4CE1-2A37-4857-826C-51E085718123}" type="sibTrans" cxnId="{5EC20D90-1596-4D1D-96A0-95886B673137}">
      <dgm:prSet/>
      <dgm:spPr/>
      <dgm:t>
        <a:bodyPr/>
        <a:lstStyle/>
        <a:p>
          <a:endParaRPr lang="en-GB"/>
        </a:p>
      </dgm:t>
    </dgm:pt>
    <dgm:pt modelId="{9C32FA12-BB9C-4688-858A-18AB6E9CEA62}">
      <dgm:prSet custT="1"/>
      <dgm:spPr/>
      <dgm:t>
        <a:bodyPr/>
        <a:lstStyle/>
        <a:p>
          <a:r>
            <a:rPr lang="en-US" sz="1600" dirty="0" err="1"/>
            <a:t>Clawdd</a:t>
          </a:r>
          <a:r>
            <a:rPr lang="en-US" sz="1600" dirty="0"/>
            <a:t> </a:t>
          </a:r>
          <a:r>
            <a:rPr lang="en-US" sz="1600" dirty="0" err="1"/>
            <a:t>ddu</a:t>
          </a:r>
          <a:r>
            <a:rPr lang="en-US" sz="1600" dirty="0"/>
            <a:t> farm(0.18 km operational)</a:t>
          </a:r>
          <a:endParaRPr lang="en-GB" sz="1600" dirty="0"/>
        </a:p>
      </dgm:t>
    </dgm:pt>
    <dgm:pt modelId="{A50D7D54-DC8C-4396-8496-76004D4AE6F3}" type="parTrans" cxnId="{B26975BC-CE9A-487E-AEF7-CE4EF38F9961}">
      <dgm:prSet/>
      <dgm:spPr/>
      <dgm:t>
        <a:bodyPr/>
        <a:lstStyle/>
        <a:p>
          <a:endParaRPr lang="en-GB"/>
        </a:p>
      </dgm:t>
    </dgm:pt>
    <dgm:pt modelId="{0A0A53DB-3A0A-4315-9EAF-EEDCE38133B1}" type="sibTrans" cxnId="{B26975BC-CE9A-487E-AEF7-CE4EF38F9961}">
      <dgm:prSet/>
      <dgm:spPr/>
      <dgm:t>
        <a:bodyPr/>
        <a:lstStyle/>
        <a:p>
          <a:endParaRPr lang="en-GB"/>
        </a:p>
      </dgm:t>
    </dgm:pt>
    <dgm:pt modelId="{C1A117FE-C73F-447B-AC47-E86C2DEBCBCC}">
      <dgm:prSet custT="1"/>
      <dgm:spPr/>
      <dgm:t>
        <a:bodyPr/>
        <a:lstStyle/>
        <a:p>
          <a:r>
            <a:rPr lang="en-US" sz="1600" dirty="0" err="1"/>
            <a:t>Tycroes</a:t>
          </a:r>
          <a:r>
            <a:rPr lang="en-US" sz="1600" dirty="0"/>
            <a:t>( east, central and west areas): 0.42 km approved not constructed</a:t>
          </a:r>
          <a:endParaRPr lang="en-GB" sz="1600" dirty="0"/>
        </a:p>
      </dgm:t>
    </dgm:pt>
    <dgm:pt modelId="{BFF160ED-DB52-45DE-9C14-70EF31AC3B8A}" type="parTrans" cxnId="{84F4C2E3-2DD2-4DDC-912D-13D9EE75AB3D}">
      <dgm:prSet/>
      <dgm:spPr/>
      <dgm:t>
        <a:bodyPr/>
        <a:lstStyle/>
        <a:p>
          <a:endParaRPr lang="en-GB"/>
        </a:p>
      </dgm:t>
    </dgm:pt>
    <dgm:pt modelId="{3499EED5-415C-4725-B230-472A899C724D}" type="sibTrans" cxnId="{84F4C2E3-2DD2-4DDC-912D-13D9EE75AB3D}">
      <dgm:prSet/>
      <dgm:spPr/>
      <dgm:t>
        <a:bodyPr/>
        <a:lstStyle/>
        <a:p>
          <a:endParaRPr lang="en-GB"/>
        </a:p>
      </dgm:t>
    </dgm:pt>
    <dgm:pt modelId="{1F7C2B2C-C623-4A72-A391-4E4AFB72D4E9}">
      <dgm:prSet custT="1"/>
      <dgm:spPr/>
      <dgm:t>
        <a:bodyPr/>
        <a:lstStyle/>
        <a:p>
          <a:r>
            <a:rPr lang="en-US" sz="1600" dirty="0" err="1"/>
            <a:t>Penderi</a:t>
          </a:r>
          <a:r>
            <a:rPr lang="en-US" sz="1600" dirty="0"/>
            <a:t> :34.5 MW approved not yet constructed</a:t>
          </a:r>
          <a:endParaRPr lang="en-GB" sz="1600" dirty="0"/>
        </a:p>
      </dgm:t>
    </dgm:pt>
    <dgm:pt modelId="{61377F82-C563-4B26-88FF-D2F692A13C49}" type="parTrans" cxnId="{89696E99-4CE2-40DC-818A-E44947140ACA}">
      <dgm:prSet/>
      <dgm:spPr/>
      <dgm:t>
        <a:bodyPr/>
        <a:lstStyle/>
        <a:p>
          <a:endParaRPr lang="en-GB"/>
        </a:p>
      </dgm:t>
    </dgm:pt>
    <dgm:pt modelId="{863722C7-D19D-4BBF-86AD-E14A0A434FA7}" type="sibTrans" cxnId="{89696E99-4CE2-40DC-818A-E44947140ACA}">
      <dgm:prSet/>
      <dgm:spPr/>
      <dgm:t>
        <a:bodyPr/>
        <a:lstStyle/>
        <a:p>
          <a:endParaRPr lang="en-GB"/>
        </a:p>
      </dgm:t>
    </dgm:pt>
    <dgm:pt modelId="{7FEE60A1-37FE-4AB6-9A5D-738FBA5B6FCD}">
      <dgm:prSet/>
      <dgm:spPr/>
      <dgm:t>
        <a:bodyPr/>
        <a:lstStyle/>
        <a:p>
          <a:endParaRPr lang="en-GB" dirty="0"/>
        </a:p>
      </dgm:t>
    </dgm:pt>
    <dgm:pt modelId="{9CB52DB4-A15F-4281-AC18-D75FEB11A3F0}" type="parTrans" cxnId="{036467D7-A8AA-4377-A600-48ADC460894D}">
      <dgm:prSet/>
      <dgm:spPr/>
      <dgm:t>
        <a:bodyPr/>
        <a:lstStyle/>
        <a:p>
          <a:endParaRPr lang="en-GB"/>
        </a:p>
      </dgm:t>
    </dgm:pt>
    <dgm:pt modelId="{7A3388F1-8CE4-416F-8C21-4468B7670FAE}" type="sibTrans" cxnId="{036467D7-A8AA-4377-A600-48ADC460894D}">
      <dgm:prSet/>
      <dgm:spPr/>
      <dgm:t>
        <a:bodyPr/>
        <a:lstStyle/>
        <a:p>
          <a:endParaRPr lang="en-GB"/>
        </a:p>
      </dgm:t>
    </dgm:pt>
    <dgm:pt modelId="{173004BB-E60A-4A99-908C-334417703CA3}" type="pres">
      <dgm:prSet presAssocID="{7546C4C3-5033-428B-A776-3D32C50A5255}" presName="compositeShape" presStyleCnt="0">
        <dgm:presLayoutVars>
          <dgm:chMax val="7"/>
          <dgm:dir/>
          <dgm:resizeHandles val="exact"/>
        </dgm:presLayoutVars>
      </dgm:prSet>
      <dgm:spPr/>
    </dgm:pt>
    <dgm:pt modelId="{2CA2C656-15FF-4002-983D-DC7C7F83FBE2}" type="pres">
      <dgm:prSet presAssocID="{A8FDB58B-B71F-4752-8339-FB9975D4F311}" presName="circ1" presStyleLbl="vennNode1" presStyleIdx="0" presStyleCnt="7"/>
      <dgm:spPr/>
    </dgm:pt>
    <dgm:pt modelId="{F0DA725C-56F0-499E-BBA5-342A9C5EF2B8}" type="pres">
      <dgm:prSet presAssocID="{A8FDB58B-B71F-4752-8339-FB9975D4F311}" presName="circ1Tx" presStyleLbl="revTx" presStyleIdx="0" presStyleCnt="0" custScaleX="155686" custScaleY="106303">
        <dgm:presLayoutVars>
          <dgm:chMax val="0"/>
          <dgm:chPref val="0"/>
          <dgm:bulletEnabled val="1"/>
        </dgm:presLayoutVars>
      </dgm:prSet>
      <dgm:spPr/>
    </dgm:pt>
    <dgm:pt modelId="{1E6E5BF9-414E-46FC-BA06-16B21472CBCD}" type="pres">
      <dgm:prSet presAssocID="{F1BF4C60-F0F2-46E1-9AB5-AD1C97C353DF}" presName="circ2" presStyleLbl="vennNode1" presStyleIdx="1" presStyleCnt="7"/>
      <dgm:spPr/>
    </dgm:pt>
    <dgm:pt modelId="{8F3C79A8-AD13-49E3-9031-E04877DE599B}" type="pres">
      <dgm:prSet presAssocID="{F1BF4C60-F0F2-46E1-9AB5-AD1C97C353DF}" presName="circ2Tx" presStyleLbl="revTx" presStyleIdx="0" presStyleCnt="0">
        <dgm:presLayoutVars>
          <dgm:chMax val="0"/>
          <dgm:chPref val="0"/>
          <dgm:bulletEnabled val="1"/>
        </dgm:presLayoutVars>
      </dgm:prSet>
      <dgm:spPr/>
    </dgm:pt>
    <dgm:pt modelId="{ADB6318D-F3D2-419D-9446-52A1812A9B6F}" type="pres">
      <dgm:prSet presAssocID="{AD2BB8A0-2E71-4D2C-AE7B-1877563B1718}" presName="circ3" presStyleLbl="vennNode1" presStyleIdx="2" presStyleCnt="7"/>
      <dgm:spPr/>
    </dgm:pt>
    <dgm:pt modelId="{86471E00-2EBB-419F-9706-D2B3032717D7}" type="pres">
      <dgm:prSet presAssocID="{AD2BB8A0-2E71-4D2C-AE7B-1877563B1718}" presName="circ3Tx" presStyleLbl="revTx" presStyleIdx="0" presStyleCnt="0" custScaleY="125138">
        <dgm:presLayoutVars>
          <dgm:chMax val="0"/>
          <dgm:chPref val="0"/>
          <dgm:bulletEnabled val="1"/>
        </dgm:presLayoutVars>
      </dgm:prSet>
      <dgm:spPr/>
    </dgm:pt>
    <dgm:pt modelId="{02ACCF27-BCF8-4BF0-AAE7-5E344EF86F69}" type="pres">
      <dgm:prSet presAssocID="{9181B74B-737F-4106-BCE8-C5E342506092}" presName="circ4" presStyleLbl="vennNode1" presStyleIdx="3" presStyleCnt="7"/>
      <dgm:spPr/>
    </dgm:pt>
    <dgm:pt modelId="{4077FF4E-B6A8-4947-AAF5-DC5F3F00A1E0}" type="pres">
      <dgm:prSet presAssocID="{9181B74B-737F-4106-BCE8-C5E342506092}" presName="circ4Tx" presStyleLbl="revTx" presStyleIdx="0" presStyleCnt="0">
        <dgm:presLayoutVars>
          <dgm:chMax val="0"/>
          <dgm:chPref val="0"/>
          <dgm:bulletEnabled val="1"/>
        </dgm:presLayoutVars>
      </dgm:prSet>
      <dgm:spPr/>
    </dgm:pt>
    <dgm:pt modelId="{29680D06-76EA-4464-B1CF-A6F007E0A705}" type="pres">
      <dgm:prSet presAssocID="{9C32FA12-BB9C-4688-858A-18AB6E9CEA62}" presName="circ5" presStyleLbl="vennNode1" presStyleIdx="4" presStyleCnt="7"/>
      <dgm:spPr/>
    </dgm:pt>
    <dgm:pt modelId="{678284C3-0774-41C5-8D5F-6FFA01ADCEFC}" type="pres">
      <dgm:prSet presAssocID="{9C32FA12-BB9C-4688-858A-18AB6E9CEA62}" presName="circ5Tx" presStyleLbl="revTx" presStyleIdx="0" presStyleCnt="0">
        <dgm:presLayoutVars>
          <dgm:chMax val="0"/>
          <dgm:chPref val="0"/>
          <dgm:bulletEnabled val="1"/>
        </dgm:presLayoutVars>
      </dgm:prSet>
      <dgm:spPr/>
    </dgm:pt>
    <dgm:pt modelId="{F72E1DC1-3D16-4D3C-8B40-EDE5574CD2C5}" type="pres">
      <dgm:prSet presAssocID="{C1A117FE-C73F-447B-AC47-E86C2DEBCBCC}" presName="circ6" presStyleLbl="vennNode1" presStyleIdx="5" presStyleCnt="7"/>
      <dgm:spPr/>
    </dgm:pt>
    <dgm:pt modelId="{FBDB6E01-5632-43A5-B30B-F889513A2AFF}" type="pres">
      <dgm:prSet presAssocID="{C1A117FE-C73F-447B-AC47-E86C2DEBCBCC}" presName="circ6Tx" presStyleLbl="revTx" presStyleIdx="0" presStyleCnt="0">
        <dgm:presLayoutVars>
          <dgm:chMax val="0"/>
          <dgm:chPref val="0"/>
          <dgm:bulletEnabled val="1"/>
        </dgm:presLayoutVars>
      </dgm:prSet>
      <dgm:spPr/>
    </dgm:pt>
    <dgm:pt modelId="{934CE695-ED4B-4531-866A-28B3E67C73C2}" type="pres">
      <dgm:prSet presAssocID="{1F7C2B2C-C623-4A72-A391-4E4AFB72D4E9}" presName="circ7" presStyleLbl="vennNode1" presStyleIdx="6" presStyleCnt="7"/>
      <dgm:spPr/>
    </dgm:pt>
    <dgm:pt modelId="{F5D5582D-464B-4815-B7C0-EDE1665B6FF1}" type="pres">
      <dgm:prSet presAssocID="{1F7C2B2C-C623-4A72-A391-4E4AFB72D4E9}" presName="circ7Tx" presStyleLbl="revTx" presStyleIdx="0" presStyleCnt="0">
        <dgm:presLayoutVars>
          <dgm:chMax val="0"/>
          <dgm:chPref val="0"/>
          <dgm:bulletEnabled val="1"/>
        </dgm:presLayoutVars>
      </dgm:prSet>
      <dgm:spPr/>
    </dgm:pt>
  </dgm:ptLst>
  <dgm:cxnLst>
    <dgm:cxn modelId="{01BEF22B-7C34-4EEA-840E-27180F37D4D2}" type="presOf" srcId="{AD2BB8A0-2E71-4D2C-AE7B-1877563B1718}" destId="{86471E00-2EBB-419F-9706-D2B3032717D7}" srcOrd="0" destOrd="0" presId="urn:microsoft.com/office/officeart/2005/8/layout/venn1"/>
    <dgm:cxn modelId="{3BF9D92E-118F-45CD-90F6-53B91BEB1693}" srcId="{7546C4C3-5033-428B-A776-3D32C50A5255}" destId="{AD2BB8A0-2E71-4D2C-AE7B-1877563B1718}" srcOrd="2" destOrd="0" parTransId="{79B47B56-0F56-4727-874B-ABB10FFD3E45}" sibTransId="{83EE58FB-77DA-46E8-AD3F-B563765D821E}"/>
    <dgm:cxn modelId="{0C276730-979D-4798-AB3B-742084F7B3E3}" type="presOf" srcId="{A8FDB58B-B71F-4752-8339-FB9975D4F311}" destId="{F0DA725C-56F0-499E-BBA5-342A9C5EF2B8}" srcOrd="0" destOrd="0" presId="urn:microsoft.com/office/officeart/2005/8/layout/venn1"/>
    <dgm:cxn modelId="{DB692D5F-4D5A-4E22-AF9A-F26A9A6E528D}" type="presOf" srcId="{9181B74B-737F-4106-BCE8-C5E342506092}" destId="{4077FF4E-B6A8-4947-AAF5-DC5F3F00A1E0}" srcOrd="0" destOrd="0" presId="urn:microsoft.com/office/officeart/2005/8/layout/venn1"/>
    <dgm:cxn modelId="{BEDE7866-59B4-4249-955D-EB4237EC2121}" srcId="{7546C4C3-5033-428B-A776-3D32C50A5255}" destId="{A8FDB58B-B71F-4752-8339-FB9975D4F311}" srcOrd="0" destOrd="0" parTransId="{00823A31-E03B-4FB9-BF95-8FD6186AB67D}" sibTransId="{795DBC46-5736-423C-A4A9-A836C13D2839}"/>
    <dgm:cxn modelId="{B02A4C47-ADD3-47B2-A266-2355834DC4B8}" type="presOf" srcId="{7546C4C3-5033-428B-A776-3D32C50A5255}" destId="{173004BB-E60A-4A99-908C-334417703CA3}" srcOrd="0" destOrd="0" presId="urn:microsoft.com/office/officeart/2005/8/layout/venn1"/>
    <dgm:cxn modelId="{CD009B49-A95F-4967-AFA2-6CA6BFD31AFD}" type="presOf" srcId="{9C32FA12-BB9C-4688-858A-18AB6E9CEA62}" destId="{678284C3-0774-41C5-8D5F-6FFA01ADCEFC}" srcOrd="0" destOrd="0" presId="urn:microsoft.com/office/officeart/2005/8/layout/venn1"/>
    <dgm:cxn modelId="{6C525556-9BA3-4577-B5E7-FE5B9901C691}" srcId="{7546C4C3-5033-428B-A776-3D32C50A5255}" destId="{F1BF4C60-F0F2-46E1-9AB5-AD1C97C353DF}" srcOrd="1" destOrd="0" parTransId="{97AF979B-3601-481A-B614-D72281DF71C4}" sibTransId="{0ACB5ED3-6274-4C46-9249-B9168B034F0F}"/>
    <dgm:cxn modelId="{59C9998C-4027-4602-90F2-A08B07BCD8DA}" type="presOf" srcId="{C1A117FE-C73F-447B-AC47-E86C2DEBCBCC}" destId="{FBDB6E01-5632-43A5-B30B-F889513A2AFF}" srcOrd="0" destOrd="0" presId="urn:microsoft.com/office/officeart/2005/8/layout/venn1"/>
    <dgm:cxn modelId="{5EC20D90-1596-4D1D-96A0-95886B673137}" srcId="{7546C4C3-5033-428B-A776-3D32C50A5255}" destId="{9181B74B-737F-4106-BCE8-C5E342506092}" srcOrd="3" destOrd="0" parTransId="{1E2FD26B-3180-4B8D-934A-F4E1763AD831}" sibTransId="{405C4CE1-2A37-4857-826C-51E085718123}"/>
    <dgm:cxn modelId="{89696E99-4CE2-40DC-818A-E44947140ACA}" srcId="{7546C4C3-5033-428B-A776-3D32C50A5255}" destId="{1F7C2B2C-C623-4A72-A391-4E4AFB72D4E9}" srcOrd="6" destOrd="0" parTransId="{61377F82-C563-4B26-88FF-D2F692A13C49}" sibTransId="{863722C7-D19D-4BBF-86AD-E14A0A434FA7}"/>
    <dgm:cxn modelId="{B26975BC-CE9A-487E-AEF7-CE4EF38F9961}" srcId="{7546C4C3-5033-428B-A776-3D32C50A5255}" destId="{9C32FA12-BB9C-4688-858A-18AB6E9CEA62}" srcOrd="4" destOrd="0" parTransId="{A50D7D54-DC8C-4396-8496-76004D4AE6F3}" sibTransId="{0A0A53DB-3A0A-4315-9EAF-EEDCE38133B1}"/>
    <dgm:cxn modelId="{D86114D4-99E6-4FD4-82FB-770603926564}" type="presOf" srcId="{F1BF4C60-F0F2-46E1-9AB5-AD1C97C353DF}" destId="{8F3C79A8-AD13-49E3-9031-E04877DE599B}" srcOrd="0" destOrd="0" presId="urn:microsoft.com/office/officeart/2005/8/layout/venn1"/>
    <dgm:cxn modelId="{036467D7-A8AA-4377-A600-48ADC460894D}" srcId="{7546C4C3-5033-428B-A776-3D32C50A5255}" destId="{7FEE60A1-37FE-4AB6-9A5D-738FBA5B6FCD}" srcOrd="7" destOrd="0" parTransId="{9CB52DB4-A15F-4281-AC18-D75FEB11A3F0}" sibTransId="{7A3388F1-8CE4-416F-8C21-4468B7670FAE}"/>
    <dgm:cxn modelId="{0AB90FD9-378A-41B9-878F-4324B999AB2B}" type="presOf" srcId="{1F7C2B2C-C623-4A72-A391-4E4AFB72D4E9}" destId="{F5D5582D-464B-4815-B7C0-EDE1665B6FF1}" srcOrd="0" destOrd="0" presId="urn:microsoft.com/office/officeart/2005/8/layout/venn1"/>
    <dgm:cxn modelId="{84F4C2E3-2DD2-4DDC-912D-13D9EE75AB3D}" srcId="{7546C4C3-5033-428B-A776-3D32C50A5255}" destId="{C1A117FE-C73F-447B-AC47-E86C2DEBCBCC}" srcOrd="5" destOrd="0" parTransId="{BFF160ED-DB52-45DE-9C14-70EF31AC3B8A}" sibTransId="{3499EED5-415C-4725-B230-472A899C724D}"/>
    <dgm:cxn modelId="{2FA545C0-1FEC-465C-9EDB-75ABF70D8566}" type="presParOf" srcId="{173004BB-E60A-4A99-908C-334417703CA3}" destId="{2CA2C656-15FF-4002-983D-DC7C7F83FBE2}" srcOrd="0" destOrd="0" presId="urn:microsoft.com/office/officeart/2005/8/layout/venn1"/>
    <dgm:cxn modelId="{1CE61489-EF82-42D9-BD25-8FA762C80240}" type="presParOf" srcId="{173004BB-E60A-4A99-908C-334417703CA3}" destId="{F0DA725C-56F0-499E-BBA5-342A9C5EF2B8}" srcOrd="1" destOrd="0" presId="urn:microsoft.com/office/officeart/2005/8/layout/venn1"/>
    <dgm:cxn modelId="{534DC3A9-C1B5-4A1F-8008-0CA9DFC2428A}" type="presParOf" srcId="{173004BB-E60A-4A99-908C-334417703CA3}" destId="{1E6E5BF9-414E-46FC-BA06-16B21472CBCD}" srcOrd="2" destOrd="0" presId="urn:microsoft.com/office/officeart/2005/8/layout/venn1"/>
    <dgm:cxn modelId="{86E06637-FF1A-425C-AC81-00D390A54E4B}" type="presParOf" srcId="{173004BB-E60A-4A99-908C-334417703CA3}" destId="{8F3C79A8-AD13-49E3-9031-E04877DE599B}" srcOrd="3" destOrd="0" presId="urn:microsoft.com/office/officeart/2005/8/layout/venn1"/>
    <dgm:cxn modelId="{38FB93B9-F6BF-43E0-9D43-2620915A8F8E}" type="presParOf" srcId="{173004BB-E60A-4A99-908C-334417703CA3}" destId="{ADB6318D-F3D2-419D-9446-52A1812A9B6F}" srcOrd="4" destOrd="0" presId="urn:microsoft.com/office/officeart/2005/8/layout/venn1"/>
    <dgm:cxn modelId="{F4F2FC67-01B0-4DD0-965D-C0C03F94750F}" type="presParOf" srcId="{173004BB-E60A-4A99-908C-334417703CA3}" destId="{86471E00-2EBB-419F-9706-D2B3032717D7}" srcOrd="5" destOrd="0" presId="urn:microsoft.com/office/officeart/2005/8/layout/venn1"/>
    <dgm:cxn modelId="{C0396BC7-1EA5-4A0C-B4C2-A3B2E33947EB}" type="presParOf" srcId="{173004BB-E60A-4A99-908C-334417703CA3}" destId="{02ACCF27-BCF8-4BF0-AAE7-5E344EF86F69}" srcOrd="6" destOrd="0" presId="urn:microsoft.com/office/officeart/2005/8/layout/venn1"/>
    <dgm:cxn modelId="{8D2AF3F3-893E-4E9F-BD75-764ADC0A1B87}" type="presParOf" srcId="{173004BB-E60A-4A99-908C-334417703CA3}" destId="{4077FF4E-B6A8-4947-AAF5-DC5F3F00A1E0}" srcOrd="7" destOrd="0" presId="urn:microsoft.com/office/officeart/2005/8/layout/venn1"/>
    <dgm:cxn modelId="{EB45FA83-B4AC-43D8-A7D9-A9D5A08A5FC7}" type="presParOf" srcId="{173004BB-E60A-4A99-908C-334417703CA3}" destId="{29680D06-76EA-4464-B1CF-A6F007E0A705}" srcOrd="8" destOrd="0" presId="urn:microsoft.com/office/officeart/2005/8/layout/venn1"/>
    <dgm:cxn modelId="{F1AA2C77-EBD6-48E6-A1CD-664129852623}" type="presParOf" srcId="{173004BB-E60A-4A99-908C-334417703CA3}" destId="{678284C3-0774-41C5-8D5F-6FFA01ADCEFC}" srcOrd="9" destOrd="0" presId="urn:microsoft.com/office/officeart/2005/8/layout/venn1"/>
    <dgm:cxn modelId="{B3AE4856-C0D1-4B1D-A9FC-08D9437D48D4}" type="presParOf" srcId="{173004BB-E60A-4A99-908C-334417703CA3}" destId="{F72E1DC1-3D16-4D3C-8B40-EDE5574CD2C5}" srcOrd="10" destOrd="0" presId="urn:microsoft.com/office/officeart/2005/8/layout/venn1"/>
    <dgm:cxn modelId="{867DC22D-5108-446F-A20A-7FD5E4126B82}" type="presParOf" srcId="{173004BB-E60A-4A99-908C-334417703CA3}" destId="{FBDB6E01-5632-43A5-B30B-F889513A2AFF}" srcOrd="11" destOrd="0" presId="urn:microsoft.com/office/officeart/2005/8/layout/venn1"/>
    <dgm:cxn modelId="{37104BFF-6BCF-453E-AF46-78A89AE1D82D}" type="presParOf" srcId="{173004BB-E60A-4A99-908C-334417703CA3}" destId="{934CE695-ED4B-4531-866A-28B3E67C73C2}" srcOrd="12" destOrd="0" presId="urn:microsoft.com/office/officeart/2005/8/layout/venn1"/>
    <dgm:cxn modelId="{415D9888-411D-49C6-BE45-ACBCA21D3DDF}" type="presParOf" srcId="{173004BB-E60A-4A99-908C-334417703CA3}" destId="{F5D5582D-464B-4815-B7C0-EDE1665B6FF1}" srcOrd="13"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42136E-07BC-4BFD-A3C3-645EAB86377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A8391915-B50F-4655-B30A-7A66AA49B374}">
      <dgm:prSet custT="1"/>
      <dgm:spPr/>
      <dgm:t>
        <a:bodyPr/>
        <a:lstStyle/>
        <a:p>
          <a:r>
            <a:rPr lang="en-US" sz="1800" dirty="0" err="1"/>
            <a:t>Tycroes</a:t>
          </a:r>
          <a:r>
            <a:rPr lang="en-US" sz="1800" dirty="0"/>
            <a:t> Solar Farm:</a:t>
          </a:r>
          <a:endParaRPr lang="en-GB" sz="1800" dirty="0"/>
        </a:p>
      </dgm:t>
    </dgm:pt>
    <dgm:pt modelId="{B72F8BA5-3589-440E-83FE-834210DD33E4}" type="parTrans" cxnId="{C1A4138F-26F9-46CE-9B0E-F82F9228588C}">
      <dgm:prSet/>
      <dgm:spPr/>
      <dgm:t>
        <a:bodyPr/>
        <a:lstStyle/>
        <a:p>
          <a:endParaRPr lang="en-GB"/>
        </a:p>
      </dgm:t>
    </dgm:pt>
    <dgm:pt modelId="{D640BF5E-3753-48C5-B5E1-03D351D9DF41}" type="sibTrans" cxnId="{C1A4138F-26F9-46CE-9B0E-F82F9228588C}">
      <dgm:prSet/>
      <dgm:spPr/>
      <dgm:t>
        <a:bodyPr/>
        <a:lstStyle/>
        <a:p>
          <a:endParaRPr lang="en-GB"/>
        </a:p>
      </dgm:t>
    </dgm:pt>
    <dgm:pt modelId="{150DE405-712F-4F66-A3F1-ED56FED3294C}">
      <dgm:prSet/>
      <dgm:spPr/>
      <dgm:t>
        <a:bodyPr/>
        <a:lstStyle/>
        <a:p>
          <a:r>
            <a:rPr lang="en-GB" dirty="0"/>
            <a:t>EFFECT: Medium sensitivity and a high magnitude of change</a:t>
          </a:r>
        </a:p>
      </dgm:t>
    </dgm:pt>
    <dgm:pt modelId="{66DA9291-6446-43B3-9176-C01D4DEA1FBB}" type="parTrans" cxnId="{202899D3-9DCB-475D-B0B8-A44DD2EC2DDC}">
      <dgm:prSet/>
      <dgm:spPr/>
      <dgm:t>
        <a:bodyPr/>
        <a:lstStyle/>
        <a:p>
          <a:endParaRPr lang="en-GB"/>
        </a:p>
      </dgm:t>
    </dgm:pt>
    <dgm:pt modelId="{F8CF132A-F07C-4F9F-B806-66367BCEAF05}" type="sibTrans" cxnId="{202899D3-9DCB-475D-B0B8-A44DD2EC2DDC}">
      <dgm:prSet/>
      <dgm:spPr/>
      <dgm:t>
        <a:bodyPr/>
        <a:lstStyle/>
        <a:p>
          <a:endParaRPr lang="en-GB"/>
        </a:p>
      </dgm:t>
    </dgm:pt>
    <dgm:pt modelId="{1A534AC1-C4DC-483A-B560-B89FFDFFC71C}">
      <dgm:prSet/>
      <dgm:spPr/>
      <dgm:t>
        <a:bodyPr/>
        <a:lstStyle/>
        <a:p>
          <a:r>
            <a:rPr lang="en-GB" dirty="0"/>
            <a:t>The cumulative sites would appear subdivided and framed by the strong network of hedgerows around relatively small fields and some woodland within the Llanelli hills. </a:t>
          </a:r>
        </a:p>
      </dgm:t>
    </dgm:pt>
    <dgm:pt modelId="{DF160891-A64C-448E-A55B-64647E0DFAC1}" type="parTrans" cxnId="{9C1F12A2-ABD7-460B-BDF9-F155AC445316}">
      <dgm:prSet/>
      <dgm:spPr/>
      <dgm:t>
        <a:bodyPr/>
        <a:lstStyle/>
        <a:p>
          <a:endParaRPr lang="en-GB"/>
        </a:p>
      </dgm:t>
    </dgm:pt>
    <dgm:pt modelId="{F18A1D61-5530-4AB6-A13D-D20CCF70251A}" type="sibTrans" cxnId="{9C1F12A2-ABD7-460B-BDF9-F155AC445316}">
      <dgm:prSet/>
      <dgm:spPr/>
      <dgm:t>
        <a:bodyPr/>
        <a:lstStyle/>
        <a:p>
          <a:endParaRPr lang="en-GB"/>
        </a:p>
      </dgm:t>
    </dgm:pt>
    <dgm:pt modelId="{D241D3C1-A3BE-4BDF-A194-E34F8C959D4B}">
      <dgm:prSet/>
      <dgm:spPr/>
      <dgm:t>
        <a:bodyPr/>
        <a:lstStyle/>
        <a:p>
          <a:r>
            <a:rPr lang="en-US"/>
            <a:t>In summary the proposed solar farm development could be successfully integrated into the surrounding landscape without causing significant harm to the landscape character and visual amenity in the local area.</a:t>
          </a:r>
          <a:endParaRPr lang="en-GB"/>
        </a:p>
      </dgm:t>
    </dgm:pt>
    <dgm:pt modelId="{30C07608-5869-4AF3-A4EA-1B66FE5D21D1}" type="parTrans" cxnId="{9136B3D9-46A9-4926-8500-D1B8F684FE35}">
      <dgm:prSet/>
      <dgm:spPr/>
      <dgm:t>
        <a:bodyPr/>
        <a:lstStyle/>
        <a:p>
          <a:endParaRPr lang="en-GB"/>
        </a:p>
      </dgm:t>
    </dgm:pt>
    <dgm:pt modelId="{0F4B4CBB-D725-41AC-BDD7-766666594B7D}" type="sibTrans" cxnId="{9136B3D9-46A9-4926-8500-D1B8F684FE35}">
      <dgm:prSet/>
      <dgm:spPr/>
      <dgm:t>
        <a:bodyPr/>
        <a:lstStyle/>
        <a:p>
          <a:endParaRPr lang="en-GB"/>
        </a:p>
      </dgm:t>
    </dgm:pt>
    <dgm:pt modelId="{D00541F7-83A4-4C7F-902F-31D3ECED95B5}">
      <dgm:prSet/>
      <dgm:spPr/>
      <dgm:t>
        <a:bodyPr/>
        <a:lstStyle/>
        <a:p>
          <a:r>
            <a:rPr lang="en-US"/>
            <a:t>Long term residual effects ranged from ‘no change’ to moderate which is considered to be ‘Not Significant’ following the implementation and establishment of the scheme of landscape mitigation.</a:t>
          </a:r>
          <a:endParaRPr lang="en-GB"/>
        </a:p>
      </dgm:t>
    </dgm:pt>
    <dgm:pt modelId="{216A922C-B362-40DA-8A8C-9B3DEE383ECB}" type="parTrans" cxnId="{25ECF34C-E45E-4A9A-AED2-73B375D6E64D}">
      <dgm:prSet/>
      <dgm:spPr/>
      <dgm:t>
        <a:bodyPr/>
        <a:lstStyle/>
        <a:p>
          <a:endParaRPr lang="en-GB"/>
        </a:p>
      </dgm:t>
    </dgm:pt>
    <dgm:pt modelId="{C4E59761-A236-44FB-A976-9ADACEBD627C}" type="sibTrans" cxnId="{25ECF34C-E45E-4A9A-AED2-73B375D6E64D}">
      <dgm:prSet/>
      <dgm:spPr/>
      <dgm:t>
        <a:bodyPr/>
        <a:lstStyle/>
        <a:p>
          <a:endParaRPr lang="en-GB"/>
        </a:p>
      </dgm:t>
    </dgm:pt>
    <dgm:pt modelId="{5379F085-347B-4A86-8A8A-DD1EA7D5FF09}" type="pres">
      <dgm:prSet presAssocID="{9742136E-07BC-4BFD-A3C3-645EAB863778}" presName="linear" presStyleCnt="0">
        <dgm:presLayoutVars>
          <dgm:animLvl val="lvl"/>
          <dgm:resizeHandles val="exact"/>
        </dgm:presLayoutVars>
      </dgm:prSet>
      <dgm:spPr/>
    </dgm:pt>
    <dgm:pt modelId="{2F9CFE88-47D1-4D8F-A25A-55CA6586479D}" type="pres">
      <dgm:prSet presAssocID="{A8391915-B50F-4655-B30A-7A66AA49B374}" presName="parentText" presStyleLbl="node1" presStyleIdx="0" presStyleCnt="5">
        <dgm:presLayoutVars>
          <dgm:chMax val="0"/>
          <dgm:bulletEnabled val="1"/>
        </dgm:presLayoutVars>
      </dgm:prSet>
      <dgm:spPr/>
    </dgm:pt>
    <dgm:pt modelId="{71B1833D-79B8-4D35-9DB1-9DF825EA674F}" type="pres">
      <dgm:prSet presAssocID="{D640BF5E-3753-48C5-B5E1-03D351D9DF41}" presName="spacer" presStyleCnt="0"/>
      <dgm:spPr/>
    </dgm:pt>
    <dgm:pt modelId="{E3726CFA-836F-4948-9128-844B8F725BDE}" type="pres">
      <dgm:prSet presAssocID="{150DE405-712F-4F66-A3F1-ED56FED3294C}" presName="parentText" presStyleLbl="node1" presStyleIdx="1" presStyleCnt="5">
        <dgm:presLayoutVars>
          <dgm:chMax val="0"/>
          <dgm:bulletEnabled val="1"/>
        </dgm:presLayoutVars>
      </dgm:prSet>
      <dgm:spPr/>
    </dgm:pt>
    <dgm:pt modelId="{3D3074A1-2777-4326-8E8E-52698D8CB33A}" type="pres">
      <dgm:prSet presAssocID="{F8CF132A-F07C-4F9F-B806-66367BCEAF05}" presName="spacer" presStyleCnt="0"/>
      <dgm:spPr/>
    </dgm:pt>
    <dgm:pt modelId="{48AEF6FE-D1EC-4448-B8D7-FD9F5CA1EF74}" type="pres">
      <dgm:prSet presAssocID="{1A534AC1-C4DC-483A-B560-B89FFDFFC71C}" presName="parentText" presStyleLbl="node1" presStyleIdx="2" presStyleCnt="5">
        <dgm:presLayoutVars>
          <dgm:chMax val="0"/>
          <dgm:bulletEnabled val="1"/>
        </dgm:presLayoutVars>
      </dgm:prSet>
      <dgm:spPr/>
    </dgm:pt>
    <dgm:pt modelId="{02300A92-CD37-4C85-8605-84AEEC86181C}" type="pres">
      <dgm:prSet presAssocID="{F18A1D61-5530-4AB6-A13D-D20CCF70251A}" presName="spacer" presStyleCnt="0"/>
      <dgm:spPr/>
    </dgm:pt>
    <dgm:pt modelId="{DC8DDD39-C281-4431-9F33-110E22CEB42B}" type="pres">
      <dgm:prSet presAssocID="{D241D3C1-A3BE-4BDF-A194-E34F8C959D4B}" presName="parentText" presStyleLbl="node1" presStyleIdx="3" presStyleCnt="5">
        <dgm:presLayoutVars>
          <dgm:chMax val="0"/>
          <dgm:bulletEnabled val="1"/>
        </dgm:presLayoutVars>
      </dgm:prSet>
      <dgm:spPr/>
    </dgm:pt>
    <dgm:pt modelId="{70E5ABEC-D73E-43DF-9224-9006C625DE61}" type="pres">
      <dgm:prSet presAssocID="{0F4B4CBB-D725-41AC-BDD7-766666594B7D}" presName="spacer" presStyleCnt="0"/>
      <dgm:spPr/>
    </dgm:pt>
    <dgm:pt modelId="{1AAEBB87-F7A5-410E-AB18-12C94F115513}" type="pres">
      <dgm:prSet presAssocID="{D00541F7-83A4-4C7F-902F-31D3ECED95B5}" presName="parentText" presStyleLbl="node1" presStyleIdx="4" presStyleCnt="5">
        <dgm:presLayoutVars>
          <dgm:chMax val="0"/>
          <dgm:bulletEnabled val="1"/>
        </dgm:presLayoutVars>
      </dgm:prSet>
      <dgm:spPr/>
    </dgm:pt>
  </dgm:ptLst>
  <dgm:cxnLst>
    <dgm:cxn modelId="{25ECF34C-E45E-4A9A-AED2-73B375D6E64D}" srcId="{9742136E-07BC-4BFD-A3C3-645EAB863778}" destId="{D00541F7-83A4-4C7F-902F-31D3ECED95B5}" srcOrd="4" destOrd="0" parTransId="{216A922C-B362-40DA-8A8C-9B3DEE383ECB}" sibTransId="{C4E59761-A236-44FB-A976-9ADACEBD627C}"/>
    <dgm:cxn modelId="{44941851-C277-4A69-800B-FFAEF4D580E0}" type="presOf" srcId="{1A534AC1-C4DC-483A-B560-B89FFDFFC71C}" destId="{48AEF6FE-D1EC-4448-B8D7-FD9F5CA1EF74}" srcOrd="0" destOrd="0" presId="urn:microsoft.com/office/officeart/2005/8/layout/vList2"/>
    <dgm:cxn modelId="{F0D67A79-41C5-461D-910E-79F969F60EC5}" type="presOf" srcId="{9742136E-07BC-4BFD-A3C3-645EAB863778}" destId="{5379F085-347B-4A86-8A8A-DD1EA7D5FF09}" srcOrd="0" destOrd="0" presId="urn:microsoft.com/office/officeart/2005/8/layout/vList2"/>
    <dgm:cxn modelId="{C1A4138F-26F9-46CE-9B0E-F82F9228588C}" srcId="{9742136E-07BC-4BFD-A3C3-645EAB863778}" destId="{A8391915-B50F-4655-B30A-7A66AA49B374}" srcOrd="0" destOrd="0" parTransId="{B72F8BA5-3589-440E-83FE-834210DD33E4}" sibTransId="{D640BF5E-3753-48C5-B5E1-03D351D9DF41}"/>
    <dgm:cxn modelId="{AF91DB8F-AAF0-487F-91CA-BCF2A7F6E51D}" type="presOf" srcId="{150DE405-712F-4F66-A3F1-ED56FED3294C}" destId="{E3726CFA-836F-4948-9128-844B8F725BDE}" srcOrd="0" destOrd="0" presId="urn:microsoft.com/office/officeart/2005/8/layout/vList2"/>
    <dgm:cxn modelId="{9C1F12A2-ABD7-460B-BDF9-F155AC445316}" srcId="{9742136E-07BC-4BFD-A3C3-645EAB863778}" destId="{1A534AC1-C4DC-483A-B560-B89FFDFFC71C}" srcOrd="2" destOrd="0" parTransId="{DF160891-A64C-448E-A55B-64647E0DFAC1}" sibTransId="{F18A1D61-5530-4AB6-A13D-D20CCF70251A}"/>
    <dgm:cxn modelId="{20BEB1C8-2AAA-4BD7-984D-A2797F3C872A}" type="presOf" srcId="{D00541F7-83A4-4C7F-902F-31D3ECED95B5}" destId="{1AAEBB87-F7A5-410E-AB18-12C94F115513}" srcOrd="0" destOrd="0" presId="urn:microsoft.com/office/officeart/2005/8/layout/vList2"/>
    <dgm:cxn modelId="{202899D3-9DCB-475D-B0B8-A44DD2EC2DDC}" srcId="{9742136E-07BC-4BFD-A3C3-645EAB863778}" destId="{150DE405-712F-4F66-A3F1-ED56FED3294C}" srcOrd="1" destOrd="0" parTransId="{66DA9291-6446-43B3-9176-C01D4DEA1FBB}" sibTransId="{F8CF132A-F07C-4F9F-B806-66367BCEAF05}"/>
    <dgm:cxn modelId="{9136B3D9-46A9-4926-8500-D1B8F684FE35}" srcId="{9742136E-07BC-4BFD-A3C3-645EAB863778}" destId="{D241D3C1-A3BE-4BDF-A194-E34F8C959D4B}" srcOrd="3" destOrd="0" parTransId="{30C07608-5869-4AF3-A4EA-1B66FE5D21D1}" sibTransId="{0F4B4CBB-D725-41AC-BDD7-766666594B7D}"/>
    <dgm:cxn modelId="{6FC32CDE-D43E-4E21-8BD8-CB4A2A05CE1D}" type="presOf" srcId="{A8391915-B50F-4655-B30A-7A66AA49B374}" destId="{2F9CFE88-47D1-4D8F-A25A-55CA6586479D}" srcOrd="0" destOrd="0" presId="urn:microsoft.com/office/officeart/2005/8/layout/vList2"/>
    <dgm:cxn modelId="{63066AE1-9CD7-4513-A05A-AFBE076F54E8}" type="presOf" srcId="{D241D3C1-A3BE-4BDF-A194-E34F8C959D4B}" destId="{DC8DDD39-C281-4431-9F33-110E22CEB42B}" srcOrd="0" destOrd="0" presId="urn:microsoft.com/office/officeart/2005/8/layout/vList2"/>
    <dgm:cxn modelId="{9A103672-263B-489B-B02F-3E4541909754}" type="presParOf" srcId="{5379F085-347B-4A86-8A8A-DD1EA7D5FF09}" destId="{2F9CFE88-47D1-4D8F-A25A-55CA6586479D}" srcOrd="0" destOrd="0" presId="urn:microsoft.com/office/officeart/2005/8/layout/vList2"/>
    <dgm:cxn modelId="{0D566588-08C5-4882-85D5-8858EA4D9181}" type="presParOf" srcId="{5379F085-347B-4A86-8A8A-DD1EA7D5FF09}" destId="{71B1833D-79B8-4D35-9DB1-9DF825EA674F}" srcOrd="1" destOrd="0" presId="urn:microsoft.com/office/officeart/2005/8/layout/vList2"/>
    <dgm:cxn modelId="{BD511AA8-52EE-42C3-8AC8-3C408FEEB3F4}" type="presParOf" srcId="{5379F085-347B-4A86-8A8A-DD1EA7D5FF09}" destId="{E3726CFA-836F-4948-9128-844B8F725BDE}" srcOrd="2" destOrd="0" presId="urn:microsoft.com/office/officeart/2005/8/layout/vList2"/>
    <dgm:cxn modelId="{34F04CA2-49A9-4273-A2AE-4ED49BA64B38}" type="presParOf" srcId="{5379F085-347B-4A86-8A8A-DD1EA7D5FF09}" destId="{3D3074A1-2777-4326-8E8E-52698D8CB33A}" srcOrd="3" destOrd="0" presId="urn:microsoft.com/office/officeart/2005/8/layout/vList2"/>
    <dgm:cxn modelId="{B960A679-84D9-4B68-8FAE-91D412537726}" type="presParOf" srcId="{5379F085-347B-4A86-8A8A-DD1EA7D5FF09}" destId="{48AEF6FE-D1EC-4448-B8D7-FD9F5CA1EF74}" srcOrd="4" destOrd="0" presId="urn:microsoft.com/office/officeart/2005/8/layout/vList2"/>
    <dgm:cxn modelId="{1E2B8960-E305-452B-BCA1-F7B6FCCBEEA7}" type="presParOf" srcId="{5379F085-347B-4A86-8A8A-DD1EA7D5FF09}" destId="{02300A92-CD37-4C85-8605-84AEEC86181C}" srcOrd="5" destOrd="0" presId="urn:microsoft.com/office/officeart/2005/8/layout/vList2"/>
    <dgm:cxn modelId="{8F51FBCA-A61D-4391-90B7-4D6FA321C097}" type="presParOf" srcId="{5379F085-347B-4A86-8A8A-DD1EA7D5FF09}" destId="{DC8DDD39-C281-4431-9F33-110E22CEB42B}" srcOrd="6" destOrd="0" presId="urn:microsoft.com/office/officeart/2005/8/layout/vList2"/>
    <dgm:cxn modelId="{5AA53309-AEFA-4AA2-93A0-BA90B2355277}" type="presParOf" srcId="{5379F085-347B-4A86-8A8A-DD1EA7D5FF09}" destId="{70E5ABEC-D73E-43DF-9224-9006C625DE61}" srcOrd="7" destOrd="0" presId="urn:microsoft.com/office/officeart/2005/8/layout/vList2"/>
    <dgm:cxn modelId="{78024A01-F0A3-48AD-B9FA-D85A23A611BB}" type="presParOf" srcId="{5379F085-347B-4A86-8A8A-DD1EA7D5FF09}" destId="{1AAEBB87-F7A5-410E-AB18-12C94F115513}"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DA97DF-ACFD-4CEE-98C9-24C43DD4E1A8}"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E6402BEA-3D20-4D07-9855-5C675457FD03}">
      <dgm:prSet custT="1"/>
      <dgm:spPr/>
      <dgm:t>
        <a:bodyPr/>
        <a:lstStyle/>
        <a:p>
          <a:r>
            <a:rPr lang="en-US" sz="1400" dirty="0"/>
            <a:t>A relatively small research body on solar farm impacts with respect to impacts on animal and plant populations as noted by (Chock, Clucas, Peterson, at al, 2021) ‘studies of wildlife </a:t>
          </a:r>
          <a:r>
            <a:rPr lang="en-US" sz="1400" dirty="0" err="1"/>
            <a:t>behavioural</a:t>
          </a:r>
          <a:r>
            <a:rPr lang="en-US" sz="1400" dirty="0"/>
            <a:t> response to solar facilities have been called for, including bird interactions with solar facilities ‘. </a:t>
          </a:r>
          <a:endParaRPr lang="en-GB" sz="1400" dirty="0"/>
        </a:p>
      </dgm:t>
    </dgm:pt>
    <dgm:pt modelId="{B9485D00-A6B6-4B40-816F-5530E1855996}" type="parTrans" cxnId="{4E76DFED-32E1-4946-B857-11B6425B70AD}">
      <dgm:prSet/>
      <dgm:spPr/>
      <dgm:t>
        <a:bodyPr/>
        <a:lstStyle/>
        <a:p>
          <a:endParaRPr lang="en-GB"/>
        </a:p>
      </dgm:t>
    </dgm:pt>
    <dgm:pt modelId="{C151A402-23B1-4BE9-BCF3-E679D6ED757C}" type="sibTrans" cxnId="{4E76DFED-32E1-4946-B857-11B6425B70AD}">
      <dgm:prSet/>
      <dgm:spPr/>
      <dgm:t>
        <a:bodyPr/>
        <a:lstStyle/>
        <a:p>
          <a:endParaRPr lang="en-GB"/>
        </a:p>
      </dgm:t>
    </dgm:pt>
    <dgm:pt modelId="{A315E13A-7CB6-4018-910C-E38E8E4FF942}">
      <dgm:prSet custT="1"/>
      <dgm:spPr/>
      <dgm:t>
        <a:bodyPr/>
        <a:lstStyle/>
        <a:p>
          <a:r>
            <a:rPr lang="en-US" sz="1400" dirty="0"/>
            <a:t>(</a:t>
          </a:r>
          <a:r>
            <a:rPr lang="en-US" sz="1400" dirty="0" err="1"/>
            <a:t>Montang,Parker</a:t>
          </a:r>
          <a:r>
            <a:rPr lang="en-US" sz="1400" dirty="0"/>
            <a:t> &amp; Clarkson,2016) suggest ,with particular reference to solar farms in agricultural settings that further studies to be made with respect to nocturnal raptors(i.e. owls) ,skylarks, small mammals, bats and brown hares. Also recommend ed research into their effects on amphibians, reptiles and other invertebrate species. </a:t>
          </a:r>
          <a:endParaRPr lang="en-GB" sz="1400" dirty="0"/>
        </a:p>
      </dgm:t>
    </dgm:pt>
    <dgm:pt modelId="{E7ADABED-88A0-4EBC-8432-17DA072875BB}" type="parTrans" cxnId="{17409180-B192-4B52-8FCC-58249EA88073}">
      <dgm:prSet/>
      <dgm:spPr/>
      <dgm:t>
        <a:bodyPr/>
        <a:lstStyle/>
        <a:p>
          <a:endParaRPr lang="en-GB"/>
        </a:p>
      </dgm:t>
    </dgm:pt>
    <dgm:pt modelId="{E79AB584-03E6-473B-B957-ADF2C77A490B}" type="sibTrans" cxnId="{17409180-B192-4B52-8FCC-58249EA88073}">
      <dgm:prSet/>
      <dgm:spPr/>
      <dgm:t>
        <a:bodyPr/>
        <a:lstStyle/>
        <a:p>
          <a:endParaRPr lang="en-GB"/>
        </a:p>
      </dgm:t>
    </dgm:pt>
    <dgm:pt modelId="{0D8B4A96-3060-4C10-A13A-F0839F3F52CA}">
      <dgm:prSet/>
      <dgm:spPr/>
      <dgm:t>
        <a:bodyPr/>
        <a:lstStyle/>
        <a:p>
          <a:r>
            <a:rPr lang="en-US" dirty="0"/>
            <a:t>(</a:t>
          </a:r>
          <a:r>
            <a:rPr lang="en-US" dirty="0" err="1"/>
            <a:t>Lovich</a:t>
          </a:r>
          <a:r>
            <a:rPr lang="en-US" dirty="0"/>
            <a:t> &amp; Ennen,2011) call for studies regarding the cumulative impacts on wildlife from solar farm technologies ,</a:t>
          </a:r>
          <a:r>
            <a:rPr lang="en-US" dirty="0" err="1"/>
            <a:t>i.e</a:t>
          </a:r>
          <a:r>
            <a:rPr lang="en-US" dirty="0"/>
            <a:t>  is there wildlife betterment if development was concentrated or small, scattered over larger areas. </a:t>
          </a:r>
          <a:endParaRPr lang="en-GB" dirty="0"/>
        </a:p>
      </dgm:t>
    </dgm:pt>
    <dgm:pt modelId="{689D74A0-7719-4FCF-80AF-71A80ADFB93A}" type="parTrans" cxnId="{DA710D1C-2F53-4BDD-B979-4A20B9E75DF9}">
      <dgm:prSet/>
      <dgm:spPr/>
      <dgm:t>
        <a:bodyPr/>
        <a:lstStyle/>
        <a:p>
          <a:endParaRPr lang="en-GB"/>
        </a:p>
      </dgm:t>
    </dgm:pt>
    <dgm:pt modelId="{AA9F9E16-5C34-4E1C-8C7D-037590500954}" type="sibTrans" cxnId="{DA710D1C-2F53-4BDD-B979-4A20B9E75DF9}">
      <dgm:prSet/>
      <dgm:spPr/>
      <dgm:t>
        <a:bodyPr/>
        <a:lstStyle/>
        <a:p>
          <a:endParaRPr lang="en-GB"/>
        </a:p>
      </dgm:t>
    </dgm:pt>
    <dgm:pt modelId="{CDE1CC7C-8A31-4C47-A792-40EDCAACBEF0}" type="pres">
      <dgm:prSet presAssocID="{D1DA97DF-ACFD-4CEE-98C9-24C43DD4E1A8}" presName="CompostProcess" presStyleCnt="0">
        <dgm:presLayoutVars>
          <dgm:dir/>
          <dgm:resizeHandles val="exact"/>
        </dgm:presLayoutVars>
      </dgm:prSet>
      <dgm:spPr/>
    </dgm:pt>
    <dgm:pt modelId="{370025C9-56BD-495A-A0A8-7E69954216B4}" type="pres">
      <dgm:prSet presAssocID="{D1DA97DF-ACFD-4CEE-98C9-24C43DD4E1A8}" presName="arrow" presStyleLbl="bgShp" presStyleIdx="0" presStyleCnt="1"/>
      <dgm:spPr/>
    </dgm:pt>
    <dgm:pt modelId="{C0ABCCEF-0D83-4E68-9099-1BB5AF77D97E}" type="pres">
      <dgm:prSet presAssocID="{D1DA97DF-ACFD-4CEE-98C9-24C43DD4E1A8}" presName="linearProcess" presStyleCnt="0"/>
      <dgm:spPr/>
    </dgm:pt>
    <dgm:pt modelId="{FF0DFFDC-0D89-4277-AEBD-FCF66D3F9B13}" type="pres">
      <dgm:prSet presAssocID="{E6402BEA-3D20-4D07-9855-5C675457FD03}" presName="textNode" presStyleLbl="node1" presStyleIdx="0" presStyleCnt="3" custScaleY="211505">
        <dgm:presLayoutVars>
          <dgm:bulletEnabled val="1"/>
        </dgm:presLayoutVars>
      </dgm:prSet>
      <dgm:spPr/>
    </dgm:pt>
    <dgm:pt modelId="{6C48394B-D61C-4962-BEB2-B2A093CC8DBF}" type="pres">
      <dgm:prSet presAssocID="{C151A402-23B1-4BE9-BCF3-E679D6ED757C}" presName="sibTrans" presStyleCnt="0"/>
      <dgm:spPr/>
    </dgm:pt>
    <dgm:pt modelId="{48B85AD1-BB36-4AE7-821D-D7903D9A914F}" type="pres">
      <dgm:prSet presAssocID="{A315E13A-7CB6-4018-910C-E38E8E4FF942}" presName="textNode" presStyleLbl="node1" presStyleIdx="1" presStyleCnt="3" custScaleY="205277">
        <dgm:presLayoutVars>
          <dgm:bulletEnabled val="1"/>
        </dgm:presLayoutVars>
      </dgm:prSet>
      <dgm:spPr/>
    </dgm:pt>
    <dgm:pt modelId="{A719175B-7F08-423C-8C8B-EB908156294D}" type="pres">
      <dgm:prSet presAssocID="{E79AB584-03E6-473B-B957-ADF2C77A490B}" presName="sibTrans" presStyleCnt="0"/>
      <dgm:spPr/>
    </dgm:pt>
    <dgm:pt modelId="{47B95435-93A1-4A51-A019-B475E711E8CF}" type="pres">
      <dgm:prSet presAssocID="{0D8B4A96-3060-4C10-A13A-F0839F3F52CA}" presName="textNode" presStyleLbl="node1" presStyleIdx="2" presStyleCnt="3" custScaleY="204325">
        <dgm:presLayoutVars>
          <dgm:bulletEnabled val="1"/>
        </dgm:presLayoutVars>
      </dgm:prSet>
      <dgm:spPr/>
    </dgm:pt>
  </dgm:ptLst>
  <dgm:cxnLst>
    <dgm:cxn modelId="{DA710D1C-2F53-4BDD-B979-4A20B9E75DF9}" srcId="{D1DA97DF-ACFD-4CEE-98C9-24C43DD4E1A8}" destId="{0D8B4A96-3060-4C10-A13A-F0839F3F52CA}" srcOrd="2" destOrd="0" parTransId="{689D74A0-7719-4FCF-80AF-71A80ADFB93A}" sibTransId="{AA9F9E16-5C34-4E1C-8C7D-037590500954}"/>
    <dgm:cxn modelId="{7B4CDB37-FB94-4BF3-B556-441B00FC4819}" type="presOf" srcId="{D1DA97DF-ACFD-4CEE-98C9-24C43DD4E1A8}" destId="{CDE1CC7C-8A31-4C47-A792-40EDCAACBEF0}" srcOrd="0" destOrd="0" presId="urn:microsoft.com/office/officeart/2005/8/layout/hProcess9"/>
    <dgm:cxn modelId="{AA00876F-6F74-4849-802F-F54B1F843A92}" type="presOf" srcId="{0D8B4A96-3060-4C10-A13A-F0839F3F52CA}" destId="{47B95435-93A1-4A51-A019-B475E711E8CF}" srcOrd="0" destOrd="0" presId="urn:microsoft.com/office/officeart/2005/8/layout/hProcess9"/>
    <dgm:cxn modelId="{17409180-B192-4B52-8FCC-58249EA88073}" srcId="{D1DA97DF-ACFD-4CEE-98C9-24C43DD4E1A8}" destId="{A315E13A-7CB6-4018-910C-E38E8E4FF942}" srcOrd="1" destOrd="0" parTransId="{E7ADABED-88A0-4EBC-8432-17DA072875BB}" sibTransId="{E79AB584-03E6-473B-B957-ADF2C77A490B}"/>
    <dgm:cxn modelId="{9769C686-450D-4E34-B0AB-D84802A3F52D}" type="presOf" srcId="{A315E13A-7CB6-4018-910C-E38E8E4FF942}" destId="{48B85AD1-BB36-4AE7-821D-D7903D9A914F}" srcOrd="0" destOrd="0" presId="urn:microsoft.com/office/officeart/2005/8/layout/hProcess9"/>
    <dgm:cxn modelId="{41F547E8-9DF7-4286-B88D-99DF32414C61}" type="presOf" srcId="{E6402BEA-3D20-4D07-9855-5C675457FD03}" destId="{FF0DFFDC-0D89-4277-AEBD-FCF66D3F9B13}" srcOrd="0" destOrd="0" presId="urn:microsoft.com/office/officeart/2005/8/layout/hProcess9"/>
    <dgm:cxn modelId="{4E76DFED-32E1-4946-B857-11B6425B70AD}" srcId="{D1DA97DF-ACFD-4CEE-98C9-24C43DD4E1A8}" destId="{E6402BEA-3D20-4D07-9855-5C675457FD03}" srcOrd="0" destOrd="0" parTransId="{B9485D00-A6B6-4B40-816F-5530E1855996}" sibTransId="{C151A402-23B1-4BE9-BCF3-E679D6ED757C}"/>
    <dgm:cxn modelId="{E4B26D46-797F-4210-818D-FBC2B0FA0231}" type="presParOf" srcId="{CDE1CC7C-8A31-4C47-A792-40EDCAACBEF0}" destId="{370025C9-56BD-495A-A0A8-7E69954216B4}" srcOrd="0" destOrd="0" presId="urn:microsoft.com/office/officeart/2005/8/layout/hProcess9"/>
    <dgm:cxn modelId="{2756BA07-AB27-4445-995C-CBA44D26ABC3}" type="presParOf" srcId="{CDE1CC7C-8A31-4C47-A792-40EDCAACBEF0}" destId="{C0ABCCEF-0D83-4E68-9099-1BB5AF77D97E}" srcOrd="1" destOrd="0" presId="urn:microsoft.com/office/officeart/2005/8/layout/hProcess9"/>
    <dgm:cxn modelId="{0F26E6F9-AF5E-4809-98EE-2EBF0FF68597}" type="presParOf" srcId="{C0ABCCEF-0D83-4E68-9099-1BB5AF77D97E}" destId="{FF0DFFDC-0D89-4277-AEBD-FCF66D3F9B13}" srcOrd="0" destOrd="0" presId="urn:microsoft.com/office/officeart/2005/8/layout/hProcess9"/>
    <dgm:cxn modelId="{CEDCFEBC-06DF-476D-9614-B8518B2EC73E}" type="presParOf" srcId="{C0ABCCEF-0D83-4E68-9099-1BB5AF77D97E}" destId="{6C48394B-D61C-4962-BEB2-B2A093CC8DBF}" srcOrd="1" destOrd="0" presId="urn:microsoft.com/office/officeart/2005/8/layout/hProcess9"/>
    <dgm:cxn modelId="{D6E19616-F2BC-4DEE-8202-E144038E47DA}" type="presParOf" srcId="{C0ABCCEF-0D83-4E68-9099-1BB5AF77D97E}" destId="{48B85AD1-BB36-4AE7-821D-D7903D9A914F}" srcOrd="2" destOrd="0" presId="urn:microsoft.com/office/officeart/2005/8/layout/hProcess9"/>
    <dgm:cxn modelId="{DA65FB77-0C3E-4CC0-A82E-79D809023634}" type="presParOf" srcId="{C0ABCCEF-0D83-4E68-9099-1BB5AF77D97E}" destId="{A719175B-7F08-423C-8C8B-EB908156294D}" srcOrd="3" destOrd="0" presId="urn:microsoft.com/office/officeart/2005/8/layout/hProcess9"/>
    <dgm:cxn modelId="{E8FFCF7D-6A45-4C07-BD56-BA24ADEFB568}" type="presParOf" srcId="{C0ABCCEF-0D83-4E68-9099-1BB5AF77D97E}" destId="{47B95435-93A1-4A51-A019-B475E711E8CF}" srcOrd="4"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9E59E3C-D577-4E41-9DA6-4623D66588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847A3CD7-DD34-41D5-B2EE-B95FA0FFA3D2}">
      <dgm:prSet custT="1"/>
      <dgm:spPr/>
      <dgm:t>
        <a:bodyPr/>
        <a:lstStyle/>
        <a:p>
          <a:r>
            <a:rPr lang="en-GB" sz="1800" b="1" i="1" dirty="0"/>
            <a:t>E.I.A.  Monitoring and Follow up Weaknesses</a:t>
          </a:r>
          <a:r>
            <a:rPr lang="en-GB" sz="1300" b="1" i="1" dirty="0"/>
            <a:t>: </a:t>
          </a:r>
          <a:endParaRPr lang="en-GB" sz="1300" dirty="0"/>
        </a:p>
      </dgm:t>
    </dgm:pt>
    <dgm:pt modelId="{D469D355-0FD0-44D4-AF6E-0EFEC5A00869}" type="parTrans" cxnId="{43BCD19A-62E0-430B-8C20-69FD4DE1F612}">
      <dgm:prSet/>
      <dgm:spPr/>
      <dgm:t>
        <a:bodyPr/>
        <a:lstStyle/>
        <a:p>
          <a:endParaRPr lang="en-GB"/>
        </a:p>
      </dgm:t>
    </dgm:pt>
    <dgm:pt modelId="{97A91A9F-BB3E-4A8D-895F-DB269C2B8E52}" type="sibTrans" cxnId="{43BCD19A-62E0-430B-8C20-69FD4DE1F612}">
      <dgm:prSet/>
      <dgm:spPr/>
      <dgm:t>
        <a:bodyPr/>
        <a:lstStyle/>
        <a:p>
          <a:endParaRPr lang="en-GB"/>
        </a:p>
      </dgm:t>
    </dgm:pt>
    <dgm:pt modelId="{D91CA96F-A975-40CE-9BB7-B055F8DE7F78}">
      <dgm:prSet custT="1"/>
      <dgm:spPr/>
      <dgm:t>
        <a:bodyPr/>
        <a:lstStyle/>
        <a:p>
          <a:r>
            <a:rPr lang="en-GB" sz="1400" dirty="0"/>
            <a:t>Regarding monitoring and follow up, current literature perceives this as weakness in E.I.A.: (Thakur, U.J. &amp; Fischer, T.B.,2016) and (Morrison-Saunders, A. et al, 2021) comment respectively that they advocate for mandatory data collection standards and post evaluation of development schemes to be included in national policy/guidance.</a:t>
          </a:r>
        </a:p>
      </dgm:t>
    </dgm:pt>
    <dgm:pt modelId="{0CC06C14-34EF-49B2-9778-C16FE2D62F43}" type="parTrans" cxnId="{ECD288B6-8CB9-469B-B911-2C6125733E6C}">
      <dgm:prSet/>
      <dgm:spPr/>
      <dgm:t>
        <a:bodyPr/>
        <a:lstStyle/>
        <a:p>
          <a:endParaRPr lang="en-GB"/>
        </a:p>
      </dgm:t>
    </dgm:pt>
    <dgm:pt modelId="{A49F1564-DAD3-4743-887E-506ABEADCEA6}" type="sibTrans" cxnId="{ECD288B6-8CB9-469B-B911-2C6125733E6C}">
      <dgm:prSet/>
      <dgm:spPr/>
      <dgm:t>
        <a:bodyPr/>
        <a:lstStyle/>
        <a:p>
          <a:endParaRPr lang="en-GB"/>
        </a:p>
      </dgm:t>
    </dgm:pt>
    <dgm:pt modelId="{47799800-2F21-41C9-AA0E-FB43F8E54824}">
      <dgm:prSet custT="1"/>
      <dgm:spPr/>
      <dgm:t>
        <a:bodyPr/>
        <a:lstStyle/>
        <a:p>
          <a:r>
            <a:rPr lang="en-GB" sz="1400" dirty="0"/>
            <a:t>In this example the LEMP for Brynrhyd allows for significant biological enhancements and mitigation of construction impacts and incorporates a monitoring program, during the operational phase and data collation prior to decommissioning. However, regarding the latter it does not </a:t>
          </a:r>
          <a:r>
            <a:rPr lang="en-GB" sz="1400" i="1" dirty="0"/>
            <a:t>tacitly describe any form of ongoing management responsibility or succession management strategy.</a:t>
          </a:r>
          <a:endParaRPr lang="en-GB" sz="1400" dirty="0"/>
        </a:p>
      </dgm:t>
    </dgm:pt>
    <dgm:pt modelId="{906338CE-E434-42F7-96AE-B4DFD0DDDCC0}" type="parTrans" cxnId="{4E407BC8-C0D1-48FA-A5D5-5B8154245BB5}">
      <dgm:prSet/>
      <dgm:spPr/>
      <dgm:t>
        <a:bodyPr/>
        <a:lstStyle/>
        <a:p>
          <a:endParaRPr lang="en-GB"/>
        </a:p>
      </dgm:t>
    </dgm:pt>
    <dgm:pt modelId="{950E2C04-F6B2-4DBD-89ED-627C0A38C21D}" type="sibTrans" cxnId="{4E407BC8-C0D1-48FA-A5D5-5B8154245BB5}">
      <dgm:prSet/>
      <dgm:spPr/>
      <dgm:t>
        <a:bodyPr/>
        <a:lstStyle/>
        <a:p>
          <a:endParaRPr lang="en-GB"/>
        </a:p>
      </dgm:t>
    </dgm:pt>
    <dgm:pt modelId="{EF4364D5-AC10-477D-B883-A287C31DFD0D}">
      <dgm:prSet custT="1"/>
      <dgm:spPr/>
      <dgm:t>
        <a:bodyPr/>
        <a:lstStyle/>
        <a:p>
          <a:r>
            <a:rPr lang="en-GB" sz="1400" dirty="0"/>
            <a:t>This leaves an open-ended process, whereby the long-term effects of impact mitigation in the ES cannot be effectively assessed, providing no ability to review and correct ineffective measures.  It would also contribute to a lack of scientific data for assessing the effects solar farm technology on animal and plant populations.</a:t>
          </a:r>
        </a:p>
      </dgm:t>
    </dgm:pt>
    <dgm:pt modelId="{53A570F5-1028-436A-A726-E80A5771113B}" type="parTrans" cxnId="{C468A0B0-8BDB-4FF1-8D20-242B7FDB6433}">
      <dgm:prSet/>
      <dgm:spPr/>
      <dgm:t>
        <a:bodyPr/>
        <a:lstStyle/>
        <a:p>
          <a:endParaRPr lang="en-GB"/>
        </a:p>
      </dgm:t>
    </dgm:pt>
    <dgm:pt modelId="{5A38A328-5709-436B-AC6D-7DDFB4A6D690}" type="sibTrans" cxnId="{C468A0B0-8BDB-4FF1-8D20-242B7FDB6433}">
      <dgm:prSet/>
      <dgm:spPr/>
      <dgm:t>
        <a:bodyPr/>
        <a:lstStyle/>
        <a:p>
          <a:endParaRPr lang="en-GB"/>
        </a:p>
      </dgm:t>
    </dgm:pt>
    <dgm:pt modelId="{B09B127B-00DD-4E91-BDEB-9705733183E8}" type="pres">
      <dgm:prSet presAssocID="{A9E59E3C-D577-4E41-9DA6-4623D66588AE}" presName="linear" presStyleCnt="0">
        <dgm:presLayoutVars>
          <dgm:animLvl val="lvl"/>
          <dgm:resizeHandles val="exact"/>
        </dgm:presLayoutVars>
      </dgm:prSet>
      <dgm:spPr/>
    </dgm:pt>
    <dgm:pt modelId="{1FA106C2-415F-48A3-968B-9749EADAD152}" type="pres">
      <dgm:prSet presAssocID="{847A3CD7-DD34-41D5-B2EE-B95FA0FFA3D2}" presName="parentText" presStyleLbl="node1" presStyleIdx="0" presStyleCnt="4" custScaleX="98174" custScaleY="65286" custLinFactNeighborY="-30681">
        <dgm:presLayoutVars>
          <dgm:chMax val="0"/>
          <dgm:bulletEnabled val="1"/>
        </dgm:presLayoutVars>
      </dgm:prSet>
      <dgm:spPr/>
    </dgm:pt>
    <dgm:pt modelId="{DCE1A7F2-FF8C-49BF-B347-0C78784B400D}" type="pres">
      <dgm:prSet presAssocID="{97A91A9F-BB3E-4A8D-895F-DB269C2B8E52}" presName="spacer" presStyleCnt="0"/>
      <dgm:spPr/>
    </dgm:pt>
    <dgm:pt modelId="{73951B12-007A-4043-87D3-0A566343B1C1}" type="pres">
      <dgm:prSet presAssocID="{D91CA96F-A975-40CE-9BB7-B055F8DE7F78}" presName="parentText" presStyleLbl="node1" presStyleIdx="1" presStyleCnt="4" custScaleY="83510">
        <dgm:presLayoutVars>
          <dgm:chMax val="0"/>
          <dgm:bulletEnabled val="1"/>
        </dgm:presLayoutVars>
      </dgm:prSet>
      <dgm:spPr/>
    </dgm:pt>
    <dgm:pt modelId="{50481B1A-8D19-42D8-B59C-BBF6C871F950}" type="pres">
      <dgm:prSet presAssocID="{A49F1564-DAD3-4743-887E-506ABEADCEA6}" presName="spacer" presStyleCnt="0"/>
      <dgm:spPr/>
    </dgm:pt>
    <dgm:pt modelId="{E007CFF8-E864-49BA-B9F6-64F6156DA8C4}" type="pres">
      <dgm:prSet presAssocID="{47799800-2F21-41C9-AA0E-FB43F8E54824}" presName="parentText" presStyleLbl="node1" presStyleIdx="2" presStyleCnt="4" custScaleY="87408">
        <dgm:presLayoutVars>
          <dgm:chMax val="0"/>
          <dgm:bulletEnabled val="1"/>
        </dgm:presLayoutVars>
      </dgm:prSet>
      <dgm:spPr/>
    </dgm:pt>
    <dgm:pt modelId="{A13F9BEF-8058-4BB3-9A4F-BC5B9DFCD807}" type="pres">
      <dgm:prSet presAssocID="{950E2C04-F6B2-4DBD-89ED-627C0A38C21D}" presName="spacer" presStyleCnt="0"/>
      <dgm:spPr/>
    </dgm:pt>
    <dgm:pt modelId="{E9E32254-030E-4874-B0D5-1C06A1C00FB1}" type="pres">
      <dgm:prSet presAssocID="{EF4364D5-AC10-477D-B883-A287C31DFD0D}" presName="parentText" presStyleLbl="node1" presStyleIdx="3" presStyleCnt="4" custScaleY="79451">
        <dgm:presLayoutVars>
          <dgm:chMax val="0"/>
          <dgm:bulletEnabled val="1"/>
        </dgm:presLayoutVars>
      </dgm:prSet>
      <dgm:spPr/>
    </dgm:pt>
  </dgm:ptLst>
  <dgm:cxnLst>
    <dgm:cxn modelId="{19917F71-FDDF-42B5-83D7-792887A5214F}" type="presOf" srcId="{EF4364D5-AC10-477D-B883-A287C31DFD0D}" destId="{E9E32254-030E-4874-B0D5-1C06A1C00FB1}" srcOrd="0" destOrd="0" presId="urn:microsoft.com/office/officeart/2005/8/layout/vList2"/>
    <dgm:cxn modelId="{FC8F2257-9C13-4BC8-B7BB-C5719627D1D2}" type="presOf" srcId="{47799800-2F21-41C9-AA0E-FB43F8E54824}" destId="{E007CFF8-E864-49BA-B9F6-64F6156DA8C4}" srcOrd="0" destOrd="0" presId="urn:microsoft.com/office/officeart/2005/8/layout/vList2"/>
    <dgm:cxn modelId="{BEAA5A86-7A7E-4F33-92DD-0D5261BC3DFA}" type="presOf" srcId="{D91CA96F-A975-40CE-9BB7-B055F8DE7F78}" destId="{73951B12-007A-4043-87D3-0A566343B1C1}" srcOrd="0" destOrd="0" presId="urn:microsoft.com/office/officeart/2005/8/layout/vList2"/>
    <dgm:cxn modelId="{B76C0292-F458-484A-B639-162DD9A34CF6}" type="presOf" srcId="{847A3CD7-DD34-41D5-B2EE-B95FA0FFA3D2}" destId="{1FA106C2-415F-48A3-968B-9749EADAD152}" srcOrd="0" destOrd="0" presId="urn:microsoft.com/office/officeart/2005/8/layout/vList2"/>
    <dgm:cxn modelId="{43BCD19A-62E0-430B-8C20-69FD4DE1F612}" srcId="{A9E59E3C-D577-4E41-9DA6-4623D66588AE}" destId="{847A3CD7-DD34-41D5-B2EE-B95FA0FFA3D2}" srcOrd="0" destOrd="0" parTransId="{D469D355-0FD0-44D4-AF6E-0EFEC5A00869}" sibTransId="{97A91A9F-BB3E-4A8D-895F-DB269C2B8E52}"/>
    <dgm:cxn modelId="{D18CB1AF-D1E2-4E7F-8A4C-10BA01FE8A24}" type="presOf" srcId="{A9E59E3C-D577-4E41-9DA6-4623D66588AE}" destId="{B09B127B-00DD-4E91-BDEB-9705733183E8}" srcOrd="0" destOrd="0" presId="urn:microsoft.com/office/officeart/2005/8/layout/vList2"/>
    <dgm:cxn modelId="{C468A0B0-8BDB-4FF1-8D20-242B7FDB6433}" srcId="{A9E59E3C-D577-4E41-9DA6-4623D66588AE}" destId="{EF4364D5-AC10-477D-B883-A287C31DFD0D}" srcOrd="3" destOrd="0" parTransId="{53A570F5-1028-436A-A726-E80A5771113B}" sibTransId="{5A38A328-5709-436B-AC6D-7DDFB4A6D690}"/>
    <dgm:cxn modelId="{ECD288B6-8CB9-469B-B911-2C6125733E6C}" srcId="{A9E59E3C-D577-4E41-9DA6-4623D66588AE}" destId="{D91CA96F-A975-40CE-9BB7-B055F8DE7F78}" srcOrd="1" destOrd="0" parTransId="{0CC06C14-34EF-49B2-9778-C16FE2D62F43}" sibTransId="{A49F1564-DAD3-4743-887E-506ABEADCEA6}"/>
    <dgm:cxn modelId="{4E407BC8-C0D1-48FA-A5D5-5B8154245BB5}" srcId="{A9E59E3C-D577-4E41-9DA6-4623D66588AE}" destId="{47799800-2F21-41C9-AA0E-FB43F8E54824}" srcOrd="2" destOrd="0" parTransId="{906338CE-E434-42F7-96AE-B4DFD0DDDCC0}" sibTransId="{950E2C04-F6B2-4DBD-89ED-627C0A38C21D}"/>
    <dgm:cxn modelId="{25733C24-A43E-412B-AD30-EB402D22746D}" type="presParOf" srcId="{B09B127B-00DD-4E91-BDEB-9705733183E8}" destId="{1FA106C2-415F-48A3-968B-9749EADAD152}" srcOrd="0" destOrd="0" presId="urn:microsoft.com/office/officeart/2005/8/layout/vList2"/>
    <dgm:cxn modelId="{A32FD55B-4EDA-45EF-8AD1-847B2290BFDC}" type="presParOf" srcId="{B09B127B-00DD-4E91-BDEB-9705733183E8}" destId="{DCE1A7F2-FF8C-49BF-B347-0C78784B400D}" srcOrd="1" destOrd="0" presId="urn:microsoft.com/office/officeart/2005/8/layout/vList2"/>
    <dgm:cxn modelId="{292E81FB-681E-4DFF-9C21-73E6CD001FC7}" type="presParOf" srcId="{B09B127B-00DD-4E91-BDEB-9705733183E8}" destId="{73951B12-007A-4043-87D3-0A566343B1C1}" srcOrd="2" destOrd="0" presId="urn:microsoft.com/office/officeart/2005/8/layout/vList2"/>
    <dgm:cxn modelId="{EE37113D-3FF7-42D4-B198-5862C109A7A1}" type="presParOf" srcId="{B09B127B-00DD-4E91-BDEB-9705733183E8}" destId="{50481B1A-8D19-42D8-B59C-BBF6C871F950}" srcOrd="3" destOrd="0" presId="urn:microsoft.com/office/officeart/2005/8/layout/vList2"/>
    <dgm:cxn modelId="{6EC7D60B-0584-472A-8A44-B80182A3F569}" type="presParOf" srcId="{B09B127B-00DD-4E91-BDEB-9705733183E8}" destId="{E007CFF8-E864-49BA-B9F6-64F6156DA8C4}" srcOrd="4" destOrd="0" presId="urn:microsoft.com/office/officeart/2005/8/layout/vList2"/>
    <dgm:cxn modelId="{7162BBE6-D885-4E8B-94CE-0E54FDA61154}" type="presParOf" srcId="{B09B127B-00DD-4E91-BDEB-9705733183E8}" destId="{A13F9BEF-8058-4BB3-9A4F-BC5B9DFCD807}" srcOrd="5" destOrd="0" presId="urn:microsoft.com/office/officeart/2005/8/layout/vList2"/>
    <dgm:cxn modelId="{3FF7E79C-32E1-4416-A13E-92601373C7AE}" type="presParOf" srcId="{B09B127B-00DD-4E91-BDEB-9705733183E8}" destId="{E9E32254-030E-4874-B0D5-1C06A1C00FB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DED5FC-2D8B-40A9-A57E-600807933E6D}">
      <dsp:nvSpPr>
        <dsp:cNvPr id="0" name=""/>
        <dsp:cNvSpPr/>
      </dsp:nvSpPr>
      <dsp:spPr>
        <a:xfrm>
          <a:off x="0" y="0"/>
          <a:ext cx="5702532" cy="5702532"/>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67C175-A2D7-4E02-AE96-7BBB5778CE61}">
      <dsp:nvSpPr>
        <dsp:cNvPr id="0" name=""/>
        <dsp:cNvSpPr/>
      </dsp:nvSpPr>
      <dsp:spPr>
        <a:xfrm>
          <a:off x="2851266" y="0"/>
          <a:ext cx="8684029" cy="5702532"/>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srgbClr val="C00000"/>
              </a:solidFill>
            </a:rPr>
            <a:t>Summary of EIA Assessment for Brynryd Solar Farm.</a:t>
          </a:r>
        </a:p>
        <a:p>
          <a:pPr marL="0" lvl="0" indent="0" algn="l" defTabSz="1066800">
            <a:lnSpc>
              <a:spcPct val="90000"/>
            </a:lnSpc>
            <a:spcBef>
              <a:spcPct val="0"/>
            </a:spcBef>
            <a:spcAft>
              <a:spcPct val="35000"/>
            </a:spcAft>
            <a:buNone/>
          </a:pPr>
          <a:endParaRPr lang="en-US" sz="1400" kern="1200" dirty="0"/>
        </a:p>
        <a:p>
          <a:pPr marL="0" lvl="0" indent="0" algn="l" defTabSz="1066800">
            <a:lnSpc>
              <a:spcPct val="90000"/>
            </a:lnSpc>
            <a:spcBef>
              <a:spcPct val="0"/>
            </a:spcBef>
            <a:spcAft>
              <a:spcPct val="35000"/>
            </a:spcAft>
            <a:buNone/>
          </a:pPr>
          <a:endParaRPr lang="en-US" sz="1400" kern="1200" dirty="0"/>
        </a:p>
        <a:p>
          <a:pPr marL="0" lvl="0" indent="0" algn="l" defTabSz="1066800">
            <a:lnSpc>
              <a:spcPct val="90000"/>
            </a:lnSpc>
            <a:spcBef>
              <a:spcPct val="0"/>
            </a:spcBef>
            <a:spcAft>
              <a:spcPct val="35000"/>
            </a:spcAft>
            <a:buNone/>
          </a:pPr>
          <a:r>
            <a:rPr lang="en-US" sz="1400" kern="1200" dirty="0"/>
            <a:t>1) The case study was chosen as it appeared to display in the main, a competent and iterative approach to E.I.A., providing a sound basis for assessing impact magnitude and effectiveness of mitigation proposals. Climate Change Policy and Planning Policy at National and local levels relevant to renewable  had also been clearly considered as per the  </a:t>
          </a:r>
          <a:r>
            <a:rPr lang="en-US" sz="1400" kern="1200" dirty="0" err="1"/>
            <a:t>E.I.A.regulations</a:t>
          </a:r>
          <a:r>
            <a:rPr lang="en-US" sz="1400" kern="1200" dirty="0"/>
            <a:t>. Alternative schemes had also been considered, with the scheme in accordance with the regulations.</a:t>
          </a:r>
        </a:p>
        <a:p>
          <a:pPr marL="0" lvl="0" indent="0" algn="l" defTabSz="1066800">
            <a:lnSpc>
              <a:spcPct val="90000"/>
            </a:lnSpc>
            <a:spcBef>
              <a:spcPct val="0"/>
            </a:spcBef>
            <a:spcAft>
              <a:spcPct val="35000"/>
            </a:spcAft>
            <a:buNone/>
          </a:pPr>
          <a:endParaRPr lang="en-GB" sz="1400" kern="1200" dirty="0"/>
        </a:p>
        <a:p>
          <a:pPr marL="0" lvl="0" indent="0" algn="l" defTabSz="1066800">
            <a:lnSpc>
              <a:spcPct val="90000"/>
            </a:lnSpc>
            <a:spcBef>
              <a:spcPct val="0"/>
            </a:spcBef>
            <a:spcAft>
              <a:spcPct val="35000"/>
            </a:spcAft>
            <a:buNone/>
          </a:pPr>
          <a:endParaRPr lang="en-GB" sz="1400" kern="1200" dirty="0"/>
        </a:p>
        <a:p>
          <a:pPr marL="0" lvl="0" indent="0" algn="ctr" defTabSz="1066800">
            <a:lnSpc>
              <a:spcPct val="90000"/>
            </a:lnSpc>
            <a:spcBef>
              <a:spcPct val="0"/>
            </a:spcBef>
            <a:spcAft>
              <a:spcPct val="35000"/>
            </a:spcAft>
            <a:buNone/>
          </a:pPr>
          <a:endParaRPr lang="en-US" sz="700" kern="1200" dirty="0"/>
        </a:p>
      </dsp:txBody>
      <dsp:txXfrm>
        <a:off x="2851266" y="0"/>
        <a:ext cx="8684029" cy="1211788"/>
      </dsp:txXfrm>
    </dsp:sp>
    <dsp:sp modelId="{B7FAB6BB-A225-47A3-8121-AA007AA0EA16}">
      <dsp:nvSpPr>
        <dsp:cNvPr id="0" name=""/>
        <dsp:cNvSpPr/>
      </dsp:nvSpPr>
      <dsp:spPr>
        <a:xfrm>
          <a:off x="748457" y="1211788"/>
          <a:ext cx="4205617" cy="4205617"/>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A94957-327C-43A8-88B5-E28632E45DAE}">
      <dsp:nvSpPr>
        <dsp:cNvPr id="0" name=""/>
        <dsp:cNvSpPr/>
      </dsp:nvSpPr>
      <dsp:spPr>
        <a:xfrm>
          <a:off x="2851266" y="1211788"/>
          <a:ext cx="8684029" cy="4205617"/>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2)  Evidence of an inclusive, consultation process, during pre informal/formal application period in the form of written, verbal, notices, community consultations and a website, which is still live. Also non statutory and statutory stakeholder feedback has been considered as evidenced by design reiterations, following on from feedback and revised RVAA/LIVA reporting. Community Benefit requests have also been accommodated according to preference stated.</a:t>
          </a:r>
        </a:p>
      </dsp:txBody>
      <dsp:txXfrm>
        <a:off x="2851266" y="1211788"/>
        <a:ext cx="8684029" cy="1211788"/>
      </dsp:txXfrm>
    </dsp:sp>
    <dsp:sp modelId="{4BC19DFC-B1F1-4CE6-AF99-27722C24AAEE}">
      <dsp:nvSpPr>
        <dsp:cNvPr id="0" name=""/>
        <dsp:cNvSpPr/>
      </dsp:nvSpPr>
      <dsp:spPr>
        <a:xfrm>
          <a:off x="1496914" y="2423576"/>
          <a:ext cx="2708702" cy="2708702"/>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7B603F-0800-4AF7-85D7-AD1C0FD59E91}">
      <dsp:nvSpPr>
        <dsp:cNvPr id="0" name=""/>
        <dsp:cNvSpPr/>
      </dsp:nvSpPr>
      <dsp:spPr>
        <a:xfrm>
          <a:off x="2851266" y="2418944"/>
          <a:ext cx="8684029" cy="2708702"/>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3) ES Sept 2021, submitted with planning application comprised of competent technical topic reports comprised of a clear site description, pre post consultation surveys and  addendums: inclusive of Habitat Regulation Assessment to screen out effects on nearby SAC, Noise, Ground, Flood Risk and Heritage and Archeological assessments.</a:t>
          </a:r>
          <a:endParaRPr lang="en-GB" sz="1400" kern="1200" dirty="0"/>
        </a:p>
      </dsp:txBody>
      <dsp:txXfrm>
        <a:off x="2851266" y="2418944"/>
        <a:ext cx="8684029" cy="1211788"/>
      </dsp:txXfrm>
    </dsp:sp>
    <dsp:sp modelId="{009BE0CA-8B17-4976-BC16-453C1FF93676}">
      <dsp:nvSpPr>
        <dsp:cNvPr id="0" name=""/>
        <dsp:cNvSpPr/>
      </dsp:nvSpPr>
      <dsp:spPr>
        <a:xfrm>
          <a:off x="2245371" y="3635364"/>
          <a:ext cx="1211788" cy="1211788"/>
        </a:xfrm>
        <a:prstGeom prst="pie">
          <a:avLst>
            <a:gd name="adj1" fmla="val 5400000"/>
            <a:gd name="adj2" fmla="val 1620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FEAFD3-9C19-43FF-8C07-FD3E0342135E}">
      <dsp:nvSpPr>
        <dsp:cNvPr id="0" name=""/>
        <dsp:cNvSpPr/>
      </dsp:nvSpPr>
      <dsp:spPr>
        <a:xfrm>
          <a:off x="2851266" y="3524994"/>
          <a:ext cx="8684029" cy="1432527"/>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endParaRPr lang="en-GB" sz="700" kern="1200" dirty="0"/>
        </a:p>
        <a:p>
          <a:pPr marL="0" lvl="0" indent="0" algn="ctr" defTabSz="311150">
            <a:lnSpc>
              <a:spcPct val="90000"/>
            </a:lnSpc>
            <a:spcBef>
              <a:spcPct val="0"/>
            </a:spcBef>
            <a:spcAft>
              <a:spcPct val="35000"/>
            </a:spcAft>
            <a:buNone/>
          </a:pPr>
          <a:endParaRPr lang="en-GB" sz="700" kern="1200" dirty="0"/>
        </a:p>
        <a:p>
          <a:pPr marL="0" lvl="0" indent="0" algn="ctr" defTabSz="311150">
            <a:lnSpc>
              <a:spcPct val="90000"/>
            </a:lnSpc>
            <a:spcBef>
              <a:spcPct val="0"/>
            </a:spcBef>
            <a:spcAft>
              <a:spcPct val="35000"/>
            </a:spcAft>
            <a:buNone/>
          </a:pPr>
          <a:r>
            <a:rPr lang="en-GB" sz="700" kern="1200" dirty="0"/>
            <a:t> </a:t>
          </a:r>
        </a:p>
        <a:p>
          <a:pPr marL="0" lvl="0" indent="0" algn="l" defTabSz="311150">
            <a:lnSpc>
              <a:spcPct val="90000"/>
            </a:lnSpc>
            <a:spcBef>
              <a:spcPct val="0"/>
            </a:spcBef>
            <a:spcAft>
              <a:spcPct val="35000"/>
            </a:spcAft>
            <a:buNone/>
          </a:pPr>
          <a:endParaRPr lang="en-GB" sz="1400" kern="1200" dirty="0"/>
        </a:p>
        <a:p>
          <a:pPr marL="0" lvl="0" indent="0" algn="l" defTabSz="311150">
            <a:lnSpc>
              <a:spcPct val="90000"/>
            </a:lnSpc>
            <a:spcBef>
              <a:spcPct val="0"/>
            </a:spcBef>
            <a:spcAft>
              <a:spcPct val="35000"/>
            </a:spcAft>
            <a:buNone/>
          </a:pPr>
          <a:r>
            <a:rPr lang="en-GB" sz="1400" kern="1200" dirty="0"/>
            <a:t>4)As Per Schedule 4 of E.I.A. Regulations: contained a robust Construction Environmental Management Plan(CEMP),Construction Traffic Management Plan(CTMP) and an extensive Landscape and Ecological Management Plan(LEMP)&amp; Arboriculture Tree Survey, to inform root protection measures for all trees near to proposed construction. </a:t>
          </a:r>
          <a:r>
            <a:rPr lang="en-US" sz="1400" kern="1200" dirty="0"/>
            <a:t>Also carried out: Extensive Landscape and visual Impact assessments(LIVA , Resident Visual Amenity (RVAA) &amp;Glint and Glare  Assessments to  assess mitigation of impacts on Landscape Character, element and Visual elements.(                                              )</a:t>
          </a:r>
          <a:endParaRPr lang="en-GB" sz="1400" kern="1200" dirty="0"/>
        </a:p>
        <a:p>
          <a:pPr marL="0" lvl="0" indent="0" algn="l" defTabSz="311150">
            <a:lnSpc>
              <a:spcPct val="90000"/>
            </a:lnSpc>
            <a:spcBef>
              <a:spcPct val="0"/>
            </a:spcBef>
            <a:spcAft>
              <a:spcPct val="35000"/>
            </a:spcAft>
            <a:buNone/>
          </a:pPr>
          <a:endParaRPr lang="en-GB" sz="1400" kern="1200" dirty="0"/>
        </a:p>
        <a:p>
          <a:pPr marL="0" lvl="0" indent="0" algn="ctr" defTabSz="311150">
            <a:lnSpc>
              <a:spcPct val="90000"/>
            </a:lnSpc>
            <a:spcBef>
              <a:spcPct val="0"/>
            </a:spcBef>
            <a:spcAft>
              <a:spcPct val="35000"/>
            </a:spcAft>
            <a:buNone/>
          </a:pPr>
          <a:endParaRPr lang="en-GB" sz="700" kern="1200" dirty="0"/>
        </a:p>
        <a:p>
          <a:pPr marL="0" lvl="0" indent="0" algn="ctr" defTabSz="311150">
            <a:lnSpc>
              <a:spcPct val="90000"/>
            </a:lnSpc>
            <a:spcBef>
              <a:spcPct val="0"/>
            </a:spcBef>
            <a:spcAft>
              <a:spcPct val="35000"/>
            </a:spcAft>
            <a:buNone/>
          </a:pPr>
          <a:endParaRPr lang="en-GB" sz="700" kern="1200" dirty="0"/>
        </a:p>
      </dsp:txBody>
      <dsp:txXfrm>
        <a:off x="2851266" y="3524994"/>
        <a:ext cx="8684029" cy="14325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A2C656-15FF-4002-983D-DC7C7F83FBE2}">
      <dsp:nvSpPr>
        <dsp:cNvPr id="0" name=""/>
        <dsp:cNvSpPr/>
      </dsp:nvSpPr>
      <dsp:spPr>
        <a:xfrm>
          <a:off x="2524962" y="1524738"/>
          <a:ext cx="1594713" cy="1594908"/>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F0DA725C-56F0-499E-BBA5-342A9C5EF2B8}">
      <dsp:nvSpPr>
        <dsp:cNvPr id="0" name=""/>
        <dsp:cNvSpPr/>
      </dsp:nvSpPr>
      <dsp:spPr>
        <a:xfrm>
          <a:off x="1899913" y="249090"/>
          <a:ext cx="2844812" cy="103950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a:t>BSF : Ground  Mounted Solar Array Development covering 72 hectares , shown in Fig 3 opposite.</a:t>
          </a:r>
          <a:endParaRPr lang="en-GB" sz="1600" kern="1200" dirty="0"/>
        </a:p>
      </dsp:txBody>
      <dsp:txXfrm>
        <a:off x="1899913" y="249090"/>
        <a:ext cx="2844812" cy="1039507"/>
      </dsp:txXfrm>
    </dsp:sp>
    <dsp:sp modelId="{1E6E5BF9-414E-46FC-BA06-16B21472CBCD}">
      <dsp:nvSpPr>
        <dsp:cNvPr id="0" name=""/>
        <dsp:cNvSpPr/>
      </dsp:nvSpPr>
      <dsp:spPr>
        <a:xfrm>
          <a:off x="2992745" y="1749649"/>
          <a:ext cx="1594713" cy="1594908"/>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8F3C79A8-AD13-49E3-9031-E04877DE599B}">
      <dsp:nvSpPr>
        <dsp:cNvPr id="0" name=""/>
        <dsp:cNvSpPr/>
      </dsp:nvSpPr>
      <dsp:spPr>
        <a:xfrm>
          <a:off x="4784140" y="1208885"/>
          <a:ext cx="1727606" cy="107565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a:t>Near to </a:t>
          </a:r>
          <a:r>
            <a:rPr lang="en-US" sz="1600" kern="1200" dirty="0" err="1"/>
            <a:t>Caeau</a:t>
          </a:r>
          <a:r>
            <a:rPr lang="en-US" sz="1600" kern="1200" dirty="0"/>
            <a:t> </a:t>
          </a:r>
          <a:r>
            <a:rPr lang="en-US" sz="1600" kern="1200" dirty="0" err="1"/>
            <a:t>Mynydd</a:t>
          </a:r>
          <a:r>
            <a:rPr lang="en-US" sz="1600" kern="1200" dirty="0"/>
            <a:t> </a:t>
          </a:r>
          <a:r>
            <a:rPr lang="en-US" sz="1600" kern="1200" dirty="0" err="1"/>
            <a:t>Mawr</a:t>
          </a:r>
          <a:r>
            <a:rPr lang="en-US" sz="1600" kern="1200" dirty="0"/>
            <a:t> SAC, SSSI’s and landscape areas of special character</a:t>
          </a:r>
          <a:r>
            <a:rPr lang="en-US" sz="1400" kern="1200" dirty="0"/>
            <a:t>.</a:t>
          </a:r>
          <a:endParaRPr lang="en-GB" sz="1400" kern="1200" dirty="0"/>
        </a:p>
      </dsp:txBody>
      <dsp:txXfrm>
        <a:off x="4784140" y="1208885"/>
        <a:ext cx="1727606" cy="1075658"/>
      </dsp:txXfrm>
    </dsp:sp>
    <dsp:sp modelId="{ADB6318D-F3D2-419D-9446-52A1812A9B6F}">
      <dsp:nvSpPr>
        <dsp:cNvPr id="0" name=""/>
        <dsp:cNvSpPr/>
      </dsp:nvSpPr>
      <dsp:spPr>
        <a:xfrm>
          <a:off x="3107697" y="2255697"/>
          <a:ext cx="1594713" cy="1594908"/>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86471E00-2EBB-419F-9706-D2B3032717D7}">
      <dsp:nvSpPr>
        <dsp:cNvPr id="0" name=""/>
        <dsp:cNvSpPr/>
      </dsp:nvSpPr>
      <dsp:spPr>
        <a:xfrm>
          <a:off x="4950256" y="2433488"/>
          <a:ext cx="1694382" cy="143783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dirty="0"/>
        </a:p>
        <a:p>
          <a:pPr marL="0" lvl="0" indent="0" algn="ctr" defTabSz="711200">
            <a:lnSpc>
              <a:spcPct val="90000"/>
            </a:lnSpc>
            <a:spcBef>
              <a:spcPct val="0"/>
            </a:spcBef>
            <a:spcAft>
              <a:spcPct val="35000"/>
            </a:spcAft>
            <a:buNone/>
          </a:pPr>
          <a:r>
            <a:rPr lang="en-GB" sz="1600" kern="1200" dirty="0"/>
            <a:t>HRA Screening confirmed no effects on SAC,SSSI’s so screened out</a:t>
          </a:r>
          <a:r>
            <a:rPr lang="en-GB" sz="1400" kern="1200" dirty="0"/>
            <a:t>.</a:t>
          </a:r>
        </a:p>
        <a:p>
          <a:pPr marL="0" lvl="0" indent="0" algn="ctr" defTabSz="711200">
            <a:lnSpc>
              <a:spcPct val="90000"/>
            </a:lnSpc>
            <a:spcBef>
              <a:spcPct val="0"/>
            </a:spcBef>
            <a:spcAft>
              <a:spcPct val="35000"/>
            </a:spcAft>
            <a:buNone/>
          </a:pPr>
          <a:endParaRPr lang="en-GB" sz="1300" kern="1200" dirty="0"/>
        </a:p>
      </dsp:txBody>
      <dsp:txXfrm>
        <a:off x="4950256" y="2433488"/>
        <a:ext cx="1694382" cy="1437834"/>
      </dsp:txXfrm>
    </dsp:sp>
    <dsp:sp modelId="{02ACCF27-BCF8-4BF0-AAE7-5E344EF86F69}">
      <dsp:nvSpPr>
        <dsp:cNvPr id="0" name=""/>
        <dsp:cNvSpPr/>
      </dsp:nvSpPr>
      <dsp:spPr>
        <a:xfrm>
          <a:off x="2784103" y="2661514"/>
          <a:ext cx="1594713" cy="1594908"/>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077FF4E-B6A8-4947-AAF5-DC5F3F00A1E0}">
      <dsp:nvSpPr>
        <dsp:cNvPr id="0" name=""/>
        <dsp:cNvSpPr/>
      </dsp:nvSpPr>
      <dsp:spPr>
        <a:xfrm>
          <a:off x="4219345" y="4118054"/>
          <a:ext cx="1827275" cy="105121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a:t>8 Main cumulative schemes in proximity to </a:t>
          </a:r>
          <a:r>
            <a:rPr lang="en-US" sz="1600" kern="1200" dirty="0" err="1"/>
            <a:t>Brynrhyd</a:t>
          </a:r>
          <a:r>
            <a:rPr lang="en-US" sz="1600" kern="1200" dirty="0"/>
            <a:t> Solar Farm</a:t>
          </a:r>
          <a:endParaRPr lang="en-GB" sz="1600" kern="1200" dirty="0"/>
        </a:p>
      </dsp:txBody>
      <dsp:txXfrm>
        <a:off x="4219345" y="4118054"/>
        <a:ext cx="1827275" cy="1051212"/>
      </dsp:txXfrm>
    </dsp:sp>
    <dsp:sp modelId="{29680D06-76EA-4464-B1CF-A6F007E0A705}">
      <dsp:nvSpPr>
        <dsp:cNvPr id="0" name=""/>
        <dsp:cNvSpPr/>
      </dsp:nvSpPr>
      <dsp:spPr>
        <a:xfrm>
          <a:off x="2265821" y="2661514"/>
          <a:ext cx="1594713" cy="1594908"/>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78284C3-0774-41C5-8D5F-6FFA01ADCEFC}">
      <dsp:nvSpPr>
        <dsp:cNvPr id="0" name=""/>
        <dsp:cNvSpPr/>
      </dsp:nvSpPr>
      <dsp:spPr>
        <a:xfrm>
          <a:off x="598017" y="4118054"/>
          <a:ext cx="1827275" cy="105121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err="1"/>
            <a:t>Clawdd</a:t>
          </a:r>
          <a:r>
            <a:rPr lang="en-US" sz="1600" kern="1200" dirty="0"/>
            <a:t> </a:t>
          </a:r>
          <a:r>
            <a:rPr lang="en-US" sz="1600" kern="1200" dirty="0" err="1"/>
            <a:t>ddu</a:t>
          </a:r>
          <a:r>
            <a:rPr lang="en-US" sz="1600" kern="1200" dirty="0"/>
            <a:t> farm(0.18 km operational)</a:t>
          </a:r>
          <a:endParaRPr lang="en-GB" sz="1600" kern="1200" dirty="0"/>
        </a:p>
      </dsp:txBody>
      <dsp:txXfrm>
        <a:off x="598017" y="4118054"/>
        <a:ext cx="1827275" cy="1051212"/>
      </dsp:txXfrm>
    </dsp:sp>
    <dsp:sp modelId="{F72E1DC1-3D16-4D3C-8B40-EDE5574CD2C5}">
      <dsp:nvSpPr>
        <dsp:cNvPr id="0" name=""/>
        <dsp:cNvSpPr/>
      </dsp:nvSpPr>
      <dsp:spPr>
        <a:xfrm>
          <a:off x="1942227" y="2255697"/>
          <a:ext cx="1594713" cy="1594908"/>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FBDB6E01-5632-43A5-B30B-F889513A2AFF}">
      <dsp:nvSpPr>
        <dsp:cNvPr id="0" name=""/>
        <dsp:cNvSpPr/>
      </dsp:nvSpPr>
      <dsp:spPr>
        <a:xfrm>
          <a:off x="0" y="2577906"/>
          <a:ext cx="1694382" cy="114899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err="1"/>
            <a:t>Tycroes</a:t>
          </a:r>
          <a:r>
            <a:rPr lang="en-US" sz="1600" kern="1200" dirty="0"/>
            <a:t>( east, central and west areas): 0.42 km approved not constructed</a:t>
          </a:r>
          <a:endParaRPr lang="en-GB" sz="1600" kern="1200" dirty="0"/>
        </a:p>
      </dsp:txBody>
      <dsp:txXfrm>
        <a:off x="0" y="2577906"/>
        <a:ext cx="1694382" cy="1148999"/>
      </dsp:txXfrm>
    </dsp:sp>
    <dsp:sp modelId="{934CE695-ED4B-4531-866A-28B3E67C73C2}">
      <dsp:nvSpPr>
        <dsp:cNvPr id="0" name=""/>
        <dsp:cNvSpPr/>
      </dsp:nvSpPr>
      <dsp:spPr>
        <a:xfrm>
          <a:off x="2057180" y="1749649"/>
          <a:ext cx="1594713" cy="1594908"/>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F5D5582D-464B-4815-B7C0-EDE1665B6FF1}">
      <dsp:nvSpPr>
        <dsp:cNvPr id="0" name=""/>
        <dsp:cNvSpPr/>
      </dsp:nvSpPr>
      <dsp:spPr>
        <a:xfrm>
          <a:off x="132892" y="1208885"/>
          <a:ext cx="1727606" cy="107565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err="1"/>
            <a:t>Penderi</a:t>
          </a:r>
          <a:r>
            <a:rPr lang="en-US" sz="1600" kern="1200" dirty="0"/>
            <a:t> :34.5 MW approved not yet constructed</a:t>
          </a:r>
          <a:endParaRPr lang="en-GB" sz="1600" kern="1200" dirty="0"/>
        </a:p>
      </dsp:txBody>
      <dsp:txXfrm>
        <a:off x="132892" y="1208885"/>
        <a:ext cx="1727606" cy="10756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CFE88-47D1-4D8F-A25A-55CA6586479D}">
      <dsp:nvSpPr>
        <dsp:cNvPr id="0" name=""/>
        <dsp:cNvSpPr/>
      </dsp:nvSpPr>
      <dsp:spPr>
        <a:xfrm>
          <a:off x="0" y="120400"/>
          <a:ext cx="5181599" cy="990646"/>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err="1"/>
            <a:t>Tycroes</a:t>
          </a:r>
          <a:r>
            <a:rPr lang="en-US" sz="1800" kern="1200" dirty="0"/>
            <a:t> Solar Farm:</a:t>
          </a:r>
          <a:endParaRPr lang="en-GB" sz="1800" kern="1200" dirty="0"/>
        </a:p>
      </dsp:txBody>
      <dsp:txXfrm>
        <a:off x="48359" y="168759"/>
        <a:ext cx="5084881" cy="893928"/>
      </dsp:txXfrm>
    </dsp:sp>
    <dsp:sp modelId="{E3726CFA-836F-4948-9128-844B8F725BDE}">
      <dsp:nvSpPr>
        <dsp:cNvPr id="0" name=""/>
        <dsp:cNvSpPr/>
      </dsp:nvSpPr>
      <dsp:spPr>
        <a:xfrm>
          <a:off x="0" y="1151366"/>
          <a:ext cx="5181599" cy="990646"/>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EFFECT: Medium sensitivity and a high magnitude of change</a:t>
          </a:r>
        </a:p>
      </dsp:txBody>
      <dsp:txXfrm>
        <a:off x="48359" y="1199725"/>
        <a:ext cx="5084881" cy="893928"/>
      </dsp:txXfrm>
    </dsp:sp>
    <dsp:sp modelId="{48AEF6FE-D1EC-4448-B8D7-FD9F5CA1EF74}">
      <dsp:nvSpPr>
        <dsp:cNvPr id="0" name=""/>
        <dsp:cNvSpPr/>
      </dsp:nvSpPr>
      <dsp:spPr>
        <a:xfrm>
          <a:off x="0" y="2182332"/>
          <a:ext cx="5181599" cy="990646"/>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The cumulative sites would appear subdivided and framed by the strong network of hedgerows around relatively small fields and some woodland within the Llanelli hills. </a:t>
          </a:r>
        </a:p>
      </dsp:txBody>
      <dsp:txXfrm>
        <a:off x="48359" y="2230691"/>
        <a:ext cx="5084881" cy="893928"/>
      </dsp:txXfrm>
    </dsp:sp>
    <dsp:sp modelId="{DC8DDD39-C281-4431-9F33-110E22CEB42B}">
      <dsp:nvSpPr>
        <dsp:cNvPr id="0" name=""/>
        <dsp:cNvSpPr/>
      </dsp:nvSpPr>
      <dsp:spPr>
        <a:xfrm>
          <a:off x="0" y="3213299"/>
          <a:ext cx="5181599" cy="990646"/>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In summary the proposed solar farm development could be successfully integrated into the surrounding landscape without causing significant harm to the landscape character and visual amenity in the local area.</a:t>
          </a:r>
          <a:endParaRPr lang="en-GB" sz="1400" kern="1200"/>
        </a:p>
      </dsp:txBody>
      <dsp:txXfrm>
        <a:off x="48359" y="3261658"/>
        <a:ext cx="5084881" cy="893928"/>
      </dsp:txXfrm>
    </dsp:sp>
    <dsp:sp modelId="{1AAEBB87-F7A5-410E-AB18-12C94F115513}">
      <dsp:nvSpPr>
        <dsp:cNvPr id="0" name=""/>
        <dsp:cNvSpPr/>
      </dsp:nvSpPr>
      <dsp:spPr>
        <a:xfrm>
          <a:off x="0" y="4244265"/>
          <a:ext cx="5181599" cy="990646"/>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Long term residual effects ranged from ‘no change’ to moderate which is considered to be ‘Not Significant’ following the implementation and establishment of the scheme of landscape mitigation.</a:t>
          </a:r>
          <a:endParaRPr lang="en-GB" sz="1400" kern="1200"/>
        </a:p>
      </dsp:txBody>
      <dsp:txXfrm>
        <a:off x="48359" y="4292624"/>
        <a:ext cx="5084881" cy="89392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0025C9-56BD-495A-A0A8-7E69954216B4}">
      <dsp:nvSpPr>
        <dsp:cNvPr id="0" name=""/>
        <dsp:cNvSpPr/>
      </dsp:nvSpPr>
      <dsp:spPr>
        <a:xfrm>
          <a:off x="464819" y="0"/>
          <a:ext cx="5267959" cy="533861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0DFFDC-0D89-4277-AEBD-FCF66D3F9B13}">
      <dsp:nvSpPr>
        <dsp:cNvPr id="0" name=""/>
        <dsp:cNvSpPr/>
      </dsp:nvSpPr>
      <dsp:spPr>
        <a:xfrm>
          <a:off x="3026" y="411020"/>
          <a:ext cx="1997273" cy="4516577"/>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A relatively small research body on solar farm impacts with respect to impacts on animal and plant populations as noted by (Chock, Clucas, Peterson, at al, 2021) ‘studies of wildlife </a:t>
          </a:r>
          <a:r>
            <a:rPr lang="en-US" sz="1400" kern="1200" dirty="0" err="1"/>
            <a:t>behavioural</a:t>
          </a:r>
          <a:r>
            <a:rPr lang="en-US" sz="1400" kern="1200" dirty="0"/>
            <a:t> response to solar facilities have been called for, including bird interactions with solar facilities ‘. </a:t>
          </a:r>
          <a:endParaRPr lang="en-GB" sz="1400" kern="1200" dirty="0"/>
        </a:p>
      </dsp:txBody>
      <dsp:txXfrm>
        <a:off x="100525" y="508519"/>
        <a:ext cx="1802275" cy="4321579"/>
      </dsp:txXfrm>
    </dsp:sp>
    <dsp:sp modelId="{48B85AD1-BB36-4AE7-821D-D7903D9A914F}">
      <dsp:nvSpPr>
        <dsp:cNvPr id="0" name=""/>
        <dsp:cNvSpPr/>
      </dsp:nvSpPr>
      <dsp:spPr>
        <a:xfrm>
          <a:off x="2100162" y="477518"/>
          <a:ext cx="1997273" cy="4383581"/>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a:t>
          </a:r>
          <a:r>
            <a:rPr lang="en-US" sz="1400" kern="1200" dirty="0" err="1"/>
            <a:t>Montang,Parker</a:t>
          </a:r>
          <a:r>
            <a:rPr lang="en-US" sz="1400" kern="1200" dirty="0"/>
            <a:t> &amp; Clarkson,2016) suggest ,with particular reference to solar farms in agricultural settings that further studies to be made with respect to nocturnal raptors(i.e. owls) ,skylarks, small mammals, bats and brown hares. Also recommend ed research into their effects on amphibians, reptiles and other invertebrate species. </a:t>
          </a:r>
          <a:endParaRPr lang="en-GB" sz="1400" kern="1200" dirty="0"/>
        </a:p>
      </dsp:txBody>
      <dsp:txXfrm>
        <a:off x="2197661" y="575017"/>
        <a:ext cx="1802275" cy="4188583"/>
      </dsp:txXfrm>
    </dsp:sp>
    <dsp:sp modelId="{47B95435-93A1-4A51-A019-B475E711E8CF}">
      <dsp:nvSpPr>
        <dsp:cNvPr id="0" name=""/>
        <dsp:cNvSpPr/>
      </dsp:nvSpPr>
      <dsp:spPr>
        <a:xfrm>
          <a:off x="4197299" y="487682"/>
          <a:ext cx="1997273" cy="4363252"/>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a:t>
          </a:r>
          <a:r>
            <a:rPr lang="en-US" sz="1500" kern="1200" dirty="0" err="1"/>
            <a:t>Lovich</a:t>
          </a:r>
          <a:r>
            <a:rPr lang="en-US" sz="1500" kern="1200" dirty="0"/>
            <a:t> &amp; Ennen,2011) call for studies regarding the cumulative impacts on wildlife from solar farm technologies ,</a:t>
          </a:r>
          <a:r>
            <a:rPr lang="en-US" sz="1500" kern="1200" dirty="0" err="1"/>
            <a:t>i.e</a:t>
          </a:r>
          <a:r>
            <a:rPr lang="en-US" sz="1500" kern="1200" dirty="0"/>
            <a:t>  is there wildlife betterment if development was concentrated or small, scattered over larger areas. </a:t>
          </a:r>
          <a:endParaRPr lang="en-GB" sz="1500" kern="1200" dirty="0"/>
        </a:p>
      </dsp:txBody>
      <dsp:txXfrm>
        <a:off x="4294798" y="585181"/>
        <a:ext cx="1802275" cy="41682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A106C2-415F-48A3-968B-9749EADAD152}">
      <dsp:nvSpPr>
        <dsp:cNvPr id="0" name=""/>
        <dsp:cNvSpPr/>
      </dsp:nvSpPr>
      <dsp:spPr>
        <a:xfrm>
          <a:off x="47308" y="9131"/>
          <a:ext cx="5086983" cy="1218095"/>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i="1" kern="1200" dirty="0"/>
            <a:t>E.I.A.  Monitoring and Follow up Weaknesses</a:t>
          </a:r>
          <a:r>
            <a:rPr lang="en-GB" sz="1300" b="1" i="1" kern="1200" dirty="0"/>
            <a:t>: </a:t>
          </a:r>
          <a:endParaRPr lang="en-GB" sz="1300" kern="1200" dirty="0"/>
        </a:p>
      </dsp:txBody>
      <dsp:txXfrm>
        <a:off x="106770" y="68593"/>
        <a:ext cx="4968059" cy="1099171"/>
      </dsp:txXfrm>
    </dsp:sp>
    <dsp:sp modelId="{73951B12-007A-4043-87D3-0A566343B1C1}">
      <dsp:nvSpPr>
        <dsp:cNvPr id="0" name=""/>
        <dsp:cNvSpPr/>
      </dsp:nvSpPr>
      <dsp:spPr>
        <a:xfrm>
          <a:off x="0" y="1464334"/>
          <a:ext cx="5181600" cy="1558116"/>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Regarding monitoring and follow up, current literature perceives this as weakness in E.I.A.: (Thakur, U.J. &amp; Fischer, T.B.,2016) and (Morrison-Saunders, A. et al, 2021) comment respectively that they advocate for mandatory data collection standards and post evaluation of development schemes to be included in national policy/guidance.</a:t>
          </a:r>
        </a:p>
      </dsp:txBody>
      <dsp:txXfrm>
        <a:off x="76061" y="1540395"/>
        <a:ext cx="5029478" cy="1405994"/>
      </dsp:txXfrm>
    </dsp:sp>
    <dsp:sp modelId="{E007CFF8-E864-49BA-B9F6-64F6156DA8C4}">
      <dsp:nvSpPr>
        <dsp:cNvPr id="0" name=""/>
        <dsp:cNvSpPr/>
      </dsp:nvSpPr>
      <dsp:spPr>
        <a:xfrm>
          <a:off x="0" y="3203891"/>
          <a:ext cx="5181600" cy="163084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In this example the LEMP for Brynrhyd allows for significant biological enhancements and mitigation of construction impacts and incorporates a monitoring program, during the operational phase and data collation prior to decommissioning. However, regarding the latter it does not </a:t>
          </a:r>
          <a:r>
            <a:rPr lang="en-GB" sz="1400" i="1" kern="1200" dirty="0"/>
            <a:t>tacitly describe any form of ongoing management responsibility or succession management strategy.</a:t>
          </a:r>
          <a:endParaRPr lang="en-GB" sz="1400" kern="1200" dirty="0"/>
        </a:p>
      </dsp:txBody>
      <dsp:txXfrm>
        <a:off x="79611" y="3283502"/>
        <a:ext cx="5022378" cy="1471622"/>
      </dsp:txXfrm>
    </dsp:sp>
    <dsp:sp modelId="{E9E32254-030E-4874-B0D5-1C06A1C00FB1}">
      <dsp:nvSpPr>
        <dsp:cNvPr id="0" name=""/>
        <dsp:cNvSpPr/>
      </dsp:nvSpPr>
      <dsp:spPr>
        <a:xfrm>
          <a:off x="0" y="5016175"/>
          <a:ext cx="5181600" cy="148238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This leaves an open-ended process, whereby the long-term effects of impact mitigation in the ES cannot be effectively assessed, providing no ability to review and correct ineffective measures.  It would also contribute to a lack of scientific data for assessing the effects solar farm technology on animal and plant populations.</a:t>
          </a:r>
        </a:p>
      </dsp:txBody>
      <dsp:txXfrm>
        <a:off x="72364" y="5088539"/>
        <a:ext cx="5036872" cy="1337656"/>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359B4B-2D6E-4280-998F-BAC5D4966492}" type="datetimeFigureOut">
              <a:rPr lang="en-GB" smtClean="0"/>
              <a:t>24/01/2023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27D1EB-BFC8-4000-A36E-DDA2E056B07E}" type="slidenum">
              <a:rPr lang="en-GB" smtClean="0"/>
              <a:t>‹#›</a:t>
            </a:fld>
            <a:endParaRPr lang="en-GB"/>
          </a:p>
        </p:txBody>
      </p:sp>
    </p:spTree>
    <p:extLst>
      <p:ext uri="{BB962C8B-B14F-4D97-AF65-F5344CB8AC3E}">
        <p14:creationId xmlns:p14="http://schemas.microsoft.com/office/powerpoint/2010/main" val="1477905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34219" y="4053546"/>
            <a:ext cx="5486400" cy="4837235"/>
          </a:xfrm>
        </p:spPr>
        <p:txBody>
          <a:bodyPr/>
          <a:lstStyle/>
          <a:p>
            <a:endParaRPr lang="en-GB" dirty="0"/>
          </a:p>
          <a:p>
            <a:endParaRPr lang="en-GB" dirty="0"/>
          </a:p>
          <a:p>
            <a:r>
              <a:rPr lang="en-GB" dirty="0"/>
              <a:t>Welcome:</a:t>
            </a:r>
          </a:p>
          <a:p>
            <a:endParaRPr lang="en-GB" dirty="0"/>
          </a:p>
          <a:p>
            <a:r>
              <a:rPr lang="en-US" dirty="0"/>
              <a:t>Today I am briefly going to speak about Brynrhyd Solar Farm: a not ‘atypical’ solar PV array farm development, in the context of its EIA evaluation carried out in 2020-2021.</a:t>
            </a:r>
          </a:p>
          <a:p>
            <a:endParaRPr lang="en-US" dirty="0"/>
          </a:p>
          <a:p>
            <a:r>
              <a:rPr lang="en-US" dirty="0"/>
              <a:t>Chosen as it corroborates a key weakness identified in the literature concerning E.I.A.   Regarding assurance of continuous monitoring and follow-up of mitigation measures.</a:t>
            </a:r>
          </a:p>
          <a:p>
            <a:endParaRPr lang="en-US" dirty="0"/>
          </a:p>
          <a:p>
            <a:r>
              <a:rPr lang="en-US" dirty="0"/>
              <a:t>It also illustrates commonly  perceived benefits and disbenefits of solar farms, as highlighted in the literature.</a:t>
            </a:r>
            <a:endParaRPr lang="en-GB" dirty="0"/>
          </a:p>
          <a:p>
            <a:endParaRPr lang="en-US" dirty="0"/>
          </a:p>
          <a:p>
            <a:r>
              <a:rPr lang="en-US" dirty="0"/>
              <a:t>  </a:t>
            </a:r>
          </a:p>
          <a:p>
            <a:endParaRPr lang="en-US" dirty="0"/>
          </a:p>
          <a:p>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1</a:t>
            </a:fld>
            <a:endParaRPr lang="en-GB" dirty="0"/>
          </a:p>
        </p:txBody>
      </p:sp>
    </p:spTree>
    <p:extLst>
      <p:ext uri="{BB962C8B-B14F-4D97-AF65-F5344CB8AC3E}">
        <p14:creationId xmlns:p14="http://schemas.microsoft.com/office/powerpoint/2010/main" val="854800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Over 30 MW, covering 72 hectares of 3b grade Agricultural ,the proposal is considered to be a ‘development of National Significance under Welsh Policy, meaning the planning application will be dealt with directly by PINs(now PEDW) in WG .</a:t>
            </a:r>
          </a:p>
          <a:p>
            <a:r>
              <a:rPr lang="en-US" dirty="0"/>
              <a:t> </a:t>
            </a:r>
          </a:p>
          <a:p>
            <a:r>
              <a:rPr lang="en-US" dirty="0"/>
              <a:t>On seeking a screening opinion of Pins in October 2020, they determined it needed an E.I.A.( Environmental Impact Assessment) was determined  on grounds of </a:t>
            </a:r>
            <a:r>
              <a:rPr lang="en-US" sz="1200" dirty="0"/>
              <a:t>likely significant effects in regards to cumulative landscape and visual impacts and ecology’</a:t>
            </a:r>
          </a:p>
          <a:p>
            <a:endParaRPr lang="en-US" dirty="0"/>
          </a:p>
          <a:p>
            <a:r>
              <a:rPr lang="en-US" dirty="0"/>
              <a:t>Subsequently from Nov 2020 to Sept 2021- ‘The Pegasus Group’ coordinated the E.I.A. process on behalf of </a:t>
            </a:r>
            <a:r>
              <a:rPr lang="en-US" dirty="0" err="1"/>
              <a:t>Brynrhyd</a:t>
            </a:r>
            <a:r>
              <a:rPr lang="en-US" dirty="0"/>
              <a:t> Solar Farm Ltd (a company set up by the parent Development Company: Island Green Power)</a:t>
            </a:r>
          </a:p>
          <a:p>
            <a:endParaRPr lang="en-US" dirty="0"/>
          </a:p>
          <a:p>
            <a:r>
              <a:rPr lang="en-US" dirty="0"/>
              <a:t> </a:t>
            </a:r>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2</a:t>
            </a:fld>
            <a:endParaRPr lang="en-GB"/>
          </a:p>
        </p:txBody>
      </p:sp>
    </p:spTree>
    <p:extLst>
      <p:ext uri="{BB962C8B-B14F-4D97-AF65-F5344CB8AC3E}">
        <p14:creationId xmlns:p14="http://schemas.microsoft.com/office/powerpoint/2010/main" val="35206942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814982"/>
          </a:xfrm>
        </p:spPr>
        <p:txBody>
          <a:bodyPr/>
          <a:lstStyle/>
          <a:p>
            <a:r>
              <a:rPr lang="en-US" dirty="0"/>
              <a:t>Not in the scope of this presentation to go over all the minutiae of EIA summary shown in this slide, but it was mainly a competent effort, in accordance with the guidelines in EIA Regs (Wales 2017)( put in title- cite/ref)</a:t>
            </a:r>
          </a:p>
          <a:p>
            <a:endParaRPr lang="en-US" dirty="0"/>
          </a:p>
          <a:p>
            <a:r>
              <a:rPr lang="en-US" dirty="0"/>
              <a:t>Main Impressions:</a:t>
            </a:r>
          </a:p>
          <a:p>
            <a:r>
              <a:rPr lang="en-US" dirty="0"/>
              <a:t>A transparent consultation process was carried out where non statutory and statutory stakeholders allowed extra time to feed back.</a:t>
            </a:r>
          </a:p>
          <a:p>
            <a:r>
              <a:rPr lang="en-US" dirty="0"/>
              <a:t>Issues raised were followed up/acted upon, resulting in subsequent design changes, community benefit adjustments to </a:t>
            </a:r>
            <a:r>
              <a:rPr lang="en-US" dirty="0" err="1"/>
              <a:t>Llanedi</a:t>
            </a:r>
            <a:r>
              <a:rPr lang="en-US" dirty="0"/>
              <a:t> CC and updates to technical topic reports.</a:t>
            </a:r>
          </a:p>
          <a:p>
            <a:endParaRPr lang="en-US" dirty="0"/>
          </a:p>
          <a:p>
            <a:pPr marL="171450" indent="-171450">
              <a:buFont typeface="Arial" panose="020B0604020202020204" pitchFamily="34" charset="0"/>
              <a:buChar char="•"/>
            </a:pPr>
            <a:r>
              <a:rPr lang="en-US" dirty="0"/>
              <a:t>Demonstrated EIA  being  effective in identifying and mitigating complex short comings, e.g. developer failed initially to appreciate the required level of scope by relying on the screening opinion as the basis of the ES Tech topics, resulting in the first ES report (June 2021) being turned away twice by </a:t>
            </a:r>
            <a:r>
              <a:rPr lang="en-US" dirty="0" err="1"/>
              <a:t>PIn’s</a:t>
            </a:r>
            <a:r>
              <a:rPr lang="en-US" dirty="0"/>
              <a:t> .</a:t>
            </a:r>
          </a:p>
          <a:p>
            <a:pPr marL="171450" indent="-171450">
              <a:buFont typeface="Arial" panose="020B0604020202020204" pitchFamily="34" charset="0"/>
              <a:buChar char="•"/>
            </a:pPr>
            <a:r>
              <a:rPr lang="en-US" dirty="0"/>
              <a:t>Addendums &amp; extra survey data to be produced for revised scoped in- topics concerning Noise, Heritage and Archeology, Ecology and Conservation, Landscape and Visual Amenity Assessments and Accident Risk.</a:t>
            </a:r>
          </a:p>
          <a:p>
            <a:endParaRPr lang="en-US" dirty="0"/>
          </a:p>
          <a:p>
            <a:r>
              <a:rPr lang="en-US" dirty="0"/>
              <a:t>Rec 1 :Scoping should be mandatory for DNS projects, saving time for WG and Developers( in regs)</a:t>
            </a:r>
          </a:p>
          <a:p>
            <a:endParaRPr lang="en-US" dirty="0"/>
          </a:p>
          <a:p>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3</a:t>
            </a:fld>
            <a:endParaRPr lang="en-GB"/>
          </a:p>
        </p:txBody>
      </p:sp>
    </p:spTree>
    <p:extLst>
      <p:ext uri="{BB962C8B-B14F-4D97-AF65-F5344CB8AC3E}">
        <p14:creationId xmlns:p14="http://schemas.microsoft.com/office/powerpoint/2010/main" val="1381151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541813"/>
          </a:xfrm>
        </p:spPr>
        <p:txBody>
          <a:bodyPr/>
          <a:lstStyle/>
          <a:p>
            <a:endParaRPr lang="en-US" dirty="0"/>
          </a:p>
          <a:p>
            <a:r>
              <a:rPr lang="en-US" dirty="0"/>
              <a:t>BSF lies in ‘Welsh Government Priority Area 13 for Solar PV Development’</a:t>
            </a:r>
          </a:p>
          <a:p>
            <a:r>
              <a:rPr lang="en-US" dirty="0"/>
              <a:t> shown in fig 2, a map adapted from opportunity maps, developed by ARUP for WG in 2019, for renewable energies. Some are in brown site areas, however majority of these sites are in agricultural locations, typically on low grazing pasture sites. hence popularity for livestock farmers to take advantage of solar farm development in these zones) </a:t>
            </a:r>
          </a:p>
          <a:p>
            <a:endParaRPr lang="en-US" dirty="0"/>
          </a:p>
          <a:p>
            <a:r>
              <a:rPr lang="en-US" dirty="0"/>
              <a:t>Crucial Point:</a:t>
            </a:r>
          </a:p>
          <a:p>
            <a:endParaRPr lang="en-US" dirty="0"/>
          </a:p>
          <a:p>
            <a:r>
              <a:rPr lang="en-US" dirty="0"/>
              <a:t>The area  is considered ‘less sensitive’ for large scale solar PV Development under the CCC landscape and capacity study, which accepts “ … pressures for solar PV development will naturally fall within these identified areas leading to cumulative effects, as the areas potential is maximized in accordance with PPW2021.</a:t>
            </a:r>
          </a:p>
          <a:p>
            <a:endParaRPr lang="en-US" dirty="0"/>
          </a:p>
          <a:p>
            <a:r>
              <a:rPr lang="en-US" dirty="0"/>
              <a:t>Last point is also a reinforced in national/local policy Future Wales 2040,Clauses 17/18 and Carmarthenshire CC SPG supplementary planning guidance to main LDP 2021-2030)</a:t>
            </a:r>
          </a:p>
          <a:p>
            <a:endParaRPr lang="en-US" dirty="0"/>
          </a:p>
          <a:p>
            <a:r>
              <a:rPr lang="en-US" dirty="0"/>
              <a:t>Next few slides will illustrate some of the typical cumulative impacts and biodiversity impacts perceived as a consequence of solar farm equipment and installations:</a:t>
            </a:r>
          </a:p>
          <a:p>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4</a:t>
            </a:fld>
            <a:endParaRPr lang="en-GB" dirty="0"/>
          </a:p>
        </p:txBody>
      </p:sp>
    </p:spTree>
    <p:extLst>
      <p:ext uri="{BB962C8B-B14F-4D97-AF65-F5344CB8AC3E}">
        <p14:creationId xmlns:p14="http://schemas.microsoft.com/office/powerpoint/2010/main" val="530662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Brynrhyd</a:t>
            </a:r>
            <a:r>
              <a:rPr lang="en-US" dirty="0"/>
              <a:t> a typical PV Solar Farm set up:</a:t>
            </a:r>
          </a:p>
          <a:p>
            <a:endParaRPr lang="en-US" dirty="0"/>
          </a:p>
          <a:p>
            <a:r>
              <a:rPr lang="en-US" dirty="0"/>
              <a:t>Figure 3 and 4- show  final array layout, NW field of extra habitat ,typical array designs for BSF proposal, ubiquitous in these schemes : note in Fig 3 The blue rectangular areas denote the solar panels final location design, after EIA informal and formal consultation processes informal with all stakeholders.</a:t>
            </a:r>
          </a:p>
          <a:p>
            <a:endParaRPr lang="en-US" dirty="0"/>
          </a:p>
          <a:p>
            <a:r>
              <a:rPr lang="en-US" dirty="0" err="1"/>
              <a:t>Brynrhyd</a:t>
            </a:r>
            <a:r>
              <a:rPr lang="en-US" dirty="0"/>
              <a:t> Solar Farm also has all common elements of solar farms- as listed on the slide: </a:t>
            </a:r>
          </a:p>
          <a:p>
            <a:r>
              <a:rPr lang="en-US" dirty="0"/>
              <a:t>Temporary compounds/substation buildings have been moved away from the rural lane.</a:t>
            </a:r>
          </a:p>
          <a:p>
            <a:r>
              <a:rPr lang="en-US" dirty="0"/>
              <a:t>Underground cabling and connections( to nearest DCO in Ammanford) will go under the road running alongside farm.</a:t>
            </a:r>
          </a:p>
          <a:p>
            <a:endParaRPr lang="en-US" dirty="0"/>
          </a:p>
          <a:p>
            <a:r>
              <a:rPr lang="en-US" dirty="0"/>
              <a:t>A number of hedgerow removals will also be required, though Landscape&amp; </a:t>
            </a:r>
            <a:r>
              <a:rPr lang="en-US" dirty="0" err="1"/>
              <a:t>Ecolo</a:t>
            </a:r>
            <a:endParaRPr lang="en-US" dirty="0"/>
          </a:p>
          <a:p>
            <a:r>
              <a:rPr lang="en-US" dirty="0" err="1"/>
              <a:t>gy</a:t>
            </a:r>
            <a:r>
              <a:rPr lang="en-US" dirty="0"/>
              <a:t> mitigation plan(LEMP) shows additional planting will be provided to compensate, resulting in net gain to sites native tree and hedgerow resources.</a:t>
            </a:r>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5</a:t>
            </a:fld>
            <a:endParaRPr lang="en-GB"/>
          </a:p>
        </p:txBody>
      </p:sp>
    </p:spTree>
    <p:extLst>
      <p:ext uri="{BB962C8B-B14F-4D97-AF65-F5344CB8AC3E}">
        <p14:creationId xmlns:p14="http://schemas.microsoft.com/office/powerpoint/2010/main" val="29436960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r>
              <a:rPr lang="en-US" dirty="0"/>
              <a:t>Equipment installed ,as per last slide illustrate there will be immediate landscape element impacts. There will also be visual amenity and  landscape character effects, and subsequent cumulative effects magnified especially when proximal to other farms:</a:t>
            </a:r>
          </a:p>
          <a:p>
            <a:r>
              <a:rPr lang="en-US" dirty="0" err="1"/>
              <a:t>Brynrhyd</a:t>
            </a:r>
            <a:r>
              <a:rPr lang="en-US" dirty="0"/>
              <a:t> solar farm is in proximity to 8 other solar farms, of varying sizes, most consented and a few operational.</a:t>
            </a:r>
          </a:p>
          <a:p>
            <a:endParaRPr lang="en-US" dirty="0"/>
          </a:p>
          <a:p>
            <a:r>
              <a:rPr lang="en-US" dirty="0"/>
              <a:t>Main ones potentially contributing to the cumulative impact of this scheme are</a:t>
            </a:r>
          </a:p>
          <a:p>
            <a:r>
              <a:rPr lang="en-US" dirty="0" err="1"/>
              <a:t>Clawdd</a:t>
            </a:r>
            <a:r>
              <a:rPr lang="en-US" dirty="0"/>
              <a:t> </a:t>
            </a:r>
            <a:r>
              <a:rPr lang="en-US" dirty="0" err="1"/>
              <a:t>Ddu</a:t>
            </a:r>
            <a:r>
              <a:rPr lang="en-US" dirty="0"/>
              <a:t>(operational) and </a:t>
            </a:r>
            <a:r>
              <a:rPr lang="en-US" dirty="0" err="1"/>
              <a:t>Tycroes</a:t>
            </a:r>
            <a:r>
              <a:rPr lang="en-US" dirty="0"/>
              <a:t> ( east and central West areas) and </a:t>
            </a:r>
            <a:r>
              <a:rPr lang="en-US" dirty="0" err="1"/>
              <a:t>Penderi</a:t>
            </a:r>
            <a:r>
              <a:rPr lang="en-US" dirty="0"/>
              <a:t> Solar farms ( both consented but not yet operational)</a:t>
            </a:r>
          </a:p>
          <a:p>
            <a:endParaRPr lang="en-US" dirty="0"/>
          </a:p>
          <a:p>
            <a:endParaRPr lang="en-US" dirty="0"/>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6</a:t>
            </a:fld>
            <a:endParaRPr lang="en-GB"/>
          </a:p>
        </p:txBody>
      </p:sp>
    </p:spTree>
    <p:extLst>
      <p:ext uri="{BB962C8B-B14F-4D97-AF65-F5344CB8AC3E}">
        <p14:creationId xmlns:p14="http://schemas.microsoft.com/office/powerpoint/2010/main" val="2596327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Comparing </a:t>
            </a:r>
            <a:r>
              <a:rPr lang="en-US" dirty="0" err="1"/>
              <a:t>Tycroes</a:t>
            </a:r>
            <a:r>
              <a:rPr lang="en-US" dirty="0"/>
              <a:t>, </a:t>
            </a:r>
            <a:r>
              <a:rPr lang="en-US" dirty="0" err="1"/>
              <a:t>Clawdd</a:t>
            </a:r>
            <a:r>
              <a:rPr lang="en-US" dirty="0"/>
              <a:t> </a:t>
            </a:r>
            <a:r>
              <a:rPr lang="en-US" dirty="0" err="1"/>
              <a:t>Ddu</a:t>
            </a:r>
            <a:r>
              <a:rPr lang="en-US" dirty="0"/>
              <a:t> and BSF LIVA/RVAA and Glint and Glare documentation re: Cumulative effects, the impact is mitigated by the undulating countryside elements, hedgerows and woodlands ‘subdividing the landscape, such that the schemes can be successfully integrated  with residual effects being ‘no change’ or non significant, post implementation of LEMP strategies.</a:t>
            </a:r>
          </a:p>
          <a:p>
            <a:endParaRPr lang="en-US" dirty="0"/>
          </a:p>
          <a:p>
            <a:r>
              <a:rPr lang="en-US" dirty="0"/>
              <a:t>The main point here being BSF developer puts forward argument that as the  landscape character, already impacted by existing schemes forming a new base line – this scheme should be seen as an extension of solar array provision and thus limits the effects.</a:t>
            </a:r>
          </a:p>
          <a:p>
            <a:endParaRPr lang="en-US" dirty="0"/>
          </a:p>
          <a:p>
            <a:r>
              <a:rPr lang="en-US" dirty="0" err="1"/>
              <a:t>Lovich</a:t>
            </a:r>
            <a:r>
              <a:rPr lang="en-US" dirty="0"/>
              <a:t> &amp; </a:t>
            </a:r>
            <a:r>
              <a:rPr lang="en-US" dirty="0" err="1"/>
              <a:t>Ennen</a:t>
            </a:r>
            <a:r>
              <a:rPr lang="en-US" dirty="0"/>
              <a:t> 2011: recommend that this thinking is more deeply investigated: i.e. notion that there is merit grouping such effects together to avoid impacts on more sensitive areas elsewhere.</a:t>
            </a:r>
          </a:p>
          <a:p>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7</a:t>
            </a:fld>
            <a:endParaRPr lang="en-GB"/>
          </a:p>
        </p:txBody>
      </p:sp>
    </p:spTree>
    <p:extLst>
      <p:ext uri="{BB962C8B-B14F-4D97-AF65-F5344CB8AC3E}">
        <p14:creationId xmlns:p14="http://schemas.microsoft.com/office/powerpoint/2010/main" val="24424329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588705"/>
          </a:xfrm>
        </p:spPr>
        <p:txBody>
          <a:bodyPr/>
          <a:lstStyle/>
          <a:p>
            <a:r>
              <a:rPr lang="en-US" dirty="0"/>
              <a:t>Similarly Diagram above shows, despite the obvious energy and climate change benefits and potential net gains in BD that there are other, disbenefits associated with Solar Farms (Hernandez et al (2014) summarizes as these acting on biodiversity, land use and land cover change, soil, water and human health impact during all phases construction, operation and decommissioning- largely which should be considered and refined mitigations put in place as a result of the E.I.A. process and its useful stakeholder consultation mechanism</a:t>
            </a:r>
          </a:p>
          <a:p>
            <a:endParaRPr lang="en-US" dirty="0"/>
          </a:p>
          <a:p>
            <a:r>
              <a:rPr lang="en-US" dirty="0"/>
              <a:t>Hernandez et al (2014) evaluates the general beneficial and adverse effects of solar technology on</a:t>
            </a:r>
          </a:p>
          <a:p>
            <a:endParaRPr lang="en-US" dirty="0"/>
          </a:p>
          <a:p>
            <a:endParaRPr lang="en-US" dirty="0"/>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8</a:t>
            </a:fld>
            <a:endParaRPr lang="en-GB"/>
          </a:p>
        </p:txBody>
      </p:sp>
    </p:spTree>
    <p:extLst>
      <p:ext uri="{BB962C8B-B14F-4D97-AF65-F5344CB8AC3E}">
        <p14:creationId xmlns:p14="http://schemas.microsoft.com/office/powerpoint/2010/main" val="41299336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BSF in its comprehensive LEP, </a:t>
            </a:r>
            <a:r>
              <a:rPr lang="en-GB" dirty="0" err="1"/>
              <a:t>Aboricultural</a:t>
            </a:r>
            <a:r>
              <a:rPr lang="en-GB" dirty="0"/>
              <a:t> survey , CEMP and CTMP, has in fairness put in considerable measures in accordance to best practice: Fig Five is a schematic showing some of these enhancements in the form of planting, sward and new habitat creation, meadow/wildflower grass management regimes in buffer areas&amp; provision of </a:t>
            </a:r>
            <a:r>
              <a:rPr lang="en-GB" dirty="0" err="1"/>
              <a:t>bird,bat</a:t>
            </a:r>
            <a:r>
              <a:rPr lang="en-GB" dirty="0"/>
              <a:t>, dormouse boxes and </a:t>
            </a:r>
            <a:r>
              <a:rPr lang="en-GB" dirty="0" err="1"/>
              <a:t>hibernaculae</a:t>
            </a:r>
            <a:r>
              <a:rPr lang="en-GB" dirty="0"/>
              <a:t> for reptiles/amphibians.</a:t>
            </a:r>
            <a:r>
              <a:rPr lang="en-US" dirty="0"/>
              <a:t> As a result of the process temporary compound was moved.</a:t>
            </a:r>
          </a:p>
          <a:p>
            <a:endParaRPr lang="en-US" dirty="0"/>
          </a:p>
          <a:p>
            <a:r>
              <a:rPr lang="en-US" dirty="0"/>
              <a:t>These measures are in line with current best practice guidance by industry Solar UK and the literature: </a:t>
            </a:r>
            <a:r>
              <a:rPr lang="en-US" dirty="0" err="1"/>
              <a:t>Montang</a:t>
            </a:r>
            <a:r>
              <a:rPr lang="en-US" dirty="0"/>
              <a:t>, Parker and Clarkson 2016.</a:t>
            </a:r>
          </a:p>
          <a:p>
            <a:r>
              <a:rPr lang="en-US" dirty="0"/>
              <a:t> These authors however and others such as Chock, </a:t>
            </a:r>
            <a:r>
              <a:rPr lang="en-US" dirty="0" err="1"/>
              <a:t>Clucus</a:t>
            </a:r>
            <a:r>
              <a:rPr lang="en-US" dirty="0"/>
              <a:t> and Peterson , advocate for far greater scientific knowledge and evidence to be gathered regarding the effects long term of solar farms on animal and plant populations, pre and post construction, due to a current paucity of data.</a:t>
            </a:r>
          </a:p>
          <a:p>
            <a:endParaRPr lang="en-US" dirty="0"/>
          </a:p>
          <a:p>
            <a:endParaRPr lang="en-US" dirty="0"/>
          </a:p>
          <a:p>
            <a:endParaRPr lang="en-GB" dirty="0"/>
          </a:p>
          <a:p>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9</a:t>
            </a:fld>
            <a:endParaRPr lang="en-GB"/>
          </a:p>
        </p:txBody>
      </p:sp>
    </p:spTree>
    <p:extLst>
      <p:ext uri="{BB962C8B-B14F-4D97-AF65-F5344CB8AC3E}">
        <p14:creationId xmlns:p14="http://schemas.microsoft.com/office/powerpoint/2010/main" val="3668039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brings me to my main finding on evaluating BSF via E.I.A- that it’s LEMP and those of the previous farms reviewed and another( as a control )</a:t>
            </a:r>
            <a:r>
              <a:rPr lang="en-GB" dirty="0" err="1"/>
              <a:t>Talgren</a:t>
            </a:r>
            <a:r>
              <a:rPr lang="en-GB" dirty="0"/>
              <a:t> although thorough and comprehensive re: baseline species surveys and bio D enhancements and  </a:t>
            </a:r>
            <a:r>
              <a:rPr lang="en-GB" dirty="0" err="1"/>
              <a:t>longterm</a:t>
            </a:r>
            <a:r>
              <a:rPr lang="en-GB" dirty="0"/>
              <a:t> H Man plans( illustrated above) and urge monitoring /follow up during the operational phases- these are not MANDATED, nor definite responsibility guaranteed for the latter during the duration of the development:</a:t>
            </a:r>
          </a:p>
          <a:p>
            <a:endParaRPr lang="en-GB" dirty="0"/>
          </a:p>
          <a:p>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10</a:t>
            </a:fld>
            <a:endParaRPr lang="en-GB"/>
          </a:p>
        </p:txBody>
      </p:sp>
    </p:spTree>
    <p:extLst>
      <p:ext uri="{BB962C8B-B14F-4D97-AF65-F5344CB8AC3E}">
        <p14:creationId xmlns:p14="http://schemas.microsoft.com/office/powerpoint/2010/main" val="26644115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93800"/>
            <a:ext cx="5486400" cy="3086100"/>
          </a:xfrm>
        </p:spPr>
      </p:sp>
      <p:sp>
        <p:nvSpPr>
          <p:cNvPr id="3" name="Notes Placeholder 2"/>
          <p:cNvSpPr>
            <a:spLocks noGrp="1"/>
          </p:cNvSpPr>
          <p:nvPr>
            <p:ph type="body" idx="1"/>
          </p:nvPr>
        </p:nvSpPr>
        <p:spPr>
          <a:xfrm>
            <a:off x="685800" y="4400549"/>
            <a:ext cx="5486400" cy="4630909"/>
          </a:xfrm>
        </p:spPr>
        <p:txBody>
          <a:bodyPr/>
          <a:lstStyle/>
          <a:p>
            <a:pPr marL="457200">
              <a:lnSpc>
                <a:spcPct val="150000"/>
              </a:lnSpc>
              <a:spcBef>
                <a:spcPts val="1200"/>
              </a:spcBef>
              <a:spcAft>
                <a:spcPts val="800"/>
              </a:spcAft>
            </a:pPr>
            <a:r>
              <a:rPr lang="en-GB" sz="1100" dirty="0"/>
              <a:t>Reiterated in the slide above both the </a:t>
            </a:r>
            <a:r>
              <a:rPr lang="en-GB" sz="1100" dirty="0" err="1"/>
              <a:t>Talgren</a:t>
            </a:r>
            <a:r>
              <a:rPr lang="en-GB" sz="1100" dirty="0"/>
              <a:t> LEMP and BSF LEMP, emphasize the importance of Monitoring and follow up as part of a continuation of EIA throughout the lifetime of the development: as an effective way to practice adaptive ecological management. </a:t>
            </a:r>
          </a:p>
          <a:p>
            <a:pPr marL="457200">
              <a:lnSpc>
                <a:spcPct val="150000"/>
              </a:lnSpc>
              <a:spcBef>
                <a:spcPts val="1200"/>
              </a:spcBef>
              <a:spcAft>
                <a:spcPts val="800"/>
              </a:spcAft>
            </a:pPr>
            <a:r>
              <a:rPr lang="en-GB" sz="1100" dirty="0"/>
              <a:t>The  current literature critiquing EIA also is advocates for formalising this aspect of EIA i.e. mandatory data collection standards and post evaluation of development schemes to be included in national policy/</a:t>
            </a:r>
            <a:r>
              <a:rPr lang="en-GB" sz="1100" dirty="0" err="1"/>
              <a:t>guidance.</a:t>
            </a:r>
            <a:r>
              <a:rPr lang="en-GB" sz="1100" dirty="0" err="1">
                <a:solidFill>
                  <a:srgbClr val="000000"/>
                </a:solidFill>
                <a:effectLst/>
                <a:ea typeface="Calibri" panose="020F0502020204030204" pitchFamily="34" charset="0"/>
                <a:cs typeface="Times New Roman" panose="02020603050405020304" pitchFamily="18" charset="0"/>
              </a:rPr>
              <a:t>Brynrhyd</a:t>
            </a:r>
            <a:r>
              <a:rPr lang="en-GB" sz="1100" dirty="0">
                <a:solidFill>
                  <a:srgbClr val="000000"/>
                </a:solidFill>
                <a:effectLst/>
                <a:ea typeface="Calibri" panose="020F0502020204030204" pitchFamily="34" charset="0"/>
                <a:cs typeface="Times New Roman" panose="02020603050405020304" pitchFamily="18" charset="0"/>
              </a:rPr>
              <a:t> Solar farm, for example :provides a perfect opportunity for conducting long term monitoring /data collation to enable better understanding for the solar renewables research </a:t>
            </a:r>
            <a:r>
              <a:rPr lang="en-GB" sz="1100" dirty="0">
                <a:solidFill>
                  <a:srgbClr val="000000"/>
                </a:solidFill>
                <a:ea typeface="Calibri" panose="020F0502020204030204" pitchFamily="34" charset="0"/>
                <a:cs typeface="Times New Roman" panose="02020603050405020304" pitchFamily="18" charset="0"/>
              </a:rPr>
              <a:t>re </a:t>
            </a:r>
            <a:r>
              <a:rPr lang="en-GB" sz="1100" dirty="0">
                <a:solidFill>
                  <a:srgbClr val="000000"/>
                </a:solidFill>
                <a:effectLst/>
                <a:ea typeface="Calibri" panose="020F0502020204030204" pitchFamily="34" charset="0"/>
                <a:cs typeface="Times New Roman" panose="02020603050405020304" pitchFamily="18" charset="0"/>
              </a:rPr>
              <a:t>cumulative effects of grouped developments and the efficacy of potential mitigation measures. </a:t>
            </a:r>
            <a:r>
              <a:rPr lang="en-GB" sz="1100" dirty="0"/>
              <a:t>Therefore the next logical evolution for E.I.A, in my opinion is  for long-term monitoring and follow up to be folded into existing planning and environmental policy /legislation at all levels, and to strengthen this aspect in 7(A) of the current UK. Effectively closing the current open-ended loop regarding monitoring and follow up currently reported and provide real time data for scientific appraisal of current practices to mitigate impacts of Solar farms in agricultural and urban settings.</a:t>
            </a:r>
          </a:p>
          <a:p>
            <a:pPr marL="457200">
              <a:lnSpc>
                <a:spcPct val="150000"/>
              </a:lnSpc>
              <a:spcBef>
                <a:spcPts val="1200"/>
              </a:spcBef>
              <a:spcAft>
                <a:spcPts val="800"/>
              </a:spcAft>
            </a:pPr>
            <a:endParaRPr lang="en-GB" sz="1100" dirty="0"/>
          </a:p>
          <a:p>
            <a:endParaRPr lang="en-GB" dirty="0"/>
          </a:p>
        </p:txBody>
      </p:sp>
      <p:sp>
        <p:nvSpPr>
          <p:cNvPr id="4" name="Slide Number Placeholder 3"/>
          <p:cNvSpPr>
            <a:spLocks noGrp="1"/>
          </p:cNvSpPr>
          <p:nvPr>
            <p:ph type="sldNum" sz="quarter" idx="5"/>
          </p:nvPr>
        </p:nvSpPr>
        <p:spPr/>
        <p:txBody>
          <a:bodyPr/>
          <a:lstStyle/>
          <a:p>
            <a:fld id="{D627D1EB-BFC8-4000-A36E-DDA2E056B07E}" type="slidenum">
              <a:rPr lang="en-GB" smtClean="0"/>
              <a:t>11</a:t>
            </a:fld>
            <a:endParaRPr lang="en-GB"/>
          </a:p>
        </p:txBody>
      </p:sp>
    </p:spTree>
    <p:extLst>
      <p:ext uri="{BB962C8B-B14F-4D97-AF65-F5344CB8AC3E}">
        <p14:creationId xmlns:p14="http://schemas.microsoft.com/office/powerpoint/2010/main" val="31603868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627D1EB-BFC8-4000-A36E-DDA2E056B07E}" type="slidenum">
              <a:rPr lang="en-GB" smtClean="0"/>
              <a:t>12</a:t>
            </a:fld>
            <a:endParaRPr lang="en-GB"/>
          </a:p>
        </p:txBody>
      </p:sp>
    </p:spTree>
    <p:extLst>
      <p:ext uri="{BB962C8B-B14F-4D97-AF65-F5344CB8AC3E}">
        <p14:creationId xmlns:p14="http://schemas.microsoft.com/office/powerpoint/2010/main" val="4262884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CEE46B7-29FF-4446-8A9B-6B0E59A71A75}"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1551001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EE46B7-29FF-4446-8A9B-6B0E59A71A75}"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4114530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CEE46B7-29FF-4446-8A9B-6B0E59A71A75}"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776027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CEE46B7-29FF-4446-8A9B-6B0E59A71A75}"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666056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CEE46B7-29FF-4446-8A9B-6B0E59A71A75}" type="datetimeFigureOut">
              <a:rPr lang="en-GB" smtClean="0"/>
              <a:t>24/01/2023</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3503291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CEE46B7-29FF-4446-8A9B-6B0E59A71A75}" type="datetimeFigureOut">
              <a:rPr lang="en-GB" smtClean="0"/>
              <a:t>24/01/2023</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2152045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EE46B7-29FF-4446-8A9B-6B0E59A71A75}" type="datetimeFigureOut">
              <a:rPr lang="en-GB" smtClean="0"/>
              <a:t>24/01/2023</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1109035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CEE46B7-29FF-4446-8A9B-6B0E59A71A75}"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1733727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CEE46B7-29FF-4446-8A9B-6B0E59A71A75}"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27635189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CEE46B7-29FF-4446-8A9B-6B0E59A71A75}"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2857494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CEE46B7-29FF-4446-8A9B-6B0E59A71A75}"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33DC2B8-86C7-407D-BA92-DA1A94E830AE}"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737850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CEE46B7-29FF-4446-8A9B-6B0E59A71A75}"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5579858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CEE46B7-29FF-4446-8A9B-6B0E59A71A75}"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33DC2B8-86C7-407D-BA92-DA1A94E830AE}"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059472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CEE46B7-29FF-4446-8A9B-6B0E59A71A75}"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1818651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EE46B7-29FF-4446-8A9B-6B0E59A71A75}"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30304443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EE46B7-29FF-4446-8A9B-6B0E59A71A75}"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33DC2B8-86C7-407D-BA92-DA1A94E830AE}" type="slidenum">
              <a:rPr lang="en-GB" smtClean="0"/>
              <a:t>‹#›</a:t>
            </a:fld>
            <a:endParaRPr lang="en-GB"/>
          </a:p>
        </p:txBody>
      </p:sp>
    </p:spTree>
    <p:extLst>
      <p:ext uri="{BB962C8B-B14F-4D97-AF65-F5344CB8AC3E}">
        <p14:creationId xmlns:p14="http://schemas.microsoft.com/office/powerpoint/2010/main" val="2918777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CEE46B7-29FF-4446-8A9B-6B0E59A71A75}" type="datetimeFigureOut">
              <a:rPr lang="en-GB" smtClean="0"/>
              <a:t>24/01/2023</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33DC2B8-86C7-407D-BA92-DA1A94E830AE}" type="slidenum">
              <a:rPr lang="en-GB" smtClean="0"/>
              <a:t>‹#›</a:t>
            </a:fld>
            <a:endParaRPr lang="en-GB"/>
          </a:p>
        </p:txBody>
      </p:sp>
    </p:spTree>
    <p:extLst>
      <p:ext uri="{BB962C8B-B14F-4D97-AF65-F5344CB8AC3E}">
        <p14:creationId xmlns:p14="http://schemas.microsoft.com/office/powerpoint/2010/main" val="29009259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7.jpeg"/><Relationship Id="rId7" Type="http://schemas.openxmlformats.org/officeDocument/2006/relationships/diagramColors" Target="../diagrams/colors4.xm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hyperlink" Target="http://www.cartogold.co.uk/CarmarthenshireLDP/english/text/00_Contents.htm"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hyperlink" Target="https://www.legislation.gov.uk/anaw/2016/3/contents" TargetMode="External"/><Relationship Id="rId5" Type="http://schemas.openxmlformats.org/officeDocument/2006/relationships/hyperlink" Target="https://cieem.net/wp-content/uploads/2022/08/Net-Benefits-briefing.pdf" TargetMode="External"/><Relationship Id="rId4" Type="http://schemas.openxmlformats.org/officeDocument/2006/relationships/hyperlink" Target="https://conbio.onlinelibrary.wiley.com/doi/10.1111/csp2.319"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academic.oup.com/bioscience/article/61/12/982/392612" TargetMode="External"/><Relationship Id="rId2" Type="http://schemas.openxmlformats.org/officeDocument/2006/relationships/hyperlink" Target="https://www.sciencedirect.com/science/article/abs/pii/S1364032113005819?via%3Dihub" TargetMode="External"/><Relationship Id="rId1" Type="http://schemas.openxmlformats.org/officeDocument/2006/relationships/slideLayout" Target="../slideLayouts/slideLayout7.xml"/><Relationship Id="rId5" Type="http://schemas.openxmlformats.org/officeDocument/2006/relationships/hyperlink" Target="https://www.sciencedirect.com/science/article/pii/S0195925521000469" TargetMode="External"/><Relationship Id="rId4" Type="http://schemas.openxmlformats.org/officeDocument/2006/relationships/hyperlink" Target="https://www.clarksonwoods.co.uk/wp-content/uploads/PDF/Solar_Farms_Biodiversity_Study.pdf"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gov.wales/future-wales-national-plan-2040-0" TargetMode="External"/><Relationship Id="rId3" Type="http://schemas.openxmlformats.org/officeDocument/2006/relationships/hyperlink" Target="https://www.gov.wales/planning-policy-wales" TargetMode="External"/><Relationship Id="rId7" Type="http://schemas.openxmlformats.org/officeDocument/2006/relationships/hyperlink" Target="https://www.legislation.gov.uk/wsi/2017/567/contents/made" TargetMode="External"/><Relationship Id="rId2" Type="http://schemas.openxmlformats.org/officeDocument/2006/relationships/hyperlink" Target="https://www.brynrhydsolarfarm.co.uk/_files/ugd/146daf_059240996ef043f89447349e4bb1cc17.pdf" TargetMode="External"/><Relationship Id="rId1" Type="http://schemas.openxmlformats.org/officeDocument/2006/relationships/slideLayout" Target="../slideLayouts/slideLayout7.xml"/><Relationship Id="rId6" Type="http://schemas.openxmlformats.org/officeDocument/2006/relationships/hyperlink" Target="https://talgrensolar.co.uk/wp-content/uploads/2022/10/4.8.8-LEMP-DRAFT-lowres.pdf" TargetMode="External"/><Relationship Id="rId5" Type="http://schemas.openxmlformats.org/officeDocument/2006/relationships/hyperlink" Target="https://www.brynrhydsolarfarm.co.uk/_files/ugd/146daf_0eb2e32721ea474d83615789d0cfa86d.pdf" TargetMode="External"/><Relationship Id="rId4" Type="http://schemas.openxmlformats.org/officeDocument/2006/relationships/hyperlink" Target="https://www.sciencedirect.com/science/article/pii/S019592551530058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264FB-C142-A600-DA03-D8A1A2216FE0}"/>
              </a:ext>
            </a:extLst>
          </p:cNvPr>
          <p:cNvSpPr>
            <a:spLocks noGrp="1"/>
          </p:cNvSpPr>
          <p:nvPr>
            <p:ph type="ctrTitle"/>
          </p:nvPr>
        </p:nvSpPr>
        <p:spPr>
          <a:xfrm>
            <a:off x="2589213" y="785004"/>
            <a:ext cx="7874629" cy="3925019"/>
          </a:xfrm>
        </p:spPr>
        <p:txBody>
          <a:bodyPr>
            <a:normAutofit fontScale="90000"/>
          </a:bodyPr>
          <a:lstStyle/>
          <a:p>
            <a:pPr>
              <a:lnSpc>
                <a:spcPct val="150000"/>
              </a:lnSpc>
              <a:spcBef>
                <a:spcPts val="1200"/>
              </a:spcBef>
            </a:pPr>
            <a:br>
              <a:rPr lang="en-GB" sz="1800" b="1" kern="0" dirty="0">
                <a:solidFill>
                  <a:srgbClr val="2F5496"/>
                </a:solidFill>
                <a:effectLst/>
                <a:latin typeface="Arial" panose="020B0604020202020204" pitchFamily="34" charset="0"/>
                <a:ea typeface="DengXian Light" panose="02010600030101010101" pitchFamily="2" charset="-122"/>
                <a:cs typeface="Times New Roman" panose="02020603050405020304" pitchFamily="18" charset="0"/>
              </a:rPr>
            </a:br>
            <a:br>
              <a:rPr lang="en-GB" sz="1800" b="1" kern="0" dirty="0">
                <a:solidFill>
                  <a:srgbClr val="2F5496"/>
                </a:solidFill>
                <a:effectLst/>
                <a:latin typeface="Arial" panose="020B0604020202020204" pitchFamily="34" charset="0"/>
                <a:ea typeface="DengXian Light" panose="02010600030101010101" pitchFamily="2" charset="-122"/>
                <a:cs typeface="Times New Roman" panose="02020603050405020304" pitchFamily="18" charset="0"/>
              </a:rPr>
            </a:br>
            <a:br>
              <a:rPr lang="en-GB" sz="1800" b="1" kern="0" dirty="0">
                <a:solidFill>
                  <a:srgbClr val="2F5496"/>
                </a:solidFill>
                <a:effectLst/>
                <a:latin typeface="Arial" panose="020B0604020202020204" pitchFamily="34" charset="0"/>
                <a:ea typeface="DengXian Light" panose="02010600030101010101" pitchFamily="2" charset="-122"/>
                <a:cs typeface="Times New Roman" panose="02020603050405020304" pitchFamily="18" charset="0"/>
              </a:rPr>
            </a:br>
            <a:br>
              <a:rPr lang="en-GB" sz="1800" b="1" kern="0" dirty="0">
                <a:solidFill>
                  <a:srgbClr val="2F5496"/>
                </a:solidFill>
                <a:effectLst/>
                <a:latin typeface="Arial" panose="020B0604020202020204" pitchFamily="34" charset="0"/>
                <a:ea typeface="DengXian Light" panose="02010600030101010101" pitchFamily="2" charset="-122"/>
                <a:cs typeface="Times New Roman" panose="02020603050405020304" pitchFamily="18" charset="0"/>
              </a:rPr>
            </a:br>
            <a:br>
              <a:rPr lang="en-GB" sz="1800" b="1" kern="0" dirty="0">
                <a:solidFill>
                  <a:srgbClr val="2F5496"/>
                </a:solidFill>
                <a:effectLst/>
                <a:latin typeface="Arial" panose="020B0604020202020204" pitchFamily="34" charset="0"/>
                <a:ea typeface="DengXian Light" panose="02010600030101010101" pitchFamily="2" charset="-122"/>
                <a:cs typeface="Times New Roman" panose="02020603050405020304" pitchFamily="18" charset="0"/>
              </a:rPr>
            </a:br>
            <a:br>
              <a:rPr lang="en-GB" sz="1800" b="1" kern="0" dirty="0">
                <a:solidFill>
                  <a:srgbClr val="2F5496"/>
                </a:solidFill>
                <a:effectLst/>
                <a:latin typeface="Arial" panose="020B0604020202020204" pitchFamily="34" charset="0"/>
                <a:ea typeface="DengXian Light" panose="02010600030101010101" pitchFamily="2" charset="-122"/>
                <a:cs typeface="Times New Roman" panose="02020603050405020304" pitchFamily="18" charset="0"/>
              </a:rPr>
            </a:br>
            <a:br>
              <a:rPr lang="en-GB" sz="1800" b="1" kern="0" dirty="0">
                <a:solidFill>
                  <a:srgbClr val="2F5496"/>
                </a:solidFill>
                <a:effectLst/>
                <a:latin typeface="Arial" panose="020B0604020202020204" pitchFamily="34" charset="0"/>
                <a:ea typeface="DengXian Light" panose="02010600030101010101" pitchFamily="2" charset="-122"/>
                <a:cs typeface="Times New Roman" panose="02020603050405020304" pitchFamily="18" charset="0"/>
              </a:rPr>
            </a:br>
            <a:r>
              <a:rPr lang="en-US" sz="3100" b="1" dirty="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t>Brynrhyd Solar P.V. Farm Development Proposal: Environmental Impact Assessment Evaluation.</a:t>
            </a:r>
            <a:br>
              <a:rPr lang="en-US" sz="3100" b="1" dirty="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br>
            <a:br>
              <a:rPr lang="en-US" sz="3100" b="1" dirty="0">
                <a:solidFill>
                  <a:schemeClr val="accent1">
                    <a:lumMod val="50000"/>
                  </a:schemeClr>
                </a:solidFill>
                <a:effectLst/>
                <a:latin typeface="Calibri" panose="020F0502020204030204" pitchFamily="34" charset="0"/>
                <a:ea typeface="Calibri" panose="020F0502020204030204" pitchFamily="34" charset="0"/>
                <a:cs typeface="Calibri" panose="020F0502020204030204" pitchFamily="34" charset="0"/>
              </a:rPr>
            </a:br>
            <a:r>
              <a:rPr lang="en-GB" sz="2700" b="1" dirty="0">
                <a:solidFill>
                  <a:schemeClr val="accent1"/>
                </a:solidFill>
                <a:latin typeface="Calibri" panose="020F0502020204030204" pitchFamily="34" charset="0"/>
                <a:ea typeface="Calibri" panose="020F0502020204030204" pitchFamily="34" charset="0"/>
                <a:cs typeface="Calibri" panose="020F0502020204030204" pitchFamily="34" charset="0"/>
              </a:rPr>
              <a:t>A Case Study illustrating strengths and weaknesses of the E.I.A. Process regarding Ground Based Solar Array Developments in Agricultural Settings.</a:t>
            </a:r>
            <a:br>
              <a:rPr lang="en-GB" sz="2700" b="1" dirty="0">
                <a:effectLst/>
                <a:latin typeface="Calibri" panose="020F0502020204030204" pitchFamily="34" charset="0"/>
                <a:ea typeface="DengXian" panose="02010600030101010101" pitchFamily="2" charset="-122"/>
                <a:cs typeface="Times New Roman" panose="02020603050405020304" pitchFamily="18" charset="0"/>
              </a:rPr>
            </a:br>
            <a:endParaRPr lang="en-GB" sz="2700" b="1" dirty="0">
              <a:solidFill>
                <a:schemeClr val="accent1"/>
              </a:solidFill>
              <a:latin typeface="Calibri" panose="020F0502020204030204" pitchFamily="34" charset="0"/>
              <a:ea typeface="Calibri" panose="020F0502020204030204" pitchFamily="34" charset="0"/>
              <a:cs typeface="Calibri" panose="020F0502020204030204" pitchFamily="34" charset="0"/>
            </a:endParaRPr>
          </a:p>
        </p:txBody>
      </p:sp>
      <p:sp>
        <p:nvSpPr>
          <p:cNvPr id="3" name="Subtitle 2">
            <a:extLst>
              <a:ext uri="{FF2B5EF4-FFF2-40B4-BE49-F238E27FC236}">
                <a16:creationId xmlns:a16="http://schemas.microsoft.com/office/drawing/2014/main" id="{57488EF8-4409-71C8-C583-44FDA7CAA978}"/>
              </a:ext>
            </a:extLst>
          </p:cNvPr>
          <p:cNvSpPr>
            <a:spLocks noGrp="1"/>
          </p:cNvSpPr>
          <p:nvPr>
            <p:ph type="subTitle" idx="1"/>
          </p:nvPr>
        </p:nvSpPr>
        <p:spPr>
          <a:xfrm>
            <a:off x="2589213" y="4777379"/>
            <a:ext cx="4432689" cy="1545783"/>
          </a:xfrm>
        </p:spPr>
        <p:txBody>
          <a:bodyPr>
            <a:noAutofit/>
          </a:bodyPr>
          <a:lstStyle/>
          <a:p>
            <a:r>
              <a:rPr lang="en-US" sz="2000" dirty="0">
                <a:solidFill>
                  <a:schemeClr val="accent1"/>
                </a:solidFill>
                <a:latin typeface="Calibri" panose="020F0502020204030204" pitchFamily="34" charset="0"/>
                <a:ea typeface="Calibri" panose="020F0502020204030204" pitchFamily="34" charset="0"/>
                <a:cs typeface="Calibri" panose="020F0502020204030204" pitchFamily="34" charset="0"/>
              </a:rPr>
              <a:t>L. </a:t>
            </a:r>
            <a:r>
              <a:rPr lang="en-US" sz="2000" dirty="0" err="1">
                <a:solidFill>
                  <a:schemeClr val="accent1"/>
                </a:solidFill>
                <a:latin typeface="Calibri" panose="020F0502020204030204" pitchFamily="34" charset="0"/>
                <a:ea typeface="Calibri" panose="020F0502020204030204" pitchFamily="34" charset="0"/>
                <a:cs typeface="Calibri" panose="020F0502020204030204" pitchFamily="34" charset="0"/>
              </a:rPr>
              <a:t>Zanoni</a:t>
            </a:r>
            <a:r>
              <a:rPr lang="en-US" sz="2000" dirty="0">
                <a:solidFill>
                  <a:schemeClr val="accent1"/>
                </a:solidFill>
                <a:latin typeface="Calibri" panose="020F0502020204030204" pitchFamily="34" charset="0"/>
                <a:ea typeface="Calibri" panose="020F0502020204030204" pitchFamily="34" charset="0"/>
                <a:cs typeface="Calibri" panose="020F0502020204030204" pitchFamily="34" charset="0"/>
              </a:rPr>
              <a:t> </a:t>
            </a:r>
            <a:br>
              <a:rPr lang="en-US" sz="2000" dirty="0">
                <a:solidFill>
                  <a:schemeClr val="accent1"/>
                </a:solidFill>
                <a:latin typeface="Calibri" panose="020F0502020204030204" pitchFamily="34" charset="0"/>
                <a:ea typeface="Calibri" panose="020F0502020204030204" pitchFamily="34" charset="0"/>
                <a:cs typeface="Calibri" panose="020F0502020204030204" pitchFamily="34" charset="0"/>
              </a:rPr>
            </a:br>
            <a:r>
              <a:rPr lang="en-US" sz="2000" dirty="0">
                <a:solidFill>
                  <a:schemeClr val="accent1"/>
                </a:solidFill>
                <a:latin typeface="Calibri" panose="020F0502020204030204" pitchFamily="34" charset="0"/>
                <a:ea typeface="Calibri" panose="020F0502020204030204" pitchFamily="34" charset="0"/>
                <a:cs typeface="Calibri" panose="020F0502020204030204" pitchFamily="34" charset="0"/>
              </a:rPr>
              <a:t>Student Number: </a:t>
            </a:r>
            <a:r>
              <a:rPr lang="en-US" dirty="0">
                <a:solidFill>
                  <a:schemeClr val="accent1"/>
                </a:solidFill>
                <a:latin typeface="Calibri" panose="020F0502020204030204" pitchFamily="34" charset="0"/>
                <a:ea typeface="Calibri" panose="020F0502020204030204" pitchFamily="34" charset="0"/>
                <a:cs typeface="Calibri" panose="020F0502020204030204" pitchFamily="34" charset="0"/>
              </a:rPr>
              <a:t>25000107</a:t>
            </a:r>
            <a:br>
              <a:rPr lang="en-US" sz="2000" dirty="0">
                <a:solidFill>
                  <a:schemeClr val="accent1"/>
                </a:solidFill>
                <a:latin typeface="Calibri" panose="020F0502020204030204" pitchFamily="34" charset="0"/>
                <a:ea typeface="Calibri" panose="020F0502020204030204" pitchFamily="34" charset="0"/>
                <a:cs typeface="Calibri" panose="020F0502020204030204" pitchFamily="34" charset="0"/>
              </a:rPr>
            </a:br>
            <a:r>
              <a:rPr lang="en-US" sz="2000" dirty="0">
                <a:solidFill>
                  <a:schemeClr val="accent1"/>
                </a:solidFill>
                <a:latin typeface="Calibri" panose="020F0502020204030204" pitchFamily="34" charset="0"/>
                <a:ea typeface="Calibri" panose="020F0502020204030204" pitchFamily="34" charset="0"/>
                <a:cs typeface="Calibri" panose="020F0502020204030204" pitchFamily="34" charset="0"/>
              </a:rPr>
              <a:t>Module Number: ACBA7004</a:t>
            </a:r>
            <a:br>
              <a:rPr lang="en-US" sz="2000" dirty="0">
                <a:solidFill>
                  <a:schemeClr val="accent1"/>
                </a:solidFill>
                <a:latin typeface="Calibri" panose="020F0502020204030204" pitchFamily="34" charset="0"/>
                <a:ea typeface="Calibri" panose="020F0502020204030204" pitchFamily="34" charset="0"/>
                <a:cs typeface="Calibri" panose="020F0502020204030204" pitchFamily="34" charset="0"/>
              </a:rPr>
            </a:br>
            <a:r>
              <a:rPr lang="en-US" sz="2000" dirty="0">
                <a:solidFill>
                  <a:schemeClr val="accent1"/>
                </a:solidFill>
                <a:latin typeface="Calibri" panose="020F0502020204030204" pitchFamily="34" charset="0"/>
                <a:ea typeface="Calibri" panose="020F0502020204030204" pitchFamily="34" charset="0"/>
                <a:cs typeface="Calibri" panose="020F0502020204030204" pitchFamily="34" charset="0"/>
              </a:rPr>
              <a:t>Environmental Planning and Policy (2023)</a:t>
            </a:r>
            <a:br>
              <a:rPr lang="en-US" sz="2000" dirty="0">
                <a:solidFill>
                  <a:schemeClr val="accent1"/>
                </a:solidFill>
                <a:latin typeface="Calibri" panose="020F0502020204030204" pitchFamily="34" charset="0"/>
                <a:ea typeface="Calibri" panose="020F0502020204030204" pitchFamily="34" charset="0"/>
                <a:cs typeface="Calibri" panose="020F0502020204030204" pitchFamily="34" charset="0"/>
              </a:rPr>
            </a:br>
            <a:endParaRPr lang="en-GB" sz="2000" dirty="0">
              <a:solidFill>
                <a:schemeClr val="accent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944703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90BD314-574D-DF2A-4185-ADC2F08580E3}"/>
              </a:ext>
            </a:extLst>
          </p:cNvPr>
          <p:cNvSpPr>
            <a:spLocks noGrp="1"/>
          </p:cNvSpPr>
          <p:nvPr>
            <p:ph type="title"/>
          </p:nvPr>
        </p:nvSpPr>
        <p:spPr>
          <a:xfrm>
            <a:off x="1605280" y="364809"/>
            <a:ext cx="10207105" cy="539432"/>
          </a:xfrm>
        </p:spPr>
        <p:txBody>
          <a:bodyPr>
            <a:normAutofit fontScale="90000"/>
          </a:bodyPr>
          <a:lstStyle/>
          <a:p>
            <a:br>
              <a:rPr lang="en-US" sz="2400" dirty="0"/>
            </a:br>
            <a:br>
              <a:rPr lang="en-US" sz="2400" dirty="0"/>
            </a:br>
            <a:r>
              <a:rPr lang="en-US" sz="2400" b="1" dirty="0">
                <a:solidFill>
                  <a:srgbClr val="C00000"/>
                </a:solidFill>
              </a:rPr>
              <a:t>E.I.A. Screening Opinion for </a:t>
            </a:r>
            <a:r>
              <a:rPr lang="en-US" sz="2400" b="1" dirty="0" err="1">
                <a:solidFill>
                  <a:srgbClr val="C00000"/>
                </a:solidFill>
              </a:rPr>
              <a:t>Brynrhyd</a:t>
            </a:r>
            <a:r>
              <a:rPr lang="en-US" sz="2400" b="1" dirty="0">
                <a:solidFill>
                  <a:srgbClr val="C00000"/>
                </a:solidFill>
              </a:rPr>
              <a:t> Solar Farm: November 2020</a:t>
            </a:r>
            <a:endParaRPr lang="en-GB" sz="2400" b="1" dirty="0">
              <a:solidFill>
                <a:srgbClr val="C00000"/>
              </a:solidFill>
            </a:endParaRPr>
          </a:p>
        </p:txBody>
      </p:sp>
      <p:pic>
        <p:nvPicPr>
          <p:cNvPr id="11" name="Content Placeholder 10">
            <a:extLst>
              <a:ext uri="{FF2B5EF4-FFF2-40B4-BE49-F238E27FC236}">
                <a16:creationId xmlns:a16="http://schemas.microsoft.com/office/drawing/2014/main" id="{58BC8BDC-7E02-D967-A5AD-BC5539EAC51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323013" y="1122219"/>
            <a:ext cx="5489372" cy="3896822"/>
          </a:xfrm>
        </p:spPr>
      </p:pic>
      <p:sp>
        <p:nvSpPr>
          <p:cNvPr id="9" name="Text Placeholder 8">
            <a:extLst>
              <a:ext uri="{FF2B5EF4-FFF2-40B4-BE49-F238E27FC236}">
                <a16:creationId xmlns:a16="http://schemas.microsoft.com/office/drawing/2014/main" id="{87127872-5488-92AF-4308-C1CFB676CBCE}"/>
              </a:ext>
            </a:extLst>
          </p:cNvPr>
          <p:cNvSpPr>
            <a:spLocks noGrp="1"/>
          </p:cNvSpPr>
          <p:nvPr>
            <p:ph type="body" sz="half" idx="2"/>
          </p:nvPr>
        </p:nvSpPr>
        <p:spPr>
          <a:xfrm>
            <a:off x="833641" y="1215505"/>
            <a:ext cx="5489372" cy="5277685"/>
          </a:xfrm>
        </p:spPr>
        <p:txBody>
          <a:bodyPr>
            <a:normAutofit lnSpcReduction="10000"/>
          </a:bodyPr>
          <a:lstStyle/>
          <a:p>
            <a:br>
              <a:rPr lang="en-US" dirty="0"/>
            </a:br>
            <a:r>
              <a:rPr lang="en-US" sz="2000" dirty="0"/>
              <a:t>On November 4th 2020, the Planning Inspectorate confirmed the development required an </a:t>
            </a:r>
            <a:r>
              <a:rPr lang="en-US" sz="2000" dirty="0" err="1"/>
              <a:t>E.I.A.based</a:t>
            </a:r>
            <a:r>
              <a:rPr lang="en-US" sz="2000" dirty="0"/>
              <a:t> on the fact that the scheme would be in an area ‘where there may be cumulative impacts with other solar developments’ additionally they noted that the north western fields were NRW priority habitat comprising ‘species rich grassland which may support marsh fritillary butterfly, breeding skylark and meadow pipit’ </a:t>
            </a:r>
          </a:p>
          <a:p>
            <a:r>
              <a:rPr lang="en-US" sz="2000" dirty="0"/>
              <a:t>The screening opinion was summarized as being due to “likely significant effects in regards to cumulative landscape and visual impacts and ecology(Pegasus Group,2021)</a:t>
            </a:r>
            <a:br>
              <a:rPr lang="en-US" sz="2000" dirty="0"/>
            </a:br>
            <a:endParaRPr lang="en-GB" sz="2000" dirty="0"/>
          </a:p>
        </p:txBody>
      </p:sp>
      <p:sp>
        <p:nvSpPr>
          <p:cNvPr id="12" name="TextBox 11">
            <a:extLst>
              <a:ext uri="{FF2B5EF4-FFF2-40B4-BE49-F238E27FC236}">
                <a16:creationId xmlns:a16="http://schemas.microsoft.com/office/drawing/2014/main" id="{43A7E355-43E3-A039-E5F3-4117C196E6B1}"/>
              </a:ext>
            </a:extLst>
          </p:cNvPr>
          <p:cNvSpPr txBox="1"/>
          <p:nvPr/>
        </p:nvSpPr>
        <p:spPr>
          <a:xfrm>
            <a:off x="6400800" y="5019041"/>
            <a:ext cx="5411585" cy="923330"/>
          </a:xfrm>
          <a:prstGeom prst="rect">
            <a:avLst/>
          </a:prstGeom>
          <a:noFill/>
        </p:spPr>
        <p:txBody>
          <a:bodyPr wrap="square" rtlCol="0">
            <a:spAutoFit/>
          </a:bodyPr>
          <a:lstStyle/>
          <a:p>
            <a:r>
              <a:rPr lang="en-GB" b="1" dirty="0">
                <a:solidFill>
                  <a:srgbClr val="C00000"/>
                </a:solidFill>
              </a:rPr>
              <a:t>Fig One: Diagram to show array design, NRW priority habitat and site boundaries(Pegasus Group,2022)</a:t>
            </a:r>
          </a:p>
        </p:txBody>
      </p:sp>
    </p:spTree>
    <p:extLst>
      <p:ext uri="{BB962C8B-B14F-4D97-AF65-F5344CB8AC3E}">
        <p14:creationId xmlns:p14="http://schemas.microsoft.com/office/powerpoint/2010/main" val="37812685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0B8C2-D437-A9B9-88FF-318C70C1DB65}"/>
              </a:ext>
            </a:extLst>
          </p:cNvPr>
          <p:cNvSpPr>
            <a:spLocks noGrp="1"/>
          </p:cNvSpPr>
          <p:nvPr>
            <p:ph type="title"/>
          </p:nvPr>
        </p:nvSpPr>
        <p:spPr>
          <a:xfrm>
            <a:off x="2592925" y="624110"/>
            <a:ext cx="8911687" cy="74159"/>
          </a:xfrm>
        </p:spPr>
        <p:txBody>
          <a:bodyPr>
            <a:normAutofit fontScale="90000"/>
          </a:bodyPr>
          <a:lstStyle/>
          <a:p>
            <a:br>
              <a:rPr lang="en-GB" dirty="0"/>
            </a:br>
            <a:endParaRPr lang="en-GB" dirty="0"/>
          </a:p>
        </p:txBody>
      </p:sp>
      <p:graphicFrame>
        <p:nvGraphicFramePr>
          <p:cNvPr id="4" name="Content Placeholder 3">
            <a:extLst>
              <a:ext uri="{FF2B5EF4-FFF2-40B4-BE49-F238E27FC236}">
                <a16:creationId xmlns:a16="http://schemas.microsoft.com/office/drawing/2014/main" id="{7F76BC70-6C48-AD69-69CD-8F428EFC318C}"/>
              </a:ext>
            </a:extLst>
          </p:cNvPr>
          <p:cNvGraphicFramePr>
            <a:graphicFrameLocks noGrp="1"/>
          </p:cNvGraphicFramePr>
          <p:nvPr>
            <p:ph idx="1"/>
            <p:extLst>
              <p:ext uri="{D42A27DB-BD31-4B8C-83A1-F6EECF244321}">
                <p14:modId xmlns:p14="http://schemas.microsoft.com/office/powerpoint/2010/main" val="519553352"/>
              </p:ext>
            </p:extLst>
          </p:nvPr>
        </p:nvGraphicFramePr>
        <p:xfrm>
          <a:off x="232756" y="1032088"/>
          <a:ext cx="11535295" cy="57025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91779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D799A-D49E-C7F3-2A93-772919521A1E}"/>
              </a:ext>
            </a:extLst>
          </p:cNvPr>
          <p:cNvSpPr>
            <a:spLocks noGrp="1"/>
          </p:cNvSpPr>
          <p:nvPr>
            <p:ph type="title"/>
          </p:nvPr>
        </p:nvSpPr>
        <p:spPr>
          <a:xfrm>
            <a:off x="1725284" y="261258"/>
            <a:ext cx="9057736" cy="1576168"/>
          </a:xfrm>
        </p:spPr>
        <p:txBody>
          <a:bodyPr>
            <a:normAutofit fontScale="90000"/>
          </a:bodyPr>
          <a:lstStyle/>
          <a:p>
            <a:br>
              <a:rPr lang="en-US" dirty="0"/>
            </a:br>
            <a:br>
              <a:rPr lang="en-US" dirty="0"/>
            </a:br>
            <a:br>
              <a:rPr lang="en-US" dirty="0"/>
            </a:br>
            <a:r>
              <a:rPr lang="en-US" sz="2700" b="1" dirty="0">
                <a:solidFill>
                  <a:srgbClr val="C00000"/>
                </a:solidFill>
              </a:rPr>
              <a:t>Brynrhyd Solar Farm: A typical example arising in response to Welsh Government renewable energy targets.</a:t>
            </a:r>
            <a:br>
              <a:rPr lang="en-US" sz="2700" b="1" dirty="0">
                <a:solidFill>
                  <a:srgbClr val="C00000"/>
                </a:solidFill>
              </a:rPr>
            </a:br>
            <a:br>
              <a:rPr lang="en-US" sz="2700" b="1" dirty="0">
                <a:solidFill>
                  <a:srgbClr val="C00000"/>
                </a:solidFill>
              </a:rPr>
            </a:br>
            <a:endParaRPr lang="en-GB" sz="2700" b="1" dirty="0">
              <a:solidFill>
                <a:srgbClr val="C00000"/>
              </a:solidFill>
            </a:endParaRPr>
          </a:p>
        </p:txBody>
      </p:sp>
      <p:pic>
        <p:nvPicPr>
          <p:cNvPr id="10" name="Content Placeholder 9">
            <a:extLst>
              <a:ext uri="{FF2B5EF4-FFF2-40B4-BE49-F238E27FC236}">
                <a16:creationId xmlns:a16="http://schemas.microsoft.com/office/drawing/2014/main" id="{5AA14A2C-7D0D-8FDE-E7AD-3685D850C090}"/>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566262" y="1147313"/>
            <a:ext cx="5625737" cy="4633727"/>
          </a:xfrm>
        </p:spPr>
      </p:pic>
      <p:sp>
        <p:nvSpPr>
          <p:cNvPr id="4" name="Text Placeholder 3">
            <a:extLst>
              <a:ext uri="{FF2B5EF4-FFF2-40B4-BE49-F238E27FC236}">
                <a16:creationId xmlns:a16="http://schemas.microsoft.com/office/drawing/2014/main" id="{9B4F7684-AE07-C555-BFF1-252D405C8887}"/>
              </a:ext>
            </a:extLst>
          </p:cNvPr>
          <p:cNvSpPr>
            <a:spLocks noGrp="1"/>
          </p:cNvSpPr>
          <p:nvPr>
            <p:ph type="body" sz="half" idx="2"/>
          </p:nvPr>
        </p:nvSpPr>
        <p:spPr>
          <a:xfrm>
            <a:off x="687387" y="1155940"/>
            <a:ext cx="5878875" cy="5690226"/>
          </a:xfrm>
        </p:spPr>
        <p:txBody>
          <a:bodyPr>
            <a:normAutofit/>
          </a:bodyPr>
          <a:lstStyle/>
          <a:p>
            <a:endParaRPr lang="en-US" dirty="0"/>
          </a:p>
          <a:p>
            <a:r>
              <a:rPr lang="en-US" sz="2000" dirty="0">
                <a:solidFill>
                  <a:schemeClr val="tx1">
                    <a:lumMod val="95000"/>
                    <a:lumOff val="5000"/>
                  </a:schemeClr>
                </a:solidFill>
              </a:rPr>
              <a:t>Welsh Government(WG) is aiming to generate 70% of its electricity consumption from renewable energy by 2030.</a:t>
            </a:r>
          </a:p>
          <a:p>
            <a:r>
              <a:rPr lang="en-US" sz="2000" dirty="0">
                <a:solidFill>
                  <a:schemeClr val="tx1">
                    <a:lumMod val="95000"/>
                    <a:lumOff val="5000"/>
                  </a:schemeClr>
                </a:solidFill>
              </a:rPr>
              <a:t>They</a:t>
            </a:r>
            <a:r>
              <a:rPr lang="en-US" sz="2000" baseline="0" dirty="0">
                <a:solidFill>
                  <a:schemeClr val="tx1">
                    <a:lumMod val="95000"/>
                    <a:lumOff val="5000"/>
                  </a:schemeClr>
                </a:solidFill>
              </a:rPr>
              <a:t> have therefore i</a:t>
            </a:r>
            <a:r>
              <a:rPr lang="en-US" sz="2000" dirty="0">
                <a:solidFill>
                  <a:schemeClr val="tx1">
                    <a:lumMod val="95000"/>
                    <a:lumOff val="5000"/>
                  </a:schemeClr>
                </a:solidFill>
              </a:rPr>
              <a:t>dentified a number of areas  of ‘opportunity’ across Wales suitable for solar energy development</a:t>
            </a:r>
          </a:p>
          <a:p>
            <a:r>
              <a:rPr lang="en-US" sz="2000" dirty="0">
                <a:solidFill>
                  <a:schemeClr val="tx1">
                    <a:lumMod val="95000"/>
                    <a:lumOff val="5000"/>
                  </a:schemeClr>
                </a:solidFill>
              </a:rPr>
              <a:t>Many of these opportunity zones are  in agricultural areas. This has resulted in an increase in  solar PV array developments on existing Welsh farms. Brynrhyd Solar Farm, is a typical example and </a:t>
            </a:r>
            <a:r>
              <a:rPr lang="en-US" sz="2000" baseline="0" dirty="0">
                <a:solidFill>
                  <a:schemeClr val="tx1">
                    <a:lumMod val="95000"/>
                    <a:lumOff val="5000"/>
                  </a:schemeClr>
                </a:solidFill>
              </a:rPr>
              <a:t>lies in area 13 on the edge of an</a:t>
            </a:r>
            <a:r>
              <a:rPr lang="en-US" sz="2000" dirty="0">
                <a:solidFill>
                  <a:schemeClr val="tx1">
                    <a:lumMod val="95000"/>
                    <a:lumOff val="5000"/>
                  </a:schemeClr>
                </a:solidFill>
              </a:rPr>
              <a:t> opportunity map for solar development shown opposite in Fig 2.</a:t>
            </a:r>
          </a:p>
          <a:p>
            <a:endParaRPr lang="en-GB" dirty="0"/>
          </a:p>
        </p:txBody>
      </p:sp>
      <p:sp>
        <p:nvSpPr>
          <p:cNvPr id="3" name="TextBox 2">
            <a:extLst>
              <a:ext uri="{FF2B5EF4-FFF2-40B4-BE49-F238E27FC236}">
                <a16:creationId xmlns:a16="http://schemas.microsoft.com/office/drawing/2014/main" id="{7274CEF8-D550-1EF1-9001-8477D831C6E4}"/>
              </a:ext>
            </a:extLst>
          </p:cNvPr>
          <p:cNvSpPr txBox="1"/>
          <p:nvPr/>
        </p:nvSpPr>
        <p:spPr>
          <a:xfrm>
            <a:off x="6566262" y="5789668"/>
            <a:ext cx="5536598" cy="923330"/>
          </a:xfrm>
          <a:prstGeom prst="rect">
            <a:avLst/>
          </a:prstGeom>
          <a:noFill/>
        </p:spPr>
        <p:txBody>
          <a:bodyPr wrap="square" rtlCol="0">
            <a:spAutoFit/>
          </a:bodyPr>
          <a:lstStyle/>
          <a:p>
            <a:r>
              <a:rPr lang="en-GB" b="1" dirty="0">
                <a:solidFill>
                  <a:srgbClr val="C00000"/>
                </a:solidFill>
              </a:rPr>
              <a:t>Fig Two : ARUP Solar Energy Development Opportunity Map, displaying position of Brynrhyd Solar Farm( Pegasus Group,2022)</a:t>
            </a:r>
          </a:p>
        </p:txBody>
      </p:sp>
    </p:spTree>
    <p:extLst>
      <p:ext uri="{BB962C8B-B14F-4D97-AF65-F5344CB8AC3E}">
        <p14:creationId xmlns:p14="http://schemas.microsoft.com/office/powerpoint/2010/main" val="1940705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DCBB9B0-50F3-97B1-EFE3-133621335F8E}"/>
              </a:ext>
            </a:extLst>
          </p:cNvPr>
          <p:cNvSpPr>
            <a:spLocks noGrp="1"/>
          </p:cNvSpPr>
          <p:nvPr>
            <p:ph type="title"/>
          </p:nvPr>
        </p:nvSpPr>
        <p:spPr>
          <a:xfrm>
            <a:off x="1727200" y="624110"/>
            <a:ext cx="9777411" cy="673467"/>
          </a:xfrm>
        </p:spPr>
        <p:txBody>
          <a:bodyPr>
            <a:noAutofit/>
          </a:bodyPr>
          <a:lstStyle/>
          <a:p>
            <a:r>
              <a:rPr lang="en-GB" sz="2400" b="1" dirty="0">
                <a:solidFill>
                  <a:srgbClr val="C00000"/>
                </a:solidFill>
              </a:rPr>
              <a:t>Brynrhyd Solar Farm PV Array final plan and profile view of panels</a:t>
            </a:r>
          </a:p>
        </p:txBody>
      </p:sp>
      <p:sp>
        <p:nvSpPr>
          <p:cNvPr id="11" name="Text Placeholder 10">
            <a:extLst>
              <a:ext uri="{FF2B5EF4-FFF2-40B4-BE49-F238E27FC236}">
                <a16:creationId xmlns:a16="http://schemas.microsoft.com/office/drawing/2014/main" id="{759EC25A-D792-5ACC-D462-4F2FDCB63DB0}"/>
              </a:ext>
            </a:extLst>
          </p:cNvPr>
          <p:cNvSpPr>
            <a:spLocks noGrp="1"/>
          </p:cNvSpPr>
          <p:nvPr>
            <p:ph type="body" idx="1"/>
          </p:nvPr>
        </p:nvSpPr>
        <p:spPr>
          <a:xfrm>
            <a:off x="599440" y="1422400"/>
            <a:ext cx="6817359" cy="914400"/>
          </a:xfrm>
        </p:spPr>
        <p:txBody>
          <a:bodyPr/>
          <a:lstStyle/>
          <a:p>
            <a:endParaRPr lang="en-US" dirty="0"/>
          </a:p>
          <a:p>
            <a:endParaRPr lang="en-US" sz="1400" dirty="0"/>
          </a:p>
          <a:p>
            <a:endParaRPr lang="en-US" sz="1400" dirty="0"/>
          </a:p>
          <a:p>
            <a:endParaRPr lang="en-US" sz="1400" dirty="0"/>
          </a:p>
          <a:p>
            <a:endParaRPr lang="en-US" sz="1400" dirty="0"/>
          </a:p>
          <a:p>
            <a:endParaRPr lang="en-US" sz="1400" dirty="0"/>
          </a:p>
          <a:p>
            <a:endParaRPr lang="en-US" sz="1400" dirty="0"/>
          </a:p>
          <a:p>
            <a:endParaRPr lang="en-US" sz="1400" dirty="0"/>
          </a:p>
          <a:p>
            <a:endParaRPr lang="en-US" sz="1400" dirty="0"/>
          </a:p>
          <a:p>
            <a:r>
              <a:rPr lang="en-GB" sz="1800" b="1" dirty="0">
                <a:solidFill>
                  <a:srgbClr val="C00000"/>
                </a:solidFill>
              </a:rPr>
              <a:t>Fig Three below, shows the final distribution of solar array design  and a profile view of the solar arrays for Brynrhyd Solar Farm, taken from ES (The Pegasus Group,2022)</a:t>
            </a:r>
          </a:p>
        </p:txBody>
      </p:sp>
      <p:pic>
        <p:nvPicPr>
          <p:cNvPr id="17" name="Content Placeholder 16">
            <a:extLst>
              <a:ext uri="{FF2B5EF4-FFF2-40B4-BE49-F238E27FC236}">
                <a16:creationId xmlns:a16="http://schemas.microsoft.com/office/drawing/2014/main" id="{72ACB0D9-FAC5-154B-8E64-FCDBA0E00AA0}"/>
              </a:ext>
            </a:extLst>
          </p:cNvPr>
          <p:cNvPicPr>
            <a:picLocks noGrp="1" noChangeAspect="1"/>
          </p:cNvPicPr>
          <p:nvPr>
            <p:ph sz="half" idx="2"/>
          </p:nvPr>
        </p:nvPicPr>
        <p:blipFill>
          <a:blip r:embed="rId3"/>
          <a:stretch>
            <a:fillRect/>
          </a:stretch>
        </p:blipFill>
        <p:spPr>
          <a:xfrm>
            <a:off x="193040" y="2529839"/>
            <a:ext cx="4287521" cy="4216401"/>
          </a:xfrm>
          <a:prstGeom prst="rect">
            <a:avLst/>
          </a:prstGeom>
        </p:spPr>
      </p:pic>
      <p:sp>
        <p:nvSpPr>
          <p:cNvPr id="13" name="Text Placeholder 12">
            <a:extLst>
              <a:ext uri="{FF2B5EF4-FFF2-40B4-BE49-F238E27FC236}">
                <a16:creationId xmlns:a16="http://schemas.microsoft.com/office/drawing/2014/main" id="{BB1C362D-ED0B-DFB2-5480-18DAA46CCE5F}"/>
              </a:ext>
            </a:extLst>
          </p:cNvPr>
          <p:cNvSpPr>
            <a:spLocks noGrp="1"/>
          </p:cNvSpPr>
          <p:nvPr>
            <p:ph type="body" sz="quarter" idx="3"/>
          </p:nvPr>
        </p:nvSpPr>
        <p:spPr>
          <a:xfrm>
            <a:off x="7543800" y="1219200"/>
            <a:ext cx="4648199" cy="5527040"/>
          </a:xfrm>
        </p:spPr>
        <p:txBody>
          <a:bodyPr/>
          <a:lstStyle/>
          <a:p>
            <a:endParaRPr lang="en-GB" sz="1600" dirty="0">
              <a:solidFill>
                <a:srgbClr val="C00000"/>
              </a:solidFill>
            </a:endParaRPr>
          </a:p>
          <a:p>
            <a:endParaRPr lang="en-US" sz="2000" dirty="0">
              <a:solidFill>
                <a:srgbClr val="C00000"/>
              </a:solidFill>
            </a:endParaRPr>
          </a:p>
          <a:p>
            <a:endParaRPr lang="en-US" sz="2000" dirty="0">
              <a:solidFill>
                <a:srgbClr val="C00000"/>
              </a:solidFill>
            </a:endParaRPr>
          </a:p>
          <a:p>
            <a:r>
              <a:rPr lang="en-US" sz="2000" dirty="0" err="1">
                <a:solidFill>
                  <a:srgbClr val="C00000"/>
                </a:solidFill>
              </a:rPr>
              <a:t>Brynrhyd</a:t>
            </a:r>
            <a:r>
              <a:rPr lang="en-US" sz="2000" dirty="0">
                <a:solidFill>
                  <a:srgbClr val="C00000"/>
                </a:solidFill>
              </a:rPr>
              <a:t> Solar Farm also has other common elements: Solar arrays, access tracks. Temporary compounds, underground cabling and connections( to nearest DCO in Ammanford)</a:t>
            </a:r>
          </a:p>
          <a:p>
            <a:r>
              <a:rPr lang="en-US" sz="2000" dirty="0">
                <a:solidFill>
                  <a:srgbClr val="C00000"/>
                </a:solidFill>
              </a:rPr>
              <a:t>Substation building, conversion unit, security(deer) fencing and CCTV equipment. </a:t>
            </a:r>
          </a:p>
          <a:p>
            <a:r>
              <a:rPr lang="en-US" sz="2000" dirty="0">
                <a:solidFill>
                  <a:srgbClr val="C00000"/>
                </a:solidFill>
              </a:rPr>
              <a:t>A number of hedgerow removals will also be required, though Landscape&amp; Ecology mitigation plan(LEMP) shows additional planting will be provided to compensate, resulting in net gain to sites native tree and hedgerow resources.</a:t>
            </a:r>
            <a:endParaRPr lang="en-GB" sz="2000" dirty="0">
              <a:solidFill>
                <a:srgbClr val="C00000"/>
              </a:solidFill>
            </a:endParaRPr>
          </a:p>
        </p:txBody>
      </p:sp>
      <p:pic>
        <p:nvPicPr>
          <p:cNvPr id="18" name="Content Placeholder 17">
            <a:extLst>
              <a:ext uri="{FF2B5EF4-FFF2-40B4-BE49-F238E27FC236}">
                <a16:creationId xmlns:a16="http://schemas.microsoft.com/office/drawing/2014/main" id="{907759A2-76F6-B4B8-8F3E-29CFFC31DC8A}"/>
              </a:ext>
            </a:extLst>
          </p:cNvPr>
          <p:cNvPicPr>
            <a:picLocks noGrp="1" noChangeAspect="1"/>
          </p:cNvPicPr>
          <p:nvPr>
            <p:ph sz="quarter" idx="4"/>
          </p:nvPr>
        </p:nvPicPr>
        <p:blipFill>
          <a:blip r:embed="rId4"/>
          <a:stretch>
            <a:fillRect/>
          </a:stretch>
        </p:blipFill>
        <p:spPr>
          <a:xfrm>
            <a:off x="4480561" y="2529839"/>
            <a:ext cx="3063239" cy="4216401"/>
          </a:xfrm>
          <a:prstGeom prst="rect">
            <a:avLst/>
          </a:prstGeom>
        </p:spPr>
      </p:pic>
    </p:spTree>
    <p:extLst>
      <p:ext uri="{BB962C8B-B14F-4D97-AF65-F5344CB8AC3E}">
        <p14:creationId xmlns:p14="http://schemas.microsoft.com/office/powerpoint/2010/main" val="2358042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39ACB74-D29C-8FA1-59B3-C6BB3AE5360E}"/>
              </a:ext>
            </a:extLst>
          </p:cNvPr>
          <p:cNvSpPr>
            <a:spLocks noGrp="1"/>
          </p:cNvSpPr>
          <p:nvPr>
            <p:ph type="title"/>
          </p:nvPr>
        </p:nvSpPr>
        <p:spPr>
          <a:xfrm>
            <a:off x="1604356" y="446089"/>
            <a:ext cx="7996844" cy="576378"/>
          </a:xfrm>
        </p:spPr>
        <p:txBody>
          <a:bodyPr>
            <a:normAutofit fontScale="90000"/>
          </a:bodyPr>
          <a:lstStyle/>
          <a:p>
            <a:pPr algn="ctr"/>
            <a:br>
              <a:rPr lang="en-GB" b="1" dirty="0">
                <a:solidFill>
                  <a:srgbClr val="C00000"/>
                </a:solidFill>
              </a:rPr>
            </a:br>
            <a:br>
              <a:rPr lang="en-GB" b="1" dirty="0">
                <a:solidFill>
                  <a:srgbClr val="C00000"/>
                </a:solidFill>
              </a:rPr>
            </a:br>
            <a:r>
              <a:rPr lang="en-GB" sz="2700" b="1" dirty="0">
                <a:solidFill>
                  <a:srgbClr val="C00000"/>
                </a:solidFill>
              </a:rPr>
              <a:t>Brynrhyd Solar Farm: Cumulative Aspect Summary</a:t>
            </a:r>
          </a:p>
        </p:txBody>
      </p:sp>
      <p:pic>
        <p:nvPicPr>
          <p:cNvPr id="10" name="Content Placeholder 9">
            <a:extLst>
              <a:ext uri="{FF2B5EF4-FFF2-40B4-BE49-F238E27FC236}">
                <a16:creationId xmlns:a16="http://schemas.microsoft.com/office/drawing/2014/main" id="{AA2BD116-B588-DEAA-1B3D-A1367B775E13}"/>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7152639" y="1221971"/>
            <a:ext cx="4351973" cy="4024284"/>
          </a:xfrm>
        </p:spPr>
      </p:pic>
      <p:graphicFrame>
        <p:nvGraphicFramePr>
          <p:cNvPr id="4" name="Diagram 3">
            <a:extLst>
              <a:ext uri="{FF2B5EF4-FFF2-40B4-BE49-F238E27FC236}">
                <a16:creationId xmlns:a16="http://schemas.microsoft.com/office/drawing/2014/main" id="{7C952BB9-57DE-C346-4649-B2981E87F08C}"/>
              </a:ext>
            </a:extLst>
          </p:cNvPr>
          <p:cNvGraphicFramePr/>
          <p:nvPr>
            <p:extLst>
              <p:ext uri="{D42A27DB-BD31-4B8C-83A1-F6EECF244321}">
                <p14:modId xmlns:p14="http://schemas.microsoft.com/office/powerpoint/2010/main" val="4019149020"/>
              </p:ext>
            </p:extLst>
          </p:nvPr>
        </p:nvGraphicFramePr>
        <p:xfrm>
          <a:off x="508000" y="1117600"/>
          <a:ext cx="6644639" cy="54183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FB94AC22-9FD3-7B73-F1A9-8B627C45300A}"/>
              </a:ext>
            </a:extLst>
          </p:cNvPr>
          <p:cNvSpPr txBox="1"/>
          <p:nvPr/>
        </p:nvSpPr>
        <p:spPr>
          <a:xfrm>
            <a:off x="7152639" y="5445759"/>
            <a:ext cx="4206241" cy="1754326"/>
          </a:xfrm>
          <a:prstGeom prst="rect">
            <a:avLst/>
          </a:prstGeom>
          <a:noFill/>
        </p:spPr>
        <p:txBody>
          <a:bodyPr wrap="square" rtlCol="0">
            <a:spAutoFit/>
          </a:bodyPr>
          <a:lstStyle/>
          <a:p>
            <a:r>
              <a:rPr lang="en-GB" b="1" dirty="0">
                <a:solidFill>
                  <a:srgbClr val="C00000"/>
                </a:solidFill>
              </a:rPr>
              <a:t>Fig Four : Site Map Boundaries overlaid over ordinance survey map: </a:t>
            </a:r>
            <a:r>
              <a:rPr lang="en-GB" b="1" dirty="0" err="1">
                <a:solidFill>
                  <a:srgbClr val="C00000"/>
                </a:solidFill>
              </a:rPr>
              <a:t>Brynryhd</a:t>
            </a:r>
            <a:r>
              <a:rPr lang="en-GB" b="1" dirty="0">
                <a:solidFill>
                  <a:srgbClr val="C00000"/>
                </a:solidFill>
              </a:rPr>
              <a:t> Solar Farm (Pegasus Group,2022)</a:t>
            </a:r>
          </a:p>
          <a:p>
            <a:endParaRPr lang="en-GB" b="1" dirty="0">
              <a:solidFill>
                <a:srgbClr val="C00000"/>
              </a:solidFill>
            </a:endParaRPr>
          </a:p>
          <a:p>
            <a:endParaRPr lang="en-GB" dirty="0"/>
          </a:p>
        </p:txBody>
      </p:sp>
    </p:spTree>
    <p:extLst>
      <p:ext uri="{BB962C8B-B14F-4D97-AF65-F5344CB8AC3E}">
        <p14:creationId xmlns:p14="http://schemas.microsoft.com/office/powerpoint/2010/main" val="3703053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6CC7F-5C65-7FBC-08BE-AC8DFC10BFB9}"/>
              </a:ext>
            </a:extLst>
          </p:cNvPr>
          <p:cNvSpPr>
            <a:spLocks noGrp="1"/>
          </p:cNvSpPr>
          <p:nvPr>
            <p:ph type="title"/>
          </p:nvPr>
        </p:nvSpPr>
        <p:spPr>
          <a:xfrm>
            <a:off x="1656080" y="446088"/>
            <a:ext cx="10068560" cy="976312"/>
          </a:xfrm>
        </p:spPr>
        <p:txBody>
          <a:bodyPr>
            <a:normAutofit/>
          </a:bodyPr>
          <a:lstStyle/>
          <a:p>
            <a:r>
              <a:rPr lang="en-GB" sz="2400" b="1" dirty="0">
                <a:solidFill>
                  <a:srgbClr val="C00000"/>
                </a:solidFill>
              </a:rPr>
              <a:t>Cumulative Impact Comparisons with Tycroes and Brynrhyd Solar Farm.</a:t>
            </a:r>
          </a:p>
        </p:txBody>
      </p:sp>
      <p:sp>
        <p:nvSpPr>
          <p:cNvPr id="5" name="Content Placeholder 4">
            <a:extLst>
              <a:ext uri="{FF2B5EF4-FFF2-40B4-BE49-F238E27FC236}">
                <a16:creationId xmlns:a16="http://schemas.microsoft.com/office/drawing/2014/main" id="{8081ED83-302B-C59C-A95C-8F9B7F6A8D69}"/>
              </a:ext>
            </a:extLst>
          </p:cNvPr>
          <p:cNvSpPr>
            <a:spLocks noGrp="1"/>
          </p:cNvSpPr>
          <p:nvPr>
            <p:ph idx="1"/>
          </p:nvPr>
        </p:nvSpPr>
        <p:spPr>
          <a:xfrm>
            <a:off x="6323012" y="1574800"/>
            <a:ext cx="5655628" cy="5100320"/>
          </a:xfrm>
        </p:spPr>
        <p:txBody>
          <a:bodyPr>
            <a:normAutofit fontScale="25000" lnSpcReduction="20000"/>
          </a:bodyPr>
          <a:lstStyle/>
          <a:p>
            <a:endParaRPr lang="en-US" dirty="0"/>
          </a:p>
          <a:p>
            <a:endParaRPr lang="en-US" sz="5500" dirty="0">
              <a:solidFill>
                <a:srgbClr val="C00000"/>
              </a:solidFill>
            </a:endParaRPr>
          </a:p>
          <a:p>
            <a:endParaRPr lang="en-US" sz="5500" dirty="0">
              <a:solidFill>
                <a:srgbClr val="C00000"/>
              </a:solidFill>
            </a:endParaRPr>
          </a:p>
          <a:p>
            <a:endParaRPr lang="en-US" sz="5500" dirty="0">
              <a:solidFill>
                <a:srgbClr val="C00000"/>
              </a:solidFill>
            </a:endParaRPr>
          </a:p>
          <a:p>
            <a:pPr marL="0" indent="0">
              <a:buNone/>
            </a:pPr>
            <a:endParaRPr lang="en-US" sz="5500" dirty="0">
              <a:solidFill>
                <a:srgbClr val="C00000"/>
              </a:solidFill>
            </a:endParaRPr>
          </a:p>
          <a:p>
            <a:r>
              <a:rPr lang="en-US" sz="7200" dirty="0" err="1">
                <a:solidFill>
                  <a:srgbClr val="C00000"/>
                </a:solidFill>
              </a:rPr>
              <a:t>Brynrhyd</a:t>
            </a:r>
            <a:r>
              <a:rPr lang="en-US" sz="7200" dirty="0">
                <a:solidFill>
                  <a:srgbClr val="C00000"/>
                </a:solidFill>
              </a:rPr>
              <a:t> Solar Farm :</a:t>
            </a:r>
            <a:r>
              <a:rPr lang="en-GB" sz="7200" dirty="0">
                <a:solidFill>
                  <a:srgbClr val="C00000"/>
                </a:solidFill>
              </a:rPr>
              <a:t> in combination with </a:t>
            </a:r>
            <a:r>
              <a:rPr lang="en-GB" sz="7200" dirty="0" err="1">
                <a:solidFill>
                  <a:srgbClr val="C00000"/>
                </a:solidFill>
              </a:rPr>
              <a:t>Clawdd</a:t>
            </a:r>
            <a:r>
              <a:rPr lang="en-GB" sz="7200" dirty="0">
                <a:solidFill>
                  <a:srgbClr val="C00000"/>
                </a:solidFill>
              </a:rPr>
              <a:t> Du and Tycroes eastern scheme will result in a major significant cumulative effect on the landscape character of the LANDMAP </a:t>
            </a:r>
            <a:endParaRPr lang="en-US" sz="7200" dirty="0">
              <a:solidFill>
                <a:srgbClr val="C00000"/>
              </a:solidFill>
            </a:endParaRPr>
          </a:p>
          <a:p>
            <a:pPr lvl="0"/>
            <a:r>
              <a:rPr lang="en-US" sz="7200" dirty="0">
                <a:solidFill>
                  <a:srgbClr val="C00000"/>
                </a:solidFill>
              </a:rPr>
              <a:t>In this respect the operational </a:t>
            </a:r>
            <a:r>
              <a:rPr lang="en-US" sz="7200" dirty="0" err="1">
                <a:solidFill>
                  <a:srgbClr val="C00000"/>
                </a:solidFill>
              </a:rPr>
              <a:t>Clawdd</a:t>
            </a:r>
            <a:r>
              <a:rPr lang="en-US" sz="7200" dirty="0">
                <a:solidFill>
                  <a:srgbClr val="C00000"/>
                </a:solidFill>
              </a:rPr>
              <a:t> Du and the consented </a:t>
            </a:r>
            <a:r>
              <a:rPr lang="en-US" sz="7200" dirty="0" err="1">
                <a:solidFill>
                  <a:srgbClr val="C00000"/>
                </a:solidFill>
              </a:rPr>
              <a:t>Tycroes</a:t>
            </a:r>
            <a:r>
              <a:rPr lang="en-US" sz="7200" dirty="0">
                <a:solidFill>
                  <a:srgbClr val="C00000"/>
                </a:solidFill>
              </a:rPr>
              <a:t> scheme has already set a precedent for solar PV in this area : </a:t>
            </a:r>
            <a:r>
              <a:rPr lang="en-US" sz="7200" dirty="0" err="1">
                <a:solidFill>
                  <a:srgbClr val="C00000"/>
                </a:solidFill>
              </a:rPr>
              <a:t>Brynrhyd</a:t>
            </a:r>
            <a:r>
              <a:rPr lang="en-US" sz="7200" dirty="0">
                <a:solidFill>
                  <a:srgbClr val="C00000"/>
                </a:solidFill>
              </a:rPr>
              <a:t>  would be perceived as an extension of these schemes.</a:t>
            </a:r>
          </a:p>
          <a:p>
            <a:r>
              <a:rPr lang="en-US" sz="7200" dirty="0">
                <a:solidFill>
                  <a:srgbClr val="C00000"/>
                </a:solidFill>
              </a:rPr>
              <a:t>Where the </a:t>
            </a:r>
            <a:r>
              <a:rPr lang="en-US" sz="7200" dirty="0" err="1">
                <a:solidFill>
                  <a:srgbClr val="C00000"/>
                </a:solidFill>
              </a:rPr>
              <a:t>Brynrhyd</a:t>
            </a:r>
            <a:r>
              <a:rPr lang="en-US" sz="7200" dirty="0">
                <a:solidFill>
                  <a:srgbClr val="C00000"/>
                </a:solidFill>
              </a:rPr>
              <a:t> scheme is visible, the character of the views will already have been affected by </a:t>
            </a:r>
            <a:r>
              <a:rPr lang="en-US" sz="7200" dirty="0" err="1">
                <a:solidFill>
                  <a:srgbClr val="C00000"/>
                </a:solidFill>
              </a:rPr>
              <a:t>Clawdd</a:t>
            </a:r>
            <a:r>
              <a:rPr lang="en-US" sz="7200" dirty="0">
                <a:solidFill>
                  <a:srgbClr val="C00000"/>
                </a:solidFill>
              </a:rPr>
              <a:t> Du and </a:t>
            </a:r>
            <a:r>
              <a:rPr lang="en-US" sz="7200" dirty="0" err="1">
                <a:solidFill>
                  <a:srgbClr val="C00000"/>
                </a:solidFill>
              </a:rPr>
              <a:t>Tycroes</a:t>
            </a:r>
            <a:r>
              <a:rPr lang="en-US" sz="7200" dirty="0">
                <a:solidFill>
                  <a:srgbClr val="C00000"/>
                </a:solidFill>
              </a:rPr>
              <a:t> schemes, thus limiting the effects….. despite these significant cumulative and visual effects,</a:t>
            </a:r>
          </a:p>
          <a:p>
            <a:r>
              <a:rPr lang="en-US" sz="7200" dirty="0">
                <a:solidFill>
                  <a:srgbClr val="C00000"/>
                </a:solidFill>
              </a:rPr>
              <a:t> If the </a:t>
            </a:r>
            <a:r>
              <a:rPr lang="en-US" sz="7200" dirty="0" err="1">
                <a:solidFill>
                  <a:srgbClr val="C00000"/>
                </a:solidFill>
              </a:rPr>
              <a:t>Brynrhyd</a:t>
            </a:r>
            <a:r>
              <a:rPr lang="en-US" sz="7200" dirty="0">
                <a:solidFill>
                  <a:srgbClr val="C00000"/>
                </a:solidFill>
              </a:rPr>
              <a:t> scheme is consented, there is merit in grouping such effects together to avoid impacts on more identified sensitive areas  a point also made by their study into desert solar facilities (</a:t>
            </a:r>
            <a:r>
              <a:rPr lang="en-US" sz="7200" dirty="0" err="1">
                <a:solidFill>
                  <a:srgbClr val="C00000"/>
                </a:solidFill>
              </a:rPr>
              <a:t>Lovich</a:t>
            </a:r>
            <a:r>
              <a:rPr lang="en-US" sz="7200" dirty="0">
                <a:solidFill>
                  <a:srgbClr val="C00000"/>
                </a:solidFill>
              </a:rPr>
              <a:t> &amp; Ennen,2011)</a:t>
            </a:r>
            <a:endParaRPr lang="en-GB" sz="7200" dirty="0">
              <a:solidFill>
                <a:srgbClr val="C00000"/>
              </a:solidFill>
            </a:endParaRPr>
          </a:p>
          <a:p>
            <a:endParaRPr lang="en-US" sz="7200" dirty="0">
              <a:solidFill>
                <a:srgbClr val="C00000"/>
              </a:solidFill>
            </a:endParaRPr>
          </a:p>
          <a:p>
            <a:endParaRPr lang="en-US" sz="4300" dirty="0"/>
          </a:p>
          <a:p>
            <a:pPr marL="0" indent="0">
              <a:buNone/>
            </a:pPr>
            <a:r>
              <a:rPr lang="en-US" sz="4300" dirty="0"/>
              <a:t>.</a:t>
            </a:r>
          </a:p>
          <a:p>
            <a:endParaRPr lang="en-US" sz="2500" dirty="0"/>
          </a:p>
          <a:p>
            <a:endParaRPr lang="en-GB" dirty="0"/>
          </a:p>
        </p:txBody>
      </p:sp>
      <p:graphicFrame>
        <p:nvGraphicFramePr>
          <p:cNvPr id="9" name="Diagram 8">
            <a:extLst>
              <a:ext uri="{FF2B5EF4-FFF2-40B4-BE49-F238E27FC236}">
                <a16:creationId xmlns:a16="http://schemas.microsoft.com/office/drawing/2014/main" id="{1809C087-1AFC-B6A2-A9B9-6DC17A16D0BE}"/>
              </a:ext>
            </a:extLst>
          </p:cNvPr>
          <p:cNvGraphicFramePr/>
          <p:nvPr>
            <p:extLst>
              <p:ext uri="{D42A27DB-BD31-4B8C-83A1-F6EECF244321}">
                <p14:modId xmlns:p14="http://schemas.microsoft.com/office/powerpoint/2010/main" val="2699254259"/>
              </p:ext>
            </p:extLst>
          </p:nvPr>
        </p:nvGraphicFramePr>
        <p:xfrm>
          <a:off x="1188720" y="1422400"/>
          <a:ext cx="5181599" cy="5355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1814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2885C8-7A1B-9C27-B2B2-D2941EE40E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3840" y="1176892"/>
            <a:ext cx="11663680" cy="5609988"/>
          </a:xfrm>
          <a:prstGeom prst="rect">
            <a:avLst/>
          </a:prstGeom>
        </p:spPr>
      </p:pic>
      <p:sp>
        <p:nvSpPr>
          <p:cNvPr id="5" name="TextBox 4">
            <a:extLst>
              <a:ext uri="{FF2B5EF4-FFF2-40B4-BE49-F238E27FC236}">
                <a16:creationId xmlns:a16="http://schemas.microsoft.com/office/drawing/2014/main" id="{A8F01C5F-C495-ADE3-C47E-3691423ABF11}"/>
              </a:ext>
            </a:extLst>
          </p:cNvPr>
          <p:cNvSpPr txBox="1"/>
          <p:nvPr/>
        </p:nvSpPr>
        <p:spPr>
          <a:xfrm flipH="1">
            <a:off x="1676400" y="168466"/>
            <a:ext cx="9064252" cy="1015663"/>
          </a:xfrm>
          <a:prstGeom prst="rect">
            <a:avLst/>
          </a:prstGeom>
          <a:noFill/>
        </p:spPr>
        <p:txBody>
          <a:bodyPr wrap="square" rtlCol="0">
            <a:spAutoFit/>
          </a:bodyPr>
          <a:lstStyle/>
          <a:p>
            <a:r>
              <a:rPr lang="en-GB" sz="2000" b="1" dirty="0">
                <a:solidFill>
                  <a:srgbClr val="C00000"/>
                </a:solidFill>
              </a:rPr>
              <a:t>Summary of Potential Effects on Environment and Eco receptors from the Construction, Operation and Decommissioning phases of Solar Farms, from Hernandez et al (2014)</a:t>
            </a:r>
          </a:p>
        </p:txBody>
      </p:sp>
    </p:spTree>
    <p:extLst>
      <p:ext uri="{BB962C8B-B14F-4D97-AF65-F5344CB8AC3E}">
        <p14:creationId xmlns:p14="http://schemas.microsoft.com/office/powerpoint/2010/main" val="3695164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381D3-4F23-4C16-0B9A-86CC8E7077FA}"/>
              </a:ext>
            </a:extLst>
          </p:cNvPr>
          <p:cNvSpPr>
            <a:spLocks noGrp="1"/>
          </p:cNvSpPr>
          <p:nvPr>
            <p:ph type="title"/>
          </p:nvPr>
        </p:nvSpPr>
        <p:spPr>
          <a:xfrm>
            <a:off x="1671782" y="446088"/>
            <a:ext cx="9615978" cy="976312"/>
          </a:xfrm>
        </p:spPr>
        <p:txBody>
          <a:bodyPr>
            <a:normAutofit/>
          </a:bodyPr>
          <a:lstStyle/>
          <a:p>
            <a:r>
              <a:rPr lang="en-GB" sz="2400" b="1" dirty="0">
                <a:solidFill>
                  <a:srgbClr val="C00000"/>
                </a:solidFill>
              </a:rPr>
              <a:t>Ecology and Conservation Issues Common to Solar Development &amp; Brynrhyd Solar Farm Biodiversity Enhancements</a:t>
            </a:r>
          </a:p>
        </p:txBody>
      </p:sp>
      <p:pic>
        <p:nvPicPr>
          <p:cNvPr id="6" name="Content Placeholder 5">
            <a:extLst>
              <a:ext uri="{FF2B5EF4-FFF2-40B4-BE49-F238E27FC236}">
                <a16:creationId xmlns:a16="http://schemas.microsoft.com/office/drawing/2014/main" id="{4FC52D38-AD0F-4087-ECEE-031E3267460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696363" y="1478280"/>
            <a:ext cx="5495637" cy="4450080"/>
          </a:xfrm>
        </p:spPr>
      </p:pic>
      <p:graphicFrame>
        <p:nvGraphicFramePr>
          <p:cNvPr id="7" name="Diagram 6">
            <a:extLst>
              <a:ext uri="{FF2B5EF4-FFF2-40B4-BE49-F238E27FC236}">
                <a16:creationId xmlns:a16="http://schemas.microsoft.com/office/drawing/2014/main" id="{B719AB5D-124D-C7BC-C50D-2DD190484D7E}"/>
              </a:ext>
            </a:extLst>
          </p:cNvPr>
          <p:cNvGraphicFramePr/>
          <p:nvPr>
            <p:extLst>
              <p:ext uri="{D42A27DB-BD31-4B8C-83A1-F6EECF244321}">
                <p14:modId xmlns:p14="http://schemas.microsoft.com/office/powerpoint/2010/main" val="2850786963"/>
              </p:ext>
            </p:extLst>
          </p:nvPr>
        </p:nvGraphicFramePr>
        <p:xfrm>
          <a:off x="434109" y="1320800"/>
          <a:ext cx="6197599" cy="53386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EC9B7FFB-7699-F7E5-285E-EF86A913DA86}"/>
              </a:ext>
            </a:extLst>
          </p:cNvPr>
          <p:cNvSpPr txBox="1"/>
          <p:nvPr/>
        </p:nvSpPr>
        <p:spPr>
          <a:xfrm>
            <a:off x="7000240" y="5821680"/>
            <a:ext cx="5191760" cy="923330"/>
          </a:xfrm>
          <a:prstGeom prst="rect">
            <a:avLst/>
          </a:prstGeom>
          <a:noFill/>
        </p:spPr>
        <p:txBody>
          <a:bodyPr wrap="square" rtlCol="0">
            <a:spAutoFit/>
          </a:bodyPr>
          <a:lstStyle/>
          <a:p>
            <a:r>
              <a:rPr lang="en-GB" b="1" dirty="0">
                <a:solidFill>
                  <a:srgbClr val="C00000"/>
                </a:solidFill>
              </a:rPr>
              <a:t>Fig Five: Brynrhyd Solar Farm : LEMP plan showing range of Biodiversity Enhancements and Mitigation Measures. </a:t>
            </a:r>
          </a:p>
        </p:txBody>
      </p:sp>
    </p:spTree>
    <p:extLst>
      <p:ext uri="{BB962C8B-B14F-4D97-AF65-F5344CB8AC3E}">
        <p14:creationId xmlns:p14="http://schemas.microsoft.com/office/powerpoint/2010/main" val="4135322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DE187-0518-2AA7-C65B-4D1A373B54BF}"/>
              </a:ext>
            </a:extLst>
          </p:cNvPr>
          <p:cNvSpPr>
            <a:spLocks noGrp="1"/>
          </p:cNvSpPr>
          <p:nvPr>
            <p:ph type="title"/>
          </p:nvPr>
        </p:nvSpPr>
        <p:spPr>
          <a:xfrm>
            <a:off x="1442720" y="4826000"/>
            <a:ext cx="10627360" cy="81280"/>
          </a:xfrm>
        </p:spPr>
        <p:txBody>
          <a:bodyPr>
            <a:noAutofit/>
          </a:bodyPr>
          <a:lstStyle/>
          <a:p>
            <a:r>
              <a:rPr lang="en-GB" sz="2000" b="1" dirty="0">
                <a:solidFill>
                  <a:srgbClr val="C00000"/>
                </a:solidFill>
              </a:rPr>
              <a:t>Brynrhyd Solar Farm Biodiversity Habitat Management Measures and Monitoring</a:t>
            </a:r>
          </a:p>
        </p:txBody>
      </p:sp>
      <p:pic>
        <p:nvPicPr>
          <p:cNvPr id="12" name="Content Placeholder 11">
            <a:extLst>
              <a:ext uri="{FF2B5EF4-FFF2-40B4-BE49-F238E27FC236}">
                <a16:creationId xmlns:a16="http://schemas.microsoft.com/office/drawing/2014/main" id="{81661618-E546-95C3-D0C7-3C30B1E8872D}"/>
              </a:ext>
            </a:extLst>
          </p:cNvPr>
          <p:cNvPicPr>
            <a:picLocks noGrp="1" noChangeAspect="1"/>
          </p:cNvPicPr>
          <p:nvPr>
            <p:ph type="pic" idx="1"/>
          </p:nvPr>
        </p:nvPicPr>
        <p:blipFill rotWithShape="1">
          <a:blip r:embed="rId3">
            <a:extLst>
              <a:ext uri="{28A0092B-C50C-407E-A947-70E740481C1C}">
                <a14:useLocalDpi xmlns:a14="http://schemas.microsoft.com/office/drawing/2010/main" val="0"/>
              </a:ext>
            </a:extLst>
          </a:blip>
          <a:srcRect t="19465" b="19465"/>
          <a:stretch/>
        </p:blipFill>
        <p:spPr>
          <a:xfrm>
            <a:off x="254000" y="162560"/>
            <a:ext cx="11816080" cy="4175759"/>
          </a:xfrm>
        </p:spPr>
      </p:pic>
      <p:sp>
        <p:nvSpPr>
          <p:cNvPr id="7" name="Text Placeholder 6">
            <a:extLst>
              <a:ext uri="{FF2B5EF4-FFF2-40B4-BE49-F238E27FC236}">
                <a16:creationId xmlns:a16="http://schemas.microsoft.com/office/drawing/2014/main" id="{B30D16F4-46C3-B210-7108-6B060718B18C}"/>
              </a:ext>
            </a:extLst>
          </p:cNvPr>
          <p:cNvSpPr>
            <a:spLocks noGrp="1"/>
          </p:cNvSpPr>
          <p:nvPr>
            <p:ph type="body" sz="half" idx="2"/>
          </p:nvPr>
        </p:nvSpPr>
        <p:spPr>
          <a:xfrm>
            <a:off x="1615439" y="4907280"/>
            <a:ext cx="10292081" cy="1788160"/>
          </a:xfrm>
        </p:spPr>
        <p:txBody>
          <a:bodyPr>
            <a:normAutofit fontScale="77500" lnSpcReduction="20000"/>
          </a:bodyPr>
          <a:lstStyle/>
          <a:p>
            <a:r>
              <a:rPr lang="en-GB" dirty="0"/>
              <a:t> </a:t>
            </a:r>
            <a:r>
              <a:rPr lang="en-GB" sz="1800" b="1" dirty="0">
                <a:solidFill>
                  <a:srgbClr val="C00000"/>
                </a:solidFill>
              </a:rPr>
              <a:t>The measures summarised in the BSF LEMP Habitat management plan (Pegasus Group,2022)are in line with current  best practice measures outlined in the literature to date plan above </a:t>
            </a:r>
            <a:r>
              <a:rPr lang="en-US" sz="1800" b="1" dirty="0">
                <a:solidFill>
                  <a:srgbClr val="C00000"/>
                </a:solidFill>
              </a:rPr>
              <a:t>(</a:t>
            </a:r>
            <a:r>
              <a:rPr lang="en-US" sz="1800" b="1" dirty="0" err="1">
                <a:solidFill>
                  <a:srgbClr val="C00000"/>
                </a:solidFill>
              </a:rPr>
              <a:t>Montang</a:t>
            </a:r>
            <a:r>
              <a:rPr lang="en-US" sz="1800" b="1" dirty="0">
                <a:solidFill>
                  <a:srgbClr val="C00000"/>
                </a:solidFill>
              </a:rPr>
              <a:t>, Parker &amp; Clarkson,2016)  and industry  reports (CIEEM,2022) and outlined by Solar UK Ltd.</a:t>
            </a:r>
          </a:p>
          <a:p>
            <a:r>
              <a:rPr lang="en-US" sz="1800" b="1" dirty="0">
                <a:solidFill>
                  <a:srgbClr val="C00000"/>
                </a:solidFill>
              </a:rPr>
              <a:t>However  the LEMP, as with those of </a:t>
            </a:r>
            <a:r>
              <a:rPr lang="en-US" sz="1800" b="1" dirty="0" err="1">
                <a:solidFill>
                  <a:srgbClr val="C00000"/>
                </a:solidFill>
              </a:rPr>
              <a:t>Tycroes</a:t>
            </a:r>
            <a:r>
              <a:rPr lang="en-US" sz="1800" b="1" dirty="0">
                <a:solidFill>
                  <a:srgbClr val="C00000"/>
                </a:solidFill>
              </a:rPr>
              <a:t> and </a:t>
            </a:r>
            <a:r>
              <a:rPr lang="en-US" sz="1800" b="1" dirty="0" err="1">
                <a:solidFill>
                  <a:srgbClr val="C00000"/>
                </a:solidFill>
              </a:rPr>
              <a:t>Talgren</a:t>
            </a:r>
            <a:r>
              <a:rPr lang="en-US" sz="1800" b="1" dirty="0">
                <a:solidFill>
                  <a:srgbClr val="C00000"/>
                </a:solidFill>
              </a:rPr>
              <a:t>, though exemplar in biodiversity enhancements and mitigations demonstrate  a common weakness ,in terms of long term monitoring and adaptive follow up:.</a:t>
            </a:r>
          </a:p>
          <a:p>
            <a:r>
              <a:rPr lang="en-US" sz="1800" b="1" dirty="0">
                <a:solidFill>
                  <a:srgbClr val="C00000"/>
                </a:solidFill>
              </a:rPr>
              <a:t>Monitoring and follow – up is described and are allowed for in respective LEMPs during construction, operational and decommissioning phases, however they are not subject to any form of ‘successive management’ strategy nor mandated sufficiently in current legislation and regulations, inclusive of (Environment Act (Wales),2016)</a:t>
            </a:r>
            <a:endParaRPr lang="en-GB" sz="1800" b="1" dirty="0">
              <a:solidFill>
                <a:srgbClr val="C00000"/>
              </a:solidFill>
            </a:endParaRPr>
          </a:p>
          <a:p>
            <a:endParaRPr lang="en-GB" dirty="0"/>
          </a:p>
        </p:txBody>
      </p:sp>
    </p:spTree>
    <p:extLst>
      <p:ext uri="{BB962C8B-B14F-4D97-AF65-F5344CB8AC3E}">
        <p14:creationId xmlns:p14="http://schemas.microsoft.com/office/powerpoint/2010/main" val="1287744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93C70-DD12-8EF0-F5C0-398B138D3C24}"/>
              </a:ext>
            </a:extLst>
          </p:cNvPr>
          <p:cNvSpPr>
            <a:spLocks noGrp="1"/>
          </p:cNvSpPr>
          <p:nvPr>
            <p:ph type="title"/>
          </p:nvPr>
        </p:nvSpPr>
        <p:spPr>
          <a:xfrm>
            <a:off x="1554480" y="60960"/>
            <a:ext cx="4927600" cy="1219200"/>
          </a:xfrm>
        </p:spPr>
        <p:txBody>
          <a:bodyPr>
            <a:noAutofit/>
          </a:bodyPr>
          <a:lstStyle/>
          <a:p>
            <a:r>
              <a:rPr lang="en-US" b="1" dirty="0">
                <a:solidFill>
                  <a:srgbClr val="C00000"/>
                </a:solidFill>
              </a:rPr>
              <a:t>Monitoring and Follow up:</a:t>
            </a:r>
            <a:br>
              <a:rPr lang="en-US" b="1" dirty="0">
                <a:solidFill>
                  <a:srgbClr val="C00000"/>
                </a:solidFill>
              </a:rPr>
            </a:br>
            <a:r>
              <a:rPr lang="en-US" b="1" dirty="0" err="1">
                <a:solidFill>
                  <a:srgbClr val="C00000"/>
                </a:solidFill>
              </a:rPr>
              <a:t>Talgren</a:t>
            </a:r>
            <a:r>
              <a:rPr lang="en-US" b="1" dirty="0">
                <a:solidFill>
                  <a:srgbClr val="C00000"/>
                </a:solidFill>
              </a:rPr>
              <a:t>: Cardiff Solar Farm Comparison to </a:t>
            </a:r>
            <a:r>
              <a:rPr lang="en-US" b="1" dirty="0" err="1">
                <a:solidFill>
                  <a:srgbClr val="C00000"/>
                </a:solidFill>
              </a:rPr>
              <a:t>Brynrhyd</a:t>
            </a:r>
            <a:r>
              <a:rPr lang="en-US" b="1" dirty="0">
                <a:solidFill>
                  <a:srgbClr val="C00000"/>
                </a:solidFill>
              </a:rPr>
              <a:t> Solar Farm.</a:t>
            </a:r>
            <a:endParaRPr lang="en-GB" b="1" dirty="0">
              <a:solidFill>
                <a:srgbClr val="C00000"/>
              </a:solidFill>
            </a:endParaRPr>
          </a:p>
        </p:txBody>
      </p:sp>
      <p:graphicFrame>
        <p:nvGraphicFramePr>
          <p:cNvPr id="5" name="Content Placeholder 4">
            <a:extLst>
              <a:ext uri="{FF2B5EF4-FFF2-40B4-BE49-F238E27FC236}">
                <a16:creationId xmlns:a16="http://schemas.microsoft.com/office/drawing/2014/main" id="{5F801564-E858-7158-6859-287B409A05F5}"/>
              </a:ext>
            </a:extLst>
          </p:cNvPr>
          <p:cNvGraphicFramePr>
            <a:graphicFrameLocks noGrp="1"/>
          </p:cNvGraphicFramePr>
          <p:nvPr>
            <p:ph idx="1"/>
            <p:extLst>
              <p:ext uri="{D42A27DB-BD31-4B8C-83A1-F6EECF244321}">
                <p14:modId xmlns:p14="http://schemas.microsoft.com/office/powerpoint/2010/main" val="2817182455"/>
              </p:ext>
            </p:extLst>
          </p:nvPr>
        </p:nvGraphicFramePr>
        <p:xfrm>
          <a:off x="6709092" y="101600"/>
          <a:ext cx="5181600" cy="65633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 Placeholder 3">
            <a:extLst>
              <a:ext uri="{FF2B5EF4-FFF2-40B4-BE49-F238E27FC236}">
                <a16:creationId xmlns:a16="http://schemas.microsoft.com/office/drawing/2014/main" id="{5EA114F3-777A-3982-16BF-4E34791CB4CD}"/>
              </a:ext>
            </a:extLst>
          </p:cNvPr>
          <p:cNvSpPr>
            <a:spLocks noGrp="1"/>
          </p:cNvSpPr>
          <p:nvPr>
            <p:ph type="body" sz="half" idx="2"/>
          </p:nvPr>
        </p:nvSpPr>
        <p:spPr>
          <a:xfrm>
            <a:off x="782320" y="1280160"/>
            <a:ext cx="5598160" cy="5384799"/>
          </a:xfrm>
        </p:spPr>
        <p:txBody>
          <a:bodyPr>
            <a:normAutofit/>
          </a:bodyPr>
          <a:lstStyle/>
          <a:p>
            <a:r>
              <a:rPr lang="en-US" i="1" dirty="0">
                <a:solidFill>
                  <a:srgbClr val="C00000"/>
                </a:solidFill>
              </a:rPr>
              <a:t>“</a:t>
            </a:r>
            <a:r>
              <a:rPr lang="en-US" b="1" i="1" dirty="0">
                <a:solidFill>
                  <a:srgbClr val="C00000"/>
                </a:solidFill>
              </a:rPr>
              <a:t>Monitoring is a fundamental component of biodiversity management and requires thorough planning to identify key indicators, establish baseline conditions at the outset of the project, and assess biodiversity changes through the life of the solar farm.</a:t>
            </a:r>
          </a:p>
          <a:p>
            <a:r>
              <a:rPr lang="en-US" b="1" i="1" dirty="0">
                <a:solidFill>
                  <a:srgbClr val="C00000"/>
                </a:solidFill>
              </a:rPr>
              <a:t>Monitoring is to be undertaken annually for the first 5 years, and then a form of biodiversity monitoring is to be continued at least every 3 years for the life of the project. ”</a:t>
            </a:r>
          </a:p>
          <a:p>
            <a:r>
              <a:rPr lang="en-US" b="1" dirty="0">
                <a:solidFill>
                  <a:srgbClr val="C00000"/>
                </a:solidFill>
              </a:rPr>
              <a:t> Recommendations:</a:t>
            </a:r>
          </a:p>
          <a:p>
            <a:pPr marL="285750" indent="-285750">
              <a:buFont typeface="Arial" panose="020B0604020202020204" pitchFamily="34" charset="0"/>
              <a:buChar char="•"/>
            </a:pPr>
            <a:r>
              <a:rPr lang="en-US" b="1" dirty="0">
                <a:solidFill>
                  <a:srgbClr val="C00000"/>
                </a:solidFill>
              </a:rPr>
              <a:t>Adaptive management approach  adopted,</a:t>
            </a:r>
          </a:p>
          <a:p>
            <a:pPr marL="285750" indent="-285750">
              <a:buFont typeface="Arial" panose="020B0604020202020204" pitchFamily="34" charset="0"/>
              <a:buChar char="•"/>
            </a:pPr>
            <a:r>
              <a:rPr lang="en-US" b="1" dirty="0">
                <a:solidFill>
                  <a:srgbClr val="C00000"/>
                </a:solidFill>
              </a:rPr>
              <a:t>Results of monitoring to be fed back into solar farm. Management.</a:t>
            </a:r>
          </a:p>
          <a:p>
            <a:pPr marL="285750" indent="-285750">
              <a:buFont typeface="Arial" panose="020B0604020202020204" pitchFamily="34" charset="0"/>
              <a:buChar char="•"/>
            </a:pPr>
            <a:r>
              <a:rPr lang="en-US" b="1" dirty="0">
                <a:solidFill>
                  <a:srgbClr val="C00000"/>
                </a:solidFill>
              </a:rPr>
              <a:t>Problems identified during monitoring is translated into appropriate management action. </a:t>
            </a:r>
          </a:p>
          <a:p>
            <a:pPr marL="285750" indent="-285750">
              <a:buFont typeface="Arial" panose="020B0604020202020204" pitchFamily="34" charset="0"/>
              <a:buChar char="•"/>
            </a:pPr>
            <a:r>
              <a:rPr lang="en-US" b="1" dirty="0">
                <a:solidFill>
                  <a:srgbClr val="C00000"/>
                </a:solidFill>
              </a:rPr>
              <a:t>If positive results are returned, consideration should be give to maximize this success. </a:t>
            </a:r>
          </a:p>
          <a:p>
            <a:pPr marL="285750" indent="-285750">
              <a:buFont typeface="Arial" panose="020B0604020202020204" pitchFamily="34" charset="0"/>
              <a:buChar char="•"/>
            </a:pPr>
            <a:r>
              <a:rPr lang="en-US" b="1" i="1" dirty="0">
                <a:solidFill>
                  <a:srgbClr val="C00000"/>
                </a:solidFill>
              </a:rPr>
              <a:t>Such management revisions are likely to require  specialist ecological knowledge and discussions with local wildlife </a:t>
            </a:r>
            <a:r>
              <a:rPr lang="en-US" b="1" i="1" dirty="0" err="1">
                <a:solidFill>
                  <a:srgbClr val="C00000"/>
                </a:solidFill>
              </a:rPr>
              <a:t>organisations</a:t>
            </a:r>
            <a:r>
              <a:rPr lang="en-US" b="1" i="1" dirty="0">
                <a:solidFill>
                  <a:srgbClr val="C00000"/>
                </a:solidFill>
              </a:rPr>
              <a:t> </a:t>
            </a:r>
          </a:p>
          <a:p>
            <a:pPr marL="285750" indent="-285750">
              <a:buFont typeface="Arial" panose="020B0604020202020204" pitchFamily="34" charset="0"/>
              <a:buChar char="•"/>
            </a:pPr>
            <a:r>
              <a:rPr lang="en-US" b="1" i="1" dirty="0">
                <a:solidFill>
                  <a:srgbClr val="C00000"/>
                </a:solidFill>
              </a:rPr>
              <a:t>(adapted from (</a:t>
            </a:r>
            <a:r>
              <a:rPr lang="en-US" b="1" i="1" dirty="0" err="1">
                <a:solidFill>
                  <a:srgbClr val="C00000"/>
                </a:solidFill>
              </a:rPr>
              <a:t>TalgrenSolar</a:t>
            </a:r>
            <a:r>
              <a:rPr lang="en-US" b="1" i="1" dirty="0">
                <a:solidFill>
                  <a:srgbClr val="C00000"/>
                </a:solidFill>
              </a:rPr>
              <a:t> (2022))</a:t>
            </a:r>
            <a:endParaRPr lang="en-GB" b="1" i="1" dirty="0">
              <a:solidFill>
                <a:srgbClr val="C00000"/>
              </a:solidFill>
            </a:endParaRPr>
          </a:p>
        </p:txBody>
      </p:sp>
    </p:spTree>
    <p:extLst>
      <p:ext uri="{BB962C8B-B14F-4D97-AF65-F5344CB8AC3E}">
        <p14:creationId xmlns:p14="http://schemas.microsoft.com/office/powerpoint/2010/main" val="686931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7C83A-411A-A508-B63C-87060C0B7499}"/>
              </a:ext>
            </a:extLst>
          </p:cNvPr>
          <p:cNvSpPr>
            <a:spLocks noGrp="1"/>
          </p:cNvSpPr>
          <p:nvPr>
            <p:ph type="title" idx="4294967295"/>
          </p:nvPr>
        </p:nvSpPr>
        <p:spPr>
          <a:xfrm>
            <a:off x="163287" y="1"/>
            <a:ext cx="12028714" cy="6857999"/>
          </a:xfrm>
        </p:spPr>
        <p:txBody>
          <a:bodyPr numCol="1">
            <a:normAutofit fontScale="90000"/>
          </a:bodyPr>
          <a:lstStyle/>
          <a:p>
            <a:pPr marL="457200">
              <a:lnSpc>
                <a:spcPct val="150000"/>
              </a:lnSpc>
              <a:spcBef>
                <a:spcPts val="1200"/>
              </a:spcBef>
              <a:spcAft>
                <a:spcPts val="800"/>
              </a:spcAft>
            </a:pPr>
            <a:r>
              <a:rPr lang="en-GB" sz="2700" b="1" dirty="0">
                <a:solidFill>
                  <a:srgbClr val="C00000"/>
                </a:solidFill>
              </a:rPr>
              <a:t>References</a:t>
            </a:r>
            <a:br>
              <a:rPr lang="en-GB" dirty="0"/>
            </a:br>
            <a:br>
              <a:rPr lang="en-GB" dirty="0"/>
            </a:br>
            <a:r>
              <a:rPr lang="en-GB" sz="1600" b="1" dirty="0">
                <a:effectLst/>
                <a:latin typeface="+mn-lt"/>
                <a:ea typeface="Calibri" panose="020F0502020204030204" pitchFamily="34" charset="0"/>
                <a:cs typeface="Times New Roman" panose="02020603050405020304" pitchFamily="18" charset="0"/>
              </a:rPr>
              <a:t>Carmarthenshire Local Development Plan,2014</a:t>
            </a:r>
            <a:br>
              <a:rPr lang="en-GB" sz="1600" b="1" dirty="0">
                <a:effectLst/>
                <a:latin typeface="+mn-lt"/>
                <a:ea typeface="Calibri" panose="020F0502020204030204" pitchFamily="34" charset="0"/>
                <a:cs typeface="Times New Roman" panose="02020603050405020304" pitchFamily="18" charset="0"/>
              </a:rPr>
            </a:br>
            <a:r>
              <a:rPr lang="en-GB" sz="1600" b="1" dirty="0">
                <a:effectLst/>
                <a:latin typeface="+mn-lt"/>
                <a:ea typeface="Calibri" panose="020F0502020204030204" pitchFamily="34" charset="0"/>
                <a:cs typeface="Times New Roman" panose="02020603050405020304" pitchFamily="18" charset="0"/>
              </a:rPr>
              <a:t>Available at: </a:t>
            </a:r>
            <a:r>
              <a:rPr lang="en-GB" sz="1600" b="1" u="sng" dirty="0">
                <a:solidFill>
                  <a:srgbClr val="0563C1"/>
                </a:solidFill>
                <a:effectLst/>
                <a:latin typeface="+mn-lt"/>
                <a:ea typeface="Calibri" panose="020F0502020204030204" pitchFamily="34" charset="0"/>
                <a:cs typeface="Times New Roman" panose="02020603050405020304" pitchFamily="18" charset="0"/>
                <a:hlinkClick r:id="rId3"/>
              </a:rPr>
              <a:t>http://www.cartogold.co.uk/CarmarthenshireLDP/english/text/00_Contents.htm</a:t>
            </a:r>
            <a:br>
              <a:rPr lang="en-GB" sz="1600" b="1" dirty="0">
                <a:effectLst/>
                <a:latin typeface="+mn-lt"/>
                <a:ea typeface="Calibri" panose="020F0502020204030204" pitchFamily="34" charset="0"/>
                <a:cs typeface="Times New Roman" panose="02020603050405020304" pitchFamily="18" charset="0"/>
              </a:rPr>
            </a:br>
            <a:r>
              <a:rPr lang="en-GB" sz="1600" b="1" dirty="0">
                <a:effectLst/>
                <a:latin typeface="+mn-lt"/>
                <a:ea typeface="Calibri" panose="020F0502020204030204" pitchFamily="34" charset="0"/>
                <a:cs typeface="Times New Roman" panose="02020603050405020304" pitchFamily="18" charset="0"/>
              </a:rPr>
              <a:t>(Accessed:01 December 2022)</a:t>
            </a:r>
            <a:br>
              <a:rPr lang="en-GB" sz="1600" b="1" dirty="0">
                <a:effectLst/>
                <a:latin typeface="+mn-lt"/>
                <a:ea typeface="Calibri" panose="020F0502020204030204" pitchFamily="34" charset="0"/>
                <a:cs typeface="Times New Roman" panose="02020603050405020304" pitchFamily="18" charset="0"/>
              </a:rPr>
            </a:br>
            <a:r>
              <a:rPr lang="en-GB" sz="1600" b="1" dirty="0">
                <a:effectLst/>
                <a:latin typeface="+mn-lt"/>
                <a:ea typeface="Calibri" panose="020F0502020204030204" pitchFamily="34" charset="0"/>
                <a:cs typeface="Times New Roman" panose="02020603050405020304" pitchFamily="18" charset="0"/>
              </a:rPr>
              <a:t> </a:t>
            </a:r>
            <a:br>
              <a:rPr lang="en-GB" sz="1600" b="1" dirty="0">
                <a:effectLst/>
                <a:latin typeface="+mn-lt"/>
                <a:ea typeface="Calibri" panose="020F0502020204030204" pitchFamily="34" charset="0"/>
                <a:cs typeface="Times New Roman" panose="02020603050405020304" pitchFamily="18" charset="0"/>
              </a:rPr>
            </a:br>
            <a:r>
              <a:rPr lang="en-GB" sz="1600" b="1" dirty="0">
                <a:solidFill>
                  <a:srgbClr val="000000"/>
                </a:solidFill>
                <a:effectLst/>
                <a:latin typeface="+mn-lt"/>
                <a:ea typeface="Calibri" panose="020F0502020204030204" pitchFamily="34" charset="0"/>
                <a:cs typeface="Times New Roman" panose="02020603050405020304" pitchFamily="18" charset="0"/>
              </a:rPr>
              <a:t>Chock, RY, Clucas, B, Peterson, EK, Bradley, F., Blackwell, D.T., </a:t>
            </a:r>
            <a:r>
              <a:rPr lang="en-GB" sz="1600" b="1" dirty="0" err="1">
                <a:solidFill>
                  <a:srgbClr val="000000"/>
                </a:solidFill>
                <a:effectLst/>
                <a:latin typeface="+mn-lt"/>
                <a:ea typeface="Calibri" panose="020F0502020204030204" pitchFamily="34" charset="0"/>
                <a:cs typeface="Times New Roman" panose="02020603050405020304" pitchFamily="18" charset="0"/>
              </a:rPr>
              <a:t>Blumstain</a:t>
            </a:r>
            <a:r>
              <a:rPr lang="en-GB" sz="1600" b="1" dirty="0">
                <a:solidFill>
                  <a:srgbClr val="000000"/>
                </a:solidFill>
                <a:effectLst/>
                <a:latin typeface="+mn-lt"/>
                <a:ea typeface="Calibri" panose="020F0502020204030204" pitchFamily="34" charset="0"/>
                <a:cs typeface="Times New Roman" panose="02020603050405020304" pitchFamily="18" charset="0"/>
              </a:rPr>
              <a:t>, K.C.,</a:t>
            </a:r>
            <a:r>
              <a:rPr lang="en-GB" sz="1600" b="1" dirty="0">
                <a:effectLst/>
                <a:latin typeface="+mn-lt"/>
                <a:ea typeface="Calibri" panose="020F0502020204030204" pitchFamily="34" charset="0"/>
                <a:cs typeface="Times New Roman" panose="02020603050405020304" pitchFamily="18" charset="0"/>
              </a:rPr>
              <a:t> Fernández-</a:t>
            </a:r>
            <a:r>
              <a:rPr lang="en-GB" sz="1600" b="1" dirty="0" err="1">
                <a:effectLst/>
                <a:latin typeface="+mn-lt"/>
                <a:ea typeface="Calibri" panose="020F0502020204030204" pitchFamily="34" charset="0"/>
                <a:cs typeface="Times New Roman" panose="02020603050405020304" pitchFamily="18" charset="0"/>
              </a:rPr>
              <a:t>Juricic,E</a:t>
            </a:r>
            <a:r>
              <a:rPr lang="en-GB" sz="1600" b="1" dirty="0">
                <a:effectLst/>
                <a:latin typeface="+mn-lt"/>
                <a:ea typeface="Calibri" panose="020F0502020204030204" pitchFamily="34" charset="0"/>
                <a:cs typeface="Times New Roman" panose="02020603050405020304" pitchFamily="18" charset="0"/>
              </a:rPr>
              <a:t>., </a:t>
            </a:r>
            <a:r>
              <a:rPr lang="en-GB" sz="1600" b="1" dirty="0" err="1">
                <a:effectLst/>
                <a:latin typeface="+mn-lt"/>
                <a:ea typeface="Calibri" panose="020F0502020204030204" pitchFamily="34" charset="0"/>
                <a:cs typeface="Times New Roman" panose="02020603050405020304" pitchFamily="18" charset="0"/>
              </a:rPr>
              <a:t>Francescoli,G</a:t>
            </a:r>
            <a:r>
              <a:rPr lang="en-GB" sz="1600" b="1" dirty="0">
                <a:effectLst/>
                <a:latin typeface="+mn-lt"/>
                <a:ea typeface="Calibri" panose="020F0502020204030204" pitchFamily="34" charset="0"/>
                <a:cs typeface="Times New Roman" panose="02020603050405020304" pitchFamily="18" charset="0"/>
              </a:rPr>
              <a:t>. et al(2021)’Evaluating potential effects of solar power facilities on wildlife from an animal </a:t>
            </a:r>
            <a:r>
              <a:rPr lang="en-GB" sz="1600" b="1" dirty="0" err="1">
                <a:effectLst/>
                <a:latin typeface="+mn-lt"/>
                <a:ea typeface="Calibri" panose="020F0502020204030204" pitchFamily="34" charset="0"/>
                <a:cs typeface="Times New Roman" panose="02020603050405020304" pitchFamily="18" charset="0"/>
              </a:rPr>
              <a:t>behavior</a:t>
            </a:r>
            <a:r>
              <a:rPr lang="en-GB" sz="1600" b="1" dirty="0">
                <a:effectLst/>
                <a:latin typeface="+mn-lt"/>
                <a:ea typeface="Calibri" panose="020F0502020204030204" pitchFamily="34" charset="0"/>
                <a:cs typeface="Times New Roman" panose="02020603050405020304" pitchFamily="18" charset="0"/>
              </a:rPr>
              <a:t> perspective’ Conservation Science and Practice. 3(e.319) p.2</a:t>
            </a:r>
            <a:br>
              <a:rPr lang="en-GB" sz="1600" b="1" dirty="0">
                <a:effectLst/>
                <a:latin typeface="+mn-lt"/>
                <a:ea typeface="Calibri" panose="020F0502020204030204" pitchFamily="34" charset="0"/>
                <a:cs typeface="Times New Roman" panose="02020603050405020304" pitchFamily="18" charset="0"/>
              </a:rPr>
            </a:br>
            <a:r>
              <a:rPr lang="en-GB" sz="1600" b="1" dirty="0">
                <a:effectLst/>
                <a:latin typeface="+mn-lt"/>
                <a:ea typeface="Calibri" panose="020F0502020204030204" pitchFamily="34" charset="0"/>
                <a:cs typeface="Times New Roman" panose="02020603050405020304" pitchFamily="18" charset="0"/>
              </a:rPr>
              <a:t>Available at: </a:t>
            </a:r>
            <a:r>
              <a:rPr lang="en-GB" sz="1600" b="1" u="sng" dirty="0">
                <a:solidFill>
                  <a:srgbClr val="0563C1"/>
                </a:solidFill>
                <a:effectLst/>
                <a:latin typeface="+mn-lt"/>
                <a:ea typeface="Calibri" panose="020F0502020204030204" pitchFamily="34" charset="0"/>
                <a:cs typeface="Times New Roman" panose="02020603050405020304" pitchFamily="18" charset="0"/>
                <a:hlinkClick r:id="rId4"/>
              </a:rPr>
              <a:t>The Society for Conservation Biology (wiley.com)</a:t>
            </a:r>
            <a:br>
              <a:rPr lang="en-GB" sz="1600" b="1" dirty="0">
                <a:effectLst/>
                <a:latin typeface="+mn-lt"/>
                <a:ea typeface="Calibri" panose="020F0502020204030204" pitchFamily="34" charset="0"/>
                <a:cs typeface="Times New Roman" panose="02020603050405020304" pitchFamily="18" charset="0"/>
              </a:rPr>
            </a:br>
            <a:r>
              <a:rPr lang="en-GB" sz="1600" b="1" u="sng" dirty="0">
                <a:solidFill>
                  <a:srgbClr val="0563C1"/>
                </a:solidFill>
                <a:effectLst/>
                <a:latin typeface="+mn-lt"/>
                <a:ea typeface="Calibri" panose="020F0502020204030204" pitchFamily="34" charset="0"/>
                <a:cs typeface="Times New Roman" panose="02020603050405020304" pitchFamily="18" charset="0"/>
              </a:rPr>
              <a:t>(Accessed: 1st December 2022)</a:t>
            </a:r>
            <a:br>
              <a:rPr lang="en-GB" sz="1600" b="1" u="sng" dirty="0">
                <a:solidFill>
                  <a:srgbClr val="0563C1"/>
                </a:solidFill>
                <a:effectLst/>
                <a:latin typeface="+mn-lt"/>
                <a:ea typeface="Calibri" panose="020F0502020204030204" pitchFamily="34" charset="0"/>
                <a:cs typeface="Times New Roman" panose="02020603050405020304" pitchFamily="18" charset="0"/>
              </a:rPr>
            </a:br>
            <a:br>
              <a:rPr lang="en-GB" sz="1600" b="1" u="sng" dirty="0">
                <a:solidFill>
                  <a:srgbClr val="0563C1"/>
                </a:solidFill>
                <a:latin typeface="+mn-lt"/>
                <a:ea typeface="Calibri" panose="020F0502020204030204" pitchFamily="34" charset="0"/>
                <a:cs typeface="Times New Roman" panose="02020603050405020304" pitchFamily="18" charset="0"/>
              </a:rPr>
            </a:br>
            <a:r>
              <a:rPr lang="en-GB" sz="1600" b="1" dirty="0">
                <a:effectLst/>
                <a:latin typeface="+mn-lt"/>
                <a:ea typeface="Calibri" panose="020F0502020204030204" pitchFamily="34" charset="0"/>
                <a:cs typeface="Times New Roman" panose="02020603050405020304" pitchFamily="18" charset="0"/>
              </a:rPr>
              <a:t> CIEEM (2022) ‘</a:t>
            </a:r>
            <a:r>
              <a:rPr lang="en-GB" sz="1600" b="1" i="1" dirty="0">
                <a:effectLst/>
                <a:latin typeface="+mn-lt"/>
                <a:ea typeface="Calibri" panose="020F0502020204030204" pitchFamily="34" charset="0"/>
                <a:cs typeface="Times New Roman" panose="02020603050405020304" pitchFamily="18" charset="0"/>
              </a:rPr>
              <a:t>CIEEM Briefing: Welsh Government’s Approach to Net Benefits for Biodiversity and the DECCA Framework’</a:t>
            </a:r>
            <a:br>
              <a:rPr lang="en-GB" sz="1600" b="1" dirty="0">
                <a:effectLst/>
                <a:latin typeface="+mn-lt"/>
                <a:ea typeface="Calibri" panose="020F0502020204030204" pitchFamily="34" charset="0"/>
                <a:cs typeface="Times New Roman" panose="02020603050405020304" pitchFamily="18" charset="0"/>
              </a:rPr>
            </a:br>
            <a:r>
              <a:rPr lang="en-GB" sz="1600" b="1" dirty="0">
                <a:effectLst/>
                <a:latin typeface="+mn-lt"/>
                <a:ea typeface="Calibri" panose="020F0502020204030204" pitchFamily="34" charset="0"/>
                <a:cs typeface="Times New Roman" panose="02020603050405020304" pitchFamily="18" charset="0"/>
              </a:rPr>
              <a:t>Available at: </a:t>
            </a:r>
            <a:r>
              <a:rPr lang="en-GB" sz="1600" b="1" u="sng" dirty="0">
                <a:solidFill>
                  <a:srgbClr val="0563C1"/>
                </a:solidFill>
                <a:effectLst/>
                <a:latin typeface="+mn-lt"/>
                <a:ea typeface="Calibri" panose="020F0502020204030204" pitchFamily="34" charset="0"/>
                <a:cs typeface="Times New Roman" panose="02020603050405020304" pitchFamily="18" charset="0"/>
                <a:hlinkClick r:id="rId5"/>
              </a:rPr>
              <a:t>https://cieem.net/wp-content/uploads/2022/08/Net-Benefits-briefing.pdf</a:t>
            </a:r>
            <a:br>
              <a:rPr lang="en-GB" sz="1600" b="1" dirty="0">
                <a:effectLst/>
                <a:latin typeface="+mn-lt"/>
                <a:ea typeface="Calibri" panose="020F0502020204030204" pitchFamily="34" charset="0"/>
                <a:cs typeface="Times New Roman" panose="02020603050405020304" pitchFamily="18" charset="0"/>
              </a:rPr>
            </a:br>
            <a:r>
              <a:rPr lang="en-GB" sz="1600" b="1" dirty="0">
                <a:effectLst/>
                <a:latin typeface="+mn-lt"/>
                <a:ea typeface="Calibri" panose="020F0502020204030204" pitchFamily="34" charset="0"/>
                <a:cs typeface="Times New Roman" panose="02020603050405020304" pitchFamily="18" charset="0"/>
              </a:rPr>
              <a:t>(Accessed: 1st December 2022)</a:t>
            </a:r>
            <a:br>
              <a:rPr lang="en-GB" sz="1600" b="1" dirty="0">
                <a:effectLst/>
                <a:latin typeface="+mn-lt"/>
                <a:ea typeface="Calibri" panose="020F0502020204030204" pitchFamily="34" charset="0"/>
                <a:cs typeface="Times New Roman" panose="02020603050405020304" pitchFamily="18" charset="0"/>
              </a:rPr>
            </a:br>
            <a:br>
              <a:rPr lang="en-GB" sz="1600" b="1" dirty="0">
                <a:effectLst/>
                <a:latin typeface="+mn-lt"/>
                <a:ea typeface="Calibri" panose="020F0502020204030204" pitchFamily="34" charset="0"/>
                <a:cs typeface="Times New Roman" panose="02020603050405020304" pitchFamily="18" charset="0"/>
              </a:rPr>
            </a:br>
            <a:r>
              <a:rPr lang="en-GB" sz="1600" b="1" i="1" dirty="0">
                <a:effectLst/>
                <a:latin typeface="+mn-lt"/>
                <a:ea typeface="Calibri" panose="020F0502020204030204" pitchFamily="34" charset="0"/>
                <a:cs typeface="Times New Roman" panose="02020603050405020304" pitchFamily="18" charset="0"/>
              </a:rPr>
              <a:t>Environment (Wales) Act 2016(anaw3)</a:t>
            </a:r>
            <a:br>
              <a:rPr lang="en-GB" sz="1600" b="1" dirty="0">
                <a:effectLst/>
                <a:latin typeface="+mn-lt"/>
                <a:ea typeface="Calibri" panose="020F0502020204030204" pitchFamily="34" charset="0"/>
                <a:cs typeface="Times New Roman" panose="02020603050405020304" pitchFamily="18" charset="0"/>
              </a:rPr>
            </a:br>
            <a:r>
              <a:rPr lang="en-GB" sz="1600" b="1" dirty="0">
                <a:effectLst/>
                <a:latin typeface="+mn-lt"/>
                <a:ea typeface="Calibri" panose="020F0502020204030204" pitchFamily="34" charset="0"/>
                <a:cs typeface="Times New Roman" panose="02020603050405020304" pitchFamily="18" charset="0"/>
              </a:rPr>
              <a:t>Available at: </a:t>
            </a:r>
            <a:r>
              <a:rPr lang="en-GB" sz="1600" b="1" u="sng" dirty="0">
                <a:solidFill>
                  <a:srgbClr val="0563C1"/>
                </a:solidFill>
                <a:effectLst/>
                <a:latin typeface="+mn-lt"/>
                <a:ea typeface="Calibri" panose="020F0502020204030204" pitchFamily="34" charset="0"/>
                <a:cs typeface="Times New Roman" panose="02020603050405020304" pitchFamily="18" charset="0"/>
                <a:hlinkClick r:id="rId6"/>
              </a:rPr>
              <a:t>https://www.legislation.gov.uk/anaw/2016/3/contents</a:t>
            </a:r>
            <a:br>
              <a:rPr lang="en-GB" sz="1600" b="1" dirty="0">
                <a:effectLst/>
                <a:latin typeface="+mn-lt"/>
                <a:ea typeface="Calibri" panose="020F0502020204030204" pitchFamily="34" charset="0"/>
                <a:cs typeface="Times New Roman" panose="02020603050405020304" pitchFamily="18" charset="0"/>
              </a:rPr>
            </a:br>
            <a:r>
              <a:rPr lang="en-GB" sz="1600" b="1" dirty="0">
                <a:effectLst/>
                <a:latin typeface="+mn-lt"/>
                <a:ea typeface="Calibri" panose="020F0502020204030204" pitchFamily="34" charset="0"/>
                <a:cs typeface="Times New Roman" panose="02020603050405020304" pitchFamily="18" charset="0"/>
              </a:rPr>
              <a:t>(Accessed 1 November 2022)</a:t>
            </a:r>
            <a:br>
              <a:rPr lang="en-GB" sz="1600" b="1" dirty="0">
                <a:effectLst/>
                <a:latin typeface="+mn-lt"/>
                <a:ea typeface="Calibri" panose="020F0502020204030204" pitchFamily="34" charset="0"/>
                <a:cs typeface="Times New Roman" panose="02020603050405020304" pitchFamily="18" charset="0"/>
              </a:rPr>
            </a:br>
            <a:br>
              <a:rPr lang="en-GB" sz="1600" b="1" dirty="0">
                <a:effectLst/>
                <a:latin typeface="+mn-lt"/>
                <a:ea typeface="Calibri" panose="020F0502020204030204" pitchFamily="34" charset="0"/>
                <a:cs typeface="Times New Roman" panose="02020603050405020304" pitchFamily="18" charset="0"/>
              </a:rPr>
            </a:br>
            <a:br>
              <a:rPr lang="en-GB" sz="16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Arial" panose="020B0604020202020204" pitchFamily="34" charset="0"/>
                <a:ea typeface="Calibri" panose="020F0502020204030204" pitchFamily="34" charset="0"/>
                <a:cs typeface="Times New Roman" panose="02020603050405020304" pitchFamily="18" charset="0"/>
              </a:rPr>
            </a:br>
            <a:br>
              <a:rPr lang="en-GB" sz="1200" dirty="0">
                <a:effectLst/>
                <a:latin typeface="Calibri" panose="020F0502020204030204" pitchFamily="34" charset="0"/>
                <a:ea typeface="Calibri" panose="020F0502020204030204" pitchFamily="34" charset="0"/>
                <a:cs typeface="Times New Roman" panose="02020603050405020304" pitchFamily="18" charset="0"/>
              </a:rPr>
            </a:br>
            <a:br>
              <a:rPr lang="en-GB" sz="12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Tree>
    <p:extLst>
      <p:ext uri="{BB962C8B-B14F-4D97-AF65-F5344CB8AC3E}">
        <p14:creationId xmlns:p14="http://schemas.microsoft.com/office/powerpoint/2010/main" val="4445642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6CB8014-FB71-5F68-2035-AA8421DCE6A7}"/>
              </a:ext>
            </a:extLst>
          </p:cNvPr>
          <p:cNvSpPr txBox="1"/>
          <p:nvPr/>
        </p:nvSpPr>
        <p:spPr>
          <a:xfrm>
            <a:off x="359229" y="163286"/>
            <a:ext cx="11832771" cy="6032421"/>
          </a:xfrm>
          <a:prstGeom prst="rect">
            <a:avLst/>
          </a:prstGeom>
          <a:noFill/>
        </p:spPr>
        <p:txBody>
          <a:bodyPr wrap="square">
            <a:spAutoFit/>
          </a:bodyPr>
          <a:lstStyle/>
          <a:p>
            <a:endParaRPr lang="en-GB" sz="12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endParaRPr lang="en-GB"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endParaRPr lang="en-GB" sz="12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endParaRPr lang="en-GB"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endParaRPr lang="en-GB"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endParaRPr lang="en-GB" sz="1200" dirty="0">
              <a:effectLst/>
              <a:latin typeface="Arial" panose="020B0604020202020204" pitchFamily="34" charset="0"/>
              <a:ea typeface="Calibri" panose="020F0502020204030204" pitchFamily="34" charset="0"/>
              <a:cs typeface="Times New Roman" panose="02020603050405020304" pitchFamily="18" charset="0"/>
            </a:endParaRPr>
          </a:p>
          <a:p>
            <a:endParaRPr lang="en-GB" sz="1200" b="1" dirty="0">
              <a:effectLst/>
              <a:ea typeface="Calibri" panose="020F0502020204030204" pitchFamily="34" charset="0"/>
              <a:cs typeface="Times New Roman" panose="02020603050405020304" pitchFamily="18" charset="0"/>
            </a:endParaRPr>
          </a:p>
          <a:p>
            <a:r>
              <a:rPr lang="en-GB" sz="1400" b="1" dirty="0">
                <a:solidFill>
                  <a:srgbClr val="000000"/>
                </a:solidFill>
                <a:effectLst/>
                <a:latin typeface="+mn-lt"/>
                <a:ea typeface="Calibri" panose="020F0502020204030204" pitchFamily="34" charset="0"/>
                <a:cs typeface="Times New Roman" panose="02020603050405020304" pitchFamily="18" charset="0"/>
              </a:rPr>
              <a:t>Hernandez, R.R, Easter, S.B., Murphy, M.L., </a:t>
            </a:r>
            <a:r>
              <a:rPr lang="en-GB" sz="1400" b="1" dirty="0" err="1">
                <a:solidFill>
                  <a:srgbClr val="000000"/>
                </a:solidFill>
                <a:effectLst/>
                <a:latin typeface="+mn-lt"/>
                <a:ea typeface="Calibri" panose="020F0502020204030204" pitchFamily="34" charset="0"/>
                <a:cs typeface="Times New Roman" panose="02020603050405020304" pitchFamily="18" charset="0"/>
              </a:rPr>
              <a:t>Mariscald</a:t>
            </a:r>
            <a:r>
              <a:rPr lang="en-GB" sz="1400" b="1" dirty="0">
                <a:solidFill>
                  <a:srgbClr val="000000"/>
                </a:solidFill>
                <a:effectLst/>
                <a:latin typeface="+mn-lt"/>
                <a:ea typeface="Calibri" panose="020F0502020204030204" pitchFamily="34" charset="0"/>
                <a:cs typeface="Times New Roman" panose="02020603050405020304" pitchFamily="18" charset="0"/>
              </a:rPr>
              <a:t>, F.T., </a:t>
            </a:r>
            <a:r>
              <a:rPr lang="en-GB" sz="1400" b="1" dirty="0" err="1">
                <a:solidFill>
                  <a:srgbClr val="000000"/>
                </a:solidFill>
                <a:effectLst/>
                <a:latin typeface="+mn-lt"/>
                <a:ea typeface="Calibri" panose="020F0502020204030204" pitchFamily="34" charset="0"/>
                <a:cs typeface="Times New Roman" panose="02020603050405020304" pitchFamily="18" charset="0"/>
              </a:rPr>
              <a:t>Tavassolib</a:t>
            </a:r>
            <a:r>
              <a:rPr lang="en-GB" sz="1400" b="1" dirty="0">
                <a:solidFill>
                  <a:srgbClr val="000000"/>
                </a:solidFill>
                <a:effectLst/>
                <a:latin typeface="+mn-lt"/>
                <a:ea typeface="Calibri" panose="020F0502020204030204" pitchFamily="34" charset="0"/>
                <a:cs typeface="Times New Roman" panose="02020603050405020304" pitchFamily="18" charset="0"/>
              </a:rPr>
              <a:t>, E.B., Allen., E.B., Barrows, W. </a:t>
            </a:r>
            <a:r>
              <a:rPr lang="en-GB" sz="1400" b="1" dirty="0" err="1">
                <a:solidFill>
                  <a:srgbClr val="000000"/>
                </a:solidFill>
                <a:effectLst/>
                <a:latin typeface="+mn-lt"/>
                <a:ea typeface="Calibri" panose="020F0502020204030204" pitchFamily="34" charset="0"/>
                <a:cs typeface="Times New Roman" panose="02020603050405020304" pitchFamily="18" charset="0"/>
              </a:rPr>
              <a:t>Belnap</a:t>
            </a:r>
            <a:r>
              <a:rPr lang="en-GB" sz="1400" b="1" dirty="0">
                <a:solidFill>
                  <a:srgbClr val="000000"/>
                </a:solidFill>
                <a:effectLst/>
                <a:latin typeface="+mn-lt"/>
                <a:ea typeface="Calibri" panose="020F0502020204030204" pitchFamily="34" charset="0"/>
                <a:cs typeface="Times New Roman" panose="02020603050405020304" pitchFamily="18" charset="0"/>
              </a:rPr>
              <a:t>, J. et al (2014) ‘‘</a:t>
            </a:r>
            <a:r>
              <a:rPr lang="en-GB" sz="1400" b="1" dirty="0">
                <a:effectLst/>
                <a:latin typeface="+mn-lt"/>
                <a:ea typeface="Calibri" panose="020F0502020204030204" pitchFamily="34" charset="0"/>
                <a:cs typeface="Times New Roman" panose="02020603050405020304" pitchFamily="18" charset="0"/>
              </a:rPr>
              <a:t>Environmental impacts of utility-scale solar energy ’Renewable and Sustainable Energy Reviews, 29, p 766-779</a:t>
            </a:r>
            <a:br>
              <a:rPr lang="en-GB" sz="1400" b="1" dirty="0">
                <a:effectLst/>
                <a:latin typeface="+mn-lt"/>
                <a:ea typeface="Calibri" panose="020F0502020204030204" pitchFamily="34" charset="0"/>
                <a:cs typeface="Times New Roman" panose="02020603050405020304" pitchFamily="18" charset="0"/>
              </a:rPr>
            </a:br>
            <a:r>
              <a:rPr lang="en-GB" sz="1400" b="1" dirty="0">
                <a:effectLst/>
                <a:latin typeface="+mn-lt"/>
                <a:ea typeface="Calibri" panose="020F0502020204030204" pitchFamily="34" charset="0"/>
                <a:cs typeface="Times New Roman" panose="02020603050405020304" pitchFamily="18" charset="0"/>
              </a:rPr>
              <a:t>Available at::</a:t>
            </a:r>
            <a:r>
              <a:rPr lang="en-GB" sz="1400" b="1" u="sng" dirty="0">
                <a:solidFill>
                  <a:srgbClr val="0563C1"/>
                </a:solidFill>
                <a:effectLst/>
                <a:latin typeface="+mn-lt"/>
                <a:ea typeface="Calibri" panose="020F0502020204030204" pitchFamily="34" charset="0"/>
                <a:cs typeface="Times New Roman" panose="02020603050405020304" pitchFamily="18" charset="0"/>
                <a:hlinkClick r:id="rId2"/>
              </a:rPr>
              <a:t>https://www.sciencedirect.com/science/article/abs/pii/S1364032113005819?via%3Dihub</a:t>
            </a:r>
            <a:br>
              <a:rPr lang="en-GB" sz="1400" b="1" dirty="0">
                <a:effectLst/>
                <a:latin typeface="+mn-lt"/>
                <a:ea typeface="Calibri" panose="020F0502020204030204" pitchFamily="34" charset="0"/>
                <a:cs typeface="Times New Roman" panose="02020603050405020304" pitchFamily="18" charset="0"/>
              </a:rPr>
            </a:br>
            <a:r>
              <a:rPr lang="en-GB" sz="1400" b="1" dirty="0">
                <a:effectLst/>
                <a:latin typeface="+mn-lt"/>
                <a:ea typeface="Calibri" panose="020F0502020204030204" pitchFamily="34" charset="0"/>
                <a:cs typeface="Times New Roman" panose="02020603050405020304" pitchFamily="18" charset="0"/>
              </a:rPr>
              <a:t>(Accessed:15 December 2022)</a:t>
            </a:r>
            <a:br>
              <a:rPr lang="en-GB" sz="1400" b="1" dirty="0">
                <a:effectLst/>
                <a:latin typeface="+mn-lt"/>
                <a:ea typeface="Calibri" panose="020F0502020204030204" pitchFamily="34" charset="0"/>
                <a:cs typeface="Times New Roman" panose="02020603050405020304" pitchFamily="18" charset="0"/>
              </a:rPr>
            </a:br>
            <a:endParaRPr lang="en-GB" sz="1400" b="1" dirty="0">
              <a:effectLst/>
              <a:ea typeface="Calibri" panose="020F0502020204030204" pitchFamily="34" charset="0"/>
              <a:cs typeface="Times New Roman" panose="02020603050405020304" pitchFamily="18" charset="0"/>
            </a:endParaRPr>
          </a:p>
          <a:p>
            <a:r>
              <a:rPr lang="en-GB" sz="1400" b="1" dirty="0" err="1">
                <a:effectLst/>
                <a:ea typeface="Calibri" panose="020F0502020204030204" pitchFamily="34" charset="0"/>
                <a:cs typeface="Times New Roman" panose="02020603050405020304" pitchFamily="18" charset="0"/>
              </a:rPr>
              <a:t>Lovich,J.E</a:t>
            </a:r>
            <a:r>
              <a:rPr lang="en-GB" sz="1400" b="1" dirty="0">
                <a:effectLst/>
                <a:ea typeface="Calibri" panose="020F0502020204030204" pitchFamily="34" charset="0"/>
                <a:cs typeface="Times New Roman" panose="02020603050405020304" pitchFamily="18" charset="0"/>
              </a:rPr>
              <a:t>. &amp; </a:t>
            </a:r>
            <a:r>
              <a:rPr lang="en-GB" sz="1400" b="1" dirty="0" err="1">
                <a:effectLst/>
                <a:ea typeface="Calibri" panose="020F0502020204030204" pitchFamily="34" charset="0"/>
                <a:cs typeface="Times New Roman" panose="02020603050405020304" pitchFamily="18" charset="0"/>
              </a:rPr>
              <a:t>Ennen,J.R</a:t>
            </a:r>
            <a:r>
              <a:rPr lang="en-GB" sz="1400" b="1" dirty="0">
                <a:effectLst/>
                <a:ea typeface="Calibri" panose="020F0502020204030204" pitchFamily="34" charset="0"/>
                <a:cs typeface="Times New Roman" panose="02020603050405020304" pitchFamily="18" charset="0"/>
              </a:rPr>
              <a:t>. ‘Wildlife Conservation and Solar Energy Development in the Desert Southwest, United States’ Bioscience’.61(12) p982-992</a:t>
            </a:r>
            <a:br>
              <a:rPr lang="en-GB" sz="1400" b="1" dirty="0">
                <a:effectLst/>
                <a:ea typeface="Calibri" panose="020F0502020204030204" pitchFamily="34" charset="0"/>
                <a:cs typeface="Times New Roman" panose="02020603050405020304" pitchFamily="18" charset="0"/>
              </a:rPr>
            </a:br>
            <a:r>
              <a:rPr lang="en-GB" sz="1400" b="1" dirty="0">
                <a:effectLst/>
                <a:ea typeface="Calibri" panose="020F0502020204030204" pitchFamily="34" charset="0"/>
                <a:cs typeface="Times New Roman" panose="02020603050405020304" pitchFamily="18" charset="0"/>
              </a:rPr>
              <a:t>Available at: </a:t>
            </a:r>
            <a:r>
              <a:rPr lang="en-GB" sz="1400" b="1" u="sng" dirty="0">
                <a:solidFill>
                  <a:srgbClr val="0563C1"/>
                </a:solidFill>
                <a:effectLst/>
                <a:ea typeface="Calibri" panose="020F0502020204030204" pitchFamily="34" charset="0"/>
                <a:cs typeface="Times New Roman" panose="02020603050405020304" pitchFamily="18" charset="0"/>
                <a:hlinkClick r:id="rId3"/>
              </a:rPr>
              <a:t>https://academic.oup.com/bioscience/article/61/12/982/392612</a:t>
            </a:r>
            <a:br>
              <a:rPr lang="en-GB" sz="1400" b="1" dirty="0">
                <a:effectLst/>
                <a:ea typeface="Calibri" panose="020F0502020204030204" pitchFamily="34" charset="0"/>
                <a:cs typeface="Times New Roman" panose="02020603050405020304" pitchFamily="18" charset="0"/>
              </a:rPr>
            </a:br>
            <a:r>
              <a:rPr lang="en-GB" sz="1400" b="1" dirty="0">
                <a:effectLst/>
                <a:ea typeface="Calibri" panose="020F0502020204030204" pitchFamily="34" charset="0"/>
                <a:cs typeface="Times New Roman" panose="02020603050405020304" pitchFamily="18" charset="0"/>
              </a:rPr>
              <a:t>(Accessed 1 December 2022)</a:t>
            </a:r>
            <a:br>
              <a:rPr lang="en-GB" sz="1400" b="1" dirty="0">
                <a:effectLst/>
                <a:ea typeface="Calibri" panose="020F0502020204030204" pitchFamily="34" charset="0"/>
                <a:cs typeface="Times New Roman" panose="02020603050405020304" pitchFamily="18" charset="0"/>
              </a:rPr>
            </a:br>
            <a:endParaRPr lang="en-GB" sz="1400" b="1" dirty="0">
              <a:solidFill>
                <a:srgbClr val="000000"/>
              </a:solidFill>
              <a:ea typeface="Calibri" panose="020F0502020204030204" pitchFamily="34" charset="0"/>
              <a:cs typeface="Times New Roman" panose="02020603050405020304" pitchFamily="18" charset="0"/>
            </a:endParaRPr>
          </a:p>
          <a:p>
            <a:r>
              <a:rPr lang="en-GB" sz="1400" b="1" dirty="0">
                <a:solidFill>
                  <a:srgbClr val="000000"/>
                </a:solidFill>
                <a:effectLst/>
                <a:ea typeface="Calibri" panose="020F0502020204030204" pitchFamily="34" charset="0"/>
                <a:cs typeface="Times New Roman" panose="02020603050405020304" pitchFamily="18" charset="0"/>
              </a:rPr>
              <a:t>Montag, H. Parker, G. &amp; Clarkson (2016) </a:t>
            </a:r>
            <a:r>
              <a:rPr lang="en-GB" sz="1400" b="1" i="1" dirty="0">
                <a:solidFill>
                  <a:srgbClr val="000000"/>
                </a:solidFill>
                <a:effectLst/>
                <a:ea typeface="Calibri" panose="020F0502020204030204" pitchFamily="34" charset="0"/>
                <a:cs typeface="Times New Roman" panose="02020603050405020304" pitchFamily="18" charset="0"/>
              </a:rPr>
              <a:t>The Effects of Solar Farms on Local Biodiversity; A Comparative Study. Clarkson and Woods and Wychwood Biodiversity.</a:t>
            </a:r>
            <a:br>
              <a:rPr lang="en-GB" sz="1400" b="1" dirty="0">
                <a:effectLst/>
                <a:ea typeface="Calibri" panose="020F0502020204030204" pitchFamily="34" charset="0"/>
                <a:cs typeface="Times New Roman" panose="02020603050405020304" pitchFamily="18" charset="0"/>
              </a:rPr>
            </a:br>
            <a:r>
              <a:rPr lang="en-GB" sz="1400" b="1" dirty="0">
                <a:solidFill>
                  <a:srgbClr val="000000"/>
                </a:solidFill>
                <a:effectLst/>
                <a:ea typeface="Calibri" panose="020F0502020204030204" pitchFamily="34" charset="0"/>
                <a:cs typeface="Times New Roman" panose="02020603050405020304" pitchFamily="18" charset="0"/>
              </a:rPr>
              <a:t>Available at:</a:t>
            </a:r>
            <a:r>
              <a:rPr lang="en-GB" sz="1400" b="1" dirty="0">
                <a:effectLst/>
                <a:ea typeface="Calibri" panose="020F0502020204030204" pitchFamily="34" charset="0"/>
                <a:cs typeface="Times New Roman" panose="02020603050405020304" pitchFamily="18" charset="0"/>
              </a:rPr>
              <a:t>:</a:t>
            </a:r>
            <a:r>
              <a:rPr lang="en-GB" sz="1400" b="1" u="sng" dirty="0">
                <a:solidFill>
                  <a:srgbClr val="0563C1"/>
                </a:solidFill>
                <a:effectLst/>
                <a:ea typeface="Calibri" panose="020F0502020204030204" pitchFamily="34" charset="0"/>
                <a:cs typeface="Times New Roman" panose="02020603050405020304" pitchFamily="18" charset="0"/>
                <a:hlinkClick r:id="rId4"/>
              </a:rPr>
              <a:t>https://www.clarksonwoods.co.uk/wp-content/uploads/PDF/Solar_Farms_Biodiversity_Study.pdf</a:t>
            </a:r>
            <a:br>
              <a:rPr lang="en-GB" sz="1400" b="1" dirty="0">
                <a:effectLst/>
                <a:ea typeface="Calibri" panose="020F0502020204030204" pitchFamily="34" charset="0"/>
                <a:cs typeface="Times New Roman" panose="02020603050405020304" pitchFamily="18" charset="0"/>
              </a:rPr>
            </a:br>
            <a:r>
              <a:rPr lang="en-GB" sz="1400" b="1" dirty="0">
                <a:solidFill>
                  <a:srgbClr val="000000"/>
                </a:solidFill>
                <a:effectLst/>
                <a:ea typeface="Calibri" panose="020F0502020204030204" pitchFamily="34" charset="0"/>
                <a:cs typeface="Times New Roman" panose="02020603050405020304" pitchFamily="18" charset="0"/>
              </a:rPr>
              <a:t>(Accessed: 1 December 2022)</a:t>
            </a:r>
          </a:p>
          <a:p>
            <a:br>
              <a:rPr lang="en-GB" sz="1400" b="1" dirty="0">
                <a:effectLst/>
                <a:ea typeface="Calibri" panose="020F0502020204030204" pitchFamily="34" charset="0"/>
                <a:cs typeface="Times New Roman" panose="02020603050405020304" pitchFamily="18" charset="0"/>
              </a:rPr>
            </a:br>
            <a:r>
              <a:rPr lang="en-GB" sz="1400" b="1" dirty="0">
                <a:solidFill>
                  <a:srgbClr val="000000"/>
                </a:solidFill>
                <a:effectLst/>
                <a:ea typeface="Calibri" panose="020F0502020204030204" pitchFamily="34" charset="0"/>
                <a:cs typeface="Times New Roman" panose="02020603050405020304" pitchFamily="18" charset="0"/>
              </a:rPr>
              <a:t>Morrison-Saunders, A.,Arts,J.,Bond,A.,</a:t>
            </a:r>
            <a:r>
              <a:rPr lang="en-GB" sz="1400" b="1" dirty="0" err="1">
                <a:solidFill>
                  <a:srgbClr val="000000"/>
                </a:solidFill>
                <a:effectLst/>
                <a:ea typeface="Calibri" panose="020F0502020204030204" pitchFamily="34" charset="0"/>
                <a:cs typeface="Times New Roman" panose="02020603050405020304" pitchFamily="18" charset="0"/>
              </a:rPr>
              <a:t>Pope,Retief,F</a:t>
            </a:r>
            <a:r>
              <a:rPr lang="en-GB" sz="1400" b="1" dirty="0">
                <a:solidFill>
                  <a:srgbClr val="000000"/>
                </a:solidFill>
                <a:effectLst/>
                <a:ea typeface="Calibri" panose="020F0502020204030204" pitchFamily="34" charset="0"/>
                <a:cs typeface="Times New Roman" panose="02020603050405020304" pitchFamily="18" charset="0"/>
              </a:rPr>
              <a:t>.(2021) ‘Reflecting on, and revising, international best practice principles for EIA follow-up’ Environmental Impact Assessment Review ,89 </a:t>
            </a:r>
            <a:br>
              <a:rPr lang="en-GB" sz="1400" b="1" dirty="0">
                <a:effectLst/>
                <a:ea typeface="Calibri" panose="020F0502020204030204" pitchFamily="34" charset="0"/>
                <a:cs typeface="Times New Roman" panose="02020603050405020304" pitchFamily="18" charset="0"/>
              </a:rPr>
            </a:br>
            <a:r>
              <a:rPr lang="en-GB" sz="1400" b="1" dirty="0">
                <a:effectLst/>
                <a:ea typeface="Calibri" panose="020F0502020204030204" pitchFamily="34" charset="0"/>
                <a:cs typeface="Times New Roman" panose="02020603050405020304" pitchFamily="18" charset="0"/>
              </a:rPr>
              <a:t>Available at: </a:t>
            </a:r>
            <a:r>
              <a:rPr lang="en-GB" sz="1400" b="1" u="sng" dirty="0">
                <a:solidFill>
                  <a:srgbClr val="0563C1"/>
                </a:solidFill>
                <a:effectLst/>
                <a:ea typeface="Calibri" panose="020F0502020204030204" pitchFamily="34" charset="0"/>
                <a:cs typeface="Times New Roman" panose="02020603050405020304" pitchFamily="18" charset="0"/>
                <a:hlinkClick r:id="rId5"/>
              </a:rPr>
              <a:t>https://www.sciencedirect.com/science/article/pii/S0195925521000469</a:t>
            </a:r>
            <a:br>
              <a:rPr lang="en-GB" sz="1400" b="1" dirty="0">
                <a:effectLst/>
                <a:ea typeface="Calibri" panose="020F0502020204030204" pitchFamily="34" charset="0"/>
                <a:cs typeface="Times New Roman" panose="02020603050405020304" pitchFamily="18" charset="0"/>
              </a:rPr>
            </a:br>
            <a:r>
              <a:rPr lang="en-GB" sz="1400" b="1" dirty="0">
                <a:effectLst/>
                <a:ea typeface="Calibri" panose="020F0502020204030204" pitchFamily="34" charset="0"/>
                <a:cs typeface="Times New Roman" panose="02020603050405020304" pitchFamily="18" charset="0"/>
              </a:rPr>
              <a:t>(Accessed: 01 December 2022)</a:t>
            </a:r>
          </a:p>
          <a:p>
            <a:br>
              <a:rPr lang="en-GB" sz="1200" b="1" dirty="0">
                <a:effectLst/>
                <a:ea typeface="Calibri" panose="020F0502020204030204" pitchFamily="34" charset="0"/>
                <a:cs typeface="Times New Roman" panose="02020603050405020304" pitchFamily="18" charset="0"/>
              </a:rPr>
            </a:br>
            <a:br>
              <a:rPr lang="en-GB" sz="1200" dirty="0"/>
            </a:br>
            <a:endParaRPr lang="en-GB" sz="1200" dirty="0"/>
          </a:p>
        </p:txBody>
      </p:sp>
      <p:sp>
        <p:nvSpPr>
          <p:cNvPr id="2" name="TextBox 1">
            <a:extLst>
              <a:ext uri="{FF2B5EF4-FFF2-40B4-BE49-F238E27FC236}">
                <a16:creationId xmlns:a16="http://schemas.microsoft.com/office/drawing/2014/main" id="{55D95242-98A8-991B-A79E-B8D60C98F7D8}"/>
              </a:ext>
            </a:extLst>
          </p:cNvPr>
          <p:cNvSpPr txBox="1"/>
          <p:nvPr/>
        </p:nvSpPr>
        <p:spPr>
          <a:xfrm>
            <a:off x="359229" y="163286"/>
            <a:ext cx="3679370" cy="461665"/>
          </a:xfrm>
          <a:prstGeom prst="rect">
            <a:avLst/>
          </a:prstGeom>
          <a:noFill/>
        </p:spPr>
        <p:txBody>
          <a:bodyPr wrap="square" rtlCol="0">
            <a:spAutoFit/>
          </a:bodyPr>
          <a:lstStyle/>
          <a:p>
            <a:r>
              <a:rPr lang="en-GB" sz="2400" b="1" dirty="0">
                <a:solidFill>
                  <a:srgbClr val="C00000"/>
                </a:solidFill>
                <a:effectLst/>
                <a:latin typeface="+mj-lt"/>
                <a:ea typeface="Calibri" panose="020F0502020204030204" pitchFamily="34" charset="0"/>
                <a:cs typeface="Calibri" panose="020F0502020204030204" pitchFamily="34" charset="0"/>
              </a:rPr>
              <a:t>References continued</a:t>
            </a:r>
          </a:p>
        </p:txBody>
      </p:sp>
    </p:spTree>
    <p:extLst>
      <p:ext uri="{BB962C8B-B14F-4D97-AF65-F5344CB8AC3E}">
        <p14:creationId xmlns:p14="http://schemas.microsoft.com/office/powerpoint/2010/main" val="34644551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54242FC-F8F1-9F8B-DADA-02D317E8BA60}"/>
              </a:ext>
            </a:extLst>
          </p:cNvPr>
          <p:cNvSpPr txBox="1"/>
          <p:nvPr/>
        </p:nvSpPr>
        <p:spPr>
          <a:xfrm>
            <a:off x="337457" y="-1043706"/>
            <a:ext cx="11734800" cy="8309967"/>
          </a:xfrm>
          <a:prstGeom prst="rect">
            <a:avLst/>
          </a:prstGeom>
          <a:noFill/>
        </p:spPr>
        <p:txBody>
          <a:bodyPr wrap="square">
            <a:spAutoFit/>
          </a:bodyPr>
          <a:lstStyle/>
          <a:p>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Pegasus Group (2022).</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Environmental Statement Technical Appendices September 2021’</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Available at:</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https://www.brynrhydsolarfarm.co.uk/_files/ugd/146daf_059240996ef043f89447349e4bb1cc17.pdf</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Arial" panose="020B0604020202020204" pitchFamily="34" charset="0"/>
                <a:ea typeface="Calibri" panose="020F0502020204030204" pitchFamily="34" charset="0"/>
                <a:cs typeface="Times New Roman" panose="02020603050405020304" pitchFamily="18" charset="0"/>
              </a:rPr>
              <a:t>[Accessed :1 November 2022].</a:t>
            </a:r>
          </a:p>
          <a:p>
            <a:endPar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r>
              <a:rPr lang="en-GB" sz="2400" b="1" dirty="0">
                <a:solidFill>
                  <a:srgbClr val="C00000"/>
                </a:solidFill>
                <a:effectLst/>
                <a:latin typeface="+mj-lt"/>
                <a:ea typeface="Calibri" panose="020F0502020204030204" pitchFamily="34" charset="0"/>
                <a:cs typeface="Calibri" panose="020F0502020204030204" pitchFamily="34" charset="0"/>
              </a:rPr>
              <a:t>References continued</a:t>
            </a:r>
          </a:p>
          <a:p>
            <a:endPar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r>
              <a:rPr lang="en-GB" sz="1400" b="1" i="1" dirty="0">
                <a:solidFill>
                  <a:srgbClr val="000000"/>
                </a:solidFill>
                <a:effectLst/>
                <a:ea typeface="Calibri" panose="020F0502020204030204" pitchFamily="34" charset="0"/>
                <a:cs typeface="Times New Roman" panose="02020603050405020304" pitchFamily="18" charset="0"/>
              </a:rPr>
              <a:t>Planning Policy Wales 11th Edition,2021</a:t>
            </a:r>
            <a:br>
              <a:rPr lang="en-GB" sz="1400" b="1" dirty="0">
                <a:effectLst/>
                <a:ea typeface="Calibri" panose="020F0502020204030204" pitchFamily="34" charset="0"/>
                <a:cs typeface="Times New Roman" panose="02020603050405020304" pitchFamily="18" charset="0"/>
              </a:rPr>
            </a:br>
            <a:r>
              <a:rPr lang="en-GB" sz="1400" b="1" dirty="0">
                <a:solidFill>
                  <a:srgbClr val="000000"/>
                </a:solidFill>
                <a:effectLst/>
                <a:ea typeface="Calibri" panose="020F0502020204030204" pitchFamily="34" charset="0"/>
                <a:cs typeface="Times New Roman" panose="02020603050405020304" pitchFamily="18" charset="0"/>
              </a:rPr>
              <a:t>Available at:</a:t>
            </a:r>
            <a:r>
              <a:rPr lang="en-GB" sz="1400" b="1" dirty="0">
                <a:effectLst/>
                <a:ea typeface="Calibri" panose="020F0502020204030204" pitchFamily="34" charset="0"/>
                <a:cs typeface="Times New Roman" panose="02020603050405020304" pitchFamily="18" charset="0"/>
              </a:rPr>
              <a:t> </a:t>
            </a:r>
            <a:r>
              <a:rPr lang="en-GB" sz="1400" b="1" u="sng" dirty="0">
                <a:solidFill>
                  <a:srgbClr val="0563C1"/>
                </a:solidFill>
                <a:effectLst/>
                <a:ea typeface="Calibri" panose="020F0502020204030204" pitchFamily="34" charset="0"/>
                <a:cs typeface="Times New Roman" panose="02020603050405020304" pitchFamily="18" charset="0"/>
                <a:hlinkClick r:id="rId3"/>
              </a:rPr>
              <a:t>https://www.gov.wales/planning-policy-wales</a:t>
            </a:r>
            <a:br>
              <a:rPr lang="en-GB" sz="1400" b="1" dirty="0">
                <a:effectLst/>
                <a:ea typeface="Calibri" panose="020F0502020204030204" pitchFamily="34" charset="0"/>
                <a:cs typeface="Times New Roman" panose="02020603050405020304" pitchFamily="18" charset="0"/>
              </a:rPr>
            </a:br>
            <a:r>
              <a:rPr lang="en-GB" sz="1400" b="1" u="sng" dirty="0">
                <a:solidFill>
                  <a:srgbClr val="000000"/>
                </a:solidFill>
                <a:effectLst/>
                <a:ea typeface="Calibri" panose="020F0502020204030204" pitchFamily="34" charset="0"/>
                <a:cs typeface="Times New Roman" panose="02020603050405020304" pitchFamily="18" charset="0"/>
              </a:rPr>
              <a:t>(Accessed:01 December 2022</a:t>
            </a:r>
          </a:p>
          <a:p>
            <a:endParaRPr lang="en-GB" sz="1400" b="1" dirty="0">
              <a:solidFill>
                <a:srgbClr val="000000"/>
              </a:solidFill>
              <a:ea typeface="Calibri" panose="020F0502020204030204" pitchFamily="34" charset="0"/>
              <a:cs typeface="Times New Roman" panose="02020603050405020304" pitchFamily="18" charset="0"/>
            </a:endParaRPr>
          </a:p>
          <a:p>
            <a:r>
              <a:rPr lang="en-GB" sz="1400" b="1" dirty="0">
                <a:solidFill>
                  <a:srgbClr val="000000"/>
                </a:solidFill>
                <a:effectLst/>
                <a:ea typeface="Calibri" panose="020F0502020204030204" pitchFamily="34" charset="0"/>
                <a:cs typeface="Times New Roman" panose="02020603050405020304" pitchFamily="18" charset="0"/>
              </a:rPr>
              <a:t>Thakur, U.J. &amp; Fischer. (2016)’25 years of the UK EIA System: Strengths, weaknesses, opportunities and threats’ Environmental Impact Assessment Review V.61, pp 19-26</a:t>
            </a:r>
            <a:br>
              <a:rPr lang="en-GB" sz="1400" b="1" dirty="0">
                <a:effectLst/>
                <a:ea typeface="Calibri" panose="020F0502020204030204" pitchFamily="34" charset="0"/>
                <a:cs typeface="Times New Roman" panose="02020603050405020304" pitchFamily="18" charset="0"/>
              </a:rPr>
            </a:br>
            <a:r>
              <a:rPr lang="en-GB" sz="1400" b="1" dirty="0">
                <a:solidFill>
                  <a:srgbClr val="000000"/>
                </a:solidFill>
                <a:effectLst/>
                <a:ea typeface="Calibri" panose="020F0502020204030204" pitchFamily="34" charset="0"/>
                <a:cs typeface="Times New Roman" panose="02020603050405020304" pitchFamily="18" charset="0"/>
              </a:rPr>
              <a:t>Available at: </a:t>
            </a:r>
            <a:r>
              <a:rPr lang="en-GB" sz="1400" b="1" u="sng" dirty="0">
                <a:solidFill>
                  <a:srgbClr val="0563C1"/>
                </a:solidFill>
                <a:effectLst/>
                <a:ea typeface="Calibri" panose="020F0502020204030204" pitchFamily="34" charset="0"/>
                <a:cs typeface="Times New Roman" panose="02020603050405020304" pitchFamily="18" charset="0"/>
                <a:hlinkClick r:id="rId4"/>
              </a:rPr>
              <a:t>https://www.sciencedirect.com/science/article/pii/S0195925515300585</a:t>
            </a:r>
            <a:br>
              <a:rPr lang="en-GB" sz="1400" b="1" dirty="0">
                <a:effectLst/>
                <a:ea typeface="Calibri" panose="020F0502020204030204" pitchFamily="34" charset="0"/>
                <a:cs typeface="Times New Roman" panose="02020603050405020304" pitchFamily="18" charset="0"/>
              </a:rPr>
            </a:br>
            <a:r>
              <a:rPr lang="en-GB" sz="1400" b="1" dirty="0">
                <a:solidFill>
                  <a:srgbClr val="000000"/>
                </a:solidFill>
                <a:effectLst/>
                <a:ea typeface="Calibri" panose="020F0502020204030204" pitchFamily="34" charset="0"/>
                <a:cs typeface="Times New Roman" panose="02020603050405020304" pitchFamily="18" charset="0"/>
              </a:rPr>
              <a:t>(Accessed 1 December 2022)</a:t>
            </a:r>
          </a:p>
          <a:p>
            <a:br>
              <a:rPr lang="en-GB" sz="1400" b="1" dirty="0">
                <a:effectLst/>
                <a:ea typeface="Calibri" panose="020F0502020204030204" pitchFamily="34" charset="0"/>
                <a:cs typeface="Times New Roman" panose="02020603050405020304" pitchFamily="18" charset="0"/>
              </a:rPr>
            </a:br>
            <a:r>
              <a:rPr lang="en-GB" sz="1400" b="1" dirty="0">
                <a:solidFill>
                  <a:srgbClr val="000000"/>
                </a:solidFill>
                <a:effectLst/>
                <a:ea typeface="Calibri" panose="020F0502020204030204" pitchFamily="34" charset="0"/>
                <a:cs typeface="Times New Roman" panose="02020603050405020304" pitchFamily="18" charset="0"/>
              </a:rPr>
              <a:t>The Pegasus Group (2022).</a:t>
            </a:r>
            <a:r>
              <a:rPr lang="en-GB" sz="1400" b="1" dirty="0">
                <a:effectLst/>
                <a:ea typeface="Calibri" panose="020F0502020204030204" pitchFamily="34" charset="0"/>
                <a:cs typeface="Times New Roman" panose="02020603050405020304" pitchFamily="18" charset="0"/>
              </a:rPr>
              <a:t> ‘</a:t>
            </a:r>
            <a:r>
              <a:rPr lang="en-GB" sz="1400" b="1" i="1" dirty="0">
                <a:solidFill>
                  <a:srgbClr val="000000"/>
                </a:solidFill>
                <a:effectLst/>
                <a:ea typeface="Calibri" panose="020F0502020204030204" pitchFamily="34" charset="0"/>
                <a:cs typeface="Times New Roman" panose="02020603050405020304" pitchFamily="18" charset="0"/>
              </a:rPr>
              <a:t>Environmental Statement Written Statement September 2021’</a:t>
            </a:r>
            <a:br>
              <a:rPr lang="en-GB" sz="1400" b="1" dirty="0">
                <a:effectLst/>
                <a:ea typeface="Calibri" panose="020F0502020204030204" pitchFamily="34" charset="0"/>
                <a:cs typeface="Times New Roman" panose="02020603050405020304" pitchFamily="18" charset="0"/>
              </a:rPr>
            </a:br>
            <a:r>
              <a:rPr lang="en-GB" sz="1400" b="1" dirty="0">
                <a:solidFill>
                  <a:srgbClr val="000000"/>
                </a:solidFill>
                <a:effectLst/>
                <a:ea typeface="Calibri" panose="020F0502020204030204" pitchFamily="34" charset="0"/>
                <a:cs typeface="Times New Roman" panose="02020603050405020304" pitchFamily="18" charset="0"/>
              </a:rPr>
              <a:t>Available at:</a:t>
            </a:r>
            <a:r>
              <a:rPr lang="en-GB" sz="1400" b="1" dirty="0">
                <a:effectLst/>
                <a:ea typeface="Calibri" panose="020F0502020204030204" pitchFamily="34" charset="0"/>
                <a:cs typeface="Times New Roman" panose="02020603050405020304" pitchFamily="18" charset="0"/>
              </a:rPr>
              <a:t> </a:t>
            </a:r>
            <a:r>
              <a:rPr lang="en-GB" sz="1400" b="1" u="sng" dirty="0">
                <a:solidFill>
                  <a:srgbClr val="0563C1"/>
                </a:solidFill>
                <a:effectLst/>
                <a:ea typeface="Calibri" panose="020F0502020204030204" pitchFamily="34" charset="0"/>
                <a:cs typeface="Times New Roman" panose="02020603050405020304" pitchFamily="18" charset="0"/>
                <a:hlinkClick r:id="rId5"/>
              </a:rPr>
              <a:t>https://www.brynrhydsolarfarm.co.uk/_files/ugd/146daf_0eb2e32721ea474d83615789d0cfa86d.pdf</a:t>
            </a:r>
            <a:br>
              <a:rPr lang="en-GB" sz="1400" b="1" dirty="0">
                <a:effectLst/>
                <a:ea typeface="Calibri" panose="020F0502020204030204" pitchFamily="34" charset="0"/>
                <a:cs typeface="Times New Roman" panose="02020603050405020304" pitchFamily="18" charset="0"/>
              </a:rPr>
            </a:br>
            <a:r>
              <a:rPr lang="en-GB" sz="1400" b="1" dirty="0">
                <a:effectLst/>
                <a:ea typeface="Calibri" panose="020F0502020204030204" pitchFamily="34" charset="0"/>
                <a:cs typeface="Times New Roman" panose="02020603050405020304" pitchFamily="18" charset="0"/>
              </a:rPr>
              <a:t>[Accessed :1 November 2022]</a:t>
            </a:r>
          </a:p>
          <a:p>
            <a:endParaRPr lang="en-GB" sz="1400" b="1" dirty="0">
              <a:effectLst/>
              <a:ea typeface="Calibri" panose="020F0502020204030204" pitchFamily="34" charset="0"/>
              <a:cs typeface="Times New Roman" panose="02020603050405020304" pitchFamily="18" charset="0"/>
            </a:endParaRPr>
          </a:p>
          <a:p>
            <a:r>
              <a:rPr lang="en-GB" sz="1400" b="1" kern="1200" dirty="0" err="1">
                <a:solidFill>
                  <a:srgbClr val="000000"/>
                </a:solidFill>
                <a:effectLst/>
                <a:ea typeface="Calibri" panose="020F0502020204030204" pitchFamily="34" charset="0"/>
                <a:cs typeface="Calibri" panose="020F0502020204030204" pitchFamily="34" charset="0"/>
              </a:rPr>
              <a:t>TalgrenSolarFarm</a:t>
            </a:r>
            <a:r>
              <a:rPr lang="en-GB" sz="1400" b="1" kern="1200" dirty="0">
                <a:solidFill>
                  <a:srgbClr val="000000"/>
                </a:solidFill>
                <a:effectLst/>
                <a:ea typeface="Calibri" panose="020F0502020204030204" pitchFamily="34" charset="0"/>
                <a:cs typeface="Calibri" panose="020F0502020204030204" pitchFamily="34" charset="0"/>
              </a:rPr>
              <a:t>(2022) </a:t>
            </a:r>
            <a:r>
              <a:rPr lang="en-GB" sz="1400" b="1" i="1" u="none" strike="noStrike" kern="1200" dirty="0">
                <a:solidFill>
                  <a:srgbClr val="000000"/>
                </a:solidFill>
                <a:effectLst/>
                <a:ea typeface="Calibri" panose="020F0502020204030204" pitchFamily="34" charset="0"/>
                <a:cs typeface="Calibri" panose="020F0502020204030204" pitchFamily="34" charset="0"/>
                <a:hlinkClick r:id="rId6"/>
              </a:rPr>
              <a:t>’Appendix 4.8.8 Landscape and Ecological Management Plan</a:t>
            </a:r>
            <a:r>
              <a:rPr lang="en-GB" sz="1400" b="1" i="1" kern="1200" dirty="0">
                <a:solidFill>
                  <a:srgbClr val="000000"/>
                </a:solidFill>
                <a:effectLst/>
                <a:ea typeface="Calibri" panose="020F0502020204030204" pitchFamily="34" charset="0"/>
                <a:cs typeface="Calibri" panose="020F0502020204030204" pitchFamily="34" charset="0"/>
              </a:rPr>
              <a:t>’</a:t>
            </a:r>
            <a:br>
              <a:rPr lang="en-GB" sz="1400" b="1" i="1" kern="1200" dirty="0">
                <a:solidFill>
                  <a:srgbClr val="000000"/>
                </a:solidFill>
                <a:effectLst/>
                <a:ea typeface="Calibri" panose="020F0502020204030204" pitchFamily="34" charset="0"/>
                <a:cs typeface="Calibri" panose="020F0502020204030204" pitchFamily="34" charset="0"/>
              </a:rPr>
            </a:br>
            <a:r>
              <a:rPr lang="en-GB" sz="1400" b="1" kern="1200" dirty="0">
                <a:solidFill>
                  <a:srgbClr val="000000"/>
                </a:solidFill>
                <a:effectLst/>
                <a:ea typeface="Calibri" panose="020F0502020204030204" pitchFamily="34" charset="0"/>
                <a:cs typeface="Calibri" panose="020F0502020204030204" pitchFamily="34" charset="0"/>
              </a:rPr>
              <a:t>Available at: </a:t>
            </a:r>
            <a:r>
              <a:rPr lang="en-GB" sz="1400" b="1" u="sng" kern="1200" dirty="0">
                <a:solidFill>
                  <a:srgbClr val="000000"/>
                </a:solidFill>
                <a:effectLst/>
                <a:ea typeface="Calibri" panose="020F0502020204030204" pitchFamily="34" charset="0"/>
                <a:cs typeface="Calibri" panose="020F0502020204030204" pitchFamily="34" charset="0"/>
                <a:hlinkClick r:id="rId6"/>
              </a:rPr>
              <a:t>https://talgrensolar.co.uk/wp-content/uploads/2022/10/4.8.8-LEMP-DRAFT-lowres.pdf</a:t>
            </a:r>
            <a:br>
              <a:rPr lang="en-GB" sz="1400" b="1" dirty="0">
                <a:effectLst/>
                <a:ea typeface="Calibri" panose="020F0502020204030204" pitchFamily="34" charset="0"/>
                <a:cs typeface="Calibri" panose="020F0502020204030204" pitchFamily="34" charset="0"/>
              </a:rPr>
            </a:br>
            <a:r>
              <a:rPr lang="en-GB" sz="1400" b="1" kern="1200" dirty="0">
                <a:solidFill>
                  <a:srgbClr val="000000"/>
                </a:solidFill>
                <a:effectLst/>
                <a:ea typeface="Calibri" panose="020F0502020204030204" pitchFamily="34" charset="0"/>
                <a:cs typeface="Calibri" panose="020F0502020204030204" pitchFamily="34" charset="0"/>
              </a:rPr>
              <a:t>Accessed: 21</a:t>
            </a:r>
            <a:r>
              <a:rPr lang="en-GB" sz="1400" b="1" kern="1200" baseline="30000" dirty="0">
                <a:solidFill>
                  <a:srgbClr val="000000"/>
                </a:solidFill>
                <a:effectLst/>
                <a:ea typeface="Calibri" panose="020F0502020204030204" pitchFamily="34" charset="0"/>
                <a:cs typeface="Calibri" panose="020F0502020204030204" pitchFamily="34" charset="0"/>
              </a:rPr>
              <a:t>st</a:t>
            </a:r>
            <a:r>
              <a:rPr lang="en-GB" sz="1400" b="1" kern="1200" dirty="0">
                <a:solidFill>
                  <a:srgbClr val="000000"/>
                </a:solidFill>
                <a:effectLst/>
                <a:ea typeface="Calibri" panose="020F0502020204030204" pitchFamily="34" charset="0"/>
                <a:cs typeface="Calibri" panose="020F0502020204030204" pitchFamily="34" charset="0"/>
              </a:rPr>
              <a:t> January 2023</a:t>
            </a:r>
          </a:p>
          <a:p>
            <a:br>
              <a:rPr lang="en-GB" sz="1400" b="1" dirty="0">
                <a:effectLst/>
                <a:ea typeface="Calibri" panose="020F0502020204030204" pitchFamily="34" charset="0"/>
                <a:cs typeface="Calibri" panose="020F0502020204030204" pitchFamily="34" charset="0"/>
              </a:rPr>
            </a:br>
            <a:r>
              <a:rPr lang="en-GB" sz="1400" b="1" i="1" dirty="0">
                <a:solidFill>
                  <a:srgbClr val="000000"/>
                </a:solidFill>
                <a:effectLst/>
                <a:ea typeface="Calibri" panose="020F0502020204030204" pitchFamily="34" charset="0"/>
                <a:cs typeface="Calibri" panose="020F0502020204030204" pitchFamily="34" charset="0"/>
              </a:rPr>
              <a:t>The Town and Country Planning (Environmental Impact Assessment) (Wales) Regulations 2017(SI 2017/567(W136)).</a:t>
            </a:r>
            <a:br>
              <a:rPr lang="en-GB" sz="1400" b="1" dirty="0">
                <a:effectLst/>
                <a:ea typeface="Calibri" panose="020F0502020204030204" pitchFamily="34" charset="0"/>
                <a:cs typeface="Calibri" panose="020F0502020204030204" pitchFamily="34" charset="0"/>
              </a:rPr>
            </a:br>
            <a:r>
              <a:rPr lang="en-GB" sz="1400" b="1" dirty="0">
                <a:solidFill>
                  <a:srgbClr val="000000"/>
                </a:solidFill>
                <a:effectLst/>
                <a:ea typeface="Calibri" panose="020F0502020204030204" pitchFamily="34" charset="0"/>
                <a:cs typeface="Calibri" panose="020F0502020204030204" pitchFamily="34" charset="0"/>
              </a:rPr>
              <a:t>Available at:</a:t>
            </a:r>
            <a:r>
              <a:rPr lang="en-GB" sz="1400" b="1" dirty="0">
                <a:effectLst/>
                <a:ea typeface="Calibri" panose="020F0502020204030204" pitchFamily="34" charset="0"/>
                <a:cs typeface="Calibri" panose="020F0502020204030204" pitchFamily="34" charset="0"/>
              </a:rPr>
              <a:t> </a:t>
            </a:r>
            <a:r>
              <a:rPr lang="en-GB" sz="1400" b="1" u="sng" dirty="0">
                <a:solidFill>
                  <a:srgbClr val="0563C1"/>
                </a:solidFill>
                <a:effectLst/>
                <a:ea typeface="Calibri" panose="020F0502020204030204" pitchFamily="34" charset="0"/>
                <a:cs typeface="Calibri" panose="020F0502020204030204" pitchFamily="34" charset="0"/>
                <a:hlinkClick r:id="rId7"/>
              </a:rPr>
              <a:t>The Town and Country Planning (Environmental Impact Assessment) (Wales) Regulations 2017 (legislation.gov.uk)</a:t>
            </a:r>
            <a:br>
              <a:rPr lang="en-GB" sz="1400" b="1" dirty="0">
                <a:effectLst/>
                <a:ea typeface="Calibri" panose="020F0502020204030204" pitchFamily="34" charset="0"/>
                <a:cs typeface="Calibri" panose="020F0502020204030204" pitchFamily="34" charset="0"/>
              </a:rPr>
            </a:br>
            <a:r>
              <a:rPr lang="en-GB" sz="1400" b="1" dirty="0">
                <a:effectLst/>
                <a:ea typeface="Calibri" panose="020F0502020204030204" pitchFamily="34" charset="0"/>
                <a:cs typeface="Calibri" panose="020F0502020204030204" pitchFamily="34" charset="0"/>
              </a:rPr>
              <a:t>(Accessed :1 November 2022)</a:t>
            </a:r>
          </a:p>
          <a:p>
            <a:br>
              <a:rPr lang="en-GB" sz="1400" b="1" dirty="0">
                <a:effectLst/>
                <a:ea typeface="Calibri" panose="020F0502020204030204" pitchFamily="34" charset="0"/>
                <a:cs typeface="Calibri" panose="020F0502020204030204" pitchFamily="34" charset="0"/>
              </a:rPr>
            </a:br>
            <a:r>
              <a:rPr lang="en-GB" sz="1400" b="1" i="1" dirty="0">
                <a:effectLst/>
                <a:ea typeface="Calibri" panose="020F0502020204030204" pitchFamily="34" charset="0"/>
                <a:cs typeface="Calibri" panose="020F0502020204030204" pitchFamily="34" charset="0"/>
              </a:rPr>
              <a:t>Welsh Government (2019) ’Future Wales: The National Plan 2040’</a:t>
            </a:r>
            <a:br>
              <a:rPr lang="en-GB" sz="1400" b="1" dirty="0">
                <a:effectLst/>
                <a:ea typeface="Calibri" panose="020F0502020204030204" pitchFamily="34" charset="0"/>
                <a:cs typeface="Calibri" panose="020F0502020204030204" pitchFamily="34" charset="0"/>
              </a:rPr>
            </a:br>
            <a:r>
              <a:rPr lang="en-GB" sz="1400" b="1" dirty="0">
                <a:effectLst/>
                <a:ea typeface="Calibri" panose="020F0502020204030204" pitchFamily="34" charset="0"/>
                <a:cs typeface="Calibri" panose="020F0502020204030204" pitchFamily="34" charset="0"/>
              </a:rPr>
              <a:t>Available at: </a:t>
            </a:r>
            <a:r>
              <a:rPr lang="en-GB" sz="1400" b="1" u="sng" dirty="0">
                <a:solidFill>
                  <a:srgbClr val="0563C1"/>
                </a:solidFill>
                <a:effectLst/>
                <a:ea typeface="Calibri" panose="020F0502020204030204" pitchFamily="34" charset="0"/>
                <a:cs typeface="Calibri" panose="020F0502020204030204" pitchFamily="34" charset="0"/>
                <a:hlinkClick r:id="rId8"/>
              </a:rPr>
              <a:t>https://www.gov.wales/future-wales-national-plan-2040-0</a:t>
            </a:r>
            <a:br>
              <a:rPr lang="en-GB" sz="1400" b="1" dirty="0">
                <a:effectLst/>
                <a:ea typeface="Calibri" panose="020F0502020204030204" pitchFamily="34" charset="0"/>
                <a:cs typeface="Calibri" panose="020F0502020204030204" pitchFamily="34" charset="0"/>
              </a:rPr>
            </a:br>
            <a:r>
              <a:rPr lang="en-GB" sz="1400" b="1" u="sng" dirty="0">
                <a:solidFill>
                  <a:schemeClr val="tx1">
                    <a:lumMod val="95000"/>
                    <a:lumOff val="5000"/>
                  </a:schemeClr>
                </a:solidFill>
                <a:effectLst/>
                <a:ea typeface="Calibri" panose="020F0502020204030204" pitchFamily="34" charset="0"/>
                <a:cs typeface="Calibri" panose="020F0502020204030204" pitchFamily="34" charset="0"/>
              </a:rPr>
              <a:t>(Accessed 1 November 2022)</a:t>
            </a:r>
            <a:br>
              <a:rPr lang="en-GB" sz="1200" dirty="0">
                <a:effectLst/>
                <a:ea typeface="Calibri" panose="020F0502020204030204" pitchFamily="34" charset="0"/>
                <a:cs typeface="Calibri" panose="020F0502020204030204" pitchFamily="34" charset="0"/>
              </a:rPr>
            </a:br>
            <a:br>
              <a:rPr lang="en-GB" sz="1200" dirty="0">
                <a:effectLst/>
                <a:latin typeface="Calibri" panose="020F0502020204030204" pitchFamily="34" charset="0"/>
                <a:ea typeface="Calibri" panose="020F0502020204030204" pitchFamily="34" charset="0"/>
                <a:cs typeface="Calibri" panose="020F0502020204030204" pitchFamily="34" charset="0"/>
              </a:rPr>
            </a:br>
            <a:br>
              <a:rPr lang="en-GB" sz="1800" dirty="0"/>
            </a:br>
            <a:endParaRPr lang="en-GB" dirty="0"/>
          </a:p>
        </p:txBody>
      </p:sp>
    </p:spTree>
    <p:extLst>
      <p:ext uri="{BB962C8B-B14F-4D97-AF65-F5344CB8AC3E}">
        <p14:creationId xmlns:p14="http://schemas.microsoft.com/office/powerpoint/2010/main" val="38949566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3143</TotalTime>
  <Words>4379</Words>
  <Application>Microsoft Office PowerPoint</Application>
  <PresentationFormat>Widescreen</PresentationFormat>
  <Paragraphs>213</Paragraphs>
  <Slides>14</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Wingdings 3</vt:lpstr>
      <vt:lpstr>Wisp</vt:lpstr>
      <vt:lpstr>       Brynrhyd Solar P.V. Farm Development Proposal: Environmental Impact Assessment Evaluation.  A Case Study illustrating strengths and weaknesses of the E.I.A. Process regarding Ground Based Solar Array Developments in Agricultural Settings. </vt:lpstr>
      <vt:lpstr>  E.I.A. Screening Opinion for Brynrhyd Solar Farm: November 2020</vt:lpstr>
      <vt:lpstr> </vt:lpstr>
      <vt:lpstr>   Brynrhyd Solar Farm: A typical example arising in response to Welsh Government renewable energy targets.  </vt:lpstr>
      <vt:lpstr>Brynrhyd Solar Farm PV Array final plan and profile view of panels</vt:lpstr>
      <vt:lpstr>  Brynrhyd Solar Farm: Cumulative Aspect Summary</vt:lpstr>
      <vt:lpstr>Cumulative Impact Comparisons with Tycroes and Brynrhyd Solar Farm.</vt:lpstr>
      <vt:lpstr>PowerPoint Presentation</vt:lpstr>
      <vt:lpstr>Ecology and Conservation Issues Common to Solar Development &amp; Brynrhyd Solar Farm Biodiversity Enhancements</vt:lpstr>
      <vt:lpstr>Brynrhyd Solar Farm Biodiversity Habitat Management Measures and Monitoring</vt:lpstr>
      <vt:lpstr>Monitoring and Follow up: Talgren: Cardiff Solar Farm Comparison to Brynrhyd Solar Farm.</vt:lpstr>
      <vt:lpstr>References  Carmarthenshire Local Development Plan,2014 Available at: http://www.cartogold.co.uk/CarmarthenshireLDP/english/text/00_Contents.htm (Accessed:01 December 2022)   Chock, RY, Clucas, B, Peterson, EK, Bradley, F., Blackwell, D.T., Blumstain, K.C., Fernández-Juricic,E., Francescoli,G. et al(2021)’Evaluating potential effects of solar power facilities on wildlife from an animal behavior perspective’ Conservation Science and Practice. 3(e.319) p.2 Available at: The Society for Conservation Biology (wiley.com) (Accessed: 1st December 2022)   CIEEM (2022) ‘CIEEM Briefing: Welsh Government’s Approach to Net Benefits for Biodiversity and the DECCA Framework’ Available at: https://cieem.net/wp-content/uploads/2022/08/Net-Benefits-briefing.pdf (Accessed: 1st December 2022)  Environment (Wales) Act 2016(anaw3) Available at: https://www.legislation.gov.uk/anaw/2016/3/contents (Accessed 1 November 2022)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Brynrhyd Solar P.V. Farm Development Proposal: Environmental Impact Assessment Evaluation.   L. Zanoni  Student Number: 25000107 Module Number:ACBA7004  Environmental Planning and Policy (2023)</dc:title>
  <dc:creator>clerk@llanddewibrefi.org</dc:creator>
  <cp:lastModifiedBy>clerk@llanddewibrefi.org</cp:lastModifiedBy>
  <cp:revision>4</cp:revision>
  <dcterms:created xsi:type="dcterms:W3CDTF">2023-01-19T13:18:06Z</dcterms:created>
  <dcterms:modified xsi:type="dcterms:W3CDTF">2023-01-24T09:15:44Z</dcterms:modified>
</cp:coreProperties>
</file>