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687" r:id="rId2"/>
  </p:sldMasterIdLst>
  <p:notesMasterIdLst>
    <p:notesMasterId r:id="rId25"/>
  </p:notesMasterIdLst>
  <p:sldIdLst>
    <p:sldId id="860" r:id="rId3"/>
    <p:sldId id="257" r:id="rId4"/>
    <p:sldId id="258" r:id="rId5"/>
    <p:sldId id="259" r:id="rId6"/>
    <p:sldId id="260" r:id="rId7"/>
    <p:sldId id="261" r:id="rId8"/>
    <p:sldId id="262" r:id="rId9"/>
    <p:sldId id="263" r:id="rId10"/>
    <p:sldId id="264" r:id="rId11"/>
    <p:sldId id="266" r:id="rId12"/>
    <p:sldId id="265" r:id="rId13"/>
    <p:sldId id="267" r:id="rId14"/>
    <p:sldId id="321" r:id="rId15"/>
    <p:sldId id="322" r:id="rId16"/>
    <p:sldId id="323" r:id="rId17"/>
    <p:sldId id="324" r:id="rId18"/>
    <p:sldId id="325" r:id="rId19"/>
    <p:sldId id="331" r:id="rId20"/>
    <p:sldId id="332" r:id="rId21"/>
    <p:sldId id="333" r:id="rId22"/>
    <p:sldId id="334" r:id="rId23"/>
    <p:sldId id="33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93" d="100"/>
          <a:sy n="93" d="100"/>
        </p:scale>
        <p:origin x="140" y="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63124C-88E4-419E-BC00-EF53F4E1F247}"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AB272B-697C-4E23-96B7-159436CCC0E9}" type="slidenum">
              <a:rPr lang="en-GB" smtClean="0"/>
              <a:t>‹#›</a:t>
            </a:fld>
            <a:endParaRPr lang="en-GB"/>
          </a:p>
        </p:txBody>
      </p:sp>
    </p:spTree>
    <p:extLst>
      <p:ext uri="{BB962C8B-B14F-4D97-AF65-F5344CB8AC3E}">
        <p14:creationId xmlns:p14="http://schemas.microsoft.com/office/powerpoint/2010/main" val="4123537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3</a:t>
            </a:fld>
            <a:endParaRPr lang="en-GB"/>
          </a:p>
        </p:txBody>
      </p:sp>
    </p:spTree>
    <p:extLst>
      <p:ext uri="{BB962C8B-B14F-4D97-AF65-F5344CB8AC3E}">
        <p14:creationId xmlns:p14="http://schemas.microsoft.com/office/powerpoint/2010/main" val="548388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4</a:t>
            </a:fld>
            <a:endParaRPr lang="en-GB"/>
          </a:p>
        </p:txBody>
      </p:sp>
    </p:spTree>
    <p:extLst>
      <p:ext uri="{BB962C8B-B14F-4D97-AF65-F5344CB8AC3E}">
        <p14:creationId xmlns:p14="http://schemas.microsoft.com/office/powerpoint/2010/main" val="1773413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5</a:t>
            </a:fld>
            <a:endParaRPr lang="en-GB"/>
          </a:p>
        </p:txBody>
      </p:sp>
    </p:spTree>
    <p:extLst>
      <p:ext uri="{BB962C8B-B14F-4D97-AF65-F5344CB8AC3E}">
        <p14:creationId xmlns:p14="http://schemas.microsoft.com/office/powerpoint/2010/main" val="2255998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6</a:t>
            </a:fld>
            <a:endParaRPr lang="en-GB"/>
          </a:p>
        </p:txBody>
      </p:sp>
    </p:spTree>
    <p:extLst>
      <p:ext uri="{BB962C8B-B14F-4D97-AF65-F5344CB8AC3E}">
        <p14:creationId xmlns:p14="http://schemas.microsoft.com/office/powerpoint/2010/main" val="2494283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7</a:t>
            </a:fld>
            <a:endParaRPr lang="en-GB"/>
          </a:p>
        </p:txBody>
      </p:sp>
    </p:spTree>
    <p:extLst>
      <p:ext uri="{BB962C8B-B14F-4D97-AF65-F5344CB8AC3E}">
        <p14:creationId xmlns:p14="http://schemas.microsoft.com/office/powerpoint/2010/main" val="446104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8</a:t>
            </a:fld>
            <a:endParaRPr lang="en-GB"/>
          </a:p>
        </p:txBody>
      </p:sp>
    </p:spTree>
    <p:extLst>
      <p:ext uri="{BB962C8B-B14F-4D97-AF65-F5344CB8AC3E}">
        <p14:creationId xmlns:p14="http://schemas.microsoft.com/office/powerpoint/2010/main" val="424292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9</a:t>
            </a:fld>
            <a:endParaRPr lang="en-GB"/>
          </a:p>
        </p:txBody>
      </p:sp>
    </p:spTree>
    <p:extLst>
      <p:ext uri="{BB962C8B-B14F-4D97-AF65-F5344CB8AC3E}">
        <p14:creationId xmlns:p14="http://schemas.microsoft.com/office/powerpoint/2010/main" val="1972469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10</a:t>
            </a:fld>
            <a:endParaRPr lang="en-GB"/>
          </a:p>
        </p:txBody>
      </p:sp>
    </p:spTree>
    <p:extLst>
      <p:ext uri="{BB962C8B-B14F-4D97-AF65-F5344CB8AC3E}">
        <p14:creationId xmlns:p14="http://schemas.microsoft.com/office/powerpoint/2010/main" val="1049347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11</a:t>
            </a:fld>
            <a:endParaRPr lang="en-GB"/>
          </a:p>
        </p:txBody>
      </p:sp>
    </p:spTree>
    <p:extLst>
      <p:ext uri="{BB962C8B-B14F-4D97-AF65-F5344CB8AC3E}">
        <p14:creationId xmlns:p14="http://schemas.microsoft.com/office/powerpoint/2010/main" val="1638907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12</a:t>
            </a:fld>
            <a:endParaRPr lang="en-GB"/>
          </a:p>
        </p:txBody>
      </p:sp>
    </p:spTree>
    <p:extLst>
      <p:ext uri="{BB962C8B-B14F-4D97-AF65-F5344CB8AC3E}">
        <p14:creationId xmlns:p14="http://schemas.microsoft.com/office/powerpoint/2010/main" val="18096031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t>Often 3 key reasons for partners for working together in a partnership</a:t>
            </a:r>
          </a:p>
          <a:p>
            <a:endParaRPr lang="en-GB" sz="1200" i="1" dirty="0"/>
          </a:p>
          <a:p>
            <a:r>
              <a:rPr lang="en-GB" sz="1200" i="1" dirty="0"/>
              <a:t>First Synergy</a:t>
            </a:r>
          </a:p>
          <a:p>
            <a:pPr marL="0" indent="0">
              <a:buNone/>
            </a:pPr>
            <a:r>
              <a:rPr lang="en-GB" sz="1200" dirty="0"/>
              <a:t>Bringing partners together with different assets, powers, to create something where the whole is greater than the sum of parts.</a:t>
            </a:r>
          </a:p>
          <a:p>
            <a:endParaRPr lang="en-GB" sz="1200" i="1" dirty="0"/>
          </a:p>
          <a:p>
            <a:r>
              <a:rPr lang="en-GB" sz="1200" i="1" dirty="0"/>
              <a:t>Second Transformation</a:t>
            </a:r>
          </a:p>
          <a:p>
            <a:pPr marL="0" indent="0">
              <a:buNone/>
            </a:pPr>
            <a:r>
              <a:rPr lang="en-GB" sz="1200" dirty="0"/>
              <a:t>Bringing partners together to change the objectives, cultures, of one or both organisations, direction of change depends on the power of individual partners.</a:t>
            </a:r>
          </a:p>
          <a:p>
            <a:endParaRPr lang="en-GB" sz="1200" dirty="0"/>
          </a:p>
          <a:p>
            <a:r>
              <a:rPr lang="en-GB" sz="1200" i="1" dirty="0"/>
              <a:t>Third Budget enlargement</a:t>
            </a:r>
          </a:p>
          <a:p>
            <a:pPr marL="0" indent="0">
              <a:buNone/>
            </a:pPr>
            <a:r>
              <a:rPr lang="en-GB" sz="1200" dirty="0"/>
              <a:t>Coming together to try to obtain a financial contribution from a third party</a:t>
            </a:r>
          </a:p>
          <a:p>
            <a:endParaRPr lang="en-GB" dirty="0"/>
          </a:p>
          <a:p>
            <a:r>
              <a:rPr lang="en-GB" dirty="0"/>
              <a:t>Partnerships with various types of community organizations speak to a hospital’s commitment to improving the health of its community in a balanced way. </a:t>
            </a:r>
          </a:p>
          <a:p>
            <a:endParaRPr lang="en-GB" dirty="0"/>
          </a:p>
          <a:p>
            <a:r>
              <a:rPr lang="en-GB" dirty="0"/>
              <a:t>Provider collaboratives -involving at least two trusts working at scale across multiple places</a:t>
            </a:r>
          </a:p>
          <a:p>
            <a:r>
              <a:rPr lang="en-GB" dirty="0"/>
              <a:t>Health and Wellbeing Boards</a:t>
            </a:r>
          </a:p>
          <a:p>
            <a:r>
              <a:rPr lang="en-GB" dirty="0"/>
              <a:t>Tailored partnerships to the community</a:t>
            </a:r>
          </a:p>
          <a:p>
            <a:endParaRPr lang="en-GB" dirty="0"/>
          </a:p>
          <a:p>
            <a:r>
              <a:rPr lang="en-GB" dirty="0"/>
              <a:t>There has been evidence aggressively seek partnerships, coalitions, and shared resources wherever possible to achieve objectives, rather than rely on hierarchical, bureaucratic approaches that may have worked in a different political and budget environment. </a:t>
            </a:r>
          </a:p>
          <a:p>
            <a:r>
              <a:rPr lang="en-GB" dirty="0"/>
              <a:t>Public school systems, governmental agencies in non-health areas (e.g., justice, welfare, housing), churches, hospitals, institutions of higher learning, and the wide array of community based </a:t>
            </a:r>
            <a:r>
              <a:rPr lang="en-GB" dirty="0" err="1"/>
              <a:t>nonprofit</a:t>
            </a:r>
            <a:r>
              <a:rPr lang="en-GB" dirty="0"/>
              <a:t> organizations exemplify the types of partners with which innovative [hospitals and governmental agencies] have collaborated” (Baker et al., 1994)</a:t>
            </a:r>
          </a:p>
          <a:p>
            <a:endParaRPr lang="en-GB" dirty="0"/>
          </a:p>
          <a:p>
            <a:r>
              <a:rPr lang="en-GB" dirty="0"/>
              <a:t>But what will it take in practice to reach effective partnership working?</a:t>
            </a:r>
          </a:p>
          <a:p>
            <a:endParaRPr lang="en-GB" dirty="0"/>
          </a:p>
          <a:p>
            <a:r>
              <a:rPr lang="en-GB" dirty="0"/>
              <a:t>What about being able to measure if this truly happening?</a:t>
            </a:r>
          </a:p>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13</a:t>
            </a:fld>
            <a:endParaRPr lang="en-GB" altLang="en-US"/>
          </a:p>
        </p:txBody>
      </p:sp>
    </p:spTree>
    <p:extLst>
      <p:ext uri="{BB962C8B-B14F-4D97-AF65-F5344CB8AC3E}">
        <p14:creationId xmlns:p14="http://schemas.microsoft.com/office/powerpoint/2010/main" val="2327686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14</a:t>
            </a:fld>
            <a:endParaRPr lang="en-GB"/>
          </a:p>
        </p:txBody>
      </p:sp>
    </p:spTree>
    <p:extLst>
      <p:ext uri="{BB962C8B-B14F-4D97-AF65-F5344CB8AC3E}">
        <p14:creationId xmlns:p14="http://schemas.microsoft.com/office/powerpoint/2010/main" val="336907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15</a:t>
            </a:fld>
            <a:endParaRPr lang="en-GB"/>
          </a:p>
        </p:txBody>
      </p:sp>
    </p:spTree>
    <p:extLst>
      <p:ext uri="{BB962C8B-B14F-4D97-AF65-F5344CB8AC3E}">
        <p14:creationId xmlns:p14="http://schemas.microsoft.com/office/powerpoint/2010/main" val="3116067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16</a:t>
            </a:fld>
            <a:endParaRPr lang="en-GB"/>
          </a:p>
        </p:txBody>
      </p:sp>
    </p:spTree>
    <p:extLst>
      <p:ext uri="{BB962C8B-B14F-4D97-AF65-F5344CB8AC3E}">
        <p14:creationId xmlns:p14="http://schemas.microsoft.com/office/powerpoint/2010/main" val="272516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17</a:t>
            </a:fld>
            <a:endParaRPr lang="en-GB"/>
          </a:p>
        </p:txBody>
      </p:sp>
    </p:spTree>
    <p:extLst>
      <p:ext uri="{BB962C8B-B14F-4D97-AF65-F5344CB8AC3E}">
        <p14:creationId xmlns:p14="http://schemas.microsoft.com/office/powerpoint/2010/main" val="14813444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18</a:t>
            </a:fld>
            <a:endParaRPr lang="en-GB"/>
          </a:p>
        </p:txBody>
      </p:sp>
    </p:spTree>
    <p:extLst>
      <p:ext uri="{BB962C8B-B14F-4D97-AF65-F5344CB8AC3E}">
        <p14:creationId xmlns:p14="http://schemas.microsoft.com/office/powerpoint/2010/main" val="28983568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t>
            </a:r>
          </a:p>
          <a:p>
            <a:r>
              <a:rPr lang="en-GB" dirty="0"/>
              <a:t> </a:t>
            </a:r>
          </a:p>
          <a:p>
            <a:pPr algn="l" rtl="0" fontAlgn="base">
              <a:buFont typeface="+mj-lt"/>
              <a:buAutoNum type="arabicPeriod" startAt="3"/>
            </a:pPr>
            <a:r>
              <a:rPr lang="en-GB" sz="1800" b="0" i="0" u="none" strike="noStrike" dirty="0">
                <a:solidFill>
                  <a:srgbClr val="212121"/>
                </a:solidFill>
                <a:effectLst/>
                <a:latin typeface="Cambria" panose="02040503050406030204" pitchFamily="18" charset="0"/>
              </a:rPr>
              <a:t>During the early 1990s, to comply with the national health plan, the health agency of </a:t>
            </a:r>
            <a:r>
              <a:rPr lang="en-GB" sz="1800" b="0" i="0" u="none" strike="noStrike" dirty="0" err="1">
                <a:solidFill>
                  <a:srgbClr val="212121"/>
                </a:solidFill>
                <a:effectLst/>
                <a:latin typeface="Cambria" panose="02040503050406030204" pitchFamily="18" charset="0"/>
              </a:rPr>
              <a:t>Rovereto</a:t>
            </a:r>
            <a:r>
              <a:rPr lang="en-GB" sz="1800" b="0" i="0" u="none" strike="noStrike" dirty="0">
                <a:solidFill>
                  <a:srgbClr val="212121"/>
                </a:solidFill>
                <a:effectLst/>
                <a:latin typeface="Cambria" panose="02040503050406030204" pitchFamily="18" charset="0"/>
              </a:rPr>
              <a:t>, a town in northern Italy of nearly 35 000, created a broad array of health services for older people. These ranged from a hospital geriatric evaluation unit to a skilled nursing facility and a home health agency. home health services or home assistance programmes because of multiple geriatric conditions (for example, dementia, immobility, incontinence, and stroke deficits).</a:t>
            </a:r>
            <a:r>
              <a:rPr lang="en-US" sz="1800" b="0" i="0" dirty="0">
                <a:solidFill>
                  <a:srgbClr val="212121"/>
                </a:solidFill>
                <a:effectLst/>
                <a:latin typeface="Cambria" panose="02040503050406030204" pitchFamily="18" charset="0"/>
              </a:rPr>
              <a:t>​</a:t>
            </a:r>
            <a:endParaRPr lang="en-US" sz="1800" b="0" i="0" dirty="0">
              <a:solidFill>
                <a:srgbClr val="444444"/>
              </a:solidFill>
              <a:effectLst/>
              <a:latin typeface="Arial" panose="020B0604020202020204" pitchFamily="34" charset="0"/>
            </a:endParaRPr>
          </a:p>
          <a:p>
            <a:pPr algn="l" rtl="0" fontAlgn="base"/>
            <a:r>
              <a:rPr lang="en-GB" b="0" i="0" dirty="0">
                <a:solidFill>
                  <a:srgbClr val="212121"/>
                </a:solidFill>
                <a:effectLst/>
                <a:latin typeface="Cambria" panose="02040503050406030204" pitchFamily="18"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212121"/>
                </a:solidFill>
                <a:effectLst/>
                <a:latin typeface="Cambria" panose="02040503050406030204" pitchFamily="18" charset="0"/>
              </a:rPr>
              <a:t>Main outcomes included admission to an institution, use and related costs of health services, and physical and cognitive function. Information on outcomes such as admission and use of health services was collected every 2 months by a research assistant unaware of patients’ assignments. In the event of admission to hospital or a nursing home patients remained in the study. </a:t>
            </a:r>
            <a:r>
              <a:rPr lang="en-US" b="0" i="0" dirty="0">
                <a:solidFill>
                  <a:srgbClr val="212121"/>
                </a:solidFill>
                <a:effectLst/>
                <a:latin typeface="Cambria" panose="02040503050406030204" pitchFamily="18"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212121"/>
                </a:solidFill>
                <a:effectLst/>
                <a:latin typeface="Cambria" panose="02040503050406030204" pitchFamily="18" charset="0"/>
              </a:rPr>
              <a:t>​</a:t>
            </a:r>
            <a:endParaRPr lang="en-GB"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19</a:t>
            </a:fld>
            <a:endParaRPr lang="en-GB"/>
          </a:p>
        </p:txBody>
      </p:sp>
    </p:spTree>
    <p:extLst>
      <p:ext uri="{BB962C8B-B14F-4D97-AF65-F5344CB8AC3E}">
        <p14:creationId xmlns:p14="http://schemas.microsoft.com/office/powerpoint/2010/main" val="20053493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AB272B-697C-4E23-96B7-159436CCC0E9}" type="slidenum">
              <a:rPr lang="en-GB" smtClean="0"/>
              <a:t>20</a:t>
            </a:fld>
            <a:endParaRPr lang="en-GB"/>
          </a:p>
        </p:txBody>
      </p:sp>
    </p:spTree>
    <p:extLst>
      <p:ext uri="{BB962C8B-B14F-4D97-AF65-F5344CB8AC3E}">
        <p14:creationId xmlns:p14="http://schemas.microsoft.com/office/powerpoint/2010/main" val="3488916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53418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2719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4/16/2026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79311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43097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38926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36629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88269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87916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21839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71447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4883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5670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207277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44313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582713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4/16/2026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87366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4/16/2026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075578285"/>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7044533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C7FED-0691-7CE2-F6C3-FB3C33D3273F}"/>
              </a:ext>
            </a:extLst>
          </p:cNvPr>
          <p:cNvSpPr>
            <a:spLocks noGrp="1"/>
          </p:cNvSpPr>
          <p:nvPr>
            <p:ph type="ctrTitle"/>
          </p:nvPr>
        </p:nvSpPr>
        <p:spPr>
          <a:xfrm>
            <a:off x="22302" y="2433233"/>
            <a:ext cx="5141819" cy="1991533"/>
          </a:xfrm>
        </p:spPr>
        <p:txBody>
          <a:bodyPr>
            <a:normAutofit fontScale="90000"/>
          </a:bodyPr>
          <a:lstStyle/>
          <a:p>
            <a:r>
              <a:rPr lang="en-GB" sz="6000" dirty="0"/>
              <a:t>Revision Quiz</a:t>
            </a:r>
            <a:br>
              <a:rPr lang="en-GB" sz="6000" dirty="0"/>
            </a:br>
            <a:br>
              <a:rPr lang="en-GB" sz="6000" dirty="0"/>
            </a:br>
            <a:r>
              <a:rPr lang="en-GB" sz="6000" dirty="0"/>
              <a:t>LCHS7005</a:t>
            </a:r>
            <a:br>
              <a:rPr lang="en-GB" sz="6000" dirty="0"/>
            </a:br>
            <a:r>
              <a:rPr lang="en-GB" sz="4400" i="1" dirty="0"/>
              <a:t>Service Integration &amp; Partnership Working</a:t>
            </a:r>
          </a:p>
        </p:txBody>
      </p:sp>
      <p:pic>
        <p:nvPicPr>
          <p:cNvPr id="4" name="Picture 3">
            <a:extLst>
              <a:ext uri="{FF2B5EF4-FFF2-40B4-BE49-F238E27FC236}">
                <a16:creationId xmlns:a16="http://schemas.microsoft.com/office/drawing/2014/main" id="{30AEB66E-1C82-8878-9F95-F1F48E87D117}"/>
              </a:ext>
            </a:extLst>
          </p:cNvPr>
          <p:cNvPicPr>
            <a:picLocks noChangeAspect="1"/>
          </p:cNvPicPr>
          <p:nvPr/>
        </p:nvPicPr>
        <p:blipFill rotWithShape="1">
          <a:blip r:embed="rId2"/>
          <a:srcRect l="24061" r="9188" b="-2"/>
          <a:stretch/>
        </p:blipFill>
        <p:spPr>
          <a:xfrm>
            <a:off x="4896763" y="-371262"/>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6" name="TextBox 5">
            <a:extLst>
              <a:ext uri="{FF2B5EF4-FFF2-40B4-BE49-F238E27FC236}">
                <a16:creationId xmlns:a16="http://schemas.microsoft.com/office/drawing/2014/main" id="{10CEB393-798D-A3FD-CA84-642D548EE3A2}"/>
              </a:ext>
            </a:extLst>
          </p:cNvPr>
          <p:cNvSpPr txBox="1"/>
          <p:nvPr/>
        </p:nvSpPr>
        <p:spPr>
          <a:xfrm>
            <a:off x="197510" y="4768675"/>
            <a:ext cx="6094854" cy="1309974"/>
          </a:xfrm>
          <a:prstGeom prst="rect">
            <a:avLst/>
          </a:prstGeom>
          <a:noFill/>
        </p:spPr>
        <p:txBody>
          <a:bodyPr wrap="square">
            <a:spAutoFit/>
          </a:bodyPr>
          <a:lstStyle/>
          <a:p>
            <a:pPr marL="0" marR="0" lvl="0" indent="0" algn="just" defTabSz="914400" rtl="0" eaLnBrk="1" fontAlgn="base" latinLnBrk="0" hangingPunct="1">
              <a:lnSpc>
                <a:spcPct val="103000"/>
              </a:lnSpc>
              <a:spcBef>
                <a:spcPts val="0"/>
              </a:spcBef>
              <a:spcAft>
                <a:spcPts val="25"/>
              </a:spcAft>
              <a:buClr>
                <a:srgbClr val="000000"/>
              </a:buClr>
              <a:buSzPts val="1100"/>
              <a:buFontTx/>
              <a:buNone/>
              <a:tabLst/>
              <a:defRPr/>
            </a:pPr>
            <a:r>
              <a:rPr kumimoji="0" lang="en-GB" sz="3000" b="0" i="0" u="none" strike="noStrike" kern="100" cap="none" spc="0" normalizeH="0" baseline="0" noProof="0" dirty="0">
                <a:ln>
                  <a:noFill/>
                </a:ln>
                <a:solidFill>
                  <a:prstClr val="black"/>
                </a:solidFill>
                <a:effectLst/>
                <a:uLnTx/>
                <a:uFill>
                  <a:solidFill>
                    <a:srgbClr val="000000"/>
                  </a:solidFill>
                </a:uFill>
                <a:latin typeface="Arial" panose="020B0604020202020204" pitchFamily="34" charset="0"/>
                <a:ea typeface="Arial" panose="020B0604020202020204" pitchFamily="34" charset="0"/>
                <a:cs typeface="Arial" panose="020B0604020202020204" pitchFamily="34" charset="0"/>
              </a:rPr>
              <a:t>Week 9</a:t>
            </a:r>
          </a:p>
          <a:p>
            <a:pPr marL="342900" marR="0" lvl="0" indent="-342900" algn="just" defTabSz="914400" rtl="0" eaLnBrk="1" fontAlgn="base" latinLnBrk="0" hangingPunct="1">
              <a:lnSpc>
                <a:spcPct val="103000"/>
              </a:lnSpc>
              <a:spcBef>
                <a:spcPts val="0"/>
              </a:spcBef>
              <a:spcAft>
                <a:spcPts val="25"/>
              </a:spcAft>
              <a:buClr>
                <a:srgbClr val="000000"/>
              </a:buClr>
              <a:buSzPts val="1100"/>
              <a:buFont typeface="Arial" panose="020B0604020202020204" pitchFamily="34" charset="0"/>
              <a:buChar char="•"/>
              <a:tabLst/>
              <a:defRPr/>
            </a:pPr>
            <a:endParaRPr kumimoji="0" lang="en-GB" sz="3000" b="0" i="0" u="none" strike="noStrike" kern="100" cap="none" spc="0" normalizeH="0" baseline="0" noProof="0" dirty="0">
              <a:ln>
                <a:noFill/>
              </a:ln>
              <a:solidFill>
                <a:prstClr val="black"/>
              </a:solidFill>
              <a:effectLst/>
              <a:uLnTx/>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0" lvl="0" indent="-342900" algn="just" defTabSz="914400" rtl="0" eaLnBrk="1" fontAlgn="base" latinLnBrk="0" hangingPunct="1">
              <a:lnSpc>
                <a:spcPct val="103000"/>
              </a:lnSpc>
              <a:spcBef>
                <a:spcPts val="0"/>
              </a:spcBef>
              <a:spcAft>
                <a:spcPts val="25"/>
              </a:spcAft>
              <a:buClr>
                <a:srgbClr val="000000"/>
              </a:buClr>
              <a:buSzPts val="1100"/>
              <a:buFont typeface="Arial" panose="020B0604020202020204" pitchFamily="34" charset="0"/>
              <a:buChar char="•"/>
              <a:tabLst/>
              <a:defRPr/>
            </a:pPr>
            <a:endParaRPr kumimoji="0" lang="en-GB" sz="1800" b="0" i="0" u="none" strike="noStrike" kern="100" cap="none" spc="0" normalizeH="0" baseline="0" noProof="0" dirty="0">
              <a:ln>
                <a:noFill/>
              </a:ln>
              <a:solidFill>
                <a:prstClr val="black"/>
              </a:solidFill>
              <a:effectLst/>
              <a:uLnTx/>
              <a:uFill>
                <a:solidFill>
                  <a:srgbClr val="000000"/>
                </a:solidFill>
              </a:u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1689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402496" y="299369"/>
            <a:ext cx="11101135" cy="1809500"/>
          </a:xfrm>
        </p:spPr>
        <p:txBody>
          <a:bodyPr>
            <a:noAutofit/>
          </a:bodyPr>
          <a:lstStyle/>
          <a:p>
            <a:r>
              <a:rPr lang="en-GB" sz="3000" spc="50" dirty="0">
                <a:latin typeface="+mn-lt"/>
                <a:ea typeface="+mn-ea"/>
                <a:cs typeface="+mn-cs"/>
              </a:rPr>
              <a:t>Integration= coherent set of methods, models on the funding, administrative, organizational, service delivery and clinical levels designed to create connectivity, alignment and collaboration within and between the cure and care sectors. Which view is reflected?</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545432" y="2778794"/>
            <a:ext cx="11101136" cy="3779837"/>
          </a:xfrm>
        </p:spPr>
        <p:txBody>
          <a:bodyPr>
            <a:noAutofit/>
          </a:bodyPr>
          <a:lstStyle/>
          <a:p>
            <a:pPr marL="742950" indent="-742950">
              <a:buFont typeface="+mj-lt"/>
              <a:buAutoNum type="alphaLcParenR"/>
            </a:pPr>
            <a:r>
              <a:rPr lang="en-GB" sz="3800" dirty="0"/>
              <a:t> A health system-based view</a:t>
            </a:r>
          </a:p>
          <a:p>
            <a:pPr marL="742950" indent="-742950">
              <a:buFont typeface="+mj-lt"/>
              <a:buAutoNum type="alphaLcParenR"/>
            </a:pPr>
            <a:r>
              <a:rPr lang="en-GB" sz="3800" dirty="0"/>
              <a:t> A social science-based view</a:t>
            </a:r>
          </a:p>
          <a:p>
            <a:pPr marL="742950" indent="-742950">
              <a:buFont typeface="+mj-lt"/>
              <a:buAutoNum type="alphaLcParenR"/>
            </a:pPr>
            <a:r>
              <a:rPr lang="en-GB" sz="3800" dirty="0"/>
              <a:t> A patients view</a:t>
            </a:r>
          </a:p>
          <a:p>
            <a:pPr marL="742950" indent="-742950">
              <a:buFont typeface="+mj-lt"/>
              <a:buAutoNum type="alphaLcParenR"/>
            </a:pPr>
            <a:r>
              <a:rPr lang="en-GB" sz="3800" dirty="0"/>
              <a:t> A managers view</a:t>
            </a:r>
          </a:p>
          <a:p>
            <a:endParaRPr lang="en-GB" sz="3800" dirty="0"/>
          </a:p>
        </p:txBody>
      </p:sp>
    </p:spTree>
    <p:extLst>
      <p:ext uri="{BB962C8B-B14F-4D97-AF65-F5344CB8AC3E}">
        <p14:creationId xmlns:p14="http://schemas.microsoft.com/office/powerpoint/2010/main" val="248421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402496" y="299369"/>
            <a:ext cx="11101135" cy="1809500"/>
          </a:xfrm>
        </p:spPr>
        <p:txBody>
          <a:bodyPr>
            <a:noAutofit/>
          </a:bodyPr>
          <a:lstStyle/>
          <a:p>
            <a:r>
              <a:rPr lang="en-GB" sz="3000" spc="50" dirty="0">
                <a:latin typeface="+mn-lt"/>
                <a:ea typeface="+mn-ea"/>
                <a:cs typeface="+mn-cs"/>
              </a:rPr>
              <a:t>Which ones are frameworks, concepts, and models of Service Integration and Partnership Working (multiple choice)?</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545432" y="1960647"/>
            <a:ext cx="11101136" cy="3779837"/>
          </a:xfrm>
        </p:spPr>
        <p:txBody>
          <a:bodyPr>
            <a:noAutofit/>
          </a:bodyPr>
          <a:lstStyle/>
          <a:p>
            <a:pPr marL="742950" indent="-742950">
              <a:buFont typeface="+mj-lt"/>
              <a:buAutoNum type="alphaLcParenR"/>
            </a:pPr>
            <a:r>
              <a:rPr lang="en-GB" sz="2500" dirty="0"/>
              <a:t> 5 laws for integrating HC services</a:t>
            </a:r>
          </a:p>
          <a:p>
            <a:pPr marL="742950" indent="-742950">
              <a:buFont typeface="+mj-lt"/>
              <a:buAutoNum type="alphaLcParenR"/>
            </a:pPr>
            <a:r>
              <a:rPr lang="en-GB" sz="2500" dirty="0"/>
              <a:t>PAT – Partnership Assessment Tool</a:t>
            </a:r>
          </a:p>
          <a:p>
            <a:pPr marL="742950" indent="-742950">
              <a:buFont typeface="+mj-lt"/>
              <a:buAutoNum type="alphaLcParenR"/>
            </a:pPr>
            <a:r>
              <a:rPr lang="en-GB" sz="2500" dirty="0"/>
              <a:t>Interrelationships matrix</a:t>
            </a:r>
          </a:p>
          <a:p>
            <a:pPr marL="742950" indent="-742950">
              <a:buFont typeface="+mj-lt"/>
              <a:buAutoNum type="alphaLcParenR"/>
            </a:pPr>
            <a:r>
              <a:rPr lang="en-GB" sz="2500" dirty="0"/>
              <a:t> 16 principles of integrated care</a:t>
            </a:r>
          </a:p>
          <a:p>
            <a:pPr marL="742950" indent="-742950">
              <a:buFont typeface="+mj-lt"/>
              <a:buAutoNum type="alphaLcParenR"/>
            </a:pPr>
            <a:r>
              <a:rPr lang="en-GB" sz="2500" dirty="0"/>
              <a:t> The </a:t>
            </a:r>
            <a:r>
              <a:rPr lang="en-GB" sz="2500" dirty="0" err="1"/>
              <a:t>Brudneck</a:t>
            </a:r>
            <a:r>
              <a:rPr lang="en-GB" sz="2500" dirty="0"/>
              <a:t> ladder of integration</a:t>
            </a:r>
          </a:p>
          <a:p>
            <a:pPr marL="742950" indent="-742950">
              <a:buFont typeface="+mj-lt"/>
              <a:buAutoNum type="alphaLcParenR"/>
            </a:pPr>
            <a:r>
              <a:rPr lang="en-GB" sz="2500" dirty="0"/>
              <a:t>The partnership readiness framework ​</a:t>
            </a:r>
          </a:p>
          <a:p>
            <a:pPr marL="742950" indent="-742950">
              <a:buFont typeface="+mj-lt"/>
              <a:buAutoNum type="alphaLcParenR"/>
            </a:pPr>
            <a:r>
              <a:rPr lang="en-GB" sz="2500" dirty="0"/>
              <a:t> 3 step approach</a:t>
            </a:r>
          </a:p>
        </p:txBody>
      </p:sp>
    </p:spTree>
    <p:extLst>
      <p:ext uri="{BB962C8B-B14F-4D97-AF65-F5344CB8AC3E}">
        <p14:creationId xmlns:p14="http://schemas.microsoft.com/office/powerpoint/2010/main" val="3845498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402496" y="299369"/>
            <a:ext cx="11101135" cy="1809500"/>
          </a:xfrm>
        </p:spPr>
        <p:txBody>
          <a:bodyPr>
            <a:noAutofit/>
          </a:bodyPr>
          <a:lstStyle/>
          <a:p>
            <a:r>
              <a:rPr lang="en-GB" sz="3000" spc="50" dirty="0">
                <a:latin typeface="+mn-lt"/>
                <a:ea typeface="+mn-ea"/>
                <a:cs typeface="+mn-cs"/>
              </a:rPr>
              <a:t>What do partnerships try to achieve?</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490429" y="1539081"/>
            <a:ext cx="11389895" cy="3779837"/>
          </a:xfrm>
        </p:spPr>
        <p:txBody>
          <a:bodyPr>
            <a:noAutofit/>
          </a:bodyPr>
          <a:lstStyle/>
          <a:p>
            <a:pPr marL="742950" indent="-742950">
              <a:buFont typeface="+mj-lt"/>
              <a:buAutoNum type="alphaLcParenR"/>
            </a:pPr>
            <a:r>
              <a:rPr lang="en-GB" sz="3800" dirty="0"/>
              <a:t> Cost-efficiency, synergy, transformation</a:t>
            </a:r>
          </a:p>
          <a:p>
            <a:pPr marL="742950" indent="-742950">
              <a:buFont typeface="+mj-lt"/>
              <a:buAutoNum type="alphaLcParenR"/>
            </a:pPr>
            <a:r>
              <a:rPr lang="en-GB" sz="3800" dirty="0"/>
              <a:t> Synergy, budget enlargement, cost-efficiency</a:t>
            </a:r>
          </a:p>
          <a:p>
            <a:pPr marL="742950" indent="-742950">
              <a:buFont typeface="+mj-lt"/>
              <a:buAutoNum type="alphaLcParenR"/>
            </a:pPr>
            <a:r>
              <a:rPr lang="en-GB" sz="3800" dirty="0"/>
              <a:t> Transformation, synergy, budget enlargement </a:t>
            </a:r>
          </a:p>
          <a:p>
            <a:pPr marL="742950" indent="-742950">
              <a:buFont typeface="+mj-lt"/>
              <a:buAutoNum type="alphaLcParenR"/>
            </a:pPr>
            <a:r>
              <a:rPr lang="en-GB" sz="3800" dirty="0"/>
              <a:t> Cost-efficiency, transformation, collaboration</a:t>
            </a:r>
          </a:p>
        </p:txBody>
      </p:sp>
    </p:spTree>
    <p:extLst>
      <p:ext uri="{BB962C8B-B14F-4D97-AF65-F5344CB8AC3E}">
        <p14:creationId xmlns:p14="http://schemas.microsoft.com/office/powerpoint/2010/main" val="1977892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319993" y="63691"/>
            <a:ext cx="11101135" cy="1809500"/>
          </a:xfrm>
        </p:spPr>
        <p:txBody>
          <a:bodyPr>
            <a:noAutofit/>
          </a:bodyPr>
          <a:lstStyle/>
          <a:p>
            <a:r>
              <a:rPr lang="en-GB" sz="3000" spc="50" dirty="0">
                <a:latin typeface="+mn-lt"/>
                <a:ea typeface="+mn-ea"/>
                <a:cs typeface="+mn-cs"/>
              </a:rPr>
              <a:t>We discussed the rationale for Integrated Services. For example, the negative impact of fragmented and uncoordinated care. What is part of patients’ rationale for Integrated Services?</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742950" indent="-742950">
              <a:buFont typeface="+mj-lt"/>
              <a:buAutoNum type="alphaLcParenR"/>
            </a:pPr>
            <a:r>
              <a:rPr lang="en-GB" sz="3300" dirty="0"/>
              <a:t> Telling a story once, having 1 point of contact, and feeling important</a:t>
            </a:r>
          </a:p>
          <a:p>
            <a:pPr marL="742950" indent="-742950">
              <a:buFont typeface="+mj-lt"/>
              <a:buAutoNum type="alphaLcParenR"/>
            </a:pPr>
            <a:r>
              <a:rPr lang="en-GB" sz="3300" dirty="0"/>
              <a:t>Not having to plan own care, having 1 point of contact, there is a plan in place,</a:t>
            </a:r>
          </a:p>
          <a:p>
            <a:pPr marL="742950" indent="-742950">
              <a:buFont typeface="+mj-lt"/>
              <a:buAutoNum type="alphaLcParenR"/>
            </a:pPr>
            <a:r>
              <a:rPr lang="en-GB" sz="3300" dirty="0"/>
              <a:t>Access to information, continuation of care, telling a story once</a:t>
            </a:r>
          </a:p>
          <a:p>
            <a:pPr marL="742950" indent="-742950">
              <a:buFont typeface="+mj-lt"/>
              <a:buAutoNum type="alphaLcParenR"/>
            </a:pPr>
            <a:r>
              <a:rPr lang="en-GB" sz="3300" dirty="0"/>
              <a:t>Feeling loved, feeling important, access to information</a:t>
            </a:r>
          </a:p>
          <a:p>
            <a:pPr marL="742950" indent="-742950">
              <a:buFont typeface="+mj-lt"/>
              <a:buAutoNum type="alphaLcParenR"/>
            </a:pPr>
            <a:endParaRPr lang="en-GB" sz="3300" dirty="0"/>
          </a:p>
        </p:txBody>
      </p:sp>
    </p:spTree>
    <p:extLst>
      <p:ext uri="{BB962C8B-B14F-4D97-AF65-F5344CB8AC3E}">
        <p14:creationId xmlns:p14="http://schemas.microsoft.com/office/powerpoint/2010/main" val="965041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319993" y="63691"/>
            <a:ext cx="11101135" cy="1809500"/>
          </a:xfrm>
        </p:spPr>
        <p:txBody>
          <a:bodyPr>
            <a:noAutofit/>
          </a:bodyPr>
          <a:lstStyle/>
          <a:p>
            <a:r>
              <a:rPr lang="en-GB" sz="3000" spc="50" dirty="0">
                <a:latin typeface="+mn-lt"/>
                <a:ea typeface="+mn-ea"/>
                <a:cs typeface="+mn-cs"/>
              </a:rPr>
              <a:t>Which authors are essential literature on the subject of Service, HSC and Health System Integration (multiple choice)?</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742950" indent="-742950">
              <a:buFont typeface="+mj-lt"/>
              <a:buAutoNum type="alphaLcParenR"/>
            </a:pPr>
            <a:r>
              <a:rPr lang="en-GB" sz="3300" dirty="0"/>
              <a:t> Telling </a:t>
            </a:r>
            <a:r>
              <a:rPr lang="en-GB" sz="3300" dirty="0" err="1"/>
              <a:t>Heenan</a:t>
            </a:r>
            <a:r>
              <a:rPr lang="en-GB" sz="3300" dirty="0"/>
              <a:t>. (2018)</a:t>
            </a:r>
          </a:p>
          <a:p>
            <a:pPr marL="742950" indent="-742950">
              <a:buFont typeface="+mj-lt"/>
              <a:buAutoNum type="alphaLcParenR"/>
            </a:pPr>
            <a:r>
              <a:rPr lang="en-GB" sz="3300" dirty="0"/>
              <a:t>Shiver. (2016)</a:t>
            </a:r>
          </a:p>
          <a:p>
            <a:pPr marL="742950" indent="-742950">
              <a:buFont typeface="+mj-lt"/>
              <a:buAutoNum type="alphaLcParenR"/>
            </a:pPr>
            <a:r>
              <a:rPr lang="en-GB" sz="3300" dirty="0" err="1"/>
              <a:t>Amelung</a:t>
            </a:r>
            <a:r>
              <a:rPr lang="en-GB" sz="3300" dirty="0"/>
              <a:t> (Ed.). (2021)</a:t>
            </a:r>
          </a:p>
          <a:p>
            <a:pPr marL="742950" indent="-742950">
              <a:buFont typeface="+mj-lt"/>
              <a:buAutoNum type="alphaLcParenR"/>
            </a:pPr>
            <a:r>
              <a:rPr lang="en-GB" sz="3300" dirty="0"/>
              <a:t>Miller. (2016)</a:t>
            </a:r>
          </a:p>
          <a:p>
            <a:pPr marL="742950" indent="-742950">
              <a:buFont typeface="+mj-lt"/>
              <a:buAutoNum type="alphaLcParenR"/>
            </a:pPr>
            <a:r>
              <a:rPr lang="en-GB" sz="3300" dirty="0"/>
              <a:t>None of the above</a:t>
            </a:r>
          </a:p>
        </p:txBody>
      </p:sp>
    </p:spTree>
    <p:extLst>
      <p:ext uri="{BB962C8B-B14F-4D97-AF65-F5344CB8AC3E}">
        <p14:creationId xmlns:p14="http://schemas.microsoft.com/office/powerpoint/2010/main" val="388803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1867" y="668708"/>
            <a:ext cx="11101135" cy="1809500"/>
          </a:xfrm>
        </p:spPr>
        <p:txBody>
          <a:bodyPr>
            <a:noAutofit/>
          </a:bodyPr>
          <a:lstStyle/>
          <a:p>
            <a:r>
              <a:rPr lang="en-GB" sz="3000" spc="50" dirty="0">
                <a:latin typeface="+mn-lt"/>
                <a:ea typeface="+mn-ea"/>
                <a:cs typeface="+mn-cs"/>
              </a:rPr>
              <a:t>Who wrote a key publication on the subject of partnership working in 2014?</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3616200" lvl="8" indent="0">
              <a:buNone/>
            </a:pPr>
            <a:r>
              <a:rPr lang="en-GB" sz="3300" dirty="0"/>
              <a:t>                 </a:t>
            </a:r>
            <a:r>
              <a:rPr lang="en-GB" sz="7000" dirty="0"/>
              <a:t>?</a:t>
            </a:r>
          </a:p>
        </p:txBody>
      </p:sp>
    </p:spTree>
    <p:extLst>
      <p:ext uri="{BB962C8B-B14F-4D97-AF65-F5344CB8AC3E}">
        <p14:creationId xmlns:p14="http://schemas.microsoft.com/office/powerpoint/2010/main" val="3413067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1867" y="668708"/>
            <a:ext cx="11101135" cy="1809500"/>
          </a:xfrm>
        </p:spPr>
        <p:txBody>
          <a:bodyPr>
            <a:noAutofit/>
          </a:bodyPr>
          <a:lstStyle/>
          <a:p>
            <a:r>
              <a:rPr lang="en-GB" sz="3000" spc="50" dirty="0">
                <a:latin typeface="+mn-lt"/>
                <a:ea typeface="+mn-ea"/>
                <a:cs typeface="+mn-cs"/>
              </a:rPr>
              <a:t>When are the key periods of policies, legislation and approaches of integrated care in the UK?</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742950" indent="-742950">
              <a:buFont typeface="+mj-lt"/>
              <a:buAutoNum type="alphaLcParenR"/>
            </a:pPr>
            <a:r>
              <a:rPr lang="en-GB" sz="3300" dirty="0"/>
              <a:t>1920 – 1933</a:t>
            </a:r>
          </a:p>
          <a:p>
            <a:pPr marL="742950" indent="-742950">
              <a:buFont typeface="+mj-lt"/>
              <a:buAutoNum type="alphaLcParenR"/>
            </a:pPr>
            <a:r>
              <a:rPr lang="en-GB" sz="3300" dirty="0"/>
              <a:t>1999- current</a:t>
            </a:r>
          </a:p>
          <a:p>
            <a:pPr marL="742950" indent="-742950">
              <a:buFont typeface="+mj-lt"/>
              <a:buAutoNum type="alphaLcParenR"/>
            </a:pPr>
            <a:r>
              <a:rPr lang="en-GB" sz="3300" dirty="0"/>
              <a:t>1950 – 1970</a:t>
            </a:r>
          </a:p>
          <a:p>
            <a:pPr marL="742950" indent="-742950">
              <a:buFont typeface="+mj-lt"/>
              <a:buAutoNum type="alphaLcParenR"/>
            </a:pPr>
            <a:r>
              <a:rPr lang="en-GB" sz="3300" dirty="0"/>
              <a:t>1975 - current</a:t>
            </a:r>
          </a:p>
        </p:txBody>
      </p:sp>
    </p:spTree>
    <p:extLst>
      <p:ext uri="{BB962C8B-B14F-4D97-AF65-F5344CB8AC3E}">
        <p14:creationId xmlns:p14="http://schemas.microsoft.com/office/powerpoint/2010/main" val="120409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1867" y="668708"/>
            <a:ext cx="11101135" cy="1809500"/>
          </a:xfrm>
        </p:spPr>
        <p:txBody>
          <a:bodyPr>
            <a:noAutofit/>
          </a:bodyPr>
          <a:lstStyle/>
          <a:p>
            <a:r>
              <a:rPr lang="en-GB" sz="3000" spc="50" dirty="0">
                <a:latin typeface="+mn-lt"/>
                <a:ea typeface="+mn-ea"/>
                <a:cs typeface="+mn-cs"/>
              </a:rPr>
              <a:t>What are the specific parts of an integrated care system in the UK?</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742950" indent="-742950">
              <a:buFont typeface="+mj-lt"/>
              <a:buAutoNum type="alphaLcParenR"/>
            </a:pPr>
            <a:r>
              <a:rPr lang="en-GB" sz="3300" dirty="0"/>
              <a:t>ICP, IFP, ICB, ICS</a:t>
            </a:r>
          </a:p>
          <a:p>
            <a:pPr marL="742950" indent="-742950">
              <a:buFont typeface="+mj-lt"/>
              <a:buAutoNum type="alphaLcParenR"/>
            </a:pPr>
            <a:r>
              <a:rPr lang="en-GB" sz="3300" dirty="0"/>
              <a:t>ISP, ICP, ICB, ICS</a:t>
            </a:r>
          </a:p>
          <a:p>
            <a:pPr marL="742950" indent="-742950">
              <a:buFont typeface="+mj-lt"/>
              <a:buAutoNum type="alphaLcParenR"/>
            </a:pPr>
            <a:r>
              <a:rPr lang="en-GB" sz="3300" dirty="0"/>
              <a:t>ICB, ICS, ICP, ISC, </a:t>
            </a:r>
          </a:p>
          <a:p>
            <a:pPr marL="742950" indent="-742950">
              <a:buFont typeface="+mj-lt"/>
              <a:buAutoNum type="alphaLcParenR"/>
            </a:pPr>
            <a:r>
              <a:rPr lang="en-GB" sz="3300" dirty="0"/>
              <a:t>ICB, ICS, LA, NHSE</a:t>
            </a:r>
          </a:p>
        </p:txBody>
      </p:sp>
    </p:spTree>
    <p:extLst>
      <p:ext uri="{BB962C8B-B14F-4D97-AF65-F5344CB8AC3E}">
        <p14:creationId xmlns:p14="http://schemas.microsoft.com/office/powerpoint/2010/main" val="1886998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1867" y="668708"/>
            <a:ext cx="11101135" cy="1809500"/>
          </a:xfrm>
        </p:spPr>
        <p:txBody>
          <a:bodyPr>
            <a:noAutofit/>
          </a:bodyPr>
          <a:lstStyle/>
          <a:p>
            <a:r>
              <a:rPr lang="en-GB" sz="3000" spc="50" dirty="0">
                <a:latin typeface="+mn-lt"/>
                <a:ea typeface="+mn-ea"/>
                <a:cs typeface="+mn-cs"/>
              </a:rPr>
              <a:t>42 ICS in England cover populations of around 500,000 to 3 million people. An ICS is made up of 3 levels, which ones?</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742950" indent="-742950">
              <a:buFont typeface="+mj-lt"/>
              <a:buAutoNum type="alphaLcParenR"/>
            </a:pPr>
            <a:r>
              <a:rPr lang="en-GB" sz="3300" dirty="0"/>
              <a:t>Place, community, system</a:t>
            </a:r>
          </a:p>
          <a:p>
            <a:pPr marL="742950" indent="-742950">
              <a:buFont typeface="+mj-lt"/>
              <a:buAutoNum type="alphaLcParenR"/>
            </a:pPr>
            <a:r>
              <a:rPr lang="en-GB" sz="3300" dirty="0"/>
              <a:t>System, place, </a:t>
            </a:r>
            <a:r>
              <a:rPr lang="en-GB" sz="3300" dirty="0" err="1"/>
              <a:t>neigbourhood</a:t>
            </a:r>
            <a:endParaRPr lang="en-GB" sz="3300" dirty="0"/>
          </a:p>
          <a:p>
            <a:pPr marL="742950" indent="-742950">
              <a:buFont typeface="+mj-lt"/>
              <a:buAutoNum type="alphaLcParenR"/>
            </a:pPr>
            <a:r>
              <a:rPr lang="en-GB" sz="3300" dirty="0" err="1"/>
              <a:t>Neigbourhood</a:t>
            </a:r>
            <a:r>
              <a:rPr lang="en-GB" sz="3300" dirty="0"/>
              <a:t>, community, system</a:t>
            </a:r>
          </a:p>
          <a:p>
            <a:pPr marL="742950" indent="-742950">
              <a:buFont typeface="+mj-lt"/>
              <a:buAutoNum type="alphaLcParenR"/>
            </a:pPr>
            <a:r>
              <a:rPr lang="en-GB" sz="3300" dirty="0"/>
              <a:t>Community, stakeholders, system</a:t>
            </a:r>
          </a:p>
        </p:txBody>
      </p:sp>
    </p:spTree>
    <p:extLst>
      <p:ext uri="{BB962C8B-B14F-4D97-AF65-F5344CB8AC3E}">
        <p14:creationId xmlns:p14="http://schemas.microsoft.com/office/powerpoint/2010/main" val="215839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8742" y="352450"/>
            <a:ext cx="11101135" cy="1809500"/>
          </a:xfrm>
        </p:spPr>
        <p:txBody>
          <a:bodyPr>
            <a:noAutofit/>
          </a:bodyPr>
          <a:lstStyle/>
          <a:p>
            <a:r>
              <a:rPr lang="en-GB" sz="3000" spc="50" dirty="0">
                <a:latin typeface="+mn-lt"/>
                <a:ea typeface="+mn-ea"/>
                <a:cs typeface="+mn-cs"/>
              </a:rPr>
              <a:t>Which journals publish relevant articles on the subjects of Service Integration and Partnership (multiple choice)?</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742950" indent="-742950">
              <a:buFont typeface="+mj-lt"/>
              <a:buAutoNum type="alphaLcParenR"/>
            </a:pPr>
            <a:r>
              <a:rPr lang="en-GB" sz="3300" dirty="0"/>
              <a:t>The International Journal of Service Integration and Partnership Working</a:t>
            </a:r>
          </a:p>
          <a:p>
            <a:pPr marL="742950" indent="-742950">
              <a:buFont typeface="+mj-lt"/>
              <a:buAutoNum type="alphaLcParenR"/>
            </a:pPr>
            <a:r>
              <a:rPr lang="en-GB" sz="3300" dirty="0"/>
              <a:t>Journal of Integrated Care</a:t>
            </a:r>
          </a:p>
          <a:p>
            <a:pPr marL="742950" indent="-742950">
              <a:buFont typeface="+mj-lt"/>
              <a:buAutoNum type="alphaLcParenR"/>
            </a:pPr>
            <a:r>
              <a:rPr lang="en-GB" sz="3300" dirty="0"/>
              <a:t>The International Journal of Integrated Care</a:t>
            </a:r>
          </a:p>
          <a:p>
            <a:pPr marL="742950" indent="-742950">
              <a:buFont typeface="+mj-lt"/>
              <a:buAutoNum type="alphaLcParenR"/>
            </a:pPr>
            <a:r>
              <a:rPr lang="en-GB" sz="3300" dirty="0"/>
              <a:t>Social Work Education</a:t>
            </a:r>
          </a:p>
          <a:p>
            <a:pPr marL="742950" indent="-742950">
              <a:buFont typeface="+mj-lt"/>
              <a:buAutoNum type="alphaLcParenR"/>
            </a:pPr>
            <a:endParaRPr lang="en-GB" sz="3300" dirty="0"/>
          </a:p>
        </p:txBody>
      </p:sp>
    </p:spTree>
    <p:extLst>
      <p:ext uri="{BB962C8B-B14F-4D97-AF65-F5344CB8AC3E}">
        <p14:creationId xmlns:p14="http://schemas.microsoft.com/office/powerpoint/2010/main" val="3575494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1867" y="668708"/>
            <a:ext cx="11101135" cy="1809500"/>
          </a:xfrm>
        </p:spPr>
        <p:txBody>
          <a:bodyPr>
            <a:noAutofit/>
          </a:bodyPr>
          <a:lstStyle/>
          <a:p>
            <a:r>
              <a:rPr lang="en-GB" sz="3000" spc="50" dirty="0">
                <a:latin typeface="+mn-lt"/>
                <a:ea typeface="+mn-ea"/>
                <a:cs typeface="+mn-cs"/>
              </a:rPr>
              <a:t>What constitutes effective Partnership Working in Health and Social Care Practice following </a:t>
            </a:r>
            <a:r>
              <a:rPr lang="en-GB" sz="3000" spc="50" dirty="0" err="1">
                <a:latin typeface="+mn-lt"/>
                <a:ea typeface="+mn-ea"/>
                <a:cs typeface="+mn-cs"/>
              </a:rPr>
              <a:t>Jelphs</a:t>
            </a:r>
            <a:r>
              <a:rPr lang="en-GB" sz="3000" spc="50" dirty="0">
                <a:latin typeface="+mn-lt"/>
                <a:ea typeface="+mn-ea"/>
                <a:cs typeface="+mn-cs"/>
              </a:rPr>
              <a:t> and Dickenson (2008)?</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7505" y="2013469"/>
            <a:ext cx="11646568" cy="3779837"/>
          </a:xfrm>
        </p:spPr>
        <p:txBody>
          <a:bodyPr>
            <a:noAutofit/>
          </a:bodyPr>
          <a:lstStyle/>
          <a:p>
            <a:pPr marL="0" indent="0">
              <a:buNone/>
            </a:pPr>
            <a:endParaRPr lang="en-GB" sz="3300" dirty="0"/>
          </a:p>
          <a:p>
            <a:pPr marL="0" indent="0">
              <a:buNone/>
            </a:pPr>
            <a:endParaRPr lang="en-GB" sz="3300" dirty="0"/>
          </a:p>
          <a:p>
            <a:pPr marL="0" indent="0" algn="ctr">
              <a:buNone/>
            </a:pPr>
            <a:r>
              <a:rPr lang="en-GB" sz="3300" dirty="0"/>
              <a:t>List 3 points</a:t>
            </a:r>
          </a:p>
        </p:txBody>
      </p:sp>
    </p:spTree>
    <p:extLst>
      <p:ext uri="{BB962C8B-B14F-4D97-AF65-F5344CB8AC3E}">
        <p14:creationId xmlns:p14="http://schemas.microsoft.com/office/powerpoint/2010/main" val="2770620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7CEBD-0646-EF02-AEA3-5B7AEB0081EC}"/>
              </a:ext>
            </a:extLst>
          </p:cNvPr>
          <p:cNvSpPr>
            <a:spLocks noGrp="1"/>
          </p:cNvSpPr>
          <p:nvPr>
            <p:ph type="title"/>
          </p:nvPr>
        </p:nvSpPr>
        <p:spPr>
          <a:xfrm>
            <a:off x="1898848" y="53752"/>
            <a:ext cx="8229600" cy="1143000"/>
          </a:xfrm>
        </p:spPr>
        <p:txBody>
          <a:bodyPr>
            <a:normAutofit fontScale="90000"/>
          </a:bodyPr>
          <a:lstStyle/>
          <a:p>
            <a:r>
              <a:rPr lang="en-GB" dirty="0"/>
              <a:t>Partnership in HSC practice</a:t>
            </a:r>
          </a:p>
        </p:txBody>
      </p:sp>
      <p:sp>
        <p:nvSpPr>
          <p:cNvPr id="4" name="Date Placeholder 3">
            <a:extLst>
              <a:ext uri="{FF2B5EF4-FFF2-40B4-BE49-F238E27FC236}">
                <a16:creationId xmlns:a16="http://schemas.microsoft.com/office/drawing/2014/main" id="{CFFF5F1B-5C21-DF42-C911-24946E0693FF}"/>
              </a:ext>
            </a:extLst>
          </p:cNvPr>
          <p:cNvSpPr>
            <a:spLocks noGrp="1"/>
          </p:cNvSpPr>
          <p:nvPr>
            <p:ph type="dt" sz="half" idx="10"/>
          </p:nvPr>
        </p:nvSpPr>
        <p:spPr/>
        <p:txBody>
          <a:bodyPr/>
          <a:lstStyle/>
          <a:p>
            <a:pPr>
              <a:defRPr/>
            </a:pPr>
            <a:fld id="{5F6C42B4-4545-4B0B-8922-C1BEB82246AC}" type="datetime1">
              <a:rPr lang="en-GB" altLang="en-US" smtClean="0"/>
              <a:pPr>
                <a:defRPr/>
              </a:pPr>
              <a:t>16/04/2026</a:t>
            </a:fld>
            <a:endParaRPr lang="en-GB" altLang="en-US" dirty="0"/>
          </a:p>
        </p:txBody>
      </p:sp>
      <p:sp>
        <p:nvSpPr>
          <p:cNvPr id="5" name="Slide Number Placeholder 4">
            <a:extLst>
              <a:ext uri="{FF2B5EF4-FFF2-40B4-BE49-F238E27FC236}">
                <a16:creationId xmlns:a16="http://schemas.microsoft.com/office/drawing/2014/main" id="{133ECF97-F9A3-3D44-5117-3572990478A7}"/>
              </a:ext>
            </a:extLst>
          </p:cNvPr>
          <p:cNvSpPr>
            <a:spLocks noGrp="1"/>
          </p:cNvSpPr>
          <p:nvPr>
            <p:ph type="sldNum" sz="quarter" idx="12"/>
          </p:nvPr>
        </p:nvSpPr>
        <p:spPr/>
        <p:txBody>
          <a:bodyPr/>
          <a:lstStyle/>
          <a:p>
            <a:pPr>
              <a:defRPr/>
            </a:pPr>
            <a:fld id="{CD2646EA-3FBA-4312-AF5F-311BA8B2DFAE}" type="slidenum">
              <a:rPr lang="en-GB" altLang="en-US" smtClean="0"/>
              <a:pPr>
                <a:defRPr/>
              </a:pPr>
              <a:t>13</a:t>
            </a:fld>
            <a:endParaRPr lang="en-GB" altLang="en-US"/>
          </a:p>
        </p:txBody>
      </p:sp>
      <p:pic>
        <p:nvPicPr>
          <p:cNvPr id="5122" name="Picture 2" descr="😀 Barriers to multi agency working. Understand integrated and multi ...">
            <a:extLst>
              <a:ext uri="{FF2B5EF4-FFF2-40B4-BE49-F238E27FC236}">
                <a16:creationId xmlns:a16="http://schemas.microsoft.com/office/drawing/2014/main" id="{DA2B6507-4915-5D0D-D12A-FFD296CA3C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55466" y="908720"/>
            <a:ext cx="6527472" cy="489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D386841-6F33-653F-2D22-AA1EFB1B012B}"/>
              </a:ext>
            </a:extLst>
          </p:cNvPr>
          <p:cNvSpPr txBox="1"/>
          <p:nvPr/>
        </p:nvSpPr>
        <p:spPr>
          <a:xfrm>
            <a:off x="7824192" y="4869161"/>
            <a:ext cx="2664296" cy="646331"/>
          </a:xfrm>
          <a:prstGeom prst="rect">
            <a:avLst/>
          </a:prstGeom>
          <a:noFill/>
        </p:spPr>
        <p:txBody>
          <a:bodyPr wrap="square">
            <a:spAutoFit/>
          </a:bodyPr>
          <a:lstStyle/>
          <a:p>
            <a:r>
              <a:rPr lang="en-GB" dirty="0" err="1"/>
              <a:t>Jelphs</a:t>
            </a:r>
            <a:r>
              <a:rPr lang="en-GB" dirty="0"/>
              <a:t> and Dickinson (2008)</a:t>
            </a:r>
          </a:p>
        </p:txBody>
      </p:sp>
    </p:spTree>
    <p:extLst>
      <p:ext uri="{BB962C8B-B14F-4D97-AF65-F5344CB8AC3E}">
        <p14:creationId xmlns:p14="http://schemas.microsoft.com/office/powerpoint/2010/main" val="2812024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99368" y="166819"/>
            <a:ext cx="11101135" cy="1809500"/>
          </a:xfrm>
        </p:spPr>
        <p:txBody>
          <a:bodyPr>
            <a:noAutofit/>
          </a:bodyPr>
          <a:lstStyle/>
          <a:p>
            <a:r>
              <a:rPr lang="en-GB" sz="3000" spc="50" dirty="0">
                <a:latin typeface="+mn-lt"/>
                <a:ea typeface="+mn-ea"/>
                <a:cs typeface="+mn-cs"/>
              </a:rPr>
              <a:t>What can be some of the challenges of social integration and partnership working in practice (multiple choice)?</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246064" y="1367202"/>
            <a:ext cx="11646568" cy="3779837"/>
          </a:xfrm>
        </p:spPr>
        <p:txBody>
          <a:bodyPr>
            <a:noAutofit/>
          </a:bodyPr>
          <a:lstStyle/>
          <a:p>
            <a:pPr marL="0" indent="0">
              <a:buNone/>
            </a:pPr>
            <a:endParaRPr lang="en-GB" sz="1700" dirty="0"/>
          </a:p>
          <a:p>
            <a:pPr marL="742950" indent="-742950" fontAlgn="base">
              <a:buFont typeface="+mj-lt"/>
              <a:buAutoNum type="alphaLcParenR"/>
            </a:pPr>
            <a:r>
              <a:rPr lang="en-GB" sz="2400" dirty="0"/>
              <a:t>Differing views on what the service should do</a:t>
            </a:r>
            <a:r>
              <a:rPr lang="en-US" sz="2400" dirty="0"/>
              <a:t>​</a:t>
            </a:r>
          </a:p>
          <a:p>
            <a:pPr marL="742950" indent="-742950" fontAlgn="base">
              <a:buFont typeface="+mj-lt"/>
              <a:buAutoNum type="alphaLcParenR"/>
            </a:pPr>
            <a:r>
              <a:rPr lang="en-US" sz="2400" dirty="0"/>
              <a:t>Lack of funding</a:t>
            </a:r>
          </a:p>
          <a:p>
            <a:pPr marL="742950" indent="-742950" fontAlgn="base">
              <a:buFont typeface="+mj-lt"/>
              <a:buAutoNum type="alphaLcParenR"/>
            </a:pPr>
            <a:r>
              <a:rPr lang="en-GB" sz="2400" dirty="0"/>
              <a:t>Drawing together data from multiple sources</a:t>
            </a:r>
            <a:r>
              <a:rPr lang="en-US" sz="2400" dirty="0"/>
              <a:t>​</a:t>
            </a:r>
          </a:p>
          <a:p>
            <a:pPr marL="742950" indent="-742950" fontAlgn="base">
              <a:buFont typeface="+mj-lt"/>
              <a:buAutoNum type="alphaLcParenR"/>
            </a:pPr>
            <a:r>
              <a:rPr lang="en-US" sz="2400" dirty="0"/>
              <a:t>Lack of trust</a:t>
            </a:r>
          </a:p>
          <a:p>
            <a:pPr marL="742950" indent="-742950" fontAlgn="base">
              <a:buFont typeface="+mj-lt"/>
              <a:buAutoNum type="alphaLcParenR"/>
            </a:pPr>
            <a:r>
              <a:rPr lang="en-US" sz="2400" dirty="0"/>
              <a:t>Training of important partners (health and social care providers)</a:t>
            </a:r>
          </a:p>
          <a:p>
            <a:pPr marL="742950" indent="-742950" fontAlgn="base">
              <a:buFont typeface="+mj-lt"/>
              <a:buAutoNum type="alphaLcParenR"/>
            </a:pPr>
            <a:r>
              <a:rPr lang="en-US" sz="2400" dirty="0"/>
              <a:t>Lack of governance</a:t>
            </a:r>
          </a:p>
          <a:p>
            <a:pPr marL="742950" indent="-742950" fontAlgn="base">
              <a:buFont typeface="+mj-lt"/>
              <a:buAutoNum type="alphaLcParenR"/>
            </a:pPr>
            <a:r>
              <a:rPr lang="en-US" sz="2400" dirty="0"/>
              <a:t>Low collaboration and reaching out between health and social care partners</a:t>
            </a:r>
          </a:p>
          <a:p>
            <a:pPr marL="742950" indent="-742950" fontAlgn="base">
              <a:buFont typeface="+mj-lt"/>
              <a:buAutoNum type="alphaLcParenR"/>
            </a:pPr>
            <a:r>
              <a:rPr lang="en-US" sz="2400" dirty="0"/>
              <a:t>Lack of accountability</a:t>
            </a:r>
          </a:p>
          <a:p>
            <a:pPr marL="0" indent="0">
              <a:buNone/>
            </a:pPr>
            <a:endParaRPr lang="en-GB" sz="1700" dirty="0"/>
          </a:p>
        </p:txBody>
      </p:sp>
    </p:spTree>
    <p:extLst>
      <p:ext uri="{BB962C8B-B14F-4D97-AF65-F5344CB8AC3E}">
        <p14:creationId xmlns:p14="http://schemas.microsoft.com/office/powerpoint/2010/main" val="690764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8742" y="352450"/>
            <a:ext cx="11101135" cy="1809500"/>
          </a:xfrm>
        </p:spPr>
        <p:txBody>
          <a:bodyPr>
            <a:noAutofit/>
          </a:bodyPr>
          <a:lstStyle/>
          <a:p>
            <a:r>
              <a:rPr lang="en-GB" sz="3000" spc="50" dirty="0">
                <a:latin typeface="+mn-lt"/>
                <a:ea typeface="+mn-ea"/>
                <a:cs typeface="+mn-cs"/>
              </a:rPr>
              <a:t>What are the benefits of Service Integrated Partnerships (multiple choice)?</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65006" y="1539081"/>
            <a:ext cx="11646568" cy="3779837"/>
          </a:xfrm>
        </p:spPr>
        <p:txBody>
          <a:bodyPr>
            <a:noAutofit/>
          </a:bodyPr>
          <a:lstStyle/>
          <a:p>
            <a:pPr marL="742950" indent="-742950">
              <a:buFont typeface="+mj-lt"/>
              <a:buAutoNum type="alphaLcParenR"/>
            </a:pPr>
            <a:r>
              <a:rPr lang="en-GB" sz="3300" dirty="0"/>
              <a:t>A single care plan​</a:t>
            </a:r>
          </a:p>
          <a:p>
            <a:pPr marL="742950" indent="-742950">
              <a:buFont typeface="+mj-lt"/>
              <a:buAutoNum type="alphaLcParenR"/>
            </a:pPr>
            <a:r>
              <a:rPr lang="en-GB" sz="3300" dirty="0"/>
              <a:t>Improved outcomes</a:t>
            </a:r>
          </a:p>
          <a:p>
            <a:pPr marL="742950" indent="-742950">
              <a:buFont typeface="+mj-lt"/>
              <a:buAutoNum type="alphaLcParenR"/>
            </a:pPr>
            <a:r>
              <a:rPr lang="en-GB" sz="3300" dirty="0"/>
              <a:t>A single key worker​</a:t>
            </a:r>
          </a:p>
          <a:p>
            <a:pPr marL="742950" indent="-742950">
              <a:buFont typeface="+mj-lt"/>
              <a:buAutoNum type="alphaLcParenR"/>
            </a:pPr>
            <a:r>
              <a:rPr lang="en-GB" sz="3300" dirty="0"/>
              <a:t>Tailored community based HSC services</a:t>
            </a:r>
          </a:p>
          <a:p>
            <a:pPr marL="742950" indent="-742950">
              <a:buFont typeface="+mj-lt"/>
              <a:buAutoNum type="alphaLcParenR"/>
            </a:pPr>
            <a:r>
              <a:rPr lang="en-GB" sz="3300" dirty="0"/>
              <a:t>A unified disciplinary team​</a:t>
            </a:r>
          </a:p>
          <a:p>
            <a:pPr marL="742950" indent="-742950">
              <a:buFont typeface="+mj-lt"/>
              <a:buAutoNum type="alphaLcParenR"/>
            </a:pPr>
            <a:r>
              <a:rPr lang="en-GB" sz="3300" dirty="0"/>
              <a:t>Consistent high service user satisfaction</a:t>
            </a:r>
          </a:p>
          <a:p>
            <a:pPr marL="742950" indent="-742950">
              <a:buFont typeface="+mj-lt"/>
              <a:buAutoNum type="alphaLcParenR"/>
            </a:pPr>
            <a:r>
              <a:rPr lang="en-GB" sz="3300" dirty="0"/>
              <a:t>None of the above</a:t>
            </a:r>
          </a:p>
        </p:txBody>
      </p:sp>
    </p:spTree>
    <p:extLst>
      <p:ext uri="{BB962C8B-B14F-4D97-AF65-F5344CB8AC3E}">
        <p14:creationId xmlns:p14="http://schemas.microsoft.com/office/powerpoint/2010/main" val="222429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8742" y="352450"/>
            <a:ext cx="11101135" cy="1809500"/>
          </a:xfrm>
        </p:spPr>
        <p:txBody>
          <a:bodyPr>
            <a:noAutofit/>
          </a:bodyPr>
          <a:lstStyle/>
          <a:p>
            <a:r>
              <a:rPr lang="en-GB" sz="3000" spc="50" dirty="0">
                <a:latin typeface="+mn-lt"/>
                <a:ea typeface="+mn-ea"/>
                <a:cs typeface="+mn-cs"/>
              </a:rPr>
              <a:t>With the benefits in mind what is the issue with the outcomes of Service Integration and Partnerships in HSC (multiple choice)?</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58131" y="1993804"/>
            <a:ext cx="11646568" cy="3228861"/>
          </a:xfrm>
        </p:spPr>
        <p:txBody>
          <a:bodyPr>
            <a:noAutofit/>
          </a:bodyPr>
          <a:lstStyle/>
          <a:p>
            <a:pPr marL="742950" indent="-742950">
              <a:buFont typeface="+mj-lt"/>
              <a:buAutoNum type="alphaLcParenR"/>
            </a:pPr>
            <a:r>
              <a:rPr lang="en-GB" sz="3300" dirty="0"/>
              <a:t>The outcomes are too clearly focused and defined</a:t>
            </a:r>
          </a:p>
          <a:p>
            <a:pPr marL="742950" indent="-742950">
              <a:buFont typeface="+mj-lt"/>
              <a:buAutoNum type="alphaLcParenR"/>
            </a:pPr>
            <a:r>
              <a:rPr lang="en-GB" sz="3300" dirty="0"/>
              <a:t> Outcomes are not always needed for an evidence-based approach in service integration and partnerships</a:t>
            </a:r>
          </a:p>
          <a:p>
            <a:pPr marL="742950" indent="-742950">
              <a:buFont typeface="+mj-lt"/>
              <a:buAutoNum type="alphaLcParenR"/>
            </a:pPr>
            <a:r>
              <a:rPr lang="en-GB" sz="3300" dirty="0"/>
              <a:t>Too many studies focus on the effectiveness and impact joined integrated working</a:t>
            </a:r>
          </a:p>
          <a:p>
            <a:pPr marL="742950" indent="-742950">
              <a:buFont typeface="+mj-lt"/>
              <a:buAutoNum type="alphaLcParenR"/>
            </a:pPr>
            <a:r>
              <a:rPr lang="en-GB" sz="3300" dirty="0"/>
              <a:t>None of the above</a:t>
            </a:r>
          </a:p>
        </p:txBody>
      </p:sp>
    </p:spTree>
    <p:extLst>
      <p:ext uri="{BB962C8B-B14F-4D97-AF65-F5344CB8AC3E}">
        <p14:creationId xmlns:p14="http://schemas.microsoft.com/office/powerpoint/2010/main" val="1284279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8742" y="352450"/>
            <a:ext cx="11101135" cy="1809500"/>
          </a:xfrm>
        </p:spPr>
        <p:txBody>
          <a:bodyPr>
            <a:noAutofit/>
          </a:bodyPr>
          <a:lstStyle/>
          <a:p>
            <a:r>
              <a:rPr lang="en-GB" sz="3000" spc="50" dirty="0">
                <a:latin typeface="+mn-lt"/>
                <a:ea typeface="+mn-ea"/>
                <a:cs typeface="+mn-cs"/>
              </a:rPr>
              <a:t>Globally countries also have been using a service integration and partnership approach. Italy had the </a:t>
            </a:r>
            <a:r>
              <a:rPr lang="en-GB" sz="3000" spc="50" dirty="0" err="1">
                <a:latin typeface="+mn-lt"/>
                <a:ea typeface="+mn-ea"/>
                <a:cs typeface="+mn-cs"/>
              </a:rPr>
              <a:t>Rovereto</a:t>
            </a:r>
            <a:r>
              <a:rPr lang="en-GB" sz="3000" spc="50" dirty="0">
                <a:latin typeface="+mn-lt"/>
                <a:ea typeface="+mn-ea"/>
                <a:cs typeface="+mn-cs"/>
              </a:rPr>
              <a:t> project. What do you know about </a:t>
            </a:r>
            <a:r>
              <a:rPr lang="en-GB" sz="3000" spc="50" dirty="0" err="1">
                <a:latin typeface="+mn-lt"/>
                <a:ea typeface="+mn-ea"/>
                <a:cs typeface="+mn-cs"/>
              </a:rPr>
              <a:t>Rovereto</a:t>
            </a:r>
            <a:r>
              <a:rPr lang="en-GB" sz="3000" spc="50" dirty="0">
                <a:latin typeface="+mn-lt"/>
                <a:ea typeface="+mn-ea"/>
                <a:cs typeface="+mn-cs"/>
              </a:rPr>
              <a:t>? </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58131" y="1993804"/>
            <a:ext cx="11646568" cy="3228861"/>
          </a:xfrm>
        </p:spPr>
        <p:txBody>
          <a:bodyPr>
            <a:noAutofit/>
          </a:bodyPr>
          <a:lstStyle/>
          <a:p>
            <a:pPr marL="742950" indent="-742950">
              <a:buFont typeface="+mj-lt"/>
              <a:buAutoNum type="alphaLcParenR"/>
            </a:pPr>
            <a:r>
              <a:rPr lang="en-GB" sz="2800" dirty="0"/>
              <a:t>It is in South Italy and has approximately 30.000 citizens and a health agency</a:t>
            </a:r>
          </a:p>
          <a:p>
            <a:pPr marL="742950" indent="-742950">
              <a:buFont typeface="+mj-lt"/>
              <a:buAutoNum type="alphaLcParenR"/>
            </a:pPr>
            <a:r>
              <a:rPr lang="en-GB" sz="2800" dirty="0"/>
              <a:t>It is in central Italy and has approximately 10,000 citizens and no health agency</a:t>
            </a:r>
          </a:p>
          <a:p>
            <a:pPr marL="742950" indent="-742950">
              <a:buFont typeface="+mj-lt"/>
              <a:buAutoNum type="alphaLcParenR"/>
            </a:pPr>
            <a:r>
              <a:rPr lang="en-GB" sz="2800" dirty="0"/>
              <a:t>It is in North Italy and has approximately 35.000 citizens and a health agency</a:t>
            </a:r>
          </a:p>
          <a:p>
            <a:pPr marL="742950" indent="-742950">
              <a:buFont typeface="+mj-lt"/>
              <a:buAutoNum type="alphaLcParenR"/>
            </a:pPr>
            <a:r>
              <a:rPr lang="en-GB" sz="2800" dirty="0"/>
              <a:t>It is in Vatican City and has approximately 800 citizens and a health agency</a:t>
            </a:r>
          </a:p>
        </p:txBody>
      </p:sp>
    </p:spTree>
    <p:extLst>
      <p:ext uri="{BB962C8B-B14F-4D97-AF65-F5344CB8AC3E}">
        <p14:creationId xmlns:p14="http://schemas.microsoft.com/office/powerpoint/2010/main" val="303070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8742" y="352450"/>
            <a:ext cx="11101135" cy="1809500"/>
          </a:xfrm>
        </p:spPr>
        <p:txBody>
          <a:bodyPr>
            <a:noAutofit/>
          </a:bodyPr>
          <a:lstStyle/>
          <a:p>
            <a:r>
              <a:rPr lang="en-GB" sz="3000" spc="50" dirty="0">
                <a:latin typeface="+mn-lt"/>
                <a:ea typeface="+mn-ea"/>
                <a:cs typeface="+mn-cs"/>
              </a:rPr>
              <a:t>How will you deal with challenges with the management of joined up services?</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58131" y="1993804"/>
            <a:ext cx="11646568" cy="3228861"/>
          </a:xfrm>
        </p:spPr>
        <p:txBody>
          <a:bodyPr>
            <a:noAutofit/>
          </a:bodyPr>
          <a:lstStyle/>
          <a:p>
            <a:pPr marL="0" indent="0">
              <a:buNone/>
            </a:pPr>
            <a:r>
              <a:rPr lang="en-GB" sz="3300" dirty="0"/>
              <a:t>                                                  </a:t>
            </a:r>
            <a:r>
              <a:rPr lang="en-GB" sz="7000" dirty="0"/>
              <a:t>?</a:t>
            </a:r>
            <a:endParaRPr lang="en-GB" sz="3300" dirty="0"/>
          </a:p>
        </p:txBody>
      </p:sp>
    </p:spTree>
    <p:extLst>
      <p:ext uri="{BB962C8B-B14F-4D97-AF65-F5344CB8AC3E}">
        <p14:creationId xmlns:p14="http://schemas.microsoft.com/office/powerpoint/2010/main" val="1744328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8742" y="352450"/>
            <a:ext cx="11101135" cy="1809500"/>
          </a:xfrm>
        </p:spPr>
        <p:txBody>
          <a:bodyPr>
            <a:noAutofit/>
          </a:bodyPr>
          <a:lstStyle/>
          <a:p>
            <a:r>
              <a:rPr lang="en-GB" sz="3000" spc="50" dirty="0">
                <a:latin typeface="+mn-lt"/>
                <a:ea typeface="+mn-ea"/>
                <a:cs typeface="+mn-cs"/>
              </a:rPr>
              <a:t>What are the necessary competencies and skills to support service integration and partnership working (multiple choice)? </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58131" y="1993804"/>
            <a:ext cx="11646568" cy="3228861"/>
          </a:xfrm>
        </p:spPr>
        <p:txBody>
          <a:bodyPr>
            <a:noAutofit/>
          </a:bodyPr>
          <a:lstStyle/>
          <a:p>
            <a:pPr marL="742950" indent="-742950">
              <a:buFont typeface="+mj-lt"/>
              <a:buAutoNum type="alphaLcParenR"/>
            </a:pPr>
            <a:r>
              <a:rPr lang="en-GB" sz="2800" dirty="0"/>
              <a:t>Risk management, </a:t>
            </a:r>
          </a:p>
          <a:p>
            <a:pPr marL="742950" indent="-742950">
              <a:buFont typeface="+mj-lt"/>
              <a:buAutoNum type="alphaLcParenR"/>
            </a:pPr>
            <a:r>
              <a:rPr lang="en-GB" sz="2800" dirty="0"/>
              <a:t>Confidentiality, </a:t>
            </a:r>
          </a:p>
          <a:p>
            <a:pPr marL="742950" indent="-742950">
              <a:buFont typeface="+mj-lt"/>
              <a:buAutoNum type="alphaLcParenR"/>
            </a:pPr>
            <a:r>
              <a:rPr lang="en-GB" sz="2800" dirty="0"/>
              <a:t>Communication,</a:t>
            </a:r>
          </a:p>
          <a:p>
            <a:pPr marL="742950" indent="-742950">
              <a:buFont typeface="+mj-lt"/>
              <a:buAutoNum type="alphaLcParenR"/>
            </a:pPr>
            <a:r>
              <a:rPr lang="en-GB" sz="2800" dirty="0"/>
              <a:t>Group dynamics, </a:t>
            </a:r>
          </a:p>
          <a:p>
            <a:pPr marL="742950" indent="-742950">
              <a:buFont typeface="+mj-lt"/>
              <a:buAutoNum type="alphaLcParenR"/>
            </a:pPr>
            <a:r>
              <a:rPr lang="en-GB" sz="2800" dirty="0"/>
              <a:t>Accountability and shared accountability regarding integrated care. </a:t>
            </a:r>
          </a:p>
        </p:txBody>
      </p:sp>
    </p:spTree>
    <p:extLst>
      <p:ext uri="{BB962C8B-B14F-4D97-AF65-F5344CB8AC3E}">
        <p14:creationId xmlns:p14="http://schemas.microsoft.com/office/powerpoint/2010/main" val="102248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1547-4724-D2C0-CDDE-3B0FFD2D5510}"/>
              </a:ext>
            </a:extLst>
          </p:cNvPr>
          <p:cNvSpPr>
            <a:spLocks noGrp="1"/>
          </p:cNvSpPr>
          <p:nvPr>
            <p:ph type="title"/>
          </p:nvPr>
        </p:nvSpPr>
        <p:spPr>
          <a:xfrm>
            <a:off x="278742" y="352450"/>
            <a:ext cx="11101135" cy="1809500"/>
          </a:xfrm>
        </p:spPr>
        <p:txBody>
          <a:bodyPr>
            <a:noAutofit/>
          </a:bodyPr>
          <a:lstStyle/>
          <a:p>
            <a:r>
              <a:rPr lang="en-GB" sz="3000" spc="50" dirty="0">
                <a:latin typeface="+mn-lt"/>
                <a:ea typeface="+mn-ea"/>
                <a:cs typeface="+mn-cs"/>
              </a:rPr>
              <a:t>Which 3 digital principles are necessary to support a safe Digital Health and Care in Service Integration and Partnership Working?</a:t>
            </a:r>
          </a:p>
        </p:txBody>
      </p:sp>
      <p:sp>
        <p:nvSpPr>
          <p:cNvPr id="3" name="Content Placeholder 2">
            <a:extLst>
              <a:ext uri="{FF2B5EF4-FFF2-40B4-BE49-F238E27FC236}">
                <a16:creationId xmlns:a16="http://schemas.microsoft.com/office/drawing/2014/main" id="{8F68151D-C416-CD65-9F4D-E0DAF8DF8A42}"/>
              </a:ext>
            </a:extLst>
          </p:cNvPr>
          <p:cNvSpPr>
            <a:spLocks noGrp="1"/>
          </p:cNvSpPr>
          <p:nvPr>
            <p:ph idx="1"/>
          </p:nvPr>
        </p:nvSpPr>
        <p:spPr>
          <a:xfrm>
            <a:off x="130630" y="2523193"/>
            <a:ext cx="11646568" cy="3228861"/>
          </a:xfrm>
        </p:spPr>
        <p:txBody>
          <a:bodyPr>
            <a:noAutofit/>
          </a:bodyPr>
          <a:lstStyle/>
          <a:p>
            <a:pPr marL="742950" indent="-742950">
              <a:buFont typeface="+mj-lt"/>
              <a:buAutoNum type="alphaLcParenR"/>
            </a:pPr>
            <a:r>
              <a:rPr lang="en-GB" sz="2800" dirty="0"/>
              <a:t>Power, seclusion, quickness</a:t>
            </a:r>
          </a:p>
          <a:p>
            <a:pPr marL="742950" indent="-742950">
              <a:buFont typeface="+mj-lt"/>
              <a:buAutoNum type="alphaLcParenR"/>
            </a:pPr>
            <a:r>
              <a:rPr lang="en-GB" sz="2800" dirty="0"/>
              <a:t>Inclusive, ethical, user focused</a:t>
            </a:r>
          </a:p>
          <a:p>
            <a:pPr marL="742950" indent="-742950">
              <a:buFont typeface="+mj-lt"/>
              <a:buAutoNum type="alphaLcParenR"/>
            </a:pPr>
            <a:r>
              <a:rPr lang="en-GB" sz="2800" dirty="0"/>
              <a:t>Continuous, revolving, stoic</a:t>
            </a:r>
          </a:p>
          <a:p>
            <a:pPr marL="742950" indent="-742950">
              <a:buFont typeface="+mj-lt"/>
              <a:buAutoNum type="alphaLcParenR"/>
            </a:pPr>
            <a:r>
              <a:rPr lang="en-GB" sz="2800" dirty="0"/>
              <a:t>Broad, flexible, agile</a:t>
            </a:r>
          </a:p>
          <a:p>
            <a:pPr marL="742950" indent="-742950">
              <a:buFont typeface="+mj-lt"/>
              <a:buAutoNum type="alphaLcParenR"/>
            </a:pPr>
            <a:endParaRPr lang="en-GB" sz="2800" dirty="0"/>
          </a:p>
        </p:txBody>
      </p:sp>
    </p:spTree>
    <p:extLst>
      <p:ext uri="{BB962C8B-B14F-4D97-AF65-F5344CB8AC3E}">
        <p14:creationId xmlns:p14="http://schemas.microsoft.com/office/powerpoint/2010/main" val="3557433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58036-E999-F016-4D19-5663CC04463E}"/>
              </a:ext>
            </a:extLst>
          </p:cNvPr>
          <p:cNvSpPr>
            <a:spLocks noGrp="1"/>
          </p:cNvSpPr>
          <p:nvPr>
            <p:ph type="title"/>
          </p:nvPr>
        </p:nvSpPr>
        <p:spPr>
          <a:xfrm>
            <a:off x="230616" y="319994"/>
            <a:ext cx="11101135" cy="1809500"/>
          </a:xfrm>
        </p:spPr>
        <p:txBody>
          <a:bodyPr/>
          <a:lstStyle/>
          <a:p>
            <a:pPr algn="ctr"/>
            <a:r>
              <a:rPr lang="en-GB" dirty="0"/>
              <a:t>Count your points </a:t>
            </a:r>
            <a:r>
              <a:rPr lang="en-GB" dirty="0">
                <a:sym typeface="Wingdings" panose="05000000000000000000" pitchFamily="2" charset="2"/>
              </a:rPr>
              <a:t></a:t>
            </a:r>
            <a:endParaRPr lang="en-GB" dirty="0"/>
          </a:p>
        </p:txBody>
      </p:sp>
      <p:pic>
        <p:nvPicPr>
          <p:cNvPr id="1026" name="Picture 2" descr="Winner cup Vectors &amp; Illustrations for Free Download | Freepik">
            <a:extLst>
              <a:ext uri="{FF2B5EF4-FFF2-40B4-BE49-F238E27FC236}">
                <a16:creationId xmlns:a16="http://schemas.microsoft.com/office/drawing/2014/main" id="{534390AF-2C3B-48D7-09F4-E4739BDCC1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79465" y="1607828"/>
            <a:ext cx="4700897" cy="47008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7434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CA54-FC60-A11D-7EB8-7B7A9C6203D2}"/>
              </a:ext>
            </a:extLst>
          </p:cNvPr>
          <p:cNvSpPr>
            <a:spLocks noGrp="1"/>
          </p:cNvSpPr>
          <p:nvPr>
            <p:ph type="title"/>
          </p:nvPr>
        </p:nvSpPr>
        <p:spPr>
          <a:xfrm>
            <a:off x="446887" y="114300"/>
            <a:ext cx="9771949" cy="1143000"/>
          </a:xfrm>
        </p:spPr>
        <p:txBody>
          <a:bodyPr>
            <a:normAutofit fontScale="90000"/>
          </a:bodyPr>
          <a:lstStyle/>
          <a:p>
            <a:r>
              <a:rPr lang="en-GB" dirty="0"/>
              <a:t>NICE Guidance </a:t>
            </a:r>
            <a:br>
              <a:rPr lang="en-GB" dirty="0"/>
            </a:br>
            <a:r>
              <a:rPr lang="en-GB" sz="2400" dirty="0"/>
              <a:t>Integrated health and social care for people experiencing homelessness</a:t>
            </a:r>
          </a:p>
        </p:txBody>
      </p:sp>
      <p:sp>
        <p:nvSpPr>
          <p:cNvPr id="3" name="Content Placeholder 2">
            <a:extLst>
              <a:ext uri="{FF2B5EF4-FFF2-40B4-BE49-F238E27FC236}">
                <a16:creationId xmlns:a16="http://schemas.microsoft.com/office/drawing/2014/main" id="{5FEE9F5F-E643-1A34-0449-A0881BEB10F0}"/>
              </a:ext>
            </a:extLst>
          </p:cNvPr>
          <p:cNvSpPr>
            <a:spLocks noGrp="1"/>
          </p:cNvSpPr>
          <p:nvPr>
            <p:ph idx="1"/>
          </p:nvPr>
        </p:nvSpPr>
        <p:spPr>
          <a:xfrm>
            <a:off x="550864" y="1745032"/>
            <a:ext cx="9149876" cy="4569368"/>
          </a:xfrm>
        </p:spPr>
        <p:txBody>
          <a:bodyPr>
            <a:normAutofit lnSpcReduction="10000"/>
          </a:bodyPr>
          <a:lstStyle/>
          <a:p>
            <a:pPr marL="0" indent="0">
              <a:buNone/>
            </a:pPr>
            <a:r>
              <a:rPr lang="en-GB" sz="2700" dirty="0"/>
              <a:t>In pairs select a section, read it through, discuss, take notes and feedback to the whole group</a:t>
            </a:r>
          </a:p>
          <a:p>
            <a:pPr marL="0" indent="0">
              <a:buNone/>
            </a:pPr>
            <a:endParaRPr lang="en-GB" sz="2700" dirty="0"/>
          </a:p>
          <a:p>
            <a:pPr marL="400050" lvl="1" indent="0">
              <a:buNone/>
            </a:pPr>
            <a:r>
              <a:rPr lang="en-GB" sz="2300" dirty="0"/>
              <a:t>1.2 Planning and Commissioning (red pair)</a:t>
            </a:r>
          </a:p>
          <a:p>
            <a:pPr marL="400050" lvl="1" indent="0">
              <a:buNone/>
            </a:pPr>
            <a:r>
              <a:rPr lang="en-GB" sz="2300" dirty="0"/>
              <a:t>1.3 Models of multidisciplinary service provision (green pair)</a:t>
            </a:r>
          </a:p>
          <a:p>
            <a:pPr marL="400050" lvl="1" indent="0">
              <a:buNone/>
            </a:pPr>
            <a:r>
              <a:rPr lang="en-GB" sz="2300" dirty="0"/>
              <a:t>1.5 Access and engagement with services (purple pair)</a:t>
            </a:r>
          </a:p>
          <a:p>
            <a:pPr marL="400050" lvl="1" indent="0">
              <a:buNone/>
            </a:pPr>
            <a:r>
              <a:rPr lang="en-GB" sz="2300" dirty="0"/>
              <a:t>1.8 Transition between different settings (orange pair)</a:t>
            </a:r>
          </a:p>
          <a:p>
            <a:pPr marL="400050" lvl="1" indent="0">
              <a:buNone/>
            </a:pPr>
            <a:r>
              <a:rPr lang="en-GB" sz="2300" dirty="0"/>
              <a:t>1.11 Long Term Support (blue pair)</a:t>
            </a:r>
          </a:p>
          <a:p>
            <a:pPr marL="400050" lvl="1" indent="0">
              <a:buNone/>
            </a:pPr>
            <a:r>
              <a:rPr lang="en-GB" sz="2300" dirty="0"/>
              <a:t>1.12 Staff support and Development (yellow pair)</a:t>
            </a:r>
          </a:p>
        </p:txBody>
      </p:sp>
      <p:sp>
        <p:nvSpPr>
          <p:cNvPr id="4" name="Date Placeholder 3">
            <a:extLst>
              <a:ext uri="{FF2B5EF4-FFF2-40B4-BE49-F238E27FC236}">
                <a16:creationId xmlns:a16="http://schemas.microsoft.com/office/drawing/2014/main" id="{DFFC6467-F2B0-A41A-07D5-6111779D8A8B}"/>
              </a:ext>
            </a:extLst>
          </p:cNvPr>
          <p:cNvSpPr>
            <a:spLocks noGrp="1"/>
          </p:cNvSpPr>
          <p:nvPr>
            <p:ph type="dt" sz="half" idx="10"/>
          </p:nvPr>
        </p:nvSpPr>
        <p:spPr/>
        <p:txBody>
          <a:bodyPr/>
          <a:lstStyle/>
          <a:p>
            <a:pPr>
              <a:defRPr/>
            </a:pPr>
            <a:fld id="{5F6C42B4-4545-4B0B-8922-C1BEB82246AC}" type="datetime1">
              <a:rPr lang="en-GB" altLang="en-US" smtClean="0"/>
              <a:pPr>
                <a:defRPr/>
              </a:pPr>
              <a:t>16/04/2026</a:t>
            </a:fld>
            <a:endParaRPr lang="en-GB" altLang="en-US" dirty="0"/>
          </a:p>
        </p:txBody>
      </p:sp>
      <p:sp>
        <p:nvSpPr>
          <p:cNvPr id="5" name="Slide Number Placeholder 4">
            <a:extLst>
              <a:ext uri="{FF2B5EF4-FFF2-40B4-BE49-F238E27FC236}">
                <a16:creationId xmlns:a16="http://schemas.microsoft.com/office/drawing/2014/main" id="{93C8A7A6-C067-BB74-9A0E-058382961BA1}"/>
              </a:ext>
            </a:extLst>
          </p:cNvPr>
          <p:cNvSpPr>
            <a:spLocks noGrp="1"/>
          </p:cNvSpPr>
          <p:nvPr>
            <p:ph type="sldNum" sz="quarter" idx="12"/>
          </p:nvPr>
        </p:nvSpPr>
        <p:spPr/>
        <p:txBody>
          <a:bodyPr/>
          <a:lstStyle/>
          <a:p>
            <a:pPr>
              <a:defRPr/>
            </a:pPr>
            <a:fld id="{CD2646EA-3FBA-4312-AF5F-311BA8B2DFAE}" type="slidenum">
              <a:rPr lang="en-GB" altLang="en-US" smtClean="0"/>
              <a:pPr>
                <a:defRPr/>
              </a:pPr>
              <a:t>22</a:t>
            </a:fld>
            <a:endParaRPr lang="en-GB" altLang="en-US"/>
          </a:p>
        </p:txBody>
      </p:sp>
    </p:spTree>
    <p:extLst>
      <p:ext uri="{BB962C8B-B14F-4D97-AF65-F5344CB8AC3E}">
        <p14:creationId xmlns:p14="http://schemas.microsoft.com/office/powerpoint/2010/main" val="3458548745"/>
      </p:ext>
    </p:extLst>
  </p:cSld>
  <p:clrMapOvr>
    <a:masterClrMapping/>
  </p:clrMapOvr>
</p:sld>
</file>

<file path=ppt/theme/theme1.xml><?xml version="1.0" encoding="utf-8"?>
<a:theme xmlns:a="http://schemas.openxmlformats.org/drawingml/2006/main" name="GlowVTI">
  <a:themeElements>
    <a:clrScheme name="AnalogousFromRegularSeedLeftStep">
      <a:dk1>
        <a:srgbClr val="000000"/>
      </a:dk1>
      <a:lt1>
        <a:srgbClr val="FFFFFF"/>
      </a:lt1>
      <a:dk2>
        <a:srgbClr val="1B2F30"/>
      </a:dk2>
      <a:lt2>
        <a:srgbClr val="F0F0F3"/>
      </a:lt2>
      <a:accent1>
        <a:srgbClr val="9FA71E"/>
      </a:accent1>
      <a:accent2>
        <a:srgbClr val="D59117"/>
      </a:accent2>
      <a:accent3>
        <a:srgbClr val="E75429"/>
      </a:accent3>
      <a:accent4>
        <a:srgbClr val="D5173B"/>
      </a:accent4>
      <a:accent5>
        <a:srgbClr val="E7299C"/>
      </a:accent5>
      <a:accent6>
        <a:srgbClr val="D017D5"/>
      </a:accent6>
      <a:hlink>
        <a:srgbClr val="706ACD"/>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1372</Words>
  <Application>Microsoft Office PowerPoint</Application>
  <PresentationFormat>Widescreen</PresentationFormat>
  <Paragraphs>161</Paragraphs>
  <Slides>22</Slides>
  <Notes>18</Notes>
  <HiddenSlides>1</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Arial</vt:lpstr>
      <vt:lpstr>Avenir Next LT Pro</vt:lpstr>
      <vt:lpstr>Bell MT</vt:lpstr>
      <vt:lpstr>Calibri</vt:lpstr>
      <vt:lpstr>Calibri Light</vt:lpstr>
      <vt:lpstr>Cambria</vt:lpstr>
      <vt:lpstr>Wingdings</vt:lpstr>
      <vt:lpstr>GlowVTI</vt:lpstr>
      <vt:lpstr>UWTSD Holding Page</vt:lpstr>
      <vt:lpstr>Revision Quiz  LCHS7005 Service Integration &amp; Partnership Working</vt:lpstr>
      <vt:lpstr>Integration= coherent set of methods, models on the funding, administrative, organizational, service delivery and clinical levels designed to create connectivity, alignment and collaboration within and between the cure and care sectors. Which view is reflected?</vt:lpstr>
      <vt:lpstr>Which ones are frameworks, concepts, and models of Service Integration and Partnership Working (multiple choice)?</vt:lpstr>
      <vt:lpstr>What do partnerships try to achieve?</vt:lpstr>
      <vt:lpstr>We discussed the rationale for Integrated Services. For example, the negative impact of fragmented and uncoordinated care. What is part of patients’ rationale for Integrated Services?</vt:lpstr>
      <vt:lpstr>Which authors are essential literature on the subject of Service, HSC and Health System Integration (multiple choice)?</vt:lpstr>
      <vt:lpstr>Who wrote a key publication on the subject of partnership working in 2014?</vt:lpstr>
      <vt:lpstr>When are the key periods of policies, legislation and approaches of integrated care in the UK?</vt:lpstr>
      <vt:lpstr>What are the specific parts of an integrated care system in the UK?</vt:lpstr>
      <vt:lpstr>42 ICS in England cover populations of around 500,000 to 3 million people. An ICS is made up of 3 levels, which ones?</vt:lpstr>
      <vt:lpstr>Which journals publish relevant articles on the subjects of Service Integration and Partnership (multiple choice)?</vt:lpstr>
      <vt:lpstr>What constitutes effective Partnership Working in Health and Social Care Practice following Jelphs and Dickenson (2008)?</vt:lpstr>
      <vt:lpstr>Partnership in HSC practice</vt:lpstr>
      <vt:lpstr>What can be some of the challenges of social integration and partnership working in practice (multiple choice)?</vt:lpstr>
      <vt:lpstr>What are the benefits of Service Integrated Partnerships (multiple choice)?</vt:lpstr>
      <vt:lpstr>With the benefits in mind what is the issue with the outcomes of Service Integration and Partnerships in HSC (multiple choice)?</vt:lpstr>
      <vt:lpstr>Globally countries also have been using a service integration and partnership approach. Italy had the Rovereto project. What do you know about Rovereto? </vt:lpstr>
      <vt:lpstr>How will you deal with challenges with the management of joined up services?</vt:lpstr>
      <vt:lpstr>What are the necessary competencies and skills to support service integration and partnership working (multiple choice)? </vt:lpstr>
      <vt:lpstr>Which 3 digital principles are necessary to support a safe Digital Health and Care in Service Integration and Partnership Working?</vt:lpstr>
      <vt:lpstr>Count your points </vt:lpstr>
      <vt:lpstr>NICE Guidance  Integrated health and social care for people experiencing homelessness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Quiz LCHS7005 Service Integration &amp; Partnership Working</dc:title>
  <dc:creator>Diola Bijlhout</dc:creator>
  <cp:lastModifiedBy>Diola Bijlhout</cp:lastModifiedBy>
  <cp:revision>20</cp:revision>
  <dcterms:created xsi:type="dcterms:W3CDTF">2023-08-10T21:23:36Z</dcterms:created>
  <dcterms:modified xsi:type="dcterms:W3CDTF">2026-04-16T11:14:35Z</dcterms:modified>
</cp:coreProperties>
</file>