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70" r:id="rId14"/>
    <p:sldId id="271" r:id="rId15"/>
    <p:sldId id="272" r:id="rId16"/>
    <p:sldId id="273"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4168785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16092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2951506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12774B-14B8-450C-B915-F7DA1A29DDB9}"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1259325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2774B-14B8-450C-B915-F7DA1A29DDB9}" type="datetimeFigureOut">
              <a:rPr lang="en-GB" smtClean="0"/>
              <a:t>20/11/2021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3916297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1341358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73818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670484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12774B-14B8-450C-B915-F7DA1A29DDB9}"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374253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12774B-14B8-450C-B915-F7DA1A29DDB9}"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3173556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2578216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205927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598686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705407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630332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26225542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2774B-14B8-450C-B915-F7DA1A29DDB9}"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E0FCD-9562-412C-9BE6-71905D1801AB}" type="slidenum">
              <a:rPr lang="en-GB" smtClean="0"/>
              <a:t>‹#›</a:t>
            </a:fld>
            <a:endParaRPr lang="en-GB"/>
          </a:p>
        </p:txBody>
      </p:sp>
    </p:spTree>
    <p:extLst>
      <p:ext uri="{BB962C8B-B14F-4D97-AF65-F5344CB8AC3E}">
        <p14:creationId xmlns:p14="http://schemas.microsoft.com/office/powerpoint/2010/main" val="3569250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E12774B-14B8-450C-B915-F7DA1A29DDB9}" type="datetimeFigureOut">
              <a:rPr lang="en-GB" smtClean="0"/>
              <a:t>20/11/2021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AFE0FCD-9562-412C-9BE6-71905D1801AB}" type="slidenum">
              <a:rPr lang="en-GB" smtClean="0"/>
              <a:t>‹#›</a:t>
            </a:fld>
            <a:endParaRPr lang="en-GB"/>
          </a:p>
        </p:txBody>
      </p:sp>
    </p:spTree>
    <p:extLst>
      <p:ext uri="{BB962C8B-B14F-4D97-AF65-F5344CB8AC3E}">
        <p14:creationId xmlns:p14="http://schemas.microsoft.com/office/powerpoint/2010/main" val="4708641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Synaptic Transmission</a:t>
            </a:r>
          </a:p>
        </p:txBody>
      </p:sp>
      <p:sp>
        <p:nvSpPr>
          <p:cNvPr id="3" name="Subtitle 2"/>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1807420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Synaptic Transmission</a:t>
            </a:r>
          </a:p>
        </p:txBody>
      </p:sp>
      <p:sp>
        <p:nvSpPr>
          <p:cNvPr id="5" name="Content Placeholder 4"/>
          <p:cNvSpPr>
            <a:spLocks noGrp="1"/>
          </p:cNvSpPr>
          <p:nvPr>
            <p:ph sz="half" idx="1"/>
          </p:nvPr>
        </p:nvSpPr>
        <p:spPr/>
        <p:txBody>
          <a:bodyPr/>
          <a:lstStyle/>
          <a:p>
            <a:r>
              <a:rPr lang="en-GB" dirty="0"/>
              <a:t>Neurons are connected via specialized structures called synapses. </a:t>
            </a:r>
          </a:p>
          <a:p>
            <a:endParaRPr lang="en-GB" dirty="0"/>
          </a:p>
          <a:p>
            <a:r>
              <a:rPr lang="en-GB" dirty="0"/>
              <a:t>The transmission of a nerve impulse or action potential from one neuron to another neuron across the synapse, is called synaptic transmission.</a:t>
            </a:r>
          </a:p>
        </p:txBody>
      </p:sp>
      <p:sp>
        <p:nvSpPr>
          <p:cNvPr id="6" name="Content Placeholder 5"/>
          <p:cNvSpPr>
            <a:spLocks noGrp="1"/>
          </p:cNvSpPr>
          <p:nvPr>
            <p:ph sz="half" idx="2"/>
          </p:nvPr>
        </p:nvSpPr>
        <p:spPr/>
        <p:txBody>
          <a:bodyPr/>
          <a:lstStyle/>
          <a:p>
            <a:endParaRPr lang="en-GB"/>
          </a:p>
        </p:txBody>
      </p:sp>
      <p:pic>
        <p:nvPicPr>
          <p:cNvPr id="7" name="Picture 6"/>
          <p:cNvPicPr>
            <a:picLocks noChangeAspect="1"/>
          </p:cNvPicPr>
          <p:nvPr/>
        </p:nvPicPr>
        <p:blipFill>
          <a:blip r:embed="rId2"/>
          <a:stretch>
            <a:fillRect/>
          </a:stretch>
        </p:blipFill>
        <p:spPr>
          <a:xfrm>
            <a:off x="6384470" y="1825624"/>
            <a:ext cx="5258405" cy="4411889"/>
          </a:xfrm>
          <a:prstGeom prst="rect">
            <a:avLst/>
          </a:prstGeom>
        </p:spPr>
      </p:pic>
    </p:spTree>
    <p:extLst>
      <p:ext uri="{BB962C8B-B14F-4D97-AF65-F5344CB8AC3E}">
        <p14:creationId xmlns:p14="http://schemas.microsoft.com/office/powerpoint/2010/main" val="72904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Synaptic Transmission  - Structure</a:t>
            </a:r>
          </a:p>
        </p:txBody>
      </p:sp>
      <p:sp>
        <p:nvSpPr>
          <p:cNvPr id="3" name="Content Placeholder 2"/>
          <p:cNvSpPr>
            <a:spLocks noGrp="1"/>
          </p:cNvSpPr>
          <p:nvPr>
            <p:ph sz="half" idx="1"/>
          </p:nvPr>
        </p:nvSpPr>
        <p:spPr>
          <a:xfrm>
            <a:off x="838200" y="1387929"/>
            <a:ext cx="5181600" cy="5513614"/>
          </a:xfrm>
        </p:spPr>
        <p:txBody>
          <a:bodyPr>
            <a:normAutofit fontScale="70000" lnSpcReduction="20000"/>
          </a:bodyPr>
          <a:lstStyle/>
          <a:p>
            <a:r>
              <a:rPr lang="en-GB" dirty="0"/>
              <a:t>Pre-synaptic Terminal</a:t>
            </a:r>
          </a:p>
          <a:p>
            <a:r>
              <a:rPr lang="en-GB" dirty="0"/>
              <a:t>It is the axon terminal of the pre-synaptic neuron. t is connected to the post-synaptic neuron or cell via the synaptic cleft.</a:t>
            </a:r>
          </a:p>
          <a:p>
            <a:r>
              <a:rPr lang="en-GB" dirty="0"/>
              <a:t>The pre-synaptic terminal has multiple adaptations to release neurotransmitter when the action potential reaches the axon terminal. Neurotransmitters are kept stored in the axon terminal in the form of vesicles. Certain calcium channels are present in the plasma membrane. Certain channels for the release and uptake of neurotransmitters are also present.</a:t>
            </a:r>
          </a:p>
          <a:p>
            <a:endParaRPr lang="en-GB" dirty="0"/>
          </a:p>
          <a:p>
            <a:r>
              <a:rPr lang="en-GB" dirty="0"/>
              <a:t>Synaptic Cleft</a:t>
            </a:r>
          </a:p>
          <a:p>
            <a:r>
              <a:rPr lang="en-GB" dirty="0"/>
              <a:t>It is the space between the pre-synaptic and post-synaptic cells. the neurotransmitters released by the pre-synaptic terminal diffuse through this space to act on the post-synaptic cells.</a:t>
            </a:r>
          </a:p>
          <a:p>
            <a:pPr marL="0" indent="0">
              <a:buNone/>
            </a:pPr>
            <a:endParaRPr lang="en-GB" dirty="0"/>
          </a:p>
          <a:p>
            <a:r>
              <a:rPr lang="en-GB" dirty="0"/>
              <a:t>Post-synaptic Terminal</a:t>
            </a:r>
          </a:p>
          <a:p>
            <a:r>
              <a:rPr lang="en-GB" dirty="0"/>
              <a:t>The post-synaptic terminal is the dendrites of the post synaptic neuron. It contains receptors for neurotransmitters that are linked to some ion channels. The binding of neurotransmitters to these receptors results in the opening of ion channels, the ion diffuse across the cell, and an action potential is generated in the post-synaptic cell.</a:t>
            </a:r>
          </a:p>
          <a:p>
            <a:endParaRPr lang="en-GB" dirty="0"/>
          </a:p>
        </p:txBody>
      </p:sp>
      <p:sp>
        <p:nvSpPr>
          <p:cNvPr id="4" name="Content Placeholder 3"/>
          <p:cNvSpPr>
            <a:spLocks noGrp="1"/>
          </p:cNvSpPr>
          <p:nvPr>
            <p:ph sz="half" idx="2"/>
          </p:nvPr>
        </p:nvSpPr>
        <p:spPr/>
        <p:txBody>
          <a:bodyPr>
            <a:normAutofit fontScale="70000" lnSpcReduction="20000"/>
          </a:bodyPr>
          <a:lstStyle/>
          <a:p>
            <a:endParaRPr lang="en-GB"/>
          </a:p>
        </p:txBody>
      </p:sp>
      <p:pic>
        <p:nvPicPr>
          <p:cNvPr id="5" name="Picture 4"/>
          <p:cNvPicPr>
            <a:picLocks noChangeAspect="1"/>
          </p:cNvPicPr>
          <p:nvPr/>
        </p:nvPicPr>
        <p:blipFill>
          <a:blip r:embed="rId2"/>
          <a:stretch>
            <a:fillRect/>
          </a:stretch>
        </p:blipFill>
        <p:spPr>
          <a:xfrm>
            <a:off x="6284748" y="1825625"/>
            <a:ext cx="5261304" cy="4413887"/>
          </a:xfrm>
          <a:prstGeom prst="rect">
            <a:avLst/>
          </a:prstGeom>
        </p:spPr>
      </p:pic>
    </p:spTree>
    <p:extLst>
      <p:ext uri="{BB962C8B-B14F-4D97-AF65-F5344CB8AC3E}">
        <p14:creationId xmlns:p14="http://schemas.microsoft.com/office/powerpoint/2010/main" val="1627945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Process of Synaptic Transmission</a:t>
            </a:r>
          </a:p>
        </p:txBody>
      </p:sp>
      <p:sp>
        <p:nvSpPr>
          <p:cNvPr id="6" name="Content Placeholder 5"/>
          <p:cNvSpPr>
            <a:spLocks noGrp="1"/>
          </p:cNvSpPr>
          <p:nvPr>
            <p:ph sz="half" idx="1"/>
          </p:nvPr>
        </p:nvSpPr>
        <p:spPr>
          <a:xfrm>
            <a:off x="1103312" y="2060575"/>
            <a:ext cx="4396339" cy="4503511"/>
          </a:xfrm>
        </p:spPr>
        <p:txBody>
          <a:bodyPr>
            <a:normAutofit fontScale="85000" lnSpcReduction="10000"/>
          </a:bodyPr>
          <a:lstStyle/>
          <a:p>
            <a:r>
              <a:rPr lang="en-GB" dirty="0"/>
              <a:t>Specialized voltage-gated calcium channels are located in the pre-synaptic terminal.</a:t>
            </a:r>
          </a:p>
          <a:p>
            <a:r>
              <a:rPr lang="en-GB" dirty="0"/>
              <a:t>The action potential reaches the axon terminal, causing the opening of calcium channels.</a:t>
            </a:r>
          </a:p>
          <a:p>
            <a:r>
              <a:rPr lang="en-GB" dirty="0"/>
              <a:t>The opening of calcium channels causes these ions to diffuse into the axon fibre.</a:t>
            </a:r>
          </a:p>
          <a:p>
            <a:r>
              <a:rPr lang="en-GB" dirty="0"/>
              <a:t>Once inside the axon terminal, calcium ions bind to some specialized proteins located on the inner surface of the membrane.</a:t>
            </a:r>
          </a:p>
          <a:p>
            <a:r>
              <a:rPr lang="en-GB" dirty="0"/>
              <a:t>Binding of calcium ions to these release sites causes the synaptic vesicles to diffuse with the terminal membrane.</a:t>
            </a:r>
          </a:p>
          <a:p>
            <a:r>
              <a:rPr lang="en-GB" dirty="0"/>
              <a:t>Synaptic vesicles diffuse and the neurotransmitter molecules present in them are released into the synaptic cleft.</a:t>
            </a:r>
          </a:p>
        </p:txBody>
      </p:sp>
      <p:sp>
        <p:nvSpPr>
          <p:cNvPr id="7" name="Content Placeholder 6"/>
          <p:cNvSpPr>
            <a:spLocks noGrp="1"/>
          </p:cNvSpPr>
          <p:nvPr>
            <p:ph sz="half" idx="2"/>
          </p:nvPr>
        </p:nvSpPr>
        <p:spPr/>
        <p:txBody>
          <a:bodyPr>
            <a:normAutofit fontScale="85000" lnSpcReduction="10000"/>
          </a:bodyPr>
          <a:lstStyle/>
          <a:p>
            <a:endParaRPr lang="en-GB" dirty="0"/>
          </a:p>
        </p:txBody>
      </p:sp>
      <p:pic>
        <p:nvPicPr>
          <p:cNvPr id="8" name="Picture 7"/>
          <p:cNvPicPr>
            <a:picLocks noChangeAspect="1"/>
          </p:cNvPicPr>
          <p:nvPr/>
        </p:nvPicPr>
        <p:blipFill>
          <a:blip r:embed="rId2"/>
          <a:stretch>
            <a:fillRect/>
          </a:stretch>
        </p:blipFill>
        <p:spPr>
          <a:xfrm>
            <a:off x="6181725" y="1747157"/>
            <a:ext cx="6010275" cy="4523014"/>
          </a:xfrm>
          <a:prstGeom prst="rect">
            <a:avLst/>
          </a:prstGeom>
        </p:spPr>
      </p:pic>
    </p:spTree>
    <p:extLst>
      <p:ext uri="{BB962C8B-B14F-4D97-AF65-F5344CB8AC3E}">
        <p14:creationId xmlns:p14="http://schemas.microsoft.com/office/powerpoint/2010/main" val="3571754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sp>
        <p:nvSpPr>
          <p:cNvPr id="6" name="Content Placeholder 5"/>
          <p:cNvSpPr>
            <a:spLocks noGrp="1"/>
          </p:cNvSpPr>
          <p:nvPr>
            <p:ph sz="half" idx="1"/>
          </p:nvPr>
        </p:nvSpPr>
        <p:spPr/>
        <p:txBody>
          <a:bodyPr>
            <a:normAutofit/>
          </a:bodyPr>
          <a:lstStyle/>
          <a:p>
            <a:r>
              <a:rPr lang="en-GB" dirty="0"/>
              <a:t>The number of neurotransmitters released into the cleft is proportional to the number of calcium ions diffusing into the pre-synaptic terminal.</a:t>
            </a:r>
          </a:p>
          <a:p>
            <a:endParaRPr lang="en-GB" dirty="0"/>
          </a:p>
          <a:p>
            <a:r>
              <a:rPr lang="en-GB" dirty="0"/>
              <a:t>The process of synaptic transmission is completed when an action potential is generated in the post-synaptic cell. It involves the following steps.</a:t>
            </a:r>
          </a:p>
        </p:txBody>
      </p:sp>
      <p:sp>
        <p:nvSpPr>
          <p:cNvPr id="8" name="Content Placeholder 7"/>
          <p:cNvSpPr>
            <a:spLocks noGrp="1"/>
          </p:cNvSpPr>
          <p:nvPr>
            <p:ph sz="half" idx="2"/>
          </p:nvPr>
        </p:nvSpPr>
        <p:spPr/>
        <p:txBody>
          <a:bodyPr>
            <a:normAutofit/>
          </a:bodyPr>
          <a:lstStyle/>
          <a:p>
            <a:endParaRPr lang="en-GB"/>
          </a:p>
        </p:txBody>
      </p:sp>
      <p:pic>
        <p:nvPicPr>
          <p:cNvPr id="9" name="Picture 8"/>
          <p:cNvPicPr>
            <a:picLocks noChangeAspect="1"/>
          </p:cNvPicPr>
          <p:nvPr/>
        </p:nvPicPr>
        <p:blipFill>
          <a:blip r:embed="rId2"/>
          <a:stretch>
            <a:fillRect/>
          </a:stretch>
        </p:blipFill>
        <p:spPr>
          <a:xfrm>
            <a:off x="6339176" y="1756980"/>
            <a:ext cx="5261304" cy="4419983"/>
          </a:xfrm>
          <a:prstGeom prst="rect">
            <a:avLst/>
          </a:prstGeom>
        </p:spPr>
      </p:pic>
    </p:spTree>
    <p:extLst>
      <p:ext uri="{BB962C8B-B14F-4D97-AF65-F5344CB8AC3E}">
        <p14:creationId xmlns:p14="http://schemas.microsoft.com/office/powerpoint/2010/main" val="113779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20000"/>
          </a:bodyPr>
          <a:lstStyle/>
          <a:p>
            <a:r>
              <a:rPr lang="en-GB" dirty="0"/>
              <a:t>Neurotransmitters diffuse across the synaptic cleft .</a:t>
            </a:r>
          </a:p>
          <a:p>
            <a:r>
              <a:rPr lang="en-GB" dirty="0"/>
              <a:t>The neurotransmitters bind to the membrane receptors and activate them.</a:t>
            </a:r>
          </a:p>
          <a:p>
            <a:r>
              <a:rPr lang="en-GB" dirty="0"/>
              <a:t>The activation of receptors causes the opening of ion channels.</a:t>
            </a:r>
          </a:p>
          <a:p>
            <a:r>
              <a:rPr lang="en-GB" dirty="0"/>
              <a:t>Sodium ions rapidly enter the cell </a:t>
            </a:r>
          </a:p>
          <a:p>
            <a:r>
              <a:rPr lang="en-GB" dirty="0"/>
              <a:t>Sodium ions into the cell causes depolarization and a receptor potential is generated.</a:t>
            </a:r>
          </a:p>
          <a:p>
            <a:r>
              <a:rPr lang="en-GB" dirty="0"/>
              <a:t>If the receptor potential is greater than the threshold, an action potential is generated in the post-synaptic cell.</a:t>
            </a:r>
          </a:p>
        </p:txBody>
      </p:sp>
      <p:pic>
        <p:nvPicPr>
          <p:cNvPr id="5" name="Content Placeholder 4"/>
          <p:cNvPicPr>
            <a:picLocks noGrp="1" noChangeAspect="1"/>
          </p:cNvPicPr>
          <p:nvPr>
            <p:ph sz="half" idx="2"/>
          </p:nvPr>
        </p:nvPicPr>
        <p:blipFill>
          <a:blip r:embed="rId2"/>
          <a:stretch>
            <a:fillRect/>
          </a:stretch>
        </p:blipFill>
        <p:spPr>
          <a:xfrm>
            <a:off x="5654675" y="2502082"/>
            <a:ext cx="4395788" cy="3307986"/>
          </a:xfrm>
          <a:prstGeom prst="rect">
            <a:avLst/>
          </a:prstGeom>
        </p:spPr>
      </p:pic>
    </p:spTree>
    <p:extLst>
      <p:ext uri="{BB962C8B-B14F-4D97-AF65-F5344CB8AC3E}">
        <p14:creationId xmlns:p14="http://schemas.microsoft.com/office/powerpoint/2010/main" val="939401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Removal of Neurotransmitters</a:t>
            </a:r>
          </a:p>
        </p:txBody>
      </p:sp>
      <p:sp>
        <p:nvSpPr>
          <p:cNvPr id="3" name="Content Placeholder 2"/>
          <p:cNvSpPr>
            <a:spLocks noGrp="1"/>
          </p:cNvSpPr>
          <p:nvPr>
            <p:ph sz="half" idx="1"/>
          </p:nvPr>
        </p:nvSpPr>
        <p:spPr/>
        <p:txBody>
          <a:bodyPr>
            <a:normAutofit/>
          </a:bodyPr>
          <a:lstStyle/>
          <a:p>
            <a:r>
              <a:rPr lang="en-GB" dirty="0"/>
              <a:t>The number of neurotransmitters released during synaptic transmission is usually greater than the requirements. </a:t>
            </a:r>
          </a:p>
          <a:p>
            <a:r>
              <a:rPr lang="en-GB" dirty="0"/>
              <a:t>Once an action potential is generated, the excess neurotransmitters must be removed from the cell. </a:t>
            </a:r>
          </a:p>
          <a:p>
            <a:r>
              <a:rPr lang="en-GB" dirty="0"/>
              <a:t>If the extra neurotransmitters are not removed, they will cause continuous excitation of the post-synaptic cell.</a:t>
            </a:r>
          </a:p>
        </p:txBody>
      </p:sp>
      <p:sp>
        <p:nvSpPr>
          <p:cNvPr id="4" name="Content Placeholder 3"/>
          <p:cNvSpPr>
            <a:spLocks noGrp="1"/>
          </p:cNvSpPr>
          <p:nvPr>
            <p:ph sz="half" idx="2"/>
          </p:nvPr>
        </p:nvSpPr>
        <p:spPr/>
        <p:txBody>
          <a:bodyPr>
            <a:normAutofit/>
          </a:bodyPr>
          <a:lstStyle/>
          <a:p>
            <a:endParaRPr lang="en-GB"/>
          </a:p>
        </p:txBody>
      </p:sp>
      <p:pic>
        <p:nvPicPr>
          <p:cNvPr id="5" name="Picture 4"/>
          <p:cNvPicPr>
            <a:picLocks noChangeAspect="1"/>
          </p:cNvPicPr>
          <p:nvPr/>
        </p:nvPicPr>
        <p:blipFill>
          <a:blip r:embed="rId2"/>
          <a:stretch>
            <a:fillRect/>
          </a:stretch>
        </p:blipFill>
        <p:spPr>
          <a:xfrm>
            <a:off x="6172200" y="1825625"/>
            <a:ext cx="5182049" cy="3895682"/>
          </a:xfrm>
          <a:prstGeom prst="rect">
            <a:avLst/>
          </a:prstGeom>
        </p:spPr>
      </p:pic>
    </p:spTree>
    <p:extLst>
      <p:ext uri="{BB962C8B-B14F-4D97-AF65-F5344CB8AC3E}">
        <p14:creationId xmlns:p14="http://schemas.microsoft.com/office/powerpoint/2010/main" val="1576981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85000" lnSpcReduction="10000"/>
          </a:bodyPr>
          <a:lstStyle/>
          <a:p>
            <a:r>
              <a:rPr lang="en-GB" dirty="0"/>
              <a:t>Two ways to remove extra neurotransmitters.</a:t>
            </a:r>
          </a:p>
          <a:p>
            <a:r>
              <a:rPr lang="en-GB" dirty="0"/>
              <a:t>Breakdown enzymes are present in the synaptic cleft. They cleave the neurotransmitters to rapidly decrease their concentration in the synapse. </a:t>
            </a:r>
          </a:p>
          <a:p>
            <a:r>
              <a:rPr lang="en-GB" b="1" dirty="0"/>
              <a:t>Certain protein channels are present in the pre-synaptic terminal. These actively pump the neurotransmitters back into the axon. This also helps to rapidly decrease the concentration of neurotransmitters.</a:t>
            </a:r>
          </a:p>
          <a:p>
            <a:r>
              <a:rPr lang="en-GB" b="1" dirty="0"/>
              <a:t>The reabsorbed neurotransmitters are again packed into the synaptic vesicle and are ready to be released again during the next cycle.</a:t>
            </a:r>
          </a:p>
        </p:txBody>
      </p:sp>
      <p:sp>
        <p:nvSpPr>
          <p:cNvPr id="4" name="Content Placeholder 3"/>
          <p:cNvSpPr>
            <a:spLocks noGrp="1"/>
          </p:cNvSpPr>
          <p:nvPr>
            <p:ph sz="half" idx="2"/>
          </p:nvPr>
        </p:nvSpPr>
        <p:spPr/>
        <p:txBody>
          <a:bodyPr>
            <a:normAutofit fontScale="85000" lnSpcReduction="10000"/>
          </a:bodyPr>
          <a:lstStyle/>
          <a:p>
            <a:endParaRPr lang="en-GB"/>
          </a:p>
        </p:txBody>
      </p:sp>
      <p:pic>
        <p:nvPicPr>
          <p:cNvPr id="5" name="Picture 4"/>
          <p:cNvPicPr>
            <a:picLocks noChangeAspect="1"/>
          </p:cNvPicPr>
          <p:nvPr/>
        </p:nvPicPr>
        <p:blipFill>
          <a:blip r:embed="rId2"/>
          <a:stretch>
            <a:fillRect/>
          </a:stretch>
        </p:blipFill>
        <p:spPr>
          <a:xfrm>
            <a:off x="6280832" y="1782911"/>
            <a:ext cx="5182049" cy="3901778"/>
          </a:xfrm>
          <a:prstGeom prst="rect">
            <a:avLst/>
          </a:prstGeom>
        </p:spPr>
      </p:pic>
    </p:spTree>
    <p:extLst>
      <p:ext uri="{BB962C8B-B14F-4D97-AF65-F5344CB8AC3E}">
        <p14:creationId xmlns:p14="http://schemas.microsoft.com/office/powerpoint/2010/main" val="673238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half" idx="1"/>
          </p:nvPr>
        </p:nvSpPr>
        <p:spPr/>
        <p:txBody>
          <a:bodyPr>
            <a:normAutofit fontScale="92500"/>
          </a:bodyPr>
          <a:lstStyle/>
          <a:p>
            <a:r>
              <a:rPr lang="en-GB" dirty="0"/>
              <a:t>Not every neurotransmitter released into the synapse causes an action potential in the post-synaptic cell.</a:t>
            </a:r>
          </a:p>
          <a:p>
            <a:endParaRPr lang="en-GB" dirty="0"/>
          </a:p>
          <a:p>
            <a:r>
              <a:rPr lang="en-GB" dirty="0"/>
              <a:t>Excitatory Neurotransmitters</a:t>
            </a:r>
          </a:p>
          <a:p>
            <a:pPr lvl="1"/>
            <a:r>
              <a:rPr lang="en-GB" dirty="0"/>
              <a:t>Cause excitation of the post-synaptic cells.</a:t>
            </a:r>
          </a:p>
          <a:p>
            <a:pPr lvl="2"/>
            <a:r>
              <a:rPr lang="en-GB" dirty="0"/>
              <a:t>Increased conduction through the sodium channels by opening them</a:t>
            </a:r>
          </a:p>
          <a:p>
            <a:pPr lvl="2"/>
            <a:r>
              <a:rPr lang="en-GB" dirty="0"/>
              <a:t>Decreased conduction through the potassium channels by blocking them</a:t>
            </a:r>
          </a:p>
          <a:p>
            <a:pPr lvl="1"/>
            <a:r>
              <a:rPr lang="en-GB" b="1" dirty="0"/>
              <a:t>Action potential is generated.</a:t>
            </a:r>
          </a:p>
          <a:p>
            <a:pPr lvl="2"/>
            <a:r>
              <a:rPr lang="en-GB" dirty="0"/>
              <a:t>Examples – Noradrenaline, Acetylcholine,</a:t>
            </a:r>
          </a:p>
        </p:txBody>
      </p:sp>
      <p:sp>
        <p:nvSpPr>
          <p:cNvPr id="4" name="Content Placeholder 3"/>
          <p:cNvSpPr>
            <a:spLocks noGrp="1"/>
          </p:cNvSpPr>
          <p:nvPr>
            <p:ph sz="half" idx="2"/>
          </p:nvPr>
        </p:nvSpPr>
        <p:spPr/>
        <p:txBody>
          <a:bodyPr>
            <a:normAutofit fontScale="92500"/>
          </a:bodyPr>
          <a:lstStyle/>
          <a:p>
            <a:endParaRPr lang="en-GB"/>
          </a:p>
        </p:txBody>
      </p:sp>
      <p:pic>
        <p:nvPicPr>
          <p:cNvPr id="5" name="Picture 4"/>
          <p:cNvPicPr>
            <a:picLocks noChangeAspect="1"/>
          </p:cNvPicPr>
          <p:nvPr/>
        </p:nvPicPr>
        <p:blipFill>
          <a:blip r:embed="rId2"/>
          <a:stretch>
            <a:fillRect/>
          </a:stretch>
        </p:blipFill>
        <p:spPr>
          <a:xfrm>
            <a:off x="6259061" y="1825625"/>
            <a:ext cx="5182049" cy="3907875"/>
          </a:xfrm>
          <a:prstGeom prst="rect">
            <a:avLst/>
          </a:prstGeom>
        </p:spPr>
      </p:pic>
    </p:spTree>
    <p:extLst>
      <p:ext uri="{BB962C8B-B14F-4D97-AF65-F5344CB8AC3E}">
        <p14:creationId xmlns:p14="http://schemas.microsoft.com/office/powerpoint/2010/main" val="2429771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half" idx="1"/>
          </p:nvPr>
        </p:nvSpPr>
        <p:spPr/>
        <p:txBody>
          <a:bodyPr>
            <a:normAutofit lnSpcReduction="10000"/>
          </a:bodyPr>
          <a:lstStyle/>
          <a:p>
            <a:r>
              <a:rPr lang="en-GB" dirty="0"/>
              <a:t>Inhibitory Neurotransmitters</a:t>
            </a:r>
          </a:p>
          <a:p>
            <a:r>
              <a:rPr lang="en-GB" dirty="0"/>
              <a:t>These serve to block synaptic transmission. </a:t>
            </a:r>
          </a:p>
          <a:p>
            <a:pPr lvl="1"/>
            <a:r>
              <a:rPr lang="en-GB" dirty="0"/>
              <a:t>Increased conduction through the potassium channels so that potassium ions diffuse out of the cell</a:t>
            </a:r>
          </a:p>
          <a:p>
            <a:pPr lvl="1"/>
            <a:r>
              <a:rPr lang="en-GB" dirty="0"/>
              <a:t>Decreased conduction through the sodium ions so that no sodium ion enters the cell</a:t>
            </a:r>
          </a:p>
          <a:p>
            <a:r>
              <a:rPr lang="en-GB" dirty="0"/>
              <a:t>All these changes mean no action potential is generated. As a result, synaptic transmission is blocked.</a:t>
            </a:r>
          </a:p>
          <a:p>
            <a:pPr lvl="1"/>
            <a:r>
              <a:rPr lang="en-GB" dirty="0"/>
              <a:t>Examples include GABA, serotonin</a:t>
            </a:r>
          </a:p>
        </p:txBody>
      </p:sp>
      <p:sp>
        <p:nvSpPr>
          <p:cNvPr id="4" name="Content Placeholder 3"/>
          <p:cNvSpPr>
            <a:spLocks noGrp="1"/>
          </p:cNvSpPr>
          <p:nvPr>
            <p:ph sz="half" idx="2"/>
          </p:nvPr>
        </p:nvSpPr>
        <p:spPr/>
        <p:txBody>
          <a:bodyPr>
            <a:normAutofit lnSpcReduction="10000"/>
          </a:bodyPr>
          <a:lstStyle/>
          <a:p>
            <a:endParaRPr lang="en-GB"/>
          </a:p>
        </p:txBody>
      </p:sp>
      <p:pic>
        <p:nvPicPr>
          <p:cNvPr id="5" name="Picture 4"/>
          <p:cNvPicPr>
            <a:picLocks noChangeAspect="1"/>
          </p:cNvPicPr>
          <p:nvPr/>
        </p:nvPicPr>
        <p:blipFill>
          <a:blip r:embed="rId2"/>
          <a:stretch>
            <a:fillRect/>
          </a:stretch>
        </p:blipFill>
        <p:spPr>
          <a:xfrm>
            <a:off x="6172200" y="1785305"/>
            <a:ext cx="5182049" cy="4452209"/>
          </a:xfrm>
          <a:prstGeom prst="rect">
            <a:avLst/>
          </a:prstGeom>
        </p:spPr>
      </p:pic>
    </p:spTree>
    <p:extLst>
      <p:ext uri="{BB962C8B-B14F-4D97-AF65-F5344CB8AC3E}">
        <p14:creationId xmlns:p14="http://schemas.microsoft.com/office/powerpoint/2010/main" val="2356706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p:cNvSpPr>
          <p:nvPr>
            <p:ph type="title"/>
          </p:nvPr>
        </p:nvSpPr>
        <p:spPr/>
        <p:txBody>
          <a:bodyPr/>
          <a:lstStyle/>
          <a:p>
            <a:pPr eaLnBrk="1" hangingPunct="1"/>
            <a:r>
              <a:rPr lang="en-GB" altLang="en-US"/>
              <a:t>Definition of a Drug</a:t>
            </a:r>
          </a:p>
        </p:txBody>
      </p:sp>
      <p:sp>
        <p:nvSpPr>
          <p:cNvPr id="6147" name="Rectangle 3"/>
          <p:cNvSpPr>
            <a:spLocks noGrp="1"/>
          </p:cNvSpPr>
          <p:nvPr>
            <p:ph idx="1"/>
          </p:nvPr>
        </p:nvSpPr>
        <p:spPr/>
        <p:txBody>
          <a:bodyPr/>
          <a:lstStyle/>
          <a:p>
            <a:pPr eaLnBrk="1" hangingPunct="1"/>
            <a:r>
              <a:rPr lang="en-GB" altLang="en-US" dirty="0"/>
              <a:t>an exogenous chemical not necessary for normal cellular function that significantly alters the function of certain cells when taken in fairly low doses and has clear effects on experience, mood, emotion, activity and/or health. </a:t>
            </a:r>
          </a:p>
          <a:p>
            <a:pPr eaLnBrk="1" hangingPunct="1"/>
            <a:endParaRPr lang="en-GB" altLang="en-US" dirty="0"/>
          </a:p>
          <a:p>
            <a:pPr lvl="1" eaLnBrk="1" hangingPunct="1"/>
            <a:r>
              <a:rPr lang="en-GB" altLang="en-US" dirty="0"/>
              <a:t>Breedlove et al, 2010. </a:t>
            </a:r>
          </a:p>
        </p:txBody>
      </p:sp>
    </p:spTree>
    <p:extLst>
      <p:ext uri="{BB962C8B-B14F-4D97-AF65-F5344CB8AC3E}">
        <p14:creationId xmlns:p14="http://schemas.microsoft.com/office/powerpoint/2010/main" val="3479824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ltLang="en-US" dirty="0"/>
              <a:t>A drug can be targeted to interact with </a:t>
            </a:r>
            <a:r>
              <a:rPr lang="en-GB" altLang="en-US" b="1" u="sng" dirty="0"/>
              <a:t>one or a few</a:t>
            </a:r>
            <a:r>
              <a:rPr lang="en-GB" altLang="en-US" dirty="0"/>
              <a:t> </a:t>
            </a:r>
            <a:r>
              <a:rPr lang="en-GB" altLang="en-US" b="1" u="sng" dirty="0"/>
              <a:t>receptor</a:t>
            </a:r>
            <a:r>
              <a:rPr lang="en-GB" altLang="en-US" dirty="0"/>
              <a:t> </a:t>
            </a:r>
            <a:r>
              <a:rPr lang="en-GB" altLang="en-US" b="1" u="sng" dirty="0"/>
              <a:t>subtypes</a:t>
            </a:r>
            <a:r>
              <a:rPr lang="en-GB" altLang="en-US" dirty="0"/>
              <a:t>. </a:t>
            </a:r>
          </a:p>
          <a:p>
            <a:endParaRPr lang="en-GB" altLang="en-US" dirty="0"/>
          </a:p>
          <a:p>
            <a:r>
              <a:rPr lang="en-GB" altLang="en-US" dirty="0"/>
              <a:t>E.g. Serotonin vs Anti Depressants. </a:t>
            </a:r>
          </a:p>
          <a:p>
            <a:endParaRPr lang="en-GB" altLang="en-US" dirty="0"/>
          </a:p>
          <a:p>
            <a:r>
              <a:rPr lang="en-GB" altLang="en-US" dirty="0"/>
              <a:t>Serotonin – All serotonin receptors. </a:t>
            </a:r>
          </a:p>
          <a:p>
            <a:r>
              <a:rPr lang="en-GB" altLang="en-US" dirty="0"/>
              <a:t>Anti depressants – specific 5-HT receptors. </a:t>
            </a:r>
          </a:p>
          <a:p>
            <a:pPr lvl="1"/>
            <a:r>
              <a:rPr lang="en-GB" altLang="en-US" dirty="0"/>
              <a:t>E.g. 5-HT</a:t>
            </a:r>
            <a:r>
              <a:rPr lang="en-GB" altLang="en-US" baseline="-25000" dirty="0"/>
              <a:t>3</a:t>
            </a:r>
          </a:p>
          <a:p>
            <a:pPr lvl="1"/>
            <a:r>
              <a:rPr lang="en-GB" altLang="en-US" dirty="0"/>
              <a:t>Produces a powerful and specific effect. </a:t>
            </a:r>
          </a:p>
          <a:p>
            <a:endParaRPr lang="en-GB" dirty="0"/>
          </a:p>
        </p:txBody>
      </p:sp>
    </p:spTree>
    <p:extLst>
      <p:ext uri="{BB962C8B-B14F-4D97-AF65-F5344CB8AC3E}">
        <p14:creationId xmlns:p14="http://schemas.microsoft.com/office/powerpoint/2010/main" val="1671673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a:t>Lock and Key. </a:t>
            </a:r>
            <a:endParaRPr lang="en-US" altLang="en-US"/>
          </a:p>
        </p:txBody>
      </p:sp>
      <p:sp>
        <p:nvSpPr>
          <p:cNvPr id="3" name="Content Placeholder 2"/>
          <p:cNvSpPr>
            <a:spLocks noGrp="1"/>
          </p:cNvSpPr>
          <p:nvPr>
            <p:ph idx="1"/>
          </p:nvPr>
        </p:nvSpPr>
        <p:spPr/>
        <p:txBody>
          <a:bodyPr rtlCol="0">
            <a:normAutofit/>
          </a:bodyPr>
          <a:lstStyle/>
          <a:p>
            <a:pPr>
              <a:defRPr/>
            </a:pPr>
            <a:r>
              <a:rPr lang="en-GB" dirty="0"/>
              <a:t>Drug molecules do not seek out particular receptor molecules</a:t>
            </a:r>
          </a:p>
          <a:p>
            <a:pPr>
              <a:defRPr/>
            </a:pPr>
            <a:endParaRPr lang="en-GB" dirty="0"/>
          </a:p>
          <a:p>
            <a:pPr>
              <a:defRPr/>
            </a:pPr>
            <a:r>
              <a:rPr lang="en-GB" dirty="0"/>
              <a:t>Spread widely throughout the body and when they come in contact with SPECIFIC receptor molecules – the two bind together. </a:t>
            </a:r>
          </a:p>
          <a:p>
            <a:pPr>
              <a:defRPr/>
            </a:pPr>
            <a:endParaRPr lang="en-GB" dirty="0"/>
          </a:p>
          <a:p>
            <a:pPr>
              <a:defRPr/>
            </a:pPr>
            <a:r>
              <a:rPr lang="en-GB" dirty="0"/>
              <a:t>Lock and Key</a:t>
            </a:r>
          </a:p>
          <a:p>
            <a:pPr lvl="1">
              <a:defRPr/>
            </a:pPr>
            <a:r>
              <a:rPr lang="en-GB" dirty="0"/>
              <a:t>Once key binds to the lock it alters activity</a:t>
            </a:r>
          </a:p>
          <a:p>
            <a:pPr lvl="2">
              <a:defRPr/>
            </a:pPr>
            <a:r>
              <a:rPr lang="en-GB" dirty="0"/>
              <a:t>Activation or blocking it. </a:t>
            </a:r>
          </a:p>
          <a:p>
            <a:pPr lvl="2">
              <a:defRPr/>
            </a:pPr>
            <a:r>
              <a:rPr lang="en-GB" dirty="0"/>
              <a:t>When it breaks away – receptor resumes its unbound shape. </a:t>
            </a:r>
            <a:endParaRPr lang="en-US" dirty="0"/>
          </a:p>
        </p:txBody>
      </p:sp>
    </p:spTree>
    <p:extLst>
      <p:ext uri="{BB962C8B-B14F-4D97-AF65-F5344CB8AC3E}">
        <p14:creationId xmlns:p14="http://schemas.microsoft.com/office/powerpoint/2010/main" val="3770744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altLang="en-US"/>
              <a:t>Drug-Receptor Interactions. </a:t>
            </a:r>
            <a:endParaRPr lang="en-US" altLang="en-US"/>
          </a:p>
        </p:txBody>
      </p:sp>
      <p:sp>
        <p:nvSpPr>
          <p:cNvPr id="11267" name="Content Placeholder 2"/>
          <p:cNvSpPr>
            <a:spLocks noGrp="1"/>
          </p:cNvSpPr>
          <p:nvPr>
            <p:ph idx="1"/>
          </p:nvPr>
        </p:nvSpPr>
        <p:spPr/>
        <p:txBody>
          <a:bodyPr/>
          <a:lstStyle/>
          <a:p>
            <a:pPr eaLnBrk="1" hangingPunct="1"/>
            <a:r>
              <a:rPr lang="en-GB" altLang="en-US"/>
              <a:t>The tuning of drug molecules to receptors is not absolutely specific. </a:t>
            </a:r>
          </a:p>
          <a:p>
            <a:pPr eaLnBrk="1" hangingPunct="1"/>
            <a:endParaRPr lang="en-GB" altLang="en-US"/>
          </a:p>
          <a:p>
            <a:pPr eaLnBrk="1" hangingPunct="1"/>
            <a:r>
              <a:rPr lang="en-GB" altLang="en-US"/>
              <a:t>Bind strongly to one kind of receptor, more weakly to other types etc. </a:t>
            </a:r>
          </a:p>
          <a:p>
            <a:pPr eaLnBrk="1" hangingPunct="1"/>
            <a:endParaRPr lang="en-GB" altLang="en-US"/>
          </a:p>
          <a:p>
            <a:pPr eaLnBrk="1" hangingPunct="1"/>
            <a:r>
              <a:rPr lang="en-GB" altLang="en-US"/>
              <a:t>E.g. Side effects of Prescribed drugs. </a:t>
            </a:r>
            <a:endParaRPr lang="en-US" altLang="en-US"/>
          </a:p>
        </p:txBody>
      </p:sp>
    </p:spTree>
    <p:extLst>
      <p:ext uri="{BB962C8B-B14F-4D97-AF65-F5344CB8AC3E}">
        <p14:creationId xmlns:p14="http://schemas.microsoft.com/office/powerpoint/2010/main" val="1687570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SSRIs – Selective Serotonin Reuptake Inhibitors</a:t>
            </a:r>
          </a:p>
        </p:txBody>
      </p:sp>
      <p:sp>
        <p:nvSpPr>
          <p:cNvPr id="3" name="Content Placeholder 2"/>
          <p:cNvSpPr>
            <a:spLocks noGrp="1"/>
          </p:cNvSpPr>
          <p:nvPr>
            <p:ph sz="half" idx="1"/>
          </p:nvPr>
        </p:nvSpPr>
        <p:spPr/>
        <p:txBody>
          <a:bodyPr>
            <a:normAutofit lnSpcReduction="10000"/>
          </a:bodyPr>
          <a:lstStyle/>
          <a:p>
            <a:r>
              <a:rPr lang="en-GB" dirty="0"/>
              <a:t>Widely used antidepressants. </a:t>
            </a:r>
          </a:p>
          <a:p>
            <a:endParaRPr lang="en-GB" dirty="0"/>
          </a:p>
          <a:p>
            <a:r>
              <a:rPr lang="en-GB" dirty="0"/>
              <a:t>Examples include….</a:t>
            </a:r>
          </a:p>
          <a:p>
            <a:pPr lvl="1"/>
            <a:r>
              <a:rPr lang="en-GB" dirty="0"/>
              <a:t>citalopram (</a:t>
            </a:r>
            <a:r>
              <a:rPr lang="en-GB" dirty="0" err="1"/>
              <a:t>Cipramil</a:t>
            </a:r>
            <a:r>
              <a:rPr lang="en-GB" dirty="0"/>
              <a:t>)</a:t>
            </a:r>
          </a:p>
          <a:p>
            <a:pPr lvl="1"/>
            <a:r>
              <a:rPr lang="en-GB" dirty="0" err="1"/>
              <a:t>dapoxetine</a:t>
            </a:r>
            <a:r>
              <a:rPr lang="en-GB" dirty="0"/>
              <a:t> (</a:t>
            </a:r>
            <a:r>
              <a:rPr lang="en-GB" dirty="0" err="1"/>
              <a:t>Priligy</a:t>
            </a:r>
            <a:r>
              <a:rPr lang="en-GB" dirty="0"/>
              <a:t>)</a:t>
            </a:r>
          </a:p>
          <a:p>
            <a:pPr lvl="1"/>
            <a:r>
              <a:rPr lang="en-GB" dirty="0" err="1"/>
              <a:t>escitalopram</a:t>
            </a:r>
            <a:r>
              <a:rPr lang="en-GB" dirty="0"/>
              <a:t> (</a:t>
            </a:r>
            <a:r>
              <a:rPr lang="en-GB" dirty="0" err="1"/>
              <a:t>Cipralex</a:t>
            </a:r>
            <a:r>
              <a:rPr lang="en-GB" dirty="0"/>
              <a:t>)</a:t>
            </a:r>
          </a:p>
          <a:p>
            <a:pPr lvl="1"/>
            <a:r>
              <a:rPr lang="en-GB" dirty="0"/>
              <a:t>fluoxetine (Prozac or </a:t>
            </a:r>
            <a:r>
              <a:rPr lang="en-GB" dirty="0" err="1"/>
              <a:t>Oxactin</a:t>
            </a:r>
            <a:r>
              <a:rPr lang="en-GB" dirty="0"/>
              <a:t>)</a:t>
            </a:r>
          </a:p>
          <a:p>
            <a:pPr lvl="1"/>
            <a:r>
              <a:rPr lang="en-GB" dirty="0"/>
              <a:t>fluvoxamine (</a:t>
            </a:r>
            <a:r>
              <a:rPr lang="en-GB" dirty="0" err="1"/>
              <a:t>Faverin</a:t>
            </a:r>
            <a:r>
              <a:rPr lang="en-GB" dirty="0"/>
              <a:t>)</a:t>
            </a:r>
          </a:p>
          <a:p>
            <a:pPr lvl="1"/>
            <a:r>
              <a:rPr lang="en-GB" dirty="0"/>
              <a:t>paroxetine (</a:t>
            </a:r>
            <a:r>
              <a:rPr lang="en-GB" dirty="0" err="1"/>
              <a:t>Seroxat</a:t>
            </a:r>
            <a:r>
              <a:rPr lang="en-GB" dirty="0"/>
              <a:t>)</a:t>
            </a:r>
          </a:p>
          <a:p>
            <a:pPr lvl="1"/>
            <a:r>
              <a:rPr lang="en-GB" dirty="0"/>
              <a:t>sertraline (</a:t>
            </a:r>
            <a:r>
              <a:rPr lang="en-GB" dirty="0" err="1"/>
              <a:t>Lustral</a:t>
            </a:r>
            <a:r>
              <a:rPr lang="en-GB" dirty="0"/>
              <a:t>)</a:t>
            </a:r>
          </a:p>
          <a:p>
            <a:pPr lvl="1"/>
            <a:r>
              <a:rPr lang="en-GB" dirty="0" err="1"/>
              <a:t>vortioxetine</a:t>
            </a:r>
            <a:r>
              <a:rPr lang="en-GB" dirty="0"/>
              <a:t> (Brintellix)</a:t>
            </a:r>
          </a:p>
        </p:txBody>
      </p:sp>
      <p:sp>
        <p:nvSpPr>
          <p:cNvPr id="4" name="Content Placeholder 3"/>
          <p:cNvSpPr>
            <a:spLocks noGrp="1"/>
          </p:cNvSpPr>
          <p:nvPr>
            <p:ph sz="half" idx="2"/>
          </p:nvPr>
        </p:nvSpPr>
        <p:spPr/>
        <p:txBody>
          <a:bodyPr>
            <a:normAutofit lnSpcReduction="10000"/>
          </a:bodyPr>
          <a:lstStyle/>
          <a:p>
            <a:r>
              <a:rPr lang="en-GB" dirty="0"/>
              <a:t>How do they work….. </a:t>
            </a:r>
          </a:p>
          <a:p>
            <a:endParaRPr lang="en-GB" dirty="0"/>
          </a:p>
          <a:p>
            <a:r>
              <a:rPr lang="en-GB" dirty="0"/>
              <a:t>Block the reuptake of Serotonin.</a:t>
            </a:r>
          </a:p>
          <a:p>
            <a:endParaRPr lang="en-GB" dirty="0"/>
          </a:p>
          <a:p>
            <a:r>
              <a:rPr lang="en-GB" dirty="0"/>
              <a:t>Remember on slide 8 – It said that often unbounded Neurotransmitters are often pumped back into the pre synaptic neuron. </a:t>
            </a:r>
          </a:p>
          <a:p>
            <a:endParaRPr lang="en-GB" dirty="0"/>
          </a:p>
          <a:p>
            <a:r>
              <a:rPr lang="en-GB" dirty="0"/>
              <a:t>Individuals who are suffering from depression = less Serotonin production.  </a:t>
            </a:r>
          </a:p>
          <a:p>
            <a:endParaRPr lang="en-GB" dirty="0"/>
          </a:p>
          <a:p>
            <a:endParaRPr lang="en-GB" dirty="0"/>
          </a:p>
        </p:txBody>
      </p:sp>
    </p:spTree>
    <p:extLst>
      <p:ext uri="{BB962C8B-B14F-4D97-AF65-F5344CB8AC3E}">
        <p14:creationId xmlns:p14="http://schemas.microsoft.com/office/powerpoint/2010/main" val="1929288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SSRIs – Selective Serotonin Reuptake Inhibitors</a:t>
            </a:r>
          </a:p>
        </p:txBody>
      </p:sp>
      <p:sp>
        <p:nvSpPr>
          <p:cNvPr id="3" name="Content Placeholder 2"/>
          <p:cNvSpPr>
            <a:spLocks noGrp="1"/>
          </p:cNvSpPr>
          <p:nvPr>
            <p:ph sz="half" idx="1"/>
          </p:nvPr>
        </p:nvSpPr>
        <p:spPr/>
        <p:txBody>
          <a:bodyPr/>
          <a:lstStyle/>
          <a:p>
            <a:r>
              <a:rPr lang="en-GB" dirty="0"/>
              <a:t>If producing less Serotonin = less likely to bind to Serotonin receptor. </a:t>
            </a:r>
          </a:p>
          <a:p>
            <a:endParaRPr lang="en-GB" dirty="0"/>
          </a:p>
          <a:p>
            <a:r>
              <a:rPr lang="en-GB" dirty="0"/>
              <a:t>But by BLOCKING the Reuptake of Serotonin = More Serotonin in the cleft = increases the likelihood of Serotonin binding to the post synaptic neuron. </a:t>
            </a:r>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6172200" y="1825624"/>
            <a:ext cx="5133975" cy="4281261"/>
          </a:xfrm>
          <a:prstGeom prst="rect">
            <a:avLst/>
          </a:prstGeom>
        </p:spPr>
      </p:pic>
    </p:spTree>
    <p:extLst>
      <p:ext uri="{BB962C8B-B14F-4D97-AF65-F5344CB8AC3E}">
        <p14:creationId xmlns:p14="http://schemas.microsoft.com/office/powerpoint/2010/main" val="1227794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0" y="0"/>
            <a:ext cx="12192000" cy="6883116"/>
          </a:xfrm>
          <a:prstGeom prst="rect">
            <a:avLst/>
          </a:prstGeom>
        </p:spPr>
      </p:pic>
    </p:spTree>
    <p:extLst>
      <p:ext uri="{BB962C8B-B14F-4D97-AF65-F5344CB8AC3E}">
        <p14:creationId xmlns:p14="http://schemas.microsoft.com/office/powerpoint/2010/main" val="8144321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93</TotalTime>
  <Words>1026</Words>
  <Application>Microsoft Office PowerPoint</Application>
  <PresentationFormat>Widescreen</PresentationFormat>
  <Paragraphs>106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Century Gothic</vt:lpstr>
      <vt:lpstr>Wingdings 3</vt:lpstr>
      <vt:lpstr>Ion</vt:lpstr>
      <vt:lpstr>Synaptic Transmission</vt:lpstr>
      <vt:lpstr>Synaptic Transmission</vt:lpstr>
      <vt:lpstr>Synaptic Transmission  - Structure</vt:lpstr>
      <vt:lpstr>The Process of Synaptic Transmission</vt:lpstr>
      <vt:lpstr>PowerPoint Presentation</vt:lpstr>
      <vt:lpstr>PowerPoint Presentation</vt:lpstr>
      <vt:lpstr>Removal of Neurotransmitters</vt:lpstr>
      <vt:lpstr>PowerPoint Presentation</vt:lpstr>
      <vt:lpstr>IMPORTANT INFORMATION</vt:lpstr>
      <vt:lpstr>IMPORTANT INFORMATION</vt:lpstr>
      <vt:lpstr>Definition of a Drug</vt:lpstr>
      <vt:lpstr>PowerPoint Presentation</vt:lpstr>
      <vt:lpstr>Lock and Key. </vt:lpstr>
      <vt:lpstr>Drug-Receptor Interactions. </vt:lpstr>
      <vt:lpstr>SSRIs – Selective Serotonin Reuptake Inhibitors</vt:lpstr>
      <vt:lpstr>SSRIs – Selective Serotonin Reuptake Inhibitors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Synaptic Transmission</dc:title>
  <dc:creator>Stuart Jones</dc:creator>
  <cp:lastModifiedBy>Stuart Jones</cp:lastModifiedBy>
  <cp:revision>10</cp:revision>
  <dcterms:created xsi:type="dcterms:W3CDTF">2020-11-16T20:54:47Z</dcterms:created>
  <dcterms:modified xsi:type="dcterms:W3CDTF">2021-11-20T15:20:57Z</dcterms:modified>
</cp:coreProperties>
</file>