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86" r:id="rId2"/>
    <p:sldId id="298" r:id="rId3"/>
    <p:sldId id="257" r:id="rId4"/>
    <p:sldId id="620" r:id="rId5"/>
    <p:sldId id="258" r:id="rId6"/>
    <p:sldId id="618" r:id="rId7"/>
    <p:sldId id="615" r:id="rId8"/>
    <p:sldId id="621" r:id="rId9"/>
    <p:sldId id="616" r:id="rId10"/>
    <p:sldId id="617" r:id="rId11"/>
    <p:sldId id="622" r:id="rId12"/>
    <p:sldId id="619" r:id="rId13"/>
    <p:sldId id="301" r:id="rId14"/>
    <p:sldId id="62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94660"/>
  </p:normalViewPr>
  <p:slideViewPr>
    <p:cSldViewPr snapToGrid="0">
      <p:cViewPr>
        <p:scale>
          <a:sx n="80" d="100"/>
          <a:sy n="80" d="100"/>
        </p:scale>
        <p:origin x="4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8EE19-B548-4246-B47A-BA00FCB3733C}"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FC8682-D292-485B-BE2E-539C66EE3068}" type="slidenum">
              <a:rPr lang="en-GB" smtClean="0"/>
              <a:t>‹#›</a:t>
            </a:fld>
            <a:endParaRPr lang="en-GB"/>
          </a:p>
        </p:txBody>
      </p:sp>
    </p:spTree>
    <p:extLst>
      <p:ext uri="{BB962C8B-B14F-4D97-AF65-F5344CB8AC3E}">
        <p14:creationId xmlns:p14="http://schemas.microsoft.com/office/powerpoint/2010/main" val="6719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18493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997849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988618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05549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498559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796002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364FC5-C09C-4222-895D-8CED6FFFE5C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79090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13/11/2023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89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3894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509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13662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867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25348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10742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6070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0085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7932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82893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200741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microsoft.com/office/2007/relationships/hdphoto" Target="../media/hdphoto3.wdp"/></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57B5D83-B3AF-4C94-947C-E96248753FAF}"/>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00000"/>
                    </a14:imgEffect>
                  </a14:imgLayer>
                </a14:imgProps>
              </a:ext>
            </a:extLst>
          </a:blip>
          <a:stretch>
            <a:fillRect/>
          </a:stretch>
        </p:blipFill>
        <p:spPr>
          <a:xfrm>
            <a:off x="0" y="0"/>
            <a:ext cx="12188890" cy="5775649"/>
          </a:xfrm>
          <a:prstGeom prst="rect">
            <a:avLst/>
          </a:prstGeom>
        </p:spPr>
      </p:pic>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981200" y="188913"/>
            <a:ext cx="8229600" cy="1143000"/>
          </a:xfrm>
        </p:spPr>
        <p:txBody>
          <a:bodyPr/>
          <a:lstStyle/>
          <a:p>
            <a:r>
              <a:rPr lang="en-GB" altLang="en-US" b="1" dirty="0">
                <a:latin typeface="Arial" panose="020B0604020202020204" pitchFamily="34" charset="0"/>
                <a:cs typeface="Arial" panose="020B0604020202020204" pitchFamily="34" charset="0"/>
              </a:rPr>
              <a:t>BUSINESS</a:t>
            </a:r>
            <a:r>
              <a:rPr lang="en-GB" altLang="en-US" b="1" dirty="0"/>
              <a:t>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1905129" y="1191208"/>
            <a:ext cx="8229600" cy="4142792"/>
          </a:xfrm>
          <a:effectLst>
            <a:glow rad="203200">
              <a:schemeClr val="accent6">
                <a:satMod val="175000"/>
                <a:alpha val="40000"/>
              </a:schemeClr>
            </a:glow>
          </a:effectLst>
        </p:spPr>
        <p:txBody>
          <a:bodyPr>
            <a:normAutofit fontScale="92500" lnSpcReduction="20000"/>
          </a:bodyPr>
          <a:lstStyle/>
          <a:p>
            <a:pPr algn="ctr" eaLnBrk="1" hangingPunct="1">
              <a:lnSpc>
                <a:spcPct val="150000"/>
              </a:lnSpc>
              <a:buFont typeface="Arial" panose="020B0604020202020204" pitchFamily="34" charset="0"/>
              <a:buNone/>
            </a:pPr>
            <a:r>
              <a:rPr lang="en-GB" altLang="en-US" sz="2400" dirty="0">
                <a:latin typeface="Arial" panose="020B0604020202020204" pitchFamily="34" charset="0"/>
                <a:cs typeface="Arial" panose="020B0604020202020204" pitchFamily="34" charset="0"/>
              </a:rPr>
              <a:t>Title: </a:t>
            </a:r>
          </a:p>
          <a:p>
            <a:pPr algn="ctr" eaLnBrk="1" hangingPunct="1">
              <a:lnSpc>
                <a:spcPct val="150000"/>
              </a:lnSpc>
              <a:buFont typeface="Arial" panose="020B0604020202020204" pitchFamily="34" charset="0"/>
              <a:buNone/>
            </a:pPr>
            <a:r>
              <a:rPr lang="en-GB" altLang="en-US" sz="2400" b="1" dirty="0">
                <a:effectLst>
                  <a:glow rad="342900">
                    <a:schemeClr val="bg2">
                      <a:lumMod val="90000"/>
                    </a:schemeClr>
                  </a:glow>
                </a:effectLst>
                <a:latin typeface="Arial" panose="020B0604020202020204" pitchFamily="34" charset="0"/>
                <a:cs typeface="Arial" panose="020B0604020202020204" pitchFamily="34" charset="0"/>
              </a:rPr>
              <a:t>HAZALDI SEASHORE OASIS</a:t>
            </a:r>
          </a:p>
          <a:p>
            <a:pPr algn="ctr" eaLnBrk="1" hangingPunct="1">
              <a:lnSpc>
                <a:spcPct val="150000"/>
              </a:lnSpc>
              <a:buFont typeface="Arial" panose="020B0604020202020204" pitchFamily="34" charset="0"/>
              <a:buNone/>
            </a:pPr>
            <a:endParaRPr lang="en-GB" altLang="en-US" sz="2400" dirty="0">
              <a:latin typeface="Arial" panose="020B0604020202020204" pitchFamily="34" charset="0"/>
              <a:cs typeface="Arial" panose="020B0604020202020204" pitchFamily="34" charset="0"/>
            </a:endParaRPr>
          </a:p>
          <a:p>
            <a:pPr algn="ctr" eaLnBrk="1" hangingPunct="1">
              <a:lnSpc>
                <a:spcPct val="150000"/>
              </a:lnSpc>
              <a:buFont typeface="Arial" panose="020B0604020202020204" pitchFamily="34" charset="0"/>
              <a:buNone/>
            </a:pPr>
            <a:r>
              <a:rPr lang="en-GB" altLang="en-US" sz="2400" dirty="0">
                <a:latin typeface="Arial" panose="020B0604020202020204" pitchFamily="34" charset="0"/>
                <a:cs typeface="Arial" panose="020B0604020202020204" pitchFamily="34" charset="0"/>
              </a:rPr>
              <a:t>Name of the Student and ID Number:</a:t>
            </a:r>
          </a:p>
          <a:p>
            <a:pPr algn="ctr" eaLnBrk="1" hangingPunct="1">
              <a:lnSpc>
                <a:spcPct val="150000"/>
              </a:lnSpc>
              <a:buFont typeface="Arial" panose="020B0604020202020204" pitchFamily="34" charse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Muhammed Shamil Mundakkaparamban – 2243617</a:t>
            </a:r>
          </a:p>
          <a:p>
            <a:pPr algn="ctr" eaLnBrk="1" hangingPunct="1">
              <a:lnSpc>
                <a:spcPct val="150000"/>
              </a:lnSpc>
              <a:buFont typeface="Arial" panose="020B0604020202020204" pitchFamily="34" charset="0"/>
              <a:buNone/>
            </a:pPr>
            <a:endParaRPr lang="en-GB" altLang="en-US" sz="2400" dirty="0">
              <a:latin typeface="Arial" panose="020B0604020202020204" pitchFamily="34" charset="0"/>
              <a:cs typeface="Arial" panose="020B0604020202020204" pitchFamily="34" charset="0"/>
            </a:endParaRPr>
          </a:p>
          <a:p>
            <a:pPr algn="ctr" eaLnBrk="1" hangingPunct="1">
              <a:lnSpc>
                <a:spcPct val="150000"/>
              </a:lnSpc>
              <a:buFont typeface="Arial" panose="020B0604020202020204" pitchFamily="34" charset="0"/>
              <a:buNone/>
            </a:pPr>
            <a:r>
              <a:rPr lang="en-GB" altLang="en-US" sz="2400" dirty="0">
                <a:latin typeface="Arial" panose="020B0604020202020204" pitchFamily="34" charset="0"/>
                <a:cs typeface="Arial" panose="020B0604020202020204" pitchFamily="34" charset="0"/>
              </a:rPr>
              <a:t>Lecturer  Name:</a:t>
            </a:r>
          </a:p>
          <a:p>
            <a:pPr algn="ctr" eaLnBrk="1" hangingPunct="1">
              <a:lnSpc>
                <a:spcPct val="150000"/>
              </a:lnSpc>
              <a:buFont typeface="Arial" panose="020B0604020202020204" pitchFamily="34" charset="0"/>
              <a:buNone/>
            </a:pPr>
            <a:r>
              <a:rPr lang="en-GB" altLang="en-US" sz="2400"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Vasilios Tavlaridis</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latin typeface="Myriad Pro"/>
              </a:rPr>
              <a:pPr>
                <a:defRPr/>
              </a:pPr>
              <a:t>13/11/2023</a:t>
            </a:fld>
            <a:endParaRPr lang="en-GB" altLang="en-US">
              <a:solidFill>
                <a:prstClr val="black">
                  <a:tint val="75000"/>
                </a:prstClr>
              </a:solidFill>
              <a:latin typeface="Myriad Pro"/>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146"/>
                                        </p:tgtEl>
                                        <p:attrNameLst>
                                          <p:attrName>style.visibility</p:attrName>
                                        </p:attrNameLst>
                                      </p:cBhvr>
                                      <p:to>
                                        <p:strVal val="visible"/>
                                      </p:to>
                                    </p:set>
                                    <p:anim calcmode="lin" valueType="num">
                                      <p:cBhvr additive="base">
                                        <p:cTn id="12" dur="500" fill="hold"/>
                                        <p:tgtEl>
                                          <p:spTgt spid="6146"/>
                                        </p:tgtEl>
                                        <p:attrNameLst>
                                          <p:attrName>ppt_x</p:attrName>
                                        </p:attrNameLst>
                                      </p:cBhvr>
                                      <p:tavLst>
                                        <p:tav tm="0">
                                          <p:val>
                                            <p:strVal val="#ppt_x"/>
                                          </p:val>
                                        </p:tav>
                                        <p:tav tm="100000">
                                          <p:val>
                                            <p:strVal val="#ppt_x"/>
                                          </p:val>
                                        </p:tav>
                                      </p:tavLst>
                                    </p:anim>
                                    <p:anim calcmode="lin" valueType="num">
                                      <p:cBhvr additive="base">
                                        <p:cTn id="13" dur="500" fill="hold"/>
                                        <p:tgtEl>
                                          <p:spTgt spid="614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147">
                                            <p:txEl>
                                              <p:pRg st="0" end="0"/>
                                            </p:txEl>
                                          </p:spTgt>
                                        </p:tgtEl>
                                        <p:attrNameLst>
                                          <p:attrName>style.visibility</p:attrName>
                                        </p:attrNameLst>
                                      </p:cBhvr>
                                      <p:to>
                                        <p:strVal val="visible"/>
                                      </p:to>
                                    </p:set>
                                    <p:animEffect transition="in" filter="fade">
                                      <p:cBhvr>
                                        <p:cTn id="18" dur="500"/>
                                        <p:tgtEl>
                                          <p:spTgt spid="6147">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147">
                                            <p:txEl>
                                              <p:pRg st="1" end="1"/>
                                            </p:txEl>
                                          </p:spTgt>
                                        </p:tgtEl>
                                        <p:attrNameLst>
                                          <p:attrName>style.visibility</p:attrName>
                                        </p:attrNameLst>
                                      </p:cBhvr>
                                      <p:to>
                                        <p:strVal val="visible"/>
                                      </p:to>
                                    </p:set>
                                    <p:animEffect transition="in" filter="fade">
                                      <p:cBhvr>
                                        <p:cTn id="23" dur="500"/>
                                        <p:tgtEl>
                                          <p:spTgt spid="6147">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147">
                                            <p:txEl>
                                              <p:pRg st="3" end="3"/>
                                            </p:txEl>
                                          </p:spTgt>
                                        </p:tgtEl>
                                        <p:attrNameLst>
                                          <p:attrName>style.visibility</p:attrName>
                                        </p:attrNameLst>
                                      </p:cBhvr>
                                      <p:to>
                                        <p:strVal val="visible"/>
                                      </p:to>
                                    </p:set>
                                    <p:animEffect transition="in" filter="fade">
                                      <p:cBhvr>
                                        <p:cTn id="28" dur="500"/>
                                        <p:tgtEl>
                                          <p:spTgt spid="6147">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147">
                                            <p:txEl>
                                              <p:pRg st="4" end="4"/>
                                            </p:txEl>
                                          </p:spTgt>
                                        </p:tgtEl>
                                        <p:attrNameLst>
                                          <p:attrName>style.visibility</p:attrName>
                                        </p:attrNameLst>
                                      </p:cBhvr>
                                      <p:to>
                                        <p:strVal val="visible"/>
                                      </p:to>
                                    </p:set>
                                    <p:animEffect transition="in" filter="fade">
                                      <p:cBhvr>
                                        <p:cTn id="33" dur="500"/>
                                        <p:tgtEl>
                                          <p:spTgt spid="6147">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6147">
                                            <p:txEl>
                                              <p:pRg st="6" end="6"/>
                                            </p:txEl>
                                          </p:spTgt>
                                        </p:tgtEl>
                                        <p:attrNameLst>
                                          <p:attrName>style.visibility</p:attrName>
                                        </p:attrNameLst>
                                      </p:cBhvr>
                                      <p:to>
                                        <p:strVal val="visible"/>
                                      </p:to>
                                    </p:set>
                                    <p:animEffect transition="in" filter="fade">
                                      <p:cBhvr>
                                        <p:cTn id="38" dur="500"/>
                                        <p:tgtEl>
                                          <p:spTgt spid="6147">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6147">
                                            <p:txEl>
                                              <p:pRg st="7" end="7"/>
                                            </p:txEl>
                                          </p:spTgt>
                                        </p:tgtEl>
                                        <p:attrNameLst>
                                          <p:attrName>style.visibility</p:attrName>
                                        </p:attrNameLst>
                                      </p:cBhvr>
                                      <p:to>
                                        <p:strVal val="visible"/>
                                      </p:to>
                                    </p:set>
                                    <p:animEffect transition="in" filter="fade">
                                      <p:cBhvr>
                                        <p:cTn id="43" dur="500"/>
                                        <p:tgtEl>
                                          <p:spTgt spid="614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615EE9B-2906-4494-86A2-5DE3E9AE82E4}"/>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 contrast="-62000"/>
                    </a14:imgEffect>
                  </a14:imgLayer>
                </a14:imgProps>
              </a:ext>
            </a:extLst>
          </a:blip>
          <a:stretch>
            <a:fillRect/>
          </a:stretch>
        </p:blipFill>
        <p:spPr>
          <a:xfrm>
            <a:off x="7429500" y="0"/>
            <a:ext cx="4762500" cy="5732884"/>
          </a:xfrm>
          <a:prstGeom prst="rect">
            <a:avLst/>
          </a:prstGeom>
          <a:effectLst>
            <a:softEdge rad="342900"/>
          </a:effectLst>
        </p:spPr>
      </p:pic>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227045" y="198016"/>
            <a:ext cx="8229600" cy="927100"/>
          </a:xfrm>
        </p:spPr>
        <p:txBody>
          <a:bodyPr/>
          <a:lstStyle/>
          <a:p>
            <a:pPr eaLnBrk="1" hangingPunct="1"/>
            <a:r>
              <a:rPr lang="en-US" sz="2800" b="1" dirty="0">
                <a:solidFill>
                  <a:prstClr val="black"/>
                </a:solidFill>
                <a:latin typeface="Arial" panose="020B0604020202020204" pitchFamily="34" charset="0"/>
                <a:ea typeface="Arial" panose="020B0604020202020204" pitchFamily="34" charset="0"/>
                <a:cs typeface="Arial" panose="020B0604020202020204" pitchFamily="34" charset="0"/>
              </a:rPr>
              <a:t>Introduction</a:t>
            </a:r>
            <a:endParaRPr lang="en-GB" altLang="en-US" sz="2800" b="1" dirty="0">
              <a:latin typeface="Arial" panose="020B0604020202020204" pitchFamily="34" charset="0"/>
              <a:cs typeface="Arial" panose="020B0604020202020204" pitchFamily="34" charset="0"/>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569167" y="970384"/>
            <a:ext cx="9405257" cy="4553338"/>
          </a:xfrm>
        </p:spPr>
        <p:txBody>
          <a:bodyPr>
            <a:normAutofit fontScale="62500" lnSpcReduction="20000"/>
          </a:bodyPr>
          <a:lstStyle/>
          <a:p>
            <a:pPr marL="0" indent="0">
              <a:spcAft>
                <a:spcPts val="800"/>
              </a:spcAft>
              <a:buNone/>
            </a:pPr>
            <a:endParaRPr lang="en-US" altLang="en-US" sz="2800" dirty="0"/>
          </a:p>
          <a:p>
            <a:pPr marL="0" indent="0" algn="just">
              <a:lnSpc>
                <a:spcPct val="170000"/>
              </a:lnSpc>
              <a:spcAft>
                <a:spcPts val="800"/>
              </a:spcAft>
              <a:buNone/>
            </a:pPr>
            <a:r>
              <a:rPr lang="en-US" sz="2700" dirty="0">
                <a:latin typeface="Arial" panose="020B0604020202020204" pitchFamily="34" charset="0"/>
                <a:ea typeface="Calibri" panose="020F0502020204030204" pitchFamily="34" charset="0"/>
              </a:rPr>
              <a:t>The transformation of the electric power sector towards a more sustainable form of energy production based on renewable energies is a key measure to fight climate change and resource depletion (Ari and Koksal, 2011, IPCC, 2007).</a:t>
            </a:r>
            <a:r>
              <a:rPr lang="en-US" sz="2700" dirty="0">
                <a:latin typeface="Arial" panose="020B0604020202020204" pitchFamily="34" charset="0"/>
                <a:cs typeface="Arial" panose="020B0604020202020204" pitchFamily="34" charset="0"/>
              </a:rPr>
              <a:t>This presentation tells the tale of Seashore Oasis, a fascinating waterfront haven created to showcase nature's power while also offering thrilling water sports opportunities. By incorporating wave motion for hydropower generation into its pools, Seashore Oasis is at the forefront of environmentally aware projects. Furthermore, the strategic alliance established with nearby schools advances this project towards an even greater social effect. This presentation provides a thorough analysis of this innovative project, addressing the gap in the market, legal entity and its justification, SWOT analysis, tactics to capture target market and the budgeting of the business plan.</a:t>
            </a:r>
          </a:p>
          <a:p>
            <a:pPr marL="0" indent="0" algn="ctr">
              <a:spcAft>
                <a:spcPts val="800"/>
              </a:spcAft>
              <a:buNone/>
            </a:pPr>
            <a:endParaRPr lang="en-GB" altLang="en-US" sz="2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13/11/2023</a:t>
            </a:fld>
            <a:endParaRPr lang="en-GB" altLang="en-US">
              <a:solidFill>
                <a:prstClr val="black">
                  <a:tint val="75000"/>
                </a:prstClr>
              </a:solidFill>
              <a:latin typeface="Myriad Pro"/>
            </a:endParaRPr>
          </a:p>
        </p:txBody>
      </p:sp>
      <p:sp>
        <p:nvSpPr>
          <p:cNvPr id="3" name="TextBox 2">
            <a:extLst>
              <a:ext uri="{FF2B5EF4-FFF2-40B4-BE49-F238E27FC236}">
                <a16:creationId xmlns:a16="http://schemas.microsoft.com/office/drawing/2014/main" id="{1382DFB3-CF51-428D-B8D9-CFCF40F92691}"/>
              </a:ext>
            </a:extLst>
          </p:cNvPr>
          <p:cNvSpPr txBox="1"/>
          <p:nvPr/>
        </p:nvSpPr>
        <p:spPr>
          <a:xfrm>
            <a:off x="8317851" y="5362139"/>
            <a:ext cx="4198775" cy="323165"/>
          </a:xfrm>
          <a:prstGeom prst="rect">
            <a:avLst/>
          </a:prstGeom>
          <a:noFill/>
        </p:spPr>
        <p:txBody>
          <a:bodyPr wrap="square" rtlCol="0">
            <a:spAutoFit/>
          </a:bodyPr>
          <a:lstStyle/>
          <a:p>
            <a:r>
              <a:rPr lang="en-US" sz="1500" dirty="0">
                <a:latin typeface="Arial" panose="020B0604020202020204" pitchFamily="34" charset="0"/>
                <a:cs typeface="Arial" panose="020B0604020202020204" pitchFamily="34" charset="0"/>
              </a:rPr>
              <a:t>Source: </a:t>
            </a:r>
            <a:r>
              <a:rPr lang="en-US" sz="1500" dirty="0" err="1">
                <a:latin typeface="Arial" panose="020B0604020202020204" pitchFamily="34" charset="0"/>
                <a:cs typeface="Arial" panose="020B0604020202020204" pitchFamily="34" charset="0"/>
              </a:rPr>
              <a:t>prysmian</a:t>
            </a:r>
            <a:r>
              <a:rPr lang="en-US" sz="1500" dirty="0">
                <a:latin typeface="Arial" panose="020B0604020202020204" pitchFamily="34" charset="0"/>
                <a:cs typeface="Arial" panose="020B0604020202020204" pitchFamily="34" charset="0"/>
              </a:rPr>
              <a:t> group.com</a:t>
            </a:r>
          </a:p>
        </p:txBody>
      </p:sp>
    </p:spTree>
    <p:extLst>
      <p:ext uri="{BB962C8B-B14F-4D97-AF65-F5344CB8AC3E}">
        <p14:creationId xmlns:p14="http://schemas.microsoft.com/office/powerpoint/2010/main" val="164487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171">
                                            <p:txEl>
                                              <p:pRg st="1" end="1"/>
                                            </p:txEl>
                                          </p:spTgt>
                                        </p:tgtEl>
                                        <p:attrNameLst>
                                          <p:attrName>style.visibility</p:attrName>
                                        </p:attrNameLst>
                                      </p:cBhvr>
                                      <p:to>
                                        <p:strVal val="visible"/>
                                      </p:to>
                                    </p:set>
                                    <p:animEffect transition="in" filter="fade">
                                      <p:cBhvr>
                                        <p:cTn id="22" dur="500"/>
                                        <p:tgtEl>
                                          <p:spTgt spid="717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05609" y="111324"/>
            <a:ext cx="8928992" cy="1125538"/>
          </a:xfrm>
        </p:spPr>
        <p:txBody>
          <a:bodyPr>
            <a:normAutofit/>
          </a:bodyPr>
          <a:lstStyle/>
          <a:p>
            <a:pPr eaLnBrk="1" hangingPunct="1"/>
            <a:r>
              <a:rPr lang="en-US" sz="2800" b="1" dirty="0">
                <a:solidFill>
                  <a:prstClr val="black"/>
                </a:solidFill>
                <a:latin typeface="Arial" panose="020B0604020202020204" pitchFamily="34" charset="0"/>
                <a:ea typeface="Arial" panose="020B0604020202020204" pitchFamily="34" charset="0"/>
                <a:cs typeface="Arial" panose="020B0604020202020204" pitchFamily="34" charset="0"/>
              </a:rPr>
              <a:t>Overview</a:t>
            </a:r>
            <a:r>
              <a:rPr lang="en-US" sz="3200" b="1" dirty="0">
                <a:solidFill>
                  <a:prstClr val="black"/>
                </a:solidFill>
                <a:latin typeface="Arial" panose="020B0604020202020204" pitchFamily="34" charset="0"/>
                <a:ea typeface="Arial" panose="020B0604020202020204" pitchFamily="34" charset="0"/>
                <a:cs typeface="Arial" panose="020B0604020202020204" pitchFamily="34" charset="0"/>
              </a:rPr>
              <a:t> of the Business Idea</a:t>
            </a:r>
            <a:endParaRPr lang="en-GB" altLang="en-US" sz="3200" b="1" dirty="0">
              <a:latin typeface="Arial" panose="020B0604020202020204" pitchFamily="34" charset="0"/>
              <a:cs typeface="Arial" panose="020B0604020202020204" pitchFamily="34" charset="0"/>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74429" y="871870"/>
            <a:ext cx="8112642" cy="4717370"/>
          </a:xfrm>
        </p:spPr>
        <p:txBody>
          <a:bodyPr>
            <a:normAutofit/>
          </a:bodyPr>
          <a:lstStyle/>
          <a:p>
            <a:pPr marL="0" indent="0" algn="ctr">
              <a:spcAft>
                <a:spcPts val="800"/>
              </a:spcAft>
              <a:buNone/>
            </a:pPr>
            <a:endParaRPr lang="en-US" altLang="en-US" sz="1700" dirty="0">
              <a:latin typeface="Arial" panose="020B0604020202020204" pitchFamily="34" charset="0"/>
              <a:cs typeface="Arial" panose="020B0604020202020204" pitchFamily="34" charset="0"/>
            </a:endParaRPr>
          </a:p>
          <a:p>
            <a:pPr>
              <a:lnSpc>
                <a:spcPct val="150000"/>
              </a:lnSpc>
              <a:spcAft>
                <a:spcPts val="800"/>
              </a:spcAft>
              <a:buFont typeface="Wingdings" panose="05000000000000000000" pitchFamily="2" charset="2"/>
              <a:buChar char="Ø"/>
            </a:pPr>
            <a:r>
              <a:rPr lang="en-US" sz="1700" dirty="0">
                <a:latin typeface="Arial" panose="020B0604020202020204" pitchFamily="34" charset="0"/>
                <a:cs typeface="Arial" panose="020B0604020202020204" pitchFamily="34" charset="0"/>
              </a:rPr>
              <a:t>The innovative concept HAZALDI SEASHORE OASIS aims to provide a distinctive leisure destination along the UK coast.</a:t>
            </a:r>
          </a:p>
          <a:p>
            <a:pPr>
              <a:lnSpc>
                <a:spcPct val="150000"/>
              </a:lnSpc>
              <a:spcAft>
                <a:spcPts val="800"/>
              </a:spcAft>
              <a:buFont typeface="Wingdings" panose="05000000000000000000" pitchFamily="2" charset="2"/>
              <a:buChar char="Ø"/>
            </a:pPr>
            <a:r>
              <a:rPr lang="en-US" sz="1700" dirty="0">
                <a:latin typeface="Arial" panose="020B0604020202020204" pitchFamily="34" charset="0"/>
                <a:cs typeface="Arial" panose="020B0604020202020204" pitchFamily="34" charset="0"/>
              </a:rPr>
              <a:t>Seashore Oasis, split into separate areas for adults and kids, has a range of water sports, such as volleyball, handball, and football. For an extra adrenaline boost, the adult portion also has occasional waves.</a:t>
            </a:r>
          </a:p>
          <a:p>
            <a:pPr>
              <a:lnSpc>
                <a:spcPct val="150000"/>
              </a:lnSpc>
              <a:spcAft>
                <a:spcPts val="800"/>
              </a:spcAft>
              <a:buFont typeface="Wingdings" panose="05000000000000000000" pitchFamily="2" charset="2"/>
              <a:buChar char="Ø"/>
            </a:pPr>
            <a:r>
              <a:rPr lang="en-US" sz="1700" dirty="0">
                <a:latin typeface="Arial" panose="020B0604020202020204" pitchFamily="34" charset="0"/>
                <a:cs typeface="Arial" panose="020B0604020202020204" pitchFamily="34" charset="0"/>
              </a:rPr>
              <a:t>Modern hydropower generating technology is included into the project, showcasing its dedication to clean energy and environmental care. </a:t>
            </a:r>
          </a:p>
          <a:p>
            <a:pPr>
              <a:lnSpc>
                <a:spcPct val="150000"/>
              </a:lnSpc>
              <a:spcAft>
                <a:spcPts val="800"/>
              </a:spcAft>
              <a:buFont typeface="Wingdings" panose="05000000000000000000" pitchFamily="2" charset="2"/>
              <a:buChar char="Ø"/>
            </a:pPr>
            <a:r>
              <a:rPr lang="en-US" sz="1700" dirty="0">
                <a:latin typeface="Arial" panose="020B0604020202020204" pitchFamily="34" charset="0"/>
                <a:cs typeface="Arial" panose="020B0604020202020204" pitchFamily="34" charset="0"/>
              </a:rPr>
              <a:t>By using the kinetic energy of waves, this system will provide a workable strategy for sustainable energy solutions. </a:t>
            </a:r>
            <a:endParaRPr lang="en-GB" altLang="en-US" sz="17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AB92339E-08DD-4A44-B71E-6D4EBE9234E5}"/>
              </a:ext>
            </a:extLst>
          </p:cNvPr>
          <p:cNvPicPr>
            <a:picLocks noChangeAspect="1"/>
          </p:cNvPicPr>
          <p:nvPr/>
        </p:nvPicPr>
        <p:blipFill>
          <a:blip r:embed="rId3"/>
          <a:stretch>
            <a:fillRect/>
          </a:stretch>
        </p:blipFill>
        <p:spPr>
          <a:xfrm>
            <a:off x="8187071" y="0"/>
            <a:ext cx="4004929" cy="5219908"/>
          </a:xfrm>
          <a:prstGeom prst="rect">
            <a:avLst/>
          </a:prstGeom>
        </p:spPr>
      </p:pic>
      <p:sp>
        <p:nvSpPr>
          <p:cNvPr id="3" name="TextBox 2">
            <a:extLst>
              <a:ext uri="{FF2B5EF4-FFF2-40B4-BE49-F238E27FC236}">
                <a16:creationId xmlns:a16="http://schemas.microsoft.com/office/drawing/2014/main" id="{C6D9C893-3281-43CE-988B-1F7E8BEBC47A}"/>
              </a:ext>
            </a:extLst>
          </p:cNvPr>
          <p:cNvSpPr txBox="1"/>
          <p:nvPr/>
        </p:nvSpPr>
        <p:spPr>
          <a:xfrm>
            <a:off x="8187071" y="5316279"/>
            <a:ext cx="3930500" cy="353943"/>
          </a:xfrm>
          <a:prstGeom prst="rect">
            <a:avLst/>
          </a:prstGeom>
          <a:noFill/>
        </p:spPr>
        <p:txBody>
          <a:bodyPr wrap="square" rtlCol="0">
            <a:spAutoFit/>
          </a:bodyPr>
          <a:lstStyle/>
          <a:p>
            <a:pPr algn="ctr"/>
            <a:r>
              <a:rPr lang="en-US" sz="1700" dirty="0">
                <a:latin typeface="Arial" panose="020B0604020202020204" pitchFamily="34" charset="0"/>
                <a:cs typeface="Arial" panose="020B0604020202020204" pitchFamily="34" charset="0"/>
              </a:rPr>
              <a:t>Source: freogroup.com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Effect transition="in" filter="fade">
                                      <p:cBhvr>
                                        <p:cTn id="13" dur="1000"/>
                                        <p:tgtEl>
                                          <p:spTgt spid="7171">
                                            <p:txEl>
                                              <p:pRg st="1" end="1"/>
                                            </p:txEl>
                                          </p:spTgt>
                                        </p:tgtEl>
                                      </p:cBhvr>
                                    </p:animEffect>
                                    <p:anim calcmode="lin" valueType="num">
                                      <p:cBhvr>
                                        <p:cTn id="14" dur="1000" fill="hold"/>
                                        <p:tgtEl>
                                          <p:spTgt spid="7171">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171">
                                            <p:txEl>
                                              <p:pRg st="2" end="2"/>
                                            </p:txEl>
                                          </p:spTgt>
                                        </p:tgtEl>
                                        <p:attrNameLst>
                                          <p:attrName>style.visibility</p:attrName>
                                        </p:attrNameLst>
                                      </p:cBhvr>
                                      <p:to>
                                        <p:strVal val="visible"/>
                                      </p:to>
                                    </p:set>
                                    <p:animEffect transition="in" filter="fade">
                                      <p:cBhvr>
                                        <p:cTn id="20" dur="1000"/>
                                        <p:tgtEl>
                                          <p:spTgt spid="7171">
                                            <p:txEl>
                                              <p:pRg st="2" end="2"/>
                                            </p:txEl>
                                          </p:spTgt>
                                        </p:tgtEl>
                                      </p:cBhvr>
                                    </p:animEffect>
                                    <p:anim calcmode="lin" valueType="num">
                                      <p:cBhvr>
                                        <p:cTn id="21" dur="1000" fill="hold"/>
                                        <p:tgtEl>
                                          <p:spTgt spid="7171">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17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171">
                                            <p:txEl>
                                              <p:pRg st="3" end="3"/>
                                            </p:txEl>
                                          </p:spTgt>
                                        </p:tgtEl>
                                        <p:attrNameLst>
                                          <p:attrName>style.visibility</p:attrName>
                                        </p:attrNameLst>
                                      </p:cBhvr>
                                      <p:to>
                                        <p:strVal val="visible"/>
                                      </p:to>
                                    </p:set>
                                    <p:animEffect transition="in" filter="fade">
                                      <p:cBhvr>
                                        <p:cTn id="27" dur="1000"/>
                                        <p:tgtEl>
                                          <p:spTgt spid="7171">
                                            <p:txEl>
                                              <p:pRg st="3" end="3"/>
                                            </p:txEl>
                                          </p:spTgt>
                                        </p:tgtEl>
                                      </p:cBhvr>
                                    </p:animEffect>
                                    <p:anim calcmode="lin" valueType="num">
                                      <p:cBhvr>
                                        <p:cTn id="28" dur="1000" fill="hold"/>
                                        <p:tgtEl>
                                          <p:spTgt spid="7171">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717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171">
                                            <p:txEl>
                                              <p:pRg st="4" end="4"/>
                                            </p:txEl>
                                          </p:spTgt>
                                        </p:tgtEl>
                                        <p:attrNameLst>
                                          <p:attrName>style.visibility</p:attrName>
                                        </p:attrNameLst>
                                      </p:cBhvr>
                                      <p:to>
                                        <p:strVal val="visible"/>
                                      </p:to>
                                    </p:set>
                                    <p:animEffect transition="in" filter="fade">
                                      <p:cBhvr>
                                        <p:cTn id="34" dur="1000"/>
                                        <p:tgtEl>
                                          <p:spTgt spid="7171">
                                            <p:txEl>
                                              <p:pRg st="4" end="4"/>
                                            </p:txEl>
                                          </p:spTgt>
                                        </p:tgtEl>
                                      </p:cBhvr>
                                    </p:animEffect>
                                    <p:anim calcmode="lin" valueType="num">
                                      <p:cBhvr>
                                        <p:cTn id="35" dur="1000" fill="hold"/>
                                        <p:tgtEl>
                                          <p:spTgt spid="7171">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717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grpId="0" nodeType="clickEffect">
                                  <p:stCondLst>
                                    <p:cond delay="0"/>
                                  </p:stCondLst>
                                  <p:childTnLst>
                                    <p:set>
                                      <p:cBhvr>
                                        <p:cTn id="4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build="p"/>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F37D2C-2DAD-4C8D-85E8-B1881762C93A}"/>
              </a:ext>
            </a:extLst>
          </p:cNvPr>
          <p:cNvSpPr>
            <a:spLocks noGrp="1"/>
          </p:cNvSpPr>
          <p:nvPr>
            <p:ph idx="1"/>
          </p:nvPr>
        </p:nvSpPr>
        <p:spPr>
          <a:xfrm>
            <a:off x="386499" y="471340"/>
            <a:ext cx="11387579" cy="5260157"/>
          </a:xfrm>
        </p:spPr>
        <p:txBody>
          <a:bodyPr>
            <a:normAutofit/>
          </a:bodyPr>
          <a:lstStyle/>
          <a:p>
            <a:pPr algn="just">
              <a:lnSpc>
                <a:spcPct val="15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Along with enjoying the activities, guests may experience the food and beverages inside the plot and feel good about helping to create a more environmentally friendly future. </a:t>
            </a:r>
          </a:p>
          <a:p>
            <a:pPr algn="just">
              <a:lnSpc>
                <a:spcPct val="15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As one of the key issues enterprise has the choice of location, that supports the company’s strategy and survival in future competition(Ruohomaa, H. and Salminen, V., 2020).</a:t>
            </a:r>
          </a:p>
          <a:p>
            <a:pPr algn="just">
              <a:lnSpc>
                <a:spcPct val="15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Cardiff, the capital of wales, is selected as the location for the business as its neighbourhood is a center for entertainment and recreation and has witnessed substantial reconstruction in the recent past. HAZALDI SEASHORE OASIS finds Cardiff's mix of local and tourist customers to be a desirable market.</a:t>
            </a:r>
          </a:p>
          <a:p>
            <a:pPr algn="just">
              <a:lnSpc>
                <a:spcPct val="150000"/>
              </a:lnSpc>
              <a:buFont typeface="Wingdings" panose="05000000000000000000" pitchFamily="2" charset="2"/>
              <a:buChar char="Ø"/>
            </a:pPr>
            <a:r>
              <a:rPr lang="en-US" sz="1700" b="1" dirty="0">
                <a:latin typeface="Arial" panose="020B0604020202020204" pitchFamily="34" charset="0"/>
                <a:cs typeface="Arial" panose="020B0604020202020204" pitchFamily="34" charset="0"/>
              </a:rPr>
              <a:t>Total Estimated Initial Investment: £3075000</a:t>
            </a:r>
            <a:endParaRPr lang="en-US" sz="1700" dirty="0">
              <a:latin typeface="Arial" panose="020B0604020202020204" pitchFamily="34" charset="0"/>
              <a:cs typeface="Arial" panose="020B0604020202020204" pitchFamily="34" charset="0"/>
            </a:endParaRPr>
          </a:p>
          <a:p>
            <a:pPr lvl="1" algn="just">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Construction and infrastructure - £2120000</a:t>
            </a:r>
          </a:p>
          <a:p>
            <a:pPr lvl="1" algn="just">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Gaming equipment and facilities - </a:t>
            </a:r>
            <a:r>
              <a:rPr lang="en-US" sz="1700" dirty="0">
                <a:latin typeface="Arial" panose="020B0604020202020204" pitchFamily="34" charset="0"/>
                <a:ea typeface="Calibri" panose="020F0502020204030204" pitchFamily="34" charset="0"/>
              </a:rPr>
              <a:t>£60000</a:t>
            </a:r>
          </a:p>
          <a:p>
            <a:pPr lvl="1" algn="just">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Hydropower generation system - </a:t>
            </a:r>
            <a:r>
              <a:rPr lang="en-US" sz="1700" dirty="0">
                <a:latin typeface="Arial" panose="020B0604020202020204" pitchFamily="34" charset="0"/>
                <a:ea typeface="Calibri" panose="020F0502020204030204" pitchFamily="34" charset="0"/>
              </a:rPr>
              <a:t>£300000</a:t>
            </a:r>
          </a:p>
        </p:txBody>
      </p:sp>
      <p:sp>
        <p:nvSpPr>
          <p:cNvPr id="6" name="TextBox 5">
            <a:extLst>
              <a:ext uri="{FF2B5EF4-FFF2-40B4-BE49-F238E27FC236}">
                <a16:creationId xmlns:a16="http://schemas.microsoft.com/office/drawing/2014/main" id="{286F994A-867A-401F-AF42-6F4AB0C82678}"/>
              </a:ext>
            </a:extLst>
          </p:cNvPr>
          <p:cNvSpPr txBox="1"/>
          <p:nvPr/>
        </p:nvSpPr>
        <p:spPr>
          <a:xfrm>
            <a:off x="5420413" y="3874415"/>
            <a:ext cx="5279010" cy="1546577"/>
          </a:xfrm>
          <a:prstGeom prst="rect">
            <a:avLst/>
          </a:prstGeom>
          <a:noFill/>
        </p:spPr>
        <p:txBody>
          <a:bodyPr wrap="square" rtlCol="0">
            <a:spAutoFit/>
          </a:bodyPr>
          <a:lstStyle/>
          <a:p>
            <a:pPr lvl="1" algn="just">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  Operating expenses (1</a:t>
            </a:r>
            <a:r>
              <a:rPr lang="en-US" sz="1700" baseline="30000" dirty="0">
                <a:latin typeface="Arial" panose="020B0604020202020204" pitchFamily="34" charset="0"/>
                <a:cs typeface="Arial" panose="020B0604020202020204" pitchFamily="34" charset="0"/>
              </a:rPr>
              <a:t>st</a:t>
            </a:r>
            <a:r>
              <a:rPr lang="en-US" sz="1700" dirty="0">
                <a:latin typeface="Arial" panose="020B0604020202020204" pitchFamily="34" charset="0"/>
                <a:cs typeface="Arial" panose="020B0604020202020204" pitchFamily="34" charset="0"/>
              </a:rPr>
              <a:t> year) - </a:t>
            </a:r>
            <a:r>
              <a:rPr lang="en-US" sz="1700" dirty="0">
                <a:latin typeface="Arial" panose="020B0604020202020204" pitchFamily="34" charset="0"/>
                <a:ea typeface="Calibri" panose="020F0502020204030204" pitchFamily="34" charset="0"/>
              </a:rPr>
              <a:t>£450000</a:t>
            </a:r>
          </a:p>
          <a:p>
            <a:pPr lvl="1" algn="just">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  Legal &amp; regulatory cost - </a:t>
            </a:r>
            <a:r>
              <a:rPr lang="en-US" sz="1700" dirty="0">
                <a:latin typeface="Arial" panose="020B0604020202020204" pitchFamily="34" charset="0"/>
                <a:ea typeface="Calibri" panose="020F0502020204030204" pitchFamily="34" charset="0"/>
              </a:rPr>
              <a:t>£45000</a:t>
            </a:r>
          </a:p>
          <a:p>
            <a:pPr lvl="1" algn="just">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   Miscellaneous cost - </a:t>
            </a:r>
            <a:r>
              <a:rPr lang="en-US" sz="1700" dirty="0">
                <a:latin typeface="Arial" panose="020B0604020202020204" pitchFamily="34" charset="0"/>
                <a:ea typeface="Calibri" panose="020F0502020204030204" pitchFamily="34" charset="0"/>
              </a:rPr>
              <a:t>£100000</a:t>
            </a:r>
            <a:endParaRPr lang="en-US" sz="17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10755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6">
                                            <p:txEl>
                                              <p:pRg st="0" end="0"/>
                                            </p:txEl>
                                          </p:spTgt>
                                        </p:tgtEl>
                                        <p:attrNameLst>
                                          <p:attrName>style.visibility</p:attrName>
                                        </p:attrNameLst>
                                      </p:cBhvr>
                                      <p:to>
                                        <p:strVal val="visible"/>
                                      </p:to>
                                    </p:set>
                                    <p:animEffect transition="in" filter="fade">
                                      <p:cBhvr>
                                        <p:cTn id="50" dur="1000"/>
                                        <p:tgtEl>
                                          <p:spTgt spid="6">
                                            <p:txEl>
                                              <p:pRg st="0" end="0"/>
                                            </p:txEl>
                                          </p:spTgt>
                                        </p:tgtEl>
                                      </p:cBhvr>
                                    </p:animEffect>
                                    <p:anim calcmode="lin" valueType="num">
                                      <p:cBhvr>
                                        <p:cTn id="51"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2"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6">
                                            <p:txEl>
                                              <p:pRg st="1" end="1"/>
                                            </p:txEl>
                                          </p:spTgt>
                                        </p:tgtEl>
                                        <p:attrNameLst>
                                          <p:attrName>style.visibility</p:attrName>
                                        </p:attrNameLst>
                                      </p:cBhvr>
                                      <p:to>
                                        <p:strVal val="visible"/>
                                      </p:to>
                                    </p:set>
                                    <p:animEffect transition="in" filter="fade">
                                      <p:cBhvr>
                                        <p:cTn id="57" dur="1000"/>
                                        <p:tgtEl>
                                          <p:spTgt spid="6">
                                            <p:txEl>
                                              <p:pRg st="1" end="1"/>
                                            </p:txEl>
                                          </p:spTgt>
                                        </p:tgtEl>
                                      </p:cBhvr>
                                    </p:animEffect>
                                    <p:anim calcmode="lin" valueType="num">
                                      <p:cBhvr>
                                        <p:cTn id="5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9"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6">
                                            <p:txEl>
                                              <p:pRg st="2" end="2"/>
                                            </p:txEl>
                                          </p:spTgt>
                                        </p:tgtEl>
                                        <p:attrNameLst>
                                          <p:attrName>style.visibility</p:attrName>
                                        </p:attrNameLst>
                                      </p:cBhvr>
                                      <p:to>
                                        <p:strVal val="visible"/>
                                      </p:to>
                                    </p:set>
                                    <p:animEffect transition="in" filter="fade">
                                      <p:cBhvr>
                                        <p:cTn id="64" dur="1000"/>
                                        <p:tgtEl>
                                          <p:spTgt spid="6">
                                            <p:txEl>
                                              <p:pRg st="2" end="2"/>
                                            </p:txEl>
                                          </p:spTgt>
                                        </p:tgtEl>
                                      </p:cBhvr>
                                    </p:animEffect>
                                    <p:anim calcmode="lin" valueType="num">
                                      <p:cBhvr>
                                        <p:cTn id="6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lstStyle/>
          <a:p>
            <a:pPr eaLnBrk="1" hangingPunct="1"/>
            <a:r>
              <a:rPr lang="en-US" sz="3200" b="1" dirty="0">
                <a:latin typeface="+mn-lt"/>
                <a:ea typeface="Arial" panose="020B0604020202020204" pitchFamily="34" charset="0"/>
              </a:rPr>
              <a:t>Legal format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43060" y="793850"/>
            <a:ext cx="11274458" cy="4867399"/>
          </a:xfrm>
        </p:spPr>
        <p:txBody>
          <a:bodyPr>
            <a:normAutofit/>
          </a:bodyPr>
          <a:lstStyle/>
          <a:p>
            <a:pPr algn="just">
              <a:lnSpc>
                <a:spcPct val="150000"/>
              </a:lnSpc>
              <a:buNone/>
            </a:pPr>
            <a:r>
              <a:rPr lang="en-US" sz="1700" dirty="0">
                <a:latin typeface="Arial" panose="020B0604020202020204" pitchFamily="34" charset="0"/>
                <a:cs typeface="Arial" panose="020B0604020202020204" pitchFamily="34" charset="0"/>
              </a:rPr>
              <a:t>      A Limited Liability Company is the suggested legal form for HAZALDI SEASHORE OASIS (Ltd.) because limited liability ensures that the owner’s personal assets remain protected, reducing personal risk in the event of unforeseen circumstances (Tricker,2011).</a:t>
            </a:r>
            <a:endParaRPr lang="en-US" sz="1700" dirty="0">
              <a:latin typeface="Arial" panose="020B0604020202020204" pitchFamily="34" charset="0"/>
              <a:ea typeface="Arial" panose="020B0604020202020204" pitchFamily="34" charset="0"/>
              <a:cs typeface="Arial" panose="020B0604020202020204" pitchFamily="34" charset="0"/>
            </a:endParaRPr>
          </a:p>
          <a:p>
            <a:pPr marL="0" indent="0" eaLnBrk="1" hangingPunct="1">
              <a:lnSpc>
                <a:spcPct val="150000"/>
              </a:lnSpc>
              <a:buNone/>
            </a:pPr>
            <a:r>
              <a:rPr lang="en-US" sz="1700" b="1" dirty="0">
                <a:latin typeface="Arial" panose="020B0604020202020204" pitchFamily="34" charset="0"/>
                <a:ea typeface="Arial" panose="020B0604020202020204" pitchFamily="34" charset="0"/>
                <a:cs typeface="Arial" panose="020B0604020202020204" pitchFamily="34" charset="0"/>
              </a:rPr>
              <a:t>     </a:t>
            </a:r>
          </a:p>
          <a:p>
            <a:pPr marL="0" indent="0" eaLnBrk="1" hangingPunct="1">
              <a:lnSpc>
                <a:spcPct val="150000"/>
              </a:lnSpc>
              <a:buNone/>
            </a:pPr>
            <a:r>
              <a:rPr lang="en-US" sz="1700" b="1" dirty="0">
                <a:latin typeface="Arial" panose="020B0604020202020204" pitchFamily="34" charset="0"/>
                <a:ea typeface="Arial" panose="020B0604020202020204" pitchFamily="34" charset="0"/>
                <a:cs typeface="Arial" panose="020B0604020202020204" pitchFamily="34" charset="0"/>
              </a:rPr>
              <a:t>     JUSTIFICATION</a:t>
            </a:r>
          </a:p>
          <a:p>
            <a:pPr eaLnBrk="1" hangingPunct="1">
              <a:lnSpc>
                <a:spcPct val="150000"/>
              </a:lnSpc>
              <a:buFont typeface="Wingdings" panose="05000000000000000000" pitchFamily="2" charset="2"/>
              <a:buChar char="Ø"/>
            </a:pPr>
            <a:r>
              <a:rPr lang="en-US" sz="1700" dirty="0">
                <a:latin typeface="Arial" panose="020B0604020202020204" pitchFamily="34" charset="0"/>
                <a:ea typeface="Arial" panose="020B0604020202020204" pitchFamily="34" charset="0"/>
                <a:cs typeface="Arial" panose="020B0604020202020204" pitchFamily="34" charset="0"/>
              </a:rPr>
              <a:t>Limited liability protection</a:t>
            </a:r>
          </a:p>
          <a:p>
            <a:pPr>
              <a:lnSpc>
                <a:spcPct val="150000"/>
              </a:lnSpc>
              <a:buFont typeface="Wingdings" panose="05000000000000000000" pitchFamily="2" charset="2"/>
              <a:buChar char="Ø"/>
            </a:pPr>
            <a:r>
              <a:rPr lang="en-US" sz="1700" dirty="0">
                <a:latin typeface="Arial" panose="020B0604020202020204" pitchFamily="34" charset="0"/>
                <a:ea typeface="Calibri" panose="020F0502020204030204" pitchFamily="34" charset="0"/>
              </a:rPr>
              <a:t>simple to transfer ownership </a:t>
            </a:r>
          </a:p>
          <a:p>
            <a:pPr>
              <a:lnSpc>
                <a:spcPct val="150000"/>
              </a:lnSpc>
              <a:buFont typeface="Wingdings" panose="05000000000000000000" pitchFamily="2" charset="2"/>
              <a:buChar char="Ø"/>
            </a:pPr>
            <a:r>
              <a:rPr lang="en-US" sz="1700" dirty="0">
                <a:latin typeface="Arial" panose="020B0604020202020204" pitchFamily="34" charset="0"/>
                <a:ea typeface="Calibri" panose="020F0502020204030204" pitchFamily="34" charset="0"/>
              </a:rPr>
              <a:t>tax benefits </a:t>
            </a:r>
          </a:p>
          <a:p>
            <a:pPr>
              <a:lnSpc>
                <a:spcPct val="150000"/>
              </a:lnSpc>
              <a:buFont typeface="Wingdings" panose="05000000000000000000" pitchFamily="2" charset="2"/>
              <a:buChar char="Ø"/>
            </a:pPr>
            <a:r>
              <a:rPr lang="en-US" sz="1700" dirty="0">
                <a:latin typeface="Arial" panose="020B0604020202020204" pitchFamily="34" charset="0"/>
                <a:ea typeface="Calibri" panose="020F0502020204030204" pitchFamily="34" charset="0"/>
              </a:rPr>
              <a:t>more enticing to potential investors</a:t>
            </a:r>
          </a:p>
          <a:p>
            <a:pPr>
              <a:lnSpc>
                <a:spcPct val="150000"/>
              </a:lnSpc>
              <a:buFont typeface="Wingdings" panose="05000000000000000000" pitchFamily="2" charset="2"/>
              <a:buChar char="Ø"/>
            </a:pPr>
            <a:r>
              <a:rPr lang="en-US" sz="1700" dirty="0">
                <a:latin typeface="Arial" panose="020B0604020202020204" pitchFamily="34" charset="0"/>
                <a:ea typeface="Calibri" panose="020F0502020204030204" pitchFamily="34" charset="0"/>
              </a:rPr>
              <a:t>Openness and conformity to regulations </a:t>
            </a:r>
            <a:endParaRPr lang="en-US" sz="1700" dirty="0">
              <a:latin typeface="Arial" panose="020B0604020202020204" pitchFamily="34" charset="0"/>
              <a:ea typeface="Arial" panose="020B0604020202020204" pitchFamily="34" charset="0"/>
              <a:cs typeface="Arial" panose="020B0604020202020204" pitchFamily="34" charset="0"/>
            </a:endParaRPr>
          </a:p>
          <a:p>
            <a:pPr marL="0" indent="0" eaLnBrk="1" hangingPunct="1">
              <a:buNone/>
            </a:pPr>
            <a:endParaRPr lang="en-US" sz="1700" dirty="0">
              <a:latin typeface="Arial" panose="020B0604020202020204" pitchFamily="34" charset="0"/>
              <a:ea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46272905-F5D9-488A-9678-636D5A5146A8}"/>
              </a:ext>
            </a:extLst>
          </p:cNvPr>
          <p:cNvPicPr>
            <a:picLocks noChangeAspect="1"/>
          </p:cNvPicPr>
          <p:nvPr/>
        </p:nvPicPr>
        <p:blipFill>
          <a:blip r:embed="rId3"/>
          <a:stretch>
            <a:fillRect/>
          </a:stretch>
        </p:blipFill>
        <p:spPr>
          <a:xfrm>
            <a:off x="6602818" y="1690577"/>
            <a:ext cx="5146121" cy="3601340"/>
          </a:xfrm>
          <a:prstGeom prst="rect">
            <a:avLst/>
          </a:prstGeom>
        </p:spPr>
      </p:pic>
      <p:sp>
        <p:nvSpPr>
          <p:cNvPr id="3" name="TextBox 2">
            <a:extLst>
              <a:ext uri="{FF2B5EF4-FFF2-40B4-BE49-F238E27FC236}">
                <a16:creationId xmlns:a16="http://schemas.microsoft.com/office/drawing/2014/main" id="{37520DBF-271C-49F1-A0B3-69BA480ACA58}"/>
              </a:ext>
            </a:extLst>
          </p:cNvPr>
          <p:cNvSpPr txBox="1"/>
          <p:nvPr/>
        </p:nvSpPr>
        <p:spPr>
          <a:xfrm>
            <a:off x="6677247" y="5305647"/>
            <a:ext cx="5040271" cy="353943"/>
          </a:xfrm>
          <a:prstGeom prst="rect">
            <a:avLst/>
          </a:prstGeom>
          <a:noFill/>
        </p:spPr>
        <p:txBody>
          <a:bodyPr wrap="square" rtlCol="0">
            <a:spAutoFit/>
          </a:bodyPr>
          <a:lstStyle/>
          <a:p>
            <a:r>
              <a:rPr lang="en-US" sz="1700" dirty="0">
                <a:latin typeface="Arial" panose="020B0604020202020204" pitchFamily="34" charset="0"/>
                <a:cs typeface="Arial" panose="020B0604020202020204" pitchFamily="34" charset="0"/>
              </a:rPr>
              <a:t>Source: beyond counsel.io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9219">
                                            <p:txEl>
                                              <p:pRg st="0" end="0"/>
                                            </p:txEl>
                                          </p:spTgt>
                                        </p:tgtEl>
                                        <p:attrNameLst>
                                          <p:attrName>style.visibility</p:attrName>
                                        </p:attrNameLst>
                                      </p:cBhvr>
                                      <p:to>
                                        <p:strVal val="visible"/>
                                      </p:to>
                                    </p:set>
                                    <p:animEffect transition="in" filter="fade">
                                      <p:cBhvr>
                                        <p:cTn id="16" dur="1000"/>
                                        <p:tgtEl>
                                          <p:spTgt spid="9219">
                                            <p:txEl>
                                              <p:pRg st="0" end="0"/>
                                            </p:txEl>
                                          </p:spTgt>
                                        </p:tgtEl>
                                      </p:cBhvr>
                                    </p:animEffect>
                                    <p:anim calcmode="lin" valueType="num">
                                      <p:cBhvr>
                                        <p:cTn id="17" dur="1000" fill="hold"/>
                                        <p:tgtEl>
                                          <p:spTgt spid="9219">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92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9219">
                                            <p:txEl>
                                              <p:pRg st="1" end="1"/>
                                            </p:txEl>
                                          </p:spTgt>
                                        </p:tgtEl>
                                        <p:attrNameLst>
                                          <p:attrName>style.visibility</p:attrName>
                                        </p:attrNameLst>
                                      </p:cBhvr>
                                      <p:to>
                                        <p:strVal val="visible"/>
                                      </p:to>
                                    </p:set>
                                    <p:animEffect transition="in" filter="fade">
                                      <p:cBhvr>
                                        <p:cTn id="23" dur="1000"/>
                                        <p:tgtEl>
                                          <p:spTgt spid="9219">
                                            <p:txEl>
                                              <p:pRg st="1" end="1"/>
                                            </p:txEl>
                                          </p:spTgt>
                                        </p:tgtEl>
                                      </p:cBhvr>
                                    </p:animEffect>
                                    <p:anim calcmode="lin" valueType="num">
                                      <p:cBhvr>
                                        <p:cTn id="24" dur="1000" fill="hold"/>
                                        <p:tgtEl>
                                          <p:spTgt spid="9219">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921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9219">
                                            <p:txEl>
                                              <p:pRg st="2" end="2"/>
                                            </p:txEl>
                                          </p:spTgt>
                                        </p:tgtEl>
                                        <p:attrNameLst>
                                          <p:attrName>style.visibility</p:attrName>
                                        </p:attrNameLst>
                                      </p:cBhvr>
                                      <p:to>
                                        <p:strVal val="visible"/>
                                      </p:to>
                                    </p:set>
                                    <p:animEffect transition="in" filter="fade">
                                      <p:cBhvr>
                                        <p:cTn id="30" dur="1000"/>
                                        <p:tgtEl>
                                          <p:spTgt spid="9219">
                                            <p:txEl>
                                              <p:pRg st="2" end="2"/>
                                            </p:txEl>
                                          </p:spTgt>
                                        </p:tgtEl>
                                      </p:cBhvr>
                                    </p:animEffect>
                                    <p:anim calcmode="lin" valueType="num">
                                      <p:cBhvr>
                                        <p:cTn id="31" dur="1000" fill="hold"/>
                                        <p:tgtEl>
                                          <p:spTgt spid="9219">
                                            <p:txEl>
                                              <p:pRg st="2" end="2"/>
                                            </p:txEl>
                                          </p:spTgt>
                                        </p:tgtEl>
                                        <p:attrNameLst>
                                          <p:attrName>ppt_x</p:attrName>
                                        </p:attrNameLst>
                                      </p:cBhvr>
                                      <p:tavLst>
                                        <p:tav tm="0">
                                          <p:val>
                                            <p:strVal val="#ppt_x"/>
                                          </p:val>
                                        </p:tav>
                                        <p:tav tm="100000">
                                          <p:val>
                                            <p:strVal val="#ppt_x"/>
                                          </p:val>
                                        </p:tav>
                                      </p:tavLst>
                                    </p:anim>
                                    <p:anim calcmode="lin" valueType="num">
                                      <p:cBhvr>
                                        <p:cTn id="32" dur="1000" fill="hold"/>
                                        <p:tgtEl>
                                          <p:spTgt spid="92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9219">
                                            <p:txEl>
                                              <p:pRg st="3" end="3"/>
                                            </p:txEl>
                                          </p:spTgt>
                                        </p:tgtEl>
                                        <p:attrNameLst>
                                          <p:attrName>style.visibility</p:attrName>
                                        </p:attrNameLst>
                                      </p:cBhvr>
                                      <p:to>
                                        <p:strVal val="visible"/>
                                      </p:to>
                                    </p:set>
                                    <p:animEffect transition="in" filter="fade">
                                      <p:cBhvr>
                                        <p:cTn id="37" dur="1000"/>
                                        <p:tgtEl>
                                          <p:spTgt spid="9219">
                                            <p:txEl>
                                              <p:pRg st="3" end="3"/>
                                            </p:txEl>
                                          </p:spTgt>
                                        </p:tgtEl>
                                      </p:cBhvr>
                                    </p:animEffect>
                                    <p:anim calcmode="lin" valueType="num">
                                      <p:cBhvr>
                                        <p:cTn id="38" dur="1000" fill="hold"/>
                                        <p:tgtEl>
                                          <p:spTgt spid="9219">
                                            <p:txEl>
                                              <p:pRg st="3" end="3"/>
                                            </p:txEl>
                                          </p:spTgt>
                                        </p:tgtEl>
                                        <p:attrNameLst>
                                          <p:attrName>ppt_x</p:attrName>
                                        </p:attrNameLst>
                                      </p:cBhvr>
                                      <p:tavLst>
                                        <p:tav tm="0">
                                          <p:val>
                                            <p:strVal val="#ppt_x"/>
                                          </p:val>
                                        </p:tav>
                                        <p:tav tm="100000">
                                          <p:val>
                                            <p:strVal val="#ppt_x"/>
                                          </p:val>
                                        </p:tav>
                                      </p:tavLst>
                                    </p:anim>
                                    <p:anim calcmode="lin" valueType="num">
                                      <p:cBhvr>
                                        <p:cTn id="39" dur="1000" fill="hold"/>
                                        <p:tgtEl>
                                          <p:spTgt spid="921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9219">
                                            <p:txEl>
                                              <p:pRg st="4" end="4"/>
                                            </p:txEl>
                                          </p:spTgt>
                                        </p:tgtEl>
                                        <p:attrNameLst>
                                          <p:attrName>style.visibility</p:attrName>
                                        </p:attrNameLst>
                                      </p:cBhvr>
                                      <p:to>
                                        <p:strVal val="visible"/>
                                      </p:to>
                                    </p:set>
                                    <p:animEffect transition="in" filter="fade">
                                      <p:cBhvr>
                                        <p:cTn id="44" dur="1000"/>
                                        <p:tgtEl>
                                          <p:spTgt spid="9219">
                                            <p:txEl>
                                              <p:pRg st="4" end="4"/>
                                            </p:txEl>
                                          </p:spTgt>
                                        </p:tgtEl>
                                      </p:cBhvr>
                                    </p:animEffect>
                                    <p:anim calcmode="lin" valueType="num">
                                      <p:cBhvr>
                                        <p:cTn id="45" dur="1000" fill="hold"/>
                                        <p:tgtEl>
                                          <p:spTgt spid="9219">
                                            <p:txEl>
                                              <p:pRg st="4" end="4"/>
                                            </p:txEl>
                                          </p:spTgt>
                                        </p:tgtEl>
                                        <p:attrNameLst>
                                          <p:attrName>ppt_x</p:attrName>
                                        </p:attrNameLst>
                                      </p:cBhvr>
                                      <p:tavLst>
                                        <p:tav tm="0">
                                          <p:val>
                                            <p:strVal val="#ppt_x"/>
                                          </p:val>
                                        </p:tav>
                                        <p:tav tm="100000">
                                          <p:val>
                                            <p:strVal val="#ppt_x"/>
                                          </p:val>
                                        </p:tav>
                                      </p:tavLst>
                                    </p:anim>
                                    <p:anim calcmode="lin" valueType="num">
                                      <p:cBhvr>
                                        <p:cTn id="46" dur="1000" fill="hold"/>
                                        <p:tgtEl>
                                          <p:spTgt spid="921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9219">
                                            <p:txEl>
                                              <p:pRg st="5" end="5"/>
                                            </p:txEl>
                                          </p:spTgt>
                                        </p:tgtEl>
                                        <p:attrNameLst>
                                          <p:attrName>style.visibility</p:attrName>
                                        </p:attrNameLst>
                                      </p:cBhvr>
                                      <p:to>
                                        <p:strVal val="visible"/>
                                      </p:to>
                                    </p:set>
                                    <p:animEffect transition="in" filter="fade">
                                      <p:cBhvr>
                                        <p:cTn id="51" dur="1000"/>
                                        <p:tgtEl>
                                          <p:spTgt spid="9219">
                                            <p:txEl>
                                              <p:pRg st="5" end="5"/>
                                            </p:txEl>
                                          </p:spTgt>
                                        </p:tgtEl>
                                      </p:cBhvr>
                                    </p:animEffect>
                                    <p:anim calcmode="lin" valueType="num">
                                      <p:cBhvr>
                                        <p:cTn id="52" dur="1000" fill="hold"/>
                                        <p:tgtEl>
                                          <p:spTgt spid="9219">
                                            <p:txEl>
                                              <p:pRg st="5" end="5"/>
                                            </p:txEl>
                                          </p:spTgt>
                                        </p:tgtEl>
                                        <p:attrNameLst>
                                          <p:attrName>ppt_x</p:attrName>
                                        </p:attrNameLst>
                                      </p:cBhvr>
                                      <p:tavLst>
                                        <p:tav tm="0">
                                          <p:val>
                                            <p:strVal val="#ppt_x"/>
                                          </p:val>
                                        </p:tav>
                                        <p:tav tm="100000">
                                          <p:val>
                                            <p:strVal val="#ppt_x"/>
                                          </p:val>
                                        </p:tav>
                                      </p:tavLst>
                                    </p:anim>
                                    <p:anim calcmode="lin" valueType="num">
                                      <p:cBhvr>
                                        <p:cTn id="53" dur="1000" fill="hold"/>
                                        <p:tgtEl>
                                          <p:spTgt spid="921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2" presetClass="entr" presetSubtype="0" fill="hold" grpId="0" nodeType="clickEffect">
                                  <p:stCondLst>
                                    <p:cond delay="0"/>
                                  </p:stCondLst>
                                  <p:childTnLst>
                                    <p:set>
                                      <p:cBhvr>
                                        <p:cTn id="57" dur="1" fill="hold">
                                          <p:stCondLst>
                                            <p:cond delay="0"/>
                                          </p:stCondLst>
                                        </p:cTn>
                                        <p:tgtEl>
                                          <p:spTgt spid="9219">
                                            <p:txEl>
                                              <p:pRg st="6" end="6"/>
                                            </p:txEl>
                                          </p:spTgt>
                                        </p:tgtEl>
                                        <p:attrNameLst>
                                          <p:attrName>style.visibility</p:attrName>
                                        </p:attrNameLst>
                                      </p:cBhvr>
                                      <p:to>
                                        <p:strVal val="visible"/>
                                      </p:to>
                                    </p:set>
                                    <p:animEffect transition="in" filter="fade">
                                      <p:cBhvr>
                                        <p:cTn id="58" dur="1000"/>
                                        <p:tgtEl>
                                          <p:spTgt spid="9219">
                                            <p:txEl>
                                              <p:pRg st="6" end="6"/>
                                            </p:txEl>
                                          </p:spTgt>
                                        </p:tgtEl>
                                      </p:cBhvr>
                                    </p:animEffect>
                                    <p:anim calcmode="lin" valueType="num">
                                      <p:cBhvr>
                                        <p:cTn id="59" dur="1000" fill="hold"/>
                                        <p:tgtEl>
                                          <p:spTgt spid="9219">
                                            <p:txEl>
                                              <p:pRg st="6" end="6"/>
                                            </p:txEl>
                                          </p:spTgt>
                                        </p:tgtEl>
                                        <p:attrNameLst>
                                          <p:attrName>ppt_x</p:attrName>
                                        </p:attrNameLst>
                                      </p:cBhvr>
                                      <p:tavLst>
                                        <p:tav tm="0">
                                          <p:val>
                                            <p:strVal val="#ppt_x"/>
                                          </p:val>
                                        </p:tav>
                                        <p:tav tm="100000">
                                          <p:val>
                                            <p:strVal val="#ppt_x"/>
                                          </p:val>
                                        </p:tav>
                                      </p:tavLst>
                                    </p:anim>
                                    <p:anim calcmode="lin" valueType="num">
                                      <p:cBhvr>
                                        <p:cTn id="60" dur="1000" fill="hold"/>
                                        <p:tgtEl>
                                          <p:spTgt spid="921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9219">
                                            <p:txEl>
                                              <p:pRg st="7" end="7"/>
                                            </p:txEl>
                                          </p:spTgt>
                                        </p:tgtEl>
                                        <p:attrNameLst>
                                          <p:attrName>style.visibility</p:attrName>
                                        </p:attrNameLst>
                                      </p:cBhvr>
                                      <p:to>
                                        <p:strVal val="visible"/>
                                      </p:to>
                                    </p:set>
                                    <p:animEffect transition="in" filter="fade">
                                      <p:cBhvr>
                                        <p:cTn id="65" dur="1000"/>
                                        <p:tgtEl>
                                          <p:spTgt spid="9219">
                                            <p:txEl>
                                              <p:pRg st="7" end="7"/>
                                            </p:txEl>
                                          </p:spTgt>
                                        </p:tgtEl>
                                      </p:cBhvr>
                                    </p:animEffect>
                                    <p:anim calcmode="lin" valueType="num">
                                      <p:cBhvr>
                                        <p:cTn id="66" dur="1000" fill="hold"/>
                                        <p:tgtEl>
                                          <p:spTgt spid="9219">
                                            <p:txEl>
                                              <p:pRg st="7" end="7"/>
                                            </p:txEl>
                                          </p:spTgt>
                                        </p:tgtEl>
                                        <p:attrNameLst>
                                          <p:attrName>ppt_x</p:attrName>
                                        </p:attrNameLst>
                                      </p:cBhvr>
                                      <p:tavLst>
                                        <p:tav tm="0">
                                          <p:val>
                                            <p:strVal val="#ppt_x"/>
                                          </p:val>
                                        </p:tav>
                                        <p:tav tm="100000">
                                          <p:val>
                                            <p:strVal val="#ppt_x"/>
                                          </p:val>
                                        </p:tav>
                                      </p:tavLst>
                                    </p:anim>
                                    <p:anim calcmode="lin" valueType="num">
                                      <p:cBhvr>
                                        <p:cTn id="67" dur="1000" fill="hold"/>
                                        <p:tgtEl>
                                          <p:spTgt spid="9219">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lstStyle/>
          <a:p>
            <a:pPr eaLnBrk="1" hangingPunct="1"/>
            <a:r>
              <a:rPr lang="en-US" sz="3200" b="1" dirty="0">
                <a:latin typeface="Arial" panose="020B0604020202020204" pitchFamily="34" charset="0"/>
                <a:ea typeface="Arial" panose="020B0604020202020204" pitchFamily="34" charset="0"/>
                <a:cs typeface="Arial" panose="020B0604020202020204" pitchFamily="34" charset="0"/>
              </a:rPr>
              <a:t>Gap in the Market</a:t>
            </a:r>
            <a:endParaRPr lang="en-GB" altLang="en-US"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98AAA0B-85D8-40FB-A4D1-333129B09020}"/>
              </a:ext>
            </a:extLst>
          </p:cNvPr>
          <p:cNvSpPr>
            <a:spLocks noGrp="1"/>
          </p:cNvSpPr>
          <p:nvPr>
            <p:ph idx="1"/>
          </p:nvPr>
        </p:nvSpPr>
        <p:spPr>
          <a:xfrm>
            <a:off x="547935" y="965718"/>
            <a:ext cx="11171313" cy="4604657"/>
          </a:xfrm>
        </p:spPr>
        <p:txBody>
          <a:bodyPr>
            <a:normAutofit/>
          </a:bodyPr>
          <a:lstStyle/>
          <a:p>
            <a:pPr marL="0" indent="0">
              <a:lnSpc>
                <a:spcPct val="150000"/>
              </a:lnSpc>
              <a:buNone/>
            </a:pPr>
            <a:r>
              <a:rPr lang="en-US" sz="1700" dirty="0">
                <a:latin typeface="Arial" panose="020B0604020202020204" pitchFamily="34" charset="0"/>
                <a:ea typeface="Calibri" panose="020F0502020204030204" pitchFamily="34" charset="0"/>
              </a:rPr>
              <a:t>The absence of a creative and sustainable leisure destination that skillfully combines the production of renewable energy with water-based activities is the recognized market gap. Current recreational facilities frequently don't take a holistic approach to environmental sustainability and don't provide customers with a distinctive, environmentally friendly experience. </a:t>
            </a:r>
          </a:p>
          <a:p>
            <a:pPr marL="0" indent="0">
              <a:lnSpc>
                <a:spcPct val="150000"/>
              </a:lnSpc>
              <a:buNone/>
            </a:pPr>
            <a:r>
              <a:rPr lang="en-US" sz="1700" b="1" dirty="0">
                <a:latin typeface="Arial" panose="020B0604020202020204" pitchFamily="34" charset="0"/>
                <a:ea typeface="Calibri" panose="020F0502020204030204" pitchFamily="34" charset="0"/>
              </a:rPr>
              <a:t>What strategies will HAZALDI SEASHORE OASIS adopt to address the above</a:t>
            </a:r>
          </a:p>
          <a:p>
            <a:pPr>
              <a:lnSpc>
                <a:spcPct val="150000"/>
              </a:lnSpc>
              <a:buFont typeface="Wingdings" panose="05000000000000000000" pitchFamily="2" charset="2"/>
              <a:buChar char="§"/>
            </a:pPr>
            <a:r>
              <a:rPr lang="en-US" sz="1800" dirty="0">
                <a:latin typeface="Arial" panose="020B0604020202020204" pitchFamily="34" charset="0"/>
                <a:ea typeface="Calibri" panose="020F0502020204030204" pitchFamily="34" charset="0"/>
              </a:rPr>
              <a:t>Recreational and Sustainable Innovation</a:t>
            </a:r>
          </a:p>
          <a:p>
            <a:pPr>
              <a:lnSpc>
                <a:spcPct val="150000"/>
              </a:lnSpc>
              <a:buFont typeface="Wingdings" panose="05000000000000000000" pitchFamily="2" charset="2"/>
              <a:buChar char="§"/>
            </a:pPr>
            <a:r>
              <a:rPr lang="en-US" sz="1800" dirty="0">
                <a:latin typeface="Arial" panose="020B0604020202020204" pitchFamily="34" charset="0"/>
                <a:ea typeface="Calibri" panose="020F0502020204030204" pitchFamily="34" charset="0"/>
              </a:rPr>
              <a:t>Unification of Renewable Energies</a:t>
            </a:r>
          </a:p>
          <a:p>
            <a:pPr>
              <a:lnSpc>
                <a:spcPct val="150000"/>
              </a:lnSpc>
              <a:buFont typeface="Wingdings" panose="05000000000000000000" pitchFamily="2" charset="2"/>
              <a:buChar char="§"/>
            </a:pPr>
            <a:r>
              <a:rPr lang="en-US" sz="1800" dirty="0">
                <a:latin typeface="Arial" panose="020B0604020202020204" pitchFamily="34" charset="0"/>
                <a:ea typeface="Calibri" panose="020F0502020204030204" pitchFamily="34" charset="0"/>
              </a:rPr>
              <a:t>Segmenting Customers Based on Target</a:t>
            </a:r>
          </a:p>
          <a:p>
            <a:pPr>
              <a:lnSpc>
                <a:spcPct val="150000"/>
              </a:lnSpc>
              <a:buFont typeface="Wingdings" panose="05000000000000000000" pitchFamily="2" charset="2"/>
              <a:buChar char="§"/>
            </a:pPr>
            <a:r>
              <a:rPr lang="en-US" sz="1800" dirty="0">
                <a:latin typeface="Arial" panose="020B0604020202020204" pitchFamily="34" charset="0"/>
                <a:ea typeface="Calibri" panose="020F0502020204030204" pitchFamily="34" charset="0"/>
              </a:rPr>
              <a:t>Intriguing Wave Experience</a:t>
            </a:r>
          </a:p>
          <a:p>
            <a:pPr>
              <a:lnSpc>
                <a:spcPct val="150000"/>
              </a:lnSpc>
              <a:buFont typeface="Wingdings" panose="05000000000000000000" pitchFamily="2" charset="2"/>
              <a:buChar char="§"/>
            </a:pPr>
            <a:r>
              <a:rPr lang="en-US" sz="1800" dirty="0">
                <a:latin typeface="Arial" panose="020B0604020202020204" pitchFamily="34" charset="0"/>
                <a:ea typeface="Calibri" panose="020F0502020204030204" pitchFamily="34" charset="0"/>
              </a:rPr>
              <a:t>Choose a Strategic Spot</a:t>
            </a:r>
            <a:endParaRPr lang="en-US" sz="1700" b="1" dirty="0">
              <a:latin typeface="Arial" panose="020B0604020202020204" pitchFamily="34" charset="0"/>
              <a:ea typeface="Calibri" panose="020F0502020204030204" pitchFamily="34" charset="0"/>
            </a:endParaRPr>
          </a:p>
        </p:txBody>
      </p:sp>
      <p:sp>
        <p:nvSpPr>
          <p:cNvPr id="5" name="TextBox 4">
            <a:extLst>
              <a:ext uri="{FF2B5EF4-FFF2-40B4-BE49-F238E27FC236}">
                <a16:creationId xmlns:a16="http://schemas.microsoft.com/office/drawing/2014/main" id="{8E7496DD-4C60-41EF-9C80-917E946DF98D}"/>
              </a:ext>
            </a:extLst>
          </p:cNvPr>
          <p:cNvSpPr txBox="1"/>
          <p:nvPr/>
        </p:nvSpPr>
        <p:spPr>
          <a:xfrm>
            <a:off x="6540759" y="3228392"/>
            <a:ext cx="4572000" cy="1702710"/>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US" dirty="0">
                <a:latin typeface="Arial" panose="020B0604020202020204" pitchFamily="34" charset="0"/>
                <a:ea typeface="Calibri" panose="020F0502020204030204" pitchFamily="34" charset="0"/>
              </a:rPr>
              <a:t>Environmental consciousness</a:t>
            </a:r>
          </a:p>
          <a:p>
            <a:pPr marL="285750" indent="-285750">
              <a:lnSpc>
                <a:spcPct val="150000"/>
              </a:lnSpc>
              <a:buFont typeface="Wingdings" panose="05000000000000000000" pitchFamily="2" charset="2"/>
              <a:buChar char="§"/>
            </a:pPr>
            <a:r>
              <a:rPr lang="en-US" dirty="0">
                <a:latin typeface="Arial" panose="020B0604020202020204" pitchFamily="34" charset="0"/>
                <a:ea typeface="Calibri" panose="020F0502020204030204" pitchFamily="34" charset="0"/>
              </a:rPr>
              <a:t>Gaining a Competitive Edge via Branding</a:t>
            </a:r>
          </a:p>
          <a:p>
            <a:pPr marL="285750" indent="-285750">
              <a:lnSpc>
                <a:spcPct val="150000"/>
              </a:lnSpc>
              <a:buFont typeface="Wingdings" panose="05000000000000000000" pitchFamily="2" charset="2"/>
              <a:buChar char="§"/>
            </a:pPr>
            <a:endParaRPr lang="en-US" dirty="0"/>
          </a:p>
        </p:txBody>
      </p:sp>
    </p:spTree>
    <p:extLst>
      <p:ext uri="{BB962C8B-B14F-4D97-AF65-F5344CB8AC3E}">
        <p14:creationId xmlns:p14="http://schemas.microsoft.com/office/powerpoint/2010/main" val="3393854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5">
                                            <p:txEl>
                                              <p:pRg st="0" end="0"/>
                                            </p:txEl>
                                          </p:spTgt>
                                        </p:tgtEl>
                                        <p:attrNameLst>
                                          <p:attrName>style.visibility</p:attrName>
                                        </p:attrNameLst>
                                      </p:cBhvr>
                                      <p:to>
                                        <p:strVal val="visible"/>
                                      </p:to>
                                    </p:set>
                                    <p:animEffect transition="in" filter="fade">
                                      <p:cBhvr>
                                        <p:cTn id="56" dur="1000"/>
                                        <p:tgtEl>
                                          <p:spTgt spid="5">
                                            <p:txEl>
                                              <p:pRg st="0" end="0"/>
                                            </p:txEl>
                                          </p:spTgt>
                                        </p:tgtEl>
                                      </p:cBhvr>
                                    </p:animEffect>
                                    <p:anim calcmode="lin" valueType="num">
                                      <p:cBhvr>
                                        <p:cTn id="57"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5">
                                            <p:txEl>
                                              <p:pRg st="1" end="1"/>
                                            </p:txEl>
                                          </p:spTgt>
                                        </p:tgtEl>
                                        <p:attrNameLst>
                                          <p:attrName>style.visibility</p:attrName>
                                        </p:attrNameLst>
                                      </p:cBhvr>
                                      <p:to>
                                        <p:strVal val="visible"/>
                                      </p:to>
                                    </p:set>
                                    <p:animEffect transition="in" filter="fade">
                                      <p:cBhvr>
                                        <p:cTn id="63" dur="1000"/>
                                        <p:tgtEl>
                                          <p:spTgt spid="5">
                                            <p:txEl>
                                              <p:pRg st="1" end="1"/>
                                            </p:txEl>
                                          </p:spTgt>
                                        </p:tgtEl>
                                      </p:cBhvr>
                                    </p:animEffect>
                                    <p:anim calcmode="lin" valueType="num">
                                      <p:cBhvr>
                                        <p:cTn id="6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2456367" y="-44949"/>
            <a:ext cx="10972800" cy="882358"/>
          </a:xfrm>
        </p:spPr>
        <p:txBody>
          <a:bodyPr>
            <a:normAutofit/>
          </a:bodyPr>
          <a:lstStyle/>
          <a:p>
            <a:pPr eaLnBrk="1" hangingPunct="1"/>
            <a:r>
              <a:rPr lang="en-GB" sz="3200" b="1" dirty="0">
                <a:latin typeface="Arial" panose="020B0604020202020204" pitchFamily="34" charset="0"/>
                <a:ea typeface="Arial" panose="020B0604020202020204" pitchFamily="34" charset="0"/>
                <a:cs typeface="Arial" panose="020B0604020202020204" pitchFamily="34" charset="0"/>
              </a:rPr>
              <a:t>    SWOT Analysis</a:t>
            </a:r>
            <a:endParaRPr lang="en-GB" altLang="en-US" sz="3200" b="1" dirty="0">
              <a:latin typeface="Arial" panose="020B0604020202020204" pitchFamily="34" charset="0"/>
              <a:cs typeface="Arial" panose="020B0604020202020204" pitchFamily="34" charset="0"/>
            </a:endParaRPr>
          </a:p>
        </p:txBody>
      </p:sp>
      <p:sp>
        <p:nvSpPr>
          <p:cNvPr id="10" name="Text Placeholder 9">
            <a:extLst>
              <a:ext uri="{FF2B5EF4-FFF2-40B4-BE49-F238E27FC236}">
                <a16:creationId xmlns:a16="http://schemas.microsoft.com/office/drawing/2014/main" id="{AB2E214C-2F11-4D92-9C0F-BD4080462390}"/>
              </a:ext>
            </a:extLst>
          </p:cNvPr>
          <p:cNvSpPr>
            <a:spLocks noGrp="1"/>
          </p:cNvSpPr>
          <p:nvPr>
            <p:ph type="body" idx="1"/>
          </p:nvPr>
        </p:nvSpPr>
        <p:spPr>
          <a:xfrm>
            <a:off x="581521" y="4008159"/>
            <a:ext cx="5386917" cy="753024"/>
          </a:xfrm>
        </p:spPr>
        <p:txBody>
          <a:bodyPr/>
          <a:lstStyle/>
          <a:p>
            <a:r>
              <a:rPr lang="en-US" sz="2000" dirty="0">
                <a:latin typeface="Arial" panose="020B0604020202020204" pitchFamily="34" charset="0"/>
                <a:ea typeface="Calibri" panose="020F0502020204030204" pitchFamily="34" charset="0"/>
                <a:cs typeface="Arial" panose="020B0604020202020204" pitchFamily="34" charset="0"/>
              </a:rPr>
              <a:t>Internal strength and weaknesses:</a:t>
            </a:r>
          </a:p>
          <a:p>
            <a:endParaRPr lang="en-US" dirty="0"/>
          </a:p>
        </p:txBody>
      </p:sp>
      <p:sp>
        <p:nvSpPr>
          <p:cNvPr id="3" name="Content Placeholder 2">
            <a:extLst>
              <a:ext uri="{FF2B5EF4-FFF2-40B4-BE49-F238E27FC236}">
                <a16:creationId xmlns:a16="http://schemas.microsoft.com/office/drawing/2014/main" id="{94C62344-2269-4B3D-BD5D-B1F4F3FDBE44}"/>
              </a:ext>
            </a:extLst>
          </p:cNvPr>
          <p:cNvSpPr>
            <a:spLocks noGrp="1"/>
          </p:cNvSpPr>
          <p:nvPr>
            <p:ph sz="half" idx="2"/>
          </p:nvPr>
        </p:nvSpPr>
        <p:spPr>
          <a:xfrm>
            <a:off x="581521" y="4426524"/>
            <a:ext cx="5386917" cy="1358749"/>
          </a:xfrm>
        </p:spPr>
        <p:txBody>
          <a:bodyPr>
            <a:normAutofit fontScale="92500" lnSpcReduction="20000"/>
          </a:bodyPr>
          <a:lstStyle/>
          <a:p>
            <a:pPr marR="0" algn="just">
              <a:lnSpc>
                <a:spcPct val="150000"/>
              </a:lnSpc>
              <a:spcBef>
                <a:spcPts val="0"/>
              </a:spcBef>
              <a:spcAft>
                <a:spcPts val="800"/>
              </a:spcAft>
              <a:buFont typeface="Wingdings" panose="05000000000000000000" pitchFamily="2" charset="2"/>
              <a:buChar char="§"/>
            </a:pPr>
            <a:r>
              <a:rPr lang="en-US" sz="1700" dirty="0">
                <a:latin typeface="Arial" panose="020B0604020202020204" pitchFamily="34" charset="0"/>
                <a:ea typeface="Calibri" panose="020F0502020204030204" pitchFamily="34" charset="0"/>
                <a:cs typeface="Arial" panose="020B0604020202020204" pitchFamily="34" charset="0"/>
              </a:rPr>
              <a:t>Finding Core Competencies</a:t>
            </a:r>
          </a:p>
          <a:p>
            <a:pPr marR="0" algn="just">
              <a:lnSpc>
                <a:spcPct val="150000"/>
              </a:lnSpc>
              <a:spcBef>
                <a:spcPts val="0"/>
              </a:spcBef>
              <a:spcAft>
                <a:spcPts val="800"/>
              </a:spcAft>
              <a:buFont typeface="Wingdings" panose="05000000000000000000" pitchFamily="2" charset="2"/>
              <a:buChar char="§"/>
            </a:pPr>
            <a:r>
              <a:rPr lang="en-US" sz="1700" dirty="0">
                <a:latin typeface="Arial" panose="020B0604020202020204" pitchFamily="34" charset="0"/>
                <a:ea typeface="Calibri" panose="020F0502020204030204" pitchFamily="34" charset="0"/>
                <a:cs typeface="Arial" panose="020B0604020202020204" pitchFamily="34" charset="0"/>
              </a:rPr>
              <a:t>Identifying Limitations</a:t>
            </a:r>
          </a:p>
          <a:p>
            <a:pPr marL="0" marR="0" indent="0" algn="just">
              <a:lnSpc>
                <a:spcPct val="150000"/>
              </a:lnSpc>
              <a:spcBef>
                <a:spcPts val="0"/>
              </a:spcBef>
              <a:spcAft>
                <a:spcPts val="800"/>
              </a:spcAft>
              <a:buNone/>
            </a:pPr>
            <a:endParaRPr lang="en-US" sz="1700" b="1"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
        <p:nvSpPr>
          <p:cNvPr id="11" name="Text Placeholder 10">
            <a:extLst>
              <a:ext uri="{FF2B5EF4-FFF2-40B4-BE49-F238E27FC236}">
                <a16:creationId xmlns:a16="http://schemas.microsoft.com/office/drawing/2014/main" id="{71C6A72B-A169-4305-86F7-E3FCE5A0030B}"/>
              </a:ext>
            </a:extLst>
          </p:cNvPr>
          <p:cNvSpPr>
            <a:spLocks noGrp="1"/>
          </p:cNvSpPr>
          <p:nvPr>
            <p:ph type="body" sz="quarter" idx="3"/>
          </p:nvPr>
        </p:nvSpPr>
        <p:spPr>
          <a:xfrm>
            <a:off x="6096000" y="3746789"/>
            <a:ext cx="5389033" cy="1101012"/>
          </a:xfrm>
        </p:spPr>
        <p:txBody>
          <a:bodyPr/>
          <a:lstStyle/>
          <a:p>
            <a:r>
              <a:rPr lang="en-US" sz="2000" dirty="0">
                <a:latin typeface="Arial" panose="020B0604020202020204" pitchFamily="34" charset="0"/>
                <a:cs typeface="Arial" panose="020B0604020202020204" pitchFamily="34" charset="0"/>
              </a:rPr>
              <a:t>External opportunities and threats:</a:t>
            </a:r>
          </a:p>
          <a:p>
            <a:endParaRPr lang="en-US" dirty="0"/>
          </a:p>
        </p:txBody>
      </p:sp>
      <p:sp>
        <p:nvSpPr>
          <p:cNvPr id="12" name="Content Placeholder 11">
            <a:extLst>
              <a:ext uri="{FF2B5EF4-FFF2-40B4-BE49-F238E27FC236}">
                <a16:creationId xmlns:a16="http://schemas.microsoft.com/office/drawing/2014/main" id="{10E632AA-8D97-45BC-AAAA-9D7034CC194E}"/>
              </a:ext>
            </a:extLst>
          </p:cNvPr>
          <p:cNvSpPr>
            <a:spLocks noGrp="1"/>
          </p:cNvSpPr>
          <p:nvPr>
            <p:ph sz="quarter" idx="4"/>
          </p:nvPr>
        </p:nvSpPr>
        <p:spPr>
          <a:xfrm>
            <a:off x="6221446" y="4526869"/>
            <a:ext cx="5389033" cy="802433"/>
          </a:xfrm>
        </p:spPr>
        <p:txBody>
          <a:bodyPr>
            <a:normAutofit fontScale="92500" lnSpcReduction="20000"/>
          </a:bodyPr>
          <a:lstStyle/>
          <a:p>
            <a:pPr>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Market evaluation</a:t>
            </a:r>
          </a:p>
          <a:p>
            <a:pPr>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Competitive landscape</a:t>
            </a:r>
          </a:p>
          <a:p>
            <a:pPr marL="0" indent="0">
              <a:buNone/>
            </a:pPr>
            <a:endParaRPr lang="en-US" dirty="0"/>
          </a:p>
        </p:txBody>
      </p:sp>
      <p:sp>
        <p:nvSpPr>
          <p:cNvPr id="13" name="TextBox 12">
            <a:extLst>
              <a:ext uri="{FF2B5EF4-FFF2-40B4-BE49-F238E27FC236}">
                <a16:creationId xmlns:a16="http://schemas.microsoft.com/office/drawing/2014/main" id="{A51EAB69-9138-4AB0-AE0A-BA17AF2AC109}"/>
              </a:ext>
            </a:extLst>
          </p:cNvPr>
          <p:cNvSpPr txBox="1"/>
          <p:nvPr/>
        </p:nvSpPr>
        <p:spPr>
          <a:xfrm>
            <a:off x="99699" y="696159"/>
            <a:ext cx="6641343" cy="2308324"/>
          </a:xfrm>
          <a:prstGeom prst="rect">
            <a:avLst/>
          </a:prstGeom>
          <a:noFill/>
        </p:spPr>
        <p:txBody>
          <a:bodyPr wrap="square" rtlCol="0">
            <a:spAutoFit/>
          </a:bodyPr>
          <a:lstStyle/>
          <a:p>
            <a:pPr algn="just"/>
            <a:r>
              <a:rPr lang="en-US" dirty="0">
                <a:latin typeface="Arial" panose="020B0604020202020204" pitchFamily="34" charset="0"/>
                <a:ea typeface="Calibri" panose="020F0502020204030204" pitchFamily="34" charset="0"/>
                <a:cs typeface="Arial" panose="020B0604020202020204" pitchFamily="34" charset="0"/>
              </a:rPr>
              <a:t>A SWOT analysis is a planning technique used to determine an organization's or project's Strengths, Weaknesses, Opportunities, and Threats used </a:t>
            </a:r>
            <a:r>
              <a:rPr lang="en-US">
                <a:latin typeface="Arial" panose="020B0604020202020204" pitchFamily="34" charset="0"/>
                <a:ea typeface="Calibri" panose="020F0502020204030204" pitchFamily="34" charset="0"/>
                <a:cs typeface="Arial" panose="020B0604020202020204" pitchFamily="34" charset="0"/>
              </a:rPr>
              <a:t>to asess </a:t>
            </a:r>
            <a:r>
              <a:rPr lang="en-US" dirty="0">
                <a:latin typeface="Arial" panose="020B0604020202020204" pitchFamily="34" charset="0"/>
                <a:ea typeface="Calibri" panose="020F0502020204030204" pitchFamily="34" charset="0"/>
                <a:cs typeface="Arial" panose="020B0604020202020204" pitchFamily="34" charset="0"/>
              </a:rPr>
              <a:t>an organization's competitive position. The framework of SWOT was originally invented for business and marketing analysis and has been broadly adopted in other research fields including energy management (</a:t>
            </a:r>
            <a:r>
              <a:rPr lang="en-US" dirty="0" err="1">
                <a:latin typeface="Arial" panose="020B0604020202020204" pitchFamily="34" charset="0"/>
                <a:ea typeface="Calibri" panose="020F0502020204030204" pitchFamily="34" charset="0"/>
                <a:cs typeface="Arial" panose="020B0604020202020204" pitchFamily="34" charset="0"/>
              </a:rPr>
              <a:t>Terrados</a:t>
            </a:r>
            <a:r>
              <a:rPr lang="en-US" dirty="0">
                <a:latin typeface="Arial" panose="020B0604020202020204" pitchFamily="34" charset="0"/>
                <a:ea typeface="Calibri" panose="020F0502020204030204" pitchFamily="34" charset="0"/>
                <a:cs typeface="Arial" panose="020B0604020202020204" pitchFamily="34" charset="0"/>
              </a:rPr>
              <a:t> et al., 2007).</a:t>
            </a:r>
          </a:p>
          <a:p>
            <a:pPr algn="just"/>
            <a:endParaRPr lang="en-US" dirty="0"/>
          </a:p>
        </p:txBody>
      </p:sp>
      <p:sp>
        <p:nvSpPr>
          <p:cNvPr id="15" name="TextBox 14">
            <a:extLst>
              <a:ext uri="{FF2B5EF4-FFF2-40B4-BE49-F238E27FC236}">
                <a16:creationId xmlns:a16="http://schemas.microsoft.com/office/drawing/2014/main" id="{AAC91B06-A129-4292-9F3F-768184CACDAC}"/>
              </a:ext>
            </a:extLst>
          </p:cNvPr>
          <p:cNvSpPr txBox="1"/>
          <p:nvPr/>
        </p:nvSpPr>
        <p:spPr>
          <a:xfrm>
            <a:off x="-80561" y="3402755"/>
            <a:ext cx="11063039" cy="496996"/>
          </a:xfrm>
          <a:prstGeom prst="rect">
            <a:avLst/>
          </a:prstGeom>
          <a:noFill/>
        </p:spPr>
        <p:txBody>
          <a:bodyPr wrap="square" rtlCol="0">
            <a:spAutoFit/>
          </a:bodyPr>
          <a:lstStyle/>
          <a:p>
            <a:pPr algn="ctr">
              <a:lnSpc>
                <a:spcPct val="150000"/>
              </a:lnSpc>
            </a:pPr>
            <a:r>
              <a:rPr lang="en-US" sz="2000" b="1" dirty="0">
                <a:latin typeface="Arial" panose="020B0604020202020204" pitchFamily="34" charset="0"/>
                <a:cs typeface="Arial" panose="020B0604020202020204" pitchFamily="34" charset="0"/>
              </a:rPr>
              <a:t>SIGNIFICANCE</a:t>
            </a:r>
          </a:p>
        </p:txBody>
      </p:sp>
      <p:pic>
        <p:nvPicPr>
          <p:cNvPr id="16" name="Picture 15">
            <a:extLst>
              <a:ext uri="{FF2B5EF4-FFF2-40B4-BE49-F238E27FC236}">
                <a16:creationId xmlns:a16="http://schemas.microsoft.com/office/drawing/2014/main" id="{6B163416-8449-49A0-8D4C-E12FDDFD54E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000"/>
                    </a14:imgEffect>
                  </a14:imgLayer>
                </a14:imgProps>
              </a:ext>
            </a:extLst>
          </a:blip>
          <a:stretch>
            <a:fillRect/>
          </a:stretch>
        </p:blipFill>
        <p:spPr>
          <a:xfrm>
            <a:off x="6741042" y="0"/>
            <a:ext cx="5450958" cy="3271701"/>
          </a:xfrm>
          <a:prstGeom prst="rect">
            <a:avLst/>
          </a:prstGeom>
          <a:effectLst>
            <a:softEdge rad="393700"/>
          </a:effectLst>
        </p:spPr>
      </p:pic>
      <p:sp>
        <p:nvSpPr>
          <p:cNvPr id="17" name="TextBox 16">
            <a:extLst>
              <a:ext uri="{FF2B5EF4-FFF2-40B4-BE49-F238E27FC236}">
                <a16:creationId xmlns:a16="http://schemas.microsoft.com/office/drawing/2014/main" id="{8D46398F-0C86-4383-8C2B-BD47A32D11BE}"/>
              </a:ext>
            </a:extLst>
          </p:cNvPr>
          <p:cNvSpPr txBox="1"/>
          <p:nvPr/>
        </p:nvSpPr>
        <p:spPr>
          <a:xfrm>
            <a:off x="6741042" y="3219927"/>
            <a:ext cx="5289334" cy="353943"/>
          </a:xfrm>
          <a:prstGeom prst="rect">
            <a:avLst/>
          </a:prstGeom>
          <a:noFill/>
        </p:spPr>
        <p:txBody>
          <a:bodyPr wrap="square" rtlCol="0">
            <a:spAutoFit/>
          </a:bodyPr>
          <a:lstStyle/>
          <a:p>
            <a:pPr algn="ctr"/>
            <a:r>
              <a:rPr lang="en-US" sz="1700" dirty="0">
                <a:latin typeface="Arial" panose="020B0604020202020204" pitchFamily="34" charset="0"/>
                <a:cs typeface="Arial" panose="020B0604020202020204" pitchFamily="34" charset="0"/>
              </a:rPr>
              <a:t>Source: rythymsystems.com</a:t>
            </a:r>
          </a:p>
        </p:txBody>
      </p:sp>
    </p:spTree>
    <p:extLst>
      <p:ext uri="{BB962C8B-B14F-4D97-AF65-F5344CB8AC3E}">
        <p14:creationId xmlns:p14="http://schemas.microsoft.com/office/powerpoint/2010/main" val="1668164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ppt_x"/>
                                          </p:val>
                                        </p:tav>
                                        <p:tav tm="100000">
                                          <p:val>
                                            <p:strVal val="#ppt_x"/>
                                          </p:val>
                                        </p:tav>
                                      </p:tavLst>
                                    </p:anim>
                                    <p:anim calcmode="lin" valueType="num">
                                      <p:cBhvr additive="base">
                                        <p:cTn id="8" dur="500" fill="hold"/>
                                        <p:tgtEl>
                                          <p:spTgt spid="92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16"/>
                                        </p:tgtEl>
                                        <p:attrNameLst>
                                          <p:attrName>style.visibility</p:attrName>
                                        </p:attrNameLst>
                                      </p:cBhvr>
                                      <p:to>
                                        <p:strVal val="visible"/>
                                      </p:to>
                                    </p:set>
                                    <p:animEffect transition="in" filter="wipe(down)">
                                      <p:cBhvr>
                                        <p:cTn id="13" dur="500"/>
                                        <p:tgtEl>
                                          <p:spTgt spid="1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1000"/>
                                        <p:tgtEl>
                                          <p:spTgt spid="13"/>
                                        </p:tgtEl>
                                      </p:cBhvr>
                                    </p:animEffect>
                                    <p:anim calcmode="lin" valueType="num">
                                      <p:cBhvr>
                                        <p:cTn id="23" dur="1000" fill="hold"/>
                                        <p:tgtEl>
                                          <p:spTgt spid="13"/>
                                        </p:tgtEl>
                                        <p:attrNameLst>
                                          <p:attrName>ppt_x</p:attrName>
                                        </p:attrNameLst>
                                      </p:cBhvr>
                                      <p:tavLst>
                                        <p:tav tm="0">
                                          <p:val>
                                            <p:strVal val="#ppt_x"/>
                                          </p:val>
                                        </p:tav>
                                        <p:tav tm="100000">
                                          <p:val>
                                            <p:strVal val="#ppt_x"/>
                                          </p:val>
                                        </p:tav>
                                      </p:tavLst>
                                    </p:anim>
                                    <p:anim calcmode="lin" valueType="num">
                                      <p:cBhvr>
                                        <p:cTn id="2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15">
                                            <p:txEl>
                                              <p:pRg st="0" end="0"/>
                                            </p:txEl>
                                          </p:spTgt>
                                        </p:tgtEl>
                                        <p:attrNameLst>
                                          <p:attrName>style.visibility</p:attrName>
                                        </p:attrNameLst>
                                      </p:cBhvr>
                                      <p:to>
                                        <p:strVal val="visible"/>
                                      </p:to>
                                    </p:set>
                                    <p:animEffect transition="in" filter="fade">
                                      <p:cBhvr>
                                        <p:cTn id="29" dur="1000"/>
                                        <p:tgtEl>
                                          <p:spTgt spid="15">
                                            <p:txEl>
                                              <p:pRg st="0" end="0"/>
                                            </p:txEl>
                                          </p:spTgt>
                                        </p:tgtEl>
                                      </p:cBhvr>
                                    </p:animEffect>
                                    <p:anim calcmode="lin" valueType="num">
                                      <p:cBhvr>
                                        <p:cTn id="30" dur="1000" fill="hold"/>
                                        <p:tgtEl>
                                          <p:spTgt spid="15">
                                            <p:txEl>
                                              <p:pRg st="0" end="0"/>
                                            </p:txEl>
                                          </p:spTgt>
                                        </p:tgtEl>
                                        <p:attrNameLst>
                                          <p:attrName>ppt_x</p:attrName>
                                        </p:attrNameLst>
                                      </p:cBhvr>
                                      <p:tavLst>
                                        <p:tav tm="0">
                                          <p:val>
                                            <p:strVal val="#ppt_x"/>
                                          </p:val>
                                        </p:tav>
                                        <p:tav tm="100000">
                                          <p:val>
                                            <p:strVal val="#ppt_x"/>
                                          </p:val>
                                        </p:tav>
                                      </p:tavLst>
                                    </p:anim>
                                    <p:anim calcmode="lin" valueType="num">
                                      <p:cBhvr>
                                        <p:cTn id="31" dur="1000" fill="hold"/>
                                        <p:tgtEl>
                                          <p:spTgt spid="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10">
                                            <p:txEl>
                                              <p:pRg st="0" end="0"/>
                                            </p:txEl>
                                          </p:spTgt>
                                        </p:tgtEl>
                                        <p:attrNameLst>
                                          <p:attrName>style.visibility</p:attrName>
                                        </p:attrNameLst>
                                      </p:cBhvr>
                                      <p:to>
                                        <p:strVal val="visible"/>
                                      </p:to>
                                    </p:set>
                                    <p:animEffect transition="in" filter="fade">
                                      <p:cBhvr>
                                        <p:cTn id="36" dur="1000"/>
                                        <p:tgtEl>
                                          <p:spTgt spid="10">
                                            <p:txEl>
                                              <p:pRg st="0" end="0"/>
                                            </p:txEl>
                                          </p:spTgt>
                                        </p:tgtEl>
                                      </p:cBhvr>
                                    </p:animEffect>
                                    <p:anim calcmode="lin" valueType="num">
                                      <p:cBhvr>
                                        <p:cTn id="37"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38"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visible"/>
                                      </p:to>
                                    </p:set>
                                    <p:animEffect transition="in" filter="fade">
                                      <p:cBhvr>
                                        <p:cTn id="43" dur="1000"/>
                                        <p:tgtEl>
                                          <p:spTgt spid="3">
                                            <p:txEl>
                                              <p:pRg st="0" end="0"/>
                                            </p:txEl>
                                          </p:spTgt>
                                        </p:tgtEl>
                                      </p:cBhvr>
                                    </p:animEffect>
                                    <p:anim calcmode="lin" valueType="num">
                                      <p:cBhvr>
                                        <p:cTn id="4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fade">
                                      <p:cBhvr>
                                        <p:cTn id="50" dur="1000"/>
                                        <p:tgtEl>
                                          <p:spTgt spid="3">
                                            <p:txEl>
                                              <p:pRg st="1" end="1"/>
                                            </p:txEl>
                                          </p:spTgt>
                                        </p:tgtEl>
                                      </p:cBhvr>
                                    </p:animEffect>
                                    <p:anim calcmode="lin" valueType="num">
                                      <p:cBhvr>
                                        <p:cTn id="5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11">
                                            <p:txEl>
                                              <p:pRg st="0" end="0"/>
                                            </p:txEl>
                                          </p:spTgt>
                                        </p:tgtEl>
                                        <p:attrNameLst>
                                          <p:attrName>style.visibility</p:attrName>
                                        </p:attrNameLst>
                                      </p:cBhvr>
                                      <p:to>
                                        <p:strVal val="visible"/>
                                      </p:to>
                                    </p:set>
                                    <p:animEffect transition="in" filter="fade">
                                      <p:cBhvr>
                                        <p:cTn id="57" dur="1000"/>
                                        <p:tgtEl>
                                          <p:spTgt spid="11">
                                            <p:txEl>
                                              <p:pRg st="0" end="0"/>
                                            </p:txEl>
                                          </p:spTgt>
                                        </p:tgtEl>
                                      </p:cBhvr>
                                    </p:animEffect>
                                    <p:anim calcmode="lin" valueType="num">
                                      <p:cBhvr>
                                        <p:cTn id="58" dur="1000" fill="hold"/>
                                        <p:tgtEl>
                                          <p:spTgt spid="11">
                                            <p:txEl>
                                              <p:pRg st="0" end="0"/>
                                            </p:txEl>
                                          </p:spTgt>
                                        </p:tgtEl>
                                        <p:attrNameLst>
                                          <p:attrName>ppt_x</p:attrName>
                                        </p:attrNameLst>
                                      </p:cBhvr>
                                      <p:tavLst>
                                        <p:tav tm="0">
                                          <p:val>
                                            <p:strVal val="#ppt_x"/>
                                          </p:val>
                                        </p:tav>
                                        <p:tav tm="100000">
                                          <p:val>
                                            <p:strVal val="#ppt_x"/>
                                          </p:val>
                                        </p:tav>
                                      </p:tavLst>
                                    </p:anim>
                                    <p:anim calcmode="lin" valueType="num">
                                      <p:cBhvr>
                                        <p:cTn id="59" dur="1000" fill="hold"/>
                                        <p:tgtEl>
                                          <p:spTgt spid="1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12">
                                            <p:txEl>
                                              <p:pRg st="0" end="0"/>
                                            </p:txEl>
                                          </p:spTgt>
                                        </p:tgtEl>
                                        <p:attrNameLst>
                                          <p:attrName>style.visibility</p:attrName>
                                        </p:attrNameLst>
                                      </p:cBhvr>
                                      <p:to>
                                        <p:strVal val="visible"/>
                                      </p:to>
                                    </p:set>
                                    <p:animEffect transition="in" filter="fade">
                                      <p:cBhvr>
                                        <p:cTn id="64" dur="1000"/>
                                        <p:tgtEl>
                                          <p:spTgt spid="12">
                                            <p:txEl>
                                              <p:pRg st="0" end="0"/>
                                            </p:txEl>
                                          </p:spTgt>
                                        </p:tgtEl>
                                      </p:cBhvr>
                                    </p:animEffect>
                                    <p:anim calcmode="lin" valueType="num">
                                      <p:cBhvr>
                                        <p:cTn id="65"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66"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12">
                                            <p:txEl>
                                              <p:pRg st="1" end="1"/>
                                            </p:txEl>
                                          </p:spTgt>
                                        </p:tgtEl>
                                        <p:attrNameLst>
                                          <p:attrName>style.visibility</p:attrName>
                                        </p:attrNameLst>
                                      </p:cBhvr>
                                      <p:to>
                                        <p:strVal val="visible"/>
                                      </p:to>
                                    </p:set>
                                    <p:animEffect transition="in" filter="fade">
                                      <p:cBhvr>
                                        <p:cTn id="71" dur="1000"/>
                                        <p:tgtEl>
                                          <p:spTgt spid="12">
                                            <p:txEl>
                                              <p:pRg st="1" end="1"/>
                                            </p:txEl>
                                          </p:spTgt>
                                        </p:tgtEl>
                                      </p:cBhvr>
                                    </p:animEffect>
                                    <p:anim calcmode="lin" valueType="num">
                                      <p:cBhvr>
                                        <p:cTn id="72"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73"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10" grpId="0" build="p"/>
      <p:bldP spid="3" grpId="0" build="p"/>
      <p:bldP spid="11" grpId="0" build="p"/>
      <p:bldP spid="12" grpId="0" build="p"/>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A48B949-35A2-47F7-B7BF-D36991EBF1C1}"/>
              </a:ext>
            </a:extLst>
          </p:cNvPr>
          <p:cNvSpPr/>
          <p:nvPr/>
        </p:nvSpPr>
        <p:spPr>
          <a:xfrm>
            <a:off x="1119673" y="447869"/>
            <a:ext cx="10189029" cy="509451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 name="Straight Connector 3">
            <a:extLst>
              <a:ext uri="{FF2B5EF4-FFF2-40B4-BE49-F238E27FC236}">
                <a16:creationId xmlns:a16="http://schemas.microsoft.com/office/drawing/2014/main" id="{AB9233C1-F0EC-4659-B6DA-704BCC866811}"/>
              </a:ext>
            </a:extLst>
          </p:cNvPr>
          <p:cNvCxnSpPr>
            <a:stCxn id="2" idx="0"/>
            <a:endCxn id="2" idx="2"/>
          </p:cNvCxnSpPr>
          <p:nvPr/>
        </p:nvCxnSpPr>
        <p:spPr>
          <a:xfrm>
            <a:off x="6214188" y="447869"/>
            <a:ext cx="0" cy="5094515"/>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F4EFCDB-778B-4928-80E1-158E374D475E}"/>
              </a:ext>
            </a:extLst>
          </p:cNvPr>
          <p:cNvCxnSpPr>
            <a:stCxn id="2" idx="1"/>
            <a:endCxn id="2" idx="3"/>
          </p:cNvCxnSpPr>
          <p:nvPr/>
        </p:nvCxnSpPr>
        <p:spPr>
          <a:xfrm>
            <a:off x="1119673" y="2995127"/>
            <a:ext cx="10189029"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605AAF6-16F3-44D1-B2E9-53A29F447927}"/>
              </a:ext>
            </a:extLst>
          </p:cNvPr>
          <p:cNvSpPr txBox="1"/>
          <p:nvPr/>
        </p:nvSpPr>
        <p:spPr>
          <a:xfrm>
            <a:off x="1368493" y="718531"/>
            <a:ext cx="4845694" cy="2005934"/>
          </a:xfrm>
          <a:prstGeom prst="rect">
            <a:avLst/>
          </a:prstGeom>
          <a:noFill/>
        </p:spPr>
        <p:txBody>
          <a:bodyPr wrap="square" rtlCol="0">
            <a:spAutoFit/>
          </a:bodyPr>
          <a:lstStyle/>
          <a:p>
            <a:pPr algn="ctr">
              <a:lnSpc>
                <a:spcPct val="150000"/>
              </a:lnSpc>
            </a:pPr>
            <a:r>
              <a:rPr lang="en-US" sz="1700" b="1" dirty="0">
                <a:latin typeface="Arial" panose="020B0604020202020204" pitchFamily="34" charset="0"/>
                <a:cs typeface="Arial" panose="020B0604020202020204" pitchFamily="34" charset="0"/>
              </a:rPr>
              <a:t>STRENGTHS </a:t>
            </a:r>
          </a:p>
          <a:p>
            <a:pPr marL="285750" indent="-285750" algn="just">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Innovative concept</a:t>
            </a:r>
          </a:p>
          <a:p>
            <a:pPr marL="285750" indent="-285750" algn="just">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Sustainability focus</a:t>
            </a:r>
          </a:p>
          <a:p>
            <a:pPr marL="285750" indent="-285750" algn="just">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Educational component</a:t>
            </a:r>
          </a:p>
          <a:p>
            <a:pPr marL="285750" indent="-285750" algn="just">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Targeted customer segmentation</a:t>
            </a:r>
          </a:p>
        </p:txBody>
      </p:sp>
      <p:sp>
        <p:nvSpPr>
          <p:cNvPr id="8" name="TextBox 7">
            <a:extLst>
              <a:ext uri="{FF2B5EF4-FFF2-40B4-BE49-F238E27FC236}">
                <a16:creationId xmlns:a16="http://schemas.microsoft.com/office/drawing/2014/main" id="{D8588F8C-BD4E-4D94-A375-EE7E872C0368}"/>
              </a:ext>
            </a:extLst>
          </p:cNvPr>
          <p:cNvSpPr txBox="1"/>
          <p:nvPr/>
        </p:nvSpPr>
        <p:spPr>
          <a:xfrm>
            <a:off x="6400822" y="793175"/>
            <a:ext cx="4671505" cy="1482714"/>
          </a:xfrm>
          <a:prstGeom prst="rect">
            <a:avLst/>
          </a:prstGeom>
          <a:noFill/>
        </p:spPr>
        <p:txBody>
          <a:bodyPr wrap="square" rtlCol="0">
            <a:spAutoFit/>
          </a:bodyPr>
          <a:lstStyle/>
          <a:p>
            <a:pPr algn="ctr"/>
            <a:r>
              <a:rPr lang="en-US" sz="1700" b="1" dirty="0">
                <a:latin typeface="Arial" panose="020B0604020202020204" pitchFamily="34" charset="0"/>
                <a:cs typeface="Arial" panose="020B0604020202020204" pitchFamily="34" charset="0"/>
              </a:rPr>
              <a:t>WEAKNESSES</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High initial investment</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Reliance on weather conditions</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Regulatory and compliance difficulties</a:t>
            </a:r>
          </a:p>
        </p:txBody>
      </p:sp>
      <p:sp>
        <p:nvSpPr>
          <p:cNvPr id="9" name="TextBox 8">
            <a:extLst>
              <a:ext uri="{FF2B5EF4-FFF2-40B4-BE49-F238E27FC236}">
                <a16:creationId xmlns:a16="http://schemas.microsoft.com/office/drawing/2014/main" id="{C55E0FD5-4B94-433C-B295-871E16B4B3D7}"/>
              </a:ext>
            </a:extLst>
          </p:cNvPr>
          <p:cNvSpPr txBox="1"/>
          <p:nvPr/>
        </p:nvSpPr>
        <p:spPr>
          <a:xfrm>
            <a:off x="1455576" y="3256384"/>
            <a:ext cx="4450698" cy="2185214"/>
          </a:xfrm>
          <a:prstGeom prst="rect">
            <a:avLst/>
          </a:prstGeom>
          <a:noFill/>
        </p:spPr>
        <p:txBody>
          <a:bodyPr wrap="square" rtlCol="0">
            <a:spAutoFit/>
          </a:bodyPr>
          <a:lstStyle/>
          <a:p>
            <a:pPr algn="ctr"/>
            <a:r>
              <a:rPr lang="en-US" sz="1700" b="1" dirty="0">
                <a:latin typeface="Arial" panose="020B0604020202020204" pitchFamily="34" charset="0"/>
                <a:cs typeface="Arial" panose="020B0604020202020204" pitchFamily="34" charset="0"/>
              </a:rPr>
              <a:t>OPPORTUNITIES</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Growing interest in eco-friendly entertainment</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Collaborations and partnerships</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Increasing size and adding variety</a:t>
            </a:r>
          </a:p>
          <a:p>
            <a:pPr marL="285750" indent="-285750">
              <a:buFont typeface="Arial" panose="020B0604020202020204" pitchFamily="34" charset="0"/>
              <a:buChar char="•"/>
            </a:pPr>
            <a:endParaRPr lang="en-US" sz="1700" b="1"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576D3BE-276B-4530-8915-43732AD950EC}"/>
              </a:ext>
            </a:extLst>
          </p:cNvPr>
          <p:cNvSpPr txBox="1"/>
          <p:nvPr/>
        </p:nvSpPr>
        <p:spPr>
          <a:xfrm>
            <a:off x="6400822" y="3256384"/>
            <a:ext cx="4599961" cy="1482714"/>
          </a:xfrm>
          <a:prstGeom prst="rect">
            <a:avLst/>
          </a:prstGeom>
          <a:noFill/>
        </p:spPr>
        <p:txBody>
          <a:bodyPr wrap="square" rtlCol="0">
            <a:spAutoFit/>
          </a:bodyPr>
          <a:lstStyle/>
          <a:p>
            <a:pPr algn="ctr"/>
            <a:r>
              <a:rPr lang="en-US" sz="1700" b="1" dirty="0">
                <a:latin typeface="Arial" panose="020B0604020202020204" pitchFamily="34" charset="0"/>
                <a:cs typeface="Arial" panose="020B0604020202020204" pitchFamily="34" charset="0"/>
              </a:rPr>
              <a:t>THREATS</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The rivalry from existing businesses</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Economic recessions</a:t>
            </a:r>
          </a:p>
          <a:p>
            <a:pPr marL="285750" indent="-285750">
              <a:lnSpc>
                <a:spcPct val="150000"/>
              </a:lnSpc>
              <a:buFont typeface="Arial" panose="020B0604020202020204" pitchFamily="34" charset="0"/>
              <a:buChar char="•"/>
            </a:pPr>
            <a:r>
              <a:rPr lang="en-US" sz="1700" dirty="0">
                <a:latin typeface="Arial" panose="020B0604020202020204" pitchFamily="34" charset="0"/>
                <a:cs typeface="Arial" panose="020B0604020202020204" pitchFamily="34" charset="0"/>
              </a:rPr>
              <a:t>Modifying environmental rules</a:t>
            </a:r>
          </a:p>
        </p:txBody>
      </p:sp>
      <p:sp>
        <p:nvSpPr>
          <p:cNvPr id="11" name="TextBox 10">
            <a:extLst>
              <a:ext uri="{FF2B5EF4-FFF2-40B4-BE49-F238E27FC236}">
                <a16:creationId xmlns:a16="http://schemas.microsoft.com/office/drawing/2014/main" id="{A67512F8-C296-4EB6-81A2-35E574E4E1FB}"/>
              </a:ext>
            </a:extLst>
          </p:cNvPr>
          <p:cNvSpPr txBox="1"/>
          <p:nvPr/>
        </p:nvSpPr>
        <p:spPr>
          <a:xfrm>
            <a:off x="1368493" y="149290"/>
            <a:ext cx="9703834" cy="369332"/>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SWOT analysis of HAZALDI SEASHORE OASIS</a:t>
            </a:r>
          </a:p>
        </p:txBody>
      </p:sp>
    </p:spTree>
    <p:extLst>
      <p:ext uri="{BB962C8B-B14F-4D97-AF65-F5344CB8AC3E}">
        <p14:creationId xmlns:p14="http://schemas.microsoft.com/office/powerpoint/2010/main" val="281414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2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fill="hold"/>
                                        <p:tgtEl>
                                          <p:spTgt spid="7"/>
                                        </p:tgtEl>
                                        <p:attrNameLst>
                                          <p:attrName>ppt_x</p:attrName>
                                        </p:attrNameLst>
                                      </p:cBhvr>
                                      <p:tavLst>
                                        <p:tav tm="0">
                                          <p:val>
                                            <p:strVal val="#ppt_x"/>
                                          </p:val>
                                        </p:tav>
                                        <p:tav tm="100000">
                                          <p:val>
                                            <p:strVal val="#ppt_x"/>
                                          </p:val>
                                        </p:tav>
                                      </p:tavLst>
                                    </p:anim>
                                    <p:anim calcmode="lin" valueType="num">
                                      <p:cBhvr additive="base">
                                        <p:cTn id="13"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ppt_x"/>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 calcmode="lin" valueType="num">
                                      <p:cBhvr additive="base">
                                        <p:cTn id="30" dur="500" fill="hold"/>
                                        <p:tgtEl>
                                          <p:spTgt spid="10"/>
                                        </p:tgtEl>
                                        <p:attrNameLst>
                                          <p:attrName>ppt_x</p:attrName>
                                        </p:attrNameLst>
                                      </p:cBhvr>
                                      <p:tavLst>
                                        <p:tav tm="0">
                                          <p:val>
                                            <p:strVal val="#ppt_x"/>
                                          </p:val>
                                        </p:tav>
                                        <p:tav tm="100000">
                                          <p:val>
                                            <p:strVal val="#ppt_x"/>
                                          </p:val>
                                        </p:tav>
                                      </p:tavLst>
                                    </p:anim>
                                    <p:anim calcmode="lin" valueType="num">
                                      <p:cBhvr additive="base">
                                        <p:cTn id="3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eaLnBrk="1" hangingPunct="1"/>
            <a:r>
              <a:rPr lang="en-GB" sz="3200" b="1" dirty="0">
                <a:latin typeface="Arial" panose="020B0604020202020204" pitchFamily="34" charset="0"/>
                <a:ea typeface="Arial" panose="020B0604020202020204" pitchFamily="34" charset="0"/>
              </a:rPr>
              <a:t>Target market and the strategies </a:t>
            </a:r>
            <a:endParaRPr lang="en-GB" altLang="en-US" sz="3200" b="1" dirty="0">
              <a:latin typeface="+mn-lt"/>
            </a:endParaRPr>
          </a:p>
        </p:txBody>
      </p:sp>
      <p:sp>
        <p:nvSpPr>
          <p:cNvPr id="3" name="Content Placeholder 2">
            <a:extLst>
              <a:ext uri="{FF2B5EF4-FFF2-40B4-BE49-F238E27FC236}">
                <a16:creationId xmlns:a16="http://schemas.microsoft.com/office/drawing/2014/main" id="{7946000E-83BC-44D0-AE3A-B91400176990}"/>
              </a:ext>
            </a:extLst>
          </p:cNvPr>
          <p:cNvSpPr>
            <a:spLocks noGrp="1"/>
          </p:cNvSpPr>
          <p:nvPr>
            <p:ph idx="1"/>
          </p:nvPr>
        </p:nvSpPr>
        <p:spPr>
          <a:xfrm>
            <a:off x="609600" y="909735"/>
            <a:ext cx="10972800" cy="4558004"/>
          </a:xfrm>
        </p:spPr>
        <p:txBody>
          <a:bodyPr>
            <a:normAutofit/>
          </a:bodyPr>
          <a:lstStyle/>
          <a:p>
            <a:pPr marL="0" indent="0">
              <a:lnSpc>
                <a:spcPct val="150000"/>
              </a:lnSpc>
              <a:buNone/>
            </a:pPr>
            <a:r>
              <a:rPr lang="en-US" sz="1700" dirty="0">
                <a:latin typeface="Arial" panose="020B0604020202020204" pitchFamily="34" charset="0"/>
                <a:cs typeface="Arial" panose="020B0604020202020204" pitchFamily="34" charset="0"/>
              </a:rPr>
              <a:t>HAZALDI SEASHORE OASIS's target market may be largely divided into:</a:t>
            </a:r>
          </a:p>
          <a:p>
            <a:pPr>
              <a:lnSpc>
                <a:spcPct val="150000"/>
              </a:lnSpc>
              <a:buFont typeface="Wingdings" panose="05000000000000000000" pitchFamily="2" charset="2"/>
              <a:buChar char="Ø"/>
            </a:pPr>
            <a:r>
              <a:rPr lang="en-US" sz="1700" dirty="0">
                <a:solidFill>
                  <a:srgbClr val="374151"/>
                </a:solidFill>
                <a:latin typeface="Arial" panose="020B0604020202020204" pitchFamily="34" charset="0"/>
                <a:cs typeface="Arial" panose="020B0604020202020204" pitchFamily="34" charset="0"/>
              </a:rPr>
              <a:t>Families with children aged 6-16 years</a:t>
            </a:r>
          </a:p>
          <a:p>
            <a:pPr>
              <a:lnSpc>
                <a:spcPct val="150000"/>
              </a:lnSpc>
              <a:buFont typeface="Wingdings" panose="05000000000000000000" pitchFamily="2" charset="2"/>
              <a:buChar char="Ø"/>
            </a:pPr>
            <a:r>
              <a:rPr lang="en-US" sz="1800" dirty="0">
                <a:solidFill>
                  <a:srgbClr val="374151"/>
                </a:solidFill>
                <a:latin typeface="Söhne"/>
              </a:rPr>
              <a:t>Young adults aged 17-30 years, including college students and young professionals.</a:t>
            </a:r>
          </a:p>
          <a:p>
            <a:pPr>
              <a:lnSpc>
                <a:spcPct val="15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people of all ages who place a high value on environmental sustainability.</a:t>
            </a:r>
          </a:p>
          <a:p>
            <a:pPr marL="0" indent="0">
              <a:lnSpc>
                <a:spcPct val="150000"/>
              </a:lnSpc>
              <a:buNone/>
            </a:pPr>
            <a:r>
              <a:rPr lang="en-US" sz="1700" b="1" dirty="0">
                <a:latin typeface="Arial" panose="020B0604020202020204" pitchFamily="34" charset="0"/>
                <a:cs typeface="Arial" panose="020B0604020202020204" pitchFamily="34" charset="0"/>
              </a:rPr>
              <a:t>Strategies to capture the target market</a:t>
            </a:r>
          </a:p>
          <a:p>
            <a:pPr>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Particularised services</a:t>
            </a:r>
          </a:p>
          <a:p>
            <a:pPr>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Activating advertising campaigns</a:t>
            </a:r>
          </a:p>
          <a:p>
            <a:pPr>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Initiatives for education.</a:t>
            </a:r>
          </a:p>
          <a:p>
            <a:pPr>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Integration of interactive technologies</a:t>
            </a:r>
          </a:p>
          <a:p>
            <a:pPr>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Discounts on family packages</a:t>
            </a:r>
          </a:p>
          <a:p>
            <a:pPr marL="0" indent="0">
              <a:lnSpc>
                <a:spcPct val="150000"/>
              </a:lnSpc>
              <a:buNone/>
            </a:pPr>
            <a:endParaRPr lang="en-US" sz="1700" b="1" dirty="0">
              <a:latin typeface="Arial" panose="020B0604020202020204" pitchFamily="34" charset="0"/>
              <a:cs typeface="Arial" panose="020B0604020202020204" pitchFamily="34" charset="0"/>
            </a:endParaRPr>
          </a:p>
          <a:p>
            <a:pPr marL="0" indent="0">
              <a:buNone/>
            </a:pPr>
            <a:endParaRPr lang="en-US" sz="1700" dirty="0">
              <a:latin typeface="Arial" panose="020B0604020202020204" pitchFamily="34" charset="0"/>
              <a:cs typeface="Arial" panose="020B0604020202020204" pitchFamily="34" charset="0"/>
            </a:endParaRPr>
          </a:p>
          <a:p>
            <a:pPr marL="0" indent="0">
              <a:buNone/>
            </a:pPr>
            <a:endParaRPr lang="en-US" sz="17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E574F2A-E1AB-460A-B420-FE35074B26AE}"/>
              </a:ext>
            </a:extLst>
          </p:cNvPr>
          <p:cNvSpPr txBox="1"/>
          <p:nvPr/>
        </p:nvSpPr>
        <p:spPr>
          <a:xfrm>
            <a:off x="6096000" y="3331029"/>
            <a:ext cx="4512906" cy="1613519"/>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Collaborations with academic institutions</a:t>
            </a:r>
          </a:p>
          <a:p>
            <a:pPr marL="285750" indent="-285750">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Encourage stewardship of the environment</a:t>
            </a:r>
          </a:p>
          <a:p>
            <a:pPr marL="285750" indent="-285750">
              <a:lnSpc>
                <a:spcPct val="150000"/>
              </a:lnSpc>
              <a:buFont typeface="Wingdings" panose="05000000000000000000" pitchFamily="2" charset="2"/>
              <a:buChar char="§"/>
            </a:pPr>
            <a:r>
              <a:rPr lang="en-US" sz="1700" dirty="0">
                <a:latin typeface="Arial" panose="020B0604020202020204" pitchFamily="34" charset="0"/>
                <a:cs typeface="Arial" panose="020B0604020202020204" pitchFamily="34" charset="0"/>
              </a:rPr>
              <a:t>Comments and ongoing development</a:t>
            </a:r>
          </a:p>
        </p:txBody>
      </p:sp>
    </p:spTree>
    <p:extLst>
      <p:ext uri="{BB962C8B-B14F-4D97-AF65-F5344CB8AC3E}">
        <p14:creationId xmlns:p14="http://schemas.microsoft.com/office/powerpoint/2010/main" val="2452540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ppt_x"/>
                                          </p:val>
                                        </p:tav>
                                        <p:tav tm="100000">
                                          <p:val>
                                            <p:strVal val="#ppt_x"/>
                                          </p:val>
                                        </p:tav>
                                      </p:tavLst>
                                    </p:anim>
                                    <p:anim calcmode="lin" valueType="num">
                                      <p:cBhvr additive="base">
                                        <p:cTn id="8" dur="500" fill="hold"/>
                                        <p:tgtEl>
                                          <p:spTgt spid="92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1000"/>
                                        <p:tgtEl>
                                          <p:spTgt spid="3">
                                            <p:txEl>
                                              <p:pRg st="6" end="6"/>
                                            </p:txEl>
                                          </p:spTgt>
                                        </p:tgtEl>
                                      </p:cBhvr>
                                    </p:animEffect>
                                    <p:anim calcmode="lin" valueType="num">
                                      <p:cBhvr>
                                        <p:cTn id="5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7" end="7"/>
                                            </p:txEl>
                                          </p:spTgt>
                                        </p:tgtEl>
                                        <p:attrNameLst>
                                          <p:attrName>style.visibility</p:attrName>
                                        </p:attrNameLst>
                                      </p:cBhvr>
                                      <p:to>
                                        <p:strVal val="visible"/>
                                      </p:to>
                                    </p:set>
                                    <p:animEffect transition="in" filter="fade">
                                      <p:cBhvr>
                                        <p:cTn id="62" dur="1000"/>
                                        <p:tgtEl>
                                          <p:spTgt spid="3">
                                            <p:txEl>
                                              <p:pRg st="7" end="7"/>
                                            </p:txEl>
                                          </p:spTgt>
                                        </p:tgtEl>
                                      </p:cBhvr>
                                    </p:animEffect>
                                    <p:anim calcmode="lin" valueType="num">
                                      <p:cBhvr>
                                        <p:cTn id="6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grpId="0" nodeType="clickEffect">
                                  <p:stCondLst>
                                    <p:cond delay="0"/>
                                  </p:stCondLst>
                                  <p:childTnLst>
                                    <p:set>
                                      <p:cBhvr>
                                        <p:cTn id="68" dur="1" fill="hold">
                                          <p:stCondLst>
                                            <p:cond delay="0"/>
                                          </p:stCondLst>
                                        </p:cTn>
                                        <p:tgtEl>
                                          <p:spTgt spid="3">
                                            <p:txEl>
                                              <p:pRg st="8" end="8"/>
                                            </p:txEl>
                                          </p:spTgt>
                                        </p:tgtEl>
                                        <p:attrNameLst>
                                          <p:attrName>style.visibility</p:attrName>
                                        </p:attrNameLst>
                                      </p:cBhvr>
                                      <p:to>
                                        <p:strVal val="visible"/>
                                      </p:to>
                                    </p:set>
                                    <p:animEffect transition="in" filter="fade">
                                      <p:cBhvr>
                                        <p:cTn id="69" dur="1000"/>
                                        <p:tgtEl>
                                          <p:spTgt spid="3">
                                            <p:txEl>
                                              <p:pRg st="8" end="8"/>
                                            </p:txEl>
                                          </p:spTgt>
                                        </p:tgtEl>
                                      </p:cBhvr>
                                    </p:animEffect>
                                    <p:anim calcmode="lin" valueType="num">
                                      <p:cBhvr>
                                        <p:cTn id="7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3">
                                            <p:txEl>
                                              <p:pRg st="9" end="9"/>
                                            </p:txEl>
                                          </p:spTgt>
                                        </p:tgtEl>
                                        <p:attrNameLst>
                                          <p:attrName>style.visibility</p:attrName>
                                        </p:attrNameLst>
                                      </p:cBhvr>
                                      <p:to>
                                        <p:strVal val="visible"/>
                                      </p:to>
                                    </p:set>
                                    <p:animEffect transition="in" filter="fade">
                                      <p:cBhvr>
                                        <p:cTn id="76" dur="1000"/>
                                        <p:tgtEl>
                                          <p:spTgt spid="3">
                                            <p:txEl>
                                              <p:pRg st="9" end="9"/>
                                            </p:txEl>
                                          </p:spTgt>
                                        </p:tgtEl>
                                      </p:cBhvr>
                                    </p:animEffect>
                                    <p:anim calcmode="lin" valueType="num">
                                      <p:cBhvr>
                                        <p:cTn id="7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nodeType="clickEffect">
                                  <p:stCondLst>
                                    <p:cond delay="0"/>
                                  </p:stCondLst>
                                  <p:childTnLst>
                                    <p:set>
                                      <p:cBhvr>
                                        <p:cTn id="82" dur="1" fill="hold">
                                          <p:stCondLst>
                                            <p:cond delay="0"/>
                                          </p:stCondLst>
                                        </p:cTn>
                                        <p:tgtEl>
                                          <p:spTgt spid="5">
                                            <p:txEl>
                                              <p:pRg st="0" end="0"/>
                                            </p:txEl>
                                          </p:spTgt>
                                        </p:tgtEl>
                                        <p:attrNameLst>
                                          <p:attrName>style.visibility</p:attrName>
                                        </p:attrNameLst>
                                      </p:cBhvr>
                                      <p:to>
                                        <p:strVal val="visible"/>
                                      </p:to>
                                    </p:set>
                                    <p:animEffect transition="in" filter="fade">
                                      <p:cBhvr>
                                        <p:cTn id="83" dur="1000"/>
                                        <p:tgtEl>
                                          <p:spTgt spid="5">
                                            <p:txEl>
                                              <p:pRg st="0" end="0"/>
                                            </p:txEl>
                                          </p:spTgt>
                                        </p:tgtEl>
                                      </p:cBhvr>
                                    </p:animEffect>
                                    <p:anim calcmode="lin" valueType="num">
                                      <p:cBhvr>
                                        <p:cTn id="8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85"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nodeType="clickEffect">
                                  <p:stCondLst>
                                    <p:cond delay="0"/>
                                  </p:stCondLst>
                                  <p:childTnLst>
                                    <p:set>
                                      <p:cBhvr>
                                        <p:cTn id="89" dur="1" fill="hold">
                                          <p:stCondLst>
                                            <p:cond delay="0"/>
                                          </p:stCondLst>
                                        </p:cTn>
                                        <p:tgtEl>
                                          <p:spTgt spid="5">
                                            <p:txEl>
                                              <p:pRg st="1" end="1"/>
                                            </p:txEl>
                                          </p:spTgt>
                                        </p:tgtEl>
                                        <p:attrNameLst>
                                          <p:attrName>style.visibility</p:attrName>
                                        </p:attrNameLst>
                                      </p:cBhvr>
                                      <p:to>
                                        <p:strVal val="visible"/>
                                      </p:to>
                                    </p:set>
                                    <p:animEffect transition="in" filter="fade">
                                      <p:cBhvr>
                                        <p:cTn id="90" dur="1000"/>
                                        <p:tgtEl>
                                          <p:spTgt spid="5">
                                            <p:txEl>
                                              <p:pRg st="1" end="1"/>
                                            </p:txEl>
                                          </p:spTgt>
                                        </p:tgtEl>
                                      </p:cBhvr>
                                    </p:animEffect>
                                    <p:anim calcmode="lin" valueType="num">
                                      <p:cBhvr>
                                        <p:cTn id="91"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2"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42" presetClass="entr" presetSubtype="0" fill="hold" nodeType="clickEffect">
                                  <p:stCondLst>
                                    <p:cond delay="0"/>
                                  </p:stCondLst>
                                  <p:childTnLst>
                                    <p:set>
                                      <p:cBhvr>
                                        <p:cTn id="96" dur="1" fill="hold">
                                          <p:stCondLst>
                                            <p:cond delay="0"/>
                                          </p:stCondLst>
                                        </p:cTn>
                                        <p:tgtEl>
                                          <p:spTgt spid="5">
                                            <p:txEl>
                                              <p:pRg st="2" end="2"/>
                                            </p:txEl>
                                          </p:spTgt>
                                        </p:tgtEl>
                                        <p:attrNameLst>
                                          <p:attrName>style.visibility</p:attrName>
                                        </p:attrNameLst>
                                      </p:cBhvr>
                                      <p:to>
                                        <p:strVal val="visible"/>
                                      </p:to>
                                    </p:set>
                                    <p:animEffect transition="in" filter="fade">
                                      <p:cBhvr>
                                        <p:cTn id="97" dur="1000"/>
                                        <p:tgtEl>
                                          <p:spTgt spid="5">
                                            <p:txEl>
                                              <p:pRg st="2" end="2"/>
                                            </p:txEl>
                                          </p:spTgt>
                                        </p:tgtEl>
                                      </p:cBhvr>
                                    </p:animEffect>
                                    <p:anim calcmode="lin" valueType="num">
                                      <p:cBhvr>
                                        <p:cTn id="98"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99"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marR="102235"/>
            <a:r>
              <a:rPr lang="en-GB" sz="3200" b="1" dirty="0">
                <a:latin typeface="Arial" panose="020B0604020202020204" pitchFamily="34" charset="0"/>
                <a:ea typeface="Arial" panose="020B0604020202020204" pitchFamily="34" charset="0"/>
              </a:rPr>
              <a:t>Brief budgeting</a:t>
            </a:r>
          </a:p>
        </p:txBody>
      </p:sp>
      <p:sp>
        <p:nvSpPr>
          <p:cNvPr id="3" name="Content Placeholder 2">
            <a:extLst>
              <a:ext uri="{FF2B5EF4-FFF2-40B4-BE49-F238E27FC236}">
                <a16:creationId xmlns:a16="http://schemas.microsoft.com/office/drawing/2014/main" id="{925D5907-3550-4326-8FFF-D3AB7252E71B}"/>
              </a:ext>
            </a:extLst>
          </p:cNvPr>
          <p:cNvSpPr>
            <a:spLocks noGrp="1"/>
          </p:cNvSpPr>
          <p:nvPr>
            <p:ph idx="1"/>
          </p:nvPr>
        </p:nvSpPr>
        <p:spPr>
          <a:xfrm>
            <a:off x="609600" y="793850"/>
            <a:ext cx="10972800" cy="4723383"/>
          </a:xfrm>
        </p:spPr>
        <p:txBody>
          <a:bodyPr>
            <a:normAutofit/>
          </a:bodyPr>
          <a:lstStyle/>
          <a:p>
            <a:pPr marL="0" indent="0" algn="ctr">
              <a:buNone/>
            </a:pPr>
            <a:r>
              <a:rPr lang="en-US" sz="1700" b="1" dirty="0">
                <a:latin typeface="Arial" panose="020B0604020202020204" pitchFamily="34" charset="0"/>
                <a:cs typeface="Arial" panose="020B0604020202020204" pitchFamily="34" charset="0"/>
              </a:rPr>
              <a:t>Funding source</a:t>
            </a:r>
          </a:p>
          <a:p>
            <a:pPr>
              <a:lnSpc>
                <a:spcPct val="150000"/>
              </a:lnSpc>
              <a:buFont typeface="Wingdings" panose="05000000000000000000" pitchFamily="2" charset="2"/>
              <a:buChar char="Ø"/>
            </a:pPr>
            <a:r>
              <a:rPr lang="en-US" sz="1700" dirty="0">
                <a:latin typeface="Arial" panose="020B0604020202020204" pitchFamily="34" charset="0"/>
                <a:cs typeface="Arial" panose="020B0604020202020204" pitchFamily="34" charset="0"/>
              </a:rPr>
              <a:t>"School tie-up funding" is something I'm choosing, and it usually comes under partnerships or joint ventures.</a:t>
            </a:r>
          </a:p>
          <a:p>
            <a:pPr>
              <a:lnSpc>
                <a:spcPct val="150000"/>
              </a:lnSpc>
              <a:buFont typeface="Wingdings" panose="05000000000000000000" pitchFamily="2" charset="2"/>
              <a:buChar char="Ø"/>
            </a:pPr>
            <a:r>
              <a:rPr lang="en-US" sz="1800" dirty="0">
                <a:latin typeface="Arial" panose="020B0604020202020204" pitchFamily="34" charset="0"/>
                <a:ea typeface="Calibri" panose="020F0502020204030204" pitchFamily="34" charset="0"/>
              </a:rPr>
              <a:t>This kind of agreement might entail the school contributing a portion of the initial cost (precisely half) in return for specific advantages or benefits, such as student discounts or other advantageous conditions for both.</a:t>
            </a:r>
          </a:p>
          <a:p>
            <a:pPr>
              <a:lnSpc>
                <a:spcPct val="150000"/>
              </a:lnSpc>
              <a:buFont typeface="Wingdings" panose="05000000000000000000" pitchFamily="2" charset="2"/>
              <a:buChar char="Ø"/>
            </a:pPr>
            <a:r>
              <a:rPr lang="en-US" sz="1800" dirty="0">
                <a:latin typeface="Arial" panose="020B0604020202020204" pitchFamily="34" charset="0"/>
                <a:ea typeface="Calibri" panose="020F0502020204030204" pitchFamily="34" charset="0"/>
              </a:rPr>
              <a:t>I want to offer £50,000 in yearly student discounts.</a:t>
            </a:r>
          </a:p>
          <a:p>
            <a:pPr>
              <a:lnSpc>
                <a:spcPct val="150000"/>
              </a:lnSpc>
              <a:buFont typeface="Wingdings" panose="05000000000000000000" pitchFamily="2" charset="2"/>
              <a:buChar char="Ø"/>
            </a:pPr>
            <a:r>
              <a:rPr lang="en-US" sz="1800" dirty="0">
                <a:latin typeface="Arial" panose="020B0604020202020204" pitchFamily="34" charset="0"/>
                <a:ea typeface="Calibri" panose="020F0502020204030204" pitchFamily="34" charset="0"/>
              </a:rPr>
              <a:t>I'm making this decision by laying forth precise terms and conditions and since there will be no requirement to split the profit—just the perks and discounts.</a:t>
            </a:r>
          </a:p>
          <a:p>
            <a:pPr marL="0" indent="0">
              <a:lnSpc>
                <a:spcPct val="150000"/>
              </a:lnSpc>
              <a:buNone/>
            </a:pPr>
            <a:endParaRPr lang="en-US" sz="1800" dirty="0">
              <a:latin typeface="Arial" panose="020B0604020202020204" pitchFamily="34" charset="0"/>
              <a:ea typeface="Calibri" panose="020F0502020204030204" pitchFamily="34" charset="0"/>
            </a:endParaRPr>
          </a:p>
          <a:p>
            <a:pPr>
              <a:lnSpc>
                <a:spcPct val="150000"/>
              </a:lnSpc>
              <a:buFont typeface="Wingdings" panose="05000000000000000000" pitchFamily="2" charset="2"/>
              <a:buChar char="Ø"/>
            </a:pPr>
            <a:endParaRPr lang="en-US" sz="17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684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ppt_x"/>
                                          </p:val>
                                        </p:tav>
                                        <p:tav tm="100000">
                                          <p:val>
                                            <p:strVal val="#ppt_x"/>
                                          </p:val>
                                        </p:tav>
                                      </p:tavLst>
                                    </p:anim>
                                    <p:anim calcmode="lin" valueType="num">
                                      <p:cBhvr additive="base">
                                        <p:cTn id="8" dur="500" fill="hold"/>
                                        <p:tgtEl>
                                          <p:spTgt spid="92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A99B78-169D-494B-9697-72EF1DC30E9B}"/>
              </a:ext>
            </a:extLst>
          </p:cNvPr>
          <p:cNvSpPr>
            <a:spLocks noGrp="1"/>
          </p:cNvSpPr>
          <p:nvPr>
            <p:ph idx="1"/>
          </p:nvPr>
        </p:nvSpPr>
        <p:spPr>
          <a:xfrm>
            <a:off x="609600" y="214604"/>
            <a:ext cx="10972800" cy="5302629"/>
          </a:xfrm>
        </p:spPr>
        <p:txBody>
          <a:bodyPr/>
          <a:lstStyle/>
          <a:p>
            <a:pPr marL="0" indent="0">
              <a:buNone/>
            </a:pPr>
            <a:r>
              <a:rPr lang="en-US" sz="2000" dirty="0">
                <a:latin typeface="Arial" panose="020B0604020202020204" pitchFamily="34" charset="0"/>
                <a:ea typeface="Calibri" panose="020F0502020204030204" pitchFamily="34" charset="0"/>
              </a:rPr>
              <a:t>                                        Estimated cash flow during the initial period</a:t>
            </a:r>
          </a:p>
          <a:p>
            <a:pPr marL="0" indent="0">
              <a:buNone/>
            </a:pPr>
            <a:endParaRPr lang="en-US" sz="1700" dirty="0">
              <a:latin typeface="Arial" panose="020B0604020202020204" pitchFamily="34" charset="0"/>
              <a:cs typeface="Arial" panose="020B0604020202020204" pitchFamily="34" charset="0"/>
            </a:endParaRPr>
          </a:p>
          <a:p>
            <a:pPr marL="0" indent="0">
              <a:buNone/>
            </a:pPr>
            <a:endParaRPr lang="en-US" sz="1700" dirty="0">
              <a:latin typeface="Arial" panose="020B0604020202020204" pitchFamily="34" charset="0"/>
              <a:cs typeface="Arial" panose="020B0604020202020204" pitchFamily="34" charset="0"/>
            </a:endParaRPr>
          </a:p>
          <a:p>
            <a:pPr marL="0" indent="0">
              <a:buNone/>
            </a:pPr>
            <a:endParaRPr lang="en-US" sz="1700" dirty="0">
              <a:latin typeface="Arial" panose="020B0604020202020204" pitchFamily="34" charset="0"/>
              <a:cs typeface="Arial" panose="020B0604020202020204" pitchFamily="34" charset="0"/>
            </a:endParaRPr>
          </a:p>
          <a:p>
            <a:pPr marR="0">
              <a:spcBef>
                <a:spcPts val="0"/>
              </a:spcBef>
              <a:spcAft>
                <a:spcPts val="800"/>
              </a:spcAft>
              <a:buFont typeface="Wingdings" panose="05000000000000000000" pitchFamily="2" charset="2"/>
              <a:buChar char="§"/>
            </a:pPr>
            <a:r>
              <a:rPr lang="en-US" sz="1400" dirty="0">
                <a:latin typeface="Arial" panose="020B0604020202020204" pitchFamily="34" charset="0"/>
                <a:ea typeface="Calibri" panose="020F0502020204030204" pitchFamily="34" charset="0"/>
                <a:cs typeface="Arial" panose="020B0604020202020204" pitchFamily="34" charset="0"/>
              </a:rPr>
              <a:t>Initial Investment: £3,075,000 (half of the </a:t>
            </a:r>
          </a:p>
          <a:p>
            <a:pPr marL="0" marR="0" indent="0">
              <a:spcBef>
                <a:spcPts val="0"/>
              </a:spcBef>
              <a:spcAft>
                <a:spcPts val="800"/>
              </a:spcAft>
              <a:buNone/>
            </a:pPr>
            <a:r>
              <a:rPr lang="en-US" sz="1400" dirty="0">
                <a:latin typeface="Arial" panose="020B0604020202020204" pitchFamily="34" charset="0"/>
                <a:ea typeface="Calibri" panose="020F0502020204030204" pitchFamily="34" charset="0"/>
                <a:cs typeface="Arial" panose="020B0604020202020204" pitchFamily="34" charset="0"/>
              </a:rPr>
              <a:t>       initial funding from school tie-up)</a:t>
            </a:r>
          </a:p>
          <a:p>
            <a:pPr marR="0">
              <a:spcBef>
                <a:spcPts val="0"/>
              </a:spcBef>
              <a:spcAft>
                <a:spcPts val="800"/>
              </a:spcAft>
              <a:buFont typeface="Wingdings" panose="05000000000000000000" pitchFamily="2" charset="2"/>
              <a:buChar char="§"/>
            </a:pPr>
            <a:r>
              <a:rPr lang="en-US" sz="1400" dirty="0">
                <a:latin typeface="Arial" panose="020B0604020202020204" pitchFamily="34" charset="0"/>
                <a:ea typeface="Calibri" panose="020F0502020204030204" pitchFamily="34" charset="0"/>
                <a:cs typeface="Arial" panose="020B0604020202020204" pitchFamily="34" charset="0"/>
              </a:rPr>
              <a:t>Average Hourly Fee: £770</a:t>
            </a:r>
          </a:p>
          <a:p>
            <a:pPr marR="0">
              <a:spcBef>
                <a:spcPts val="0"/>
              </a:spcBef>
              <a:spcAft>
                <a:spcPts val="800"/>
              </a:spcAft>
              <a:buFont typeface="Wingdings" panose="05000000000000000000" pitchFamily="2" charset="2"/>
              <a:buChar char="§"/>
            </a:pPr>
            <a:r>
              <a:rPr lang="en-US" sz="1400" dirty="0">
                <a:latin typeface="Arial" panose="020B0604020202020204" pitchFamily="34" charset="0"/>
                <a:ea typeface="Calibri" panose="020F0502020204030204" pitchFamily="34" charset="0"/>
                <a:cs typeface="Arial" panose="020B0604020202020204" pitchFamily="34" charset="0"/>
              </a:rPr>
              <a:t>Operating Hours per Year: 3,000 (10 hours a</a:t>
            </a:r>
          </a:p>
          <a:p>
            <a:pPr marL="0" marR="0" indent="0">
              <a:spcBef>
                <a:spcPts val="0"/>
              </a:spcBef>
              <a:spcAft>
                <a:spcPts val="800"/>
              </a:spcAft>
              <a:buNone/>
            </a:pPr>
            <a:r>
              <a:rPr lang="en-US" sz="1400" dirty="0">
                <a:latin typeface="Arial" panose="020B0604020202020204" pitchFamily="34" charset="0"/>
                <a:ea typeface="Calibri" panose="020F0502020204030204" pitchFamily="34" charset="0"/>
                <a:cs typeface="Arial" panose="020B0604020202020204" pitchFamily="34" charset="0"/>
              </a:rPr>
              <a:t>       day for 300 days)</a:t>
            </a:r>
          </a:p>
          <a:p>
            <a:pPr marR="0">
              <a:spcBef>
                <a:spcPts val="0"/>
              </a:spcBef>
              <a:spcAft>
                <a:spcPts val="800"/>
              </a:spcAft>
              <a:buFont typeface="Wingdings" panose="05000000000000000000" pitchFamily="2" charset="2"/>
              <a:buChar char="§"/>
            </a:pPr>
            <a:r>
              <a:rPr lang="en-US" sz="1400" dirty="0">
                <a:latin typeface="Arial" panose="020B0604020202020204" pitchFamily="34" charset="0"/>
                <a:ea typeface="Calibri" panose="020F0502020204030204" pitchFamily="34" charset="0"/>
                <a:cs typeface="Arial" panose="020B0604020202020204" pitchFamily="34" charset="0"/>
              </a:rPr>
              <a:t>Revenue Growth Rate: 10% annually</a:t>
            </a:r>
          </a:p>
          <a:p>
            <a:pPr marR="0">
              <a:spcBef>
                <a:spcPts val="0"/>
              </a:spcBef>
              <a:spcAft>
                <a:spcPts val="800"/>
              </a:spcAft>
              <a:buFont typeface="Wingdings" panose="05000000000000000000" pitchFamily="2" charset="2"/>
              <a:buChar char="§"/>
            </a:pPr>
            <a:r>
              <a:rPr lang="en-US" sz="1400" dirty="0">
                <a:latin typeface="Arial" panose="020B0604020202020204" pitchFamily="34" charset="0"/>
                <a:ea typeface="Calibri" panose="020F0502020204030204" pitchFamily="34" charset="0"/>
                <a:cs typeface="Arial" panose="020B0604020202020204" pitchFamily="34" charset="0"/>
              </a:rPr>
              <a:t>Operational Expenses (First Year): £450,000</a:t>
            </a:r>
          </a:p>
          <a:p>
            <a:pPr marR="0">
              <a:spcBef>
                <a:spcPts val="0"/>
              </a:spcBef>
              <a:spcAft>
                <a:spcPts val="800"/>
              </a:spcAft>
              <a:buFont typeface="Wingdings" panose="05000000000000000000" pitchFamily="2" charset="2"/>
              <a:buChar char="§"/>
            </a:pPr>
            <a:r>
              <a:rPr lang="en-US" sz="1400" dirty="0">
                <a:latin typeface="Arial" panose="020B0604020202020204" pitchFamily="34" charset="0"/>
                <a:ea typeface="Calibri" panose="020F0502020204030204" pitchFamily="34" charset="0"/>
                <a:cs typeface="Arial" panose="020B0604020202020204" pitchFamily="34" charset="0"/>
              </a:rPr>
              <a:t>Operational Expenses Growth Rate: 5% annually</a:t>
            </a:r>
          </a:p>
          <a:p>
            <a:pPr marR="0">
              <a:spcBef>
                <a:spcPts val="0"/>
              </a:spcBef>
              <a:spcAft>
                <a:spcPts val="800"/>
              </a:spcAft>
              <a:buFont typeface="Wingdings" panose="05000000000000000000" pitchFamily="2" charset="2"/>
              <a:buChar char="§"/>
            </a:pPr>
            <a:r>
              <a:rPr lang="en-US" sz="1400" dirty="0">
                <a:latin typeface="Arial" panose="020B0604020202020204" pitchFamily="34" charset="0"/>
                <a:ea typeface="Calibri" panose="020F0502020204030204" pitchFamily="34" charset="0"/>
                <a:cs typeface="Arial" panose="020B0604020202020204" pitchFamily="34" charset="0"/>
              </a:rPr>
              <a:t>Student discount: 50000 annually</a:t>
            </a:r>
          </a:p>
          <a:p>
            <a:pPr marL="0" indent="0">
              <a:buNone/>
            </a:pPr>
            <a:endParaRPr lang="en-US" sz="1700" dirty="0">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1DCD6758-2988-4D87-9CF5-5E075C0D0472}"/>
              </a:ext>
            </a:extLst>
          </p:cNvPr>
          <p:cNvGraphicFramePr>
            <a:graphicFrameLocks noGrp="1"/>
          </p:cNvGraphicFramePr>
          <p:nvPr>
            <p:extLst>
              <p:ext uri="{D42A27DB-BD31-4B8C-83A1-F6EECF244321}">
                <p14:modId xmlns:p14="http://schemas.microsoft.com/office/powerpoint/2010/main" val="2777749868"/>
              </p:ext>
            </p:extLst>
          </p:nvPr>
        </p:nvGraphicFramePr>
        <p:xfrm>
          <a:off x="5019868" y="643817"/>
          <a:ext cx="6746033" cy="4873416"/>
        </p:xfrm>
        <a:graphic>
          <a:graphicData uri="http://schemas.openxmlformats.org/drawingml/2006/table">
            <a:tbl>
              <a:tblPr>
                <a:tableStyleId>{5C22544A-7EE6-4342-B048-85BDC9FD1C3A}</a:tableStyleId>
              </a:tblPr>
              <a:tblGrid>
                <a:gridCol w="1604106">
                  <a:extLst>
                    <a:ext uri="{9D8B030D-6E8A-4147-A177-3AD203B41FA5}">
                      <a16:colId xmlns:a16="http://schemas.microsoft.com/office/drawing/2014/main" val="1598384137"/>
                    </a:ext>
                  </a:extLst>
                </a:gridCol>
                <a:gridCol w="1494235">
                  <a:extLst>
                    <a:ext uri="{9D8B030D-6E8A-4147-A177-3AD203B41FA5}">
                      <a16:colId xmlns:a16="http://schemas.microsoft.com/office/drawing/2014/main" val="2130716446"/>
                    </a:ext>
                  </a:extLst>
                </a:gridCol>
                <a:gridCol w="1626080">
                  <a:extLst>
                    <a:ext uri="{9D8B030D-6E8A-4147-A177-3AD203B41FA5}">
                      <a16:colId xmlns:a16="http://schemas.microsoft.com/office/drawing/2014/main" val="248074664"/>
                    </a:ext>
                  </a:extLst>
                </a:gridCol>
                <a:gridCol w="2021612">
                  <a:extLst>
                    <a:ext uri="{9D8B030D-6E8A-4147-A177-3AD203B41FA5}">
                      <a16:colId xmlns:a16="http://schemas.microsoft.com/office/drawing/2014/main" val="1709559335"/>
                    </a:ext>
                  </a:extLst>
                </a:gridCol>
              </a:tblGrid>
              <a:tr h="687660">
                <a:tc>
                  <a:txBody>
                    <a:bodyPr/>
                    <a:lstStyle/>
                    <a:p>
                      <a:pPr algn="ctr" fontAlgn="b"/>
                      <a:r>
                        <a:rPr lang="en-US" sz="1700" u="none" strike="noStrike">
                          <a:effectLst/>
                        </a:rPr>
                        <a:t>Month</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Revenue (£)</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dirty="0">
                          <a:effectLst/>
                        </a:rPr>
                        <a:t>Expenses (£)</a:t>
                      </a:r>
                      <a:endParaRPr lang="en-US" sz="1700" b="0" i="0" u="none" strike="noStrike" dirty="0">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Net Income (£)</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757292704"/>
                  </a:ext>
                </a:extLst>
              </a:tr>
              <a:tr h="348813">
                <a:tc>
                  <a:txBody>
                    <a:bodyPr/>
                    <a:lstStyle/>
                    <a:p>
                      <a:pPr algn="ctr" fontAlgn="b"/>
                      <a:r>
                        <a:rPr lang="en-US" sz="1700" u="none" strike="noStrike">
                          <a:effectLst/>
                        </a:rPr>
                        <a:t>1</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235166</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41666</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193500</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134938977"/>
                  </a:ext>
                </a:extLst>
              </a:tr>
              <a:tr h="348813">
                <a:tc>
                  <a:txBody>
                    <a:bodyPr/>
                    <a:lstStyle/>
                    <a:p>
                      <a:pPr algn="ctr" fontAlgn="b"/>
                      <a:r>
                        <a:rPr lang="en-US" sz="1700" u="none" strike="noStrike">
                          <a:effectLst/>
                        </a:rPr>
                        <a:t>2</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258266</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dirty="0">
                          <a:effectLst/>
                        </a:rPr>
                        <a:t>43541</a:t>
                      </a:r>
                      <a:endParaRPr lang="en-US" sz="1700" b="0" i="0" u="none" strike="noStrike" dirty="0">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dirty="0">
                          <a:effectLst/>
                        </a:rPr>
                        <a:t>214725</a:t>
                      </a:r>
                      <a:endParaRPr lang="en-US" sz="1700" b="0" i="0" u="none" strike="noStrike" dirty="0">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1581489226"/>
                  </a:ext>
                </a:extLst>
              </a:tr>
              <a:tr h="348813">
                <a:tc>
                  <a:txBody>
                    <a:bodyPr/>
                    <a:lstStyle/>
                    <a:p>
                      <a:pPr algn="ctr" fontAlgn="b"/>
                      <a:r>
                        <a:rPr lang="en-US" sz="1700" u="none" strike="noStrike">
                          <a:effectLst/>
                        </a:rPr>
                        <a:t>3</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283676</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45510</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238166</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2684056756"/>
                  </a:ext>
                </a:extLst>
              </a:tr>
              <a:tr h="348813">
                <a:tc>
                  <a:txBody>
                    <a:bodyPr/>
                    <a:lstStyle/>
                    <a:p>
                      <a:pPr algn="ctr" fontAlgn="b"/>
                      <a:r>
                        <a:rPr lang="en-US" sz="1700" u="none" strike="noStrike">
                          <a:effectLst/>
                        </a:rPr>
                        <a:t>4</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311627</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47577.2</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264049.8</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2778173847"/>
                  </a:ext>
                </a:extLst>
              </a:tr>
              <a:tr h="348813">
                <a:tc>
                  <a:txBody>
                    <a:bodyPr/>
                    <a:lstStyle/>
                    <a:p>
                      <a:pPr algn="ctr" fontAlgn="b"/>
                      <a:r>
                        <a:rPr lang="en-US" sz="1700" u="none" strike="noStrike">
                          <a:effectLst/>
                        </a:rPr>
                        <a:t>5</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342373</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49748</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292625.1</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3430906161"/>
                  </a:ext>
                </a:extLst>
              </a:tr>
              <a:tr h="348813">
                <a:tc>
                  <a:txBody>
                    <a:bodyPr/>
                    <a:lstStyle/>
                    <a:p>
                      <a:pPr algn="ctr" fontAlgn="b"/>
                      <a:r>
                        <a:rPr lang="en-US" sz="1700" u="none" strike="noStrike">
                          <a:effectLst/>
                        </a:rPr>
                        <a:t>6</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376194</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52027</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324167</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2316852333"/>
                  </a:ext>
                </a:extLst>
              </a:tr>
              <a:tr h="348813">
                <a:tc>
                  <a:txBody>
                    <a:bodyPr/>
                    <a:lstStyle/>
                    <a:p>
                      <a:pPr algn="ctr" fontAlgn="b"/>
                      <a:r>
                        <a:rPr lang="en-US" sz="1700" u="none" strike="noStrike">
                          <a:effectLst/>
                        </a:rPr>
                        <a:t>7</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413397</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54419</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358978</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2000000474"/>
                  </a:ext>
                </a:extLst>
              </a:tr>
              <a:tr h="348813">
                <a:tc>
                  <a:txBody>
                    <a:bodyPr/>
                    <a:lstStyle/>
                    <a:p>
                      <a:pPr algn="ctr" fontAlgn="b"/>
                      <a:r>
                        <a:rPr lang="en-US" sz="1700" u="none" strike="noStrike">
                          <a:effectLst/>
                        </a:rPr>
                        <a:t>8</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454320</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56933</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397387</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3494609896"/>
                  </a:ext>
                </a:extLst>
              </a:tr>
              <a:tr h="348813">
                <a:tc>
                  <a:txBody>
                    <a:bodyPr/>
                    <a:lstStyle/>
                    <a:p>
                      <a:pPr algn="ctr" fontAlgn="b"/>
                      <a:r>
                        <a:rPr lang="en-US" sz="1700" u="none" strike="noStrike">
                          <a:effectLst/>
                        </a:rPr>
                        <a:t>9</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499335</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59571</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439764</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3745448940"/>
                  </a:ext>
                </a:extLst>
              </a:tr>
              <a:tr h="348813">
                <a:tc>
                  <a:txBody>
                    <a:bodyPr/>
                    <a:lstStyle/>
                    <a:p>
                      <a:pPr algn="ctr" fontAlgn="b"/>
                      <a:r>
                        <a:rPr lang="en-US" sz="1700" u="none" strike="noStrike">
                          <a:effectLst/>
                        </a:rPr>
                        <a:t>10</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548852</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62341</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486511</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1599955763"/>
                  </a:ext>
                </a:extLst>
              </a:tr>
              <a:tr h="348813">
                <a:tc>
                  <a:txBody>
                    <a:bodyPr/>
                    <a:lstStyle/>
                    <a:p>
                      <a:pPr algn="ctr" fontAlgn="b"/>
                      <a:r>
                        <a:rPr lang="en-US" sz="1700" u="none" strike="noStrike">
                          <a:effectLst/>
                        </a:rPr>
                        <a:t>11</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603320</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65250</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538070</a:t>
                      </a:r>
                      <a:endParaRPr lang="en-US" sz="1700" b="0" i="0" u="none" strike="noStrike">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2875595866"/>
                  </a:ext>
                </a:extLst>
              </a:tr>
              <a:tr h="348813">
                <a:tc>
                  <a:txBody>
                    <a:bodyPr/>
                    <a:lstStyle/>
                    <a:p>
                      <a:pPr algn="ctr" fontAlgn="b"/>
                      <a:r>
                        <a:rPr lang="en-US" sz="1700" u="none" strike="noStrike">
                          <a:effectLst/>
                        </a:rPr>
                        <a:t>12</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663236</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a:effectLst/>
                        </a:rPr>
                        <a:t>68304.2</a:t>
                      </a:r>
                      <a:endParaRPr lang="en-US" sz="1700" b="0" i="0" u="none" strike="noStrike">
                        <a:solidFill>
                          <a:srgbClr val="000000"/>
                        </a:solidFill>
                        <a:effectLst/>
                        <a:latin typeface="Arial" panose="020B0604020202020204" pitchFamily="34" charset="0"/>
                      </a:endParaRPr>
                    </a:p>
                  </a:txBody>
                  <a:tcPr marL="7620" marR="7620" marT="7620" marB="0" anchor="b"/>
                </a:tc>
                <a:tc>
                  <a:txBody>
                    <a:bodyPr/>
                    <a:lstStyle/>
                    <a:p>
                      <a:pPr algn="ctr" fontAlgn="b"/>
                      <a:r>
                        <a:rPr lang="en-US" sz="1700" u="none" strike="noStrike" dirty="0">
                          <a:effectLst/>
                        </a:rPr>
                        <a:t>594931.86</a:t>
                      </a:r>
                      <a:endParaRPr lang="en-US" sz="1700" b="0" i="0" u="none" strike="noStrike" dirty="0">
                        <a:solidFill>
                          <a:srgbClr val="000000"/>
                        </a:solidFill>
                        <a:effectLst/>
                        <a:latin typeface="Arial" panose="020B0604020202020204" pitchFamily="34" charset="0"/>
                      </a:endParaRPr>
                    </a:p>
                  </a:txBody>
                  <a:tcPr marL="7620" marR="7620" marT="7620" marB="0" anchor="b"/>
                </a:tc>
                <a:extLst>
                  <a:ext uri="{0D108BD9-81ED-4DB2-BD59-A6C34878D82A}">
                    <a16:rowId xmlns:a16="http://schemas.microsoft.com/office/drawing/2014/main" val="2313579766"/>
                  </a:ext>
                </a:extLst>
              </a:tr>
            </a:tbl>
          </a:graphicData>
        </a:graphic>
      </p:graphicFrame>
    </p:spTree>
    <p:extLst>
      <p:ext uri="{BB962C8B-B14F-4D97-AF65-F5344CB8AC3E}">
        <p14:creationId xmlns:p14="http://schemas.microsoft.com/office/powerpoint/2010/main" val="325309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Effect transition="in" filter="fade">
                                      <p:cBhvr>
                                        <p:cTn id="14" dur="1000"/>
                                        <p:tgtEl>
                                          <p:spTgt spid="3">
                                            <p:txEl>
                                              <p:pRg st="4" end="4"/>
                                            </p:txEl>
                                          </p:spTgt>
                                        </p:tgtEl>
                                      </p:cBhvr>
                                    </p:animEffect>
                                    <p:anim calcmode="lin" valueType="num">
                                      <p:cBhvr>
                                        <p:cTn id="1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1000"/>
                                        <p:tgtEl>
                                          <p:spTgt spid="3">
                                            <p:txEl>
                                              <p:pRg st="7" end="7"/>
                                            </p:txEl>
                                          </p:spTgt>
                                        </p:tgtEl>
                                      </p:cBhvr>
                                    </p:animEffect>
                                    <p:anim calcmode="lin" valueType="num">
                                      <p:cBhvr>
                                        <p:cTn id="36"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1000"/>
                                        <p:tgtEl>
                                          <p:spTgt spid="3">
                                            <p:txEl>
                                              <p:pRg st="8" end="8"/>
                                            </p:txEl>
                                          </p:spTgt>
                                        </p:tgtEl>
                                      </p:cBhvr>
                                    </p:animEffect>
                                    <p:anim calcmode="lin" valueType="num">
                                      <p:cBhvr>
                                        <p:cTn id="4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Effect transition="in" filter="fade">
                                      <p:cBhvr>
                                        <p:cTn id="49" dur="1000"/>
                                        <p:tgtEl>
                                          <p:spTgt spid="3">
                                            <p:txEl>
                                              <p:pRg st="9" end="9"/>
                                            </p:txEl>
                                          </p:spTgt>
                                        </p:tgtEl>
                                      </p:cBhvr>
                                    </p:animEffect>
                                    <p:anim calcmode="lin" valueType="num">
                                      <p:cBhvr>
                                        <p:cTn id="5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10" end="10"/>
                                            </p:txEl>
                                          </p:spTgt>
                                        </p:tgtEl>
                                        <p:attrNameLst>
                                          <p:attrName>style.visibility</p:attrName>
                                        </p:attrNameLst>
                                      </p:cBhvr>
                                      <p:to>
                                        <p:strVal val="visible"/>
                                      </p:to>
                                    </p:set>
                                    <p:animEffect transition="in" filter="fade">
                                      <p:cBhvr>
                                        <p:cTn id="56" dur="1000"/>
                                        <p:tgtEl>
                                          <p:spTgt spid="3">
                                            <p:txEl>
                                              <p:pRg st="10" end="10"/>
                                            </p:txEl>
                                          </p:spTgt>
                                        </p:tgtEl>
                                      </p:cBhvr>
                                    </p:animEffect>
                                    <p:anim calcmode="lin" valueType="num">
                                      <p:cBhvr>
                                        <p:cTn id="5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Effect transition="in" filter="fade">
                                      <p:cBhvr>
                                        <p:cTn id="63" dur="1000"/>
                                        <p:tgtEl>
                                          <p:spTgt spid="3">
                                            <p:txEl>
                                              <p:pRg st="11" end="11"/>
                                            </p:txEl>
                                          </p:spTgt>
                                        </p:tgtEl>
                                      </p:cBhvr>
                                    </p:animEffect>
                                    <p:anim calcmode="lin" valueType="num">
                                      <p:cBhvr>
                                        <p:cTn id="64"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12" end="12"/>
                                            </p:txEl>
                                          </p:spTgt>
                                        </p:tgtEl>
                                        <p:attrNameLst>
                                          <p:attrName>style.visibility</p:attrName>
                                        </p:attrNameLst>
                                      </p:cBhvr>
                                      <p:to>
                                        <p:strVal val="visible"/>
                                      </p:to>
                                    </p:set>
                                    <p:animEffect transition="in" filter="fade">
                                      <p:cBhvr>
                                        <p:cTn id="70" dur="1000"/>
                                        <p:tgtEl>
                                          <p:spTgt spid="3">
                                            <p:txEl>
                                              <p:pRg st="12" end="12"/>
                                            </p:txEl>
                                          </p:spTgt>
                                        </p:tgtEl>
                                      </p:cBhvr>
                                    </p:animEffect>
                                    <p:anim calcmode="lin" valueType="num">
                                      <p:cBhvr>
                                        <p:cTn id="71"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6"/>
                                        </p:tgtEl>
                                        <p:attrNameLst>
                                          <p:attrName>style.visibility</p:attrName>
                                        </p:attrNameLst>
                                      </p:cBhvr>
                                      <p:to>
                                        <p:strVal val="visible"/>
                                      </p:to>
                                    </p:set>
                                    <p:animEffect transition="in" filter="fade">
                                      <p:cBhvr>
                                        <p:cTn id="7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13/11/2023</a:t>
            </a:fld>
            <a:endParaRPr lang="en-GB" altLang="en-US">
              <a:solidFill>
                <a:prstClr val="black">
                  <a:tint val="75000"/>
                </a:prstClr>
              </a:solidFill>
              <a:latin typeface="Myriad Pro"/>
            </a:endParaRPr>
          </a:p>
        </p:txBody>
      </p:sp>
      <p:pic>
        <p:nvPicPr>
          <p:cNvPr id="2" name="Picture 1">
            <a:extLst>
              <a:ext uri="{FF2B5EF4-FFF2-40B4-BE49-F238E27FC236}">
                <a16:creationId xmlns:a16="http://schemas.microsoft.com/office/drawing/2014/main" id="{FBA761CF-5D35-4CA5-ADFC-95D8A0813693}"/>
              </a:ext>
            </a:extLst>
          </p:cNvPr>
          <p:cNvPicPr>
            <a:picLocks noChangeAspect="1"/>
          </p:cNvPicPr>
          <p:nvPr/>
        </p:nvPicPr>
        <p:blipFill>
          <a:blip r:embed="rId3"/>
          <a:stretch>
            <a:fillRect/>
          </a:stretch>
        </p:blipFill>
        <p:spPr>
          <a:xfrm>
            <a:off x="0" y="0"/>
            <a:ext cx="12192000" cy="5728995"/>
          </a:xfrm>
          <a:prstGeom prst="rect">
            <a:avLst/>
          </a:prstGeom>
        </p:spPr>
      </p:pic>
    </p:spTree>
    <p:extLst>
      <p:ext uri="{BB962C8B-B14F-4D97-AF65-F5344CB8AC3E}">
        <p14:creationId xmlns:p14="http://schemas.microsoft.com/office/powerpoint/2010/main" val="3620850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981200" y="114302"/>
            <a:ext cx="8229600" cy="510848"/>
          </a:xfrm>
        </p:spPr>
        <p:txBody>
          <a:bodyPr>
            <a:normAutofit fontScale="90000"/>
          </a:bodyPr>
          <a:lstStyle/>
          <a:p>
            <a:pPr eaLnBrk="1" hangingPunct="1"/>
            <a:r>
              <a:rPr lang="en-GB" altLang="en-US" sz="3200" b="1" dirty="0">
                <a:latin typeface="Arial" panose="020B0604020202020204" pitchFamily="34" charset="0"/>
                <a:cs typeface="Arial" panose="020B0604020202020204" pitchFamily="34" charset="0"/>
              </a:rPr>
              <a:t>References</a:t>
            </a:r>
            <a:endParaRPr lang="en-GB" alt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846F1AC-D17C-4A54-A9E3-37FE817CC5EA}"/>
              </a:ext>
            </a:extLst>
          </p:cNvPr>
          <p:cNvSpPr>
            <a:spLocks noGrp="1"/>
          </p:cNvSpPr>
          <p:nvPr>
            <p:ph idx="1"/>
          </p:nvPr>
        </p:nvSpPr>
        <p:spPr>
          <a:xfrm>
            <a:off x="186612" y="821094"/>
            <a:ext cx="11433110" cy="4823926"/>
          </a:xfrm>
        </p:spPr>
        <p:txBody>
          <a:bodyPr>
            <a:normAutofit fontScale="25000" lnSpcReduction="20000"/>
          </a:bodyPr>
          <a:lstStyle/>
          <a:p>
            <a:pPr marL="0" marR="0" indent="0">
              <a:lnSpc>
                <a:spcPct val="150000"/>
              </a:lnSpc>
              <a:spcBef>
                <a:spcPts val="0"/>
              </a:spcBef>
              <a:spcAft>
                <a:spcPts val="800"/>
              </a:spcAft>
              <a:buNone/>
            </a:pP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Aslani</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A. and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Mohaghar</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A., 2013. Business structure in renewable energy industry: Key areas. </a:t>
            </a:r>
            <a:r>
              <a:rPr lang="en-US" sz="5200" i="1" dirty="0">
                <a:latin typeface="Arial" panose="020B0604020202020204" pitchFamily="34" charset="0"/>
                <a:ea typeface="Calibri" panose="020F0502020204030204" pitchFamily="34" charset="0"/>
                <a:cs typeface="Arial" panose="020B0604020202020204" pitchFamily="34" charset="0"/>
              </a:rPr>
              <a:t>Renewable and Sustainable Energy Reviews</a:t>
            </a:r>
            <a:r>
              <a:rPr lang="en-US" sz="5200" dirty="0">
                <a:latin typeface="Arial" panose="020B0604020202020204" pitchFamily="34" charset="0"/>
                <a:ea typeface="Calibri" panose="020F0502020204030204" pitchFamily="34" charset="0"/>
                <a:cs typeface="Arial" panose="020B0604020202020204" pitchFamily="34" charset="0"/>
              </a:rPr>
              <a:t>, </a:t>
            </a:r>
            <a:r>
              <a:rPr lang="en-US" sz="5200" i="1" dirty="0">
                <a:latin typeface="Arial" panose="020B0604020202020204" pitchFamily="34" charset="0"/>
                <a:ea typeface="Calibri" panose="020F0502020204030204" pitchFamily="34" charset="0"/>
                <a:cs typeface="Arial" panose="020B0604020202020204" pitchFamily="34" charset="0"/>
              </a:rPr>
              <a:t>27</a:t>
            </a:r>
            <a:r>
              <a:rPr lang="en-US" sz="5200" dirty="0">
                <a:latin typeface="Arial" panose="020B0604020202020204" pitchFamily="34" charset="0"/>
                <a:ea typeface="Calibri" panose="020F0502020204030204" pitchFamily="34" charset="0"/>
                <a:cs typeface="Arial" panose="020B0604020202020204" pitchFamily="34" charset="0"/>
              </a:rPr>
              <a:t>, pp.569-575.</a:t>
            </a:r>
          </a:p>
          <a:p>
            <a:pPr marL="0" marR="0" indent="0">
              <a:lnSpc>
                <a:spcPct val="150000"/>
              </a:lnSpc>
              <a:spcBef>
                <a:spcPts val="0"/>
              </a:spcBef>
              <a:spcAft>
                <a:spcPts val="800"/>
              </a:spcAft>
              <a:buNone/>
            </a:pP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Blair, M., 2006. Renewable energy: How story can revitalize your organization. </a:t>
            </a:r>
            <a:r>
              <a:rPr lang="en-US" sz="5200" i="1" dirty="0">
                <a:latin typeface="Arial" panose="020B0604020202020204" pitchFamily="34" charset="0"/>
                <a:ea typeface="Calibri" panose="020F0502020204030204" pitchFamily="34" charset="0"/>
                <a:cs typeface="Arial" panose="020B0604020202020204" pitchFamily="34" charset="0"/>
              </a:rPr>
              <a:t>The Journal for Quality and Participation</a:t>
            </a:r>
            <a:r>
              <a:rPr lang="en-US" sz="5200" dirty="0">
                <a:latin typeface="Arial" panose="020B0604020202020204" pitchFamily="34" charset="0"/>
                <a:ea typeface="Calibri" panose="020F0502020204030204" pitchFamily="34" charset="0"/>
                <a:cs typeface="Arial" panose="020B0604020202020204" pitchFamily="34" charset="0"/>
              </a:rPr>
              <a:t>, </a:t>
            </a:r>
            <a:r>
              <a:rPr lang="en-US" sz="5200" i="1" dirty="0">
                <a:latin typeface="Arial" panose="020B0604020202020204" pitchFamily="34" charset="0"/>
                <a:ea typeface="Calibri" panose="020F0502020204030204" pitchFamily="34" charset="0"/>
                <a:cs typeface="Arial" panose="020B0604020202020204" pitchFamily="34" charset="0"/>
              </a:rPr>
              <a:t>29</a:t>
            </a:r>
            <a:r>
              <a:rPr lang="en-US" sz="5200" dirty="0">
                <a:latin typeface="Arial" panose="020B0604020202020204" pitchFamily="34" charset="0"/>
                <a:ea typeface="Calibri" panose="020F0502020204030204" pitchFamily="34" charset="0"/>
                <a:cs typeface="Arial" panose="020B0604020202020204" pitchFamily="34" charset="0"/>
              </a:rPr>
              <a:t>(1), p.9.</a:t>
            </a:r>
          </a:p>
          <a:p>
            <a:pPr marL="0" marR="0" indent="0">
              <a:lnSpc>
                <a:spcPct val="150000"/>
              </a:lnSpc>
              <a:spcBef>
                <a:spcPts val="0"/>
              </a:spcBef>
              <a:spcAft>
                <a:spcPts val="800"/>
              </a:spcAft>
              <a:buNone/>
            </a:pP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Budzianowski, W.M.,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Nantongo</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I.,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Bamutura</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C.,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Rwema</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M.,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Lyambai</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M.,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Abimana</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C.,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Akumu</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E.O.,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Alokore</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Y., Babalola, S.O.,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Gachuri</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A.K. and Diab, M.S.H., 2018. Business models and innovativeness of potential renewable energy projects in Africa. </a:t>
            </a:r>
            <a:r>
              <a:rPr lang="en-US" sz="5200" i="1" dirty="0">
                <a:latin typeface="Arial" panose="020B0604020202020204" pitchFamily="34" charset="0"/>
                <a:ea typeface="Calibri" panose="020F0502020204030204" pitchFamily="34" charset="0"/>
                <a:cs typeface="Arial" panose="020B0604020202020204" pitchFamily="34" charset="0"/>
              </a:rPr>
              <a:t>Renewable Energy</a:t>
            </a:r>
            <a:r>
              <a:rPr lang="en-US" sz="5200" dirty="0">
                <a:latin typeface="Arial" panose="020B0604020202020204" pitchFamily="34" charset="0"/>
                <a:ea typeface="Calibri" panose="020F0502020204030204" pitchFamily="34" charset="0"/>
                <a:cs typeface="Arial" panose="020B0604020202020204" pitchFamily="34" charset="0"/>
              </a:rPr>
              <a:t>, </a:t>
            </a:r>
            <a:r>
              <a:rPr lang="en-US" sz="5200" i="1" dirty="0">
                <a:latin typeface="Arial" panose="020B0604020202020204" pitchFamily="34" charset="0"/>
                <a:ea typeface="Calibri" panose="020F0502020204030204" pitchFamily="34" charset="0"/>
                <a:cs typeface="Arial" panose="020B0604020202020204" pitchFamily="34" charset="0"/>
              </a:rPr>
              <a:t>123</a:t>
            </a:r>
            <a:r>
              <a:rPr lang="en-US" sz="5200" dirty="0">
                <a:latin typeface="Arial" panose="020B0604020202020204" pitchFamily="34" charset="0"/>
                <a:ea typeface="Calibri" panose="020F0502020204030204" pitchFamily="34" charset="0"/>
                <a:cs typeface="Arial" panose="020B0604020202020204" pitchFamily="34" charset="0"/>
              </a:rPr>
              <a:t>, pp.162-190.</a:t>
            </a:r>
          </a:p>
          <a:p>
            <a:pPr marL="0" marR="0" indent="0">
              <a:lnSpc>
                <a:spcPct val="150000"/>
              </a:lnSpc>
              <a:spcBef>
                <a:spcPts val="0"/>
              </a:spcBef>
              <a:spcAft>
                <a:spcPts val="800"/>
              </a:spcAft>
              <a:buNone/>
            </a:pP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Gabriel, C.A. and Kirkwood, J., 2016. Business models for model businesses: Lessons from renewable energy entrepreneurs in developing countries. </a:t>
            </a:r>
            <a:r>
              <a:rPr lang="en-US" sz="5200" i="1" dirty="0">
                <a:latin typeface="Arial" panose="020B0604020202020204" pitchFamily="34" charset="0"/>
                <a:ea typeface="Calibri" panose="020F0502020204030204" pitchFamily="34" charset="0"/>
                <a:cs typeface="Arial" panose="020B0604020202020204" pitchFamily="34" charset="0"/>
              </a:rPr>
              <a:t>Energy Policy</a:t>
            </a:r>
            <a:r>
              <a:rPr lang="en-US" sz="5200" dirty="0">
                <a:latin typeface="Arial" panose="020B0604020202020204" pitchFamily="34" charset="0"/>
                <a:ea typeface="Calibri" panose="020F0502020204030204" pitchFamily="34" charset="0"/>
                <a:cs typeface="Arial" panose="020B0604020202020204" pitchFamily="34" charset="0"/>
              </a:rPr>
              <a:t>, </a:t>
            </a:r>
            <a:r>
              <a:rPr lang="en-US" sz="5200" i="1" dirty="0">
                <a:latin typeface="Arial" panose="020B0604020202020204" pitchFamily="34" charset="0"/>
                <a:ea typeface="Calibri" panose="020F0502020204030204" pitchFamily="34" charset="0"/>
                <a:cs typeface="Arial" panose="020B0604020202020204" pitchFamily="34" charset="0"/>
              </a:rPr>
              <a:t>95</a:t>
            </a:r>
            <a:r>
              <a:rPr lang="en-US" sz="5200" dirty="0">
                <a:latin typeface="Arial" panose="020B0604020202020204" pitchFamily="34" charset="0"/>
                <a:ea typeface="Calibri" panose="020F0502020204030204" pitchFamily="34" charset="0"/>
                <a:cs typeface="Arial" panose="020B0604020202020204" pitchFamily="34" charset="0"/>
              </a:rPr>
              <a:t>, pp.336-349.</a:t>
            </a:r>
          </a:p>
          <a:p>
            <a:pPr marL="0" marR="0" indent="0">
              <a:lnSpc>
                <a:spcPct val="150000"/>
              </a:lnSpc>
              <a:spcBef>
                <a:spcPts val="0"/>
              </a:spcBef>
              <a:spcAft>
                <a:spcPts val="800"/>
              </a:spcAft>
              <a:buNone/>
            </a:pP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Gallardo Torres, V., 2022.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Wavepool</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in a Natural Lake Environment: A Design Study for the Edges of an Artificial Surf Reef in the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Noorderplas</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Roermond</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a:t>
            </a:r>
            <a:endParaRPr lang="en-US" sz="5200" dirty="0">
              <a:latin typeface="Arial" panose="020B0604020202020204" pitchFamily="34" charset="0"/>
              <a:ea typeface="Calibri" panose="020F0502020204030204" pitchFamily="34" charset="0"/>
              <a:cs typeface="Arial" panose="020B0604020202020204" pitchFamily="34" charset="0"/>
            </a:endParaRPr>
          </a:p>
          <a:p>
            <a:pPr marL="0" marR="0" indent="0">
              <a:lnSpc>
                <a:spcPct val="150000"/>
              </a:lnSpc>
              <a:spcBef>
                <a:spcPts val="0"/>
              </a:spcBef>
              <a:spcAft>
                <a:spcPts val="800"/>
              </a:spcAft>
              <a:buNone/>
            </a:pP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Gan, Y.C., 2007. PS 5-63: Comparison of marine mollusk assemblages between natural and artificial seashore in Taiwan.</a:t>
            </a:r>
            <a:endParaRPr lang="en-US" sz="5200" dirty="0">
              <a:latin typeface="Arial" panose="020B0604020202020204" pitchFamily="34" charset="0"/>
              <a:ea typeface="Calibri" panose="020F0502020204030204" pitchFamily="34" charset="0"/>
              <a:cs typeface="Arial" panose="020B0604020202020204" pitchFamily="34" charset="0"/>
            </a:endParaRPr>
          </a:p>
          <a:p>
            <a:pPr marL="0" marR="0" indent="0">
              <a:lnSpc>
                <a:spcPct val="150000"/>
              </a:lnSpc>
              <a:spcBef>
                <a:spcPts val="0"/>
              </a:spcBef>
              <a:spcAft>
                <a:spcPts val="800"/>
              </a:spcAft>
              <a:buNone/>
            </a:pP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Industry, R.E., 2018. Business Models in Renewable Energy Industry.</a:t>
            </a:r>
            <a:endParaRPr lang="en-US" sz="5200" dirty="0">
              <a:latin typeface="Arial" panose="020B0604020202020204" pitchFamily="34" charset="0"/>
              <a:ea typeface="Calibri" panose="020F0502020204030204" pitchFamily="34" charset="0"/>
              <a:cs typeface="Arial" panose="020B0604020202020204" pitchFamily="34" charset="0"/>
            </a:endParaRPr>
          </a:p>
          <a:p>
            <a:pPr marL="0" marR="0" indent="0">
              <a:lnSpc>
                <a:spcPct val="150000"/>
              </a:lnSpc>
              <a:spcBef>
                <a:spcPts val="0"/>
              </a:spcBef>
              <a:spcAft>
                <a:spcPts val="800"/>
              </a:spcAft>
              <a:buNone/>
            </a:pP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Javanmardi</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M.,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Binns</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J.,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Renilson</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M.R., Thomas, G.,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Schmied</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S. and </a:t>
            </a:r>
            <a:r>
              <a:rPr lang="en-US" sz="5200" dirty="0" err="1">
                <a:solidFill>
                  <a:srgbClr val="222222"/>
                </a:solidFill>
                <a:latin typeface="Arial" panose="020B0604020202020204" pitchFamily="34" charset="0"/>
                <a:ea typeface="Calibri" panose="020F0502020204030204" pitchFamily="34" charset="0"/>
                <a:cs typeface="Arial" panose="020B0604020202020204" pitchFamily="34" charset="0"/>
              </a:rPr>
              <a:t>Huijsmans</a:t>
            </a:r>
            <a:r>
              <a:rPr lang="en-US" sz="5200" dirty="0">
                <a:solidFill>
                  <a:srgbClr val="222222"/>
                </a:solidFill>
                <a:latin typeface="Arial" panose="020B0604020202020204" pitchFamily="34" charset="0"/>
                <a:ea typeface="Calibri" panose="020F0502020204030204" pitchFamily="34" charset="0"/>
                <a:cs typeface="Arial" panose="020B0604020202020204" pitchFamily="34" charset="0"/>
              </a:rPr>
              <a:t>, R., 2012, July. The Formation of Surfable Waves in a Circular Wave Pool: Comparison of Numerical and Experimental Approaches. In </a:t>
            </a:r>
            <a:r>
              <a:rPr lang="en-US" sz="5200" i="1" dirty="0">
                <a:latin typeface="Arial" panose="020B0604020202020204" pitchFamily="34" charset="0"/>
                <a:ea typeface="Calibri" panose="020F0502020204030204" pitchFamily="34" charset="0"/>
                <a:cs typeface="Arial" panose="020B0604020202020204" pitchFamily="34" charset="0"/>
              </a:rPr>
              <a:t>International Conference on Offshore Mechanics and Arctic Engineering</a:t>
            </a:r>
            <a:r>
              <a:rPr lang="en-US" sz="5200" dirty="0">
                <a:latin typeface="Arial" panose="020B0604020202020204" pitchFamily="34" charset="0"/>
                <a:ea typeface="Calibri" panose="020F0502020204030204" pitchFamily="34" charset="0"/>
                <a:cs typeface="Arial" panose="020B0604020202020204" pitchFamily="34" charset="0"/>
              </a:rPr>
              <a:t> (Vol. 44915, pp. 325-331). American Society of Mechanical Engineers.</a:t>
            </a:r>
          </a:p>
          <a:p>
            <a:pPr marL="0" indent="0">
              <a:buNone/>
            </a:pPr>
            <a:endParaRPr lang="en-US" dirty="0"/>
          </a:p>
        </p:txBody>
      </p:sp>
    </p:spTree>
    <p:extLst>
      <p:ext uri="{BB962C8B-B14F-4D97-AF65-F5344CB8AC3E}">
        <p14:creationId xmlns:p14="http://schemas.microsoft.com/office/powerpoint/2010/main" val="2546493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9458"/>
                                        </p:tgtEl>
                                        <p:attrNameLst>
                                          <p:attrName>style.visibility</p:attrName>
                                        </p:attrNameLst>
                                      </p:cBhvr>
                                      <p:to>
                                        <p:strVal val="visible"/>
                                      </p:to>
                                    </p:set>
                                    <p:animEffect transition="in" filter="barn(inVertical)">
                                      <p:cBhvr>
                                        <p:cTn id="7" dur="500"/>
                                        <p:tgtEl>
                                          <p:spTgt spid="1945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0FC5B6-114B-4E87-AA43-55190C3BF468}"/>
              </a:ext>
            </a:extLst>
          </p:cNvPr>
          <p:cNvSpPr>
            <a:spLocks noGrp="1"/>
          </p:cNvSpPr>
          <p:nvPr>
            <p:ph idx="1"/>
          </p:nvPr>
        </p:nvSpPr>
        <p:spPr>
          <a:xfrm>
            <a:off x="609600" y="401216"/>
            <a:ext cx="10972800" cy="5116017"/>
          </a:xfrm>
        </p:spPr>
        <p:txBody>
          <a:bodyPr>
            <a:normAutofit fontScale="40000" lnSpcReduction="20000"/>
          </a:bodyPr>
          <a:lstStyle/>
          <a:p>
            <a:pPr marL="0" marR="0" indent="0">
              <a:lnSpc>
                <a:spcPct val="170000"/>
              </a:lnSpc>
              <a:spcBef>
                <a:spcPts val="0"/>
              </a:spcBef>
              <a:spcAft>
                <a:spcPts val="800"/>
              </a:spcAft>
              <a:buNone/>
            </a:pPr>
            <a:r>
              <a:rPr lang="en-US" dirty="0" err="1">
                <a:solidFill>
                  <a:srgbClr val="222222"/>
                </a:solidFill>
                <a:latin typeface="Arial" panose="020B0604020202020204" pitchFamily="34" charset="0"/>
                <a:ea typeface="Calibri" panose="020F0502020204030204" pitchFamily="34" charset="0"/>
                <a:cs typeface="Arial" panose="020B0604020202020204" pitchFamily="34" charset="0"/>
              </a:rPr>
              <a:t>Kepenek</a:t>
            </a:r>
            <a:r>
              <a:rPr lang="en-US" dirty="0">
                <a:solidFill>
                  <a:srgbClr val="222222"/>
                </a:solidFill>
                <a:latin typeface="Arial" panose="020B0604020202020204" pitchFamily="34" charset="0"/>
                <a:ea typeface="Calibri" panose="020F0502020204030204" pitchFamily="34" charset="0"/>
                <a:cs typeface="Arial" panose="020B0604020202020204" pitchFamily="34" charset="0"/>
              </a:rPr>
              <a:t>, E., 2006. Renewable energy: Ideas for developing countries.</a:t>
            </a:r>
            <a:endParaRPr lang="en-US" dirty="0">
              <a:latin typeface="Arial" panose="020B0604020202020204" pitchFamily="34" charset="0"/>
              <a:ea typeface="Calibri" panose="020F0502020204030204" pitchFamily="34" charset="0"/>
              <a:cs typeface="Arial" panose="020B0604020202020204" pitchFamily="34" charset="0"/>
            </a:endParaRPr>
          </a:p>
          <a:p>
            <a:pPr marL="0" marR="0" indent="0">
              <a:lnSpc>
                <a:spcPct val="170000"/>
              </a:lnSpc>
              <a:spcBef>
                <a:spcPts val="0"/>
              </a:spcBef>
              <a:spcAft>
                <a:spcPts val="800"/>
              </a:spcAft>
              <a:buNone/>
            </a:pPr>
            <a:r>
              <a:rPr lang="en-US" dirty="0">
                <a:solidFill>
                  <a:srgbClr val="222222"/>
                </a:solidFill>
                <a:latin typeface="Arial" panose="020B0604020202020204" pitchFamily="34" charset="0"/>
                <a:ea typeface="Calibri" panose="020F0502020204030204" pitchFamily="34" charset="0"/>
                <a:cs typeface="Arial" panose="020B0604020202020204" pitchFamily="34" charset="0"/>
              </a:rPr>
              <a:t>Márquez, F.P.G., </a:t>
            </a:r>
            <a:r>
              <a:rPr lang="en-US" dirty="0" err="1">
                <a:solidFill>
                  <a:srgbClr val="222222"/>
                </a:solidFill>
                <a:latin typeface="Arial" panose="020B0604020202020204" pitchFamily="34" charset="0"/>
                <a:ea typeface="Calibri" panose="020F0502020204030204" pitchFamily="34" charset="0"/>
                <a:cs typeface="Arial" panose="020B0604020202020204" pitchFamily="34" charset="0"/>
              </a:rPr>
              <a:t>Karyotakis</a:t>
            </a:r>
            <a:r>
              <a:rPr lang="en-US" dirty="0">
                <a:solidFill>
                  <a:srgbClr val="222222"/>
                </a:solidFill>
                <a:latin typeface="Arial" panose="020B0604020202020204" pitchFamily="34" charset="0"/>
                <a:ea typeface="Calibri" panose="020F0502020204030204" pitchFamily="34" charset="0"/>
                <a:cs typeface="Arial" panose="020B0604020202020204" pitchFamily="34" charset="0"/>
              </a:rPr>
              <a:t>, A. and </a:t>
            </a:r>
            <a:r>
              <a:rPr lang="en-US" dirty="0" err="1">
                <a:solidFill>
                  <a:srgbClr val="222222"/>
                </a:solidFill>
                <a:latin typeface="Arial" panose="020B0604020202020204" pitchFamily="34" charset="0"/>
                <a:ea typeface="Calibri" panose="020F0502020204030204" pitchFamily="34" charset="0"/>
                <a:cs typeface="Arial" panose="020B0604020202020204" pitchFamily="34" charset="0"/>
              </a:rPr>
              <a:t>Papaelias</a:t>
            </a:r>
            <a:r>
              <a:rPr lang="en-US" dirty="0">
                <a:solidFill>
                  <a:srgbClr val="222222"/>
                </a:solidFill>
                <a:latin typeface="Arial" panose="020B0604020202020204" pitchFamily="34" charset="0"/>
                <a:ea typeface="Calibri" panose="020F0502020204030204" pitchFamily="34" charset="0"/>
                <a:cs typeface="Arial" panose="020B0604020202020204" pitchFamily="34" charset="0"/>
              </a:rPr>
              <a:t>, M. eds., 2018. </a:t>
            </a:r>
            <a:r>
              <a:rPr lang="en-US" i="1" dirty="0">
                <a:latin typeface="Arial" panose="020B0604020202020204" pitchFamily="34" charset="0"/>
                <a:ea typeface="Calibri" panose="020F0502020204030204" pitchFamily="34" charset="0"/>
                <a:cs typeface="Arial" panose="020B0604020202020204" pitchFamily="34" charset="0"/>
              </a:rPr>
              <a:t>Renewable energies: Business outlook 2050</a:t>
            </a:r>
            <a:r>
              <a:rPr lang="en-US" dirty="0">
                <a:latin typeface="Arial" panose="020B0604020202020204" pitchFamily="34" charset="0"/>
                <a:ea typeface="Calibri" panose="020F0502020204030204" pitchFamily="34" charset="0"/>
                <a:cs typeface="Arial" panose="020B0604020202020204" pitchFamily="34" charset="0"/>
              </a:rPr>
              <a:t>. Springer.</a:t>
            </a:r>
          </a:p>
          <a:p>
            <a:pPr marL="0" marR="0" indent="0">
              <a:lnSpc>
                <a:spcPct val="170000"/>
              </a:lnSpc>
              <a:spcBef>
                <a:spcPts val="0"/>
              </a:spcBef>
              <a:spcAft>
                <a:spcPts val="800"/>
              </a:spcAft>
              <a:buNone/>
            </a:pPr>
            <a:r>
              <a:rPr lang="en-US" dirty="0">
                <a:solidFill>
                  <a:srgbClr val="222222"/>
                </a:solidFill>
                <a:latin typeface="Arial" panose="020B0604020202020204" pitchFamily="34" charset="0"/>
                <a:ea typeface="Calibri" panose="020F0502020204030204" pitchFamily="34" charset="0"/>
                <a:cs typeface="Arial" panose="020B0604020202020204" pitchFamily="34" charset="0"/>
              </a:rPr>
              <a:t>Richter, M., 2013. Business model innovation for sustainable energy: German utilities and renewable energy. </a:t>
            </a:r>
            <a:r>
              <a:rPr lang="en-US" i="1" dirty="0">
                <a:latin typeface="Arial" panose="020B0604020202020204" pitchFamily="34" charset="0"/>
                <a:ea typeface="Calibri" panose="020F0502020204030204" pitchFamily="34" charset="0"/>
                <a:cs typeface="Arial" panose="020B0604020202020204" pitchFamily="34" charset="0"/>
              </a:rPr>
              <a:t>Energy Policy</a:t>
            </a:r>
            <a:r>
              <a:rPr lang="en-US" dirty="0">
                <a:latin typeface="Arial" panose="020B0604020202020204" pitchFamily="34" charset="0"/>
                <a:ea typeface="Calibri" panose="020F0502020204030204" pitchFamily="34" charset="0"/>
                <a:cs typeface="Arial" panose="020B0604020202020204" pitchFamily="34" charset="0"/>
              </a:rPr>
              <a:t>, </a:t>
            </a:r>
            <a:r>
              <a:rPr lang="en-US" i="1" dirty="0">
                <a:latin typeface="Arial" panose="020B0604020202020204" pitchFamily="34" charset="0"/>
                <a:ea typeface="Calibri" panose="020F0502020204030204" pitchFamily="34" charset="0"/>
                <a:cs typeface="Arial" panose="020B0604020202020204" pitchFamily="34" charset="0"/>
              </a:rPr>
              <a:t>62</a:t>
            </a:r>
            <a:r>
              <a:rPr lang="en-US" dirty="0">
                <a:latin typeface="Arial" panose="020B0604020202020204" pitchFamily="34" charset="0"/>
                <a:ea typeface="Calibri" panose="020F0502020204030204" pitchFamily="34" charset="0"/>
                <a:cs typeface="Arial" panose="020B0604020202020204" pitchFamily="34" charset="0"/>
              </a:rPr>
              <a:t>, pp.1226-1237.</a:t>
            </a:r>
          </a:p>
          <a:p>
            <a:pPr marL="0" indent="0">
              <a:lnSpc>
                <a:spcPct val="170000"/>
              </a:lnSpc>
              <a:buNone/>
            </a:pPr>
            <a:r>
              <a:rPr lang="en-US" dirty="0" err="1">
                <a:latin typeface="Arial" panose="020B0604020202020204" pitchFamily="34" charset="0"/>
                <a:cs typeface="Arial" panose="020B0604020202020204" pitchFamily="34" charset="0"/>
              </a:rPr>
              <a:t>Schmied</a:t>
            </a:r>
            <a:r>
              <a:rPr lang="en-US" dirty="0">
                <a:latin typeface="Arial" panose="020B0604020202020204" pitchFamily="34" charset="0"/>
                <a:cs typeface="Arial" panose="020B0604020202020204" pitchFamily="34" charset="0"/>
              </a:rPr>
              <a:t>, S.A., </a:t>
            </a:r>
            <a:r>
              <a:rPr lang="en-US" dirty="0" err="1">
                <a:latin typeface="Arial" panose="020B0604020202020204" pitchFamily="34" charset="0"/>
                <a:cs typeface="Arial" panose="020B0604020202020204" pitchFamily="34" charset="0"/>
              </a:rPr>
              <a:t>Binns</a:t>
            </a:r>
            <a:r>
              <a:rPr lang="en-US" dirty="0">
                <a:latin typeface="Arial" panose="020B0604020202020204" pitchFamily="34" charset="0"/>
                <a:cs typeface="Arial" panose="020B0604020202020204" pitchFamily="34" charset="0"/>
              </a:rPr>
              <a:t>, J.R., </a:t>
            </a:r>
            <a:r>
              <a:rPr lang="en-US" dirty="0" err="1">
                <a:latin typeface="Arial" panose="020B0604020202020204" pitchFamily="34" charset="0"/>
                <a:cs typeface="Arial" panose="020B0604020202020204" pitchFamily="34" charset="0"/>
              </a:rPr>
              <a:t>Renilson</a:t>
            </a:r>
            <a:r>
              <a:rPr lang="en-US" dirty="0">
                <a:latin typeface="Arial" panose="020B0604020202020204" pitchFamily="34" charset="0"/>
                <a:cs typeface="Arial" panose="020B0604020202020204" pitchFamily="34" charset="0"/>
              </a:rPr>
              <a:t>, M.R., Thomas, G.A., Macfarlane, G.J. and </a:t>
            </a:r>
            <a:r>
              <a:rPr lang="en-US" dirty="0" err="1">
                <a:latin typeface="Arial" panose="020B0604020202020204" pitchFamily="34" charset="0"/>
                <a:cs typeface="Arial" panose="020B0604020202020204" pitchFamily="34" charset="0"/>
              </a:rPr>
              <a:t>Huijsmans</a:t>
            </a:r>
            <a:r>
              <a:rPr lang="en-US" dirty="0">
                <a:latin typeface="Arial" panose="020B0604020202020204" pitchFamily="34" charset="0"/>
                <a:cs typeface="Arial" panose="020B0604020202020204" pitchFamily="34" charset="0"/>
              </a:rPr>
              <a:t>, R., 2014, June. The design limitations of a circular wave pool. In </a:t>
            </a:r>
            <a:r>
              <a:rPr lang="en-US" i="1" dirty="0">
                <a:latin typeface="Arial" panose="020B0604020202020204" pitchFamily="34" charset="0"/>
                <a:cs typeface="Arial" panose="020B0604020202020204" pitchFamily="34" charset="0"/>
              </a:rPr>
              <a:t>International Conference on Offshore Mechanics and Arctic Engineering</a:t>
            </a:r>
            <a:r>
              <a:rPr lang="en-US" dirty="0">
                <a:latin typeface="Arial" panose="020B0604020202020204" pitchFamily="34" charset="0"/>
                <a:cs typeface="Arial" panose="020B0604020202020204" pitchFamily="34" charset="0"/>
              </a:rPr>
              <a:t> (Vol. 45509, p. V08AT06A057). American Society of Mechanical Engineers.</a:t>
            </a:r>
          </a:p>
          <a:p>
            <a:pPr marL="0" indent="0">
              <a:lnSpc>
                <a:spcPct val="170000"/>
              </a:lnSpc>
              <a:buNone/>
            </a:pPr>
            <a:r>
              <a:rPr lang="en-US" dirty="0">
                <a:latin typeface="Arial" panose="020B0604020202020204" pitchFamily="34" charset="0"/>
                <a:cs typeface="Arial" panose="020B0604020202020204" pitchFamily="34" charset="0"/>
              </a:rPr>
              <a:t>Stevens, Q., 2020. Artificial waterfronts. In </a:t>
            </a:r>
            <a:r>
              <a:rPr lang="en-US" i="1" dirty="0">
                <a:latin typeface="Arial" panose="020B0604020202020204" pitchFamily="34" charset="0"/>
                <a:cs typeface="Arial" panose="020B0604020202020204" pitchFamily="34" charset="0"/>
              </a:rPr>
              <a:t>Activating Urban Waterfronts</a:t>
            </a:r>
            <a:r>
              <a:rPr lang="en-US" dirty="0">
                <a:latin typeface="Arial" panose="020B0604020202020204" pitchFamily="34" charset="0"/>
                <a:cs typeface="Arial" panose="020B0604020202020204" pitchFamily="34" charset="0"/>
              </a:rPr>
              <a:t> (pp. 92-112). Routledge.</a:t>
            </a:r>
          </a:p>
          <a:p>
            <a:pPr marL="0" indent="0">
              <a:lnSpc>
                <a:spcPct val="170000"/>
              </a:lnSpc>
              <a:buNone/>
            </a:pPr>
            <a:r>
              <a:rPr lang="en-US" dirty="0" err="1">
                <a:latin typeface="Arial" panose="020B0604020202020204" pitchFamily="34" charset="0"/>
                <a:cs typeface="Arial" panose="020B0604020202020204" pitchFamily="34" charset="0"/>
              </a:rPr>
              <a:t>Stoodley</a:t>
            </a:r>
            <a:r>
              <a:rPr lang="en-US" dirty="0">
                <a:latin typeface="Arial" panose="020B0604020202020204" pitchFamily="34" charset="0"/>
                <a:cs typeface="Arial" panose="020B0604020202020204" pitchFamily="34" charset="0"/>
              </a:rPr>
              <a:t>, L., 2015. What Space Do Artificial Waves Make in Surfing? A Case Study of the </a:t>
            </a:r>
            <a:r>
              <a:rPr lang="en-US" dirty="0" err="1">
                <a:latin typeface="Arial" panose="020B0604020202020204" pitchFamily="34" charset="0"/>
                <a:cs typeface="Arial" panose="020B0604020202020204" pitchFamily="34" charset="0"/>
              </a:rPr>
              <a:t>Wavepool</a:t>
            </a:r>
            <a:r>
              <a:rPr lang="en-US" dirty="0">
                <a:latin typeface="Arial" panose="020B0604020202020204" pitchFamily="34" charset="0"/>
                <a:cs typeface="Arial" panose="020B0604020202020204" pitchFamily="34" charset="0"/>
              </a:rPr>
              <a:t> Phenomenon.</a:t>
            </a:r>
          </a:p>
          <a:p>
            <a:pPr marL="0" indent="0">
              <a:lnSpc>
                <a:spcPct val="170000"/>
              </a:lnSpc>
              <a:buNone/>
            </a:pPr>
            <a:r>
              <a:rPr lang="en-US" dirty="0" err="1">
                <a:latin typeface="Arial" panose="020B0604020202020204" pitchFamily="34" charset="0"/>
                <a:cs typeface="Arial" panose="020B0604020202020204" pitchFamily="34" charset="0"/>
              </a:rPr>
              <a:t>Tantau</a:t>
            </a:r>
            <a:r>
              <a:rPr lang="en-US" dirty="0">
                <a:latin typeface="Arial" panose="020B0604020202020204" pitchFamily="34" charset="0"/>
                <a:cs typeface="Arial" panose="020B0604020202020204" pitchFamily="34" charset="0"/>
              </a:rPr>
              <a:t>, A.D. and </a:t>
            </a:r>
            <a:r>
              <a:rPr lang="en-US" dirty="0" err="1">
                <a:latin typeface="Arial" panose="020B0604020202020204" pitchFamily="34" charset="0"/>
                <a:cs typeface="Arial" panose="020B0604020202020204" pitchFamily="34" charset="0"/>
              </a:rPr>
              <a:t>Frăţilă</a:t>
            </a:r>
            <a:r>
              <a:rPr lang="en-US" dirty="0">
                <a:latin typeface="Arial" panose="020B0604020202020204" pitchFamily="34" charset="0"/>
                <a:cs typeface="Arial" panose="020B0604020202020204" pitchFamily="34" charset="0"/>
              </a:rPr>
              <a:t>, L.C., 2021. Business Models in the Renewable Energy Industry. In </a:t>
            </a:r>
            <a:r>
              <a:rPr lang="en-US" i="1" dirty="0">
                <a:latin typeface="Arial" panose="020B0604020202020204" pitchFamily="34" charset="0"/>
                <a:cs typeface="Arial" panose="020B0604020202020204" pitchFamily="34" charset="0"/>
              </a:rPr>
              <a:t>Research Anthology on Clean Energy Management and Solutions</a:t>
            </a:r>
            <a:r>
              <a:rPr lang="en-US" dirty="0">
                <a:latin typeface="Arial" panose="020B0604020202020204" pitchFamily="34" charset="0"/>
                <a:cs typeface="Arial" panose="020B0604020202020204" pitchFamily="34" charset="0"/>
              </a:rPr>
              <a:t> (pp. 1405-1438). IGI Global.</a:t>
            </a:r>
          </a:p>
          <a:p>
            <a:pPr marL="0" indent="0">
              <a:lnSpc>
                <a:spcPct val="170000"/>
              </a:lnSpc>
              <a:buNone/>
            </a:pPr>
            <a:r>
              <a:rPr lang="en-US" dirty="0">
                <a:latin typeface="Arial" panose="020B0604020202020204" pitchFamily="34" charset="0"/>
                <a:cs typeface="Arial" panose="020B0604020202020204" pitchFamily="34" charset="0"/>
              </a:rPr>
              <a:t>Wang, W., Wang, J., Choi, F.M., Ding, P., Li, X.X., Han, G.D., Ding, M.W., Guo, M., Huang, X.W., </a:t>
            </a:r>
            <a:r>
              <a:rPr lang="en-US" dirty="0" err="1">
                <a:latin typeface="Arial" panose="020B0604020202020204" pitchFamily="34" charset="0"/>
                <a:cs typeface="Arial" panose="020B0604020202020204" pitchFamily="34" charset="0"/>
              </a:rPr>
              <a:t>Duan</a:t>
            </a:r>
            <a:r>
              <a:rPr lang="en-US" dirty="0">
                <a:latin typeface="Arial" panose="020B0604020202020204" pitchFamily="34" charset="0"/>
                <a:cs typeface="Arial" panose="020B0604020202020204" pitchFamily="34" charset="0"/>
              </a:rPr>
              <a:t>, W.X. and Cheng, Z.Y., 2020. Global warming and artificial shorelines reshape seashore biogeography. </a:t>
            </a:r>
            <a:r>
              <a:rPr lang="en-US" i="1" dirty="0">
                <a:latin typeface="Arial" panose="020B0604020202020204" pitchFamily="34" charset="0"/>
                <a:cs typeface="Arial" panose="020B0604020202020204" pitchFamily="34" charset="0"/>
              </a:rPr>
              <a:t>Global Ecology and Biogeography</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29</a:t>
            </a:r>
            <a:r>
              <a:rPr lang="en-US" dirty="0">
                <a:latin typeface="Arial" panose="020B0604020202020204" pitchFamily="34" charset="0"/>
                <a:cs typeface="Arial" panose="020B0604020202020204" pitchFamily="34" charset="0"/>
              </a:rPr>
              <a:t>(2), pp.220-231.</a:t>
            </a:r>
          </a:p>
          <a:p>
            <a:pPr marL="0" marR="0" indent="0">
              <a:lnSpc>
                <a:spcPct val="150000"/>
              </a:lnSpc>
              <a:spcBef>
                <a:spcPts val="0"/>
              </a:spcBef>
              <a:spcAft>
                <a:spcPts val="800"/>
              </a:spcAft>
              <a:buNone/>
            </a:pPr>
            <a:endParaRPr lang="en-US" dirty="0">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3395820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395</TotalTime>
  <Words>1752</Words>
  <Application>Microsoft Office PowerPoint</Application>
  <PresentationFormat>Widescreen</PresentationFormat>
  <Paragraphs>193</Paragraphs>
  <Slides>14</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Myriad Pro</vt:lpstr>
      <vt:lpstr>Söhne</vt:lpstr>
      <vt:lpstr>Wingdings</vt:lpstr>
      <vt:lpstr>20140311PresentationUWTSDTemplate</vt:lpstr>
      <vt:lpstr>BUSINESS PLAN</vt:lpstr>
      <vt:lpstr>Introduction</vt:lpstr>
      <vt:lpstr>Overview of the Business Idea</vt:lpstr>
      <vt:lpstr>PowerPoint Presentation</vt:lpstr>
      <vt:lpstr>Legal format</vt:lpstr>
      <vt:lpstr>Gap in the Market</vt:lpstr>
      <vt:lpstr>    SWOT Analysis</vt:lpstr>
      <vt:lpstr>PowerPoint Presentation</vt:lpstr>
      <vt:lpstr>Target market and the strategies </vt:lpstr>
      <vt:lpstr>Brief budgeting</vt:lpstr>
      <vt:lpstr>PowerPoint Presentation</vt:lpstr>
      <vt:lpstr>PowerPoint Presentation</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Vasilios Tavlaridis</dc:creator>
  <cp:lastModifiedBy>YOGA 7Series</cp:lastModifiedBy>
  <cp:revision>31</cp:revision>
  <dcterms:created xsi:type="dcterms:W3CDTF">2023-07-03T10:56:25Z</dcterms:created>
  <dcterms:modified xsi:type="dcterms:W3CDTF">2023-11-13T00:52:59Z</dcterms:modified>
</cp:coreProperties>
</file>