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sldIdLst>
    <p:sldId id="259" r:id="rId5"/>
    <p:sldId id="592" r:id="rId6"/>
    <p:sldId id="593" r:id="rId7"/>
    <p:sldId id="265" r:id="rId8"/>
    <p:sldId id="272" r:id="rId9"/>
    <p:sldId id="597" r:id="rId10"/>
    <p:sldId id="262" r:id="rId11"/>
    <p:sldId id="266" r:id="rId12"/>
    <p:sldId id="264" r:id="rId13"/>
    <p:sldId id="270" r:id="rId14"/>
    <p:sldId id="273" r:id="rId15"/>
    <p:sldId id="487" r:id="rId16"/>
    <p:sldId id="269" r:id="rId17"/>
    <p:sldId id="596" r:id="rId18"/>
    <p:sldId id="470" r:id="rId19"/>
    <p:sldId id="275" r:id="rId20"/>
    <p:sldId id="598" r:id="rId21"/>
    <p:sldId id="268" r:id="rId22"/>
    <p:sldId id="481" r:id="rId23"/>
    <p:sldId id="488" r:id="rId24"/>
    <p:sldId id="584" r:id="rId25"/>
    <p:sldId id="599" r:id="rId26"/>
    <p:sldId id="525" r:id="rId27"/>
    <p:sldId id="586" r:id="rId28"/>
    <p:sldId id="277" r:id="rId29"/>
    <p:sldId id="279" r:id="rId30"/>
    <p:sldId id="601" r:id="rId31"/>
    <p:sldId id="333" r:id="rId32"/>
    <p:sldId id="293" r:id="rId33"/>
    <p:sldId id="334" r:id="rId34"/>
    <p:sldId id="303" r:id="rId35"/>
    <p:sldId id="480" r:id="rId36"/>
    <p:sldId id="365" r:id="rId37"/>
    <p:sldId id="438" r:id="rId38"/>
    <p:sldId id="336" r:id="rId39"/>
    <p:sldId id="524" r:id="rId40"/>
    <p:sldId id="533" r:id="rId41"/>
    <p:sldId id="440" r:id="rId42"/>
    <p:sldId id="33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227C"/>
    <a:srgbClr val="EAAFFF"/>
    <a:srgbClr val="23BB6F"/>
    <a:srgbClr val="9900CC"/>
    <a:srgbClr val="FF00FF"/>
    <a:srgbClr val="CC0066"/>
    <a:srgbClr val="CF81ED"/>
    <a:srgbClr val="0033CC"/>
    <a:srgbClr val="040002"/>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534841-5C84-4BF3-A4E8-0E0003A17AE3}" v="30" dt="2025-10-13T11:22:48.4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546" autoAdjust="0"/>
  </p:normalViewPr>
  <p:slideViewPr>
    <p:cSldViewPr snapToGrid="0">
      <p:cViewPr varScale="1">
        <p:scale>
          <a:sx n="42" d="100"/>
          <a:sy n="42" d="100"/>
        </p:scale>
        <p:origin x="1580"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ssa Keogh" userId="05a9318e-2877-4016-963f-51626a7b7f8f" providerId="ADAL" clId="{7A534841-5C84-4BF3-A4E8-0E0003A17AE3}"/>
    <pc:docChg chg="undo custSel addSld delSld modSld sldOrd">
      <pc:chgData name="Elissa Keogh" userId="05a9318e-2877-4016-963f-51626a7b7f8f" providerId="ADAL" clId="{7A534841-5C84-4BF3-A4E8-0E0003A17AE3}" dt="2025-10-13T15:48:36.890" v="682" actId="20577"/>
      <pc:docMkLst>
        <pc:docMk/>
      </pc:docMkLst>
      <pc:sldChg chg="del">
        <pc:chgData name="Elissa Keogh" userId="05a9318e-2877-4016-963f-51626a7b7f8f" providerId="ADAL" clId="{7A534841-5C84-4BF3-A4E8-0E0003A17AE3}" dt="2025-09-08T11:18:04.844" v="2" actId="47"/>
        <pc:sldMkLst>
          <pc:docMk/>
          <pc:sldMk cId="3486391549" sldId="258"/>
        </pc:sldMkLst>
      </pc:sldChg>
      <pc:sldChg chg="delSp modSp mod">
        <pc:chgData name="Elissa Keogh" userId="05a9318e-2877-4016-963f-51626a7b7f8f" providerId="ADAL" clId="{7A534841-5C84-4BF3-A4E8-0E0003A17AE3}" dt="2025-10-13T15:48:36.890" v="682" actId="20577"/>
        <pc:sldMkLst>
          <pc:docMk/>
          <pc:sldMk cId="489695907" sldId="259"/>
        </pc:sldMkLst>
        <pc:spChg chg="mod">
          <ac:chgData name="Elissa Keogh" userId="05a9318e-2877-4016-963f-51626a7b7f8f" providerId="ADAL" clId="{7A534841-5C84-4BF3-A4E8-0E0003A17AE3}" dt="2025-10-13T15:48:36.890" v="682" actId="20577"/>
          <ac:spMkLst>
            <pc:docMk/>
            <pc:sldMk cId="489695907" sldId="259"/>
            <ac:spMk id="6" creationId="{00000000-0000-0000-0000-000000000000}"/>
          </ac:spMkLst>
        </pc:spChg>
        <pc:picChg chg="del">
          <ac:chgData name="Elissa Keogh" userId="05a9318e-2877-4016-963f-51626a7b7f8f" providerId="ADAL" clId="{7A534841-5C84-4BF3-A4E8-0E0003A17AE3}" dt="2025-10-13T11:20:21.330" v="615" actId="478"/>
          <ac:picMkLst>
            <pc:docMk/>
            <pc:sldMk cId="489695907" sldId="259"/>
            <ac:picMk id="5" creationId="{0AE2BFDB-1313-46CD-A97D-74F1428C648D}"/>
          </ac:picMkLst>
        </pc:picChg>
      </pc:sldChg>
      <pc:sldChg chg="del">
        <pc:chgData name="Elissa Keogh" userId="05a9318e-2877-4016-963f-51626a7b7f8f" providerId="ADAL" clId="{7A534841-5C84-4BF3-A4E8-0E0003A17AE3}" dt="2025-10-06T10:17:20.315" v="35" actId="47"/>
        <pc:sldMkLst>
          <pc:docMk/>
          <pc:sldMk cId="1104883431" sldId="261"/>
        </pc:sldMkLst>
      </pc:sldChg>
      <pc:sldChg chg="delSp add setBg delDesignElem">
        <pc:chgData name="Elissa Keogh" userId="05a9318e-2877-4016-963f-51626a7b7f8f" providerId="ADAL" clId="{7A534841-5C84-4BF3-A4E8-0E0003A17AE3}" dt="2025-09-08T11:28:33.188" v="12"/>
        <pc:sldMkLst>
          <pc:docMk/>
          <pc:sldMk cId="3289810813" sldId="262"/>
        </pc:sldMkLst>
      </pc:sldChg>
      <pc:sldChg chg="add">
        <pc:chgData name="Elissa Keogh" userId="05a9318e-2877-4016-963f-51626a7b7f8f" providerId="ADAL" clId="{7A534841-5C84-4BF3-A4E8-0E0003A17AE3}" dt="2025-09-08T11:31:24.460" v="17"/>
        <pc:sldMkLst>
          <pc:docMk/>
          <pc:sldMk cId="1017711721" sldId="264"/>
        </pc:sldMkLst>
      </pc:sldChg>
      <pc:sldChg chg="ord">
        <pc:chgData name="Elissa Keogh" userId="05a9318e-2877-4016-963f-51626a7b7f8f" providerId="ADAL" clId="{7A534841-5C84-4BF3-A4E8-0E0003A17AE3}" dt="2025-10-13T10:38:37.094" v="279"/>
        <pc:sldMkLst>
          <pc:docMk/>
          <pc:sldMk cId="3766832408" sldId="266"/>
        </pc:sldMkLst>
      </pc:sldChg>
      <pc:sldChg chg="delSp modSp add mod setBg delDesignElem">
        <pc:chgData name="Elissa Keogh" userId="05a9318e-2877-4016-963f-51626a7b7f8f" providerId="ADAL" clId="{7A534841-5C84-4BF3-A4E8-0E0003A17AE3}" dt="2025-10-13T11:10:05.836" v="583" actId="1076"/>
        <pc:sldMkLst>
          <pc:docMk/>
          <pc:sldMk cId="4029444346" sldId="268"/>
        </pc:sldMkLst>
        <pc:spChg chg="mod">
          <ac:chgData name="Elissa Keogh" userId="05a9318e-2877-4016-963f-51626a7b7f8f" providerId="ADAL" clId="{7A534841-5C84-4BF3-A4E8-0E0003A17AE3}" dt="2025-10-13T11:10:02.757" v="582" actId="113"/>
          <ac:spMkLst>
            <pc:docMk/>
            <pc:sldMk cId="4029444346" sldId="268"/>
            <ac:spMk id="2" creationId="{BB149083-F072-0149-95B4-80799EDFD225}"/>
          </ac:spMkLst>
        </pc:spChg>
        <pc:spChg chg="mod">
          <ac:chgData name="Elissa Keogh" userId="05a9318e-2877-4016-963f-51626a7b7f8f" providerId="ADAL" clId="{7A534841-5C84-4BF3-A4E8-0E0003A17AE3}" dt="2025-10-13T11:10:05.836" v="583" actId="1076"/>
          <ac:spMkLst>
            <pc:docMk/>
            <pc:sldMk cId="4029444346" sldId="268"/>
            <ac:spMk id="3" creationId="{CAD623F6-5E85-C3BF-920D-006CE1E6F3F4}"/>
          </ac:spMkLst>
        </pc:spChg>
        <pc:spChg chg="del">
          <ac:chgData name="Elissa Keogh" userId="05a9318e-2877-4016-963f-51626a7b7f8f" providerId="ADAL" clId="{7A534841-5C84-4BF3-A4E8-0E0003A17AE3}" dt="2025-10-13T11:09:10.779" v="570"/>
          <ac:spMkLst>
            <pc:docMk/>
            <pc:sldMk cId="4029444346" sldId="268"/>
            <ac:spMk id="11" creationId="{6AA9FD28-F4CB-4CEA-AF10-ACE769CD464D}"/>
          </ac:spMkLst>
        </pc:spChg>
        <pc:spChg chg="del">
          <ac:chgData name="Elissa Keogh" userId="05a9318e-2877-4016-963f-51626a7b7f8f" providerId="ADAL" clId="{7A534841-5C84-4BF3-A4E8-0E0003A17AE3}" dt="2025-10-13T11:09:10.779" v="570"/>
          <ac:spMkLst>
            <pc:docMk/>
            <pc:sldMk cId="4029444346" sldId="268"/>
            <ac:spMk id="13" creationId="{8C078DCE-9DF4-4A5F-8FD2-75C4D7A5A481}"/>
          </ac:spMkLst>
        </pc:spChg>
        <pc:spChg chg="del">
          <ac:chgData name="Elissa Keogh" userId="05a9318e-2877-4016-963f-51626a7b7f8f" providerId="ADAL" clId="{7A534841-5C84-4BF3-A4E8-0E0003A17AE3}" dt="2025-10-13T11:09:10.779" v="570"/>
          <ac:spMkLst>
            <pc:docMk/>
            <pc:sldMk cId="4029444346" sldId="268"/>
            <ac:spMk id="20" creationId="{585EC825-CF99-4B62-ADD8-3E5B47A8246E}"/>
          </ac:spMkLst>
        </pc:spChg>
        <pc:grpChg chg="del">
          <ac:chgData name="Elissa Keogh" userId="05a9318e-2877-4016-963f-51626a7b7f8f" providerId="ADAL" clId="{7A534841-5C84-4BF3-A4E8-0E0003A17AE3}" dt="2025-10-13T11:09:10.779" v="570"/>
          <ac:grpSpMkLst>
            <pc:docMk/>
            <pc:sldMk cId="4029444346" sldId="268"/>
            <ac:grpSpMk id="15" creationId="{BB446CA6-F088-40E6-B34C-F1C2291D5A9E}"/>
          </ac:grpSpMkLst>
        </pc:grpChg>
      </pc:sldChg>
      <pc:sldChg chg="ord">
        <pc:chgData name="Elissa Keogh" userId="05a9318e-2877-4016-963f-51626a7b7f8f" providerId="ADAL" clId="{7A534841-5C84-4BF3-A4E8-0E0003A17AE3}" dt="2025-10-13T10:39:05.847" v="283"/>
        <pc:sldMkLst>
          <pc:docMk/>
          <pc:sldMk cId="460751815" sldId="269"/>
        </pc:sldMkLst>
      </pc:sldChg>
      <pc:sldChg chg="delSp modSp mod ord">
        <pc:chgData name="Elissa Keogh" userId="05a9318e-2877-4016-963f-51626a7b7f8f" providerId="ADAL" clId="{7A534841-5C84-4BF3-A4E8-0E0003A17AE3}" dt="2025-10-13T10:38:04.404" v="277" actId="1076"/>
        <pc:sldMkLst>
          <pc:docMk/>
          <pc:sldMk cId="691729346" sldId="270"/>
        </pc:sldMkLst>
        <pc:spChg chg="del">
          <ac:chgData name="Elissa Keogh" userId="05a9318e-2877-4016-963f-51626a7b7f8f" providerId="ADAL" clId="{7A534841-5C84-4BF3-A4E8-0E0003A17AE3}" dt="2025-10-13T10:37:30.713" v="273" actId="478"/>
          <ac:spMkLst>
            <pc:docMk/>
            <pc:sldMk cId="691729346" sldId="270"/>
            <ac:spMk id="3" creationId="{5E921BD2-C196-45EB-8973-A9A2FE4000B7}"/>
          </ac:spMkLst>
        </pc:spChg>
        <pc:spChg chg="mod">
          <ac:chgData name="Elissa Keogh" userId="05a9318e-2877-4016-963f-51626a7b7f8f" providerId="ADAL" clId="{7A534841-5C84-4BF3-A4E8-0E0003A17AE3}" dt="2025-10-13T10:37:47.723" v="275" actId="1076"/>
          <ac:spMkLst>
            <pc:docMk/>
            <pc:sldMk cId="691729346" sldId="270"/>
            <ac:spMk id="7" creationId="{AEBB77E2-6E89-4896-B22E-2E90C82438FB}"/>
          </ac:spMkLst>
        </pc:spChg>
        <pc:spChg chg="mod">
          <ac:chgData name="Elissa Keogh" userId="05a9318e-2877-4016-963f-51626a7b7f8f" providerId="ADAL" clId="{7A534841-5C84-4BF3-A4E8-0E0003A17AE3}" dt="2025-10-13T10:38:00.652" v="276" actId="1076"/>
          <ac:spMkLst>
            <pc:docMk/>
            <pc:sldMk cId="691729346" sldId="270"/>
            <ac:spMk id="26" creationId="{9D695BFA-7957-4FEC-BCAD-9CC7E9F02FB9}"/>
          </ac:spMkLst>
        </pc:spChg>
        <pc:spChg chg="mod">
          <ac:chgData name="Elissa Keogh" userId="05a9318e-2877-4016-963f-51626a7b7f8f" providerId="ADAL" clId="{7A534841-5C84-4BF3-A4E8-0E0003A17AE3}" dt="2025-10-13T10:38:04.404" v="277" actId="1076"/>
          <ac:spMkLst>
            <pc:docMk/>
            <pc:sldMk cId="691729346" sldId="270"/>
            <ac:spMk id="29" creationId="{B35B1BBF-0E02-47A6-9F97-7C904A85C450}"/>
          </ac:spMkLst>
        </pc:spChg>
      </pc:sldChg>
      <pc:sldChg chg="add ord">
        <pc:chgData name="Elissa Keogh" userId="05a9318e-2877-4016-963f-51626a7b7f8f" providerId="ADAL" clId="{7A534841-5C84-4BF3-A4E8-0E0003A17AE3}" dt="2025-10-13T10:35:46.165" v="255"/>
        <pc:sldMkLst>
          <pc:docMk/>
          <pc:sldMk cId="3876867846" sldId="272"/>
        </pc:sldMkLst>
      </pc:sldChg>
      <pc:sldChg chg="modSp add mod">
        <pc:chgData name="Elissa Keogh" userId="05a9318e-2877-4016-963f-51626a7b7f8f" providerId="ADAL" clId="{7A534841-5C84-4BF3-A4E8-0E0003A17AE3}" dt="2025-09-08T11:32:01.660" v="22" actId="27636"/>
        <pc:sldMkLst>
          <pc:docMk/>
          <pc:sldMk cId="1105987772" sldId="273"/>
        </pc:sldMkLst>
      </pc:sldChg>
      <pc:sldChg chg="del">
        <pc:chgData name="Elissa Keogh" userId="05a9318e-2877-4016-963f-51626a7b7f8f" providerId="ADAL" clId="{7A534841-5C84-4BF3-A4E8-0E0003A17AE3}" dt="2025-10-06T10:19:17.959" v="42" actId="47"/>
        <pc:sldMkLst>
          <pc:docMk/>
          <pc:sldMk cId="4166907707" sldId="274"/>
        </pc:sldMkLst>
      </pc:sldChg>
      <pc:sldChg chg="add mod ord modShow modNotesTx">
        <pc:chgData name="Elissa Keogh" userId="05a9318e-2877-4016-963f-51626a7b7f8f" providerId="ADAL" clId="{7A534841-5C84-4BF3-A4E8-0E0003A17AE3}" dt="2025-10-13T11:05:38.127" v="568" actId="20577"/>
        <pc:sldMkLst>
          <pc:docMk/>
          <pc:sldMk cId="2654431072" sldId="275"/>
        </pc:sldMkLst>
      </pc:sldChg>
      <pc:sldChg chg="add">
        <pc:chgData name="Elissa Keogh" userId="05a9318e-2877-4016-963f-51626a7b7f8f" providerId="ADAL" clId="{7A534841-5C84-4BF3-A4E8-0E0003A17AE3}" dt="2025-10-13T11:12:52.959" v="587"/>
        <pc:sldMkLst>
          <pc:docMk/>
          <pc:sldMk cId="3528150845" sldId="277"/>
        </pc:sldMkLst>
      </pc:sldChg>
      <pc:sldChg chg="addSp add">
        <pc:chgData name="Elissa Keogh" userId="05a9318e-2877-4016-963f-51626a7b7f8f" providerId="ADAL" clId="{7A534841-5C84-4BF3-A4E8-0E0003A17AE3}" dt="2025-10-13T11:17:54.213" v="594"/>
        <pc:sldMkLst>
          <pc:docMk/>
          <pc:sldMk cId="2146846521" sldId="279"/>
        </pc:sldMkLst>
        <pc:picChg chg="add">
          <ac:chgData name="Elissa Keogh" userId="05a9318e-2877-4016-963f-51626a7b7f8f" providerId="ADAL" clId="{7A534841-5C84-4BF3-A4E8-0E0003A17AE3}" dt="2025-10-13T11:17:43.889" v="593"/>
          <ac:picMkLst>
            <pc:docMk/>
            <pc:sldMk cId="2146846521" sldId="279"/>
            <ac:picMk id="1026" creationId="{57C0DD47-FF5D-C823-E544-7E11D5183BF5}"/>
          </ac:picMkLst>
        </pc:picChg>
        <pc:picChg chg="add">
          <ac:chgData name="Elissa Keogh" userId="05a9318e-2877-4016-963f-51626a7b7f8f" providerId="ADAL" clId="{7A534841-5C84-4BF3-A4E8-0E0003A17AE3}" dt="2025-10-13T11:17:54.213" v="594"/>
          <ac:picMkLst>
            <pc:docMk/>
            <pc:sldMk cId="2146846521" sldId="279"/>
            <ac:picMk id="1028" creationId="{645C76F3-D79D-E315-F194-D8C3BC1743F0}"/>
          </ac:picMkLst>
        </pc:picChg>
      </pc:sldChg>
      <pc:sldChg chg="del">
        <pc:chgData name="Elissa Keogh" userId="05a9318e-2877-4016-963f-51626a7b7f8f" providerId="ADAL" clId="{7A534841-5C84-4BF3-A4E8-0E0003A17AE3}" dt="2025-10-06T10:23:12.950" v="79" actId="47"/>
        <pc:sldMkLst>
          <pc:docMk/>
          <pc:sldMk cId="3304490064" sldId="291"/>
        </pc:sldMkLst>
      </pc:sldChg>
      <pc:sldChg chg="ord">
        <pc:chgData name="Elissa Keogh" userId="05a9318e-2877-4016-963f-51626a7b7f8f" providerId="ADAL" clId="{7A534841-5C84-4BF3-A4E8-0E0003A17AE3}" dt="2025-10-13T11:19:53.665" v="612"/>
        <pc:sldMkLst>
          <pc:docMk/>
          <pc:sldMk cId="188167843" sldId="293"/>
        </pc:sldMkLst>
      </pc:sldChg>
      <pc:sldChg chg="del">
        <pc:chgData name="Elissa Keogh" userId="05a9318e-2877-4016-963f-51626a7b7f8f" providerId="ADAL" clId="{7A534841-5C84-4BF3-A4E8-0E0003A17AE3}" dt="2025-10-06T10:17:13.503" v="32" actId="47"/>
        <pc:sldMkLst>
          <pc:docMk/>
          <pc:sldMk cId="2808473426" sldId="327"/>
        </pc:sldMkLst>
      </pc:sldChg>
      <pc:sldChg chg="del">
        <pc:chgData name="Elissa Keogh" userId="05a9318e-2877-4016-963f-51626a7b7f8f" providerId="ADAL" clId="{7A534841-5C84-4BF3-A4E8-0E0003A17AE3}" dt="2025-10-06T10:17:31.035" v="38" actId="47"/>
        <pc:sldMkLst>
          <pc:docMk/>
          <pc:sldMk cId="635383188" sldId="329"/>
        </pc:sldMkLst>
      </pc:sldChg>
      <pc:sldChg chg="delSp modSp mod ord">
        <pc:chgData name="Elissa Keogh" userId="05a9318e-2877-4016-963f-51626a7b7f8f" providerId="ADAL" clId="{7A534841-5C84-4BF3-A4E8-0E0003A17AE3}" dt="2025-10-13T11:20:12.531" v="614"/>
        <pc:sldMkLst>
          <pc:docMk/>
          <pc:sldMk cId="1096703403" sldId="333"/>
        </pc:sldMkLst>
        <pc:spChg chg="mod">
          <ac:chgData name="Elissa Keogh" userId="05a9318e-2877-4016-963f-51626a7b7f8f" providerId="ADAL" clId="{7A534841-5C84-4BF3-A4E8-0E0003A17AE3}" dt="2025-10-13T11:19:02.428" v="609" actId="20577"/>
          <ac:spMkLst>
            <pc:docMk/>
            <pc:sldMk cId="1096703403" sldId="333"/>
            <ac:spMk id="7" creationId="{0766D182-5B05-4905-A34A-4D03A03391AC}"/>
          </ac:spMkLst>
        </pc:spChg>
        <pc:picChg chg="del">
          <ac:chgData name="Elissa Keogh" userId="05a9318e-2877-4016-963f-51626a7b7f8f" providerId="ADAL" clId="{7A534841-5C84-4BF3-A4E8-0E0003A17AE3}" dt="2025-10-13T11:19:31.120" v="610" actId="478"/>
          <ac:picMkLst>
            <pc:docMk/>
            <pc:sldMk cId="1096703403" sldId="333"/>
            <ac:picMk id="4" creationId="{0ADB8357-2280-4A81-920D-77886B947F78}"/>
          </ac:picMkLst>
        </pc:picChg>
      </pc:sldChg>
      <pc:sldChg chg="del">
        <pc:chgData name="Elissa Keogh" userId="05a9318e-2877-4016-963f-51626a7b7f8f" providerId="ADAL" clId="{7A534841-5C84-4BF3-A4E8-0E0003A17AE3}" dt="2025-10-06T10:19:32.934" v="46" actId="47"/>
        <pc:sldMkLst>
          <pc:docMk/>
          <pc:sldMk cId="3036268599" sldId="348"/>
        </pc:sldMkLst>
      </pc:sldChg>
      <pc:sldChg chg="del">
        <pc:chgData name="Elissa Keogh" userId="05a9318e-2877-4016-963f-51626a7b7f8f" providerId="ADAL" clId="{7A534841-5C84-4BF3-A4E8-0E0003A17AE3}" dt="2025-10-06T10:21:05.790" v="64" actId="47"/>
        <pc:sldMkLst>
          <pc:docMk/>
          <pc:sldMk cId="3698538074" sldId="349"/>
        </pc:sldMkLst>
      </pc:sldChg>
      <pc:sldChg chg="del">
        <pc:chgData name="Elissa Keogh" userId="05a9318e-2877-4016-963f-51626a7b7f8f" providerId="ADAL" clId="{7A534841-5C84-4BF3-A4E8-0E0003A17AE3}" dt="2025-10-06T10:22:10.891" v="68" actId="47"/>
        <pc:sldMkLst>
          <pc:docMk/>
          <pc:sldMk cId="3566823421" sldId="402"/>
        </pc:sldMkLst>
      </pc:sldChg>
      <pc:sldChg chg="del">
        <pc:chgData name="Elissa Keogh" userId="05a9318e-2877-4016-963f-51626a7b7f8f" providerId="ADAL" clId="{7A534841-5C84-4BF3-A4E8-0E0003A17AE3}" dt="2025-10-06T10:21:18.558" v="67" actId="47"/>
        <pc:sldMkLst>
          <pc:docMk/>
          <pc:sldMk cId="3696585909" sldId="403"/>
        </pc:sldMkLst>
      </pc:sldChg>
      <pc:sldChg chg="del">
        <pc:chgData name="Elissa Keogh" userId="05a9318e-2877-4016-963f-51626a7b7f8f" providerId="ADAL" clId="{7A534841-5C84-4BF3-A4E8-0E0003A17AE3}" dt="2025-10-06T10:19:28.274" v="44" actId="47"/>
        <pc:sldMkLst>
          <pc:docMk/>
          <pc:sldMk cId="1415521647" sldId="404"/>
        </pc:sldMkLst>
      </pc:sldChg>
      <pc:sldChg chg="del">
        <pc:chgData name="Elissa Keogh" userId="05a9318e-2877-4016-963f-51626a7b7f8f" providerId="ADAL" clId="{7A534841-5C84-4BF3-A4E8-0E0003A17AE3}" dt="2025-09-08T11:17:56.571" v="1" actId="47"/>
        <pc:sldMkLst>
          <pc:docMk/>
          <pc:sldMk cId="1855974232" sldId="408"/>
        </pc:sldMkLst>
      </pc:sldChg>
      <pc:sldChg chg="del">
        <pc:chgData name="Elissa Keogh" userId="05a9318e-2877-4016-963f-51626a7b7f8f" providerId="ADAL" clId="{7A534841-5C84-4BF3-A4E8-0E0003A17AE3}" dt="2025-10-06T10:23:37.394" v="81" actId="47"/>
        <pc:sldMkLst>
          <pc:docMk/>
          <pc:sldMk cId="229548585" sldId="413"/>
        </pc:sldMkLst>
      </pc:sldChg>
      <pc:sldChg chg="del">
        <pc:chgData name="Elissa Keogh" userId="05a9318e-2877-4016-963f-51626a7b7f8f" providerId="ADAL" clId="{7A534841-5C84-4BF3-A4E8-0E0003A17AE3}" dt="2025-10-06T10:15:48.057" v="28" actId="47"/>
        <pc:sldMkLst>
          <pc:docMk/>
          <pc:sldMk cId="2313190767" sldId="416"/>
        </pc:sldMkLst>
      </pc:sldChg>
      <pc:sldChg chg="del">
        <pc:chgData name="Elissa Keogh" userId="05a9318e-2877-4016-963f-51626a7b7f8f" providerId="ADAL" clId="{7A534841-5C84-4BF3-A4E8-0E0003A17AE3}" dt="2025-10-06T10:17:14.561" v="33" actId="47"/>
        <pc:sldMkLst>
          <pc:docMk/>
          <pc:sldMk cId="699206983" sldId="417"/>
        </pc:sldMkLst>
      </pc:sldChg>
      <pc:sldChg chg="modNotesTx">
        <pc:chgData name="Elissa Keogh" userId="05a9318e-2877-4016-963f-51626a7b7f8f" providerId="ADAL" clId="{7A534841-5C84-4BF3-A4E8-0E0003A17AE3}" dt="2025-10-13T10:44:06.301" v="322" actId="5793"/>
        <pc:sldMkLst>
          <pc:docMk/>
          <pc:sldMk cId="3294176955" sldId="438"/>
        </pc:sldMkLst>
      </pc:sldChg>
      <pc:sldChg chg="addSp delSp modSp mod ord delAnim">
        <pc:chgData name="Elissa Keogh" userId="05a9318e-2877-4016-963f-51626a7b7f8f" providerId="ADAL" clId="{7A534841-5C84-4BF3-A4E8-0E0003A17AE3}" dt="2025-10-13T11:23:48.841" v="620" actId="22"/>
        <pc:sldMkLst>
          <pc:docMk/>
          <pc:sldMk cId="2384032448" sldId="470"/>
        </pc:sldMkLst>
        <pc:spChg chg="add del mod">
          <ac:chgData name="Elissa Keogh" userId="05a9318e-2877-4016-963f-51626a7b7f8f" providerId="ADAL" clId="{7A534841-5C84-4BF3-A4E8-0E0003A17AE3}" dt="2025-10-13T11:22:55.465" v="619" actId="478"/>
          <ac:spMkLst>
            <pc:docMk/>
            <pc:sldMk cId="2384032448" sldId="470"/>
            <ac:spMk id="5" creationId="{429BEE4D-90E1-538C-31E6-FF68D7DA79A2}"/>
          </ac:spMkLst>
        </pc:spChg>
        <pc:spChg chg="add">
          <ac:chgData name="Elissa Keogh" userId="05a9318e-2877-4016-963f-51626a7b7f8f" providerId="ADAL" clId="{7A534841-5C84-4BF3-A4E8-0E0003A17AE3}" dt="2025-10-13T11:23:48.841" v="620" actId="22"/>
          <ac:spMkLst>
            <pc:docMk/>
            <pc:sldMk cId="2384032448" sldId="470"/>
            <ac:spMk id="7" creationId="{33037CA5-2DD2-A8E9-D761-03453D95F4A2}"/>
          </ac:spMkLst>
        </pc:spChg>
        <pc:picChg chg="del">
          <ac:chgData name="Elissa Keogh" userId="05a9318e-2877-4016-963f-51626a7b7f8f" providerId="ADAL" clId="{7A534841-5C84-4BF3-A4E8-0E0003A17AE3}" dt="2025-10-13T11:21:06.371" v="616" actId="478"/>
          <ac:picMkLst>
            <pc:docMk/>
            <pc:sldMk cId="2384032448" sldId="470"/>
            <ac:picMk id="4" creationId="{1D475CF8-2933-BB8B-AD4C-906FBF8FC6F7}"/>
          </ac:picMkLst>
        </pc:picChg>
      </pc:sldChg>
      <pc:sldChg chg="del">
        <pc:chgData name="Elissa Keogh" userId="05a9318e-2877-4016-963f-51626a7b7f8f" providerId="ADAL" clId="{7A534841-5C84-4BF3-A4E8-0E0003A17AE3}" dt="2025-10-06T10:20:37.321" v="50" actId="47"/>
        <pc:sldMkLst>
          <pc:docMk/>
          <pc:sldMk cId="1754340828" sldId="472"/>
        </pc:sldMkLst>
      </pc:sldChg>
      <pc:sldChg chg="del">
        <pc:chgData name="Elissa Keogh" userId="05a9318e-2877-4016-963f-51626a7b7f8f" providerId="ADAL" clId="{7A534841-5C84-4BF3-A4E8-0E0003A17AE3}" dt="2025-10-06T10:21:13.478" v="66" actId="47"/>
        <pc:sldMkLst>
          <pc:docMk/>
          <pc:sldMk cId="1873604726" sldId="473"/>
        </pc:sldMkLst>
      </pc:sldChg>
      <pc:sldChg chg="del">
        <pc:chgData name="Elissa Keogh" userId="05a9318e-2877-4016-963f-51626a7b7f8f" providerId="ADAL" clId="{7A534841-5C84-4BF3-A4E8-0E0003A17AE3}" dt="2025-10-06T10:21:11.748" v="65" actId="47"/>
        <pc:sldMkLst>
          <pc:docMk/>
          <pc:sldMk cId="2526320602" sldId="474"/>
        </pc:sldMkLst>
      </pc:sldChg>
      <pc:sldChg chg="del">
        <pc:chgData name="Elissa Keogh" userId="05a9318e-2877-4016-963f-51626a7b7f8f" providerId="ADAL" clId="{7A534841-5C84-4BF3-A4E8-0E0003A17AE3}" dt="2025-10-06T10:22:36.880" v="71" actId="47"/>
        <pc:sldMkLst>
          <pc:docMk/>
          <pc:sldMk cId="1703736576" sldId="475"/>
        </pc:sldMkLst>
      </pc:sldChg>
      <pc:sldChg chg="del">
        <pc:chgData name="Elissa Keogh" userId="05a9318e-2877-4016-963f-51626a7b7f8f" providerId="ADAL" clId="{7A534841-5C84-4BF3-A4E8-0E0003A17AE3}" dt="2025-10-06T10:22:34.999" v="70" actId="47"/>
        <pc:sldMkLst>
          <pc:docMk/>
          <pc:sldMk cId="1840331324" sldId="476"/>
        </pc:sldMkLst>
      </pc:sldChg>
      <pc:sldChg chg="del">
        <pc:chgData name="Elissa Keogh" userId="05a9318e-2877-4016-963f-51626a7b7f8f" providerId="ADAL" clId="{7A534841-5C84-4BF3-A4E8-0E0003A17AE3}" dt="2025-10-06T10:22:44.836" v="74" actId="47"/>
        <pc:sldMkLst>
          <pc:docMk/>
          <pc:sldMk cId="3245997927" sldId="477"/>
        </pc:sldMkLst>
      </pc:sldChg>
      <pc:sldChg chg="del">
        <pc:chgData name="Elissa Keogh" userId="05a9318e-2877-4016-963f-51626a7b7f8f" providerId="ADAL" clId="{7A534841-5C84-4BF3-A4E8-0E0003A17AE3}" dt="2025-10-06T10:22:43.702" v="73" actId="47"/>
        <pc:sldMkLst>
          <pc:docMk/>
          <pc:sldMk cId="1440204985" sldId="478"/>
        </pc:sldMkLst>
      </pc:sldChg>
      <pc:sldChg chg="del">
        <pc:chgData name="Elissa Keogh" userId="05a9318e-2877-4016-963f-51626a7b7f8f" providerId="ADAL" clId="{7A534841-5C84-4BF3-A4E8-0E0003A17AE3}" dt="2025-10-06T10:19:37.176" v="47" actId="47"/>
        <pc:sldMkLst>
          <pc:docMk/>
          <pc:sldMk cId="3618163759" sldId="479"/>
        </pc:sldMkLst>
      </pc:sldChg>
      <pc:sldChg chg="modNotesTx">
        <pc:chgData name="Elissa Keogh" userId="05a9318e-2877-4016-963f-51626a7b7f8f" providerId="ADAL" clId="{7A534841-5C84-4BF3-A4E8-0E0003A17AE3}" dt="2025-10-13T11:27:47.858" v="642" actId="5793"/>
        <pc:sldMkLst>
          <pc:docMk/>
          <pc:sldMk cId="808158567" sldId="481"/>
        </pc:sldMkLst>
      </pc:sldChg>
      <pc:sldChg chg="del">
        <pc:chgData name="Elissa Keogh" userId="05a9318e-2877-4016-963f-51626a7b7f8f" providerId="ADAL" clId="{7A534841-5C84-4BF3-A4E8-0E0003A17AE3}" dt="2025-10-06T10:19:23.612" v="43" actId="47"/>
        <pc:sldMkLst>
          <pc:docMk/>
          <pc:sldMk cId="1203156539" sldId="485"/>
        </pc:sldMkLst>
      </pc:sldChg>
      <pc:sldChg chg="ord">
        <pc:chgData name="Elissa Keogh" userId="05a9318e-2877-4016-963f-51626a7b7f8f" providerId="ADAL" clId="{7A534841-5C84-4BF3-A4E8-0E0003A17AE3}" dt="2025-10-13T10:38:59.992" v="281"/>
        <pc:sldMkLst>
          <pc:docMk/>
          <pc:sldMk cId="362439811" sldId="487"/>
        </pc:sldMkLst>
      </pc:sldChg>
      <pc:sldChg chg="del">
        <pc:chgData name="Elissa Keogh" userId="05a9318e-2877-4016-963f-51626a7b7f8f" providerId="ADAL" clId="{7A534841-5C84-4BF3-A4E8-0E0003A17AE3}" dt="2025-10-06T10:20:40.900" v="52" actId="47"/>
        <pc:sldMkLst>
          <pc:docMk/>
          <pc:sldMk cId="963714189" sldId="493"/>
        </pc:sldMkLst>
      </pc:sldChg>
      <pc:sldChg chg="del">
        <pc:chgData name="Elissa Keogh" userId="05a9318e-2877-4016-963f-51626a7b7f8f" providerId="ADAL" clId="{7A534841-5C84-4BF3-A4E8-0E0003A17AE3}" dt="2025-10-06T10:20:42.271" v="53" actId="47"/>
        <pc:sldMkLst>
          <pc:docMk/>
          <pc:sldMk cId="3221309145" sldId="507"/>
        </pc:sldMkLst>
      </pc:sldChg>
      <pc:sldChg chg="del">
        <pc:chgData name="Elissa Keogh" userId="05a9318e-2877-4016-963f-51626a7b7f8f" providerId="ADAL" clId="{7A534841-5C84-4BF3-A4E8-0E0003A17AE3}" dt="2025-10-06T10:19:30.073" v="45" actId="47"/>
        <pc:sldMkLst>
          <pc:docMk/>
          <pc:sldMk cId="2389195265" sldId="509"/>
        </pc:sldMkLst>
      </pc:sldChg>
      <pc:sldChg chg="del">
        <pc:chgData name="Elissa Keogh" userId="05a9318e-2877-4016-963f-51626a7b7f8f" providerId="ADAL" clId="{7A534841-5C84-4BF3-A4E8-0E0003A17AE3}" dt="2025-10-06T10:20:44.030" v="54" actId="47"/>
        <pc:sldMkLst>
          <pc:docMk/>
          <pc:sldMk cId="1895996223" sldId="511"/>
        </pc:sldMkLst>
      </pc:sldChg>
      <pc:sldChg chg="del">
        <pc:chgData name="Elissa Keogh" userId="05a9318e-2877-4016-963f-51626a7b7f8f" providerId="ADAL" clId="{7A534841-5C84-4BF3-A4E8-0E0003A17AE3}" dt="2025-09-08T11:22:10.553" v="4" actId="47"/>
        <pc:sldMkLst>
          <pc:docMk/>
          <pc:sldMk cId="2827214071" sldId="515"/>
        </pc:sldMkLst>
      </pc:sldChg>
      <pc:sldChg chg="del">
        <pc:chgData name="Elissa Keogh" userId="05a9318e-2877-4016-963f-51626a7b7f8f" providerId="ADAL" clId="{7A534841-5C84-4BF3-A4E8-0E0003A17AE3}" dt="2025-10-06T10:23:35.568" v="80" actId="47"/>
        <pc:sldMkLst>
          <pc:docMk/>
          <pc:sldMk cId="3100740616" sldId="516"/>
        </pc:sldMkLst>
      </pc:sldChg>
      <pc:sldChg chg="del">
        <pc:chgData name="Elissa Keogh" userId="05a9318e-2877-4016-963f-51626a7b7f8f" providerId="ADAL" clId="{7A534841-5C84-4BF3-A4E8-0E0003A17AE3}" dt="2025-10-06T10:19:38.707" v="48" actId="47"/>
        <pc:sldMkLst>
          <pc:docMk/>
          <pc:sldMk cId="2929860283" sldId="519"/>
        </pc:sldMkLst>
      </pc:sldChg>
      <pc:sldChg chg="add del">
        <pc:chgData name="Elissa Keogh" userId="05a9318e-2877-4016-963f-51626a7b7f8f" providerId="ADAL" clId="{7A534841-5C84-4BF3-A4E8-0E0003A17AE3}" dt="2025-10-06T10:22:49.778" v="76" actId="47"/>
        <pc:sldMkLst>
          <pc:docMk/>
          <pc:sldMk cId="3165023689" sldId="525"/>
        </pc:sldMkLst>
      </pc:sldChg>
      <pc:sldChg chg="del">
        <pc:chgData name="Elissa Keogh" userId="05a9318e-2877-4016-963f-51626a7b7f8f" providerId="ADAL" clId="{7A534841-5C84-4BF3-A4E8-0E0003A17AE3}" dt="2025-09-08T11:19:10.022" v="3" actId="47"/>
        <pc:sldMkLst>
          <pc:docMk/>
          <pc:sldMk cId="556812813" sldId="530"/>
        </pc:sldMkLst>
      </pc:sldChg>
      <pc:sldChg chg="ord">
        <pc:chgData name="Elissa Keogh" userId="05a9318e-2877-4016-963f-51626a7b7f8f" providerId="ADAL" clId="{7A534841-5C84-4BF3-A4E8-0E0003A17AE3}" dt="2025-10-13T10:39:41.392" v="287"/>
        <pc:sldMkLst>
          <pc:docMk/>
          <pc:sldMk cId="3909197194" sldId="533"/>
        </pc:sldMkLst>
      </pc:sldChg>
      <pc:sldChg chg="del">
        <pc:chgData name="Elissa Keogh" userId="05a9318e-2877-4016-963f-51626a7b7f8f" providerId="ADAL" clId="{7A534841-5C84-4BF3-A4E8-0E0003A17AE3}" dt="2025-09-08T11:17:53.955" v="0" actId="47"/>
        <pc:sldMkLst>
          <pc:docMk/>
          <pc:sldMk cId="1848518170" sldId="536"/>
        </pc:sldMkLst>
      </pc:sldChg>
      <pc:sldChg chg="del">
        <pc:chgData name="Elissa Keogh" userId="05a9318e-2877-4016-963f-51626a7b7f8f" providerId="ADAL" clId="{7A534841-5C84-4BF3-A4E8-0E0003A17AE3}" dt="2025-10-06T10:20:45.501" v="55" actId="47"/>
        <pc:sldMkLst>
          <pc:docMk/>
          <pc:sldMk cId="1371956758" sldId="539"/>
        </pc:sldMkLst>
      </pc:sldChg>
      <pc:sldChg chg="del">
        <pc:chgData name="Elissa Keogh" userId="05a9318e-2877-4016-963f-51626a7b7f8f" providerId="ADAL" clId="{7A534841-5C84-4BF3-A4E8-0E0003A17AE3}" dt="2025-10-06T10:20:39.032" v="51" actId="47"/>
        <pc:sldMkLst>
          <pc:docMk/>
          <pc:sldMk cId="3325691491" sldId="540"/>
        </pc:sldMkLst>
      </pc:sldChg>
      <pc:sldChg chg="del">
        <pc:chgData name="Elissa Keogh" userId="05a9318e-2877-4016-963f-51626a7b7f8f" providerId="ADAL" clId="{7A534841-5C84-4BF3-A4E8-0E0003A17AE3}" dt="2025-10-06T10:20:48.077" v="56" actId="47"/>
        <pc:sldMkLst>
          <pc:docMk/>
          <pc:sldMk cId="4133417989" sldId="541"/>
        </pc:sldMkLst>
      </pc:sldChg>
      <pc:sldChg chg="del">
        <pc:chgData name="Elissa Keogh" userId="05a9318e-2877-4016-963f-51626a7b7f8f" providerId="ADAL" clId="{7A534841-5C84-4BF3-A4E8-0E0003A17AE3}" dt="2025-10-06T10:20:51.118" v="58" actId="47"/>
        <pc:sldMkLst>
          <pc:docMk/>
          <pc:sldMk cId="3208890415" sldId="542"/>
        </pc:sldMkLst>
      </pc:sldChg>
      <pc:sldChg chg="del">
        <pc:chgData name="Elissa Keogh" userId="05a9318e-2877-4016-963f-51626a7b7f8f" providerId="ADAL" clId="{7A534841-5C84-4BF3-A4E8-0E0003A17AE3}" dt="2025-10-06T10:20:49.298" v="57" actId="47"/>
        <pc:sldMkLst>
          <pc:docMk/>
          <pc:sldMk cId="517762496" sldId="543"/>
        </pc:sldMkLst>
      </pc:sldChg>
      <pc:sldChg chg="del">
        <pc:chgData name="Elissa Keogh" userId="05a9318e-2877-4016-963f-51626a7b7f8f" providerId="ADAL" clId="{7A534841-5C84-4BF3-A4E8-0E0003A17AE3}" dt="2025-10-06T10:20:54.645" v="59" actId="47"/>
        <pc:sldMkLst>
          <pc:docMk/>
          <pc:sldMk cId="2261512037" sldId="544"/>
        </pc:sldMkLst>
      </pc:sldChg>
      <pc:sldChg chg="del">
        <pc:chgData name="Elissa Keogh" userId="05a9318e-2877-4016-963f-51626a7b7f8f" providerId="ADAL" clId="{7A534841-5C84-4BF3-A4E8-0E0003A17AE3}" dt="2025-10-06T10:20:56.018" v="60" actId="47"/>
        <pc:sldMkLst>
          <pc:docMk/>
          <pc:sldMk cId="4023811532" sldId="545"/>
        </pc:sldMkLst>
      </pc:sldChg>
      <pc:sldChg chg="del">
        <pc:chgData name="Elissa Keogh" userId="05a9318e-2877-4016-963f-51626a7b7f8f" providerId="ADAL" clId="{7A534841-5C84-4BF3-A4E8-0E0003A17AE3}" dt="2025-10-06T10:20:58.143" v="61" actId="47"/>
        <pc:sldMkLst>
          <pc:docMk/>
          <pc:sldMk cId="3219295710" sldId="546"/>
        </pc:sldMkLst>
      </pc:sldChg>
      <pc:sldChg chg="del">
        <pc:chgData name="Elissa Keogh" userId="05a9318e-2877-4016-963f-51626a7b7f8f" providerId="ADAL" clId="{7A534841-5C84-4BF3-A4E8-0E0003A17AE3}" dt="2025-10-06T10:20:59.394" v="62" actId="47"/>
        <pc:sldMkLst>
          <pc:docMk/>
          <pc:sldMk cId="1123742959" sldId="547"/>
        </pc:sldMkLst>
      </pc:sldChg>
      <pc:sldChg chg="del">
        <pc:chgData name="Elissa Keogh" userId="05a9318e-2877-4016-963f-51626a7b7f8f" providerId="ADAL" clId="{7A534841-5C84-4BF3-A4E8-0E0003A17AE3}" dt="2025-10-06T10:22:23.715" v="69" actId="47"/>
        <pc:sldMkLst>
          <pc:docMk/>
          <pc:sldMk cId="91644112" sldId="548"/>
        </pc:sldMkLst>
      </pc:sldChg>
      <pc:sldChg chg="del">
        <pc:chgData name="Elissa Keogh" userId="05a9318e-2877-4016-963f-51626a7b7f8f" providerId="ADAL" clId="{7A534841-5C84-4BF3-A4E8-0E0003A17AE3}" dt="2025-10-06T10:21:04.093" v="63" actId="47"/>
        <pc:sldMkLst>
          <pc:docMk/>
          <pc:sldMk cId="1394025170" sldId="549"/>
        </pc:sldMkLst>
      </pc:sldChg>
      <pc:sldChg chg="del">
        <pc:chgData name="Elissa Keogh" userId="05a9318e-2877-4016-963f-51626a7b7f8f" providerId="ADAL" clId="{7A534841-5C84-4BF3-A4E8-0E0003A17AE3}" dt="2025-10-06T10:17:19.165" v="34" actId="47"/>
        <pc:sldMkLst>
          <pc:docMk/>
          <pc:sldMk cId="2453994219" sldId="550"/>
        </pc:sldMkLst>
      </pc:sldChg>
      <pc:sldChg chg="del">
        <pc:chgData name="Elissa Keogh" userId="05a9318e-2877-4016-963f-51626a7b7f8f" providerId="ADAL" clId="{7A534841-5C84-4BF3-A4E8-0E0003A17AE3}" dt="2025-10-06T10:17:23.406" v="36" actId="47"/>
        <pc:sldMkLst>
          <pc:docMk/>
          <pc:sldMk cId="1519293712" sldId="552"/>
        </pc:sldMkLst>
      </pc:sldChg>
      <pc:sldChg chg="del">
        <pc:chgData name="Elissa Keogh" userId="05a9318e-2877-4016-963f-51626a7b7f8f" providerId="ADAL" clId="{7A534841-5C84-4BF3-A4E8-0E0003A17AE3}" dt="2025-10-06T10:17:28.448" v="37" actId="47"/>
        <pc:sldMkLst>
          <pc:docMk/>
          <pc:sldMk cId="2194937462" sldId="553"/>
        </pc:sldMkLst>
      </pc:sldChg>
      <pc:sldChg chg="del">
        <pc:chgData name="Elissa Keogh" userId="05a9318e-2877-4016-963f-51626a7b7f8f" providerId="ADAL" clId="{7A534841-5C84-4BF3-A4E8-0E0003A17AE3}" dt="2025-10-06T10:19:40.580" v="49" actId="47"/>
        <pc:sldMkLst>
          <pc:docMk/>
          <pc:sldMk cId="543521122" sldId="554"/>
        </pc:sldMkLst>
      </pc:sldChg>
      <pc:sldChg chg="del">
        <pc:chgData name="Elissa Keogh" userId="05a9318e-2877-4016-963f-51626a7b7f8f" providerId="ADAL" clId="{7A534841-5C84-4BF3-A4E8-0E0003A17AE3}" dt="2025-10-06T10:23:39.456" v="82" actId="47"/>
        <pc:sldMkLst>
          <pc:docMk/>
          <pc:sldMk cId="4217232650" sldId="583"/>
        </pc:sldMkLst>
      </pc:sldChg>
      <pc:sldChg chg="del">
        <pc:chgData name="Elissa Keogh" userId="05a9318e-2877-4016-963f-51626a7b7f8f" providerId="ADAL" clId="{7A534841-5C84-4BF3-A4E8-0E0003A17AE3}" dt="2025-10-06T10:23:05.462" v="77" actId="47"/>
        <pc:sldMkLst>
          <pc:docMk/>
          <pc:sldMk cId="1325658798" sldId="585"/>
        </pc:sldMkLst>
      </pc:sldChg>
      <pc:sldChg chg="del">
        <pc:chgData name="Elissa Keogh" userId="05a9318e-2877-4016-963f-51626a7b7f8f" providerId="ADAL" clId="{7A534841-5C84-4BF3-A4E8-0E0003A17AE3}" dt="2025-10-06T10:23:09.967" v="78" actId="47"/>
        <pc:sldMkLst>
          <pc:docMk/>
          <pc:sldMk cId="987156344" sldId="587"/>
        </pc:sldMkLst>
      </pc:sldChg>
      <pc:sldChg chg="del">
        <pc:chgData name="Elissa Keogh" userId="05a9318e-2877-4016-963f-51626a7b7f8f" providerId="ADAL" clId="{7A534841-5C84-4BF3-A4E8-0E0003A17AE3}" dt="2025-10-06T10:22:42.426" v="72" actId="47"/>
        <pc:sldMkLst>
          <pc:docMk/>
          <pc:sldMk cId="1659273353" sldId="588"/>
        </pc:sldMkLst>
      </pc:sldChg>
      <pc:sldChg chg="delSp modSp add mod setBg delDesignElem">
        <pc:chgData name="Elissa Keogh" userId="05a9318e-2877-4016-963f-51626a7b7f8f" providerId="ADAL" clId="{7A534841-5C84-4BF3-A4E8-0E0003A17AE3}" dt="2025-09-08T11:22:40.549" v="8" actId="207"/>
        <pc:sldMkLst>
          <pc:docMk/>
          <pc:sldMk cId="1971869173" sldId="592"/>
        </pc:sldMkLst>
      </pc:sldChg>
      <pc:sldChg chg="add">
        <pc:chgData name="Elissa Keogh" userId="05a9318e-2877-4016-963f-51626a7b7f8f" providerId="ADAL" clId="{7A534841-5C84-4BF3-A4E8-0E0003A17AE3}" dt="2025-09-08T11:23:51.737" v="9"/>
        <pc:sldMkLst>
          <pc:docMk/>
          <pc:sldMk cId="2172100480" sldId="593"/>
        </pc:sldMkLst>
      </pc:sldChg>
      <pc:sldChg chg="delSp add del setBg delDesignElem">
        <pc:chgData name="Elissa Keogh" userId="05a9318e-2877-4016-963f-51626a7b7f8f" providerId="ADAL" clId="{7A534841-5C84-4BF3-A4E8-0E0003A17AE3}" dt="2025-09-08T11:31:11.527" v="16" actId="47"/>
        <pc:sldMkLst>
          <pc:docMk/>
          <pc:sldMk cId="2787815489" sldId="594"/>
        </pc:sldMkLst>
      </pc:sldChg>
      <pc:sldChg chg="add del">
        <pc:chgData name="Elissa Keogh" userId="05a9318e-2877-4016-963f-51626a7b7f8f" providerId="ADAL" clId="{7A534841-5C84-4BF3-A4E8-0E0003A17AE3}" dt="2025-10-06T10:18:52.698" v="39" actId="47"/>
        <pc:sldMkLst>
          <pc:docMk/>
          <pc:sldMk cId="335370814" sldId="595"/>
        </pc:sldMkLst>
      </pc:sldChg>
      <pc:sldChg chg="delSp modSp add mod setBg delDesignElem">
        <pc:chgData name="Elissa Keogh" userId="05a9318e-2877-4016-963f-51626a7b7f8f" providerId="ADAL" clId="{7A534841-5C84-4BF3-A4E8-0E0003A17AE3}" dt="2025-10-06T10:16:04.521" v="31" actId="207"/>
        <pc:sldMkLst>
          <pc:docMk/>
          <pc:sldMk cId="2443563981" sldId="596"/>
        </pc:sldMkLst>
        <pc:spChg chg="mod">
          <ac:chgData name="Elissa Keogh" userId="05a9318e-2877-4016-963f-51626a7b7f8f" providerId="ADAL" clId="{7A534841-5C84-4BF3-A4E8-0E0003A17AE3}" dt="2025-10-06T10:16:04.521" v="31" actId="207"/>
          <ac:spMkLst>
            <pc:docMk/>
            <pc:sldMk cId="2443563981" sldId="596"/>
            <ac:spMk id="2" creationId="{217CC2C5-16A8-D86A-831C-A058193FA959}"/>
          </ac:spMkLst>
        </pc:spChg>
        <pc:picChg chg="mod">
          <ac:chgData name="Elissa Keogh" userId="05a9318e-2877-4016-963f-51626a7b7f8f" providerId="ADAL" clId="{7A534841-5C84-4BF3-A4E8-0E0003A17AE3}" dt="2025-10-06T10:16:00.302" v="30" actId="1076"/>
          <ac:picMkLst>
            <pc:docMk/>
            <pc:sldMk cId="2443563981" sldId="596"/>
            <ac:picMk id="4" creationId="{58746096-507B-5FF7-1942-93D78818095C}"/>
          </ac:picMkLst>
        </pc:picChg>
        <pc:picChg chg="mod">
          <ac:chgData name="Elissa Keogh" userId="05a9318e-2877-4016-963f-51626a7b7f8f" providerId="ADAL" clId="{7A534841-5C84-4BF3-A4E8-0E0003A17AE3}" dt="2025-10-06T10:15:58.759" v="29" actId="1076"/>
          <ac:picMkLst>
            <pc:docMk/>
            <pc:sldMk cId="2443563981" sldId="596"/>
            <ac:picMk id="5" creationId="{7829452C-9AFC-7EA9-C8B4-47E80B073B74}"/>
          </ac:picMkLst>
        </pc:picChg>
      </pc:sldChg>
      <pc:sldChg chg="addSp modSp new mod">
        <pc:chgData name="Elissa Keogh" userId="05a9318e-2877-4016-963f-51626a7b7f8f" providerId="ADAL" clId="{7A534841-5C84-4BF3-A4E8-0E0003A17AE3}" dt="2025-10-13T10:34:40.552" v="253" actId="20577"/>
        <pc:sldMkLst>
          <pc:docMk/>
          <pc:sldMk cId="1622687882" sldId="597"/>
        </pc:sldMkLst>
        <pc:spChg chg="mod">
          <ac:chgData name="Elissa Keogh" userId="05a9318e-2877-4016-963f-51626a7b7f8f" providerId="ADAL" clId="{7A534841-5C84-4BF3-A4E8-0E0003A17AE3}" dt="2025-10-06T10:36:38.284" v="98" actId="20577"/>
          <ac:spMkLst>
            <pc:docMk/>
            <pc:sldMk cId="1622687882" sldId="597"/>
            <ac:spMk id="2" creationId="{FEC4D27F-6D9E-FEED-05FF-70EFE9DAA160}"/>
          </ac:spMkLst>
        </pc:spChg>
        <pc:spChg chg="mod">
          <ac:chgData name="Elissa Keogh" userId="05a9318e-2877-4016-963f-51626a7b7f8f" providerId="ADAL" clId="{7A534841-5C84-4BF3-A4E8-0E0003A17AE3}" dt="2025-10-13T10:34:40.552" v="253" actId="20577"/>
          <ac:spMkLst>
            <pc:docMk/>
            <pc:sldMk cId="1622687882" sldId="597"/>
            <ac:spMk id="3" creationId="{8FA15C7E-D219-342F-60CA-2C5A8DE8679F}"/>
          </ac:spMkLst>
        </pc:spChg>
        <pc:spChg chg="add mod">
          <ac:chgData name="Elissa Keogh" userId="05a9318e-2877-4016-963f-51626a7b7f8f" providerId="ADAL" clId="{7A534841-5C84-4BF3-A4E8-0E0003A17AE3}" dt="2025-10-07T14:00:48.264" v="225" actId="207"/>
          <ac:spMkLst>
            <pc:docMk/>
            <pc:sldMk cId="1622687882" sldId="597"/>
            <ac:spMk id="4" creationId="{1DDF43B3-465E-AABF-FD92-19EED2676E5C}"/>
          </ac:spMkLst>
        </pc:spChg>
      </pc:sldChg>
      <pc:sldChg chg="add">
        <pc:chgData name="Elissa Keogh" userId="05a9318e-2877-4016-963f-51626a7b7f8f" providerId="ADAL" clId="{7A534841-5C84-4BF3-A4E8-0E0003A17AE3}" dt="2025-10-13T11:02:52.123" v="327"/>
        <pc:sldMkLst>
          <pc:docMk/>
          <pc:sldMk cId="3718458502" sldId="598"/>
        </pc:sldMkLst>
      </pc:sldChg>
      <pc:sldChg chg="modSp add mod setBg">
        <pc:chgData name="Elissa Keogh" userId="05a9318e-2877-4016-963f-51626a7b7f8f" providerId="ADAL" clId="{7A534841-5C84-4BF3-A4E8-0E0003A17AE3}" dt="2025-10-13T11:12:15.845" v="586" actId="1076"/>
        <pc:sldMkLst>
          <pc:docMk/>
          <pc:sldMk cId="3836903428" sldId="599"/>
        </pc:sldMkLst>
        <pc:spChg chg="mod">
          <ac:chgData name="Elissa Keogh" userId="05a9318e-2877-4016-963f-51626a7b7f8f" providerId="ADAL" clId="{7A534841-5C84-4BF3-A4E8-0E0003A17AE3}" dt="2025-10-13T11:12:15.845" v="586" actId="1076"/>
          <ac:spMkLst>
            <pc:docMk/>
            <pc:sldMk cId="3836903428" sldId="599"/>
            <ac:spMk id="2" creationId="{788FC43F-FBAC-E59F-0BBF-13D98FD8971C}"/>
          </ac:spMkLst>
        </pc:spChg>
        <pc:spChg chg="mod">
          <ac:chgData name="Elissa Keogh" userId="05a9318e-2877-4016-963f-51626a7b7f8f" providerId="ADAL" clId="{7A534841-5C84-4BF3-A4E8-0E0003A17AE3}" dt="2025-10-13T11:12:08.387" v="585" actId="27636"/>
          <ac:spMkLst>
            <pc:docMk/>
            <pc:sldMk cId="3836903428" sldId="599"/>
            <ac:spMk id="3" creationId="{86805A5F-517C-545A-2207-640F4DF26150}"/>
          </ac:spMkLst>
        </pc:spChg>
      </pc:sldChg>
      <pc:sldChg chg="addSp delSp modSp new del">
        <pc:chgData name="Elissa Keogh" userId="05a9318e-2877-4016-963f-51626a7b7f8f" providerId="ADAL" clId="{7A534841-5C84-4BF3-A4E8-0E0003A17AE3}" dt="2025-10-13T11:18:18.241" v="600" actId="47"/>
        <pc:sldMkLst>
          <pc:docMk/>
          <pc:sldMk cId="322264598" sldId="600"/>
        </pc:sldMkLst>
        <pc:picChg chg="add del mod">
          <ac:chgData name="Elissa Keogh" userId="05a9318e-2877-4016-963f-51626a7b7f8f" providerId="ADAL" clId="{7A534841-5C84-4BF3-A4E8-0E0003A17AE3}" dt="2025-10-13T11:18:07.504" v="598" actId="478"/>
          <ac:picMkLst>
            <pc:docMk/>
            <pc:sldMk cId="322264598" sldId="600"/>
            <ac:picMk id="2050" creationId="{E3E2DFCE-D124-E8BD-B10A-3E1FCF77C7E3}"/>
          </ac:picMkLst>
        </pc:picChg>
      </pc:sldChg>
      <pc:sldChg chg="add del">
        <pc:chgData name="Elissa Keogh" userId="05a9318e-2877-4016-963f-51626a7b7f8f" providerId="ADAL" clId="{7A534841-5C84-4BF3-A4E8-0E0003A17AE3}" dt="2025-10-13T11:13:56.258" v="591" actId="47"/>
        <pc:sldMkLst>
          <pc:docMk/>
          <pc:sldMk cId="1098428296" sldId="600"/>
        </pc:sldMkLst>
      </pc:sldChg>
      <pc:sldChg chg="add del">
        <pc:chgData name="Elissa Keogh" userId="05a9318e-2877-4016-963f-51626a7b7f8f" providerId="ADAL" clId="{7A534841-5C84-4BF3-A4E8-0E0003A17AE3}" dt="2025-10-13T11:13:47.458" v="589" actId="47"/>
        <pc:sldMkLst>
          <pc:docMk/>
          <pc:sldMk cId="1473155592" sldId="600"/>
        </pc:sldMkLst>
      </pc:sldChg>
      <pc:sldChg chg="add">
        <pc:chgData name="Elissa Keogh" userId="05a9318e-2877-4016-963f-51626a7b7f8f" providerId="ADAL" clId="{7A534841-5C84-4BF3-A4E8-0E0003A17AE3}" dt="2025-10-13T11:18:15.678" v="599"/>
        <pc:sldMkLst>
          <pc:docMk/>
          <pc:sldMk cId="0" sldId="60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4B991F-8C64-44F6-A28C-8E28D73FE08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9DC4F77-DD3D-4582-83AC-CBE0C7068DF5}">
      <dgm:prSet/>
      <dgm:spPr/>
      <dgm:t>
        <a:bodyPr/>
        <a:lstStyle/>
        <a:p>
          <a:r>
            <a:rPr lang="en-US"/>
            <a:t>What your body PHYSICALLY does</a:t>
          </a:r>
        </a:p>
      </dgm:t>
    </dgm:pt>
    <dgm:pt modelId="{1396BB9A-6B45-4EA2-99DF-A5E0842D603D}" type="parTrans" cxnId="{0ADCD29D-87D9-4972-AA16-29631813129E}">
      <dgm:prSet/>
      <dgm:spPr/>
      <dgm:t>
        <a:bodyPr/>
        <a:lstStyle/>
        <a:p>
          <a:endParaRPr lang="en-US"/>
        </a:p>
      </dgm:t>
    </dgm:pt>
    <dgm:pt modelId="{75B72A0B-8CEA-4A62-B8BC-0262BBDDB499}" type="sibTrans" cxnId="{0ADCD29D-87D9-4972-AA16-29631813129E}">
      <dgm:prSet/>
      <dgm:spPr/>
      <dgm:t>
        <a:bodyPr/>
        <a:lstStyle/>
        <a:p>
          <a:endParaRPr lang="en-US"/>
        </a:p>
      </dgm:t>
    </dgm:pt>
    <dgm:pt modelId="{8160B391-2198-43A9-84FC-D0D9F207A125}">
      <dgm:prSet/>
      <dgm:spPr/>
      <dgm:t>
        <a:bodyPr/>
        <a:lstStyle/>
        <a:p>
          <a:r>
            <a:rPr lang="en-US"/>
            <a:t>Your THOUGHTS and MENTAL state</a:t>
          </a:r>
        </a:p>
      </dgm:t>
    </dgm:pt>
    <dgm:pt modelId="{C2A90DBE-931B-4259-A835-401639123A8F}" type="parTrans" cxnId="{F421BC43-44AE-4CC8-8B9A-6F225E182917}">
      <dgm:prSet/>
      <dgm:spPr/>
      <dgm:t>
        <a:bodyPr/>
        <a:lstStyle/>
        <a:p>
          <a:endParaRPr lang="en-US"/>
        </a:p>
      </dgm:t>
    </dgm:pt>
    <dgm:pt modelId="{0CD72C08-0905-4278-A366-EC33414140BC}" type="sibTrans" cxnId="{F421BC43-44AE-4CC8-8B9A-6F225E182917}">
      <dgm:prSet/>
      <dgm:spPr/>
      <dgm:t>
        <a:bodyPr/>
        <a:lstStyle/>
        <a:p>
          <a:endParaRPr lang="en-US"/>
        </a:p>
      </dgm:t>
    </dgm:pt>
    <dgm:pt modelId="{C93AD19C-AC8F-4993-96F3-C2435E874DDF}">
      <dgm:prSet/>
      <dgm:spPr/>
      <dgm:t>
        <a:bodyPr/>
        <a:lstStyle/>
        <a:p>
          <a:r>
            <a:rPr lang="en-US"/>
            <a:t>Your BEHAVIOUR</a:t>
          </a:r>
        </a:p>
      </dgm:t>
    </dgm:pt>
    <dgm:pt modelId="{29B5BF48-D947-43AD-9B4F-BDF1E1782AB8}" type="parTrans" cxnId="{8D154484-E86F-4602-A0AB-5275E5DA92DD}">
      <dgm:prSet/>
      <dgm:spPr/>
      <dgm:t>
        <a:bodyPr/>
        <a:lstStyle/>
        <a:p>
          <a:endParaRPr lang="en-US"/>
        </a:p>
      </dgm:t>
    </dgm:pt>
    <dgm:pt modelId="{53C1E6FE-8961-4DE8-910C-9FA7D447CC4A}" type="sibTrans" cxnId="{8D154484-E86F-4602-A0AB-5275E5DA92DD}">
      <dgm:prSet/>
      <dgm:spPr/>
      <dgm:t>
        <a:bodyPr/>
        <a:lstStyle/>
        <a:p>
          <a:endParaRPr lang="en-US"/>
        </a:p>
      </dgm:t>
    </dgm:pt>
    <dgm:pt modelId="{5046BD1F-EAF0-4C93-9B8A-2ADFBE49F0CA}" type="pres">
      <dgm:prSet presAssocID="{A64B991F-8C64-44F6-A28C-8E28D73FE080}" presName="linear" presStyleCnt="0">
        <dgm:presLayoutVars>
          <dgm:animLvl val="lvl"/>
          <dgm:resizeHandles val="exact"/>
        </dgm:presLayoutVars>
      </dgm:prSet>
      <dgm:spPr/>
    </dgm:pt>
    <dgm:pt modelId="{B8C37C24-820A-4361-9446-867944237632}" type="pres">
      <dgm:prSet presAssocID="{89DC4F77-DD3D-4582-83AC-CBE0C7068DF5}" presName="parentText" presStyleLbl="node1" presStyleIdx="0" presStyleCnt="3">
        <dgm:presLayoutVars>
          <dgm:chMax val="0"/>
          <dgm:bulletEnabled val="1"/>
        </dgm:presLayoutVars>
      </dgm:prSet>
      <dgm:spPr/>
    </dgm:pt>
    <dgm:pt modelId="{B23DCEAA-B8C3-4FE2-8333-868D5530FF7C}" type="pres">
      <dgm:prSet presAssocID="{75B72A0B-8CEA-4A62-B8BC-0262BBDDB499}" presName="spacer" presStyleCnt="0"/>
      <dgm:spPr/>
    </dgm:pt>
    <dgm:pt modelId="{37A4FB24-2570-4EA6-898A-B7B6C1FD58DF}" type="pres">
      <dgm:prSet presAssocID="{8160B391-2198-43A9-84FC-D0D9F207A125}" presName="parentText" presStyleLbl="node1" presStyleIdx="1" presStyleCnt="3">
        <dgm:presLayoutVars>
          <dgm:chMax val="0"/>
          <dgm:bulletEnabled val="1"/>
        </dgm:presLayoutVars>
      </dgm:prSet>
      <dgm:spPr/>
    </dgm:pt>
    <dgm:pt modelId="{2EC92904-0CA1-4067-B4DD-D78F8826CACE}" type="pres">
      <dgm:prSet presAssocID="{0CD72C08-0905-4278-A366-EC33414140BC}" presName="spacer" presStyleCnt="0"/>
      <dgm:spPr/>
    </dgm:pt>
    <dgm:pt modelId="{A70758C7-CA6F-485A-8FFF-5A36D223427E}" type="pres">
      <dgm:prSet presAssocID="{C93AD19C-AC8F-4993-96F3-C2435E874DDF}" presName="parentText" presStyleLbl="node1" presStyleIdx="2" presStyleCnt="3">
        <dgm:presLayoutVars>
          <dgm:chMax val="0"/>
          <dgm:bulletEnabled val="1"/>
        </dgm:presLayoutVars>
      </dgm:prSet>
      <dgm:spPr/>
    </dgm:pt>
  </dgm:ptLst>
  <dgm:cxnLst>
    <dgm:cxn modelId="{09D3B00A-2733-49CC-9B9C-5D7A8BF6B9EB}" type="presOf" srcId="{89DC4F77-DD3D-4582-83AC-CBE0C7068DF5}" destId="{B8C37C24-820A-4361-9446-867944237632}" srcOrd="0" destOrd="0" presId="urn:microsoft.com/office/officeart/2005/8/layout/vList2"/>
    <dgm:cxn modelId="{F421BC43-44AE-4CC8-8B9A-6F225E182917}" srcId="{A64B991F-8C64-44F6-A28C-8E28D73FE080}" destId="{8160B391-2198-43A9-84FC-D0D9F207A125}" srcOrd="1" destOrd="0" parTransId="{C2A90DBE-931B-4259-A835-401639123A8F}" sibTransId="{0CD72C08-0905-4278-A366-EC33414140BC}"/>
    <dgm:cxn modelId="{D923AA4B-EAB7-4326-B75A-AE2498A6D286}" type="presOf" srcId="{A64B991F-8C64-44F6-A28C-8E28D73FE080}" destId="{5046BD1F-EAF0-4C93-9B8A-2ADFBE49F0CA}" srcOrd="0" destOrd="0" presId="urn:microsoft.com/office/officeart/2005/8/layout/vList2"/>
    <dgm:cxn modelId="{8D154484-E86F-4602-A0AB-5275E5DA92DD}" srcId="{A64B991F-8C64-44F6-A28C-8E28D73FE080}" destId="{C93AD19C-AC8F-4993-96F3-C2435E874DDF}" srcOrd="2" destOrd="0" parTransId="{29B5BF48-D947-43AD-9B4F-BDF1E1782AB8}" sibTransId="{53C1E6FE-8961-4DE8-910C-9FA7D447CC4A}"/>
    <dgm:cxn modelId="{79D82388-B4BC-4D0D-80EC-BF87B984F59A}" type="presOf" srcId="{8160B391-2198-43A9-84FC-D0D9F207A125}" destId="{37A4FB24-2570-4EA6-898A-B7B6C1FD58DF}" srcOrd="0" destOrd="0" presId="urn:microsoft.com/office/officeart/2005/8/layout/vList2"/>
    <dgm:cxn modelId="{FB1B7F8F-3FA7-4350-8C22-CBF9FD1DACD9}" type="presOf" srcId="{C93AD19C-AC8F-4993-96F3-C2435E874DDF}" destId="{A70758C7-CA6F-485A-8FFF-5A36D223427E}" srcOrd="0" destOrd="0" presId="urn:microsoft.com/office/officeart/2005/8/layout/vList2"/>
    <dgm:cxn modelId="{0ADCD29D-87D9-4972-AA16-29631813129E}" srcId="{A64B991F-8C64-44F6-A28C-8E28D73FE080}" destId="{89DC4F77-DD3D-4582-83AC-CBE0C7068DF5}" srcOrd="0" destOrd="0" parTransId="{1396BB9A-6B45-4EA2-99DF-A5E0842D603D}" sibTransId="{75B72A0B-8CEA-4A62-B8BC-0262BBDDB499}"/>
    <dgm:cxn modelId="{7A4C6B9F-BC0C-4F11-808E-173CFB5F4A6A}" type="presParOf" srcId="{5046BD1F-EAF0-4C93-9B8A-2ADFBE49F0CA}" destId="{B8C37C24-820A-4361-9446-867944237632}" srcOrd="0" destOrd="0" presId="urn:microsoft.com/office/officeart/2005/8/layout/vList2"/>
    <dgm:cxn modelId="{49AC8483-3CAF-48CB-B647-A8E56091896D}" type="presParOf" srcId="{5046BD1F-EAF0-4C93-9B8A-2ADFBE49F0CA}" destId="{B23DCEAA-B8C3-4FE2-8333-868D5530FF7C}" srcOrd="1" destOrd="0" presId="urn:microsoft.com/office/officeart/2005/8/layout/vList2"/>
    <dgm:cxn modelId="{EF204422-2DFD-4D5C-BC8D-A3F4E569D41B}" type="presParOf" srcId="{5046BD1F-EAF0-4C93-9B8A-2ADFBE49F0CA}" destId="{37A4FB24-2570-4EA6-898A-B7B6C1FD58DF}" srcOrd="2" destOrd="0" presId="urn:microsoft.com/office/officeart/2005/8/layout/vList2"/>
    <dgm:cxn modelId="{12FBFBA3-DB2D-41F9-B2F4-D95ECDC0D6D3}" type="presParOf" srcId="{5046BD1F-EAF0-4C93-9B8A-2ADFBE49F0CA}" destId="{2EC92904-0CA1-4067-B4DD-D78F8826CACE}" srcOrd="3" destOrd="0" presId="urn:microsoft.com/office/officeart/2005/8/layout/vList2"/>
    <dgm:cxn modelId="{466D2BB3-B120-478D-B9B1-CB7F97D3E1D9}" type="presParOf" srcId="{5046BD1F-EAF0-4C93-9B8A-2ADFBE49F0CA}" destId="{A70758C7-CA6F-485A-8FFF-5A36D223427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67EE6C-E97B-4D61-896A-2EFE68101A5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C6A38AD-B878-4A34-B2C1-ADD393DDD0AC}">
      <dgm:prSet/>
      <dgm:spPr/>
      <dgm:t>
        <a:bodyPr/>
        <a:lstStyle/>
        <a:p>
          <a:r>
            <a:rPr lang="en-US"/>
            <a:t>Depressants are drugs that slow down, or depress, the performance of the central nervous system</a:t>
          </a:r>
        </a:p>
      </dgm:t>
    </dgm:pt>
    <dgm:pt modelId="{19E28F1B-1AE5-416A-9D15-27CCB3DD8C3D}" type="parTrans" cxnId="{DD1F664A-289B-473D-AAAE-064A9D9F576A}">
      <dgm:prSet/>
      <dgm:spPr/>
      <dgm:t>
        <a:bodyPr/>
        <a:lstStyle/>
        <a:p>
          <a:endParaRPr lang="en-US"/>
        </a:p>
      </dgm:t>
    </dgm:pt>
    <dgm:pt modelId="{13347CF9-87C6-4453-835B-6F544B3A7594}" type="sibTrans" cxnId="{DD1F664A-289B-473D-AAAE-064A9D9F576A}">
      <dgm:prSet/>
      <dgm:spPr/>
      <dgm:t>
        <a:bodyPr/>
        <a:lstStyle/>
        <a:p>
          <a:endParaRPr lang="en-US"/>
        </a:p>
      </dgm:t>
    </dgm:pt>
    <dgm:pt modelId="{1F4D8C35-25F0-4A90-AFC0-22D0B589DCA8}">
      <dgm:prSet/>
      <dgm:spPr/>
      <dgm:t>
        <a:bodyPr/>
        <a:lstStyle/>
        <a:p>
          <a:r>
            <a:rPr lang="en-US"/>
            <a:t>The most commonly used depressant is alcohol however its effects are more complicated than other depressants because the release of noradrenaline or adrenaline (the stress hormones) can create a stimulant effect</a:t>
          </a:r>
        </a:p>
      </dgm:t>
    </dgm:pt>
    <dgm:pt modelId="{CF3BC462-EA36-4811-9E68-0E5BDD094A8F}" type="parTrans" cxnId="{6D02F870-8D17-4DD3-AF43-2ACBAC03D410}">
      <dgm:prSet/>
      <dgm:spPr/>
      <dgm:t>
        <a:bodyPr/>
        <a:lstStyle/>
        <a:p>
          <a:endParaRPr lang="en-US"/>
        </a:p>
      </dgm:t>
    </dgm:pt>
    <dgm:pt modelId="{BC4CD23D-856F-49CE-94DC-AEBF5E72C863}" type="sibTrans" cxnId="{6D02F870-8D17-4DD3-AF43-2ACBAC03D410}">
      <dgm:prSet/>
      <dgm:spPr/>
      <dgm:t>
        <a:bodyPr/>
        <a:lstStyle/>
        <a:p>
          <a:endParaRPr lang="en-US"/>
        </a:p>
      </dgm:t>
    </dgm:pt>
    <dgm:pt modelId="{1771E3B3-AE2C-406B-8EA0-285A8C60D9E8}">
      <dgm:prSet/>
      <dgm:spPr/>
      <dgm:t>
        <a:bodyPr/>
        <a:lstStyle/>
        <a:p>
          <a:r>
            <a:rPr lang="en-US"/>
            <a:t>Depressant withdrawal can be fatal</a:t>
          </a:r>
        </a:p>
      </dgm:t>
    </dgm:pt>
    <dgm:pt modelId="{CBFD7D24-E16E-4421-826E-A04343445335}" type="parTrans" cxnId="{9DDDA873-A021-423E-B580-23C2CBB48115}">
      <dgm:prSet/>
      <dgm:spPr/>
      <dgm:t>
        <a:bodyPr/>
        <a:lstStyle/>
        <a:p>
          <a:endParaRPr lang="en-US"/>
        </a:p>
      </dgm:t>
    </dgm:pt>
    <dgm:pt modelId="{733755F9-172B-4AC0-9D58-715A07C0E1F7}" type="sibTrans" cxnId="{9DDDA873-A021-423E-B580-23C2CBB48115}">
      <dgm:prSet/>
      <dgm:spPr/>
      <dgm:t>
        <a:bodyPr/>
        <a:lstStyle/>
        <a:p>
          <a:endParaRPr lang="en-US"/>
        </a:p>
      </dgm:t>
    </dgm:pt>
    <dgm:pt modelId="{EBDA3C39-24E4-41F8-ABE7-E8E69B0EB674}">
      <dgm:prSet/>
      <dgm:spPr/>
      <dgm:t>
        <a:bodyPr/>
        <a:lstStyle/>
        <a:p>
          <a:r>
            <a:rPr lang="en-US"/>
            <a:t>Cannabis is generally considered a depressant, but in larger amounts it can act like a hallucinogen.</a:t>
          </a:r>
        </a:p>
      </dgm:t>
    </dgm:pt>
    <dgm:pt modelId="{50137F1C-D3BE-4018-ADC2-6ED8A7AE0DC7}" type="parTrans" cxnId="{AFA6D6AF-17E5-47F6-87C2-7FEBDE395855}">
      <dgm:prSet/>
      <dgm:spPr/>
      <dgm:t>
        <a:bodyPr/>
        <a:lstStyle/>
        <a:p>
          <a:endParaRPr lang="en-US"/>
        </a:p>
      </dgm:t>
    </dgm:pt>
    <dgm:pt modelId="{AF7A93FC-F15E-4287-964B-922C24433863}" type="sibTrans" cxnId="{AFA6D6AF-17E5-47F6-87C2-7FEBDE395855}">
      <dgm:prSet/>
      <dgm:spPr/>
      <dgm:t>
        <a:bodyPr/>
        <a:lstStyle/>
        <a:p>
          <a:endParaRPr lang="en-US"/>
        </a:p>
      </dgm:t>
    </dgm:pt>
    <dgm:pt modelId="{CA772EEE-E701-4E74-AC50-F84CF549E0F9}">
      <dgm:prSet/>
      <dgm:spPr/>
      <dgm:t>
        <a:bodyPr/>
        <a:lstStyle/>
        <a:p>
          <a:r>
            <a:rPr lang="en-US"/>
            <a:t>Other examples include: Benzodiazepines (Diazepam)</a:t>
          </a:r>
        </a:p>
      </dgm:t>
    </dgm:pt>
    <dgm:pt modelId="{943AEE58-34C4-4E2B-A1E2-89C06027EE27}" type="parTrans" cxnId="{01C97F62-7952-42E9-9EF6-193309F85F97}">
      <dgm:prSet/>
      <dgm:spPr/>
      <dgm:t>
        <a:bodyPr/>
        <a:lstStyle/>
        <a:p>
          <a:endParaRPr lang="en-US"/>
        </a:p>
      </dgm:t>
    </dgm:pt>
    <dgm:pt modelId="{094AB66B-2DB9-4941-98F9-D1530D69E0CE}" type="sibTrans" cxnId="{01C97F62-7952-42E9-9EF6-193309F85F97}">
      <dgm:prSet/>
      <dgm:spPr/>
      <dgm:t>
        <a:bodyPr/>
        <a:lstStyle/>
        <a:p>
          <a:endParaRPr lang="en-US"/>
        </a:p>
      </dgm:t>
    </dgm:pt>
    <dgm:pt modelId="{1A93F41D-F315-45E0-A29D-0A71C31CBBE0}" type="pres">
      <dgm:prSet presAssocID="{FA67EE6C-E97B-4D61-896A-2EFE68101A53}" presName="linear" presStyleCnt="0">
        <dgm:presLayoutVars>
          <dgm:animLvl val="lvl"/>
          <dgm:resizeHandles val="exact"/>
        </dgm:presLayoutVars>
      </dgm:prSet>
      <dgm:spPr/>
    </dgm:pt>
    <dgm:pt modelId="{BB5BFD6F-8111-4544-898F-A25AB6A4EEBC}" type="pres">
      <dgm:prSet presAssocID="{7C6A38AD-B878-4A34-B2C1-ADD393DDD0AC}" presName="parentText" presStyleLbl="node1" presStyleIdx="0" presStyleCnt="5">
        <dgm:presLayoutVars>
          <dgm:chMax val="0"/>
          <dgm:bulletEnabled val="1"/>
        </dgm:presLayoutVars>
      </dgm:prSet>
      <dgm:spPr/>
    </dgm:pt>
    <dgm:pt modelId="{E0A7BE2A-A425-42B3-B6F0-F3751CD70ED1}" type="pres">
      <dgm:prSet presAssocID="{13347CF9-87C6-4453-835B-6F544B3A7594}" presName="spacer" presStyleCnt="0"/>
      <dgm:spPr/>
    </dgm:pt>
    <dgm:pt modelId="{10B2F6CA-FE15-4808-BD29-58691D25BE12}" type="pres">
      <dgm:prSet presAssocID="{1F4D8C35-25F0-4A90-AFC0-22D0B589DCA8}" presName="parentText" presStyleLbl="node1" presStyleIdx="1" presStyleCnt="5">
        <dgm:presLayoutVars>
          <dgm:chMax val="0"/>
          <dgm:bulletEnabled val="1"/>
        </dgm:presLayoutVars>
      </dgm:prSet>
      <dgm:spPr/>
    </dgm:pt>
    <dgm:pt modelId="{315A7B81-4581-4667-AEC7-3593C4EB4C80}" type="pres">
      <dgm:prSet presAssocID="{BC4CD23D-856F-49CE-94DC-AEBF5E72C863}" presName="spacer" presStyleCnt="0"/>
      <dgm:spPr/>
    </dgm:pt>
    <dgm:pt modelId="{575290C0-A636-4DE4-999F-036A31D51A62}" type="pres">
      <dgm:prSet presAssocID="{1771E3B3-AE2C-406B-8EA0-285A8C60D9E8}" presName="parentText" presStyleLbl="node1" presStyleIdx="2" presStyleCnt="5">
        <dgm:presLayoutVars>
          <dgm:chMax val="0"/>
          <dgm:bulletEnabled val="1"/>
        </dgm:presLayoutVars>
      </dgm:prSet>
      <dgm:spPr/>
    </dgm:pt>
    <dgm:pt modelId="{D8FE9AA4-8182-470A-A941-92B637AC5158}" type="pres">
      <dgm:prSet presAssocID="{733755F9-172B-4AC0-9D58-715A07C0E1F7}" presName="spacer" presStyleCnt="0"/>
      <dgm:spPr/>
    </dgm:pt>
    <dgm:pt modelId="{BA8493C3-4080-47E4-8F5F-1078F4715E08}" type="pres">
      <dgm:prSet presAssocID="{EBDA3C39-24E4-41F8-ABE7-E8E69B0EB674}" presName="parentText" presStyleLbl="node1" presStyleIdx="3" presStyleCnt="5">
        <dgm:presLayoutVars>
          <dgm:chMax val="0"/>
          <dgm:bulletEnabled val="1"/>
        </dgm:presLayoutVars>
      </dgm:prSet>
      <dgm:spPr/>
    </dgm:pt>
    <dgm:pt modelId="{D4F0048C-3CF5-4FB8-A9C0-A9F7DA051A68}" type="pres">
      <dgm:prSet presAssocID="{AF7A93FC-F15E-4287-964B-922C24433863}" presName="spacer" presStyleCnt="0"/>
      <dgm:spPr/>
    </dgm:pt>
    <dgm:pt modelId="{566F84A9-8BC8-4A9B-A2B1-5CC1F9D2A390}" type="pres">
      <dgm:prSet presAssocID="{CA772EEE-E701-4E74-AC50-F84CF549E0F9}" presName="parentText" presStyleLbl="node1" presStyleIdx="4" presStyleCnt="5">
        <dgm:presLayoutVars>
          <dgm:chMax val="0"/>
          <dgm:bulletEnabled val="1"/>
        </dgm:presLayoutVars>
      </dgm:prSet>
      <dgm:spPr/>
    </dgm:pt>
  </dgm:ptLst>
  <dgm:cxnLst>
    <dgm:cxn modelId="{2B460A05-AAC8-4E49-A820-66CF489A0967}" type="presOf" srcId="{7C6A38AD-B878-4A34-B2C1-ADD393DDD0AC}" destId="{BB5BFD6F-8111-4544-898F-A25AB6A4EEBC}" srcOrd="0" destOrd="0" presId="urn:microsoft.com/office/officeart/2005/8/layout/vList2"/>
    <dgm:cxn modelId="{C2449D21-440C-4194-B2CA-8AC9DC4B74A8}" type="presOf" srcId="{1F4D8C35-25F0-4A90-AFC0-22D0B589DCA8}" destId="{10B2F6CA-FE15-4808-BD29-58691D25BE12}" srcOrd="0" destOrd="0" presId="urn:microsoft.com/office/officeart/2005/8/layout/vList2"/>
    <dgm:cxn modelId="{4CE3CA5D-418B-4DA5-A745-AD070F5450C4}" type="presOf" srcId="{CA772EEE-E701-4E74-AC50-F84CF549E0F9}" destId="{566F84A9-8BC8-4A9B-A2B1-5CC1F9D2A390}" srcOrd="0" destOrd="0" presId="urn:microsoft.com/office/officeart/2005/8/layout/vList2"/>
    <dgm:cxn modelId="{01C97F62-7952-42E9-9EF6-193309F85F97}" srcId="{FA67EE6C-E97B-4D61-896A-2EFE68101A53}" destId="{CA772EEE-E701-4E74-AC50-F84CF549E0F9}" srcOrd="4" destOrd="0" parTransId="{943AEE58-34C4-4E2B-A1E2-89C06027EE27}" sibTransId="{094AB66B-2DB9-4941-98F9-D1530D69E0CE}"/>
    <dgm:cxn modelId="{DD1F664A-289B-473D-AAAE-064A9D9F576A}" srcId="{FA67EE6C-E97B-4D61-896A-2EFE68101A53}" destId="{7C6A38AD-B878-4A34-B2C1-ADD393DDD0AC}" srcOrd="0" destOrd="0" parTransId="{19E28F1B-1AE5-416A-9D15-27CCB3DD8C3D}" sibTransId="{13347CF9-87C6-4453-835B-6F544B3A7594}"/>
    <dgm:cxn modelId="{1C87816D-C9E5-471F-8AFC-7F6D40544E25}" type="presOf" srcId="{1771E3B3-AE2C-406B-8EA0-285A8C60D9E8}" destId="{575290C0-A636-4DE4-999F-036A31D51A62}" srcOrd="0" destOrd="0" presId="urn:microsoft.com/office/officeart/2005/8/layout/vList2"/>
    <dgm:cxn modelId="{6D02F870-8D17-4DD3-AF43-2ACBAC03D410}" srcId="{FA67EE6C-E97B-4D61-896A-2EFE68101A53}" destId="{1F4D8C35-25F0-4A90-AFC0-22D0B589DCA8}" srcOrd="1" destOrd="0" parTransId="{CF3BC462-EA36-4811-9E68-0E5BDD094A8F}" sibTransId="{BC4CD23D-856F-49CE-94DC-AEBF5E72C863}"/>
    <dgm:cxn modelId="{9DDDA873-A021-423E-B580-23C2CBB48115}" srcId="{FA67EE6C-E97B-4D61-896A-2EFE68101A53}" destId="{1771E3B3-AE2C-406B-8EA0-285A8C60D9E8}" srcOrd="2" destOrd="0" parTransId="{CBFD7D24-E16E-4421-826E-A04343445335}" sibTransId="{733755F9-172B-4AC0-9D58-715A07C0E1F7}"/>
    <dgm:cxn modelId="{AFA6D6AF-17E5-47F6-87C2-7FEBDE395855}" srcId="{FA67EE6C-E97B-4D61-896A-2EFE68101A53}" destId="{EBDA3C39-24E4-41F8-ABE7-E8E69B0EB674}" srcOrd="3" destOrd="0" parTransId="{50137F1C-D3BE-4018-ADC2-6ED8A7AE0DC7}" sibTransId="{AF7A93FC-F15E-4287-964B-922C24433863}"/>
    <dgm:cxn modelId="{A5B583B2-1822-4091-B59C-2C64FB2F38E0}" type="presOf" srcId="{FA67EE6C-E97B-4D61-896A-2EFE68101A53}" destId="{1A93F41D-F315-45E0-A29D-0A71C31CBBE0}" srcOrd="0" destOrd="0" presId="urn:microsoft.com/office/officeart/2005/8/layout/vList2"/>
    <dgm:cxn modelId="{6D05A9F0-C9C9-47F4-B3D4-F8B3E348E3A6}" type="presOf" srcId="{EBDA3C39-24E4-41F8-ABE7-E8E69B0EB674}" destId="{BA8493C3-4080-47E4-8F5F-1078F4715E08}" srcOrd="0" destOrd="0" presId="urn:microsoft.com/office/officeart/2005/8/layout/vList2"/>
    <dgm:cxn modelId="{25A8FE4A-AE5A-4391-A1B4-04EE77DBCBCC}" type="presParOf" srcId="{1A93F41D-F315-45E0-A29D-0A71C31CBBE0}" destId="{BB5BFD6F-8111-4544-898F-A25AB6A4EEBC}" srcOrd="0" destOrd="0" presId="urn:microsoft.com/office/officeart/2005/8/layout/vList2"/>
    <dgm:cxn modelId="{9FF8C91F-6105-4EAF-8B5F-9E78D3F2B47E}" type="presParOf" srcId="{1A93F41D-F315-45E0-A29D-0A71C31CBBE0}" destId="{E0A7BE2A-A425-42B3-B6F0-F3751CD70ED1}" srcOrd="1" destOrd="0" presId="urn:microsoft.com/office/officeart/2005/8/layout/vList2"/>
    <dgm:cxn modelId="{202C25A7-7EDF-4396-8657-4F877208D402}" type="presParOf" srcId="{1A93F41D-F315-45E0-A29D-0A71C31CBBE0}" destId="{10B2F6CA-FE15-4808-BD29-58691D25BE12}" srcOrd="2" destOrd="0" presId="urn:microsoft.com/office/officeart/2005/8/layout/vList2"/>
    <dgm:cxn modelId="{E3E85D4C-5D22-42EE-A4B2-88D1FAF59487}" type="presParOf" srcId="{1A93F41D-F315-45E0-A29D-0A71C31CBBE0}" destId="{315A7B81-4581-4667-AEC7-3593C4EB4C80}" srcOrd="3" destOrd="0" presId="urn:microsoft.com/office/officeart/2005/8/layout/vList2"/>
    <dgm:cxn modelId="{74AB2AFA-2A59-4F1B-A935-C4B69DBA071E}" type="presParOf" srcId="{1A93F41D-F315-45E0-A29D-0A71C31CBBE0}" destId="{575290C0-A636-4DE4-999F-036A31D51A62}" srcOrd="4" destOrd="0" presId="urn:microsoft.com/office/officeart/2005/8/layout/vList2"/>
    <dgm:cxn modelId="{8EA1268A-ED60-49AF-A2A5-B69178857508}" type="presParOf" srcId="{1A93F41D-F315-45E0-A29D-0A71C31CBBE0}" destId="{D8FE9AA4-8182-470A-A941-92B637AC5158}" srcOrd="5" destOrd="0" presId="urn:microsoft.com/office/officeart/2005/8/layout/vList2"/>
    <dgm:cxn modelId="{119B8E49-D1FA-46A6-BDF5-05D6C3BE5668}" type="presParOf" srcId="{1A93F41D-F315-45E0-A29D-0A71C31CBBE0}" destId="{BA8493C3-4080-47E4-8F5F-1078F4715E08}" srcOrd="6" destOrd="0" presId="urn:microsoft.com/office/officeart/2005/8/layout/vList2"/>
    <dgm:cxn modelId="{E35DB691-9198-4ED0-BAAA-9D062AAF2262}" type="presParOf" srcId="{1A93F41D-F315-45E0-A29D-0A71C31CBBE0}" destId="{D4F0048C-3CF5-4FB8-A9C0-A9F7DA051A68}" srcOrd="7" destOrd="0" presId="urn:microsoft.com/office/officeart/2005/8/layout/vList2"/>
    <dgm:cxn modelId="{612214FC-8507-488B-97FD-B3E047B63799}" type="presParOf" srcId="{1A93F41D-F315-45E0-A29D-0A71C31CBBE0}" destId="{566F84A9-8BC8-4A9B-A2B1-5CC1F9D2A39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5BEA11-40B9-44BF-B444-411382AAB40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AE31AF4-1CA3-4782-B34E-857E8C134245}">
      <dgm:prSet/>
      <dgm:spPr/>
      <dgm:t>
        <a:bodyPr/>
        <a:lstStyle/>
        <a:p>
          <a:r>
            <a:rPr lang="en-US"/>
            <a:t>Opiate/Opioid drugs are used in the management of pain. They work either by blocking the production of chemicals which signal pain to the central nervous system or by blocking the action of the chemicals at the 'receptor' sites within the brain </a:t>
          </a:r>
        </a:p>
      </dgm:t>
    </dgm:pt>
    <dgm:pt modelId="{BDA7C866-2E54-4527-8AEF-935B38AF5897}" type="parTrans" cxnId="{215969A5-29E3-4177-BA8D-5006032FD95C}">
      <dgm:prSet/>
      <dgm:spPr/>
      <dgm:t>
        <a:bodyPr/>
        <a:lstStyle/>
        <a:p>
          <a:endParaRPr lang="en-US"/>
        </a:p>
      </dgm:t>
    </dgm:pt>
    <dgm:pt modelId="{1A9AB977-AA3C-41D0-84DC-290C572F09BE}" type="sibTrans" cxnId="{215969A5-29E3-4177-BA8D-5006032FD95C}">
      <dgm:prSet/>
      <dgm:spPr/>
      <dgm:t>
        <a:bodyPr/>
        <a:lstStyle/>
        <a:p>
          <a:endParaRPr lang="en-US"/>
        </a:p>
      </dgm:t>
    </dgm:pt>
    <dgm:pt modelId="{5FE6F4BC-26CE-42A3-ABAD-4FF25FB4B13E}">
      <dgm:prSet/>
      <dgm:spPr/>
      <dgm:t>
        <a:bodyPr/>
        <a:lstStyle/>
        <a:p>
          <a:r>
            <a:rPr lang="en-US" b="1"/>
            <a:t>OPIATES</a:t>
          </a:r>
          <a:r>
            <a:rPr lang="en-US"/>
            <a:t> – Drugs that originate from naturally-occurring alkaloids found in the opium poppy plant. These drugs are best known for their ability to relieve pain symptoms. Heroin, Morphine and Codeine</a:t>
          </a:r>
        </a:p>
      </dgm:t>
    </dgm:pt>
    <dgm:pt modelId="{2158E017-8668-4020-828D-2DB53378FF31}" type="parTrans" cxnId="{37FDD3D6-F1CD-4AB6-AAE6-D403B5C7B811}">
      <dgm:prSet/>
      <dgm:spPr/>
      <dgm:t>
        <a:bodyPr/>
        <a:lstStyle/>
        <a:p>
          <a:endParaRPr lang="en-US"/>
        </a:p>
      </dgm:t>
    </dgm:pt>
    <dgm:pt modelId="{75166B57-40B6-4D8B-BEEC-0E0E3A80B26D}" type="sibTrans" cxnId="{37FDD3D6-F1CD-4AB6-AAE6-D403B5C7B811}">
      <dgm:prSet/>
      <dgm:spPr/>
      <dgm:t>
        <a:bodyPr/>
        <a:lstStyle/>
        <a:p>
          <a:endParaRPr lang="en-US"/>
        </a:p>
      </dgm:t>
    </dgm:pt>
    <dgm:pt modelId="{89AFCC50-9031-49CC-A651-4EA83B7CC672}">
      <dgm:prSet/>
      <dgm:spPr/>
      <dgm:t>
        <a:bodyPr/>
        <a:lstStyle/>
        <a:p>
          <a:r>
            <a:rPr lang="en-GB" b="1"/>
            <a:t>OPIOIDS </a:t>
          </a:r>
          <a:r>
            <a:rPr lang="en-GB"/>
            <a:t>– Synthetic drugs that produce opiate-like effects. When comparing opiate vs, opioid, both substances produce pain killing effects. Oxycodone, Methadone, Fentanyl </a:t>
          </a:r>
          <a:endParaRPr lang="en-US"/>
        </a:p>
      </dgm:t>
    </dgm:pt>
    <dgm:pt modelId="{5A937EA0-E4B9-4F2C-80BA-92471A712C0F}" type="parTrans" cxnId="{D4AA46DC-2AFB-4CBF-BB93-AFF5F732EAE4}">
      <dgm:prSet/>
      <dgm:spPr/>
      <dgm:t>
        <a:bodyPr/>
        <a:lstStyle/>
        <a:p>
          <a:endParaRPr lang="en-US"/>
        </a:p>
      </dgm:t>
    </dgm:pt>
    <dgm:pt modelId="{FFF2CED3-6456-41E2-8F3D-F4C1EF6E5EF1}" type="sibTrans" cxnId="{D4AA46DC-2AFB-4CBF-BB93-AFF5F732EAE4}">
      <dgm:prSet/>
      <dgm:spPr/>
      <dgm:t>
        <a:bodyPr/>
        <a:lstStyle/>
        <a:p>
          <a:endParaRPr lang="en-US"/>
        </a:p>
      </dgm:t>
    </dgm:pt>
    <dgm:pt modelId="{09963386-A759-4942-B80D-15F54A65A44A}" type="pres">
      <dgm:prSet presAssocID="{0B5BEA11-40B9-44BF-B444-411382AAB403}" presName="linear" presStyleCnt="0">
        <dgm:presLayoutVars>
          <dgm:animLvl val="lvl"/>
          <dgm:resizeHandles val="exact"/>
        </dgm:presLayoutVars>
      </dgm:prSet>
      <dgm:spPr/>
    </dgm:pt>
    <dgm:pt modelId="{A7D71C03-E635-4710-9A99-66B59D27510D}" type="pres">
      <dgm:prSet presAssocID="{AAE31AF4-1CA3-4782-B34E-857E8C134245}" presName="parentText" presStyleLbl="node1" presStyleIdx="0" presStyleCnt="3">
        <dgm:presLayoutVars>
          <dgm:chMax val="0"/>
          <dgm:bulletEnabled val="1"/>
        </dgm:presLayoutVars>
      </dgm:prSet>
      <dgm:spPr/>
    </dgm:pt>
    <dgm:pt modelId="{395D87F5-568F-4A27-BBD1-02276F1FB05A}" type="pres">
      <dgm:prSet presAssocID="{1A9AB977-AA3C-41D0-84DC-290C572F09BE}" presName="spacer" presStyleCnt="0"/>
      <dgm:spPr/>
    </dgm:pt>
    <dgm:pt modelId="{31D10294-8C72-43B4-8C6B-1F7FB33A6955}" type="pres">
      <dgm:prSet presAssocID="{5FE6F4BC-26CE-42A3-ABAD-4FF25FB4B13E}" presName="parentText" presStyleLbl="node1" presStyleIdx="1" presStyleCnt="3">
        <dgm:presLayoutVars>
          <dgm:chMax val="0"/>
          <dgm:bulletEnabled val="1"/>
        </dgm:presLayoutVars>
      </dgm:prSet>
      <dgm:spPr/>
    </dgm:pt>
    <dgm:pt modelId="{33022F6D-6F2C-4A4C-AF62-4FE7F00A149D}" type="pres">
      <dgm:prSet presAssocID="{75166B57-40B6-4D8B-BEEC-0E0E3A80B26D}" presName="spacer" presStyleCnt="0"/>
      <dgm:spPr/>
    </dgm:pt>
    <dgm:pt modelId="{379D6FD2-91EB-44F0-8851-A4FC650E196F}" type="pres">
      <dgm:prSet presAssocID="{89AFCC50-9031-49CC-A651-4EA83B7CC672}" presName="parentText" presStyleLbl="node1" presStyleIdx="2" presStyleCnt="3">
        <dgm:presLayoutVars>
          <dgm:chMax val="0"/>
          <dgm:bulletEnabled val="1"/>
        </dgm:presLayoutVars>
      </dgm:prSet>
      <dgm:spPr/>
    </dgm:pt>
  </dgm:ptLst>
  <dgm:cxnLst>
    <dgm:cxn modelId="{BE797469-AC15-433F-92B2-AB309EEE77D1}" type="presOf" srcId="{5FE6F4BC-26CE-42A3-ABAD-4FF25FB4B13E}" destId="{31D10294-8C72-43B4-8C6B-1F7FB33A6955}" srcOrd="0" destOrd="0" presId="urn:microsoft.com/office/officeart/2005/8/layout/vList2"/>
    <dgm:cxn modelId="{215969A5-29E3-4177-BA8D-5006032FD95C}" srcId="{0B5BEA11-40B9-44BF-B444-411382AAB403}" destId="{AAE31AF4-1CA3-4782-B34E-857E8C134245}" srcOrd="0" destOrd="0" parTransId="{BDA7C866-2E54-4527-8AEF-935B38AF5897}" sibTransId="{1A9AB977-AA3C-41D0-84DC-290C572F09BE}"/>
    <dgm:cxn modelId="{E80ED1C4-93A9-440F-91E3-79ABF5A57931}" type="presOf" srcId="{89AFCC50-9031-49CC-A651-4EA83B7CC672}" destId="{379D6FD2-91EB-44F0-8851-A4FC650E196F}" srcOrd="0" destOrd="0" presId="urn:microsoft.com/office/officeart/2005/8/layout/vList2"/>
    <dgm:cxn modelId="{37FDD3D6-F1CD-4AB6-AAE6-D403B5C7B811}" srcId="{0B5BEA11-40B9-44BF-B444-411382AAB403}" destId="{5FE6F4BC-26CE-42A3-ABAD-4FF25FB4B13E}" srcOrd="1" destOrd="0" parTransId="{2158E017-8668-4020-828D-2DB53378FF31}" sibTransId="{75166B57-40B6-4D8B-BEEC-0E0E3A80B26D}"/>
    <dgm:cxn modelId="{D4AA46DC-2AFB-4CBF-BB93-AFF5F732EAE4}" srcId="{0B5BEA11-40B9-44BF-B444-411382AAB403}" destId="{89AFCC50-9031-49CC-A651-4EA83B7CC672}" srcOrd="2" destOrd="0" parTransId="{5A937EA0-E4B9-4F2C-80BA-92471A712C0F}" sibTransId="{FFF2CED3-6456-41E2-8F3D-F4C1EF6E5EF1}"/>
    <dgm:cxn modelId="{877A9FEA-0ED3-4C7D-BA9C-87B73131AA59}" type="presOf" srcId="{0B5BEA11-40B9-44BF-B444-411382AAB403}" destId="{09963386-A759-4942-B80D-15F54A65A44A}" srcOrd="0" destOrd="0" presId="urn:microsoft.com/office/officeart/2005/8/layout/vList2"/>
    <dgm:cxn modelId="{425969EB-095F-4B5C-9A5B-B0D4FAFE598F}" type="presOf" srcId="{AAE31AF4-1CA3-4782-B34E-857E8C134245}" destId="{A7D71C03-E635-4710-9A99-66B59D27510D}" srcOrd="0" destOrd="0" presId="urn:microsoft.com/office/officeart/2005/8/layout/vList2"/>
    <dgm:cxn modelId="{8002191D-205A-4C1A-AF76-B0894D6F108F}" type="presParOf" srcId="{09963386-A759-4942-B80D-15F54A65A44A}" destId="{A7D71C03-E635-4710-9A99-66B59D27510D}" srcOrd="0" destOrd="0" presId="urn:microsoft.com/office/officeart/2005/8/layout/vList2"/>
    <dgm:cxn modelId="{2A7F06AB-11B5-41C1-B37B-7F0467E123CD}" type="presParOf" srcId="{09963386-A759-4942-B80D-15F54A65A44A}" destId="{395D87F5-568F-4A27-BBD1-02276F1FB05A}" srcOrd="1" destOrd="0" presId="urn:microsoft.com/office/officeart/2005/8/layout/vList2"/>
    <dgm:cxn modelId="{CA3BBE3A-5103-469B-A513-DA5C5D878B83}" type="presParOf" srcId="{09963386-A759-4942-B80D-15F54A65A44A}" destId="{31D10294-8C72-43B4-8C6B-1F7FB33A6955}" srcOrd="2" destOrd="0" presId="urn:microsoft.com/office/officeart/2005/8/layout/vList2"/>
    <dgm:cxn modelId="{17925669-7394-4AF8-A1FD-0C9787EBF5B5}" type="presParOf" srcId="{09963386-A759-4942-B80D-15F54A65A44A}" destId="{33022F6D-6F2C-4A4C-AF62-4FE7F00A149D}" srcOrd="3" destOrd="0" presId="urn:microsoft.com/office/officeart/2005/8/layout/vList2"/>
    <dgm:cxn modelId="{B4198CAD-3124-4BF8-AA80-CCB6E3C25E2C}" type="presParOf" srcId="{09963386-A759-4942-B80D-15F54A65A44A}" destId="{379D6FD2-91EB-44F0-8851-A4FC650E196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37C24-820A-4361-9446-867944237632}">
      <dsp:nvSpPr>
        <dsp:cNvPr id="0" name=""/>
        <dsp:cNvSpPr/>
      </dsp:nvSpPr>
      <dsp:spPr>
        <a:xfrm>
          <a:off x="0" y="43259"/>
          <a:ext cx="7012370" cy="146983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What your body PHYSICALLY does</a:t>
          </a:r>
        </a:p>
      </dsp:txBody>
      <dsp:txXfrm>
        <a:off x="71751" y="115010"/>
        <a:ext cx="6868868" cy="1326328"/>
      </dsp:txXfrm>
    </dsp:sp>
    <dsp:sp modelId="{37A4FB24-2570-4EA6-898A-B7B6C1FD58DF}">
      <dsp:nvSpPr>
        <dsp:cNvPr id="0" name=""/>
        <dsp:cNvSpPr/>
      </dsp:nvSpPr>
      <dsp:spPr>
        <a:xfrm>
          <a:off x="0" y="1619650"/>
          <a:ext cx="7012370" cy="1469830"/>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Your THOUGHTS and MENTAL state</a:t>
          </a:r>
        </a:p>
      </dsp:txBody>
      <dsp:txXfrm>
        <a:off x="71751" y="1691401"/>
        <a:ext cx="6868868" cy="1326328"/>
      </dsp:txXfrm>
    </dsp:sp>
    <dsp:sp modelId="{A70758C7-CA6F-485A-8FFF-5A36D223427E}">
      <dsp:nvSpPr>
        <dsp:cNvPr id="0" name=""/>
        <dsp:cNvSpPr/>
      </dsp:nvSpPr>
      <dsp:spPr>
        <a:xfrm>
          <a:off x="0" y="3196040"/>
          <a:ext cx="7012370" cy="146983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Your BEHAVIOUR</a:t>
          </a:r>
        </a:p>
      </dsp:txBody>
      <dsp:txXfrm>
        <a:off x="71751" y="3267791"/>
        <a:ext cx="6868868" cy="13263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BFD6F-8111-4544-898F-A25AB6A4EEBC}">
      <dsp:nvSpPr>
        <dsp:cNvPr id="0" name=""/>
        <dsp:cNvSpPr/>
      </dsp:nvSpPr>
      <dsp:spPr>
        <a:xfrm>
          <a:off x="0" y="94723"/>
          <a:ext cx="5638986" cy="727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Depressants are drugs that slow down, or depress, the performance of the central nervous system</a:t>
          </a:r>
        </a:p>
      </dsp:txBody>
      <dsp:txXfrm>
        <a:off x="35500" y="130223"/>
        <a:ext cx="5567986" cy="656228"/>
      </dsp:txXfrm>
    </dsp:sp>
    <dsp:sp modelId="{10B2F6CA-FE15-4808-BD29-58691D25BE12}">
      <dsp:nvSpPr>
        <dsp:cNvPr id="0" name=""/>
        <dsp:cNvSpPr/>
      </dsp:nvSpPr>
      <dsp:spPr>
        <a:xfrm>
          <a:off x="0" y="859391"/>
          <a:ext cx="5638986" cy="727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The most commonly used depressant is alcohol however its effects are more complicated than other depressants because the release of noradrenaline or adrenaline (the stress hormones) can create a stimulant effect</a:t>
          </a:r>
        </a:p>
      </dsp:txBody>
      <dsp:txXfrm>
        <a:off x="35500" y="894891"/>
        <a:ext cx="5567986" cy="656228"/>
      </dsp:txXfrm>
    </dsp:sp>
    <dsp:sp modelId="{575290C0-A636-4DE4-999F-036A31D51A62}">
      <dsp:nvSpPr>
        <dsp:cNvPr id="0" name=""/>
        <dsp:cNvSpPr/>
      </dsp:nvSpPr>
      <dsp:spPr>
        <a:xfrm>
          <a:off x="0" y="1624059"/>
          <a:ext cx="5638986" cy="727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Depressant withdrawal can be fatal</a:t>
          </a:r>
        </a:p>
      </dsp:txBody>
      <dsp:txXfrm>
        <a:off x="35500" y="1659559"/>
        <a:ext cx="5567986" cy="656228"/>
      </dsp:txXfrm>
    </dsp:sp>
    <dsp:sp modelId="{BA8493C3-4080-47E4-8F5F-1078F4715E08}">
      <dsp:nvSpPr>
        <dsp:cNvPr id="0" name=""/>
        <dsp:cNvSpPr/>
      </dsp:nvSpPr>
      <dsp:spPr>
        <a:xfrm>
          <a:off x="0" y="2388728"/>
          <a:ext cx="5638986" cy="727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Cannabis is generally considered a depressant, but in larger amounts it can act like a hallucinogen.</a:t>
          </a:r>
        </a:p>
      </dsp:txBody>
      <dsp:txXfrm>
        <a:off x="35500" y="2424228"/>
        <a:ext cx="5567986" cy="656228"/>
      </dsp:txXfrm>
    </dsp:sp>
    <dsp:sp modelId="{566F84A9-8BC8-4A9B-A2B1-5CC1F9D2A390}">
      <dsp:nvSpPr>
        <dsp:cNvPr id="0" name=""/>
        <dsp:cNvSpPr/>
      </dsp:nvSpPr>
      <dsp:spPr>
        <a:xfrm>
          <a:off x="0" y="3153396"/>
          <a:ext cx="5638986" cy="727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Other examples include: Benzodiazepines (Diazepam)</a:t>
          </a:r>
        </a:p>
      </dsp:txBody>
      <dsp:txXfrm>
        <a:off x="35500" y="3188896"/>
        <a:ext cx="5567986" cy="6562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D71C03-E635-4710-9A99-66B59D27510D}">
      <dsp:nvSpPr>
        <dsp:cNvPr id="0" name=""/>
        <dsp:cNvSpPr/>
      </dsp:nvSpPr>
      <dsp:spPr>
        <a:xfrm>
          <a:off x="0" y="80191"/>
          <a:ext cx="6305030" cy="1141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Opiate/Opioid drugs are used in the management of pain. They work either by blocking the production of chemicals which signal pain to the central nervous system or by blocking the action of the chemicals at the 'receptor' sites within the brain </a:t>
          </a:r>
        </a:p>
      </dsp:txBody>
      <dsp:txXfrm>
        <a:off x="55744" y="135935"/>
        <a:ext cx="6193542" cy="1030432"/>
      </dsp:txXfrm>
    </dsp:sp>
    <dsp:sp modelId="{31D10294-8C72-43B4-8C6B-1F7FB33A6955}">
      <dsp:nvSpPr>
        <dsp:cNvPr id="0" name=""/>
        <dsp:cNvSpPr/>
      </dsp:nvSpPr>
      <dsp:spPr>
        <a:xfrm>
          <a:off x="0" y="1268191"/>
          <a:ext cx="6305030" cy="1141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OPIATES</a:t>
          </a:r>
          <a:r>
            <a:rPr lang="en-US" sz="1600" kern="1200"/>
            <a:t> – Drugs that originate from naturally-occurring alkaloids found in the opium poppy plant. These drugs are best known for their ability to relieve pain symptoms. Heroin, Morphine and Codeine</a:t>
          </a:r>
        </a:p>
      </dsp:txBody>
      <dsp:txXfrm>
        <a:off x="55744" y="1323935"/>
        <a:ext cx="6193542" cy="1030432"/>
      </dsp:txXfrm>
    </dsp:sp>
    <dsp:sp modelId="{379D6FD2-91EB-44F0-8851-A4FC650E196F}">
      <dsp:nvSpPr>
        <dsp:cNvPr id="0" name=""/>
        <dsp:cNvSpPr/>
      </dsp:nvSpPr>
      <dsp:spPr>
        <a:xfrm>
          <a:off x="0" y="2456191"/>
          <a:ext cx="6305030" cy="1141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OPIOIDS </a:t>
          </a:r>
          <a:r>
            <a:rPr lang="en-GB" sz="1600" kern="1200"/>
            <a:t>– Synthetic drugs that produce opiate-like effects. When comparing opiate vs, opioid, both substances produce pain killing effects. Oxycodone, Methadone, Fentanyl </a:t>
          </a:r>
          <a:endParaRPr lang="en-US" sz="1600" kern="1200"/>
        </a:p>
      </dsp:txBody>
      <dsp:txXfrm>
        <a:off x="55744" y="2511935"/>
        <a:ext cx="6193542" cy="10304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E79E31-1C53-4A3A-A5AB-B89E14A65950}"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7C4D-6353-4F42-83E2-96640FA309A5}" type="slidenum">
              <a:rPr lang="en-GB" smtClean="0"/>
              <a:t>‹#›</a:t>
            </a:fld>
            <a:endParaRPr lang="en-GB"/>
          </a:p>
        </p:txBody>
      </p:sp>
    </p:spTree>
    <p:extLst>
      <p:ext uri="{BB962C8B-B14F-4D97-AF65-F5344CB8AC3E}">
        <p14:creationId xmlns:p14="http://schemas.microsoft.com/office/powerpoint/2010/main" val="900829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youtube.com/watch?v=cssRZEI9ujY"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178A711-8791-4943-92B7-46DF9226E061}" type="slidenum">
              <a:rPr lang="en-GB" altLang="en-US" smtClean="0">
                <a:solidFill>
                  <a:schemeClr val="tx2"/>
                </a:solidFill>
                <a:latin typeface="Verdana" panose="020B0604030504040204" pitchFamily="34" charset="0"/>
              </a:rPr>
              <a:pPr>
                <a:spcBef>
                  <a:spcPct val="0"/>
                </a:spcBef>
              </a:pPr>
              <a:t>1</a:t>
            </a:fld>
            <a:endParaRPr lang="en-GB" altLang="en-US">
              <a:solidFill>
                <a:schemeClr val="tx2"/>
              </a:solidFill>
              <a:latin typeface="Verdana" panose="020B0604030504040204" pitchFamily="34" charset="0"/>
            </a:endParaRPr>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251178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A48BBA4-3312-4087-9B24-FF6EF2854579}" type="slidenum">
              <a:rPr lang="en-GB" altLang="en-US" smtClean="0">
                <a:solidFill>
                  <a:schemeClr val="tx2"/>
                </a:solidFill>
                <a:latin typeface="Verdana" panose="020B0604030504040204" pitchFamily="34" charset="0"/>
              </a:rPr>
              <a:pPr>
                <a:spcBef>
                  <a:spcPct val="0"/>
                </a:spcBef>
              </a:pPr>
              <a:t>4</a:t>
            </a:fld>
            <a:endParaRPr lang="en-GB" altLang="en-US">
              <a:solidFill>
                <a:schemeClr val="tx2"/>
              </a:solidFill>
              <a:latin typeface="Verdana" panose="020B0604030504040204" pitchFamily="34" charset="0"/>
            </a:endParaRPr>
          </a:p>
        </p:txBody>
      </p:sp>
      <p:sp>
        <p:nvSpPr>
          <p:cNvPr id="176131" name="Rectangle 2"/>
          <p:cNvSpPr>
            <a:spLocks noGrp="1" noRot="1" noChangeAspect="1" noChangeArrowheads="1" noTextEdit="1"/>
          </p:cNvSpPr>
          <p:nvPr>
            <p:ph type="sldImg"/>
          </p:nvPr>
        </p:nvSpPr>
        <p:spPr>
          <a:ln/>
        </p:spPr>
      </p:sp>
      <p:sp>
        <p:nvSpPr>
          <p:cNvPr id="176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So not only is the brain developing up until the mid 20’s, it is also going through a process called </a:t>
            </a:r>
            <a:r>
              <a:rPr lang="en-US" altLang="en-US" b="1" dirty="0"/>
              <a:t>Synaptic Pruning</a:t>
            </a:r>
          </a:p>
          <a:p>
            <a:pPr eaLnBrk="1" hangingPunct="1"/>
            <a:endParaRPr lang="en-US" altLang="en-US" b="1" dirty="0"/>
          </a:p>
          <a:p>
            <a:pPr eaLnBrk="1" hangingPunct="1"/>
            <a:r>
              <a:rPr lang="en-US" altLang="en-US" b="0" dirty="0"/>
              <a:t>This is where the brain sorts or reinforces certain connections and others that aren’t used disappear, so its through this way we pattern and reinforce certain behaviors.</a:t>
            </a:r>
          </a:p>
          <a:p>
            <a:pPr eaLnBrk="1" hangingPunct="1"/>
            <a:endParaRPr lang="en-US" altLang="en-US" b="0" dirty="0"/>
          </a:p>
          <a:p>
            <a:pPr eaLnBrk="1" hangingPunct="1"/>
            <a:r>
              <a:rPr lang="en-US" altLang="en-US" b="0" dirty="0"/>
              <a:t>Pruning is influenced by environmental factors and is widely thought to represent learning </a:t>
            </a:r>
          </a:p>
          <a:p>
            <a:pPr eaLnBrk="1" hangingPunct="1"/>
            <a:endParaRPr lang="en-US" altLang="en-US" b="0" dirty="0"/>
          </a:p>
          <a:p>
            <a:pPr eaLnBrk="1" hangingPunct="1"/>
            <a:r>
              <a:rPr lang="en-US" altLang="en-US" b="0" dirty="0"/>
              <a:t>So exposure to substances earlier in life can reinforce patterns of addictive behavior. </a:t>
            </a:r>
            <a:endParaRPr lang="en-GB" altLang="en-US" b="0" dirty="0"/>
          </a:p>
        </p:txBody>
      </p:sp>
    </p:spTree>
    <p:extLst>
      <p:ext uri="{BB962C8B-B14F-4D97-AF65-F5344CB8AC3E}">
        <p14:creationId xmlns:p14="http://schemas.microsoft.com/office/powerpoint/2010/main" val="26370888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Talk about </a:t>
            </a:r>
          </a:p>
        </p:txBody>
      </p:sp>
      <p:sp>
        <p:nvSpPr>
          <p:cNvPr id="4" name="Slide Number Placeholder 3"/>
          <p:cNvSpPr>
            <a:spLocks noGrp="1"/>
          </p:cNvSpPr>
          <p:nvPr>
            <p:ph type="sldNum" sz="quarter" idx="5"/>
          </p:nvPr>
        </p:nvSpPr>
        <p:spPr/>
        <p:txBody>
          <a:bodyPr/>
          <a:lstStyle/>
          <a:p>
            <a:fld id="{FBBEB15C-C89C-43F9-AD4A-D38FA54EF2D7}" type="slidenum">
              <a:rPr lang="en-GB" smtClean="0"/>
              <a:t>5</a:t>
            </a:fld>
            <a:endParaRPr lang="en-GB"/>
          </a:p>
        </p:txBody>
      </p:sp>
    </p:spTree>
    <p:extLst>
      <p:ext uri="{BB962C8B-B14F-4D97-AF65-F5344CB8AC3E}">
        <p14:creationId xmlns:p14="http://schemas.microsoft.com/office/powerpoint/2010/main" val="703405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mn-lt"/>
                <a:ea typeface="Calibri" pitchFamily="34"/>
              </a:rPr>
              <a:t>Top 3 substances use amongst our CYP recorded are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mn-lt"/>
                <a:ea typeface="Calibri" pitchFamily="34"/>
              </a:rPr>
              <a:t>1</a:t>
            </a:r>
            <a:r>
              <a:rPr lang="en-GB" sz="1200" b="0" i="0" u="none" strike="noStrike" kern="1200" cap="none" spc="0" baseline="30000" dirty="0">
                <a:solidFill>
                  <a:srgbClr val="000000"/>
                </a:solidFill>
                <a:uFillTx/>
                <a:latin typeface="+mn-lt"/>
                <a:ea typeface="Calibri" pitchFamily="34"/>
              </a:rPr>
              <a:t>st</a:t>
            </a:r>
            <a:r>
              <a:rPr lang="en-GB" sz="1200" b="0" i="0" u="none" strike="noStrike" kern="1200" cap="none" spc="0" baseline="0" dirty="0">
                <a:solidFill>
                  <a:srgbClr val="000000"/>
                </a:solidFill>
                <a:uFillTx/>
                <a:latin typeface="+mn-lt"/>
                <a:ea typeface="Calibri" pitchFamily="34"/>
              </a:rPr>
              <a:t> </a:t>
            </a:r>
            <a:r>
              <a:rPr lang="en-GB" sz="1200" b="1" i="0" u="none" strike="noStrike" kern="1200" cap="none" spc="0" baseline="0" dirty="0">
                <a:solidFill>
                  <a:srgbClr val="000000"/>
                </a:solidFill>
                <a:uFillTx/>
                <a:latin typeface="+mn-lt"/>
                <a:ea typeface="Calibri" pitchFamily="34"/>
              </a:rPr>
              <a:t>Cannabis</a:t>
            </a:r>
            <a:r>
              <a:rPr lang="en-GB" sz="1200" b="0" i="0" u="none" strike="noStrike" kern="1200" cap="none" spc="0" baseline="0" dirty="0">
                <a:solidFill>
                  <a:srgbClr val="000000"/>
                </a:solidFill>
                <a:uFillTx/>
                <a:latin typeface="+mn-lt"/>
                <a:ea typeface="Calibri" pitchFamily="34"/>
              </a:rPr>
              <a:t>, 2</a:t>
            </a:r>
            <a:r>
              <a:rPr lang="en-GB" sz="1200" b="0" i="0" u="none" strike="noStrike" kern="1200" cap="none" spc="0" baseline="30000" dirty="0">
                <a:solidFill>
                  <a:srgbClr val="000000"/>
                </a:solidFill>
                <a:uFillTx/>
                <a:latin typeface="+mn-lt"/>
                <a:ea typeface="Calibri" pitchFamily="34"/>
              </a:rPr>
              <a:t>nd</a:t>
            </a:r>
            <a:r>
              <a:rPr lang="en-GB" sz="1200" b="0" i="0" u="none" strike="noStrike" kern="1200" cap="none" spc="0" baseline="0" dirty="0">
                <a:solidFill>
                  <a:srgbClr val="000000"/>
                </a:solidFill>
                <a:uFillTx/>
                <a:latin typeface="+mn-lt"/>
                <a:ea typeface="Calibri" pitchFamily="34"/>
              </a:rPr>
              <a:t> </a:t>
            </a:r>
            <a:r>
              <a:rPr lang="en-GB" sz="1200" b="1" i="0" u="none" strike="noStrike" kern="1200" cap="none" spc="0" baseline="0" dirty="0">
                <a:solidFill>
                  <a:srgbClr val="000000"/>
                </a:solidFill>
                <a:uFillTx/>
                <a:latin typeface="+mn-lt"/>
                <a:ea typeface="Calibri" pitchFamily="34"/>
              </a:rPr>
              <a:t>Alcohol</a:t>
            </a:r>
            <a:r>
              <a:rPr lang="en-GB" sz="1200" b="0" i="0" u="none" strike="noStrike" kern="1200" cap="none" spc="0" baseline="0" dirty="0">
                <a:solidFill>
                  <a:srgbClr val="000000"/>
                </a:solidFill>
                <a:uFillTx/>
                <a:latin typeface="+mn-lt"/>
                <a:ea typeface="Calibri" pitchFamily="34"/>
              </a:rPr>
              <a:t> 3</a:t>
            </a:r>
            <a:r>
              <a:rPr lang="en-GB" sz="1200" b="0" i="0" u="none" strike="noStrike" kern="1200" cap="none" spc="0" baseline="30000" dirty="0">
                <a:solidFill>
                  <a:srgbClr val="000000"/>
                </a:solidFill>
                <a:uFillTx/>
                <a:latin typeface="+mn-lt"/>
                <a:ea typeface="Calibri" pitchFamily="34"/>
              </a:rPr>
              <a:t>rd</a:t>
            </a:r>
            <a:r>
              <a:rPr lang="en-GB" sz="1200" b="0" i="0" u="none" strike="noStrike" kern="1200" cap="none" spc="0" baseline="0" dirty="0">
                <a:solidFill>
                  <a:srgbClr val="000000"/>
                </a:solidFill>
                <a:uFillTx/>
                <a:latin typeface="+mn-lt"/>
                <a:ea typeface="Calibri" pitchFamily="34"/>
              </a:rPr>
              <a:t> </a:t>
            </a:r>
            <a:r>
              <a:rPr lang="en-GB" sz="1200" b="1" i="0" u="none" strike="noStrike" kern="1200" cap="none" spc="0" baseline="0" dirty="0">
                <a:solidFill>
                  <a:srgbClr val="000000"/>
                </a:solidFill>
                <a:uFillTx/>
                <a:latin typeface="+mn-lt"/>
                <a:ea typeface="Calibri" pitchFamily="34"/>
              </a:rPr>
              <a:t>Hallucinogenic</a:t>
            </a:r>
            <a:r>
              <a:rPr lang="en-GB" sz="1200" b="0" i="0" u="none" strike="noStrike" kern="1200" cap="none" spc="0" baseline="0" dirty="0">
                <a:solidFill>
                  <a:srgbClr val="000000"/>
                </a:solidFill>
                <a:uFillTx/>
                <a:latin typeface="+mn-lt"/>
                <a:ea typeface="Calibri" pitchFamily="34"/>
              </a:rPr>
              <a:t>. </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0" cap="none" spc="0" baseline="0" dirty="0">
                <a:solidFill>
                  <a:srgbClr val="000000"/>
                </a:solidFill>
                <a:uFillTx/>
                <a:latin typeface="+mn-lt"/>
                <a:ea typeface="Calibri" pitchFamily="34"/>
              </a:rPr>
              <a:t>Top 3 substance use amongst </a:t>
            </a:r>
            <a:r>
              <a:rPr lang="en-GB" sz="1200" b="0" i="0" u="none" strike="noStrike" kern="0" cap="none" spc="0" baseline="0" dirty="0" err="1">
                <a:solidFill>
                  <a:srgbClr val="000000"/>
                </a:solidFill>
                <a:uFillTx/>
                <a:latin typeface="+mn-lt"/>
                <a:ea typeface="Calibri" pitchFamily="34"/>
              </a:rPr>
              <a:t>andult</a:t>
            </a:r>
            <a:r>
              <a:rPr lang="en-GB" sz="1200" b="0" i="0" u="none" strike="noStrike" kern="0" cap="none" spc="0" baseline="0" dirty="0">
                <a:solidFill>
                  <a:srgbClr val="000000"/>
                </a:solidFill>
                <a:uFillTx/>
                <a:latin typeface="+mn-lt"/>
                <a:ea typeface="Calibri" pitchFamily="34"/>
              </a:rPr>
              <a:t> and Family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mn-lt"/>
                <a:ea typeface="Calibri" pitchFamily="34"/>
              </a:rPr>
              <a:t>1</a:t>
            </a:r>
            <a:r>
              <a:rPr lang="en-GB" sz="1200" b="0" i="0" u="none" strike="noStrike" kern="1200" cap="none" spc="0" baseline="30000" dirty="0">
                <a:solidFill>
                  <a:srgbClr val="000000"/>
                </a:solidFill>
                <a:uFillTx/>
                <a:latin typeface="+mn-lt"/>
                <a:ea typeface="Calibri" pitchFamily="34"/>
              </a:rPr>
              <a:t>st</a:t>
            </a:r>
            <a:r>
              <a:rPr lang="en-GB" sz="1200" b="0" i="0" u="none" strike="noStrike" kern="1200" cap="none" spc="0" baseline="0" dirty="0">
                <a:solidFill>
                  <a:srgbClr val="000000"/>
                </a:solidFill>
                <a:uFillTx/>
                <a:latin typeface="+mn-lt"/>
                <a:ea typeface="Calibri" pitchFamily="34"/>
              </a:rPr>
              <a:t> </a:t>
            </a:r>
            <a:r>
              <a:rPr lang="en-GB" sz="1200" b="1" i="0" u="none" strike="noStrike" kern="1200" cap="none" spc="0" baseline="0" dirty="0">
                <a:solidFill>
                  <a:srgbClr val="000000"/>
                </a:solidFill>
                <a:uFillTx/>
                <a:latin typeface="+mn-lt"/>
                <a:ea typeface="Calibri" pitchFamily="34"/>
              </a:rPr>
              <a:t>Alcohol </a:t>
            </a:r>
            <a:r>
              <a:rPr lang="en-GB" sz="1200" b="0" i="0" u="none" strike="noStrike" kern="1200" cap="none" spc="0" baseline="0" dirty="0">
                <a:solidFill>
                  <a:srgbClr val="000000"/>
                </a:solidFill>
                <a:uFillTx/>
                <a:latin typeface="+mn-lt"/>
                <a:ea typeface="Calibri" pitchFamily="34"/>
              </a:rPr>
              <a:t>2</a:t>
            </a:r>
            <a:r>
              <a:rPr lang="en-GB" sz="1200" b="0" i="0" u="none" strike="noStrike" kern="1200" cap="none" spc="0" baseline="30000" dirty="0">
                <a:solidFill>
                  <a:srgbClr val="000000"/>
                </a:solidFill>
                <a:uFillTx/>
                <a:latin typeface="+mn-lt"/>
                <a:ea typeface="Calibri" pitchFamily="34"/>
              </a:rPr>
              <a:t>nd</a:t>
            </a:r>
            <a:r>
              <a:rPr lang="en-GB" sz="1200" b="0" i="0" u="none" strike="noStrike" kern="1200" cap="none" spc="0" baseline="0" dirty="0">
                <a:solidFill>
                  <a:srgbClr val="000000"/>
                </a:solidFill>
                <a:uFillTx/>
                <a:latin typeface="+mn-lt"/>
                <a:ea typeface="Calibri" pitchFamily="34"/>
              </a:rPr>
              <a:t> </a:t>
            </a:r>
            <a:r>
              <a:rPr lang="en-GB" sz="1200" b="1" i="0" u="none" strike="noStrike" kern="1200" cap="none" spc="0" baseline="0" dirty="0">
                <a:solidFill>
                  <a:srgbClr val="000000"/>
                </a:solidFill>
                <a:uFillTx/>
                <a:latin typeface="+mn-lt"/>
                <a:ea typeface="Calibri" pitchFamily="34"/>
              </a:rPr>
              <a:t>Crack</a:t>
            </a:r>
            <a:r>
              <a:rPr lang="en-GB" sz="1200" b="0" i="0" u="none" strike="noStrike" kern="1200" cap="none" spc="0" baseline="0" dirty="0">
                <a:solidFill>
                  <a:srgbClr val="000000"/>
                </a:solidFill>
                <a:uFillTx/>
                <a:latin typeface="+mn-lt"/>
                <a:ea typeface="Calibri" pitchFamily="34"/>
              </a:rPr>
              <a:t> 3</a:t>
            </a:r>
            <a:r>
              <a:rPr lang="en-GB" sz="1200" b="0" i="0" u="none" strike="noStrike" kern="1200" cap="none" spc="0" baseline="30000" dirty="0">
                <a:solidFill>
                  <a:srgbClr val="000000"/>
                </a:solidFill>
                <a:uFillTx/>
                <a:latin typeface="+mn-lt"/>
                <a:ea typeface="Calibri" pitchFamily="34"/>
              </a:rPr>
              <a:t>rd</a:t>
            </a:r>
            <a:r>
              <a:rPr lang="en-GB" sz="1200" b="0" i="0" u="none" strike="noStrike" kern="1200" cap="none" spc="0" baseline="0" dirty="0">
                <a:solidFill>
                  <a:srgbClr val="000000"/>
                </a:solidFill>
                <a:uFillTx/>
                <a:latin typeface="+mn-lt"/>
                <a:ea typeface="Calibri" pitchFamily="34"/>
              </a:rPr>
              <a:t> </a:t>
            </a:r>
            <a:r>
              <a:rPr lang="en-GB" sz="1200" b="1" i="0" u="none" strike="noStrike" kern="1200" cap="none" spc="0" baseline="0" dirty="0">
                <a:solidFill>
                  <a:srgbClr val="000000"/>
                </a:solidFill>
                <a:uFillTx/>
                <a:latin typeface="+mn-lt"/>
                <a:ea typeface="Calibri" pitchFamily="34"/>
              </a:rPr>
              <a:t>Heroin </a:t>
            </a:r>
          </a:p>
          <a:p>
            <a:endParaRPr lang="en-GB" dirty="0"/>
          </a:p>
        </p:txBody>
      </p:sp>
      <p:sp>
        <p:nvSpPr>
          <p:cNvPr id="4" name="Slide Number Placeholder 3"/>
          <p:cNvSpPr>
            <a:spLocks noGrp="1"/>
          </p:cNvSpPr>
          <p:nvPr>
            <p:ph type="sldNum" sz="quarter" idx="5"/>
          </p:nvPr>
        </p:nvSpPr>
        <p:spPr/>
        <p:txBody>
          <a:bodyPr/>
          <a:lstStyle/>
          <a:p>
            <a:fld id="{46737C4D-6353-4F42-83E2-96640FA309A5}" type="slidenum">
              <a:rPr lang="en-GB" smtClean="0"/>
              <a:t>6</a:t>
            </a:fld>
            <a:endParaRPr lang="en-GB"/>
          </a:p>
        </p:txBody>
      </p:sp>
    </p:spTree>
    <p:extLst>
      <p:ext uri="{BB962C8B-B14F-4D97-AF65-F5344CB8AC3E}">
        <p14:creationId xmlns:p14="http://schemas.microsoft.com/office/powerpoint/2010/main" val="801415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15900" indent="-214313" eaLnBrk="1">
              <a:spcBef>
                <a:spcPct val="0"/>
              </a:spcBef>
              <a:tabLst>
                <a:tab pos="723900" algn="l"/>
                <a:tab pos="1447800" algn="l"/>
                <a:tab pos="2171700" algn="l"/>
                <a:tab pos="2895600" algn="l"/>
                <a:tab pos="3619500" algn="l"/>
                <a:tab pos="4343400" algn="l"/>
                <a:tab pos="5067300" algn="l"/>
              </a:tabLst>
            </a:pPr>
            <a:r>
              <a:rPr lang="en-GB" altLang="en-US" sz="1200" dirty="0">
                <a:latin typeface="Arial" panose="020B0604020202020204" pitchFamily="34" charset="0"/>
                <a:ea typeface="Microsoft YaHei" panose="020B0503020204020204" pitchFamily="34" charset="-122"/>
              </a:rPr>
              <a:t>A drug can be a pill, powder, plant matter, liquid, gas etc</a:t>
            </a:r>
          </a:p>
          <a:p>
            <a:pPr marL="215900" indent="-214313" eaLnBrk="1">
              <a:spcBef>
                <a:spcPct val="0"/>
              </a:spcBef>
              <a:tabLst>
                <a:tab pos="723900" algn="l"/>
                <a:tab pos="1447800" algn="l"/>
                <a:tab pos="2171700" algn="l"/>
                <a:tab pos="2895600" algn="l"/>
                <a:tab pos="3619500" algn="l"/>
                <a:tab pos="4343400" algn="l"/>
                <a:tab pos="5067300" algn="l"/>
              </a:tabLst>
            </a:pPr>
            <a:r>
              <a:rPr lang="en-GB" altLang="en-US" sz="1200" dirty="0">
                <a:latin typeface="Arial" panose="020B0604020202020204" pitchFamily="34" charset="0"/>
                <a:ea typeface="Microsoft YaHei" panose="020B0503020204020204" pitchFamily="34" charset="-122"/>
              </a:rPr>
              <a:t>Can be legal, illegal or change legality</a:t>
            </a:r>
          </a:p>
          <a:p>
            <a:pPr marL="215900" indent="-214313" eaLnBrk="1">
              <a:spcBef>
                <a:spcPct val="0"/>
              </a:spcBef>
              <a:tabLst>
                <a:tab pos="723900" algn="l"/>
                <a:tab pos="1447800" algn="l"/>
                <a:tab pos="2171700" algn="l"/>
                <a:tab pos="2895600" algn="l"/>
                <a:tab pos="3619500" algn="l"/>
                <a:tab pos="4343400" algn="l"/>
                <a:tab pos="5067300" algn="l"/>
              </a:tabLst>
            </a:pPr>
            <a:r>
              <a:rPr lang="en-GB" altLang="en-US" sz="1200" dirty="0">
                <a:latin typeface="Arial" panose="020B0604020202020204" pitchFamily="34" charset="0"/>
                <a:ea typeface="Microsoft YaHei" panose="020B0503020204020204" pitchFamily="34" charset="-122"/>
              </a:rPr>
              <a:t>It can be natural or man made or both</a:t>
            </a:r>
          </a:p>
          <a:p>
            <a:pPr marL="215900" indent="-214313" eaLnBrk="1">
              <a:spcBef>
                <a:spcPct val="0"/>
              </a:spcBef>
              <a:tabLst>
                <a:tab pos="723900" algn="l"/>
                <a:tab pos="1447800" algn="l"/>
                <a:tab pos="2171700" algn="l"/>
                <a:tab pos="2895600" algn="l"/>
                <a:tab pos="3619500" algn="l"/>
                <a:tab pos="4343400" algn="l"/>
                <a:tab pos="5067300" algn="l"/>
              </a:tabLst>
            </a:pPr>
            <a:r>
              <a:rPr lang="en-GB" altLang="en-US" sz="1200" dirty="0">
                <a:latin typeface="Arial" panose="020B0604020202020204" pitchFamily="34" charset="0"/>
                <a:ea typeface="Microsoft YaHei" panose="020B0503020204020204" pitchFamily="34" charset="-122"/>
              </a:rPr>
              <a:t>It can get in through swallowing, smoking / vaping, injecting, inhaling, absorbing…</a:t>
            </a:r>
          </a:p>
          <a:p>
            <a:pPr marL="215900" indent="-214313" eaLnBrk="1">
              <a:spcBef>
                <a:spcPct val="0"/>
              </a:spcBef>
              <a:tabLst>
                <a:tab pos="723900" algn="l"/>
                <a:tab pos="1447800" algn="l"/>
                <a:tab pos="2171700" algn="l"/>
                <a:tab pos="2895600" algn="l"/>
                <a:tab pos="3619500" algn="l"/>
                <a:tab pos="4343400" algn="l"/>
                <a:tab pos="5067300" algn="l"/>
              </a:tabLst>
            </a:pPr>
            <a:r>
              <a:rPr lang="en-GB" altLang="en-US" sz="1200" dirty="0">
                <a:latin typeface="Arial" panose="020B0604020202020204" pitchFamily="34" charset="0"/>
                <a:ea typeface="Microsoft YaHei" panose="020B0503020204020204" pitchFamily="34" charset="-122"/>
              </a:rPr>
              <a:t>It may cause dependence mentally, physically or neither</a:t>
            </a:r>
          </a:p>
          <a:p>
            <a:pPr marL="215900" indent="-214313" eaLnBrk="1">
              <a:spcBef>
                <a:spcPct val="0"/>
              </a:spcBef>
              <a:tabLst>
                <a:tab pos="723900" algn="l"/>
                <a:tab pos="1447800" algn="l"/>
                <a:tab pos="2171700" algn="l"/>
                <a:tab pos="2895600" algn="l"/>
                <a:tab pos="3619500" algn="l"/>
                <a:tab pos="4343400" algn="l"/>
                <a:tab pos="5067300" algn="l"/>
              </a:tabLst>
            </a:pPr>
            <a:endParaRPr lang="en-GB" altLang="en-US" sz="1200" dirty="0">
              <a:latin typeface="Arial" panose="020B0604020202020204" pitchFamily="34" charset="0"/>
              <a:ea typeface="Microsoft YaHei" panose="020B0503020204020204" pitchFamily="34" charset="-122"/>
            </a:endParaRPr>
          </a:p>
          <a:p>
            <a:pPr marL="215900" indent="-214313" eaLnBrk="1">
              <a:spcBef>
                <a:spcPct val="0"/>
              </a:spcBef>
              <a:tabLst>
                <a:tab pos="723900" algn="l"/>
                <a:tab pos="1447800" algn="l"/>
                <a:tab pos="2171700" algn="l"/>
                <a:tab pos="2895600" algn="l"/>
                <a:tab pos="3619500" algn="l"/>
                <a:tab pos="4343400" algn="l"/>
                <a:tab pos="5067300" algn="l"/>
              </a:tabLst>
            </a:pPr>
            <a:r>
              <a:rPr lang="en-GB" altLang="en-US" sz="1200" dirty="0">
                <a:latin typeface="Arial" panose="020B0604020202020204" pitchFamily="34" charset="0"/>
                <a:ea typeface="Microsoft YaHei" panose="020B0503020204020204" pitchFamily="34" charset="-122"/>
              </a:rPr>
              <a:t>But the main thing is that if it gets in to your body it CHANGES what you feel physically and / or mentally it may cause changes in behaviour and thoughts. </a:t>
            </a:r>
          </a:p>
          <a:p>
            <a:endParaRPr lang="en-GB" dirty="0"/>
          </a:p>
        </p:txBody>
      </p:sp>
      <p:sp>
        <p:nvSpPr>
          <p:cNvPr id="4" name="Slide Number Placeholder 3"/>
          <p:cNvSpPr>
            <a:spLocks noGrp="1"/>
          </p:cNvSpPr>
          <p:nvPr>
            <p:ph type="sldNum" sz="quarter" idx="5"/>
          </p:nvPr>
        </p:nvSpPr>
        <p:spPr/>
        <p:txBody>
          <a:bodyPr/>
          <a:lstStyle/>
          <a:p>
            <a:fld id="{FBBEB15C-C89C-43F9-AD4A-D38FA54EF2D7}" type="slidenum">
              <a:rPr lang="en-GB" smtClean="0"/>
              <a:t>7</a:t>
            </a:fld>
            <a:endParaRPr lang="en-GB"/>
          </a:p>
        </p:txBody>
      </p:sp>
    </p:spTree>
    <p:extLst>
      <p:ext uri="{BB962C8B-B14F-4D97-AF65-F5344CB8AC3E}">
        <p14:creationId xmlns:p14="http://schemas.microsoft.com/office/powerpoint/2010/main" val="4028553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1C6512C-42CD-4E69-8844-E332129991D6}" type="slidenum">
              <a:rPr lang="en-GB" altLang="en-US" smtClean="0">
                <a:solidFill>
                  <a:schemeClr val="tx2"/>
                </a:solidFill>
                <a:latin typeface="Verdana" panose="020B0604030504040204" pitchFamily="34" charset="0"/>
              </a:rPr>
              <a:pPr>
                <a:spcBef>
                  <a:spcPct val="0"/>
                </a:spcBef>
              </a:pPr>
              <a:t>8</a:t>
            </a:fld>
            <a:endParaRPr lang="en-GB" altLang="en-US">
              <a:solidFill>
                <a:schemeClr val="tx2"/>
              </a:solidFill>
              <a:latin typeface="Verdana" panose="020B0604030504040204" pitchFamily="34" charset="0"/>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Hand out post-it notes and ask the group to write one word to describe themselves at 14 and now.</a:t>
            </a:r>
          </a:p>
          <a:p>
            <a:pPr eaLnBrk="1" hangingPunct="1"/>
            <a:r>
              <a:rPr lang="en-GB" altLang="en-US"/>
              <a:t>Split flipchart in two and attach.</a:t>
            </a:r>
          </a:p>
          <a:p>
            <a:pPr eaLnBrk="1" hangingPunct="1"/>
            <a:endParaRPr lang="en-GB" altLang="en-US"/>
          </a:p>
          <a:p>
            <a:pPr eaLnBrk="1" hangingPunct="1"/>
            <a:r>
              <a:rPr lang="en-GB" altLang="en-US"/>
              <a:t>Discuss similarities between the two:  your youth and youth of today, are they very different?  Are they similar?  Has society changed?</a:t>
            </a:r>
          </a:p>
        </p:txBody>
      </p:sp>
    </p:spTree>
    <p:extLst>
      <p:ext uri="{BB962C8B-B14F-4D97-AF65-F5344CB8AC3E}">
        <p14:creationId xmlns:p14="http://schemas.microsoft.com/office/powerpoint/2010/main" val="3792494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Possible MENTI slide </a:t>
            </a:r>
          </a:p>
        </p:txBody>
      </p:sp>
      <p:sp>
        <p:nvSpPr>
          <p:cNvPr id="4" name="Slide Number Placeholder 3"/>
          <p:cNvSpPr>
            <a:spLocks noGrp="1"/>
          </p:cNvSpPr>
          <p:nvPr>
            <p:ph type="sldNum" sz="quarter" idx="5"/>
          </p:nvPr>
        </p:nvSpPr>
        <p:spPr/>
        <p:txBody>
          <a:bodyPr/>
          <a:lstStyle/>
          <a:p>
            <a:fld id="{FBBEB15C-C89C-43F9-AD4A-D38FA54EF2D7}" type="slidenum">
              <a:rPr lang="en-GB" smtClean="0"/>
              <a:t>9</a:t>
            </a:fld>
            <a:endParaRPr lang="en-GB"/>
          </a:p>
        </p:txBody>
      </p:sp>
    </p:spTree>
    <p:extLst>
      <p:ext uri="{BB962C8B-B14F-4D97-AF65-F5344CB8AC3E}">
        <p14:creationId xmlns:p14="http://schemas.microsoft.com/office/powerpoint/2010/main" val="23627873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200"/>
          </a:p>
          <a:p>
            <a:r>
              <a:rPr lang="en-GB"/>
              <a:t>Self Medication – Cannabis and Prescribed &amp; OTC Medication </a:t>
            </a:r>
          </a:p>
          <a:p>
            <a:endParaRPr lang="en-GB"/>
          </a:p>
          <a:p>
            <a:r>
              <a:rPr lang="en-GB"/>
              <a:t>Familial – This might be a normative behaviour  within the family </a:t>
            </a:r>
          </a:p>
        </p:txBody>
      </p:sp>
      <p:sp>
        <p:nvSpPr>
          <p:cNvPr id="4" name="Slide Number Placeholder 3"/>
          <p:cNvSpPr>
            <a:spLocks noGrp="1"/>
          </p:cNvSpPr>
          <p:nvPr>
            <p:ph type="sldNum" sz="quarter" idx="10"/>
          </p:nvPr>
        </p:nvSpPr>
        <p:spPr/>
        <p:txBody>
          <a:bodyPr/>
          <a:lstStyle/>
          <a:p>
            <a:fld id="{46737C4D-6353-4F42-83E2-96640FA309A5}" type="slidenum">
              <a:rPr lang="en-GB" smtClean="0"/>
              <a:t>10</a:t>
            </a:fld>
            <a:endParaRPr lang="en-GB"/>
          </a:p>
        </p:txBody>
      </p:sp>
    </p:spTree>
    <p:extLst>
      <p:ext uri="{BB962C8B-B14F-4D97-AF65-F5344CB8AC3E}">
        <p14:creationId xmlns:p14="http://schemas.microsoft.com/office/powerpoint/2010/main" val="8457951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BEB15C-C89C-43F9-AD4A-D38FA54EF2D7}" type="slidenum">
              <a:rPr lang="en-GB" smtClean="0"/>
              <a:t>11</a:t>
            </a:fld>
            <a:endParaRPr lang="en-GB"/>
          </a:p>
        </p:txBody>
      </p:sp>
    </p:spTree>
    <p:extLst>
      <p:ext uri="{BB962C8B-B14F-4D97-AF65-F5344CB8AC3E}">
        <p14:creationId xmlns:p14="http://schemas.microsoft.com/office/powerpoint/2010/main" val="2976674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Listen to what the young people are saying </a:t>
            </a:r>
            <a:r>
              <a:rPr lang="en-GB" err="1"/>
              <a:t>e.g</a:t>
            </a:r>
            <a:r>
              <a:rPr lang="en-GB"/>
              <a:t> I’m feeling anxious in school, I’m not sleeping etc.</a:t>
            </a:r>
          </a:p>
          <a:p>
            <a:endParaRPr lang="en-GB"/>
          </a:p>
          <a:p>
            <a:r>
              <a:rPr lang="en-GB"/>
              <a:t>Gillick Competency – Children under the age of 16 can consent to their own treatment if they are believed to have enough intelligence, competence and understanding to fully appreciate what is involved in their treatment.</a:t>
            </a:r>
          </a:p>
          <a:p>
            <a:r>
              <a:rPr lang="en-GB"/>
              <a:t>Fraser Guidelines – Are used specifically for children requesting contraceptive, sexual health advice and treatment.</a:t>
            </a:r>
          </a:p>
        </p:txBody>
      </p:sp>
      <p:sp>
        <p:nvSpPr>
          <p:cNvPr id="4" name="Slide Number Placeholder 3"/>
          <p:cNvSpPr>
            <a:spLocks noGrp="1"/>
          </p:cNvSpPr>
          <p:nvPr>
            <p:ph type="sldNum" sz="quarter" idx="5"/>
          </p:nvPr>
        </p:nvSpPr>
        <p:spPr/>
        <p:txBody>
          <a:bodyPr/>
          <a:lstStyle/>
          <a:p>
            <a:fld id="{46737C4D-6353-4F42-83E2-96640FA309A5}" type="slidenum">
              <a:rPr lang="en-GB" smtClean="0"/>
              <a:t>13</a:t>
            </a:fld>
            <a:endParaRPr lang="en-GB"/>
          </a:p>
        </p:txBody>
      </p:sp>
    </p:spTree>
    <p:extLst>
      <p:ext uri="{BB962C8B-B14F-4D97-AF65-F5344CB8AC3E}">
        <p14:creationId xmlns:p14="http://schemas.microsoft.com/office/powerpoint/2010/main" val="2919714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 Where might someone binge use? </a:t>
            </a:r>
          </a:p>
          <a:p>
            <a:r>
              <a:rPr lang="en-GB"/>
              <a:t>Recreational use </a:t>
            </a:r>
            <a:r>
              <a:rPr lang="en-GB" err="1"/>
              <a:t>ie</a:t>
            </a:r>
            <a:r>
              <a:rPr lang="en-GB"/>
              <a:t> cocktail with the girls? </a:t>
            </a:r>
          </a:p>
          <a:p>
            <a:r>
              <a:rPr lang="en-GB"/>
              <a:t>Experimental – First time </a:t>
            </a:r>
          </a:p>
          <a:p>
            <a:endParaRPr lang="en-GB"/>
          </a:p>
        </p:txBody>
      </p:sp>
      <p:sp>
        <p:nvSpPr>
          <p:cNvPr id="4" name="Slide Number Placeholder 3"/>
          <p:cNvSpPr>
            <a:spLocks noGrp="1"/>
          </p:cNvSpPr>
          <p:nvPr>
            <p:ph type="sldNum" sz="quarter" idx="5"/>
          </p:nvPr>
        </p:nvSpPr>
        <p:spPr/>
        <p:txBody>
          <a:bodyPr/>
          <a:lstStyle/>
          <a:p>
            <a:fld id="{FBBEB15C-C89C-43F9-AD4A-D38FA54EF2D7}" type="slidenum">
              <a:rPr lang="en-GB" smtClean="0"/>
              <a:t>14</a:t>
            </a:fld>
            <a:endParaRPr lang="en-GB"/>
          </a:p>
        </p:txBody>
      </p:sp>
    </p:spTree>
    <p:extLst>
      <p:ext uri="{BB962C8B-B14F-4D97-AF65-F5344CB8AC3E}">
        <p14:creationId xmlns:p14="http://schemas.microsoft.com/office/powerpoint/2010/main" val="3297394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https://barodprojectltd.sharepoint.com/sites/Archive/_layouts/15/download.aspx?UniqueId=8395a7f3%2D2ebe%2D76a8%2D844a%2D26d99e345d3b</a:t>
            </a:r>
          </a:p>
        </p:txBody>
      </p:sp>
      <p:sp>
        <p:nvSpPr>
          <p:cNvPr id="4" name="Slide Number Placeholder 3"/>
          <p:cNvSpPr>
            <a:spLocks noGrp="1"/>
          </p:cNvSpPr>
          <p:nvPr>
            <p:ph type="sldNum" sz="quarter" idx="5"/>
          </p:nvPr>
        </p:nvSpPr>
        <p:spPr/>
        <p:txBody>
          <a:bodyPr/>
          <a:lstStyle/>
          <a:p>
            <a:fld id="{46737C4D-6353-4F42-83E2-96640FA309A5}" type="slidenum">
              <a:rPr lang="en-GB" smtClean="0"/>
              <a:t>15</a:t>
            </a:fld>
            <a:endParaRPr lang="en-GB"/>
          </a:p>
        </p:txBody>
      </p:sp>
    </p:spTree>
    <p:extLst>
      <p:ext uri="{BB962C8B-B14F-4D97-AF65-F5344CB8AC3E}">
        <p14:creationId xmlns:p14="http://schemas.microsoft.com/office/powerpoint/2010/main" val="2561251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‘q’ – </a:t>
            </a:r>
          </a:p>
          <a:p>
            <a:r>
              <a:rPr lang="en-GB" dirty="0"/>
              <a:t>Rip a cone – bong</a:t>
            </a:r>
          </a:p>
          <a:p>
            <a:r>
              <a:rPr lang="en-GB" dirty="0"/>
              <a:t>Calli – higher quality cannabis </a:t>
            </a:r>
          </a:p>
          <a:p>
            <a:r>
              <a:rPr lang="en-GB" dirty="0"/>
              <a:t>MSJ – street </a:t>
            </a:r>
            <a:r>
              <a:rPr lang="en-GB" dirty="0" err="1"/>
              <a:t>benzodiapines</a:t>
            </a:r>
            <a:r>
              <a:rPr lang="en-GB" dirty="0"/>
              <a:t> </a:t>
            </a:r>
          </a:p>
          <a:p>
            <a:r>
              <a:rPr lang="en-GB" dirty="0"/>
              <a:t>White and brown – </a:t>
            </a:r>
          </a:p>
          <a:p>
            <a:r>
              <a:rPr lang="en-GB" dirty="0"/>
              <a:t>Calvin </a:t>
            </a:r>
            <a:r>
              <a:rPr lang="en-GB" dirty="0" err="1"/>
              <a:t>klein</a:t>
            </a:r>
            <a:endParaRPr lang="en-GB" dirty="0"/>
          </a:p>
          <a:p>
            <a:r>
              <a:rPr lang="en-GB" dirty="0"/>
              <a:t>Candy flipping – </a:t>
            </a:r>
          </a:p>
          <a:p>
            <a:r>
              <a:rPr lang="en-GB" dirty="0"/>
              <a:t>Health bar – vape</a:t>
            </a:r>
          </a:p>
          <a:p>
            <a:r>
              <a:rPr lang="en-GB" dirty="0" err="1"/>
              <a:t>Speedballing</a:t>
            </a:r>
            <a:r>
              <a:rPr lang="en-GB" dirty="0"/>
              <a:t> –</a:t>
            </a:r>
          </a:p>
          <a:p>
            <a:r>
              <a:rPr lang="en-GB" dirty="0"/>
              <a:t>Bombing - </a:t>
            </a:r>
          </a:p>
        </p:txBody>
      </p:sp>
      <p:sp>
        <p:nvSpPr>
          <p:cNvPr id="4" name="Slide Number Placeholder 3"/>
          <p:cNvSpPr>
            <a:spLocks noGrp="1"/>
          </p:cNvSpPr>
          <p:nvPr>
            <p:ph type="sldNum" sz="quarter" idx="5"/>
          </p:nvPr>
        </p:nvSpPr>
        <p:spPr/>
        <p:txBody>
          <a:bodyPr/>
          <a:lstStyle/>
          <a:p>
            <a:fld id="{FBBEB15C-C89C-43F9-AD4A-D38FA54EF2D7}" type="slidenum">
              <a:rPr lang="en-GB" smtClean="0"/>
              <a:t>16</a:t>
            </a:fld>
            <a:endParaRPr lang="en-GB"/>
          </a:p>
        </p:txBody>
      </p:sp>
    </p:spTree>
    <p:extLst>
      <p:ext uri="{BB962C8B-B14F-4D97-AF65-F5344CB8AC3E}">
        <p14:creationId xmlns:p14="http://schemas.microsoft.com/office/powerpoint/2010/main" val="527630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BEB15C-C89C-43F9-AD4A-D38FA54EF2D7}" type="slidenum">
              <a:rPr lang="en-GB" smtClean="0"/>
              <a:t>17</a:t>
            </a:fld>
            <a:endParaRPr lang="en-GB"/>
          </a:p>
        </p:txBody>
      </p:sp>
    </p:spTree>
    <p:extLst>
      <p:ext uri="{BB962C8B-B14F-4D97-AF65-F5344CB8AC3E}">
        <p14:creationId xmlns:p14="http://schemas.microsoft.com/office/powerpoint/2010/main" val="18568187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we see as CYP workers – Provide brief harm reduction messages </a:t>
            </a:r>
          </a:p>
        </p:txBody>
      </p:sp>
      <p:sp>
        <p:nvSpPr>
          <p:cNvPr id="4" name="Slide Number Placeholder 3"/>
          <p:cNvSpPr>
            <a:spLocks noGrp="1"/>
          </p:cNvSpPr>
          <p:nvPr>
            <p:ph type="sldNum" sz="quarter" idx="5"/>
          </p:nvPr>
        </p:nvSpPr>
        <p:spPr/>
        <p:txBody>
          <a:bodyPr/>
          <a:lstStyle/>
          <a:p>
            <a:fld id="{FBBEB15C-C89C-43F9-AD4A-D38FA54EF2D7}" type="slidenum">
              <a:rPr lang="en-GB" smtClean="0"/>
              <a:t>18</a:t>
            </a:fld>
            <a:endParaRPr lang="en-GB"/>
          </a:p>
        </p:txBody>
      </p:sp>
    </p:spTree>
    <p:extLst>
      <p:ext uri="{BB962C8B-B14F-4D97-AF65-F5344CB8AC3E}">
        <p14:creationId xmlns:p14="http://schemas.microsoft.com/office/powerpoint/2010/main" val="21822638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150 average strength </a:t>
            </a:r>
          </a:p>
        </p:txBody>
      </p:sp>
      <p:sp>
        <p:nvSpPr>
          <p:cNvPr id="4" name="Slide Number Placeholder 3"/>
          <p:cNvSpPr>
            <a:spLocks noGrp="1"/>
          </p:cNvSpPr>
          <p:nvPr>
            <p:ph type="sldNum" sz="quarter" idx="5"/>
          </p:nvPr>
        </p:nvSpPr>
        <p:spPr/>
        <p:txBody>
          <a:bodyPr/>
          <a:lstStyle/>
          <a:p>
            <a:fld id="{46737C4D-6353-4F42-83E2-96640FA309A5}" type="slidenum">
              <a:rPr lang="en-GB" smtClean="0"/>
              <a:t>19</a:t>
            </a:fld>
            <a:endParaRPr lang="en-GB"/>
          </a:p>
        </p:txBody>
      </p:sp>
    </p:spTree>
    <p:extLst>
      <p:ext uri="{BB962C8B-B14F-4D97-AF65-F5344CB8AC3E}">
        <p14:creationId xmlns:p14="http://schemas.microsoft.com/office/powerpoint/2010/main" val="7291360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6737C4D-6353-4F42-83E2-96640FA309A5}" type="slidenum">
              <a:rPr lang="en-GB" smtClean="0"/>
              <a:t>21</a:t>
            </a:fld>
            <a:endParaRPr lang="en-GB"/>
          </a:p>
        </p:txBody>
      </p:sp>
    </p:spTree>
    <p:extLst>
      <p:ext uri="{BB962C8B-B14F-4D97-AF65-F5344CB8AC3E}">
        <p14:creationId xmlns:p14="http://schemas.microsoft.com/office/powerpoint/2010/main" val="24030734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Lower risk associated with harm from the substance.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Discuss what we see as CYP workers – Provide brief harm reduction messages </a:t>
            </a:r>
          </a:p>
          <a:p>
            <a:endParaRPr lang="en-GB" dirty="0"/>
          </a:p>
        </p:txBody>
      </p:sp>
      <p:sp>
        <p:nvSpPr>
          <p:cNvPr id="4" name="Slide Number Placeholder 3"/>
          <p:cNvSpPr>
            <a:spLocks noGrp="1"/>
          </p:cNvSpPr>
          <p:nvPr>
            <p:ph type="sldNum" sz="quarter" idx="5"/>
          </p:nvPr>
        </p:nvSpPr>
        <p:spPr/>
        <p:txBody>
          <a:bodyPr/>
          <a:lstStyle/>
          <a:p>
            <a:fld id="{FBBEB15C-C89C-43F9-AD4A-D38FA54EF2D7}" type="slidenum">
              <a:rPr lang="en-GB" smtClean="0"/>
              <a:t>22</a:t>
            </a:fld>
            <a:endParaRPr lang="en-GB"/>
          </a:p>
        </p:txBody>
      </p:sp>
    </p:spTree>
    <p:extLst>
      <p:ext uri="{BB962C8B-B14F-4D97-AF65-F5344CB8AC3E}">
        <p14:creationId xmlns:p14="http://schemas.microsoft.com/office/powerpoint/2010/main" val="39184932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b="0" i="0">
                <a:solidFill>
                  <a:schemeClr val="tx1"/>
                </a:solidFill>
                <a:effectLst/>
                <a:latin typeface="Google Sans"/>
              </a:rPr>
              <a:t>The bladder is designed to be stretched to hold urine.</a:t>
            </a:r>
          </a:p>
          <a:p>
            <a:endParaRPr lang="en-US" sz="2000" b="0" i="0">
              <a:solidFill>
                <a:schemeClr val="tx1"/>
              </a:solidFill>
              <a:effectLst/>
              <a:latin typeface="Google Sans"/>
            </a:endParaRPr>
          </a:p>
          <a:p>
            <a:r>
              <a:rPr lang="en-US" sz="2000" b="0" i="0">
                <a:solidFill>
                  <a:schemeClr val="tx1"/>
                </a:solidFill>
                <a:effectLst/>
                <a:latin typeface="Google Sans"/>
              </a:rPr>
              <a:t>Colostomy bags</a:t>
            </a:r>
            <a:endParaRPr lang="en-GB" sz="2000">
              <a:solidFill>
                <a:schemeClr val="tx1"/>
              </a:solidFill>
            </a:endParaRPr>
          </a:p>
        </p:txBody>
      </p:sp>
      <p:sp>
        <p:nvSpPr>
          <p:cNvPr id="4" name="Slide Number Placeholder 3"/>
          <p:cNvSpPr>
            <a:spLocks noGrp="1"/>
          </p:cNvSpPr>
          <p:nvPr>
            <p:ph type="sldNum" sz="quarter" idx="5"/>
          </p:nvPr>
        </p:nvSpPr>
        <p:spPr/>
        <p:txBody>
          <a:bodyPr/>
          <a:lstStyle/>
          <a:p>
            <a:fld id="{46737C4D-6353-4F42-83E2-96640FA309A5}" type="slidenum">
              <a:rPr lang="en-GB" smtClean="0"/>
              <a:t>23</a:t>
            </a:fld>
            <a:endParaRPr lang="en-GB"/>
          </a:p>
        </p:txBody>
      </p:sp>
    </p:spTree>
    <p:extLst>
      <p:ext uri="{BB962C8B-B14F-4D97-AF65-F5344CB8AC3E}">
        <p14:creationId xmlns:p14="http://schemas.microsoft.com/office/powerpoint/2010/main" val="11437334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Alcohol – A single guideline for men and women who drink regularly or frequently is no more than 14 units. Use to be different as it was evidenced most men’s livers are bigger and processes alcohol quicker. Recently equalised. </a:t>
            </a:r>
          </a:p>
        </p:txBody>
      </p:sp>
      <p:sp>
        <p:nvSpPr>
          <p:cNvPr id="4" name="Slide Number Placeholder 3"/>
          <p:cNvSpPr>
            <a:spLocks noGrp="1"/>
          </p:cNvSpPr>
          <p:nvPr>
            <p:ph type="sldNum" sz="quarter" idx="5"/>
          </p:nvPr>
        </p:nvSpPr>
        <p:spPr/>
        <p:txBody>
          <a:bodyPr/>
          <a:lstStyle/>
          <a:p>
            <a:fld id="{FBBEB15C-C89C-43F9-AD4A-D38FA54EF2D7}" type="slidenum">
              <a:rPr lang="en-GB" smtClean="0"/>
              <a:t>25</a:t>
            </a:fld>
            <a:endParaRPr lang="en-GB"/>
          </a:p>
        </p:txBody>
      </p:sp>
    </p:spTree>
    <p:extLst>
      <p:ext uri="{BB962C8B-B14F-4D97-AF65-F5344CB8AC3E}">
        <p14:creationId xmlns:p14="http://schemas.microsoft.com/office/powerpoint/2010/main" val="15783909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Heroin – Injected, smoked, NEX, Naloxone No life threatening withdrawal but severe pain.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Discuss what we see as CYP workers – Provide brief harm reduction messages </a:t>
            </a:r>
          </a:p>
          <a:p>
            <a:endParaRPr lang="en-GB"/>
          </a:p>
        </p:txBody>
      </p:sp>
      <p:sp>
        <p:nvSpPr>
          <p:cNvPr id="4" name="Slide Number Placeholder 3"/>
          <p:cNvSpPr>
            <a:spLocks noGrp="1"/>
          </p:cNvSpPr>
          <p:nvPr>
            <p:ph type="sldNum" sz="quarter" idx="5"/>
          </p:nvPr>
        </p:nvSpPr>
        <p:spPr/>
        <p:txBody>
          <a:bodyPr/>
          <a:lstStyle/>
          <a:p>
            <a:fld id="{FBBEB15C-C89C-43F9-AD4A-D38FA54EF2D7}" type="slidenum">
              <a:rPr lang="en-GB" smtClean="0"/>
              <a:t>26</a:t>
            </a:fld>
            <a:endParaRPr lang="en-GB"/>
          </a:p>
        </p:txBody>
      </p:sp>
    </p:spTree>
    <p:extLst>
      <p:ext uri="{BB962C8B-B14F-4D97-AF65-F5344CB8AC3E}">
        <p14:creationId xmlns:p14="http://schemas.microsoft.com/office/powerpoint/2010/main" val="33355197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1B1742-334F-68EF-F981-F6AF24997233}"/>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6914410C-4DA3-0FA9-A350-9B1E980E1F4F}"/>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hlinkClick r:id="rId3">
                  <a:extLst>
                    <a:ext uri="{A12FA001-AC4F-418D-AE19-62706E023703}">
                      <ahyp:hlinkClr xmlns:ahyp="http://schemas.microsoft.com/office/drawing/2018/hyperlinkcolor" val="tx"/>
                    </a:ext>
                  </a:extLst>
                </a:hlinkClick>
              </a:rPr>
              <a:t>How Naloxone Saves Lives in Opioid Overdose – YouTube</a:t>
            </a:r>
            <a:endParaRPr lang="en-GB"/>
          </a:p>
          <a:p>
            <a:pPr lvl="0"/>
            <a:endParaRPr lang="en-GB"/>
          </a:p>
        </p:txBody>
      </p:sp>
      <p:sp>
        <p:nvSpPr>
          <p:cNvPr id="4" name="Slide Number Placeholder 3">
            <a:extLst>
              <a:ext uri="{FF2B5EF4-FFF2-40B4-BE49-F238E27FC236}">
                <a16:creationId xmlns:a16="http://schemas.microsoft.com/office/drawing/2014/main" id="{4E09BBB1-797B-F9E9-A375-426C3C54207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4E5F341-67B7-482A-8520-AACE37CC515B}" type="slidenum">
              <a:t>27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has shown that the key risk periods for drug abuse are during major transitions in children’s lives. The first big transition for children is when they leave the security of the family and enter school. Later, when they advance from primary school to secondary school.</a:t>
            </a:r>
          </a:p>
          <a:p>
            <a:r>
              <a:rPr lang="en-GB" dirty="0"/>
              <a:t>It is at this stage—early adolescence—that children are likely to encounter drugs for the first time.</a:t>
            </a:r>
          </a:p>
          <a:p>
            <a:r>
              <a:rPr lang="en-GB" dirty="0"/>
              <a:t>When they enter secondary school, adolescents face additional social, emotional, and educational challenges. At the same time, they may be exposed to greater availability of drugs, drug abusers, and social activities involving drugs. </a:t>
            </a:r>
          </a:p>
          <a:p>
            <a:r>
              <a:rPr lang="en-GB" dirty="0"/>
              <a:t>Finally, when young adults leave home for college or work and are on their own for the first time, their risk for drug and alcohol abuse is very high. </a:t>
            </a:r>
          </a:p>
          <a:p>
            <a:endParaRPr lang="en-GB" dirty="0"/>
          </a:p>
        </p:txBody>
      </p:sp>
      <p:sp>
        <p:nvSpPr>
          <p:cNvPr id="4" name="Slide Number Placeholder 3"/>
          <p:cNvSpPr>
            <a:spLocks noGrp="1"/>
          </p:cNvSpPr>
          <p:nvPr>
            <p:ph type="sldNum" sz="quarter" idx="10"/>
          </p:nvPr>
        </p:nvSpPr>
        <p:spPr/>
        <p:txBody>
          <a:bodyPr/>
          <a:lstStyle/>
          <a:p>
            <a:fld id="{2C1E57B5-A185-4877-8B30-9DA906C8E949}" type="slidenum">
              <a:rPr lang="en-GB" smtClean="0"/>
              <a:t>28</a:t>
            </a:fld>
            <a:endParaRPr lang="en-GB"/>
          </a:p>
        </p:txBody>
      </p:sp>
    </p:spTree>
    <p:extLst>
      <p:ext uri="{BB962C8B-B14F-4D97-AF65-F5344CB8AC3E}">
        <p14:creationId xmlns:p14="http://schemas.microsoft.com/office/powerpoint/2010/main" val="21279218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6737C4D-6353-4F42-83E2-96640FA309A5}" type="slidenum">
              <a:rPr lang="en-GB" smtClean="0"/>
              <a:t>30</a:t>
            </a:fld>
            <a:endParaRPr lang="en-GB"/>
          </a:p>
        </p:txBody>
      </p:sp>
    </p:spTree>
    <p:extLst>
      <p:ext uri="{BB962C8B-B14F-4D97-AF65-F5344CB8AC3E}">
        <p14:creationId xmlns:p14="http://schemas.microsoft.com/office/powerpoint/2010/main" val="16830577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BBAE4B1-C56C-4CCC-9E19-075D044E95BF}" type="slidenum">
              <a:rPr lang="en-GB" smtClean="0"/>
              <a:t>31</a:t>
            </a:fld>
            <a:endParaRPr lang="en-GB"/>
          </a:p>
        </p:txBody>
      </p:sp>
    </p:spTree>
    <p:extLst>
      <p:ext uri="{BB962C8B-B14F-4D97-AF65-F5344CB8AC3E}">
        <p14:creationId xmlns:p14="http://schemas.microsoft.com/office/powerpoint/2010/main" val="17925619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Synthetic cannabis – spice </a:t>
            </a:r>
          </a:p>
        </p:txBody>
      </p:sp>
      <p:sp>
        <p:nvSpPr>
          <p:cNvPr id="4" name="Slide Number Placeholder 3"/>
          <p:cNvSpPr>
            <a:spLocks noGrp="1"/>
          </p:cNvSpPr>
          <p:nvPr>
            <p:ph type="sldNum" sz="quarter" idx="5"/>
          </p:nvPr>
        </p:nvSpPr>
        <p:spPr/>
        <p:txBody>
          <a:bodyPr/>
          <a:lstStyle/>
          <a:p>
            <a:fld id="{46737C4D-6353-4F42-83E2-96640FA309A5}" type="slidenum">
              <a:rPr lang="en-GB" smtClean="0"/>
              <a:t>34</a:t>
            </a:fld>
            <a:endParaRPr lang="en-GB"/>
          </a:p>
        </p:txBody>
      </p:sp>
    </p:spTree>
    <p:extLst>
      <p:ext uri="{BB962C8B-B14F-4D97-AF65-F5344CB8AC3E}">
        <p14:creationId xmlns:p14="http://schemas.microsoft.com/office/powerpoint/2010/main" val="28862180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6737C4D-6353-4F42-83E2-96640FA309A5}" type="slidenum">
              <a:rPr lang="en-GB" smtClean="0"/>
              <a:t>35</a:t>
            </a:fld>
            <a:endParaRPr lang="en-GB"/>
          </a:p>
        </p:txBody>
      </p:sp>
    </p:spTree>
    <p:extLst>
      <p:ext uri="{BB962C8B-B14F-4D97-AF65-F5344CB8AC3E}">
        <p14:creationId xmlns:p14="http://schemas.microsoft.com/office/powerpoint/2010/main" val="35426832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6737C4D-6353-4F42-83E2-96640FA309A5}" type="slidenum">
              <a:rPr lang="en-GB" smtClean="0"/>
              <a:t>36</a:t>
            </a:fld>
            <a:endParaRPr lang="en-GB"/>
          </a:p>
        </p:txBody>
      </p:sp>
    </p:spTree>
    <p:extLst>
      <p:ext uri="{BB962C8B-B14F-4D97-AF65-F5344CB8AC3E}">
        <p14:creationId xmlns:p14="http://schemas.microsoft.com/office/powerpoint/2010/main" val="10938836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6737C4D-6353-4F42-83E2-96640FA309A5}" type="slidenum">
              <a:rPr lang="en-GB" smtClean="0"/>
              <a:t>37</a:t>
            </a:fld>
            <a:endParaRPr lang="en-GB"/>
          </a:p>
        </p:txBody>
      </p:sp>
    </p:spTree>
    <p:extLst>
      <p:ext uri="{BB962C8B-B14F-4D97-AF65-F5344CB8AC3E}">
        <p14:creationId xmlns:p14="http://schemas.microsoft.com/office/powerpoint/2010/main" val="29655018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rgbClr val="ED227C"/>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6D34B0-D7EC-43E1-890D-E1386AD3E2FB}"/>
              </a:ext>
            </a:extLst>
          </p:cNvPr>
          <p:cNvSpPr>
            <a:spLocks noGrp="1"/>
          </p:cNvSpPr>
          <p:nvPr>
            <p:ph type="subTitle" idx="1"/>
          </p:nvPr>
        </p:nvSpPr>
        <p:spPr>
          <a:xfrm>
            <a:off x="1646505" y="3798985"/>
            <a:ext cx="9144000" cy="1655762"/>
          </a:xfrm>
        </p:spPr>
        <p:txBody>
          <a:bodyPr>
            <a:normAutofit/>
          </a:bodyPr>
          <a:lstStyle>
            <a:lvl1pPr marL="0" indent="0" algn="ctr">
              <a:buNone/>
              <a:defRPr sz="3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7" name="Picture 6">
            <a:extLst>
              <a:ext uri="{FF2B5EF4-FFF2-40B4-BE49-F238E27FC236}">
                <a16:creationId xmlns:a16="http://schemas.microsoft.com/office/drawing/2014/main" id="{BF1C548E-CED3-4E02-87F9-C00FBDDC770C}"/>
              </a:ext>
            </a:extLst>
          </p:cNvPr>
          <p:cNvPicPr>
            <a:picLocks noChangeAspect="1"/>
          </p:cNvPicPr>
          <p:nvPr userDrawn="1"/>
        </p:nvPicPr>
        <p:blipFill>
          <a:blip r:embed="rId2"/>
          <a:stretch>
            <a:fillRect/>
          </a:stretch>
        </p:blipFill>
        <p:spPr>
          <a:xfrm>
            <a:off x="2674032" y="523925"/>
            <a:ext cx="7088945" cy="2625142"/>
          </a:xfrm>
          <a:prstGeom prst="rect">
            <a:avLst/>
          </a:prstGeom>
        </p:spPr>
      </p:pic>
    </p:spTree>
    <p:extLst>
      <p:ext uri="{BB962C8B-B14F-4D97-AF65-F5344CB8AC3E}">
        <p14:creationId xmlns:p14="http://schemas.microsoft.com/office/powerpoint/2010/main" val="3177852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EAB2C-CD64-4ECD-A7BB-FA19EC3A1FE0}"/>
              </a:ext>
            </a:extLst>
          </p:cNvPr>
          <p:cNvSpPr>
            <a:spLocks noGrp="1"/>
          </p:cNvSpPr>
          <p:nvPr>
            <p:ph type="title"/>
          </p:nvPr>
        </p:nvSpPr>
        <p:spPr>
          <a:xfrm>
            <a:off x="3409407" y="182562"/>
            <a:ext cx="8548130" cy="969769"/>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EDB55E-0E45-4BD6-8413-CAB6AFEDF49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C17DBB-4594-4D15-A5D0-B19B283B00AF}"/>
              </a:ext>
            </a:extLst>
          </p:cNvPr>
          <p:cNvSpPr>
            <a:spLocks noGrp="1"/>
          </p:cNvSpPr>
          <p:nvPr>
            <p:ph type="dt" sz="half" idx="10"/>
          </p:nvPr>
        </p:nvSpPr>
        <p:spPr>
          <a:xfrm>
            <a:off x="838200" y="6356350"/>
            <a:ext cx="2743200" cy="365125"/>
          </a:xfrm>
          <a:prstGeom prst="rect">
            <a:avLst/>
          </a:prstGeom>
        </p:spPr>
        <p:txBody>
          <a:bodyPr/>
          <a:lstStyle/>
          <a:p>
            <a:fld id="{4C76684E-ABC8-4737-AD2D-86777D046AD9}" type="datetimeFigureOut">
              <a:rPr lang="en-GB" smtClean="0"/>
              <a:t>13/10/2025</a:t>
            </a:fld>
            <a:endParaRPr lang="en-GB"/>
          </a:p>
        </p:txBody>
      </p:sp>
      <p:sp>
        <p:nvSpPr>
          <p:cNvPr id="5" name="Footer Placeholder 4">
            <a:extLst>
              <a:ext uri="{FF2B5EF4-FFF2-40B4-BE49-F238E27FC236}">
                <a16:creationId xmlns:a16="http://schemas.microsoft.com/office/drawing/2014/main" id="{1430F12A-308F-4615-9412-A7DCA53015F3}"/>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8965D27-1D62-4F88-A22A-C2B4EC369FCB}"/>
              </a:ext>
            </a:extLst>
          </p:cNvPr>
          <p:cNvSpPr>
            <a:spLocks noGrp="1"/>
          </p:cNvSpPr>
          <p:nvPr>
            <p:ph type="sldNum" sz="quarter" idx="12"/>
          </p:nvPr>
        </p:nvSpPr>
        <p:spPr>
          <a:xfrm>
            <a:off x="8610600" y="6356350"/>
            <a:ext cx="2743200" cy="365125"/>
          </a:xfrm>
          <a:prstGeom prst="rect">
            <a:avLst/>
          </a:prstGeom>
        </p:spPr>
        <p:txBody>
          <a:bodyPr/>
          <a:lstStyle/>
          <a:p>
            <a:fld id="{8F3EFF09-F4FD-456C-9E75-957F21B4932E}" type="slidenum">
              <a:rPr lang="en-GB" smtClean="0"/>
              <a:t>‹#›</a:t>
            </a:fld>
            <a:endParaRPr lang="en-GB"/>
          </a:p>
        </p:txBody>
      </p:sp>
      <p:pic>
        <p:nvPicPr>
          <p:cNvPr id="7" name="Picture 6">
            <a:extLst>
              <a:ext uri="{FF2B5EF4-FFF2-40B4-BE49-F238E27FC236}">
                <a16:creationId xmlns:a16="http://schemas.microsoft.com/office/drawing/2014/main" id="{D853F3F0-CCC1-4065-9197-B7A67F39F56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26609" y="538354"/>
            <a:ext cx="2302413" cy="613977"/>
          </a:xfrm>
          <a:prstGeom prst="rect">
            <a:avLst/>
          </a:prstGeom>
        </p:spPr>
      </p:pic>
    </p:spTree>
    <p:extLst>
      <p:ext uri="{BB962C8B-B14F-4D97-AF65-F5344CB8AC3E}">
        <p14:creationId xmlns:p14="http://schemas.microsoft.com/office/powerpoint/2010/main" val="4059038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5F7A1-AE76-4F91-878D-A52778CE8AF8}"/>
              </a:ext>
            </a:extLst>
          </p:cNvPr>
          <p:cNvSpPr>
            <a:spLocks noGrp="1"/>
          </p:cNvSpPr>
          <p:nvPr>
            <p:ph type="title"/>
          </p:nvPr>
        </p:nvSpPr>
        <p:spPr>
          <a:xfrm>
            <a:off x="831850" y="1899138"/>
            <a:ext cx="10515600" cy="26633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9D869-8325-4069-9C62-8F57A6E636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68466C6-B99F-40C4-A80A-EFE6A9F38FB3}"/>
              </a:ext>
            </a:extLst>
          </p:cNvPr>
          <p:cNvSpPr>
            <a:spLocks noGrp="1"/>
          </p:cNvSpPr>
          <p:nvPr>
            <p:ph type="dt" sz="half" idx="10"/>
          </p:nvPr>
        </p:nvSpPr>
        <p:spPr>
          <a:xfrm>
            <a:off x="838200" y="6356350"/>
            <a:ext cx="2743200" cy="365125"/>
          </a:xfrm>
          <a:prstGeom prst="rect">
            <a:avLst/>
          </a:prstGeom>
        </p:spPr>
        <p:txBody>
          <a:bodyPr/>
          <a:lstStyle/>
          <a:p>
            <a:fld id="{4C76684E-ABC8-4737-AD2D-86777D046AD9}" type="datetimeFigureOut">
              <a:rPr lang="en-GB" smtClean="0"/>
              <a:t>13/10/2025</a:t>
            </a:fld>
            <a:endParaRPr lang="en-GB"/>
          </a:p>
        </p:txBody>
      </p:sp>
      <p:sp>
        <p:nvSpPr>
          <p:cNvPr id="5" name="Footer Placeholder 4">
            <a:extLst>
              <a:ext uri="{FF2B5EF4-FFF2-40B4-BE49-F238E27FC236}">
                <a16:creationId xmlns:a16="http://schemas.microsoft.com/office/drawing/2014/main" id="{2C1E12A9-6547-4996-847C-EC47A941CBD5}"/>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D0442CE2-18AC-4463-BDAC-8165E8DE6A53}"/>
              </a:ext>
            </a:extLst>
          </p:cNvPr>
          <p:cNvSpPr>
            <a:spLocks noGrp="1"/>
          </p:cNvSpPr>
          <p:nvPr>
            <p:ph type="sldNum" sz="quarter" idx="12"/>
          </p:nvPr>
        </p:nvSpPr>
        <p:spPr>
          <a:xfrm>
            <a:off x="8610600" y="6356350"/>
            <a:ext cx="2743200" cy="365125"/>
          </a:xfrm>
          <a:prstGeom prst="rect">
            <a:avLst/>
          </a:prstGeom>
        </p:spPr>
        <p:txBody>
          <a:bodyPr/>
          <a:lstStyle/>
          <a:p>
            <a:fld id="{8F3EFF09-F4FD-456C-9E75-957F21B4932E}" type="slidenum">
              <a:rPr lang="en-GB" smtClean="0"/>
              <a:t>‹#›</a:t>
            </a:fld>
            <a:endParaRPr lang="en-GB"/>
          </a:p>
        </p:txBody>
      </p:sp>
      <p:pic>
        <p:nvPicPr>
          <p:cNvPr id="7" name="Picture 6">
            <a:extLst>
              <a:ext uri="{FF2B5EF4-FFF2-40B4-BE49-F238E27FC236}">
                <a16:creationId xmlns:a16="http://schemas.microsoft.com/office/drawing/2014/main" id="{823FC732-9B9A-49FC-9732-D7A9CE8D98A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26609" y="538354"/>
            <a:ext cx="2302413" cy="613977"/>
          </a:xfrm>
          <a:prstGeom prst="rect">
            <a:avLst/>
          </a:prstGeom>
        </p:spPr>
      </p:pic>
    </p:spTree>
    <p:extLst>
      <p:ext uri="{BB962C8B-B14F-4D97-AF65-F5344CB8AC3E}">
        <p14:creationId xmlns:p14="http://schemas.microsoft.com/office/powerpoint/2010/main" val="2568443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133EF-BA86-44D2-9488-E6AA3CF6807B}"/>
              </a:ext>
            </a:extLst>
          </p:cNvPr>
          <p:cNvSpPr>
            <a:spLocks noGrp="1"/>
          </p:cNvSpPr>
          <p:nvPr>
            <p:ph type="title"/>
          </p:nvPr>
        </p:nvSpPr>
        <p:spPr>
          <a:xfrm>
            <a:off x="3304904" y="182562"/>
            <a:ext cx="8652634" cy="862467"/>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433822-FB46-4537-B720-EE1B1103EFA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256FD2-1788-411B-93BE-12250EAA018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43B39A0-AFCC-453C-A8FE-534B8F151561}"/>
              </a:ext>
            </a:extLst>
          </p:cNvPr>
          <p:cNvSpPr>
            <a:spLocks noGrp="1"/>
          </p:cNvSpPr>
          <p:nvPr>
            <p:ph type="dt" sz="half" idx="10"/>
          </p:nvPr>
        </p:nvSpPr>
        <p:spPr>
          <a:xfrm>
            <a:off x="838200" y="6356350"/>
            <a:ext cx="2743200" cy="365125"/>
          </a:xfrm>
          <a:prstGeom prst="rect">
            <a:avLst/>
          </a:prstGeom>
        </p:spPr>
        <p:txBody>
          <a:bodyPr/>
          <a:lstStyle/>
          <a:p>
            <a:fld id="{4C76684E-ABC8-4737-AD2D-86777D046AD9}" type="datetimeFigureOut">
              <a:rPr lang="en-GB" smtClean="0"/>
              <a:t>13/10/2025</a:t>
            </a:fld>
            <a:endParaRPr lang="en-GB"/>
          </a:p>
        </p:txBody>
      </p:sp>
      <p:sp>
        <p:nvSpPr>
          <p:cNvPr id="6" name="Footer Placeholder 5">
            <a:extLst>
              <a:ext uri="{FF2B5EF4-FFF2-40B4-BE49-F238E27FC236}">
                <a16:creationId xmlns:a16="http://schemas.microsoft.com/office/drawing/2014/main" id="{8B504B3F-11EC-4AFE-8423-33EE1591C190}"/>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78C26635-D41F-4220-B3EF-A91B205EBE22}"/>
              </a:ext>
            </a:extLst>
          </p:cNvPr>
          <p:cNvSpPr>
            <a:spLocks noGrp="1"/>
          </p:cNvSpPr>
          <p:nvPr>
            <p:ph type="sldNum" sz="quarter" idx="12"/>
          </p:nvPr>
        </p:nvSpPr>
        <p:spPr>
          <a:xfrm>
            <a:off x="8610600" y="6356350"/>
            <a:ext cx="2743200" cy="365125"/>
          </a:xfrm>
          <a:prstGeom prst="rect">
            <a:avLst/>
          </a:prstGeom>
        </p:spPr>
        <p:txBody>
          <a:bodyPr/>
          <a:lstStyle/>
          <a:p>
            <a:fld id="{8F3EFF09-F4FD-456C-9E75-957F21B4932E}" type="slidenum">
              <a:rPr lang="en-GB" smtClean="0"/>
              <a:t>‹#›</a:t>
            </a:fld>
            <a:endParaRPr lang="en-GB"/>
          </a:p>
        </p:txBody>
      </p:sp>
      <p:pic>
        <p:nvPicPr>
          <p:cNvPr id="8" name="Picture 7">
            <a:extLst>
              <a:ext uri="{FF2B5EF4-FFF2-40B4-BE49-F238E27FC236}">
                <a16:creationId xmlns:a16="http://schemas.microsoft.com/office/drawing/2014/main" id="{BEC7E7A6-0F4D-41AD-B8F5-34E7894A0E0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26609" y="538354"/>
            <a:ext cx="2302413" cy="613977"/>
          </a:xfrm>
          <a:prstGeom prst="rect">
            <a:avLst/>
          </a:prstGeom>
        </p:spPr>
      </p:pic>
    </p:spTree>
    <p:extLst>
      <p:ext uri="{BB962C8B-B14F-4D97-AF65-F5344CB8AC3E}">
        <p14:creationId xmlns:p14="http://schemas.microsoft.com/office/powerpoint/2010/main" val="1805823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4059C-A5E9-40BE-8F8E-B1D4CBE68BD3}"/>
              </a:ext>
            </a:extLst>
          </p:cNvPr>
          <p:cNvSpPr>
            <a:spLocks noGrp="1"/>
          </p:cNvSpPr>
          <p:nvPr>
            <p:ph type="title"/>
          </p:nvPr>
        </p:nvSpPr>
        <p:spPr>
          <a:xfrm>
            <a:off x="3174274" y="132276"/>
            <a:ext cx="8645347" cy="1020056"/>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BBB7CF-688C-4F4F-8276-7238AC0C60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CFFAC9C-AEF9-4E9F-947C-90378C3CE2A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D5D672-E81B-4AE5-97A6-D2E0E1DC7B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7AD31C2-35FC-4840-826B-7364A7D0F1B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447D9F-BA42-4015-B9D6-5EC6F491C04D}"/>
              </a:ext>
            </a:extLst>
          </p:cNvPr>
          <p:cNvSpPr>
            <a:spLocks noGrp="1"/>
          </p:cNvSpPr>
          <p:nvPr>
            <p:ph type="dt" sz="half" idx="10"/>
          </p:nvPr>
        </p:nvSpPr>
        <p:spPr>
          <a:xfrm>
            <a:off x="838200" y="6356350"/>
            <a:ext cx="2743200" cy="365125"/>
          </a:xfrm>
          <a:prstGeom prst="rect">
            <a:avLst/>
          </a:prstGeom>
        </p:spPr>
        <p:txBody>
          <a:bodyPr/>
          <a:lstStyle/>
          <a:p>
            <a:fld id="{4C76684E-ABC8-4737-AD2D-86777D046AD9}" type="datetimeFigureOut">
              <a:rPr lang="en-GB" smtClean="0"/>
              <a:t>13/10/2025</a:t>
            </a:fld>
            <a:endParaRPr lang="en-GB"/>
          </a:p>
        </p:txBody>
      </p:sp>
      <p:sp>
        <p:nvSpPr>
          <p:cNvPr id="8" name="Footer Placeholder 7">
            <a:extLst>
              <a:ext uri="{FF2B5EF4-FFF2-40B4-BE49-F238E27FC236}">
                <a16:creationId xmlns:a16="http://schemas.microsoft.com/office/drawing/2014/main" id="{D5DF7C55-FF44-4C4D-A45F-A4C426795CC1}"/>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0EF105F3-C0FF-44F2-B939-B10FEE04CEB0}"/>
              </a:ext>
            </a:extLst>
          </p:cNvPr>
          <p:cNvSpPr>
            <a:spLocks noGrp="1"/>
          </p:cNvSpPr>
          <p:nvPr>
            <p:ph type="sldNum" sz="quarter" idx="12"/>
          </p:nvPr>
        </p:nvSpPr>
        <p:spPr>
          <a:xfrm>
            <a:off x="8610600" y="6356350"/>
            <a:ext cx="2743200" cy="365125"/>
          </a:xfrm>
          <a:prstGeom prst="rect">
            <a:avLst/>
          </a:prstGeom>
        </p:spPr>
        <p:txBody>
          <a:bodyPr/>
          <a:lstStyle/>
          <a:p>
            <a:fld id="{8F3EFF09-F4FD-456C-9E75-957F21B4932E}" type="slidenum">
              <a:rPr lang="en-GB" smtClean="0"/>
              <a:t>‹#›</a:t>
            </a:fld>
            <a:endParaRPr lang="en-GB"/>
          </a:p>
        </p:txBody>
      </p:sp>
      <p:pic>
        <p:nvPicPr>
          <p:cNvPr id="10" name="Picture 9">
            <a:extLst>
              <a:ext uri="{FF2B5EF4-FFF2-40B4-BE49-F238E27FC236}">
                <a16:creationId xmlns:a16="http://schemas.microsoft.com/office/drawing/2014/main" id="{F88E05C3-9904-4E50-B329-63D7958A504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26609" y="538354"/>
            <a:ext cx="2302413" cy="613977"/>
          </a:xfrm>
          <a:prstGeom prst="rect">
            <a:avLst/>
          </a:prstGeom>
        </p:spPr>
      </p:pic>
    </p:spTree>
    <p:extLst>
      <p:ext uri="{BB962C8B-B14F-4D97-AF65-F5344CB8AC3E}">
        <p14:creationId xmlns:p14="http://schemas.microsoft.com/office/powerpoint/2010/main" val="1069890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648F6-C93B-4EF2-A14D-8E71294A2D4A}"/>
              </a:ext>
            </a:extLst>
          </p:cNvPr>
          <p:cNvSpPr>
            <a:spLocks noGrp="1"/>
          </p:cNvSpPr>
          <p:nvPr>
            <p:ph type="title"/>
          </p:nvPr>
        </p:nvSpPr>
        <p:spPr>
          <a:xfrm>
            <a:off x="3239589" y="182560"/>
            <a:ext cx="8761323" cy="969771"/>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5DEA56-0EC1-4E49-BEE2-8F88B54F6F2C}"/>
              </a:ext>
            </a:extLst>
          </p:cNvPr>
          <p:cNvSpPr>
            <a:spLocks noGrp="1"/>
          </p:cNvSpPr>
          <p:nvPr>
            <p:ph type="dt" sz="half" idx="10"/>
          </p:nvPr>
        </p:nvSpPr>
        <p:spPr>
          <a:xfrm>
            <a:off x="838200" y="6356350"/>
            <a:ext cx="2743200" cy="365125"/>
          </a:xfrm>
          <a:prstGeom prst="rect">
            <a:avLst/>
          </a:prstGeom>
        </p:spPr>
        <p:txBody>
          <a:bodyPr/>
          <a:lstStyle/>
          <a:p>
            <a:fld id="{4C76684E-ABC8-4737-AD2D-86777D046AD9}" type="datetimeFigureOut">
              <a:rPr lang="en-GB" smtClean="0"/>
              <a:t>13/10/2025</a:t>
            </a:fld>
            <a:endParaRPr lang="en-GB"/>
          </a:p>
        </p:txBody>
      </p:sp>
      <p:sp>
        <p:nvSpPr>
          <p:cNvPr id="4" name="Footer Placeholder 3">
            <a:extLst>
              <a:ext uri="{FF2B5EF4-FFF2-40B4-BE49-F238E27FC236}">
                <a16:creationId xmlns:a16="http://schemas.microsoft.com/office/drawing/2014/main" id="{F2292910-3340-46DE-B3C1-4AEC4F08C679}"/>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E394C60C-1799-41D6-910F-E17CA8E57DF0}"/>
              </a:ext>
            </a:extLst>
          </p:cNvPr>
          <p:cNvSpPr>
            <a:spLocks noGrp="1"/>
          </p:cNvSpPr>
          <p:nvPr>
            <p:ph type="sldNum" sz="quarter" idx="12"/>
          </p:nvPr>
        </p:nvSpPr>
        <p:spPr>
          <a:xfrm>
            <a:off x="8610600" y="6356350"/>
            <a:ext cx="2743200" cy="365125"/>
          </a:xfrm>
          <a:prstGeom prst="rect">
            <a:avLst/>
          </a:prstGeom>
        </p:spPr>
        <p:txBody>
          <a:bodyPr/>
          <a:lstStyle/>
          <a:p>
            <a:fld id="{8F3EFF09-F4FD-456C-9E75-957F21B4932E}" type="slidenum">
              <a:rPr lang="en-GB" smtClean="0"/>
              <a:t>‹#›</a:t>
            </a:fld>
            <a:endParaRPr lang="en-GB"/>
          </a:p>
        </p:txBody>
      </p:sp>
      <p:pic>
        <p:nvPicPr>
          <p:cNvPr id="6" name="Picture 5">
            <a:extLst>
              <a:ext uri="{FF2B5EF4-FFF2-40B4-BE49-F238E27FC236}">
                <a16:creationId xmlns:a16="http://schemas.microsoft.com/office/drawing/2014/main" id="{9008C4BF-AC7F-4A3D-99A2-03F2FD541D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26609" y="538354"/>
            <a:ext cx="2302413" cy="613977"/>
          </a:xfrm>
          <a:prstGeom prst="rect">
            <a:avLst/>
          </a:prstGeom>
        </p:spPr>
      </p:pic>
    </p:spTree>
    <p:extLst>
      <p:ext uri="{BB962C8B-B14F-4D97-AF65-F5344CB8AC3E}">
        <p14:creationId xmlns:p14="http://schemas.microsoft.com/office/powerpoint/2010/main" val="3842580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A25E9C-EB05-4685-95B0-3939F4435BB2}"/>
              </a:ext>
            </a:extLst>
          </p:cNvPr>
          <p:cNvSpPr>
            <a:spLocks noGrp="1"/>
          </p:cNvSpPr>
          <p:nvPr>
            <p:ph type="dt" sz="half" idx="10"/>
          </p:nvPr>
        </p:nvSpPr>
        <p:spPr>
          <a:xfrm>
            <a:off x="838200" y="6356350"/>
            <a:ext cx="2743200" cy="365125"/>
          </a:xfrm>
          <a:prstGeom prst="rect">
            <a:avLst/>
          </a:prstGeom>
        </p:spPr>
        <p:txBody>
          <a:bodyPr/>
          <a:lstStyle/>
          <a:p>
            <a:fld id="{4C76684E-ABC8-4737-AD2D-86777D046AD9}" type="datetimeFigureOut">
              <a:rPr lang="en-GB" smtClean="0"/>
              <a:t>13/10/2025</a:t>
            </a:fld>
            <a:endParaRPr lang="en-GB"/>
          </a:p>
        </p:txBody>
      </p:sp>
      <p:sp>
        <p:nvSpPr>
          <p:cNvPr id="3" name="Footer Placeholder 2">
            <a:extLst>
              <a:ext uri="{FF2B5EF4-FFF2-40B4-BE49-F238E27FC236}">
                <a16:creationId xmlns:a16="http://schemas.microsoft.com/office/drawing/2014/main" id="{ECB01F7F-DA8B-4F3A-A2FB-127473324AC4}"/>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403E07EC-0F8B-4D8C-BE9C-E2DB2745A694}"/>
              </a:ext>
            </a:extLst>
          </p:cNvPr>
          <p:cNvSpPr>
            <a:spLocks noGrp="1"/>
          </p:cNvSpPr>
          <p:nvPr>
            <p:ph type="sldNum" sz="quarter" idx="12"/>
          </p:nvPr>
        </p:nvSpPr>
        <p:spPr>
          <a:xfrm>
            <a:off x="8610600" y="6356350"/>
            <a:ext cx="2743200" cy="365125"/>
          </a:xfrm>
          <a:prstGeom prst="rect">
            <a:avLst/>
          </a:prstGeom>
        </p:spPr>
        <p:txBody>
          <a:bodyPr/>
          <a:lstStyle/>
          <a:p>
            <a:fld id="{8F3EFF09-F4FD-456C-9E75-957F21B4932E}" type="slidenum">
              <a:rPr lang="en-GB" smtClean="0"/>
              <a:t>‹#›</a:t>
            </a:fld>
            <a:endParaRPr lang="en-GB"/>
          </a:p>
        </p:txBody>
      </p:sp>
      <p:pic>
        <p:nvPicPr>
          <p:cNvPr id="5" name="Picture 4">
            <a:extLst>
              <a:ext uri="{FF2B5EF4-FFF2-40B4-BE49-F238E27FC236}">
                <a16:creationId xmlns:a16="http://schemas.microsoft.com/office/drawing/2014/main" id="{EF676795-4F8B-49FA-9B45-48751EE134B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26609" y="538354"/>
            <a:ext cx="2302413" cy="613977"/>
          </a:xfrm>
          <a:prstGeom prst="rect">
            <a:avLst/>
          </a:prstGeom>
        </p:spPr>
      </p:pic>
    </p:spTree>
    <p:extLst>
      <p:ext uri="{BB962C8B-B14F-4D97-AF65-F5344CB8AC3E}">
        <p14:creationId xmlns:p14="http://schemas.microsoft.com/office/powerpoint/2010/main" val="218553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E60CB-8BC8-44F9-98D1-2244583DAE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1C17D0-53ED-4C91-8EE5-634D095A60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3378C0-9AA3-4C75-B286-9F63C5EDE1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D278588-CFB9-4D10-883B-AC99D788A48D}"/>
              </a:ext>
            </a:extLst>
          </p:cNvPr>
          <p:cNvSpPr>
            <a:spLocks noGrp="1"/>
          </p:cNvSpPr>
          <p:nvPr>
            <p:ph type="dt" sz="half" idx="10"/>
          </p:nvPr>
        </p:nvSpPr>
        <p:spPr>
          <a:xfrm>
            <a:off x="838200" y="6356350"/>
            <a:ext cx="2743200" cy="365125"/>
          </a:xfrm>
          <a:prstGeom prst="rect">
            <a:avLst/>
          </a:prstGeom>
        </p:spPr>
        <p:txBody>
          <a:bodyPr/>
          <a:lstStyle/>
          <a:p>
            <a:fld id="{4C76684E-ABC8-4737-AD2D-86777D046AD9}" type="datetimeFigureOut">
              <a:rPr lang="en-GB" smtClean="0"/>
              <a:t>13/10/2025</a:t>
            </a:fld>
            <a:endParaRPr lang="en-GB"/>
          </a:p>
        </p:txBody>
      </p:sp>
      <p:sp>
        <p:nvSpPr>
          <p:cNvPr id="6" name="Footer Placeholder 5">
            <a:extLst>
              <a:ext uri="{FF2B5EF4-FFF2-40B4-BE49-F238E27FC236}">
                <a16:creationId xmlns:a16="http://schemas.microsoft.com/office/drawing/2014/main" id="{338DAC63-7AD8-4B5D-B0E7-6B49F76D1850}"/>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D302725-16A5-4E75-A7EC-B4DA4869251C}"/>
              </a:ext>
            </a:extLst>
          </p:cNvPr>
          <p:cNvSpPr>
            <a:spLocks noGrp="1"/>
          </p:cNvSpPr>
          <p:nvPr>
            <p:ph type="sldNum" sz="quarter" idx="12"/>
          </p:nvPr>
        </p:nvSpPr>
        <p:spPr>
          <a:xfrm>
            <a:off x="8610600" y="6356350"/>
            <a:ext cx="2743200" cy="365125"/>
          </a:xfrm>
          <a:prstGeom prst="rect">
            <a:avLst/>
          </a:prstGeom>
        </p:spPr>
        <p:txBody>
          <a:bodyPr/>
          <a:lstStyle/>
          <a:p>
            <a:fld id="{8F3EFF09-F4FD-456C-9E75-957F21B4932E}" type="slidenum">
              <a:rPr lang="en-GB" smtClean="0"/>
              <a:t>‹#›</a:t>
            </a:fld>
            <a:endParaRPr lang="en-GB"/>
          </a:p>
        </p:txBody>
      </p:sp>
    </p:spTree>
    <p:extLst>
      <p:ext uri="{BB962C8B-B14F-4D97-AF65-F5344CB8AC3E}">
        <p14:creationId xmlns:p14="http://schemas.microsoft.com/office/powerpoint/2010/main" val="531155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3879A-2EDB-427B-A432-D2A59BC09B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55023FB-D936-4506-9474-80306D46EB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22577B-AF25-482E-B790-F5CAD03C4F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781A86F-DD95-416F-9875-23E7A63437A9}"/>
              </a:ext>
            </a:extLst>
          </p:cNvPr>
          <p:cNvSpPr>
            <a:spLocks noGrp="1"/>
          </p:cNvSpPr>
          <p:nvPr>
            <p:ph type="dt" sz="half" idx="10"/>
          </p:nvPr>
        </p:nvSpPr>
        <p:spPr>
          <a:xfrm>
            <a:off x="838200" y="6356350"/>
            <a:ext cx="2743200" cy="365125"/>
          </a:xfrm>
          <a:prstGeom prst="rect">
            <a:avLst/>
          </a:prstGeom>
        </p:spPr>
        <p:txBody>
          <a:bodyPr/>
          <a:lstStyle/>
          <a:p>
            <a:fld id="{4C76684E-ABC8-4737-AD2D-86777D046AD9}" type="datetimeFigureOut">
              <a:rPr lang="en-GB" smtClean="0"/>
              <a:t>13/10/2025</a:t>
            </a:fld>
            <a:endParaRPr lang="en-GB"/>
          </a:p>
        </p:txBody>
      </p:sp>
      <p:sp>
        <p:nvSpPr>
          <p:cNvPr id="6" name="Footer Placeholder 5">
            <a:extLst>
              <a:ext uri="{FF2B5EF4-FFF2-40B4-BE49-F238E27FC236}">
                <a16:creationId xmlns:a16="http://schemas.microsoft.com/office/drawing/2014/main" id="{5F80309C-983F-4C77-B0BD-25DFA0720B3B}"/>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148FA2C-22BB-4F6F-809D-C70277DE7362}"/>
              </a:ext>
            </a:extLst>
          </p:cNvPr>
          <p:cNvSpPr>
            <a:spLocks noGrp="1"/>
          </p:cNvSpPr>
          <p:nvPr>
            <p:ph type="sldNum" sz="quarter" idx="12"/>
          </p:nvPr>
        </p:nvSpPr>
        <p:spPr>
          <a:xfrm>
            <a:off x="8610600" y="6356350"/>
            <a:ext cx="2743200" cy="365125"/>
          </a:xfrm>
          <a:prstGeom prst="rect">
            <a:avLst/>
          </a:prstGeom>
        </p:spPr>
        <p:txBody>
          <a:bodyPr/>
          <a:lstStyle/>
          <a:p>
            <a:fld id="{8F3EFF09-F4FD-456C-9E75-957F21B4932E}" type="slidenum">
              <a:rPr lang="en-GB" smtClean="0"/>
              <a:t>‹#›</a:t>
            </a:fld>
            <a:endParaRPr lang="en-GB"/>
          </a:p>
        </p:txBody>
      </p:sp>
    </p:spTree>
    <p:extLst>
      <p:ext uri="{BB962C8B-B14F-4D97-AF65-F5344CB8AC3E}">
        <p14:creationId xmlns:p14="http://schemas.microsoft.com/office/powerpoint/2010/main" val="3158440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3E9E-12F3-469F-A3A4-9D1608399AA0}"/>
              </a:ext>
            </a:extLst>
          </p:cNvPr>
          <p:cNvSpPr>
            <a:spLocks noGrp="1"/>
          </p:cNvSpPr>
          <p:nvPr>
            <p:ph type="title"/>
          </p:nvPr>
        </p:nvSpPr>
        <p:spPr>
          <a:xfrm>
            <a:off x="3317967" y="182562"/>
            <a:ext cx="8639570" cy="969769"/>
          </a:xfrm>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82339C-DEC2-4179-A569-90367A323F6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E82D62-E8CF-4672-9D22-8DB25EC5B2FA}"/>
              </a:ext>
            </a:extLst>
          </p:cNvPr>
          <p:cNvSpPr>
            <a:spLocks noGrp="1"/>
          </p:cNvSpPr>
          <p:nvPr>
            <p:ph type="dt" sz="half" idx="10"/>
          </p:nvPr>
        </p:nvSpPr>
        <p:spPr>
          <a:xfrm>
            <a:off x="838200" y="6356350"/>
            <a:ext cx="2743200" cy="365125"/>
          </a:xfrm>
          <a:prstGeom prst="rect">
            <a:avLst/>
          </a:prstGeom>
        </p:spPr>
        <p:txBody>
          <a:bodyPr/>
          <a:lstStyle/>
          <a:p>
            <a:fld id="{4C76684E-ABC8-4737-AD2D-86777D046AD9}" type="datetimeFigureOut">
              <a:rPr lang="en-GB" smtClean="0"/>
              <a:t>13/10/2025</a:t>
            </a:fld>
            <a:endParaRPr lang="en-GB"/>
          </a:p>
        </p:txBody>
      </p:sp>
      <p:sp>
        <p:nvSpPr>
          <p:cNvPr id="5" name="Footer Placeholder 4">
            <a:extLst>
              <a:ext uri="{FF2B5EF4-FFF2-40B4-BE49-F238E27FC236}">
                <a16:creationId xmlns:a16="http://schemas.microsoft.com/office/drawing/2014/main" id="{DD1D9AA5-1596-4925-B8EE-9CF634A9A09A}"/>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5F9D4639-2AC6-4047-91EF-CAE140C0F4EA}"/>
              </a:ext>
            </a:extLst>
          </p:cNvPr>
          <p:cNvSpPr>
            <a:spLocks noGrp="1"/>
          </p:cNvSpPr>
          <p:nvPr>
            <p:ph type="sldNum" sz="quarter" idx="12"/>
          </p:nvPr>
        </p:nvSpPr>
        <p:spPr>
          <a:xfrm>
            <a:off x="8610600" y="6356350"/>
            <a:ext cx="2743200" cy="365125"/>
          </a:xfrm>
          <a:prstGeom prst="rect">
            <a:avLst/>
          </a:prstGeom>
        </p:spPr>
        <p:txBody>
          <a:bodyPr/>
          <a:lstStyle/>
          <a:p>
            <a:fld id="{8F3EFF09-F4FD-456C-9E75-957F21B4932E}" type="slidenum">
              <a:rPr lang="en-GB" smtClean="0"/>
              <a:t>‹#›</a:t>
            </a:fld>
            <a:endParaRPr lang="en-GB"/>
          </a:p>
        </p:txBody>
      </p:sp>
      <p:pic>
        <p:nvPicPr>
          <p:cNvPr id="7" name="Picture 6">
            <a:extLst>
              <a:ext uri="{FF2B5EF4-FFF2-40B4-BE49-F238E27FC236}">
                <a16:creationId xmlns:a16="http://schemas.microsoft.com/office/drawing/2014/main" id="{506630FA-E49F-4731-B0E1-33120F7AFC9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26609" y="538354"/>
            <a:ext cx="2302413" cy="613977"/>
          </a:xfrm>
          <a:prstGeom prst="rect">
            <a:avLst/>
          </a:prstGeom>
        </p:spPr>
      </p:pic>
    </p:spTree>
    <p:extLst>
      <p:ext uri="{BB962C8B-B14F-4D97-AF65-F5344CB8AC3E}">
        <p14:creationId xmlns:p14="http://schemas.microsoft.com/office/powerpoint/2010/main" val="2101184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768265-2DB1-4253-9702-F1315A8EFA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90AFFE-BCDD-430F-815B-1567747A6E0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72D79A-335B-4797-A365-ACC8E1E2A518}"/>
              </a:ext>
            </a:extLst>
          </p:cNvPr>
          <p:cNvSpPr>
            <a:spLocks noGrp="1"/>
          </p:cNvSpPr>
          <p:nvPr>
            <p:ph type="dt" sz="half" idx="10"/>
          </p:nvPr>
        </p:nvSpPr>
        <p:spPr>
          <a:xfrm>
            <a:off x="838200" y="6356350"/>
            <a:ext cx="2743200" cy="365125"/>
          </a:xfrm>
          <a:prstGeom prst="rect">
            <a:avLst/>
          </a:prstGeom>
        </p:spPr>
        <p:txBody>
          <a:bodyPr/>
          <a:lstStyle/>
          <a:p>
            <a:fld id="{4C76684E-ABC8-4737-AD2D-86777D046AD9}" type="datetimeFigureOut">
              <a:rPr lang="en-GB" smtClean="0"/>
              <a:t>13/10/2025</a:t>
            </a:fld>
            <a:endParaRPr lang="en-GB"/>
          </a:p>
        </p:txBody>
      </p:sp>
      <p:sp>
        <p:nvSpPr>
          <p:cNvPr id="5" name="Footer Placeholder 4">
            <a:extLst>
              <a:ext uri="{FF2B5EF4-FFF2-40B4-BE49-F238E27FC236}">
                <a16:creationId xmlns:a16="http://schemas.microsoft.com/office/drawing/2014/main" id="{84AC6AA8-5CF1-4747-A0CF-57F1FB47B6EE}"/>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109C9B7B-48B2-4C2C-AF3F-A1C7EC548C1E}"/>
              </a:ext>
            </a:extLst>
          </p:cNvPr>
          <p:cNvSpPr>
            <a:spLocks noGrp="1"/>
          </p:cNvSpPr>
          <p:nvPr>
            <p:ph type="sldNum" sz="quarter" idx="12"/>
          </p:nvPr>
        </p:nvSpPr>
        <p:spPr>
          <a:xfrm>
            <a:off x="8610600" y="6356350"/>
            <a:ext cx="2743200" cy="365125"/>
          </a:xfrm>
          <a:prstGeom prst="rect">
            <a:avLst/>
          </a:prstGeom>
        </p:spPr>
        <p:txBody>
          <a:bodyPr/>
          <a:lstStyle/>
          <a:p>
            <a:fld id="{8F3EFF09-F4FD-456C-9E75-957F21B4932E}" type="slidenum">
              <a:rPr lang="en-GB" smtClean="0"/>
              <a:t>‹#›</a:t>
            </a:fld>
            <a:endParaRPr lang="en-GB"/>
          </a:p>
        </p:txBody>
      </p:sp>
    </p:spTree>
    <p:extLst>
      <p:ext uri="{BB962C8B-B14F-4D97-AF65-F5344CB8AC3E}">
        <p14:creationId xmlns:p14="http://schemas.microsoft.com/office/powerpoint/2010/main" val="2294153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E1ADD53-8A70-4ED2-90DA-45067F2CC039}"/>
              </a:ext>
            </a:extLst>
          </p:cNvPr>
          <p:cNvSpPr/>
          <p:nvPr userDrawn="1"/>
        </p:nvSpPr>
        <p:spPr>
          <a:xfrm>
            <a:off x="0" y="-23813"/>
            <a:ext cx="12191999" cy="1317036"/>
          </a:xfrm>
          <a:prstGeom prst="rect">
            <a:avLst/>
          </a:prstGeom>
          <a:solidFill>
            <a:srgbClr val="ED227C"/>
          </a:solidFill>
          <a:ln>
            <a:solidFill>
              <a:srgbClr val="ED22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a:extLst>
              <a:ext uri="{FF2B5EF4-FFF2-40B4-BE49-F238E27FC236}">
                <a16:creationId xmlns:a16="http://schemas.microsoft.com/office/drawing/2014/main" id="{9CA53A93-5CB6-403C-97B8-75D3D4DD2440}"/>
              </a:ext>
            </a:extLst>
          </p:cNvPr>
          <p:cNvSpPr>
            <a:spLocks noGrp="1"/>
          </p:cNvSpPr>
          <p:nvPr>
            <p:ph type="title"/>
          </p:nvPr>
        </p:nvSpPr>
        <p:spPr>
          <a:xfrm>
            <a:off x="2729132" y="0"/>
            <a:ext cx="9228405" cy="1188721"/>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4B45DF-C8D9-42D7-A381-24CA914AD01F}"/>
              </a:ext>
            </a:extLst>
          </p:cNvPr>
          <p:cNvSpPr>
            <a:spLocks noGrp="1"/>
          </p:cNvSpPr>
          <p:nvPr>
            <p:ph type="body" idx="1"/>
          </p:nvPr>
        </p:nvSpPr>
        <p:spPr>
          <a:xfrm>
            <a:off x="773723" y="1825625"/>
            <a:ext cx="10580077"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6104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Proxima nova"/>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Proxima nova"/>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Proxima nova"/>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Proxima nova"/>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Proxima nova"/>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hyperlink" Target="https://youtu.be/pkZXEf304ss"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twitter.com/MANDRAKE_LAB/status/1459183968717361160?s=20"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33.jpeg"/><Relationship Id="rId4" Type="http://schemas.openxmlformats.org/officeDocument/2006/relationships/diagramLayout" Target="../diagrams/layout2.xml"/><Relationship Id="rId9" Type="http://schemas.openxmlformats.org/officeDocument/2006/relationships/image" Target="../media/image32.jpeg"/></Relationships>
</file>

<file path=ppt/slides/_rels/slide26.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36.png"/><Relationship Id="rId4" Type="http://schemas.openxmlformats.org/officeDocument/2006/relationships/diagramLayout" Target="../diagrams/layout3.xml"/><Relationship Id="rId9" Type="http://schemas.openxmlformats.org/officeDocument/2006/relationships/image" Target="../media/image35.jpeg"/></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40.png"/><Relationship Id="rId5" Type="http://schemas.openxmlformats.org/officeDocument/2006/relationships/image" Target="../media/image39.jpeg"/><Relationship Id="rId4" Type="http://schemas.openxmlformats.org/officeDocument/2006/relationships/image" Target="../media/image38.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wedinos.org/" TargetMode="External"/><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image" Target="../media/image41.jpeg"/><Relationship Id="rId5" Type="http://schemas.openxmlformats.org/officeDocument/2006/relationships/image" Target="../media/image43.png"/><Relationship Id="rId4" Type="http://schemas.openxmlformats.org/officeDocument/2006/relationships/hyperlink" Target="https://www.wedinos.org/db/sample_testing" TargetMode="External"/></Relationships>
</file>

<file path=ppt/slides/_rels/slide3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4.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image" Target="../media/image50.png"/><Relationship Id="rId4" Type="http://schemas.openxmlformats.org/officeDocument/2006/relationships/image" Target="../media/image49.png"/></Relationships>
</file>

<file path=ppt/slides/_rels/slide3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37.xml.rels><?xml version="1.0" encoding="UTF-8" standalone="yes"?>
<Relationships xmlns="http://schemas.openxmlformats.org/package/2006/relationships"><Relationship Id="rId8" Type="http://schemas.openxmlformats.org/officeDocument/2006/relationships/hyperlink" Target="https://www.themix.org.uk/" TargetMode="External"/><Relationship Id="rId3" Type="http://schemas.openxmlformats.org/officeDocument/2006/relationships/image" Target="../media/image53.jpeg"/><Relationship Id="rId7" Type="http://schemas.openxmlformats.org/officeDocument/2006/relationships/hyperlink" Target="https://www.talktofrank.com/" TargetMode="External"/><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hyperlink" Target="https://www.drugsand.me/" TargetMode="External"/><Relationship Id="rId5" Type="http://schemas.openxmlformats.org/officeDocument/2006/relationships/hyperlink" Target="https://dan247.org.uk/" TargetMode="External"/><Relationship Id="rId10" Type="http://schemas.openxmlformats.org/officeDocument/2006/relationships/image" Target="../media/image56.png"/><Relationship Id="rId4" Type="http://schemas.openxmlformats.org/officeDocument/2006/relationships/image" Target="../media/image54.jpeg"/><Relationship Id="rId9" Type="http://schemas.openxmlformats.org/officeDocument/2006/relationships/image" Target="../media/image55.png"/></Relationships>
</file>

<file path=ppt/slides/_rels/slide38.xml.rels><?xml version="1.0" encoding="UTF-8" standalone="yes"?>
<Relationships xmlns="http://schemas.openxmlformats.org/package/2006/relationships"><Relationship Id="rId8" Type="http://schemas.openxmlformats.org/officeDocument/2006/relationships/image" Target="../media/image63.png"/><Relationship Id="rId13" Type="http://schemas.openxmlformats.org/officeDocument/2006/relationships/image" Target="../media/image41.jpeg"/><Relationship Id="rId3" Type="http://schemas.openxmlformats.org/officeDocument/2006/relationships/image" Target="../media/image58.svg"/><Relationship Id="rId7" Type="http://schemas.openxmlformats.org/officeDocument/2006/relationships/image" Target="../media/image62.svg"/><Relationship Id="rId12" Type="http://schemas.openxmlformats.org/officeDocument/2006/relationships/image" Target="../media/image67.jpeg"/><Relationship Id="rId2" Type="http://schemas.openxmlformats.org/officeDocument/2006/relationships/image" Target="../media/image57.png"/><Relationship Id="rId1" Type="http://schemas.openxmlformats.org/officeDocument/2006/relationships/slideLayout" Target="../slideLayouts/slideLayout2.xml"/><Relationship Id="rId6" Type="http://schemas.openxmlformats.org/officeDocument/2006/relationships/image" Target="../media/image61.png"/><Relationship Id="rId11" Type="http://schemas.openxmlformats.org/officeDocument/2006/relationships/image" Target="../media/image66.jpeg"/><Relationship Id="rId5" Type="http://schemas.openxmlformats.org/officeDocument/2006/relationships/image" Target="../media/image60.svg"/><Relationship Id="rId15" Type="http://schemas.openxmlformats.org/officeDocument/2006/relationships/image" Target="../media/image69.svg"/><Relationship Id="rId10" Type="http://schemas.openxmlformats.org/officeDocument/2006/relationships/image" Target="../media/image65.jpeg"/><Relationship Id="rId4" Type="http://schemas.openxmlformats.org/officeDocument/2006/relationships/image" Target="../media/image59.png"/><Relationship Id="rId9" Type="http://schemas.openxmlformats.org/officeDocument/2006/relationships/image" Target="../media/image64.svg"/><Relationship Id="rId14" Type="http://schemas.openxmlformats.org/officeDocument/2006/relationships/image" Target="../media/image68.png"/></Relationships>
</file>

<file path=ppt/slides/_rels/slide39.xml.rels><?xml version="1.0" encoding="UTF-8" standalone="yes"?>
<Relationships xmlns="http://schemas.openxmlformats.org/package/2006/relationships"><Relationship Id="rId2" Type="http://schemas.openxmlformats.org/officeDocument/2006/relationships/image" Target="../media/image70.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1"/>
          </p:nvPr>
        </p:nvSpPr>
        <p:spPr>
          <a:xfrm>
            <a:off x="1183506" y="3429000"/>
            <a:ext cx="9144000" cy="2598404"/>
          </a:xfrm>
        </p:spPr>
        <p:txBody>
          <a:bodyPr vert="horz" lIns="91440" tIns="45720" rIns="91440" bIns="45720" rtlCol="0" anchor="t">
            <a:normAutofit fontScale="77500" lnSpcReduction="20000"/>
          </a:bodyPr>
          <a:lstStyle/>
          <a:p>
            <a:endParaRPr lang="en-GB" sz="5200" dirty="0"/>
          </a:p>
          <a:p>
            <a:r>
              <a:rPr lang="en-GB" sz="5200" dirty="0"/>
              <a:t>Young People &amp; Substance Use </a:t>
            </a:r>
          </a:p>
          <a:p>
            <a:r>
              <a:rPr lang="en-GB" sz="5200" dirty="0"/>
              <a:t>Elissa – YJS substance </a:t>
            </a:r>
            <a:r>
              <a:rPr lang="en-GB" sz="5200"/>
              <a:t>use worker</a:t>
            </a:r>
            <a:endParaRPr lang="en-GB" sz="5200" dirty="0"/>
          </a:p>
          <a:p>
            <a:r>
              <a:rPr lang="en-GB" sz="3800" dirty="0"/>
              <a:t> </a:t>
            </a:r>
          </a:p>
          <a:p>
            <a:r>
              <a:rPr lang="en-GB" sz="3800" dirty="0"/>
              <a:t> </a:t>
            </a:r>
          </a:p>
        </p:txBody>
      </p:sp>
      <p:sp>
        <p:nvSpPr>
          <p:cNvPr id="5124" name="Text Box 7"/>
          <p:cNvSpPr txBox="1">
            <a:spLocks noChangeArrowheads="1"/>
          </p:cNvSpPr>
          <p:nvPr/>
        </p:nvSpPr>
        <p:spPr bwMode="auto">
          <a:xfrm>
            <a:off x="6324600" y="533400"/>
            <a:ext cx="3810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Verdana" panose="020B0604030504040204" pitchFamily="34" charset="0"/>
              </a:defRPr>
            </a:lvl1pPr>
            <a:lvl2pPr marL="742950" indent="-285750">
              <a:spcBef>
                <a:spcPct val="20000"/>
              </a:spcBef>
              <a:buChar char="–"/>
              <a:defRPr sz="2800">
                <a:solidFill>
                  <a:schemeClr val="tx1"/>
                </a:solidFill>
                <a:latin typeface="Verdana" panose="020B0604030504040204" pitchFamily="34" charset="0"/>
              </a:defRPr>
            </a:lvl2pPr>
            <a:lvl3pPr marL="1143000" indent="-228600">
              <a:spcBef>
                <a:spcPct val="20000"/>
              </a:spcBef>
              <a:buChar char="•"/>
              <a:defRPr sz="2400">
                <a:solidFill>
                  <a:schemeClr val="tx1"/>
                </a:solidFill>
                <a:latin typeface="Verdana" panose="020B0604030504040204" pitchFamily="34" charset="0"/>
              </a:defRPr>
            </a:lvl3pPr>
            <a:lvl4pPr marL="1600200" indent="-228600">
              <a:spcBef>
                <a:spcPct val="20000"/>
              </a:spcBef>
              <a:buChar char="–"/>
              <a:defRPr sz="2000">
                <a:solidFill>
                  <a:schemeClr val="tx1"/>
                </a:solidFill>
                <a:latin typeface="Verdana" panose="020B0604030504040204" pitchFamily="34" charset="0"/>
              </a:defRPr>
            </a:lvl4pPr>
            <a:lvl5pPr marL="2057400" indent="-228600">
              <a:spcBef>
                <a:spcPct val="20000"/>
              </a:spcBef>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har char="»"/>
              <a:defRPr sz="2000">
                <a:solidFill>
                  <a:schemeClr val="tx1"/>
                </a:solidFill>
                <a:latin typeface="Verdana" panose="020B0604030504040204" pitchFamily="34" charset="0"/>
              </a:defRPr>
            </a:lvl9pPr>
          </a:lstStyle>
          <a:p>
            <a:pPr eaLnBrk="1" hangingPunct="1">
              <a:spcBef>
                <a:spcPct val="50000"/>
              </a:spcBef>
              <a:buFontTx/>
              <a:buNone/>
            </a:pPr>
            <a:endParaRPr lang="en-US" altLang="en-US" sz="2400">
              <a:latin typeface="Times New Roman" panose="02020603050405020304" pitchFamily="18" charset="0"/>
            </a:endParaRPr>
          </a:p>
        </p:txBody>
      </p:sp>
    </p:spTree>
    <p:extLst>
      <p:ext uri="{BB962C8B-B14F-4D97-AF65-F5344CB8AC3E}">
        <p14:creationId xmlns:p14="http://schemas.microsoft.com/office/powerpoint/2010/main" val="489695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18E118-C136-5E3A-E792-54FA72A531C1}"/>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6BBED67D-7280-65C5-B216-A50450693B5C}"/>
              </a:ext>
            </a:extLst>
          </p:cNvPr>
          <p:cNvSpPr>
            <a:spLocks noGrp="1"/>
          </p:cNvSpPr>
          <p:nvPr>
            <p:ph type="title"/>
          </p:nvPr>
        </p:nvSpPr>
        <p:spPr>
          <a:xfrm>
            <a:off x="764043" y="945332"/>
            <a:ext cx="3188526" cy="1161862"/>
          </a:xfrm>
        </p:spPr>
        <p:txBody>
          <a:bodyPr vert="horz" lIns="91440" tIns="45720" rIns="91440" bIns="45720" rtlCol="0" anchor="b">
            <a:normAutofit/>
          </a:bodyPr>
          <a:lstStyle/>
          <a:p>
            <a:r>
              <a:rPr lang="en-US" sz="2400" dirty="0">
                <a:solidFill>
                  <a:srgbClr val="FF0000"/>
                </a:solidFill>
              </a:rPr>
              <a:t>what do we do?</a:t>
            </a:r>
          </a:p>
        </p:txBody>
      </p:sp>
      <p:sp>
        <p:nvSpPr>
          <p:cNvPr id="10" name="TextBox 9">
            <a:extLst>
              <a:ext uri="{FF2B5EF4-FFF2-40B4-BE49-F238E27FC236}">
                <a16:creationId xmlns:a16="http://schemas.microsoft.com/office/drawing/2014/main" id="{4275F7D1-5A22-5601-4B29-AE812774D49D}"/>
              </a:ext>
            </a:extLst>
          </p:cNvPr>
          <p:cNvSpPr txBox="1"/>
          <p:nvPr/>
        </p:nvSpPr>
        <p:spPr>
          <a:xfrm>
            <a:off x="764043" y="2338251"/>
            <a:ext cx="3132754" cy="3520548"/>
          </a:xfrm>
          <a:prstGeom prst="rect">
            <a:avLst/>
          </a:prstGeom>
        </p:spPr>
        <p:txBody>
          <a:bodyPr vert="horz" lIns="91440" tIns="45720" rIns="91440" bIns="45720" rtlCol="0" anchor="ctr">
            <a:normAutofit/>
          </a:bodyPr>
          <a:lstStyle/>
          <a:p>
            <a:pPr marL="457200" indent="-457200">
              <a:spcBef>
                <a:spcPct val="20000"/>
              </a:spcBef>
              <a:spcAft>
                <a:spcPts val="600"/>
              </a:spcAft>
              <a:buClr>
                <a:schemeClr val="accent2"/>
              </a:buClr>
              <a:buSzPct val="92000"/>
              <a:buFont typeface="Wingdings 2" panose="05020102010507070707" pitchFamily="18" charset="2"/>
              <a:buChar char=""/>
            </a:pPr>
            <a:r>
              <a:rPr lang="en-US" dirty="0">
                <a:solidFill>
                  <a:srgbClr val="FF0000"/>
                </a:solidFill>
              </a:rPr>
              <a:t>One to one support </a:t>
            </a:r>
          </a:p>
          <a:p>
            <a:pPr marL="457200" indent="-457200">
              <a:spcBef>
                <a:spcPct val="20000"/>
              </a:spcBef>
              <a:spcAft>
                <a:spcPts val="600"/>
              </a:spcAft>
              <a:buClr>
                <a:schemeClr val="accent2"/>
              </a:buClr>
              <a:buSzPct val="92000"/>
              <a:buFont typeface="Wingdings 2" panose="05020102010507070707" pitchFamily="18" charset="2"/>
              <a:buChar char=""/>
            </a:pPr>
            <a:r>
              <a:rPr lang="en-US" dirty="0">
                <a:solidFill>
                  <a:srgbClr val="FF0000"/>
                </a:solidFill>
              </a:rPr>
              <a:t>Brief interventions</a:t>
            </a:r>
          </a:p>
          <a:p>
            <a:pPr marL="457200" indent="-457200">
              <a:spcBef>
                <a:spcPct val="20000"/>
              </a:spcBef>
              <a:spcAft>
                <a:spcPts val="600"/>
              </a:spcAft>
              <a:buClr>
                <a:schemeClr val="accent2"/>
              </a:buClr>
              <a:buSzPct val="92000"/>
              <a:buFont typeface="Wingdings 2" panose="05020102010507070707" pitchFamily="18" charset="2"/>
              <a:buChar char=""/>
            </a:pPr>
            <a:r>
              <a:rPr lang="en-US" dirty="0">
                <a:solidFill>
                  <a:srgbClr val="FF0000"/>
                </a:solidFill>
              </a:rPr>
              <a:t>Outreach work</a:t>
            </a:r>
          </a:p>
          <a:p>
            <a:pPr marL="457200" indent="-457200">
              <a:spcBef>
                <a:spcPct val="20000"/>
              </a:spcBef>
              <a:spcAft>
                <a:spcPts val="600"/>
              </a:spcAft>
              <a:buClr>
                <a:schemeClr val="accent2"/>
              </a:buClr>
              <a:buSzPct val="92000"/>
              <a:buFont typeface="Wingdings 2" panose="05020102010507070707" pitchFamily="18" charset="2"/>
              <a:buChar char=""/>
            </a:pPr>
            <a:r>
              <a:rPr lang="en-US" dirty="0">
                <a:solidFill>
                  <a:srgbClr val="FF0000"/>
                </a:solidFill>
              </a:rPr>
              <a:t>Concerned other support </a:t>
            </a:r>
          </a:p>
          <a:p>
            <a:pPr marL="457200" indent="-457200">
              <a:spcBef>
                <a:spcPct val="20000"/>
              </a:spcBef>
              <a:spcAft>
                <a:spcPts val="600"/>
              </a:spcAft>
              <a:buClr>
                <a:schemeClr val="accent2"/>
              </a:buClr>
              <a:buSzPct val="92000"/>
              <a:buFont typeface="Wingdings 2" panose="05020102010507070707" pitchFamily="18" charset="2"/>
              <a:buChar char=""/>
            </a:pPr>
            <a:r>
              <a:rPr lang="en-US" dirty="0">
                <a:solidFill>
                  <a:srgbClr val="FF0000"/>
                </a:solidFill>
              </a:rPr>
              <a:t>Group work</a:t>
            </a:r>
          </a:p>
          <a:p>
            <a:pPr marL="457200" indent="-457200">
              <a:spcBef>
                <a:spcPct val="20000"/>
              </a:spcBef>
              <a:spcAft>
                <a:spcPts val="600"/>
              </a:spcAft>
              <a:buClr>
                <a:schemeClr val="accent2"/>
              </a:buClr>
              <a:buSzPct val="92000"/>
              <a:buFont typeface="Wingdings 2" panose="05020102010507070707" pitchFamily="18" charset="2"/>
              <a:buChar char=""/>
            </a:pPr>
            <a:r>
              <a:rPr lang="en-US" dirty="0">
                <a:solidFill>
                  <a:srgbClr val="FF0000"/>
                </a:solidFill>
              </a:rPr>
              <a:t>Workshops</a:t>
            </a:r>
          </a:p>
          <a:p>
            <a:pPr marL="457200" indent="-457200">
              <a:spcBef>
                <a:spcPct val="20000"/>
              </a:spcBef>
              <a:spcAft>
                <a:spcPts val="600"/>
              </a:spcAft>
              <a:buClr>
                <a:schemeClr val="accent2"/>
              </a:buClr>
              <a:buSzPct val="92000"/>
              <a:buFont typeface="Wingdings 2" panose="05020102010507070707" pitchFamily="18" charset="2"/>
              <a:buChar char=""/>
            </a:pPr>
            <a:r>
              <a:rPr lang="en-US" dirty="0">
                <a:solidFill>
                  <a:srgbClr val="FF0000"/>
                </a:solidFill>
              </a:rPr>
              <a:t>School PSE sessions</a:t>
            </a:r>
          </a:p>
          <a:p>
            <a:pPr marL="457200" indent="-457200">
              <a:spcBef>
                <a:spcPct val="20000"/>
              </a:spcBef>
              <a:spcAft>
                <a:spcPts val="600"/>
              </a:spcAft>
              <a:buClr>
                <a:schemeClr val="accent2"/>
              </a:buClr>
              <a:buSzPct val="92000"/>
              <a:buFont typeface="Wingdings 2" panose="05020102010507070707" pitchFamily="18" charset="2"/>
              <a:buChar char=""/>
            </a:pPr>
            <a:r>
              <a:rPr lang="en-US" dirty="0">
                <a:solidFill>
                  <a:srgbClr val="FF0000"/>
                </a:solidFill>
              </a:rPr>
              <a:t>Drop in sessions</a:t>
            </a:r>
          </a:p>
          <a:p>
            <a:pPr>
              <a:spcBef>
                <a:spcPct val="20000"/>
              </a:spcBef>
              <a:spcAft>
                <a:spcPts val="600"/>
              </a:spcAft>
              <a:buClr>
                <a:schemeClr val="accent2"/>
              </a:buClr>
              <a:buSzPct val="92000"/>
              <a:buFont typeface="Wingdings 2" panose="05020102010507070707" pitchFamily="18" charset="2"/>
              <a:buChar char=""/>
            </a:pPr>
            <a:endParaRPr lang="en-US" dirty="0">
              <a:solidFill>
                <a:srgbClr val="FFFFFF"/>
              </a:solidFill>
            </a:endParaRPr>
          </a:p>
        </p:txBody>
      </p:sp>
      <p:pic>
        <p:nvPicPr>
          <p:cNvPr id="7" name="Picture 6" descr="A picture containing outdoor, grass, sky, tree&#10;&#10;Description automatically generated">
            <a:extLst>
              <a:ext uri="{FF2B5EF4-FFF2-40B4-BE49-F238E27FC236}">
                <a16:creationId xmlns:a16="http://schemas.microsoft.com/office/drawing/2014/main" id="{BE0B5927-A0A3-6B0C-7685-332D2E5FAC10}"/>
              </a:ext>
            </a:extLst>
          </p:cNvPr>
          <p:cNvPicPr>
            <a:picLocks noChangeAspect="1"/>
          </p:cNvPicPr>
          <p:nvPr/>
        </p:nvPicPr>
        <p:blipFill rotWithShape="1">
          <a:blip r:embed="rId2">
            <a:extLst>
              <a:ext uri="{28A0092B-C50C-407E-A947-70E740481C1C}">
                <a14:useLocalDpi xmlns:a14="http://schemas.microsoft.com/office/drawing/2010/main" val="0"/>
              </a:ext>
            </a:extLst>
          </a:blip>
          <a:srcRect t="9789" r="1" b="1"/>
          <a:stretch/>
        </p:blipFill>
        <p:spPr>
          <a:xfrm>
            <a:off x="6604953" y="2904417"/>
            <a:ext cx="5136740" cy="3475429"/>
          </a:xfrm>
          <a:prstGeom prst="rect">
            <a:avLst/>
          </a:prstGeom>
        </p:spPr>
      </p:pic>
      <p:pic>
        <p:nvPicPr>
          <p:cNvPr id="9" name="Picture 8" descr="A group of people posing for a photo in front of a large flower bed&#10;&#10;Description automatically generated with low confidence">
            <a:extLst>
              <a:ext uri="{FF2B5EF4-FFF2-40B4-BE49-F238E27FC236}">
                <a16:creationId xmlns:a16="http://schemas.microsoft.com/office/drawing/2014/main" id="{4FE92DC2-0C25-3FD2-F3CE-48B5C138802A}"/>
              </a:ext>
            </a:extLst>
          </p:cNvPr>
          <p:cNvPicPr>
            <a:picLocks noChangeAspect="1"/>
          </p:cNvPicPr>
          <p:nvPr/>
        </p:nvPicPr>
        <p:blipFill rotWithShape="1">
          <a:blip r:embed="rId3">
            <a:extLst>
              <a:ext uri="{28A0092B-C50C-407E-A947-70E740481C1C}">
                <a14:useLocalDpi xmlns:a14="http://schemas.microsoft.com/office/drawing/2010/main" val="0"/>
              </a:ext>
            </a:extLst>
          </a:blip>
          <a:srcRect l="3706" r="-3" b="-3"/>
          <a:stretch/>
        </p:blipFill>
        <p:spPr>
          <a:xfrm>
            <a:off x="4350571" y="452876"/>
            <a:ext cx="4113439" cy="3161093"/>
          </a:xfrm>
          <a:custGeom>
            <a:avLst/>
            <a:gdLst/>
            <a:ahLst/>
            <a:cxnLst/>
            <a:rect l="l" t="t" r="r" b="b"/>
            <a:pathLst>
              <a:path w="4113439" h="3161093">
                <a:moveTo>
                  <a:pt x="0" y="0"/>
                </a:moveTo>
                <a:lnTo>
                  <a:pt x="4113439" y="0"/>
                </a:lnTo>
                <a:lnTo>
                  <a:pt x="4113439" y="2344272"/>
                </a:lnTo>
                <a:lnTo>
                  <a:pt x="2157387" y="2344272"/>
                </a:lnTo>
                <a:lnTo>
                  <a:pt x="2157387" y="3161093"/>
                </a:lnTo>
                <a:lnTo>
                  <a:pt x="0" y="3161093"/>
                </a:lnTo>
                <a:close/>
              </a:path>
            </a:pathLst>
          </a:custGeom>
        </p:spPr>
      </p:pic>
      <p:pic>
        <p:nvPicPr>
          <p:cNvPr id="6" name="Picture 5" descr="A group of women&#10;&#10;Description automatically generated with medium confidence">
            <a:extLst>
              <a:ext uri="{FF2B5EF4-FFF2-40B4-BE49-F238E27FC236}">
                <a16:creationId xmlns:a16="http://schemas.microsoft.com/office/drawing/2014/main" id="{8E0DAF90-22D3-E0EF-0B4C-2E96FB09BA15}"/>
              </a:ext>
            </a:extLst>
          </p:cNvPr>
          <p:cNvPicPr>
            <a:picLocks noChangeAspect="1"/>
          </p:cNvPicPr>
          <p:nvPr/>
        </p:nvPicPr>
        <p:blipFill rotWithShape="1">
          <a:blip r:embed="rId4">
            <a:extLst>
              <a:ext uri="{28A0092B-C50C-407E-A947-70E740481C1C}">
                <a14:useLocalDpi xmlns:a14="http://schemas.microsoft.com/office/drawing/2010/main" val="0"/>
              </a:ext>
            </a:extLst>
          </a:blip>
          <a:srcRect l="20328" r="5910" b="-1"/>
          <a:stretch/>
        </p:blipFill>
        <p:spPr>
          <a:xfrm>
            <a:off x="8554307" y="452877"/>
            <a:ext cx="3187386" cy="2344272"/>
          </a:xfrm>
          <a:prstGeom prst="rect">
            <a:avLst/>
          </a:prstGeom>
        </p:spPr>
      </p:pic>
      <p:pic>
        <p:nvPicPr>
          <p:cNvPr id="5" name="Content Placeholder 4" descr="A group of people standing under a tent&#10;&#10;Description automatically generated with low confidence">
            <a:extLst>
              <a:ext uri="{FF2B5EF4-FFF2-40B4-BE49-F238E27FC236}">
                <a16:creationId xmlns:a16="http://schemas.microsoft.com/office/drawing/2014/main" id="{B792D936-8C55-1A20-A20D-478E9F895C66}"/>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l="25562" r="13680" b="6"/>
          <a:stretch/>
        </p:blipFill>
        <p:spPr>
          <a:xfrm>
            <a:off x="4347104" y="3721239"/>
            <a:ext cx="2168338" cy="2658608"/>
          </a:xfrm>
          <a:prstGeom prst="rect">
            <a:avLst/>
          </a:prstGeom>
        </p:spPr>
      </p:pic>
    </p:spTree>
    <p:extLst>
      <p:ext uri="{BB962C8B-B14F-4D97-AF65-F5344CB8AC3E}">
        <p14:creationId xmlns:p14="http://schemas.microsoft.com/office/powerpoint/2010/main" val="1971869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B0897-A266-4949-847A-9ED9596BD6EC}"/>
              </a:ext>
            </a:extLst>
          </p:cNvPr>
          <p:cNvSpPr>
            <a:spLocks noGrp="1"/>
          </p:cNvSpPr>
          <p:nvPr>
            <p:ph type="title"/>
          </p:nvPr>
        </p:nvSpPr>
        <p:spPr/>
        <p:txBody>
          <a:bodyPr/>
          <a:lstStyle/>
          <a:p>
            <a:r>
              <a:rPr lang="en-GB" b="1" u="sng"/>
              <a:t>Choices</a:t>
            </a:r>
            <a:endParaRPr lang="en-GB"/>
          </a:p>
        </p:txBody>
      </p:sp>
      <p:sp>
        <p:nvSpPr>
          <p:cNvPr id="3" name="Content Placeholder 2">
            <a:extLst>
              <a:ext uri="{FF2B5EF4-FFF2-40B4-BE49-F238E27FC236}">
                <a16:creationId xmlns:a16="http://schemas.microsoft.com/office/drawing/2014/main" id="{20CC9448-46B0-42CF-8139-E6A347BB9582}"/>
              </a:ext>
            </a:extLst>
          </p:cNvPr>
          <p:cNvSpPr>
            <a:spLocks noGrp="1"/>
          </p:cNvSpPr>
          <p:nvPr>
            <p:ph idx="1"/>
          </p:nvPr>
        </p:nvSpPr>
        <p:spPr>
          <a:xfrm>
            <a:off x="581192" y="2180496"/>
            <a:ext cx="6512335" cy="3678303"/>
          </a:xfrm>
        </p:spPr>
        <p:txBody>
          <a:bodyPr/>
          <a:lstStyle/>
          <a:p>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Choices provides support, information and advocacy to young people aged between </a:t>
            </a:r>
            <a:r>
              <a:rPr kumimoji="0" lang="en-GB" sz="1800" b="1" i="0" u="none" strike="noStrike" kern="1200" cap="none" spc="0" normalizeH="0" baseline="0" noProof="0">
                <a:ln>
                  <a:noFill/>
                </a:ln>
                <a:solidFill>
                  <a:prstClr val="black"/>
                </a:solidFill>
                <a:effectLst/>
                <a:uLnTx/>
                <a:uFillTx/>
                <a:latin typeface="Calibri" panose="020F0502020204030204"/>
                <a:ea typeface="+mn-ea"/>
                <a:cs typeface="+mn-cs"/>
              </a:rPr>
              <a:t>11-25 years </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affected by their own or someone else's drug and / or alcohol use.</a:t>
            </a:r>
          </a:p>
          <a:p>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Our aim is to improve the young person’s physical, social and emotional well-being.</a:t>
            </a:r>
          </a:p>
          <a:p>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To improve individuals,’ communities’, and societies’ understanding and awareness of the relationship between drug / alcohol use, vulnerability and exclusion, in order to overcome barriers.</a:t>
            </a:r>
          </a:p>
          <a:p>
            <a:endParaRPr lang="en-GB"/>
          </a:p>
        </p:txBody>
      </p:sp>
      <p:pic>
        <p:nvPicPr>
          <p:cNvPr id="5" name="Picture 4" descr="Qr code&#10;&#10;Description automatically generated">
            <a:extLst>
              <a:ext uri="{FF2B5EF4-FFF2-40B4-BE49-F238E27FC236}">
                <a16:creationId xmlns:a16="http://schemas.microsoft.com/office/drawing/2014/main" id="{ED76DE8D-8F06-E604-F416-B04376E6ED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14891" y="1876425"/>
            <a:ext cx="4477145" cy="4572000"/>
          </a:xfrm>
          <a:prstGeom prst="rect">
            <a:avLst/>
          </a:prstGeom>
        </p:spPr>
      </p:pic>
    </p:spTree>
    <p:extLst>
      <p:ext uri="{BB962C8B-B14F-4D97-AF65-F5344CB8AC3E}">
        <p14:creationId xmlns:p14="http://schemas.microsoft.com/office/powerpoint/2010/main" val="2172100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312724" y="182562"/>
            <a:ext cx="11644813" cy="969769"/>
          </a:xfrm>
        </p:spPr>
        <p:txBody>
          <a:bodyPr>
            <a:normAutofit fontScale="90000"/>
          </a:bodyPr>
          <a:lstStyle/>
          <a:p>
            <a:br>
              <a:rPr lang="en-US" altLang="en-US"/>
            </a:br>
            <a:r>
              <a:rPr lang="en-US" altLang="en-US">
                <a:latin typeface="Proxima nova"/>
              </a:rPr>
              <a:t>Age of first use</a:t>
            </a:r>
            <a:br>
              <a:rPr lang="en-US" altLang="en-US"/>
            </a:br>
            <a:endParaRPr lang="en-US" altLang="en-US"/>
          </a:p>
        </p:txBody>
      </p:sp>
      <p:sp>
        <p:nvSpPr>
          <p:cNvPr id="175107" name="Rectangle 3"/>
          <p:cNvSpPr>
            <a:spLocks noGrp="1" noChangeArrowheads="1"/>
          </p:cNvSpPr>
          <p:nvPr>
            <p:ph idx="1"/>
          </p:nvPr>
        </p:nvSpPr>
        <p:spPr>
          <a:xfrm>
            <a:off x="773723" y="1825624"/>
            <a:ext cx="10580077" cy="4849813"/>
          </a:xfrm>
        </p:spPr>
        <p:txBody>
          <a:bodyPr/>
          <a:lstStyle/>
          <a:p>
            <a:endParaRPr lang="en-GB" altLang="en-US" dirty="0"/>
          </a:p>
          <a:p>
            <a:r>
              <a:rPr lang="en-GB" altLang="en-US" dirty="0"/>
              <a:t>Age of first use appears to be the single biggest predictor of future problems with drug and alcohol during adolescence and early adulthood (Robins &amp; </a:t>
            </a:r>
            <a:r>
              <a:rPr lang="en-GB" altLang="en-US" dirty="0" err="1"/>
              <a:t>Przybeck</a:t>
            </a:r>
            <a:r>
              <a:rPr lang="en-GB" altLang="en-US" dirty="0"/>
              <a:t> 1985; Humphrey &amp; Friedman 1986).  </a:t>
            </a:r>
          </a:p>
          <a:p>
            <a:r>
              <a:rPr lang="en-GB" altLang="en-US" dirty="0"/>
              <a:t>Use before the age of 14 is seen to substantially increase risk of developing problems in later adolescence (Grant et al 2001) with risk at its greatest when consumption starts very early at 11 years old (Dawson 2000).</a:t>
            </a:r>
          </a:p>
          <a:p>
            <a:pPr marL="0" indent="0">
              <a:buNone/>
            </a:pPr>
            <a:endParaRPr lang="en-GB" altLang="en-US" i="1" dirty="0">
              <a:solidFill>
                <a:srgbClr val="ED227C"/>
              </a:solidFill>
            </a:endParaRPr>
          </a:p>
          <a:p>
            <a:pPr marL="0" indent="0">
              <a:buNone/>
            </a:pPr>
            <a:endParaRPr lang="en-US" altLang="en-US" i="1" dirty="0">
              <a:solidFill>
                <a:srgbClr val="ED227C"/>
              </a:solidFill>
            </a:endParaRPr>
          </a:p>
        </p:txBody>
      </p:sp>
      <p:sp>
        <p:nvSpPr>
          <p:cNvPr id="4" name="Rectangle 2"/>
          <p:cNvSpPr txBox="1">
            <a:spLocks noChangeArrowheads="1"/>
          </p:cNvSpPr>
          <p:nvPr/>
        </p:nvSpPr>
        <p:spPr>
          <a:xfrm>
            <a:off x="312724" y="1641121"/>
            <a:ext cx="2947482" cy="46011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r>
              <a:rPr lang="en-GB" altLang="en-US"/>
              <a:t> of ft use</a:t>
            </a:r>
          </a:p>
        </p:txBody>
      </p:sp>
    </p:spTree>
    <p:extLst>
      <p:ext uri="{BB962C8B-B14F-4D97-AF65-F5344CB8AC3E}">
        <p14:creationId xmlns:p14="http://schemas.microsoft.com/office/powerpoint/2010/main" val="2101734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81060-F2C5-DD4F-EFA2-C399182BBD01}"/>
              </a:ext>
            </a:extLst>
          </p:cNvPr>
          <p:cNvSpPr>
            <a:spLocks noGrp="1"/>
          </p:cNvSpPr>
          <p:nvPr>
            <p:ph type="title"/>
          </p:nvPr>
        </p:nvSpPr>
        <p:spPr/>
        <p:txBody>
          <a:bodyPr>
            <a:normAutofit/>
          </a:bodyPr>
          <a:lstStyle/>
          <a:p>
            <a:r>
              <a:rPr lang="en-GB" sz="4000"/>
              <a:t>Language is Key</a:t>
            </a:r>
          </a:p>
        </p:txBody>
      </p:sp>
      <p:sp>
        <p:nvSpPr>
          <p:cNvPr id="3" name="TextBox 2">
            <a:extLst>
              <a:ext uri="{FF2B5EF4-FFF2-40B4-BE49-F238E27FC236}">
                <a16:creationId xmlns:a16="http://schemas.microsoft.com/office/drawing/2014/main" id="{5D76FDAD-9BAA-E960-9E3D-CB23D8FE58CD}"/>
              </a:ext>
            </a:extLst>
          </p:cNvPr>
          <p:cNvSpPr txBox="1"/>
          <p:nvPr/>
        </p:nvSpPr>
        <p:spPr>
          <a:xfrm>
            <a:off x="469232" y="2069432"/>
            <a:ext cx="11237494" cy="369332"/>
          </a:xfrm>
          <a:prstGeom prst="rect">
            <a:avLst/>
          </a:prstGeom>
          <a:noFill/>
        </p:spPr>
        <p:txBody>
          <a:bodyPr wrap="square" rtlCol="0">
            <a:spAutoFit/>
          </a:bodyPr>
          <a:lstStyle/>
          <a:p>
            <a:r>
              <a:rPr lang="en-GB" b="1"/>
              <a:t>Substance Terminology </a:t>
            </a:r>
            <a:r>
              <a:rPr lang="en-GB"/>
              <a:t>- </a:t>
            </a:r>
          </a:p>
        </p:txBody>
      </p:sp>
      <p:graphicFrame>
        <p:nvGraphicFramePr>
          <p:cNvPr id="4" name="Table 7">
            <a:extLst>
              <a:ext uri="{FF2B5EF4-FFF2-40B4-BE49-F238E27FC236}">
                <a16:creationId xmlns:a16="http://schemas.microsoft.com/office/drawing/2014/main" id="{EBB46916-C5BB-E659-88A7-70C4E1302F5D}"/>
              </a:ext>
            </a:extLst>
          </p:cNvPr>
          <p:cNvGraphicFramePr>
            <a:graphicFrameLocks noGrp="1"/>
          </p:cNvGraphicFramePr>
          <p:nvPr/>
        </p:nvGraphicFramePr>
        <p:xfrm>
          <a:off x="1003516" y="2571520"/>
          <a:ext cx="10168926" cy="3238732"/>
        </p:xfrm>
        <a:graphic>
          <a:graphicData uri="http://schemas.openxmlformats.org/drawingml/2006/table">
            <a:tbl>
              <a:tblPr firstRow="1" bandRow="1">
                <a:tableStyleId>{5C22544A-7EE6-4342-B048-85BDC9FD1C3A}</a:tableStyleId>
              </a:tblPr>
              <a:tblGrid>
                <a:gridCol w="3604797">
                  <a:extLst>
                    <a:ext uri="{9D8B030D-6E8A-4147-A177-3AD203B41FA5}">
                      <a16:colId xmlns:a16="http://schemas.microsoft.com/office/drawing/2014/main" val="1974699202"/>
                    </a:ext>
                  </a:extLst>
                </a:gridCol>
                <a:gridCol w="6564129">
                  <a:extLst>
                    <a:ext uri="{9D8B030D-6E8A-4147-A177-3AD203B41FA5}">
                      <a16:colId xmlns:a16="http://schemas.microsoft.com/office/drawing/2014/main" val="1089900387"/>
                    </a:ext>
                  </a:extLst>
                </a:gridCol>
              </a:tblGrid>
              <a:tr h="399980">
                <a:tc>
                  <a:txBody>
                    <a:bodyPr/>
                    <a:lstStyle/>
                    <a:p>
                      <a:endParaRPr lang="en-GB"/>
                    </a:p>
                  </a:txBody>
                  <a:tcPr/>
                </a:tc>
                <a:tc>
                  <a:txBody>
                    <a:bodyPr/>
                    <a:lstStyle/>
                    <a:p>
                      <a:endParaRPr lang="en-GB"/>
                    </a:p>
                  </a:txBody>
                  <a:tcPr/>
                </a:tc>
                <a:extLst>
                  <a:ext uri="{0D108BD9-81ED-4DB2-BD59-A6C34878D82A}">
                    <a16:rowId xmlns:a16="http://schemas.microsoft.com/office/drawing/2014/main" val="3254120115"/>
                  </a:ext>
                </a:extLst>
              </a:tr>
              <a:tr h="405536">
                <a:tc>
                  <a:txBody>
                    <a:bodyPr/>
                    <a:lstStyle/>
                    <a:p>
                      <a:r>
                        <a:rPr lang="en-GB"/>
                        <a:t>Addict</a:t>
                      </a:r>
                    </a:p>
                  </a:txBody>
                  <a:tcPr/>
                </a:tc>
                <a:tc>
                  <a:txBody>
                    <a:bodyPr/>
                    <a:lstStyle/>
                    <a:p>
                      <a:r>
                        <a:rPr lang="en-GB"/>
                        <a:t>Dependence</a:t>
                      </a:r>
                    </a:p>
                  </a:txBody>
                  <a:tcPr/>
                </a:tc>
                <a:extLst>
                  <a:ext uri="{0D108BD9-81ED-4DB2-BD59-A6C34878D82A}">
                    <a16:rowId xmlns:a16="http://schemas.microsoft.com/office/drawing/2014/main" val="1398320015"/>
                  </a:ext>
                </a:extLst>
              </a:tr>
              <a:tr h="405536">
                <a:tc>
                  <a:txBody>
                    <a:bodyPr/>
                    <a:lstStyle/>
                    <a:p>
                      <a:r>
                        <a:rPr lang="en-GB"/>
                        <a:t>Substance Misuse</a:t>
                      </a:r>
                    </a:p>
                  </a:txBody>
                  <a:tcPr/>
                </a:tc>
                <a:tc>
                  <a:txBody>
                    <a:bodyPr/>
                    <a:lstStyle/>
                    <a:p>
                      <a:r>
                        <a:rPr lang="en-GB"/>
                        <a:t>Substance Use</a:t>
                      </a:r>
                    </a:p>
                  </a:txBody>
                  <a:tcPr/>
                </a:tc>
                <a:extLst>
                  <a:ext uri="{0D108BD9-81ED-4DB2-BD59-A6C34878D82A}">
                    <a16:rowId xmlns:a16="http://schemas.microsoft.com/office/drawing/2014/main" val="2023534116"/>
                  </a:ext>
                </a:extLst>
              </a:tr>
              <a:tr h="405536">
                <a:tc>
                  <a:txBody>
                    <a:bodyPr/>
                    <a:lstStyle/>
                    <a:p>
                      <a:r>
                        <a:rPr lang="en-GB"/>
                        <a:t>Alcoholic</a:t>
                      </a:r>
                    </a:p>
                  </a:txBody>
                  <a:tcPr/>
                </a:tc>
                <a:tc>
                  <a:txBody>
                    <a:bodyPr/>
                    <a:lstStyle/>
                    <a:p>
                      <a:r>
                        <a:rPr lang="en-GB"/>
                        <a:t>Someone who is dependent on alcohol/ drugs</a:t>
                      </a:r>
                    </a:p>
                  </a:txBody>
                  <a:tcPr/>
                </a:tc>
                <a:extLst>
                  <a:ext uri="{0D108BD9-81ED-4DB2-BD59-A6C34878D82A}">
                    <a16:rowId xmlns:a16="http://schemas.microsoft.com/office/drawing/2014/main" val="770693458"/>
                  </a:ext>
                </a:extLst>
              </a:tr>
              <a:tr h="405536">
                <a:tc>
                  <a:txBody>
                    <a:bodyPr/>
                    <a:lstStyle/>
                    <a:p>
                      <a:r>
                        <a:rPr lang="en-GB"/>
                        <a:t>Getting Clean</a:t>
                      </a:r>
                    </a:p>
                  </a:txBody>
                  <a:tcPr/>
                </a:tc>
                <a:tc>
                  <a:txBody>
                    <a:bodyPr/>
                    <a:lstStyle/>
                    <a:p>
                      <a:r>
                        <a:rPr lang="en-GB"/>
                        <a:t>In recovery</a:t>
                      </a:r>
                    </a:p>
                  </a:txBody>
                  <a:tcPr/>
                </a:tc>
                <a:extLst>
                  <a:ext uri="{0D108BD9-81ED-4DB2-BD59-A6C34878D82A}">
                    <a16:rowId xmlns:a16="http://schemas.microsoft.com/office/drawing/2014/main" val="20191606"/>
                  </a:ext>
                </a:extLst>
              </a:tr>
              <a:tr h="405536">
                <a:tc>
                  <a:txBody>
                    <a:bodyPr/>
                    <a:lstStyle/>
                    <a:p>
                      <a:r>
                        <a:rPr lang="en-GB"/>
                        <a:t>Promiscuous</a:t>
                      </a:r>
                    </a:p>
                  </a:txBody>
                  <a:tcPr/>
                </a:tc>
                <a:tc>
                  <a:txBody>
                    <a:bodyPr/>
                    <a:lstStyle/>
                    <a:p>
                      <a:r>
                        <a:rPr lang="en-GB"/>
                        <a:t>Sexually active, at risk of CSE, multiple sexual partners</a:t>
                      </a:r>
                    </a:p>
                  </a:txBody>
                  <a:tcPr/>
                </a:tc>
                <a:extLst>
                  <a:ext uri="{0D108BD9-81ED-4DB2-BD59-A6C34878D82A}">
                    <a16:rowId xmlns:a16="http://schemas.microsoft.com/office/drawing/2014/main" val="2724051584"/>
                  </a:ext>
                </a:extLst>
              </a:tr>
              <a:tr h="405536">
                <a:tc>
                  <a:txBody>
                    <a:bodyPr/>
                    <a:lstStyle/>
                    <a:p>
                      <a:r>
                        <a:rPr lang="en-GB"/>
                        <a:t>Damaged </a:t>
                      </a:r>
                    </a:p>
                  </a:txBody>
                  <a:tcPr/>
                </a:tc>
                <a:tc>
                  <a:txBody>
                    <a:bodyPr/>
                    <a:lstStyle/>
                    <a:p>
                      <a:r>
                        <a:rPr lang="en-GB"/>
                        <a:t>Trauma experienced</a:t>
                      </a:r>
                    </a:p>
                  </a:txBody>
                  <a:tcPr/>
                </a:tc>
                <a:extLst>
                  <a:ext uri="{0D108BD9-81ED-4DB2-BD59-A6C34878D82A}">
                    <a16:rowId xmlns:a16="http://schemas.microsoft.com/office/drawing/2014/main" val="2488124252"/>
                  </a:ext>
                </a:extLst>
              </a:tr>
              <a:tr h="405536">
                <a:tc>
                  <a:txBody>
                    <a:bodyPr/>
                    <a:lstStyle/>
                    <a:p>
                      <a:r>
                        <a:rPr lang="en-GB"/>
                        <a:t>Junkie / Druggie</a:t>
                      </a:r>
                    </a:p>
                  </a:txBody>
                  <a:tcPr/>
                </a:tc>
                <a:tc>
                  <a:txBody>
                    <a:bodyPr/>
                    <a:lstStyle/>
                    <a:p>
                      <a:r>
                        <a:rPr lang="en-GB"/>
                        <a:t>Person that uses substances</a:t>
                      </a:r>
                    </a:p>
                  </a:txBody>
                  <a:tcPr/>
                </a:tc>
                <a:extLst>
                  <a:ext uri="{0D108BD9-81ED-4DB2-BD59-A6C34878D82A}">
                    <a16:rowId xmlns:a16="http://schemas.microsoft.com/office/drawing/2014/main" val="259460665"/>
                  </a:ext>
                </a:extLst>
              </a:tr>
            </a:tbl>
          </a:graphicData>
        </a:graphic>
      </p:graphicFrame>
    </p:spTree>
    <p:extLst>
      <p:ext uri="{BB962C8B-B14F-4D97-AF65-F5344CB8AC3E}">
        <p14:creationId xmlns:p14="http://schemas.microsoft.com/office/powerpoint/2010/main" val="3876867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4D27F-6D9E-FEED-05FF-70EFE9DAA160}"/>
              </a:ext>
            </a:extLst>
          </p:cNvPr>
          <p:cNvSpPr>
            <a:spLocks noGrp="1"/>
          </p:cNvSpPr>
          <p:nvPr>
            <p:ph type="title"/>
          </p:nvPr>
        </p:nvSpPr>
        <p:spPr/>
        <p:txBody>
          <a:bodyPr/>
          <a:lstStyle/>
          <a:p>
            <a:r>
              <a:rPr lang="en-GB" dirty="0"/>
              <a:t>Current trends </a:t>
            </a:r>
          </a:p>
        </p:txBody>
      </p:sp>
      <p:sp>
        <p:nvSpPr>
          <p:cNvPr id="3" name="Content Placeholder 2">
            <a:extLst>
              <a:ext uri="{FF2B5EF4-FFF2-40B4-BE49-F238E27FC236}">
                <a16:creationId xmlns:a16="http://schemas.microsoft.com/office/drawing/2014/main" id="{8FA15C7E-D219-342F-60CA-2C5A8DE8679F}"/>
              </a:ext>
            </a:extLst>
          </p:cNvPr>
          <p:cNvSpPr>
            <a:spLocks noGrp="1"/>
          </p:cNvSpPr>
          <p:nvPr>
            <p:ph idx="1"/>
          </p:nvPr>
        </p:nvSpPr>
        <p:spPr>
          <a:xfrm>
            <a:off x="773723" y="1825625"/>
            <a:ext cx="4666957" cy="4270375"/>
          </a:xfrm>
        </p:spPr>
        <p:txBody>
          <a:bodyPr>
            <a:normAutofit lnSpcReduction="10000"/>
          </a:bodyPr>
          <a:lstStyle/>
          <a:p>
            <a:pPr marL="0" indent="0">
              <a:buNone/>
            </a:pPr>
            <a:r>
              <a:rPr lang="en-GB" dirty="0">
                <a:solidFill>
                  <a:srgbClr val="ED227C"/>
                </a:solidFill>
                <a:ea typeface="Calibri" pitchFamily="34"/>
              </a:rPr>
              <a:t>Top 3 substances use amongst our CYP recorded are </a:t>
            </a:r>
          </a:p>
          <a:p>
            <a:pPr marL="0" indent="0">
              <a:buNone/>
            </a:pPr>
            <a:endParaRPr lang="en-GB" dirty="0">
              <a:solidFill>
                <a:srgbClr val="ED227C"/>
              </a:solidFill>
            </a:endParaRPr>
          </a:p>
          <a:p>
            <a:pPr marL="0" indent="0">
              <a:buNone/>
            </a:pPr>
            <a:r>
              <a:rPr lang="en-GB" dirty="0">
                <a:solidFill>
                  <a:srgbClr val="ED227C"/>
                </a:solidFill>
              </a:rPr>
              <a:t>1. Cannabis </a:t>
            </a:r>
          </a:p>
          <a:p>
            <a:pPr marL="0" indent="0">
              <a:buNone/>
            </a:pPr>
            <a:endParaRPr lang="en-GB" dirty="0">
              <a:solidFill>
                <a:srgbClr val="ED227C"/>
              </a:solidFill>
            </a:endParaRPr>
          </a:p>
          <a:p>
            <a:pPr marL="0" indent="0">
              <a:buNone/>
            </a:pPr>
            <a:r>
              <a:rPr lang="en-GB" dirty="0">
                <a:solidFill>
                  <a:srgbClr val="ED227C"/>
                </a:solidFill>
              </a:rPr>
              <a:t>2. Alcohol</a:t>
            </a:r>
          </a:p>
          <a:p>
            <a:pPr marL="0" indent="0">
              <a:buNone/>
            </a:pPr>
            <a:endParaRPr lang="en-GB" dirty="0">
              <a:solidFill>
                <a:srgbClr val="ED227C"/>
              </a:solidFill>
            </a:endParaRPr>
          </a:p>
          <a:p>
            <a:pPr marL="0" indent="0">
              <a:buNone/>
            </a:pPr>
            <a:r>
              <a:rPr lang="en-GB" dirty="0">
                <a:solidFill>
                  <a:srgbClr val="ED227C"/>
                </a:solidFill>
              </a:rPr>
              <a:t>3. Ketamine/ cocaine (can depend on time of year)</a:t>
            </a:r>
          </a:p>
          <a:p>
            <a:pPr marL="0" indent="0">
              <a:buNone/>
            </a:pPr>
            <a:endParaRPr lang="en-GB" dirty="0"/>
          </a:p>
        </p:txBody>
      </p:sp>
      <p:sp>
        <p:nvSpPr>
          <p:cNvPr id="4" name="TextBox 3">
            <a:extLst>
              <a:ext uri="{FF2B5EF4-FFF2-40B4-BE49-F238E27FC236}">
                <a16:creationId xmlns:a16="http://schemas.microsoft.com/office/drawing/2014/main" id="{1DDF43B3-465E-AABF-FD92-19EED2676E5C}"/>
              </a:ext>
            </a:extLst>
          </p:cNvPr>
          <p:cNvSpPr txBox="1"/>
          <p:nvPr/>
        </p:nvSpPr>
        <p:spPr>
          <a:xfrm>
            <a:off x="7086600" y="1584960"/>
            <a:ext cx="4870937" cy="4801314"/>
          </a:xfrm>
          <a:prstGeom prst="rect">
            <a:avLst/>
          </a:prstGeom>
          <a:noFill/>
        </p:spPr>
        <p:txBody>
          <a:bodyPr wrap="square" rtlCol="0">
            <a:spAutoFit/>
          </a:bodyPr>
          <a:lstStyle/>
          <a:p>
            <a:pPr lvl="0">
              <a:buSzPct val="100000"/>
              <a:defRPr sz="1800" b="0" i="0" u="none" strike="noStrike" kern="0" cap="none" spc="0" baseline="0">
                <a:solidFill>
                  <a:srgbClr val="000000"/>
                </a:solidFill>
                <a:uFillTx/>
              </a:defRPr>
            </a:pPr>
            <a:r>
              <a:rPr lang="en-GB" sz="3200" kern="0" dirty="0">
                <a:solidFill>
                  <a:srgbClr val="0070C0"/>
                </a:solidFill>
                <a:ea typeface="Calibri" pitchFamily="34"/>
              </a:rPr>
              <a:t>Top 3 substance use amongst and adult and Family </a:t>
            </a:r>
          </a:p>
          <a:p>
            <a:pPr lvl="0">
              <a:buSzPct val="100000"/>
              <a:defRPr sz="1800" b="0" i="0" u="none" strike="noStrike" kern="0" cap="none" spc="0" baseline="0">
                <a:solidFill>
                  <a:srgbClr val="000000"/>
                </a:solidFill>
                <a:uFillTx/>
              </a:defRPr>
            </a:pPr>
            <a:endParaRPr lang="en-GB" sz="3200" kern="0" dirty="0">
              <a:solidFill>
                <a:srgbClr val="0070C0"/>
              </a:solidFill>
              <a:ea typeface="Calibri" pitchFamily="34"/>
            </a:endParaRPr>
          </a:p>
          <a:p>
            <a:pPr lvl="0">
              <a:buSzPct val="100000"/>
              <a:defRPr sz="1800" b="0" i="0" u="none" strike="noStrike" kern="0" cap="none" spc="0" baseline="0">
                <a:solidFill>
                  <a:srgbClr val="000000"/>
                </a:solidFill>
                <a:uFillTx/>
              </a:defRPr>
            </a:pPr>
            <a:r>
              <a:rPr lang="en-GB" sz="3200" kern="0" dirty="0">
                <a:solidFill>
                  <a:srgbClr val="0070C0"/>
                </a:solidFill>
                <a:ea typeface="Calibri" pitchFamily="34"/>
              </a:rPr>
              <a:t>1. Alcohol</a:t>
            </a:r>
          </a:p>
          <a:p>
            <a:pPr lvl="0">
              <a:buSzPct val="100000"/>
              <a:defRPr sz="1800" b="0" i="0" u="none" strike="noStrike" kern="0" cap="none" spc="0" baseline="0">
                <a:solidFill>
                  <a:srgbClr val="000000"/>
                </a:solidFill>
                <a:uFillTx/>
              </a:defRPr>
            </a:pPr>
            <a:endParaRPr lang="en-GB" sz="3200" kern="0" dirty="0">
              <a:solidFill>
                <a:srgbClr val="0070C0"/>
              </a:solidFill>
              <a:ea typeface="Calibri" pitchFamily="34"/>
            </a:endParaRPr>
          </a:p>
          <a:p>
            <a:pPr lvl="0">
              <a:buSzPct val="100000"/>
              <a:defRPr sz="1800" b="0" i="0" u="none" strike="noStrike" kern="0" cap="none" spc="0" baseline="0">
                <a:solidFill>
                  <a:srgbClr val="000000"/>
                </a:solidFill>
                <a:uFillTx/>
              </a:defRPr>
            </a:pPr>
            <a:r>
              <a:rPr lang="en-GB" sz="3200" kern="0" dirty="0">
                <a:solidFill>
                  <a:srgbClr val="0070C0"/>
                </a:solidFill>
                <a:ea typeface="Calibri" pitchFamily="34"/>
              </a:rPr>
              <a:t>2. Crack</a:t>
            </a:r>
          </a:p>
          <a:p>
            <a:pPr lvl="0">
              <a:buSzPct val="100000"/>
              <a:defRPr sz="1800" b="0" i="0" u="none" strike="noStrike" kern="0" cap="none" spc="0" baseline="0">
                <a:solidFill>
                  <a:srgbClr val="000000"/>
                </a:solidFill>
                <a:uFillTx/>
              </a:defRPr>
            </a:pPr>
            <a:endParaRPr lang="en-GB" sz="3200" kern="0" dirty="0">
              <a:solidFill>
                <a:srgbClr val="0070C0"/>
              </a:solidFill>
              <a:ea typeface="Calibri" pitchFamily="34"/>
            </a:endParaRPr>
          </a:p>
          <a:p>
            <a:pPr lvl="0">
              <a:buSzPct val="100000"/>
              <a:defRPr sz="1800" b="0" i="0" u="none" strike="noStrike" kern="0" cap="none" spc="0" baseline="0">
                <a:solidFill>
                  <a:srgbClr val="000000"/>
                </a:solidFill>
                <a:uFillTx/>
              </a:defRPr>
            </a:pPr>
            <a:r>
              <a:rPr lang="en-GB" sz="3200" kern="0" dirty="0">
                <a:solidFill>
                  <a:srgbClr val="0070C0"/>
                </a:solidFill>
                <a:ea typeface="Calibri" pitchFamily="34"/>
              </a:rPr>
              <a:t>3. Herion </a:t>
            </a:r>
          </a:p>
          <a:p>
            <a:endParaRPr lang="en-GB" dirty="0"/>
          </a:p>
        </p:txBody>
      </p:sp>
    </p:spTree>
    <p:extLst>
      <p:ext uri="{BB962C8B-B14F-4D97-AF65-F5344CB8AC3E}">
        <p14:creationId xmlns:p14="http://schemas.microsoft.com/office/powerpoint/2010/main" val="1622687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4DD9E-5ED9-AB50-C2FA-C4924D4E5F32}"/>
              </a:ext>
            </a:extLst>
          </p:cNvPr>
          <p:cNvSpPr>
            <a:spLocks noGrp="1"/>
          </p:cNvSpPr>
          <p:nvPr>
            <p:ph type="title"/>
          </p:nvPr>
        </p:nvSpPr>
        <p:spPr>
          <a:xfrm>
            <a:off x="746228" y="1037967"/>
            <a:ext cx="3054091" cy="4709131"/>
          </a:xfrm>
        </p:spPr>
        <p:txBody>
          <a:bodyPr anchor="ctr">
            <a:normAutofit/>
          </a:bodyPr>
          <a:lstStyle/>
          <a:p>
            <a:r>
              <a:rPr lang="en-US" altLang="en-US" b="1">
                <a:solidFill>
                  <a:schemeClr val="accent1"/>
                </a:solidFill>
                <a:latin typeface="Calibri Light" panose="020F0302020204030204" pitchFamily="34" charset="0"/>
              </a:rPr>
              <a:t>A drug is </a:t>
            </a:r>
            <a:r>
              <a:rPr lang="en-US" altLang="en-US" b="1">
                <a:solidFill>
                  <a:schemeClr val="accent1"/>
                </a:solidFill>
              </a:rPr>
              <a:t>anything that changes</a:t>
            </a:r>
            <a:r>
              <a:rPr lang="en-US" altLang="en-US" b="1">
                <a:solidFill>
                  <a:schemeClr val="accent1"/>
                </a:solidFill>
                <a:latin typeface="Calibri Light" panose="020F0302020204030204" pitchFamily="34" charset="0"/>
              </a:rPr>
              <a:t>...</a:t>
            </a:r>
            <a:br>
              <a:rPr lang="en-US" altLang="en-US" b="1">
                <a:solidFill>
                  <a:schemeClr val="accent1"/>
                </a:solidFill>
                <a:latin typeface="Calibri Light" panose="020F0302020204030204" pitchFamily="34" charset="0"/>
              </a:rPr>
            </a:br>
            <a:endParaRPr lang="en-GB">
              <a:solidFill>
                <a:schemeClr val="accent1"/>
              </a:solidFill>
            </a:endParaRPr>
          </a:p>
        </p:txBody>
      </p:sp>
      <p:graphicFrame>
        <p:nvGraphicFramePr>
          <p:cNvPr id="16" name="Content Placeholder 2">
            <a:extLst>
              <a:ext uri="{FF2B5EF4-FFF2-40B4-BE49-F238E27FC236}">
                <a16:creationId xmlns:a16="http://schemas.microsoft.com/office/drawing/2014/main" id="{EA93E25A-8EB9-EAAF-4BD1-793DA0BB8C30}"/>
              </a:ext>
            </a:extLst>
          </p:cNvPr>
          <p:cNvGraphicFramePr>
            <a:graphicFrameLocks noGrp="1"/>
          </p:cNvGraphicFramePr>
          <p:nvPr>
            <p:ph idx="1"/>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9810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9191" name="Rectangle 349190">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9193" name="Rectangle 34919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9195" name="Group 349194">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49197" name="Oval 349196">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9198" name="Oval 349197">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9199" name="Oval 349198">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9200" name="Oval 349199">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9211" name="Oval 349210">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9202" name="Oval 349201">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9204" name="Rectangle 349203">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9206" name="Group 349205">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49207" name="Straight Connector 349206">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9208" name="Straight Connector 349207">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9209" name="Straight Connector 349208">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9210" name="Straight Connector 349209">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2054" name="Picture 6" descr="What's your generation? – Clickhouse Media – A Different Digital Marketing  Agency">
            <a:extLst>
              <a:ext uri="{FF2B5EF4-FFF2-40B4-BE49-F238E27FC236}">
                <a16:creationId xmlns:a16="http://schemas.microsoft.com/office/drawing/2014/main" id="{2B8DB318-8ACE-ACC6-FBEE-798CB5F713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0188"/>
          <a:stretch/>
        </p:blipFill>
        <p:spPr bwMode="auto">
          <a:xfrm rot="21600000">
            <a:off x="828561" y="541178"/>
            <a:ext cx="10126917" cy="3274287"/>
          </a:xfrm>
          <a:prstGeom prst="rect">
            <a:avLst/>
          </a:prstGeom>
          <a:noFill/>
          <a:extLst>
            <a:ext uri="{909E8E84-426E-40DD-AFC4-6F175D3DCCD1}">
              <a14:hiddenFill xmlns:a14="http://schemas.microsoft.com/office/drawing/2010/main">
                <a:solidFill>
                  <a:srgbClr val="FFFFFF"/>
                </a:solidFill>
              </a14:hiddenFill>
            </a:ext>
          </a:extLst>
        </p:spPr>
      </p:pic>
      <p:grpSp>
        <p:nvGrpSpPr>
          <p:cNvPr id="349212" name="Group 349211">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49213" name="Straight Connector 349212">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9214" name="Straight Connector 349213">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9215" name="Straight Connector 349214">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9216" name="Straight Connector 349215">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49218" name="Rectangle 349217">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9220" name="Group 349219">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49221" name="Straight Connector 349220">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9222" name="Straight Connector 349221">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9223" name="Straight Connector 349222">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9224" name="Straight Connector 349223">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49187" name="Rectangle 3"/>
          <p:cNvSpPr>
            <a:spLocks noGrp="1" noChangeArrowheads="1"/>
          </p:cNvSpPr>
          <p:nvPr>
            <p:ph type="body" idx="1"/>
          </p:nvPr>
        </p:nvSpPr>
        <p:spPr>
          <a:xfrm>
            <a:off x="2070015" y="3895951"/>
            <a:ext cx="8230067" cy="2747341"/>
          </a:xfrm>
          <a:noFill/>
        </p:spPr>
        <p:txBody>
          <a:bodyPr anchor="t">
            <a:normAutofit fontScale="77500" lnSpcReduction="20000"/>
          </a:bodyPr>
          <a:lstStyle/>
          <a:p>
            <a:endParaRPr lang="en-GB" altLang="en-US" sz="1700">
              <a:solidFill>
                <a:schemeClr val="bg1"/>
              </a:solidFill>
            </a:endParaRPr>
          </a:p>
          <a:p>
            <a:pPr>
              <a:buFont typeface="Wingdings" panose="05000000000000000000" pitchFamily="2" charset="2"/>
              <a:buChar char="Ø"/>
            </a:pPr>
            <a:r>
              <a:rPr lang="en-GB" altLang="en-US" sz="4500">
                <a:solidFill>
                  <a:schemeClr val="bg1"/>
                </a:solidFill>
              </a:rPr>
              <a:t>What was I like at 14?</a:t>
            </a:r>
          </a:p>
          <a:p>
            <a:endParaRPr lang="en-GB" altLang="en-US" sz="4500">
              <a:solidFill>
                <a:schemeClr val="bg1"/>
              </a:solidFill>
            </a:endParaRPr>
          </a:p>
          <a:p>
            <a:pPr>
              <a:buFont typeface="Wingdings" panose="05000000000000000000" pitchFamily="2" charset="2"/>
              <a:buChar char="Ø"/>
            </a:pPr>
            <a:r>
              <a:rPr lang="en-GB" altLang="en-US" sz="4500">
                <a:solidFill>
                  <a:schemeClr val="bg1"/>
                </a:solidFill>
              </a:rPr>
              <a:t>What am I like now?</a:t>
            </a:r>
          </a:p>
          <a:p>
            <a:endParaRPr lang="en-GB" altLang="en-US" sz="4500">
              <a:solidFill>
                <a:schemeClr val="bg1"/>
              </a:solidFill>
            </a:endParaRPr>
          </a:p>
          <a:p>
            <a:pPr>
              <a:buFont typeface="Wingdings" panose="05000000000000000000" pitchFamily="2" charset="2"/>
              <a:buChar char="Ø"/>
            </a:pPr>
            <a:r>
              <a:rPr lang="en-US" altLang="en-US" sz="4500">
                <a:solidFill>
                  <a:schemeClr val="bg1"/>
                </a:solidFill>
              </a:rPr>
              <a:t>How has the world changed?</a:t>
            </a:r>
          </a:p>
        </p:txBody>
      </p:sp>
    </p:spTree>
    <p:extLst>
      <p:ext uri="{BB962C8B-B14F-4D97-AF65-F5344CB8AC3E}">
        <p14:creationId xmlns:p14="http://schemas.microsoft.com/office/powerpoint/2010/main" val="37668324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349187">
                                            <p:txEl>
                                              <p:pRg st="3" end="3"/>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491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828ED-6DF8-6878-3B82-CE194E5EFAC8}"/>
              </a:ext>
            </a:extLst>
          </p:cNvPr>
          <p:cNvSpPr>
            <a:spLocks noGrp="1"/>
          </p:cNvSpPr>
          <p:nvPr>
            <p:ph type="title"/>
          </p:nvPr>
        </p:nvSpPr>
        <p:spPr/>
        <p:txBody>
          <a:bodyPr/>
          <a:lstStyle/>
          <a:p>
            <a:r>
              <a:rPr lang="en-GB"/>
              <a:t>Agree or disagree</a:t>
            </a:r>
          </a:p>
        </p:txBody>
      </p:sp>
      <p:sp>
        <p:nvSpPr>
          <p:cNvPr id="3" name="Content Placeholder 2">
            <a:extLst>
              <a:ext uri="{FF2B5EF4-FFF2-40B4-BE49-F238E27FC236}">
                <a16:creationId xmlns:a16="http://schemas.microsoft.com/office/drawing/2014/main" id="{BC6D8BA7-34D7-C88F-7F8D-485D18F3E2B0}"/>
              </a:ext>
            </a:extLst>
          </p:cNvPr>
          <p:cNvSpPr>
            <a:spLocks noGrp="1"/>
          </p:cNvSpPr>
          <p:nvPr>
            <p:ph idx="1"/>
          </p:nvPr>
        </p:nvSpPr>
        <p:spPr/>
        <p:txBody>
          <a:bodyPr/>
          <a:lstStyle/>
          <a:p>
            <a:pPr marL="0" indent="0" algn="ctr">
              <a:buNone/>
            </a:pPr>
            <a:r>
              <a:rPr lang="en-GB" sz="5400" b="1">
                <a:solidFill>
                  <a:srgbClr val="FF3399"/>
                </a:solidFill>
              </a:rPr>
              <a:t>“Young people only use drugs to </a:t>
            </a:r>
          </a:p>
          <a:p>
            <a:pPr marL="0" indent="0" algn="ctr">
              <a:buNone/>
            </a:pPr>
            <a:r>
              <a:rPr lang="en-GB" sz="5400" b="1">
                <a:solidFill>
                  <a:srgbClr val="FF3399"/>
                </a:solidFill>
              </a:rPr>
              <a:t>get high and have fun”</a:t>
            </a:r>
          </a:p>
          <a:p>
            <a:pPr marL="0" indent="0">
              <a:buNone/>
            </a:pPr>
            <a:endParaRPr lang="en-GB"/>
          </a:p>
        </p:txBody>
      </p:sp>
    </p:spTree>
    <p:extLst>
      <p:ext uri="{BB962C8B-B14F-4D97-AF65-F5344CB8AC3E}">
        <p14:creationId xmlns:p14="http://schemas.microsoft.com/office/powerpoint/2010/main" val="1017711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2330245" y="182562"/>
            <a:ext cx="9627292" cy="969769"/>
          </a:xfrm>
        </p:spPr>
        <p:txBody>
          <a:bodyPr>
            <a:normAutofit fontScale="90000"/>
          </a:bodyPr>
          <a:lstStyle/>
          <a:p>
            <a:r>
              <a:rPr lang="en-GB" altLang="en-US">
                <a:latin typeface="Proxima nova"/>
              </a:rPr>
              <a:t>Why do young people use substances?</a:t>
            </a:r>
          </a:p>
        </p:txBody>
      </p:sp>
      <p:sp>
        <p:nvSpPr>
          <p:cNvPr id="27651" name="Rectangle 3"/>
          <p:cNvSpPr>
            <a:spLocks noGrp="1" noChangeArrowheads="1"/>
          </p:cNvSpPr>
          <p:nvPr>
            <p:ph idx="1"/>
          </p:nvPr>
        </p:nvSpPr>
        <p:spPr>
          <a:xfrm>
            <a:off x="186812" y="1401098"/>
            <a:ext cx="11818375" cy="5274340"/>
          </a:xfrm>
        </p:spPr>
        <p:txBody>
          <a:bodyPr>
            <a:normAutofit/>
          </a:bodyPr>
          <a:lstStyle/>
          <a:p>
            <a:pPr marL="0" indent="0">
              <a:buNone/>
            </a:pPr>
            <a:endParaRPr lang="en-GB" altLang="en-US" b="1" dirty="0"/>
          </a:p>
        </p:txBody>
      </p:sp>
      <p:sp>
        <p:nvSpPr>
          <p:cNvPr id="21" name="Speech Bubble: Oval 20">
            <a:extLst>
              <a:ext uri="{FF2B5EF4-FFF2-40B4-BE49-F238E27FC236}">
                <a16:creationId xmlns:a16="http://schemas.microsoft.com/office/drawing/2014/main" id="{DDB9A1C9-1E9D-4703-B3B0-0FA812758E8B}"/>
              </a:ext>
            </a:extLst>
          </p:cNvPr>
          <p:cNvSpPr/>
          <p:nvPr/>
        </p:nvSpPr>
        <p:spPr>
          <a:xfrm>
            <a:off x="4892848" y="3853059"/>
            <a:ext cx="2637853" cy="1382818"/>
          </a:xfrm>
          <a:prstGeom prst="wedgeEllipseCallout">
            <a:avLst/>
          </a:prstGeom>
          <a:effectLst>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latin typeface="Proxima nova"/>
              </a:rPr>
              <a:t>Availability</a:t>
            </a:r>
          </a:p>
        </p:txBody>
      </p:sp>
      <p:sp>
        <p:nvSpPr>
          <p:cNvPr id="22" name="Thought Bubble: Cloud 21">
            <a:extLst>
              <a:ext uri="{FF2B5EF4-FFF2-40B4-BE49-F238E27FC236}">
                <a16:creationId xmlns:a16="http://schemas.microsoft.com/office/drawing/2014/main" id="{7A09C981-E2AD-48BD-822A-4C9870236B0B}"/>
              </a:ext>
            </a:extLst>
          </p:cNvPr>
          <p:cNvSpPr/>
          <p:nvPr/>
        </p:nvSpPr>
        <p:spPr>
          <a:xfrm>
            <a:off x="9555558" y="3711801"/>
            <a:ext cx="2417287" cy="1393051"/>
          </a:xfrm>
          <a:prstGeom prst="cloudCallout">
            <a:avLst/>
          </a:prstGeom>
          <a:effectLst>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800"/>
              <a:t>Boredom</a:t>
            </a:r>
          </a:p>
        </p:txBody>
      </p:sp>
      <p:sp>
        <p:nvSpPr>
          <p:cNvPr id="23" name="Speech Bubble: Oval 22">
            <a:extLst>
              <a:ext uri="{FF2B5EF4-FFF2-40B4-BE49-F238E27FC236}">
                <a16:creationId xmlns:a16="http://schemas.microsoft.com/office/drawing/2014/main" id="{19BAE5B2-4EFD-440F-8A50-9E5288CC674C}"/>
              </a:ext>
            </a:extLst>
          </p:cNvPr>
          <p:cNvSpPr/>
          <p:nvPr/>
        </p:nvSpPr>
        <p:spPr>
          <a:xfrm>
            <a:off x="3613354" y="1427436"/>
            <a:ext cx="2417286" cy="969768"/>
          </a:xfrm>
          <a:prstGeom prst="wedgeEllipseCallout">
            <a:avLst/>
          </a:prstGeom>
          <a:effectLst>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800">
                <a:latin typeface="Proxima nova"/>
              </a:rPr>
              <a:t>To be social</a:t>
            </a:r>
          </a:p>
        </p:txBody>
      </p:sp>
      <p:sp>
        <p:nvSpPr>
          <p:cNvPr id="24" name="Speech Bubble: Oval 23">
            <a:extLst>
              <a:ext uri="{FF2B5EF4-FFF2-40B4-BE49-F238E27FC236}">
                <a16:creationId xmlns:a16="http://schemas.microsoft.com/office/drawing/2014/main" id="{EC0F9720-9848-460C-9626-7A7A15CB26A0}"/>
              </a:ext>
            </a:extLst>
          </p:cNvPr>
          <p:cNvSpPr/>
          <p:nvPr/>
        </p:nvSpPr>
        <p:spPr>
          <a:xfrm>
            <a:off x="294042" y="3924428"/>
            <a:ext cx="1467045" cy="99610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latin typeface="Proxima nova"/>
              </a:rPr>
              <a:t>Alert</a:t>
            </a:r>
          </a:p>
        </p:txBody>
      </p:sp>
      <p:sp>
        <p:nvSpPr>
          <p:cNvPr id="25" name="Thought Bubble: Cloud 24">
            <a:extLst>
              <a:ext uri="{FF2B5EF4-FFF2-40B4-BE49-F238E27FC236}">
                <a16:creationId xmlns:a16="http://schemas.microsoft.com/office/drawing/2014/main" id="{C168F625-AC51-48FF-BC18-D776C602C34B}"/>
              </a:ext>
            </a:extLst>
          </p:cNvPr>
          <p:cNvSpPr/>
          <p:nvPr/>
        </p:nvSpPr>
        <p:spPr>
          <a:xfrm>
            <a:off x="186812" y="1373224"/>
            <a:ext cx="2938402" cy="2047959"/>
          </a:xfrm>
          <a:prstGeom prst="cloudCallout">
            <a:avLst/>
          </a:prstGeom>
          <a:effectLst>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800" dirty="0">
                <a:latin typeface="Proxima nova"/>
              </a:rPr>
              <a:t>Self medicating</a:t>
            </a:r>
          </a:p>
        </p:txBody>
      </p:sp>
      <p:sp>
        <p:nvSpPr>
          <p:cNvPr id="26" name="Speech Bubble: Oval 25">
            <a:extLst>
              <a:ext uri="{FF2B5EF4-FFF2-40B4-BE49-F238E27FC236}">
                <a16:creationId xmlns:a16="http://schemas.microsoft.com/office/drawing/2014/main" id="{9D695BFA-7957-4FEC-BCAD-9CC7E9F02FB9}"/>
              </a:ext>
            </a:extLst>
          </p:cNvPr>
          <p:cNvSpPr/>
          <p:nvPr/>
        </p:nvSpPr>
        <p:spPr>
          <a:xfrm>
            <a:off x="8882463" y="5307210"/>
            <a:ext cx="1346189" cy="1121655"/>
          </a:xfrm>
          <a:prstGeom prst="wedgeEllipseCallout">
            <a:avLst/>
          </a:prstGeom>
          <a:effectLst>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Proxima nova"/>
              </a:rPr>
              <a:t>Fun</a:t>
            </a:r>
          </a:p>
        </p:txBody>
      </p:sp>
      <p:sp>
        <p:nvSpPr>
          <p:cNvPr id="27" name="Thought Bubble: Cloud 26">
            <a:extLst>
              <a:ext uri="{FF2B5EF4-FFF2-40B4-BE49-F238E27FC236}">
                <a16:creationId xmlns:a16="http://schemas.microsoft.com/office/drawing/2014/main" id="{FA0F3696-FC96-45B3-9A52-39E8569935AA}"/>
              </a:ext>
            </a:extLst>
          </p:cNvPr>
          <p:cNvSpPr/>
          <p:nvPr/>
        </p:nvSpPr>
        <p:spPr>
          <a:xfrm>
            <a:off x="3664380" y="2610734"/>
            <a:ext cx="2521367" cy="1433418"/>
          </a:xfrm>
          <a:prstGeom prst="cloudCallout">
            <a:avLst/>
          </a:prstGeom>
          <a:effectLst>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latin typeface="Proxima nova"/>
              </a:rPr>
              <a:t>Escapism</a:t>
            </a:r>
          </a:p>
        </p:txBody>
      </p:sp>
      <p:sp>
        <p:nvSpPr>
          <p:cNvPr id="28" name="Thought Bubble: Cloud 27">
            <a:extLst>
              <a:ext uri="{FF2B5EF4-FFF2-40B4-BE49-F238E27FC236}">
                <a16:creationId xmlns:a16="http://schemas.microsoft.com/office/drawing/2014/main" id="{7986C848-2340-4B58-901D-C8C8DECCF426}"/>
              </a:ext>
            </a:extLst>
          </p:cNvPr>
          <p:cNvSpPr/>
          <p:nvPr/>
        </p:nvSpPr>
        <p:spPr>
          <a:xfrm>
            <a:off x="7487097" y="4333566"/>
            <a:ext cx="1653332" cy="1345285"/>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Proxima nova"/>
              </a:rPr>
              <a:t>Sleep</a:t>
            </a:r>
          </a:p>
        </p:txBody>
      </p:sp>
      <p:sp>
        <p:nvSpPr>
          <p:cNvPr id="29" name="Speech Bubble: Oval 28">
            <a:extLst>
              <a:ext uri="{FF2B5EF4-FFF2-40B4-BE49-F238E27FC236}">
                <a16:creationId xmlns:a16="http://schemas.microsoft.com/office/drawing/2014/main" id="{B35B1BBF-0E02-47A6-9F97-7C904A85C450}"/>
              </a:ext>
            </a:extLst>
          </p:cNvPr>
          <p:cNvSpPr/>
          <p:nvPr/>
        </p:nvSpPr>
        <p:spPr>
          <a:xfrm>
            <a:off x="7666301" y="2859435"/>
            <a:ext cx="1924441" cy="1329377"/>
          </a:xfrm>
          <a:prstGeom prst="wedgeEllipseCallout">
            <a:avLst/>
          </a:prstGeom>
          <a:effectLst>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Proxima nova"/>
              </a:rPr>
              <a:t>Familial – the norm</a:t>
            </a:r>
          </a:p>
        </p:txBody>
      </p:sp>
      <p:sp>
        <p:nvSpPr>
          <p:cNvPr id="30" name="Thought Bubble: Cloud 29">
            <a:extLst>
              <a:ext uri="{FF2B5EF4-FFF2-40B4-BE49-F238E27FC236}">
                <a16:creationId xmlns:a16="http://schemas.microsoft.com/office/drawing/2014/main" id="{D360022E-329A-496F-8D00-82587F45FFD8}"/>
              </a:ext>
            </a:extLst>
          </p:cNvPr>
          <p:cNvSpPr/>
          <p:nvPr/>
        </p:nvSpPr>
        <p:spPr>
          <a:xfrm>
            <a:off x="2797169" y="5234124"/>
            <a:ext cx="2182761" cy="1121655"/>
          </a:xfrm>
          <a:prstGeom prst="cloudCallout">
            <a:avLst/>
          </a:prstGeom>
          <a:effectLst>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latin typeface="Proxima nova"/>
              </a:rPr>
              <a:t>Relax</a:t>
            </a:r>
          </a:p>
        </p:txBody>
      </p:sp>
      <p:sp>
        <p:nvSpPr>
          <p:cNvPr id="2" name="Speech Bubble: Rectangle with Corners Rounded 1">
            <a:extLst>
              <a:ext uri="{FF2B5EF4-FFF2-40B4-BE49-F238E27FC236}">
                <a16:creationId xmlns:a16="http://schemas.microsoft.com/office/drawing/2014/main" id="{AAC849AD-0DFD-47A0-8ECF-9477F4053B54}"/>
              </a:ext>
            </a:extLst>
          </p:cNvPr>
          <p:cNvSpPr/>
          <p:nvPr/>
        </p:nvSpPr>
        <p:spPr>
          <a:xfrm>
            <a:off x="2013005" y="3390721"/>
            <a:ext cx="1584875" cy="1474839"/>
          </a:xfrm>
          <a:prstGeom prst="wedgeRoundRectCallout">
            <a:avLst/>
          </a:prstGeom>
          <a:effectLst>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Cultural </a:t>
            </a:r>
          </a:p>
        </p:txBody>
      </p:sp>
      <p:sp>
        <p:nvSpPr>
          <p:cNvPr id="5" name="Speech Bubble: Rectangle with Corners Rounded 4">
            <a:extLst>
              <a:ext uri="{FF2B5EF4-FFF2-40B4-BE49-F238E27FC236}">
                <a16:creationId xmlns:a16="http://schemas.microsoft.com/office/drawing/2014/main" id="{55EC8A3F-4DFF-41C6-B900-D9D51E377604}"/>
              </a:ext>
            </a:extLst>
          </p:cNvPr>
          <p:cNvSpPr/>
          <p:nvPr/>
        </p:nvSpPr>
        <p:spPr>
          <a:xfrm>
            <a:off x="153304" y="5404325"/>
            <a:ext cx="2176941" cy="121699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Problematic Use</a:t>
            </a:r>
          </a:p>
        </p:txBody>
      </p:sp>
      <p:sp>
        <p:nvSpPr>
          <p:cNvPr id="6" name="Thought Bubble: Cloud 5">
            <a:extLst>
              <a:ext uri="{FF2B5EF4-FFF2-40B4-BE49-F238E27FC236}">
                <a16:creationId xmlns:a16="http://schemas.microsoft.com/office/drawing/2014/main" id="{1511B16E-BD36-43E5-B473-FE82CFFE5A5C}"/>
              </a:ext>
            </a:extLst>
          </p:cNvPr>
          <p:cNvSpPr/>
          <p:nvPr/>
        </p:nvSpPr>
        <p:spPr>
          <a:xfrm>
            <a:off x="6292903" y="1426018"/>
            <a:ext cx="2444322" cy="1433417"/>
          </a:xfrm>
          <a:prstGeom prst="cloudCallout">
            <a:avLst/>
          </a:prstGeom>
          <a:effectLst>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a:t>Re</a:t>
            </a:r>
            <a:r>
              <a:rPr lang="en-GB" sz="2800"/>
              <a:t>bellion</a:t>
            </a:r>
          </a:p>
        </p:txBody>
      </p:sp>
      <p:sp>
        <p:nvSpPr>
          <p:cNvPr id="7" name="Speech Bubble: Oval 6">
            <a:extLst>
              <a:ext uri="{FF2B5EF4-FFF2-40B4-BE49-F238E27FC236}">
                <a16:creationId xmlns:a16="http://schemas.microsoft.com/office/drawing/2014/main" id="{AEBB77E2-6E89-4896-B22E-2E90C82438FB}"/>
              </a:ext>
            </a:extLst>
          </p:cNvPr>
          <p:cNvSpPr/>
          <p:nvPr/>
        </p:nvSpPr>
        <p:spPr>
          <a:xfrm>
            <a:off x="9242384" y="1401098"/>
            <a:ext cx="2715153" cy="1604515"/>
          </a:xfrm>
          <a:prstGeom prst="wedgeEllipseCallout">
            <a:avLst/>
          </a:prstGeom>
          <a:effectLst>
            <a:reflection blurRad="6350" stA="52000" endA="300" endPos="35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Instant gratification</a:t>
            </a:r>
          </a:p>
        </p:txBody>
      </p:sp>
    </p:spTree>
    <p:extLst>
      <p:ext uri="{BB962C8B-B14F-4D97-AF65-F5344CB8AC3E}">
        <p14:creationId xmlns:p14="http://schemas.microsoft.com/office/powerpoint/2010/main" val="691729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AEB04-933B-8267-C2D9-A6F3DEDDF586}"/>
              </a:ext>
            </a:extLst>
          </p:cNvPr>
          <p:cNvSpPr>
            <a:spLocks noGrp="1"/>
          </p:cNvSpPr>
          <p:nvPr>
            <p:ph type="title"/>
          </p:nvPr>
        </p:nvSpPr>
        <p:spPr/>
        <p:txBody>
          <a:bodyPr>
            <a:normAutofit fontScale="90000"/>
          </a:bodyPr>
          <a:lstStyle/>
          <a:p>
            <a:r>
              <a:rPr lang="en-GB"/>
              <a:t>Why do young people use substances? </a:t>
            </a:r>
          </a:p>
        </p:txBody>
      </p:sp>
      <p:sp>
        <p:nvSpPr>
          <p:cNvPr id="3" name="Text Placeholder 2">
            <a:extLst>
              <a:ext uri="{FF2B5EF4-FFF2-40B4-BE49-F238E27FC236}">
                <a16:creationId xmlns:a16="http://schemas.microsoft.com/office/drawing/2014/main" id="{3C811832-E4D6-EEB8-6B94-C4A69E94C340}"/>
              </a:ext>
            </a:extLst>
          </p:cNvPr>
          <p:cNvSpPr>
            <a:spLocks noGrp="1"/>
          </p:cNvSpPr>
          <p:nvPr>
            <p:ph type="body" idx="1"/>
          </p:nvPr>
        </p:nvSpPr>
        <p:spPr/>
        <p:txBody>
          <a:bodyPr/>
          <a:lstStyle/>
          <a:p>
            <a:r>
              <a:rPr lang="en-GB" sz="4000"/>
              <a:t>Personal quotes</a:t>
            </a:r>
          </a:p>
        </p:txBody>
      </p:sp>
      <p:sp>
        <p:nvSpPr>
          <p:cNvPr id="4" name="Content Placeholder 3">
            <a:extLst>
              <a:ext uri="{FF2B5EF4-FFF2-40B4-BE49-F238E27FC236}">
                <a16:creationId xmlns:a16="http://schemas.microsoft.com/office/drawing/2014/main" id="{E979FE0E-BA75-5F1A-92E7-DE6E2819AF1E}"/>
              </a:ext>
            </a:extLst>
          </p:cNvPr>
          <p:cNvSpPr>
            <a:spLocks noGrp="1"/>
          </p:cNvSpPr>
          <p:nvPr>
            <p:ph sz="half" idx="2"/>
          </p:nvPr>
        </p:nvSpPr>
        <p:spPr/>
        <p:txBody>
          <a:bodyPr>
            <a:normAutofit fontScale="55000" lnSpcReduction="20000"/>
          </a:bodyPr>
          <a:lstStyle/>
          <a:p>
            <a:r>
              <a:rPr lang="en-GB" sz="3400"/>
              <a:t>“It helps me forget everything that happened to me”</a:t>
            </a:r>
          </a:p>
          <a:p>
            <a:r>
              <a:rPr lang="en-GB" sz="3400"/>
              <a:t>“People assumed I’d take drugs because my parents were drug users” </a:t>
            </a:r>
          </a:p>
          <a:p>
            <a:r>
              <a:rPr lang="en-GB" sz="3400"/>
              <a:t>“I smoke with my friends” </a:t>
            </a:r>
          </a:p>
          <a:p>
            <a:r>
              <a:rPr lang="en-GB" sz="3400"/>
              <a:t>“Because I have nothing else to do”</a:t>
            </a:r>
          </a:p>
          <a:p>
            <a:r>
              <a:rPr lang="en-GB" sz="3400"/>
              <a:t>“It’s easy to get hold of”</a:t>
            </a:r>
          </a:p>
          <a:p>
            <a:r>
              <a:rPr lang="en-GB" sz="3400"/>
              <a:t>“Makes me feel more confident at parties” </a:t>
            </a:r>
          </a:p>
          <a:p>
            <a:r>
              <a:rPr lang="en-GB" sz="3400"/>
              <a:t>“To have a laugh”</a:t>
            </a:r>
          </a:p>
          <a:p>
            <a:r>
              <a:rPr lang="en-GB" sz="3400"/>
              <a:t>“To help me deal with my family”</a:t>
            </a:r>
          </a:p>
          <a:p>
            <a:r>
              <a:rPr lang="en-GB" sz="3400"/>
              <a:t>“ So I don’t feel bad”</a:t>
            </a:r>
          </a:p>
          <a:p>
            <a:endParaRPr lang="en-GB" sz="3400"/>
          </a:p>
          <a:p>
            <a:endParaRPr lang="en-GB"/>
          </a:p>
          <a:p>
            <a:endParaRPr lang="en-GB"/>
          </a:p>
        </p:txBody>
      </p:sp>
      <p:sp>
        <p:nvSpPr>
          <p:cNvPr id="5" name="Text Placeholder 4">
            <a:extLst>
              <a:ext uri="{FF2B5EF4-FFF2-40B4-BE49-F238E27FC236}">
                <a16:creationId xmlns:a16="http://schemas.microsoft.com/office/drawing/2014/main" id="{9C516FCC-6A7F-A81A-BE92-08205DBDF631}"/>
              </a:ext>
            </a:extLst>
          </p:cNvPr>
          <p:cNvSpPr>
            <a:spLocks noGrp="1"/>
          </p:cNvSpPr>
          <p:nvPr>
            <p:ph type="body" sz="quarter" idx="3"/>
          </p:nvPr>
        </p:nvSpPr>
        <p:spPr/>
        <p:txBody>
          <a:bodyPr/>
          <a:lstStyle/>
          <a:p>
            <a:r>
              <a:rPr lang="en-GB" sz="4000"/>
              <a:t>Overall reasons </a:t>
            </a:r>
          </a:p>
        </p:txBody>
      </p:sp>
      <p:sp>
        <p:nvSpPr>
          <p:cNvPr id="18" name="Content Placeholder 17">
            <a:extLst>
              <a:ext uri="{FF2B5EF4-FFF2-40B4-BE49-F238E27FC236}">
                <a16:creationId xmlns:a16="http://schemas.microsoft.com/office/drawing/2014/main" id="{F35E55A0-F741-3C93-381B-40AA6992ABBF}"/>
              </a:ext>
            </a:extLst>
          </p:cNvPr>
          <p:cNvSpPr>
            <a:spLocks noGrp="1"/>
          </p:cNvSpPr>
          <p:nvPr>
            <p:ph sz="quarter" idx="4"/>
          </p:nvPr>
        </p:nvSpPr>
        <p:spPr/>
        <p:txBody>
          <a:bodyPr>
            <a:normAutofit fontScale="55000" lnSpcReduction="20000"/>
          </a:bodyPr>
          <a:lstStyle/>
          <a:p>
            <a:r>
              <a:rPr lang="en-GB" sz="3200"/>
              <a:t>Experience</a:t>
            </a:r>
          </a:p>
          <a:p>
            <a:r>
              <a:rPr lang="en-GB" sz="3200"/>
              <a:t>Accessibility </a:t>
            </a:r>
          </a:p>
          <a:p>
            <a:r>
              <a:rPr lang="en-GB" sz="3200"/>
              <a:t>Peer pressure </a:t>
            </a:r>
          </a:p>
          <a:p>
            <a:r>
              <a:rPr lang="en-GB" sz="3200"/>
              <a:t>Effects </a:t>
            </a:r>
          </a:p>
          <a:p>
            <a:r>
              <a:rPr lang="en-GB" sz="3200"/>
              <a:t>Low mood </a:t>
            </a:r>
          </a:p>
          <a:p>
            <a:r>
              <a:rPr lang="en-GB" sz="3200"/>
              <a:t>Confidence </a:t>
            </a:r>
          </a:p>
          <a:p>
            <a:r>
              <a:rPr lang="en-GB" sz="3200"/>
              <a:t>Trauma</a:t>
            </a:r>
          </a:p>
          <a:p>
            <a:r>
              <a:rPr lang="en-GB" sz="3200"/>
              <a:t>Exposure</a:t>
            </a:r>
          </a:p>
          <a:p>
            <a:r>
              <a:rPr lang="en-GB" sz="3200"/>
              <a:t>Experimental </a:t>
            </a:r>
          </a:p>
          <a:p>
            <a:endParaRPr lang="en-GB"/>
          </a:p>
        </p:txBody>
      </p:sp>
    </p:spTree>
    <p:extLst>
      <p:ext uri="{BB962C8B-B14F-4D97-AF65-F5344CB8AC3E}">
        <p14:creationId xmlns:p14="http://schemas.microsoft.com/office/powerpoint/2010/main" val="1105987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Quick Thinking, Smart Speaking: Clarity and Impact on the Spot">
            <a:extLst>
              <a:ext uri="{FF2B5EF4-FFF2-40B4-BE49-F238E27FC236}">
                <a16:creationId xmlns:a16="http://schemas.microsoft.com/office/drawing/2014/main" id="{18FF452E-2AEC-E46D-C87A-CCFAD96F72B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902" b="-1"/>
          <a:stretch/>
        </p:blipFill>
        <p:spPr bwMode="auto">
          <a:xfrm>
            <a:off x="3523485"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40B221-361C-C9C1-6F46-11837DF011A3}"/>
              </a:ext>
            </a:extLst>
          </p:cNvPr>
          <p:cNvSpPr>
            <a:spLocks noGrp="1"/>
          </p:cNvSpPr>
          <p:nvPr>
            <p:ph type="title"/>
          </p:nvPr>
        </p:nvSpPr>
        <p:spPr>
          <a:xfrm>
            <a:off x="481029" y="1057387"/>
            <a:ext cx="6782135" cy="3204134"/>
          </a:xfrm>
        </p:spPr>
        <p:txBody>
          <a:bodyPr vert="horz" lIns="91440" tIns="45720" rIns="91440" bIns="45720" rtlCol="0" anchor="b">
            <a:normAutofit fontScale="90000"/>
          </a:bodyPr>
          <a:lstStyle/>
          <a:p>
            <a:pPr algn="l"/>
            <a:r>
              <a:rPr lang="en-US" sz="4800">
                <a:solidFill>
                  <a:schemeClr val="tx1"/>
                </a:solidFill>
              </a:rPr>
              <a:t>What barriers and difficulties might there be, when talking to young people about substances/ substance use?</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43981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2352782" y="182562"/>
            <a:ext cx="9604755" cy="969769"/>
          </a:xfrm>
        </p:spPr>
        <p:txBody>
          <a:bodyPr>
            <a:noAutofit/>
          </a:bodyPr>
          <a:lstStyle/>
          <a:p>
            <a:r>
              <a:rPr lang="en-GB" altLang="en-US" sz="3600">
                <a:latin typeface="Proxima nova"/>
              </a:rPr>
              <a:t>Talking to Young People about Substances</a:t>
            </a:r>
          </a:p>
        </p:txBody>
      </p:sp>
      <p:sp>
        <p:nvSpPr>
          <p:cNvPr id="4" name="Content Placeholder 3"/>
          <p:cNvSpPr>
            <a:spLocks noGrp="1"/>
          </p:cNvSpPr>
          <p:nvPr>
            <p:ph idx="1"/>
          </p:nvPr>
        </p:nvSpPr>
        <p:spPr>
          <a:xfrm>
            <a:off x="1106129" y="1563329"/>
            <a:ext cx="10247671" cy="4613634"/>
          </a:xfrm>
          <a:solidFill>
            <a:schemeClr val="accent1">
              <a:lumMod val="40000"/>
              <a:lumOff val="60000"/>
            </a:schemeClr>
          </a:solidFill>
          <a:scene3d>
            <a:camera prst="orthographicFront"/>
            <a:lightRig rig="threePt" dir="t"/>
          </a:scene3d>
          <a:sp3d>
            <a:bevelT prst="angle"/>
          </a:sp3d>
        </p:spPr>
        <p:txBody>
          <a:bodyPr>
            <a:normAutofit/>
          </a:bodyPr>
          <a:lstStyle/>
          <a:p>
            <a:r>
              <a:rPr lang="en-GB" altLang="en-US"/>
              <a:t>Listening</a:t>
            </a:r>
          </a:p>
          <a:p>
            <a:r>
              <a:rPr lang="en-GB" altLang="en-US"/>
              <a:t>Time</a:t>
            </a:r>
          </a:p>
          <a:p>
            <a:r>
              <a:rPr lang="en-GB" altLang="en-US"/>
              <a:t>Attitude</a:t>
            </a:r>
          </a:p>
          <a:p>
            <a:r>
              <a:rPr lang="en-GB" altLang="en-US"/>
              <a:t>Values</a:t>
            </a:r>
          </a:p>
          <a:p>
            <a:r>
              <a:rPr lang="en-GB" altLang="en-US"/>
              <a:t>Confidentiality*</a:t>
            </a:r>
          </a:p>
          <a:p>
            <a:r>
              <a:rPr lang="en-GB" altLang="en-US"/>
              <a:t>Consent*</a:t>
            </a:r>
          </a:p>
          <a:p>
            <a:r>
              <a:rPr lang="en-GB" altLang="en-US"/>
              <a:t>Disclosure</a:t>
            </a:r>
          </a:p>
          <a:p>
            <a:r>
              <a:rPr lang="en-GB" altLang="en-US"/>
              <a:t>Interventions</a:t>
            </a:r>
          </a:p>
          <a:p>
            <a:r>
              <a:rPr lang="en-GB" altLang="en-US"/>
              <a:t>Prevention and Education</a:t>
            </a:r>
          </a:p>
          <a:p>
            <a:endParaRPr lang="en-GB" altLang="en-US"/>
          </a:p>
          <a:p>
            <a:endParaRPr lang="en-GB"/>
          </a:p>
        </p:txBody>
      </p:sp>
      <p:sp>
        <p:nvSpPr>
          <p:cNvPr id="6" name="Content Placeholder 5"/>
          <p:cNvSpPr>
            <a:spLocks noGrp="1"/>
          </p:cNvSpPr>
          <p:nvPr>
            <p:ph sz="half" idx="4294967295"/>
          </p:nvPr>
        </p:nvSpPr>
        <p:spPr>
          <a:xfrm>
            <a:off x="7010400" y="1825625"/>
            <a:ext cx="5181600" cy="4351338"/>
          </a:xfrm>
        </p:spPr>
        <p:txBody>
          <a:bodyPr>
            <a:normAutofit/>
          </a:bodyPr>
          <a:lstStyle/>
          <a:p>
            <a:endParaRPr lang="en-GB" altLang="en-US"/>
          </a:p>
          <a:p>
            <a:pPr marL="0" indent="0">
              <a:buNone/>
            </a:pPr>
            <a:endParaRPr lang="en-GB" altLang="en-US"/>
          </a:p>
          <a:p>
            <a:endParaRPr lang="en-GB" altLang="en-US"/>
          </a:p>
          <a:p>
            <a:endParaRPr lang="en-GB" altLang="en-US"/>
          </a:p>
          <a:p>
            <a:endParaRPr lang="en-GB" altLang="en-US"/>
          </a:p>
          <a:p>
            <a:endParaRPr lang="en-GB" altLang="en-US"/>
          </a:p>
          <a:p>
            <a:endParaRPr lang="en-GB"/>
          </a:p>
        </p:txBody>
      </p:sp>
      <p:pic>
        <p:nvPicPr>
          <p:cNvPr id="1028" name="Picture 4" descr="Image result for images of talking to young people one to one">
            <a:extLst>
              <a:ext uri="{FF2B5EF4-FFF2-40B4-BE49-F238E27FC236}">
                <a16:creationId xmlns:a16="http://schemas.microsoft.com/office/drawing/2014/main" id="{D1CFAB38-DF20-406B-8E84-E9DBC14288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6120" y="2298982"/>
            <a:ext cx="3335080" cy="2260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0751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fade">
                                      <p:cBhvr>
                                        <p:cTn id="42" dur="500"/>
                                        <p:tgtEl>
                                          <p:spTgt spid="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animEffect transition="in" filter="fade">
                                      <p:cBhvr>
                                        <p:cTn id="47"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CC2C5-16A8-D86A-831C-A058193FA959}"/>
              </a:ext>
            </a:extLst>
          </p:cNvPr>
          <p:cNvSpPr>
            <a:spLocks noGrp="1"/>
          </p:cNvSpPr>
          <p:nvPr>
            <p:ph type="title"/>
          </p:nvPr>
        </p:nvSpPr>
        <p:spPr>
          <a:xfrm>
            <a:off x="8365753" y="2423662"/>
            <a:ext cx="3081576" cy="2085869"/>
          </a:xfrm>
        </p:spPr>
        <p:txBody>
          <a:bodyPr vert="horz" lIns="91440" tIns="45720" rIns="91440" bIns="45720" rtlCol="0" anchor="b">
            <a:normAutofit/>
          </a:bodyPr>
          <a:lstStyle/>
          <a:p>
            <a:r>
              <a:rPr lang="en-US" sz="3300" dirty="0">
                <a:solidFill>
                  <a:srgbClr val="FF0000"/>
                </a:solidFill>
              </a:rPr>
              <a:t>Relationship with drugs </a:t>
            </a:r>
            <a:br>
              <a:rPr lang="en-US" sz="3300" dirty="0">
                <a:solidFill>
                  <a:srgbClr val="FF0000"/>
                </a:solidFill>
              </a:rPr>
            </a:br>
            <a:br>
              <a:rPr lang="en-US" sz="3300" dirty="0">
                <a:solidFill>
                  <a:srgbClr val="FFFFFF"/>
                </a:solidFill>
              </a:rPr>
            </a:br>
            <a:r>
              <a:rPr lang="en-US" sz="1800" dirty="0">
                <a:solidFill>
                  <a:srgbClr val="FFFFFF"/>
                </a:solidFill>
              </a:rPr>
              <a:t>What relationship is missing?</a:t>
            </a:r>
          </a:p>
        </p:txBody>
      </p:sp>
      <p:pic>
        <p:nvPicPr>
          <p:cNvPr id="5" name="Picture 4">
            <a:extLst>
              <a:ext uri="{FF2B5EF4-FFF2-40B4-BE49-F238E27FC236}">
                <a16:creationId xmlns:a16="http://schemas.microsoft.com/office/drawing/2014/main" id="{7829452C-9AFC-7EA9-C8B4-47E80B073B74}"/>
              </a:ext>
            </a:extLst>
          </p:cNvPr>
          <p:cNvPicPr>
            <a:picLocks noChangeAspect="1"/>
          </p:cNvPicPr>
          <p:nvPr/>
        </p:nvPicPr>
        <p:blipFill>
          <a:blip r:embed="rId3"/>
          <a:stretch>
            <a:fillRect/>
          </a:stretch>
        </p:blipFill>
        <p:spPr>
          <a:xfrm>
            <a:off x="907790" y="1367198"/>
            <a:ext cx="3032061" cy="2061802"/>
          </a:xfrm>
          <a:prstGeom prst="rect">
            <a:avLst/>
          </a:prstGeom>
        </p:spPr>
      </p:pic>
      <p:pic>
        <p:nvPicPr>
          <p:cNvPr id="4" name="Picture 3">
            <a:extLst>
              <a:ext uri="{FF2B5EF4-FFF2-40B4-BE49-F238E27FC236}">
                <a16:creationId xmlns:a16="http://schemas.microsoft.com/office/drawing/2014/main" id="{58746096-507B-5FF7-1942-93D78818095C}"/>
              </a:ext>
            </a:extLst>
          </p:cNvPr>
          <p:cNvPicPr>
            <a:picLocks noChangeAspect="1"/>
          </p:cNvPicPr>
          <p:nvPr/>
        </p:nvPicPr>
        <p:blipFill>
          <a:blip r:embed="rId4"/>
          <a:stretch>
            <a:fillRect/>
          </a:stretch>
        </p:blipFill>
        <p:spPr>
          <a:xfrm>
            <a:off x="4550718" y="1335965"/>
            <a:ext cx="3033384" cy="2093035"/>
          </a:xfrm>
          <a:prstGeom prst="rect">
            <a:avLst/>
          </a:prstGeom>
        </p:spPr>
      </p:pic>
      <p:pic>
        <p:nvPicPr>
          <p:cNvPr id="7" name="Picture 6">
            <a:extLst>
              <a:ext uri="{FF2B5EF4-FFF2-40B4-BE49-F238E27FC236}">
                <a16:creationId xmlns:a16="http://schemas.microsoft.com/office/drawing/2014/main" id="{47D6EA22-C3AC-875E-C016-DB27F38EC370}"/>
              </a:ext>
            </a:extLst>
          </p:cNvPr>
          <p:cNvPicPr>
            <a:picLocks noChangeAspect="1"/>
          </p:cNvPicPr>
          <p:nvPr/>
        </p:nvPicPr>
        <p:blipFill>
          <a:blip r:embed="rId5"/>
          <a:stretch>
            <a:fillRect/>
          </a:stretch>
        </p:blipFill>
        <p:spPr>
          <a:xfrm>
            <a:off x="785870" y="3939806"/>
            <a:ext cx="3032061" cy="2046641"/>
          </a:xfrm>
          <a:prstGeom prst="rect">
            <a:avLst/>
          </a:prstGeom>
        </p:spPr>
      </p:pic>
      <p:pic>
        <p:nvPicPr>
          <p:cNvPr id="6" name="Picture 5">
            <a:extLst>
              <a:ext uri="{FF2B5EF4-FFF2-40B4-BE49-F238E27FC236}">
                <a16:creationId xmlns:a16="http://schemas.microsoft.com/office/drawing/2014/main" id="{F1034FA4-FA2F-8797-0FF5-5B986DF0B4D1}"/>
              </a:ext>
            </a:extLst>
          </p:cNvPr>
          <p:cNvPicPr>
            <a:picLocks noChangeAspect="1"/>
          </p:cNvPicPr>
          <p:nvPr/>
        </p:nvPicPr>
        <p:blipFill>
          <a:blip r:embed="rId6"/>
          <a:stretch>
            <a:fillRect/>
          </a:stretch>
        </p:blipFill>
        <p:spPr>
          <a:xfrm>
            <a:off x="4550718" y="3937158"/>
            <a:ext cx="3033384" cy="2077868"/>
          </a:xfrm>
          <a:prstGeom prst="rect">
            <a:avLst/>
          </a:prstGeom>
        </p:spPr>
      </p:pic>
    </p:spTree>
    <p:extLst>
      <p:ext uri="{BB962C8B-B14F-4D97-AF65-F5344CB8AC3E}">
        <p14:creationId xmlns:p14="http://schemas.microsoft.com/office/powerpoint/2010/main" val="2443563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C1A81-2408-4E41-88BE-26C45C07DEE5}"/>
              </a:ext>
            </a:extLst>
          </p:cNvPr>
          <p:cNvSpPr>
            <a:spLocks noGrp="1"/>
          </p:cNvSpPr>
          <p:nvPr>
            <p:ph type="title"/>
          </p:nvPr>
        </p:nvSpPr>
        <p:spPr>
          <a:xfrm>
            <a:off x="3231930" y="149509"/>
            <a:ext cx="5728140" cy="969771"/>
          </a:xfrm>
        </p:spPr>
        <p:txBody>
          <a:bodyPr/>
          <a:lstStyle/>
          <a:p>
            <a:r>
              <a:rPr lang="en-US">
                <a:latin typeface="Proxima nova"/>
              </a:rPr>
              <a:t>Nuggets </a:t>
            </a:r>
            <a:endParaRPr lang="en-GB">
              <a:latin typeface="Proxima nova"/>
            </a:endParaRPr>
          </a:p>
        </p:txBody>
      </p:sp>
      <p:pic>
        <p:nvPicPr>
          <p:cNvPr id="1026" name="Picture 2">
            <a:extLst>
              <a:ext uri="{FF2B5EF4-FFF2-40B4-BE49-F238E27FC236}">
                <a16:creationId xmlns:a16="http://schemas.microsoft.com/office/drawing/2014/main" id="{6B123813-3E28-479C-8C29-6EFAB0C5B7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82300" y="-29303"/>
            <a:ext cx="1409700" cy="14097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3037CA5-2DD2-A8E9-D761-03453D95F4A2}"/>
              </a:ext>
            </a:extLst>
          </p:cNvPr>
          <p:cNvSpPr txBox="1"/>
          <p:nvPr/>
        </p:nvSpPr>
        <p:spPr>
          <a:xfrm>
            <a:off x="3051810" y="3229094"/>
            <a:ext cx="6103620" cy="369332"/>
          </a:xfrm>
          <a:prstGeom prst="rect">
            <a:avLst/>
          </a:prstGeom>
          <a:noFill/>
        </p:spPr>
        <p:txBody>
          <a:bodyPr wrap="square">
            <a:spAutoFit/>
          </a:bodyPr>
          <a:lstStyle/>
          <a:p>
            <a:r>
              <a:rPr lang="en-GB" sz="1800" b="0" i="0" u="sng" strike="noStrike" dirty="0">
                <a:solidFill>
                  <a:srgbClr val="0563C1"/>
                </a:solidFill>
                <a:effectLst/>
                <a:latin typeface="Calibri" panose="020F0502020204030204" pitchFamily="34" charset="0"/>
                <a:hlinkClick r:id="rId4"/>
              </a:rPr>
              <a:t>https://youtu.be/pkZXEf304ss</a:t>
            </a:r>
            <a:r>
              <a:rPr lang="en-GB" sz="1800" b="0" i="0" dirty="0">
                <a:solidFill>
                  <a:srgbClr val="000000"/>
                </a:solidFill>
                <a:effectLst/>
                <a:latin typeface="Calibri" panose="020F0502020204030204" pitchFamily="34" charset="0"/>
              </a:rPr>
              <a:t> </a:t>
            </a:r>
            <a:endParaRPr lang="en-GB" dirty="0"/>
          </a:p>
        </p:txBody>
      </p:sp>
    </p:spTree>
    <p:extLst>
      <p:ext uri="{BB962C8B-B14F-4D97-AF65-F5344CB8AC3E}">
        <p14:creationId xmlns:p14="http://schemas.microsoft.com/office/powerpoint/2010/main" val="2384032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ACFEC-BA06-49E9-1FB9-5C6874C5B5CD}"/>
              </a:ext>
            </a:extLst>
          </p:cNvPr>
          <p:cNvSpPr>
            <a:spLocks noGrp="1"/>
          </p:cNvSpPr>
          <p:nvPr>
            <p:ph type="title"/>
          </p:nvPr>
        </p:nvSpPr>
        <p:spPr/>
        <p:txBody>
          <a:bodyPr/>
          <a:lstStyle/>
          <a:p>
            <a:r>
              <a:rPr lang="en-GB"/>
              <a:t>Language…… Say what???? </a:t>
            </a:r>
          </a:p>
        </p:txBody>
      </p:sp>
      <p:sp>
        <p:nvSpPr>
          <p:cNvPr id="3" name="Content Placeholder 3">
            <a:extLst>
              <a:ext uri="{FF2B5EF4-FFF2-40B4-BE49-F238E27FC236}">
                <a16:creationId xmlns:a16="http://schemas.microsoft.com/office/drawing/2014/main" id="{F3BB18F2-16ED-C5F5-F214-48B6CE3E6FC0}"/>
              </a:ext>
            </a:extLst>
          </p:cNvPr>
          <p:cNvSpPr txBox="1"/>
          <p:nvPr/>
        </p:nvSpPr>
        <p:spPr>
          <a:xfrm>
            <a:off x="575894" y="2300115"/>
            <a:ext cx="2092055" cy="3828227"/>
          </a:xfrm>
          <a:prstGeom prst="rect">
            <a:avLst/>
          </a:prstGeom>
          <a:noFill/>
          <a:ln w="9528" cap="flat">
            <a:solidFill>
              <a:srgbClr val="FF3399"/>
            </a:solidFill>
            <a:prstDash val="solid"/>
            <a:miter/>
          </a:ln>
        </p:spPr>
        <p:txBody>
          <a:bodyPr vert="horz" wrap="square" lIns="91440" tIns="45720" rIns="91440" bIns="45720" anchor="t" anchorCtr="1" compatLnSpc="1">
            <a:normAutofit/>
          </a:bodyPr>
          <a:lstStyle/>
          <a:p>
            <a:pPr marL="0" marR="0" lvl="0" indent="0" algn="ctr" defTabSz="914400" rtl="0" fontAlgn="auto" hangingPunct="1">
              <a:lnSpc>
                <a:spcPct val="60000"/>
              </a:lnSpc>
              <a:spcBef>
                <a:spcPts val="1000"/>
              </a:spcBef>
              <a:spcAft>
                <a:spcPts val="0"/>
              </a:spcAft>
              <a:buNone/>
              <a:tabLst/>
              <a:defRPr sz="1800" b="0" i="0" u="none" strike="noStrike" kern="0" cap="none" spc="0" baseline="0">
                <a:solidFill>
                  <a:srgbClr val="000000"/>
                </a:solidFill>
                <a:uFillTx/>
              </a:defRPr>
            </a:pPr>
            <a:endParaRPr lang="en-GB" sz="1600" b="1" i="0" u="none" strike="noStrike" kern="1200" cap="none" spc="0" baseline="0">
              <a:solidFill>
                <a:srgbClr val="000000"/>
              </a:solidFill>
              <a:uFillTx/>
              <a:latin typeface="Calibri"/>
            </a:endParaRPr>
          </a:p>
          <a:p>
            <a:pPr marL="0" marR="0" lvl="0" indent="0" algn="ctr" defTabSz="914400" rtl="0" fontAlgn="auto" hangingPunct="1">
              <a:lnSpc>
                <a:spcPct val="60000"/>
              </a:lnSpc>
              <a:spcBef>
                <a:spcPts val="100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Calibri"/>
              </a:rPr>
              <a:t>Group 1:</a:t>
            </a:r>
          </a:p>
          <a:p>
            <a:pPr marL="0" marR="0" lvl="0" indent="0" algn="ctr" defTabSz="914400" rtl="0" fontAlgn="auto" hangingPunct="1">
              <a:lnSpc>
                <a:spcPct val="60000"/>
              </a:lnSpc>
              <a:spcBef>
                <a:spcPts val="100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Calibri"/>
            </a:endParaRPr>
          </a:p>
          <a:p>
            <a:pPr marL="0" marR="0" lvl="0" indent="0" algn="ctr" defTabSz="914400" rtl="0" fontAlgn="auto" hangingPunct="1">
              <a:lnSpc>
                <a:spcPct val="60000"/>
              </a:lnSpc>
              <a:spcBef>
                <a:spcPts val="100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THC / CBD</a:t>
            </a:r>
          </a:p>
          <a:p>
            <a:pPr marL="0" marR="0" lvl="0" indent="0" algn="ctr" defTabSz="914400" rtl="0" fontAlgn="auto" hangingPunct="1">
              <a:lnSpc>
                <a:spcPct val="60000"/>
              </a:lnSpc>
              <a:spcBef>
                <a:spcPts val="100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Subbies</a:t>
            </a:r>
          </a:p>
          <a:p>
            <a:pPr marL="0" marR="0" lvl="0" indent="0" algn="ctr" defTabSz="914400" rtl="0" fontAlgn="auto" hangingPunct="1">
              <a:lnSpc>
                <a:spcPct val="60000"/>
              </a:lnSpc>
              <a:spcBef>
                <a:spcPts val="100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A ‘Q’</a:t>
            </a:r>
          </a:p>
          <a:p>
            <a:pPr marL="0" marR="0" lvl="0" indent="0" algn="ctr" defTabSz="914400" rtl="0" fontAlgn="auto" hangingPunct="1">
              <a:lnSpc>
                <a:spcPct val="60000"/>
              </a:lnSpc>
              <a:spcBef>
                <a:spcPts val="100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Special K</a:t>
            </a:r>
          </a:p>
          <a:p>
            <a:pPr marL="0" marR="0" lvl="0" indent="0" algn="ctr" defTabSz="914400" rtl="0" fontAlgn="auto" hangingPunct="1">
              <a:lnSpc>
                <a:spcPct val="60000"/>
              </a:lnSpc>
              <a:spcBef>
                <a:spcPts val="100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Calibri"/>
              </a:rPr>
              <a:t>Pure</a:t>
            </a:r>
          </a:p>
          <a:p>
            <a:pPr marL="0" marR="0" lvl="0" indent="0" algn="ctr" defTabSz="914400" rtl="0" fontAlgn="auto" hangingPunct="1">
              <a:lnSpc>
                <a:spcPct val="60000"/>
              </a:lnSpc>
              <a:spcBef>
                <a:spcPts val="100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Doing Balloons</a:t>
            </a:r>
          </a:p>
          <a:p>
            <a:pPr marL="0" marR="0" lvl="0" indent="0" algn="ctr" defTabSz="914400" rtl="0" fontAlgn="auto" hangingPunct="1">
              <a:lnSpc>
                <a:spcPct val="60000"/>
              </a:lnSpc>
              <a:spcBef>
                <a:spcPts val="100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Calibri"/>
            </a:endParaRPr>
          </a:p>
        </p:txBody>
      </p:sp>
      <p:sp>
        <p:nvSpPr>
          <p:cNvPr id="4" name="Content Placeholder 3">
            <a:extLst>
              <a:ext uri="{FF2B5EF4-FFF2-40B4-BE49-F238E27FC236}">
                <a16:creationId xmlns:a16="http://schemas.microsoft.com/office/drawing/2014/main" id="{269E66CC-5E3C-7EC6-5417-C1C159787045}"/>
              </a:ext>
            </a:extLst>
          </p:cNvPr>
          <p:cNvSpPr txBox="1"/>
          <p:nvPr/>
        </p:nvSpPr>
        <p:spPr>
          <a:xfrm>
            <a:off x="3158464" y="2568427"/>
            <a:ext cx="2253959" cy="3291602"/>
          </a:xfrm>
          <a:prstGeom prst="rect">
            <a:avLst/>
          </a:prstGeom>
          <a:noFill/>
          <a:ln w="9528" cap="flat">
            <a:solidFill>
              <a:srgbClr val="FF3399"/>
            </a:solidFill>
            <a:prstDash val="solid"/>
            <a:miter/>
          </a:ln>
        </p:spPr>
        <p:txBody>
          <a:bodyPr vert="horz" wrap="square" lIns="91440" tIns="45720" rIns="91440" bIns="45720" anchor="t" anchorCtr="1" compatLnSpc="1">
            <a:noAutofit/>
          </a:bodyPr>
          <a:lstStyle/>
          <a:p>
            <a:pPr marL="0" marR="0" lvl="0" indent="0" algn="ctr" defTabSz="914308"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Proxima nova"/>
                <a:ea typeface="Microsoft YaHei" pitchFamily="34"/>
              </a:rPr>
              <a:t>Group 2:</a:t>
            </a:r>
          </a:p>
          <a:p>
            <a:pPr marL="0" marR="0" lvl="0" indent="0" algn="ctr" defTabSz="914308"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Proxima nova"/>
                <a:ea typeface="Microsoft YaHei" pitchFamily="34"/>
              </a:rPr>
              <a:t>Rip a Cone</a:t>
            </a:r>
          </a:p>
          <a:p>
            <a:pPr marL="0" marR="0" lvl="0" indent="0" algn="ctr" defTabSz="914308"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Proxima nova"/>
                <a:ea typeface="Microsoft YaHei" pitchFamily="34"/>
              </a:rPr>
              <a:t>Trip Sitter</a:t>
            </a:r>
          </a:p>
          <a:p>
            <a:pPr marL="0" marR="0" lvl="0" indent="0" algn="ctr" defTabSz="914308"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Proxima nova"/>
                <a:ea typeface="Microsoft YaHei" pitchFamily="34"/>
              </a:rPr>
              <a:t>Charlie</a:t>
            </a:r>
          </a:p>
          <a:p>
            <a:pPr marL="0" marR="0" lvl="0" indent="0" algn="ctr" defTabSz="914308"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Proxima nova"/>
                <a:ea typeface="Microsoft YaHei" pitchFamily="34"/>
              </a:rPr>
              <a:t>Val</a:t>
            </a:r>
            <a:r>
              <a:rPr lang="en-GB" sz="2800" b="0" i="0" u="none" strike="noStrike" kern="1200" cap="none" spc="0" baseline="0">
                <a:solidFill>
                  <a:srgbClr val="000000"/>
                </a:solidFill>
                <a:uFillTx/>
                <a:latin typeface="Proxima nova"/>
                <a:ea typeface="Microsoft YaHei" pitchFamily="34"/>
              </a:rPr>
              <a:t> rage</a:t>
            </a:r>
          </a:p>
          <a:p>
            <a:pPr marL="0" marR="0" lvl="0" indent="0" algn="ctr" defTabSz="914308"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Proxima nova"/>
                <a:ea typeface="Microsoft YaHei" pitchFamily="34"/>
              </a:rPr>
              <a:t>Cooking Up</a:t>
            </a:r>
          </a:p>
          <a:p>
            <a:pPr marL="0" marR="0" lvl="0" indent="0" algn="ctr" defTabSz="914308" rtl="0" fontAlgn="auto" hangingPunct="1">
              <a:lnSpc>
                <a:spcPct val="90000"/>
              </a:lnSpc>
              <a:spcBef>
                <a:spcPts val="100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Proxima nova"/>
              <a:ea typeface="Microsoft YaHei" pitchFamily="34"/>
            </a:endParaRPr>
          </a:p>
        </p:txBody>
      </p:sp>
      <p:sp>
        <p:nvSpPr>
          <p:cNvPr id="5" name="Content Placeholder 3">
            <a:extLst>
              <a:ext uri="{FF2B5EF4-FFF2-40B4-BE49-F238E27FC236}">
                <a16:creationId xmlns:a16="http://schemas.microsoft.com/office/drawing/2014/main" id="{2C6D0CB8-D144-238A-A7F4-4023D3C2AC61}"/>
              </a:ext>
            </a:extLst>
          </p:cNvPr>
          <p:cNvSpPr txBox="1"/>
          <p:nvPr/>
        </p:nvSpPr>
        <p:spPr>
          <a:xfrm>
            <a:off x="5902938" y="2568426"/>
            <a:ext cx="2553160" cy="3291602"/>
          </a:xfrm>
          <a:prstGeom prst="rect">
            <a:avLst/>
          </a:prstGeom>
          <a:noFill/>
          <a:ln w="9528" cap="flat">
            <a:solidFill>
              <a:srgbClr val="FF3399"/>
            </a:solidFill>
            <a:prstDash val="solid"/>
            <a:miter/>
          </a:ln>
        </p:spPr>
        <p:txBody>
          <a:bodyPr vert="horz" wrap="square" lIns="91440" tIns="45720" rIns="91440" bIns="45720" anchor="t" anchorCtr="1" compatLnSpc="1">
            <a:normAutofit/>
          </a:bodyPr>
          <a:lstStyle/>
          <a:p>
            <a:pPr marL="0" marR="0" lvl="0" indent="0" algn="ctr"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Calibri"/>
              </a:rPr>
              <a:t>Group 3:</a:t>
            </a:r>
          </a:p>
          <a:p>
            <a:pPr marL="0" marR="0" lvl="0" indent="0" algn="ctr"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Molly or Mandy</a:t>
            </a:r>
            <a:endParaRPr lang="en-GB" sz="2800" b="0" i="0" u="none" strike="noStrike" kern="1200" cap="none" spc="0" baseline="0">
              <a:solidFill>
                <a:srgbClr val="000000"/>
              </a:solidFill>
              <a:uFillTx/>
              <a:latin typeface="Calibri"/>
            </a:endParaRPr>
          </a:p>
          <a:p>
            <a:pPr marL="0" marR="0" lvl="0" indent="0" algn="ctr"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‘Calli, Sour </a:t>
            </a:r>
            <a:r>
              <a:rPr lang="en-GB" sz="2000" b="0" i="0" u="none" strike="noStrike" kern="1200" cap="none" spc="0" baseline="0" err="1">
                <a:solidFill>
                  <a:srgbClr val="000000"/>
                </a:solidFill>
                <a:uFillTx/>
                <a:latin typeface="Calibri"/>
              </a:rPr>
              <a:t>Disel</a:t>
            </a:r>
            <a:r>
              <a:rPr lang="en-GB" sz="2000" b="0" i="0" u="none" strike="noStrike" kern="1200" cap="none" spc="0" baseline="0">
                <a:solidFill>
                  <a:srgbClr val="000000"/>
                </a:solidFill>
                <a:uFillTx/>
                <a:latin typeface="Calibri"/>
              </a:rPr>
              <a:t>, Gorilla Glue, Blue Cheese..’</a:t>
            </a:r>
          </a:p>
          <a:p>
            <a:pPr marL="0" marR="0" lvl="0" indent="0" algn="ctr"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MSJ’s</a:t>
            </a:r>
          </a:p>
          <a:p>
            <a:pPr marL="0" marR="0" lvl="0" indent="0" algn="ctr"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Poly drug</a:t>
            </a:r>
          </a:p>
          <a:p>
            <a:pPr marL="0" marR="0" lvl="0" indent="0" algn="ctr"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Hash</a:t>
            </a:r>
          </a:p>
          <a:p>
            <a:pPr marL="0" marR="0" lvl="0" indent="0" algn="ctr"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Calibri"/>
            </a:endParaRPr>
          </a:p>
          <a:p>
            <a:pPr marL="0" marR="0" lvl="0" indent="0" algn="ctr"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Calibri"/>
            </a:endParaRPr>
          </a:p>
          <a:p>
            <a:pPr marL="0" marR="0" lvl="0" indent="0" algn="ctr"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Calibri"/>
            </a:endParaRPr>
          </a:p>
        </p:txBody>
      </p:sp>
      <p:sp>
        <p:nvSpPr>
          <p:cNvPr id="6" name="Content Placeholder 3">
            <a:extLst>
              <a:ext uri="{FF2B5EF4-FFF2-40B4-BE49-F238E27FC236}">
                <a16:creationId xmlns:a16="http://schemas.microsoft.com/office/drawing/2014/main" id="{AB1DD7E7-57FA-8F6C-3825-F365BF216B53}"/>
              </a:ext>
            </a:extLst>
          </p:cNvPr>
          <p:cNvSpPr txBox="1"/>
          <p:nvPr/>
        </p:nvSpPr>
        <p:spPr>
          <a:xfrm>
            <a:off x="8946613" y="2300114"/>
            <a:ext cx="2519007" cy="3828227"/>
          </a:xfrm>
          <a:prstGeom prst="rect">
            <a:avLst/>
          </a:prstGeom>
          <a:noFill/>
          <a:ln w="9528" cap="flat">
            <a:solidFill>
              <a:srgbClr val="FF3399"/>
            </a:solidFill>
            <a:prstDash val="solid"/>
            <a:miter/>
          </a:ln>
        </p:spPr>
        <p:txBody>
          <a:bodyPr vert="horz" wrap="square" lIns="91440" tIns="45720" rIns="91440" bIns="45720" anchor="t" anchorCtr="1" compatLnSpc="1">
            <a:noAutofit/>
          </a:bodyPr>
          <a:lstStyle/>
          <a:p>
            <a:pPr marL="0" marR="0" lvl="0" indent="0" algn="ctr" defTabSz="914308"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Proxima nova"/>
                <a:ea typeface="Microsoft YaHei" pitchFamily="34"/>
              </a:rPr>
              <a:t>Group 4:</a:t>
            </a:r>
            <a:endParaRPr lang="en-GB" sz="2800" b="0" i="0" u="none" strike="noStrike" kern="1200" cap="none" spc="0" baseline="0">
              <a:solidFill>
                <a:srgbClr val="000000"/>
              </a:solidFill>
              <a:uFillTx/>
              <a:latin typeface="Proxima nova"/>
              <a:ea typeface="Microsoft YaHei" pitchFamily="34"/>
            </a:endParaRPr>
          </a:p>
          <a:p>
            <a:pPr marL="0" marR="0" lvl="0" indent="0" algn="ctr" defTabSz="914308"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roxima nova"/>
                <a:ea typeface="Microsoft YaHei" pitchFamily="34"/>
              </a:rPr>
              <a:t>White &amp; Brown</a:t>
            </a:r>
          </a:p>
          <a:p>
            <a:pPr marL="0" marR="0" lvl="0" indent="0" algn="ctr" defTabSz="914308"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roxima nova"/>
                <a:ea typeface="Microsoft YaHei" pitchFamily="34"/>
              </a:rPr>
              <a:t>Calvin Klein</a:t>
            </a:r>
          </a:p>
          <a:p>
            <a:pPr marL="0" marR="0" lvl="0" indent="0" algn="ctr" defTabSz="914308"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roxima nova"/>
                <a:ea typeface="Microsoft YaHei" pitchFamily="34"/>
              </a:rPr>
              <a:t>Candy Flipping</a:t>
            </a:r>
          </a:p>
          <a:p>
            <a:pPr marL="0" marR="0" lvl="0" indent="0" algn="ctr" defTabSz="914308"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Proxima nova"/>
                <a:ea typeface="Microsoft YaHei" pitchFamily="34"/>
              </a:rPr>
              <a:t>Geek/Health bar</a:t>
            </a:r>
          </a:p>
          <a:p>
            <a:pPr marL="0" marR="0" lvl="0" indent="0" algn="ctr" defTabSz="914308"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Proxima nova"/>
                <a:ea typeface="Microsoft YaHei" pitchFamily="34"/>
              </a:rPr>
              <a:t>Speedballing </a:t>
            </a:r>
          </a:p>
          <a:p>
            <a:pPr marL="0" marR="0" lvl="0" indent="0" algn="ctr" defTabSz="914308"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Proxima nova"/>
                <a:ea typeface="Microsoft YaHei" pitchFamily="34"/>
              </a:rPr>
              <a:t>Bombing </a:t>
            </a:r>
            <a:endParaRPr lang="en-GB" sz="2400" b="0" i="0" u="none" strike="noStrike" kern="1200" cap="none" spc="0" baseline="0">
              <a:solidFill>
                <a:srgbClr val="000000"/>
              </a:solidFill>
              <a:uFillTx/>
              <a:latin typeface="Proxima nova"/>
              <a:ea typeface="Microsoft YaHei" pitchFamily="34"/>
            </a:endParaRPr>
          </a:p>
          <a:p>
            <a:pPr marL="0" marR="0" lvl="0" indent="0" algn="ctr" defTabSz="914308" rtl="0" fontAlgn="auto" hangingPunct="1">
              <a:lnSpc>
                <a:spcPct val="90000"/>
              </a:lnSpc>
              <a:spcBef>
                <a:spcPts val="100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Proxima nova"/>
              <a:ea typeface="Microsoft YaHei" pitchFamily="34"/>
            </a:endParaRPr>
          </a:p>
        </p:txBody>
      </p:sp>
    </p:spTree>
    <p:extLst>
      <p:ext uri="{BB962C8B-B14F-4D97-AF65-F5344CB8AC3E}">
        <p14:creationId xmlns:p14="http://schemas.microsoft.com/office/powerpoint/2010/main" val="26544310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F41F3-8E89-E805-1FBD-F0E42697CCE2}"/>
              </a:ext>
            </a:extLst>
          </p:cNvPr>
          <p:cNvSpPr>
            <a:spLocks noGrp="1"/>
          </p:cNvSpPr>
          <p:nvPr>
            <p:ph type="title"/>
          </p:nvPr>
        </p:nvSpPr>
        <p:spPr/>
        <p:txBody>
          <a:bodyPr/>
          <a:lstStyle/>
          <a:p>
            <a:r>
              <a:rPr lang="en-GB"/>
              <a:t>Categories of Substances </a:t>
            </a:r>
          </a:p>
        </p:txBody>
      </p:sp>
      <p:sp>
        <p:nvSpPr>
          <p:cNvPr id="4" name="AutoShape 5">
            <a:extLst>
              <a:ext uri="{FF2B5EF4-FFF2-40B4-BE49-F238E27FC236}">
                <a16:creationId xmlns:a16="http://schemas.microsoft.com/office/drawing/2014/main" id="{C879D8A6-F476-1347-A7A2-9E984FAB6AD4}"/>
              </a:ext>
            </a:extLst>
          </p:cNvPr>
          <p:cNvSpPr/>
          <p:nvPr/>
        </p:nvSpPr>
        <p:spPr>
          <a:xfrm>
            <a:off x="1686830" y="1944023"/>
            <a:ext cx="4075289" cy="2026161"/>
          </a:xfrm>
          <a:prstGeom prst="rect">
            <a:avLst/>
          </a:prstGeom>
          <a:solidFill>
            <a:srgbClr val="7030A0"/>
          </a:solidFill>
        </p:spPr>
        <p:txBody>
          <a:bodyPr/>
          <a:lstStyle/>
          <a:p>
            <a:endParaRPr lang="en-GB"/>
          </a:p>
        </p:txBody>
      </p:sp>
      <p:sp>
        <p:nvSpPr>
          <p:cNvPr id="5" name="AutoShape 2">
            <a:extLst>
              <a:ext uri="{FF2B5EF4-FFF2-40B4-BE49-F238E27FC236}">
                <a16:creationId xmlns:a16="http://schemas.microsoft.com/office/drawing/2014/main" id="{79E0ABF8-F8C9-72CC-1589-33FEBC1D706E}"/>
              </a:ext>
            </a:extLst>
          </p:cNvPr>
          <p:cNvSpPr/>
          <p:nvPr/>
        </p:nvSpPr>
        <p:spPr>
          <a:xfrm>
            <a:off x="6096000" y="1910796"/>
            <a:ext cx="4075289" cy="2026161"/>
          </a:xfrm>
          <a:prstGeom prst="rect">
            <a:avLst/>
          </a:prstGeom>
          <a:solidFill>
            <a:srgbClr val="ED227C"/>
          </a:solidFill>
        </p:spPr>
        <p:txBody>
          <a:bodyPr/>
          <a:lstStyle/>
          <a:p>
            <a:endParaRPr lang="en-GB"/>
          </a:p>
        </p:txBody>
      </p:sp>
      <p:pic>
        <p:nvPicPr>
          <p:cNvPr id="6" name="Picture 5">
            <a:extLst>
              <a:ext uri="{FF2B5EF4-FFF2-40B4-BE49-F238E27FC236}">
                <a16:creationId xmlns:a16="http://schemas.microsoft.com/office/drawing/2014/main" id="{3D1907EA-FD87-1707-E14C-073117BA4B30}"/>
              </a:ext>
            </a:extLst>
          </p:cNvPr>
          <p:cNvPicPr>
            <a:picLocks noChangeAspect="1"/>
          </p:cNvPicPr>
          <p:nvPr/>
        </p:nvPicPr>
        <p:blipFill>
          <a:blip r:embed="rId3"/>
          <a:stretch>
            <a:fillRect/>
          </a:stretch>
        </p:blipFill>
        <p:spPr>
          <a:xfrm>
            <a:off x="1686832" y="4131797"/>
            <a:ext cx="4075288" cy="2024047"/>
          </a:xfrm>
          <a:prstGeom prst="rect">
            <a:avLst/>
          </a:prstGeom>
        </p:spPr>
      </p:pic>
      <p:sp>
        <p:nvSpPr>
          <p:cNvPr id="7" name="AutoShape 5">
            <a:extLst>
              <a:ext uri="{FF2B5EF4-FFF2-40B4-BE49-F238E27FC236}">
                <a16:creationId xmlns:a16="http://schemas.microsoft.com/office/drawing/2014/main" id="{E9406299-3189-5050-3429-74FDED31399E}"/>
              </a:ext>
            </a:extLst>
          </p:cNvPr>
          <p:cNvSpPr/>
          <p:nvPr/>
        </p:nvSpPr>
        <p:spPr>
          <a:xfrm>
            <a:off x="6096000" y="4128964"/>
            <a:ext cx="4075289" cy="2026161"/>
          </a:xfrm>
          <a:prstGeom prst="rect">
            <a:avLst/>
          </a:prstGeom>
          <a:solidFill>
            <a:srgbClr val="7030A0"/>
          </a:solidFill>
        </p:spPr>
        <p:txBody>
          <a:bodyPr/>
          <a:lstStyle/>
          <a:p>
            <a:endParaRPr lang="en-GB"/>
          </a:p>
        </p:txBody>
      </p:sp>
      <p:sp>
        <p:nvSpPr>
          <p:cNvPr id="8" name="TextBox 17">
            <a:extLst>
              <a:ext uri="{FF2B5EF4-FFF2-40B4-BE49-F238E27FC236}">
                <a16:creationId xmlns:a16="http://schemas.microsoft.com/office/drawing/2014/main" id="{45322C5F-058F-5514-E989-BF3A6A178304}"/>
              </a:ext>
            </a:extLst>
          </p:cNvPr>
          <p:cNvSpPr txBox="1"/>
          <p:nvPr/>
        </p:nvSpPr>
        <p:spPr>
          <a:xfrm>
            <a:off x="1895567" y="2532231"/>
            <a:ext cx="3657813" cy="1195420"/>
          </a:xfrm>
          <a:prstGeom prst="rect">
            <a:avLst/>
          </a:prstGeom>
        </p:spPr>
        <p:txBody>
          <a:bodyPr lIns="0" tIns="0" rIns="0" bIns="0" rtlCol="0" anchor="t">
            <a:spAutoFit/>
          </a:bodyPr>
          <a:lstStyle/>
          <a:p>
            <a:pPr algn="ctr">
              <a:lnSpc>
                <a:spcPts val="3279"/>
              </a:lnSpc>
            </a:pPr>
            <a:r>
              <a:rPr lang="en-US" sz="2186">
                <a:solidFill>
                  <a:srgbClr val="FFFFFF"/>
                </a:solidFill>
                <a:latin typeface="Glacial Indifference"/>
              </a:rPr>
              <a:t>Slow down, or depress, the performance of the central nervous system </a:t>
            </a:r>
          </a:p>
        </p:txBody>
      </p:sp>
      <p:sp>
        <p:nvSpPr>
          <p:cNvPr id="9" name="TextBox 16">
            <a:extLst>
              <a:ext uri="{FF2B5EF4-FFF2-40B4-BE49-F238E27FC236}">
                <a16:creationId xmlns:a16="http://schemas.microsoft.com/office/drawing/2014/main" id="{BFB4022E-6A81-DC72-19B6-5DA10B851957}"/>
              </a:ext>
            </a:extLst>
          </p:cNvPr>
          <p:cNvSpPr txBox="1"/>
          <p:nvPr/>
        </p:nvSpPr>
        <p:spPr>
          <a:xfrm>
            <a:off x="1895567" y="2123603"/>
            <a:ext cx="3657813" cy="494030"/>
          </a:xfrm>
          <a:prstGeom prst="rect">
            <a:avLst/>
          </a:prstGeom>
        </p:spPr>
        <p:txBody>
          <a:bodyPr lIns="0" tIns="0" rIns="0" bIns="0" rtlCol="0" anchor="t">
            <a:spAutoFit/>
          </a:bodyPr>
          <a:lstStyle/>
          <a:p>
            <a:pPr algn="ctr">
              <a:lnSpc>
                <a:spcPts val="4029"/>
              </a:lnSpc>
            </a:pPr>
            <a:r>
              <a:rPr lang="en-US" sz="3099" spc="309">
                <a:solidFill>
                  <a:srgbClr val="FFFFFF"/>
                </a:solidFill>
                <a:latin typeface="Glacial Indifference Bold"/>
              </a:rPr>
              <a:t>DEPRESSANTS</a:t>
            </a:r>
          </a:p>
        </p:txBody>
      </p:sp>
      <p:sp>
        <p:nvSpPr>
          <p:cNvPr id="10" name="TextBox 7">
            <a:extLst>
              <a:ext uri="{FF2B5EF4-FFF2-40B4-BE49-F238E27FC236}">
                <a16:creationId xmlns:a16="http://schemas.microsoft.com/office/drawing/2014/main" id="{CC09A558-34DC-4EAF-5C0B-1637D2E3C94B}"/>
              </a:ext>
            </a:extLst>
          </p:cNvPr>
          <p:cNvSpPr txBox="1"/>
          <p:nvPr/>
        </p:nvSpPr>
        <p:spPr>
          <a:xfrm>
            <a:off x="6304737" y="2123603"/>
            <a:ext cx="3657813" cy="494030"/>
          </a:xfrm>
          <a:prstGeom prst="rect">
            <a:avLst/>
          </a:prstGeom>
        </p:spPr>
        <p:txBody>
          <a:bodyPr lIns="0" tIns="0" rIns="0" bIns="0" rtlCol="0" anchor="t">
            <a:spAutoFit/>
          </a:bodyPr>
          <a:lstStyle/>
          <a:p>
            <a:pPr algn="ctr">
              <a:lnSpc>
                <a:spcPts val="4029"/>
              </a:lnSpc>
            </a:pPr>
            <a:r>
              <a:rPr lang="en-US" sz="3099" spc="309">
                <a:solidFill>
                  <a:srgbClr val="000000"/>
                </a:solidFill>
                <a:latin typeface="Glacial Indifference Bold"/>
              </a:rPr>
              <a:t>STIMULANTS</a:t>
            </a:r>
          </a:p>
        </p:txBody>
      </p:sp>
      <p:sp>
        <p:nvSpPr>
          <p:cNvPr id="11" name="TextBox 8">
            <a:extLst>
              <a:ext uri="{FF2B5EF4-FFF2-40B4-BE49-F238E27FC236}">
                <a16:creationId xmlns:a16="http://schemas.microsoft.com/office/drawing/2014/main" id="{7F872D4D-72D2-0C9B-6CD1-E631AB36944B}"/>
              </a:ext>
            </a:extLst>
          </p:cNvPr>
          <p:cNvSpPr txBox="1"/>
          <p:nvPr/>
        </p:nvSpPr>
        <p:spPr>
          <a:xfrm>
            <a:off x="6205960" y="2617633"/>
            <a:ext cx="3657813" cy="785845"/>
          </a:xfrm>
          <a:prstGeom prst="rect">
            <a:avLst/>
          </a:prstGeom>
        </p:spPr>
        <p:txBody>
          <a:bodyPr lIns="0" tIns="0" rIns="0" bIns="0" rtlCol="0" anchor="t">
            <a:spAutoFit/>
          </a:bodyPr>
          <a:lstStyle/>
          <a:p>
            <a:pPr algn="ctr">
              <a:lnSpc>
                <a:spcPts val="3279"/>
              </a:lnSpc>
            </a:pPr>
            <a:r>
              <a:rPr lang="en-US" sz="2186">
                <a:solidFill>
                  <a:srgbClr val="000000"/>
                </a:solidFill>
                <a:latin typeface="Glacial Indifference"/>
              </a:rPr>
              <a:t>Increase the activity of the central nervous system</a:t>
            </a:r>
          </a:p>
        </p:txBody>
      </p:sp>
      <p:sp>
        <p:nvSpPr>
          <p:cNvPr id="12" name="TextBox 10">
            <a:extLst>
              <a:ext uri="{FF2B5EF4-FFF2-40B4-BE49-F238E27FC236}">
                <a16:creationId xmlns:a16="http://schemas.microsoft.com/office/drawing/2014/main" id="{BFEA1C4F-C74C-FB73-3953-22E9ABE247B0}"/>
              </a:ext>
            </a:extLst>
          </p:cNvPr>
          <p:cNvSpPr txBox="1"/>
          <p:nvPr/>
        </p:nvSpPr>
        <p:spPr>
          <a:xfrm>
            <a:off x="1789786" y="4198251"/>
            <a:ext cx="3869374" cy="469106"/>
          </a:xfrm>
          <a:prstGeom prst="rect">
            <a:avLst/>
          </a:prstGeom>
        </p:spPr>
        <p:txBody>
          <a:bodyPr wrap="square" lIns="0" tIns="0" rIns="0" bIns="0" rtlCol="0" anchor="t">
            <a:spAutoFit/>
          </a:bodyPr>
          <a:lstStyle/>
          <a:p>
            <a:pPr algn="ctr">
              <a:lnSpc>
                <a:spcPts val="3899"/>
              </a:lnSpc>
            </a:pPr>
            <a:r>
              <a:rPr lang="en-US" sz="2999" spc="299">
                <a:solidFill>
                  <a:srgbClr val="000000"/>
                </a:solidFill>
                <a:latin typeface="Glacial Indifference Bold"/>
              </a:rPr>
              <a:t>HALLUCINOGENS</a:t>
            </a:r>
          </a:p>
        </p:txBody>
      </p:sp>
      <p:sp>
        <p:nvSpPr>
          <p:cNvPr id="13" name="TextBox 11">
            <a:extLst>
              <a:ext uri="{FF2B5EF4-FFF2-40B4-BE49-F238E27FC236}">
                <a16:creationId xmlns:a16="http://schemas.microsoft.com/office/drawing/2014/main" id="{27BC92CA-07B9-92C3-740F-872CEE5A2EC6}"/>
              </a:ext>
            </a:extLst>
          </p:cNvPr>
          <p:cNvSpPr txBox="1"/>
          <p:nvPr/>
        </p:nvSpPr>
        <p:spPr>
          <a:xfrm>
            <a:off x="1686829" y="4505007"/>
            <a:ext cx="4075288" cy="1650837"/>
          </a:xfrm>
          <a:prstGeom prst="rect">
            <a:avLst/>
          </a:prstGeom>
        </p:spPr>
        <p:txBody>
          <a:bodyPr wrap="square" lIns="0" tIns="0" rIns="0" bIns="0" rtlCol="0" anchor="t">
            <a:spAutoFit/>
          </a:bodyPr>
          <a:lstStyle/>
          <a:p>
            <a:pPr algn="ctr">
              <a:lnSpc>
                <a:spcPts val="3279"/>
              </a:lnSpc>
            </a:pPr>
            <a:r>
              <a:rPr lang="en-US" sz="2186">
                <a:solidFill>
                  <a:srgbClr val="000000"/>
                </a:solidFill>
                <a:latin typeface="Glacial Indifference"/>
              </a:rPr>
              <a:t>Interfere with the brain and central nervous system leading to radical distortions of a user’s perception of reality</a:t>
            </a:r>
          </a:p>
        </p:txBody>
      </p:sp>
      <p:grpSp>
        <p:nvGrpSpPr>
          <p:cNvPr id="15" name="Group 12">
            <a:extLst>
              <a:ext uri="{FF2B5EF4-FFF2-40B4-BE49-F238E27FC236}">
                <a16:creationId xmlns:a16="http://schemas.microsoft.com/office/drawing/2014/main" id="{82FCE578-034E-6B13-CA05-DC94E4DFB083}"/>
              </a:ext>
            </a:extLst>
          </p:cNvPr>
          <p:cNvGrpSpPr/>
          <p:nvPr/>
        </p:nvGrpSpPr>
        <p:grpSpPr>
          <a:xfrm>
            <a:off x="6205960" y="4208122"/>
            <a:ext cx="3756591" cy="1846553"/>
            <a:chOff x="316089" y="-158315"/>
            <a:chExt cx="5008788" cy="2462071"/>
          </a:xfrm>
        </p:grpSpPr>
        <p:sp>
          <p:nvSpPr>
            <p:cNvPr id="16" name="TextBox 13">
              <a:extLst>
                <a:ext uri="{FF2B5EF4-FFF2-40B4-BE49-F238E27FC236}">
                  <a16:creationId xmlns:a16="http://schemas.microsoft.com/office/drawing/2014/main" id="{D747CA68-6A66-4157-0FFA-3BE407F727AF}"/>
                </a:ext>
              </a:extLst>
            </p:cNvPr>
            <p:cNvSpPr txBox="1"/>
            <p:nvPr/>
          </p:nvSpPr>
          <p:spPr>
            <a:xfrm>
              <a:off x="447792" y="-158315"/>
              <a:ext cx="4877085" cy="658707"/>
            </a:xfrm>
            <a:prstGeom prst="rect">
              <a:avLst/>
            </a:prstGeom>
          </p:spPr>
          <p:txBody>
            <a:bodyPr lIns="0" tIns="0" rIns="0" bIns="0" rtlCol="0" anchor="t">
              <a:spAutoFit/>
            </a:bodyPr>
            <a:lstStyle/>
            <a:p>
              <a:pPr algn="ctr">
                <a:lnSpc>
                  <a:spcPts val="4029"/>
                </a:lnSpc>
              </a:pPr>
              <a:r>
                <a:rPr lang="en-US" sz="3099" spc="309">
                  <a:solidFill>
                    <a:srgbClr val="FFFFFF"/>
                  </a:solidFill>
                  <a:latin typeface="Glacial Indifference Bold"/>
                </a:rPr>
                <a:t>Opiates</a:t>
              </a:r>
            </a:p>
          </p:txBody>
        </p:sp>
        <p:sp>
          <p:nvSpPr>
            <p:cNvPr id="17" name="TextBox 14">
              <a:extLst>
                <a:ext uri="{FF2B5EF4-FFF2-40B4-BE49-F238E27FC236}">
                  <a16:creationId xmlns:a16="http://schemas.microsoft.com/office/drawing/2014/main" id="{1DE41A47-FCAB-C067-966B-B3BCF16D1BCA}"/>
                </a:ext>
              </a:extLst>
            </p:cNvPr>
            <p:cNvSpPr txBox="1"/>
            <p:nvPr/>
          </p:nvSpPr>
          <p:spPr>
            <a:xfrm>
              <a:off x="316089" y="709863"/>
              <a:ext cx="4877085" cy="1593893"/>
            </a:xfrm>
            <a:prstGeom prst="rect">
              <a:avLst/>
            </a:prstGeom>
          </p:spPr>
          <p:txBody>
            <a:bodyPr lIns="0" tIns="0" rIns="0" bIns="0" rtlCol="0" anchor="t">
              <a:spAutoFit/>
            </a:bodyPr>
            <a:lstStyle/>
            <a:p>
              <a:pPr algn="ctr">
                <a:lnSpc>
                  <a:spcPts val="3279"/>
                </a:lnSpc>
              </a:pPr>
              <a:r>
                <a:rPr lang="en-US" sz="2186">
                  <a:solidFill>
                    <a:srgbClr val="FFFFFF"/>
                  </a:solidFill>
                  <a:latin typeface="Glacial Indifference"/>
                </a:rPr>
                <a:t>Target the chemicals in the body and brain that signal pain</a:t>
              </a:r>
            </a:p>
          </p:txBody>
        </p:sp>
      </p:grpSp>
    </p:spTree>
    <p:extLst>
      <p:ext uri="{BB962C8B-B14F-4D97-AF65-F5344CB8AC3E}">
        <p14:creationId xmlns:p14="http://schemas.microsoft.com/office/powerpoint/2010/main" val="3718458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49083-F072-0149-95B4-80799EDFD225}"/>
              </a:ext>
            </a:extLst>
          </p:cNvPr>
          <p:cNvSpPr>
            <a:spLocks noGrp="1"/>
          </p:cNvSpPr>
          <p:nvPr>
            <p:ph type="title"/>
          </p:nvPr>
        </p:nvSpPr>
        <p:spPr>
          <a:xfrm>
            <a:off x="427562" y="763116"/>
            <a:ext cx="3433547" cy="1590668"/>
          </a:xfrm>
        </p:spPr>
        <p:txBody>
          <a:bodyPr>
            <a:normAutofit/>
          </a:bodyPr>
          <a:lstStyle/>
          <a:p>
            <a:r>
              <a:rPr lang="en-GB" b="1" dirty="0">
                <a:solidFill>
                  <a:srgbClr val="FF0000"/>
                </a:solidFill>
              </a:rPr>
              <a:t>Stimulants</a:t>
            </a:r>
            <a:r>
              <a:rPr lang="en-GB" dirty="0">
                <a:solidFill>
                  <a:srgbClr val="FF0000"/>
                </a:solidFill>
              </a:rPr>
              <a:t> </a:t>
            </a:r>
          </a:p>
        </p:txBody>
      </p:sp>
      <p:sp>
        <p:nvSpPr>
          <p:cNvPr id="3" name="Content Placeholder 2">
            <a:extLst>
              <a:ext uri="{FF2B5EF4-FFF2-40B4-BE49-F238E27FC236}">
                <a16:creationId xmlns:a16="http://schemas.microsoft.com/office/drawing/2014/main" id="{CAD623F6-5E85-C3BF-920D-006CE1E6F3F4}"/>
              </a:ext>
            </a:extLst>
          </p:cNvPr>
          <p:cNvSpPr>
            <a:spLocks noGrp="1"/>
          </p:cNvSpPr>
          <p:nvPr>
            <p:ph idx="1"/>
          </p:nvPr>
        </p:nvSpPr>
        <p:spPr>
          <a:xfrm>
            <a:off x="354101" y="1940336"/>
            <a:ext cx="3580468" cy="4917664"/>
          </a:xfrm>
        </p:spPr>
        <p:txBody>
          <a:bodyPr>
            <a:normAutofit/>
          </a:bodyPr>
          <a:lstStyle/>
          <a:p>
            <a:pPr>
              <a:lnSpc>
                <a:spcPct val="90000"/>
              </a:lnSpc>
            </a:pPr>
            <a:r>
              <a:rPr lang="en-US" sz="1800" dirty="0">
                <a:solidFill>
                  <a:srgbClr val="FF0000"/>
                </a:solidFill>
                <a:latin typeface="Glacial Indifference"/>
              </a:rPr>
              <a:t>Stimulants work by speeding up the messages going between the brain and the body through an increase in the activity of the central nervous system</a:t>
            </a:r>
          </a:p>
          <a:p>
            <a:pPr>
              <a:lnSpc>
                <a:spcPct val="90000"/>
              </a:lnSpc>
            </a:pPr>
            <a:r>
              <a:rPr lang="en-US" sz="1800" dirty="0">
                <a:solidFill>
                  <a:srgbClr val="FF0000"/>
                </a:solidFill>
                <a:latin typeface="Glacial Indifference"/>
              </a:rPr>
              <a:t>Feelings of euphoria are one of the primary benefits of using stimulants. They result from an increase in Dopamine in the brain; the neurotransmitter responsible for feelings of pleasure</a:t>
            </a:r>
          </a:p>
          <a:p>
            <a:pPr>
              <a:lnSpc>
                <a:spcPct val="90000"/>
              </a:lnSpc>
            </a:pPr>
            <a:r>
              <a:rPr lang="en-US" sz="1800" dirty="0">
                <a:solidFill>
                  <a:srgbClr val="FF0000"/>
                </a:solidFill>
                <a:latin typeface="Glacial Indifference"/>
              </a:rPr>
              <a:t>Examples include: Amphetamine, Cocaine, Crack, </a:t>
            </a:r>
            <a:r>
              <a:rPr lang="en-US" sz="1800" dirty="0" err="1">
                <a:solidFill>
                  <a:srgbClr val="FF0000"/>
                </a:solidFill>
                <a:latin typeface="Glacial Indifference"/>
              </a:rPr>
              <a:t>MKat</a:t>
            </a:r>
            <a:r>
              <a:rPr lang="en-US" sz="1800" dirty="0">
                <a:solidFill>
                  <a:srgbClr val="FF0000"/>
                </a:solidFill>
                <a:latin typeface="Glacial Indifference"/>
              </a:rPr>
              <a:t>, Caffeine, Khat, MDMA/Ecstasy, Nicotine, Poppers </a:t>
            </a:r>
          </a:p>
          <a:p>
            <a:pPr>
              <a:lnSpc>
                <a:spcPct val="90000"/>
              </a:lnSpc>
            </a:pPr>
            <a:endParaRPr lang="en-GB" sz="1500" dirty="0">
              <a:solidFill>
                <a:srgbClr val="FFFFFF"/>
              </a:solidFill>
            </a:endParaRPr>
          </a:p>
        </p:txBody>
      </p:sp>
      <p:pic>
        <p:nvPicPr>
          <p:cNvPr id="4" name="Picture 3">
            <a:extLst>
              <a:ext uri="{FF2B5EF4-FFF2-40B4-BE49-F238E27FC236}">
                <a16:creationId xmlns:a16="http://schemas.microsoft.com/office/drawing/2014/main" id="{89FD9F92-AACD-39F3-E795-500F5390D50E}"/>
              </a:ext>
            </a:extLst>
          </p:cNvPr>
          <p:cNvPicPr>
            <a:picLocks noChangeAspect="1"/>
          </p:cNvPicPr>
          <p:nvPr/>
        </p:nvPicPr>
        <p:blipFill rotWithShape="1">
          <a:blip r:embed="rId3"/>
          <a:srcRect t="7601" r="-3" b="13946"/>
          <a:stretch/>
        </p:blipFill>
        <p:spPr>
          <a:xfrm>
            <a:off x="4241829" y="619432"/>
            <a:ext cx="3703320" cy="2847165"/>
          </a:xfrm>
          <a:prstGeom prst="rect">
            <a:avLst/>
          </a:prstGeom>
        </p:spPr>
      </p:pic>
      <p:pic>
        <p:nvPicPr>
          <p:cNvPr id="5" name="Picture 4">
            <a:extLst>
              <a:ext uri="{FF2B5EF4-FFF2-40B4-BE49-F238E27FC236}">
                <a16:creationId xmlns:a16="http://schemas.microsoft.com/office/drawing/2014/main" id="{E671A680-8783-9F50-EA0A-A74A766D3268}"/>
              </a:ext>
            </a:extLst>
          </p:cNvPr>
          <p:cNvPicPr>
            <a:picLocks noChangeAspect="1"/>
          </p:cNvPicPr>
          <p:nvPr/>
        </p:nvPicPr>
        <p:blipFill rotWithShape="1">
          <a:blip r:embed="rId4"/>
          <a:srcRect t="12520" r="5" b="11378"/>
          <a:stretch/>
        </p:blipFill>
        <p:spPr>
          <a:xfrm>
            <a:off x="4241819" y="3562350"/>
            <a:ext cx="3703320" cy="2825496"/>
          </a:xfrm>
          <a:prstGeom prst="rect">
            <a:avLst/>
          </a:prstGeom>
        </p:spPr>
      </p:pic>
      <p:pic>
        <p:nvPicPr>
          <p:cNvPr id="6" name="Picture 5">
            <a:extLst>
              <a:ext uri="{FF2B5EF4-FFF2-40B4-BE49-F238E27FC236}">
                <a16:creationId xmlns:a16="http://schemas.microsoft.com/office/drawing/2014/main" id="{88CFB0ED-A7C9-BDF0-C1DE-418FE2F9C231}"/>
              </a:ext>
            </a:extLst>
          </p:cNvPr>
          <p:cNvPicPr>
            <a:picLocks noChangeAspect="1"/>
          </p:cNvPicPr>
          <p:nvPr/>
        </p:nvPicPr>
        <p:blipFill rotWithShape="1">
          <a:blip r:embed="rId5"/>
          <a:srcRect l="23602" r="11092" b="1"/>
          <a:stretch/>
        </p:blipFill>
        <p:spPr>
          <a:xfrm>
            <a:off x="8042506" y="619432"/>
            <a:ext cx="3702973" cy="5771133"/>
          </a:xfrm>
          <a:prstGeom prst="rect">
            <a:avLst/>
          </a:prstGeom>
        </p:spPr>
      </p:pic>
    </p:spTree>
    <p:extLst>
      <p:ext uri="{BB962C8B-B14F-4D97-AF65-F5344CB8AC3E}">
        <p14:creationId xmlns:p14="http://schemas.microsoft.com/office/powerpoint/2010/main" val="40294443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4657F-EFAF-419B-AF29-02DAA60FF126}"/>
              </a:ext>
            </a:extLst>
          </p:cNvPr>
          <p:cNvSpPr>
            <a:spLocks noGrp="1"/>
          </p:cNvSpPr>
          <p:nvPr>
            <p:ph type="title"/>
          </p:nvPr>
        </p:nvSpPr>
        <p:spPr>
          <a:xfrm>
            <a:off x="2555126" y="156435"/>
            <a:ext cx="8548130" cy="969769"/>
          </a:xfrm>
        </p:spPr>
        <p:txBody>
          <a:bodyPr>
            <a:normAutofit/>
          </a:bodyPr>
          <a:lstStyle/>
          <a:p>
            <a:r>
              <a:rPr lang="en-US" sz="4000">
                <a:latin typeface="Proxima nova"/>
              </a:rPr>
              <a:t>Blue Punisher Ecstasy Pill 477mg </a:t>
            </a:r>
            <a:endParaRPr lang="en-GB" sz="4000">
              <a:latin typeface="Proxima nova"/>
            </a:endParaRPr>
          </a:p>
        </p:txBody>
      </p:sp>
      <p:pic>
        <p:nvPicPr>
          <p:cNvPr id="4" name="Picture 3">
            <a:extLst>
              <a:ext uri="{FF2B5EF4-FFF2-40B4-BE49-F238E27FC236}">
                <a16:creationId xmlns:a16="http://schemas.microsoft.com/office/drawing/2014/main" id="{89F44015-E36B-4D84-91EB-AFD4A6E16846}"/>
              </a:ext>
            </a:extLst>
          </p:cNvPr>
          <p:cNvPicPr>
            <a:picLocks noChangeAspect="1"/>
          </p:cNvPicPr>
          <p:nvPr/>
        </p:nvPicPr>
        <p:blipFill>
          <a:blip r:embed="rId3"/>
          <a:stretch>
            <a:fillRect/>
          </a:stretch>
        </p:blipFill>
        <p:spPr>
          <a:xfrm>
            <a:off x="2751069" y="1354781"/>
            <a:ext cx="6253212" cy="3517431"/>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
        <p:nvSpPr>
          <p:cNvPr id="6" name="TextBox 5">
            <a:extLst>
              <a:ext uri="{FF2B5EF4-FFF2-40B4-BE49-F238E27FC236}">
                <a16:creationId xmlns:a16="http://schemas.microsoft.com/office/drawing/2014/main" id="{54F77851-1C86-4456-9642-311AAD90590B}"/>
              </a:ext>
            </a:extLst>
          </p:cNvPr>
          <p:cNvSpPr txBox="1"/>
          <p:nvPr/>
        </p:nvSpPr>
        <p:spPr>
          <a:xfrm>
            <a:off x="195944" y="5100789"/>
            <a:ext cx="11795760" cy="1323439"/>
          </a:xfrm>
          <a:prstGeom prst="rect">
            <a:avLst/>
          </a:prstGeom>
          <a:noFill/>
        </p:spPr>
        <p:txBody>
          <a:bodyPr wrap="square">
            <a:spAutoFit/>
          </a:bodyPr>
          <a:lstStyle/>
          <a:p>
            <a:pPr algn="l"/>
            <a:r>
              <a:rPr lang="en-US" sz="2000" b="0" i="0">
                <a:solidFill>
                  <a:srgbClr val="000000"/>
                </a:solidFill>
                <a:effectLst/>
                <a:latin typeface="Proxima nova"/>
              </a:rPr>
              <a:t>Drug analysts have found what is likely to be the world’s strongest-ever ecstasy pill, at a club in Manchester in northern England. (November 2021)</a:t>
            </a:r>
          </a:p>
          <a:p>
            <a:pPr algn="l"/>
            <a:r>
              <a:rPr lang="en-US" sz="2000" b="0" i="0">
                <a:solidFill>
                  <a:srgbClr val="000000"/>
                </a:solidFill>
                <a:effectLst/>
                <a:latin typeface="Proxima nova"/>
              </a:rPr>
              <a:t>The </a:t>
            </a:r>
            <a:r>
              <a:rPr lang="en-US" sz="2000" b="0" i="0" u="sng">
                <a:effectLst/>
                <a:latin typeface="Proxima nova"/>
                <a:hlinkClick r:id="rId4">
                  <a:extLst>
                    <a:ext uri="{A12FA001-AC4F-418D-AE19-62706E023703}">
                      <ahyp:hlinkClr xmlns:ahyp="http://schemas.microsoft.com/office/drawing/2018/hyperlinkcolor" val="tx"/>
                    </a:ext>
                  </a:extLst>
                </a:hlinkClick>
              </a:rPr>
              <a:t>record-breaking pill</a:t>
            </a:r>
            <a:r>
              <a:rPr lang="en-US" sz="2000" b="0" i="0" u="sng">
                <a:effectLst/>
                <a:latin typeface="Proxima nova"/>
              </a:rPr>
              <a:t>, </a:t>
            </a:r>
            <a:r>
              <a:rPr lang="en-US" sz="2000" b="0" i="0">
                <a:solidFill>
                  <a:srgbClr val="000000"/>
                </a:solidFill>
                <a:effectLst/>
                <a:latin typeface="Proxima nova"/>
              </a:rPr>
              <a:t>a “Blue Punisher”, was tested, then re-tested last week by the MANDRAKE drug analysis lab based at Manchester Metropolitan University. </a:t>
            </a:r>
          </a:p>
        </p:txBody>
      </p:sp>
    </p:spTree>
    <p:extLst>
      <p:ext uri="{BB962C8B-B14F-4D97-AF65-F5344CB8AC3E}">
        <p14:creationId xmlns:p14="http://schemas.microsoft.com/office/powerpoint/2010/main" val="8081585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4F823-78CD-F5E6-E915-A8AB781D1358}"/>
              </a:ext>
            </a:extLst>
          </p:cNvPr>
          <p:cNvSpPr>
            <a:spLocks noGrp="1"/>
          </p:cNvSpPr>
          <p:nvPr>
            <p:ph type="title"/>
          </p:nvPr>
        </p:nvSpPr>
        <p:spPr/>
        <p:txBody>
          <a:bodyPr/>
          <a:lstStyle/>
          <a:p>
            <a:endParaRPr lang="en-GB"/>
          </a:p>
        </p:txBody>
      </p:sp>
      <p:pic>
        <p:nvPicPr>
          <p:cNvPr id="4" name="Picture 2" descr="Parklife 2021 drugs warnings (Picture: The Loop)">
            <a:extLst>
              <a:ext uri="{FF2B5EF4-FFF2-40B4-BE49-F238E27FC236}">
                <a16:creationId xmlns:a16="http://schemas.microsoft.com/office/drawing/2014/main" id="{E7E09F3C-1957-12CC-D437-3FE16363DE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9657" y="2188226"/>
            <a:ext cx="5089793" cy="434477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6DA6CF8E-C215-5D25-FD2E-AF554344B083}"/>
              </a:ext>
            </a:extLst>
          </p:cNvPr>
          <p:cNvSpPr txBox="1">
            <a:spLocks/>
          </p:cNvSpPr>
          <p:nvPr/>
        </p:nvSpPr>
        <p:spPr>
          <a:xfrm>
            <a:off x="0" y="1528388"/>
            <a:ext cx="5680710" cy="498715"/>
          </a:xfrm>
          <a:prstGeom prst="rect">
            <a:avLst/>
          </a:prstGeom>
        </p:spPr>
        <p:txBody>
          <a:bodyPr vert="horz" lIns="91440" tIns="45720" rIns="91440" bIns="45720" rtlCol="0" anchor="ctr">
            <a:normAutofit fontScale="82500" lnSpcReduction="20000"/>
          </a:bodyPr>
          <a:lstStyle>
            <a:lvl1pPr algn="ctr" defTabSz="914400" rtl="0" eaLnBrk="1" latinLnBrk="0" hangingPunct="1">
              <a:lnSpc>
                <a:spcPct val="90000"/>
              </a:lnSpc>
              <a:spcBef>
                <a:spcPct val="0"/>
              </a:spcBef>
              <a:buNone/>
              <a:defRPr sz="4400" kern="1200">
                <a:solidFill>
                  <a:schemeClr val="bg1"/>
                </a:solidFill>
                <a:latin typeface="+mj-lt"/>
                <a:ea typeface="+mj-ea"/>
                <a:cs typeface="+mj-cs"/>
              </a:defRPr>
            </a:lvl1pPr>
          </a:lstStyle>
          <a:p>
            <a:pPr fontAlgn="base"/>
            <a:r>
              <a:rPr lang="en-US" sz="2200" b="1">
                <a:solidFill>
                  <a:schemeClr val="tx1"/>
                </a:solidFill>
                <a:latin typeface="Proxima nova"/>
              </a:rPr>
              <a:t>Four different drugs found in ‘Pharaoh’ pills at Parklife Festival 2021</a:t>
            </a:r>
            <a:endParaRPr lang="en-US" b="1">
              <a:solidFill>
                <a:schemeClr val="tx1"/>
              </a:solidFill>
              <a:latin typeface="Proxima nova"/>
            </a:endParaRPr>
          </a:p>
        </p:txBody>
      </p:sp>
      <p:sp>
        <p:nvSpPr>
          <p:cNvPr id="6" name="TextBox 5">
            <a:extLst>
              <a:ext uri="{FF2B5EF4-FFF2-40B4-BE49-F238E27FC236}">
                <a16:creationId xmlns:a16="http://schemas.microsoft.com/office/drawing/2014/main" id="{0CA45DBE-BD65-6EF9-042C-16CB678E6B44}"/>
              </a:ext>
            </a:extLst>
          </p:cNvPr>
          <p:cNvSpPr txBox="1"/>
          <p:nvPr/>
        </p:nvSpPr>
        <p:spPr>
          <a:xfrm>
            <a:off x="6182598" y="1433007"/>
            <a:ext cx="5779770" cy="369332"/>
          </a:xfrm>
          <a:prstGeom prst="rect">
            <a:avLst/>
          </a:prstGeom>
          <a:noFill/>
        </p:spPr>
        <p:txBody>
          <a:bodyPr wrap="square" rtlCol="0">
            <a:spAutoFit/>
          </a:bodyPr>
          <a:lstStyle/>
          <a:p>
            <a:r>
              <a:rPr lang="en-US" b="1">
                <a:latin typeface="Proxima nova"/>
              </a:rPr>
              <a:t>A selection of pills tested at Parklife June  2024</a:t>
            </a:r>
            <a:endParaRPr lang="en-GB" b="1">
              <a:latin typeface="Proxima nova"/>
            </a:endParaRPr>
          </a:p>
        </p:txBody>
      </p:sp>
      <p:pic>
        <p:nvPicPr>
          <p:cNvPr id="7" name="Picture 6">
            <a:extLst>
              <a:ext uri="{FF2B5EF4-FFF2-40B4-BE49-F238E27FC236}">
                <a16:creationId xmlns:a16="http://schemas.microsoft.com/office/drawing/2014/main" id="{7CA73EDE-317F-D2BA-BEFD-4DD7FA1AD803}"/>
              </a:ext>
            </a:extLst>
          </p:cNvPr>
          <p:cNvPicPr>
            <a:picLocks noChangeAspect="1"/>
          </p:cNvPicPr>
          <p:nvPr/>
        </p:nvPicPr>
        <p:blipFill>
          <a:blip r:embed="rId3"/>
          <a:srcRect l="27964" t="13333" r="4208" b="4739"/>
          <a:stretch/>
        </p:blipFill>
        <p:spPr>
          <a:xfrm>
            <a:off x="5680709" y="2188225"/>
            <a:ext cx="6276827" cy="4344775"/>
          </a:xfrm>
          <a:prstGeom prst="rect">
            <a:avLst/>
          </a:prstGeom>
        </p:spPr>
      </p:pic>
    </p:spTree>
    <p:extLst>
      <p:ext uri="{BB962C8B-B14F-4D97-AF65-F5344CB8AC3E}">
        <p14:creationId xmlns:p14="http://schemas.microsoft.com/office/powerpoint/2010/main" val="41564029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3E95E0-F2C0-F195-EC3D-9E9663F50622}"/>
              </a:ext>
            </a:extLst>
          </p:cNvPr>
          <p:cNvSpPr>
            <a:spLocks noGrp="1"/>
          </p:cNvSpPr>
          <p:nvPr>
            <p:ph type="title"/>
          </p:nvPr>
        </p:nvSpPr>
        <p:spPr>
          <a:xfrm>
            <a:off x="217315" y="843102"/>
            <a:ext cx="5570025" cy="3566160"/>
          </a:xfrm>
        </p:spPr>
        <p:txBody>
          <a:bodyPr vert="horz" lIns="91440" tIns="45720" rIns="91440" bIns="45720" rtlCol="0" anchor="b">
            <a:noAutofit/>
          </a:bodyPr>
          <a:lstStyle/>
          <a:p>
            <a:pPr algn="l"/>
            <a:r>
              <a:rPr lang="en-US" sz="2800" b="1">
                <a:solidFill>
                  <a:schemeClr val="tx1"/>
                </a:solidFill>
              </a:rPr>
              <a:t>Poster in toilets at local music venue in Cardiff:</a:t>
            </a:r>
            <a:br>
              <a:rPr lang="en-US" sz="2800" b="1">
                <a:solidFill>
                  <a:schemeClr val="tx1"/>
                </a:solidFill>
              </a:rPr>
            </a:br>
            <a:br>
              <a:rPr lang="en-US" sz="2800">
                <a:solidFill>
                  <a:schemeClr val="tx1"/>
                </a:solidFill>
              </a:rPr>
            </a:br>
            <a:r>
              <a:rPr lang="en-US" sz="2800">
                <a:solidFill>
                  <a:schemeClr val="tx1"/>
                </a:solidFill>
              </a:rPr>
              <a:t>Purple Louis Vuitton  </a:t>
            </a:r>
            <a:br>
              <a:rPr lang="en-US" sz="2800">
                <a:solidFill>
                  <a:schemeClr val="tx1"/>
                </a:solidFill>
              </a:rPr>
            </a:br>
            <a:r>
              <a:rPr lang="en-US" sz="2800">
                <a:solidFill>
                  <a:schemeClr val="tx1"/>
                </a:solidFill>
              </a:rPr>
              <a:t>229 mg</a:t>
            </a:r>
            <a:br>
              <a:rPr lang="en-US" sz="2800">
                <a:solidFill>
                  <a:schemeClr val="tx1"/>
                </a:solidFill>
              </a:rPr>
            </a:br>
            <a:br>
              <a:rPr lang="en-US" sz="2800">
                <a:solidFill>
                  <a:schemeClr val="tx1"/>
                </a:solidFill>
              </a:rPr>
            </a:br>
            <a:r>
              <a:rPr lang="en-US" sz="2800">
                <a:solidFill>
                  <a:schemeClr val="tx1"/>
                </a:solidFill>
              </a:rPr>
              <a:t>Pink Timberlands </a:t>
            </a:r>
            <a:br>
              <a:rPr lang="en-US" sz="2800">
                <a:solidFill>
                  <a:schemeClr val="tx1"/>
                </a:solidFill>
              </a:rPr>
            </a:br>
            <a:r>
              <a:rPr lang="en-US" sz="2800">
                <a:solidFill>
                  <a:schemeClr val="tx1"/>
                </a:solidFill>
              </a:rPr>
              <a:t>181 mg</a:t>
            </a:r>
            <a:br>
              <a:rPr lang="en-US" sz="2800">
                <a:solidFill>
                  <a:schemeClr val="tx1"/>
                </a:solidFill>
              </a:rPr>
            </a:br>
            <a:br>
              <a:rPr lang="en-US" sz="2800">
                <a:solidFill>
                  <a:schemeClr val="tx1"/>
                </a:solidFill>
              </a:rPr>
            </a:br>
            <a:r>
              <a:rPr lang="en-US" sz="2800">
                <a:solidFill>
                  <a:schemeClr val="tx1"/>
                </a:solidFill>
              </a:rPr>
              <a:t>Purple Pop </a:t>
            </a:r>
            <a:br>
              <a:rPr lang="en-US" sz="2800">
                <a:solidFill>
                  <a:schemeClr val="tx1"/>
                </a:solidFill>
              </a:rPr>
            </a:br>
            <a:r>
              <a:rPr lang="en-US" sz="2800">
                <a:solidFill>
                  <a:schemeClr val="tx1"/>
                </a:solidFill>
              </a:rPr>
              <a:t>290 mg</a:t>
            </a:r>
          </a:p>
        </p:txBody>
      </p:sp>
      <p:sp>
        <p:nvSpPr>
          <p:cNvPr id="1033"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1B0EF808-AB5D-7B8A-3712-1FBB65EAE6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795" r="-1" b="1043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015350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FC43F-FBAC-E59F-0BBF-13D98FD8971C}"/>
              </a:ext>
            </a:extLst>
          </p:cNvPr>
          <p:cNvSpPr>
            <a:spLocks noGrp="1"/>
          </p:cNvSpPr>
          <p:nvPr>
            <p:ph type="title"/>
          </p:nvPr>
        </p:nvSpPr>
        <p:spPr>
          <a:xfrm>
            <a:off x="946952" y="323259"/>
            <a:ext cx="11029616" cy="1013800"/>
          </a:xfrm>
        </p:spPr>
        <p:txBody>
          <a:bodyPr>
            <a:normAutofit/>
          </a:bodyPr>
          <a:lstStyle/>
          <a:p>
            <a:r>
              <a:rPr lang="en-GB" dirty="0">
                <a:solidFill>
                  <a:srgbClr val="FFFFFF"/>
                </a:solidFill>
              </a:rPr>
              <a:t>Hallucinogens</a:t>
            </a:r>
          </a:p>
        </p:txBody>
      </p:sp>
      <p:pic>
        <p:nvPicPr>
          <p:cNvPr id="6" name="Picture 5">
            <a:extLst>
              <a:ext uri="{FF2B5EF4-FFF2-40B4-BE49-F238E27FC236}">
                <a16:creationId xmlns:a16="http://schemas.microsoft.com/office/drawing/2014/main" id="{5F530498-B70D-1C5C-F27B-A878303A40A6}"/>
              </a:ext>
            </a:extLst>
          </p:cNvPr>
          <p:cNvPicPr>
            <a:picLocks noChangeAspect="1"/>
          </p:cNvPicPr>
          <p:nvPr/>
        </p:nvPicPr>
        <p:blipFill rotWithShape="1">
          <a:blip r:embed="rId3"/>
          <a:srcRect l="16843" r="3" b="3"/>
          <a:stretch/>
        </p:blipFill>
        <p:spPr>
          <a:xfrm>
            <a:off x="449476" y="1892627"/>
            <a:ext cx="1804247" cy="2202738"/>
          </a:xfrm>
          <a:prstGeom prst="rect">
            <a:avLst/>
          </a:prstGeom>
        </p:spPr>
      </p:pic>
      <p:pic>
        <p:nvPicPr>
          <p:cNvPr id="4" name="Picture 3">
            <a:extLst>
              <a:ext uri="{FF2B5EF4-FFF2-40B4-BE49-F238E27FC236}">
                <a16:creationId xmlns:a16="http://schemas.microsoft.com/office/drawing/2014/main" id="{8EC8BD32-7F5F-0E11-C919-156752607D8D}"/>
              </a:ext>
            </a:extLst>
          </p:cNvPr>
          <p:cNvPicPr>
            <a:picLocks noChangeAspect="1"/>
          </p:cNvPicPr>
          <p:nvPr/>
        </p:nvPicPr>
        <p:blipFill rotWithShape="1">
          <a:blip r:embed="rId4"/>
          <a:srcRect l="814" r="17294" b="-8"/>
          <a:stretch/>
        </p:blipFill>
        <p:spPr>
          <a:xfrm>
            <a:off x="2345163" y="1892628"/>
            <a:ext cx="1804247" cy="2197862"/>
          </a:xfrm>
          <a:prstGeom prst="rect">
            <a:avLst/>
          </a:prstGeom>
        </p:spPr>
      </p:pic>
      <p:pic>
        <p:nvPicPr>
          <p:cNvPr id="5" name="Picture 4">
            <a:extLst>
              <a:ext uri="{FF2B5EF4-FFF2-40B4-BE49-F238E27FC236}">
                <a16:creationId xmlns:a16="http://schemas.microsoft.com/office/drawing/2014/main" id="{3A31E129-E6C8-5A74-4735-17945721A219}"/>
              </a:ext>
            </a:extLst>
          </p:cNvPr>
          <p:cNvPicPr>
            <a:picLocks noChangeAspect="1"/>
          </p:cNvPicPr>
          <p:nvPr/>
        </p:nvPicPr>
        <p:blipFill rotWithShape="1">
          <a:blip r:embed="rId5"/>
          <a:srcRect t="22401" r="2" b="16539"/>
          <a:stretch/>
        </p:blipFill>
        <p:spPr>
          <a:xfrm>
            <a:off x="449476" y="4187827"/>
            <a:ext cx="3699935" cy="2202738"/>
          </a:xfrm>
          <a:prstGeom prst="rect">
            <a:avLst/>
          </a:prstGeom>
        </p:spPr>
      </p:pic>
      <p:sp>
        <p:nvSpPr>
          <p:cNvPr id="3" name="Content Placeholder 2">
            <a:extLst>
              <a:ext uri="{FF2B5EF4-FFF2-40B4-BE49-F238E27FC236}">
                <a16:creationId xmlns:a16="http://schemas.microsoft.com/office/drawing/2014/main" id="{86805A5F-517C-545A-2207-640F4DF26150}"/>
              </a:ext>
            </a:extLst>
          </p:cNvPr>
          <p:cNvSpPr>
            <a:spLocks noGrp="1"/>
          </p:cNvSpPr>
          <p:nvPr>
            <p:ph idx="1"/>
          </p:nvPr>
        </p:nvSpPr>
        <p:spPr>
          <a:xfrm>
            <a:off x="4391770" y="2180496"/>
            <a:ext cx="7225075" cy="3678303"/>
          </a:xfrm>
        </p:spPr>
        <p:txBody>
          <a:bodyPr>
            <a:normAutofit fontScale="77500" lnSpcReduction="20000"/>
          </a:bodyPr>
          <a:lstStyle/>
          <a:p>
            <a:r>
              <a:rPr lang="en-US">
                <a:latin typeface="Glacial Indifference"/>
              </a:rPr>
              <a:t>Hallucinogens interfere with the brain and central nervous system resulting in radical distortions of a user’s perception of reality. Profound images, sounds and sensations will be experienced, but they will not actually exist.</a:t>
            </a:r>
          </a:p>
          <a:p>
            <a:r>
              <a:rPr lang="en-US">
                <a:latin typeface="Glacial Indifference"/>
              </a:rPr>
              <a:t>There is ongoing research regarding the efficacy of micro-dosing hallucinogens for certain mental health conditions</a:t>
            </a:r>
          </a:p>
          <a:p>
            <a:r>
              <a:rPr lang="en-US">
                <a:latin typeface="Glacial Indifference"/>
              </a:rPr>
              <a:t>Hallucinogens can be found naturally (In mushrooms) or made synthetically (made by chemical processing in a laboratory type setup</a:t>
            </a:r>
          </a:p>
          <a:p>
            <a:r>
              <a:rPr lang="en-US">
                <a:latin typeface="Glacial Indifference"/>
              </a:rPr>
              <a:t>Examples include: LSD, Magic Mushrooms, Cannabis, Ketamine</a:t>
            </a:r>
          </a:p>
          <a:p>
            <a:endParaRPr lang="en-GB"/>
          </a:p>
        </p:txBody>
      </p:sp>
    </p:spTree>
    <p:extLst>
      <p:ext uri="{BB962C8B-B14F-4D97-AF65-F5344CB8AC3E}">
        <p14:creationId xmlns:p14="http://schemas.microsoft.com/office/powerpoint/2010/main" val="38369034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5FF10-EC38-0816-260E-144627542299}"/>
              </a:ext>
            </a:extLst>
          </p:cNvPr>
          <p:cNvSpPr>
            <a:spLocks noGrp="1"/>
          </p:cNvSpPr>
          <p:nvPr>
            <p:ph type="title"/>
          </p:nvPr>
        </p:nvSpPr>
        <p:spPr>
          <a:xfrm>
            <a:off x="2660260" y="182562"/>
            <a:ext cx="8548130" cy="969769"/>
          </a:xfrm>
        </p:spPr>
        <p:txBody>
          <a:bodyPr/>
          <a:lstStyle/>
          <a:p>
            <a:r>
              <a:rPr lang="en-US">
                <a:latin typeface="Proxima nova"/>
              </a:rPr>
              <a:t>Ketamine Bladder </a:t>
            </a:r>
            <a:endParaRPr lang="en-GB">
              <a:latin typeface="Proxima nova"/>
            </a:endParaRPr>
          </a:p>
        </p:txBody>
      </p:sp>
      <p:sp>
        <p:nvSpPr>
          <p:cNvPr id="4" name="TextBox 3">
            <a:extLst>
              <a:ext uri="{FF2B5EF4-FFF2-40B4-BE49-F238E27FC236}">
                <a16:creationId xmlns:a16="http://schemas.microsoft.com/office/drawing/2014/main" id="{EFDE41E0-6FB3-273B-0FB0-C753D481ACCF}"/>
              </a:ext>
            </a:extLst>
          </p:cNvPr>
          <p:cNvSpPr txBox="1"/>
          <p:nvPr/>
        </p:nvSpPr>
        <p:spPr>
          <a:xfrm>
            <a:off x="110169" y="1322025"/>
            <a:ext cx="12081831" cy="4093428"/>
          </a:xfrm>
          <a:prstGeom prst="rect">
            <a:avLst/>
          </a:prstGeom>
          <a:noFill/>
          <a:ln w="38100">
            <a:solidFill>
              <a:schemeClr val="bg1"/>
            </a:solidFill>
          </a:ln>
        </p:spPr>
        <p:txBody>
          <a:bodyPr wrap="square" rtlCol="0">
            <a:spAutoFit/>
          </a:bodyPr>
          <a:lstStyle/>
          <a:p>
            <a:pPr marL="285750" indent="-285750">
              <a:buFont typeface="Wingdings" panose="05000000000000000000" pitchFamily="2" charset="2"/>
              <a:buChar char="Ø"/>
            </a:pPr>
            <a:r>
              <a:rPr lang="en-US" sz="1400">
                <a:latin typeface="Proxima nova"/>
              </a:rPr>
              <a:t>When ketamine enters the bladder, it damages the epithelial cells of the bladders lining </a:t>
            </a:r>
          </a:p>
          <a:p>
            <a:endParaRPr lang="en-US" sz="1400">
              <a:latin typeface="Proxima nova"/>
            </a:endParaRPr>
          </a:p>
          <a:p>
            <a:pPr marL="285750" indent="-285750">
              <a:buFont typeface="Wingdings" panose="05000000000000000000" pitchFamily="2" charset="2"/>
              <a:buChar char="Ø"/>
            </a:pPr>
            <a:r>
              <a:rPr lang="en-US" sz="1400">
                <a:latin typeface="Proxima nova"/>
              </a:rPr>
              <a:t>These umbrella shaped cells are designed to contain urine (Fig 1) </a:t>
            </a:r>
          </a:p>
          <a:p>
            <a:endParaRPr lang="en-US" sz="1400">
              <a:latin typeface="Proxima nova"/>
            </a:endParaRPr>
          </a:p>
          <a:p>
            <a:pPr marL="285750" indent="-285750">
              <a:buFont typeface="Wingdings" panose="05000000000000000000" pitchFamily="2" charset="2"/>
              <a:buChar char="Ø"/>
            </a:pPr>
            <a:r>
              <a:rPr lang="en-US" sz="1400">
                <a:latin typeface="Proxima nova"/>
              </a:rPr>
              <a:t>If they become to damaged, urine can seep through, damaging the inner layers of the bladder wall (Fig 2)</a:t>
            </a:r>
          </a:p>
          <a:p>
            <a:endParaRPr lang="en-US" sz="1400">
              <a:latin typeface="Proxima nova"/>
            </a:endParaRPr>
          </a:p>
          <a:p>
            <a:pPr marL="285750" indent="-285750">
              <a:buFont typeface="Wingdings" panose="05000000000000000000" pitchFamily="2" charset="2"/>
              <a:buChar char="Ø"/>
            </a:pPr>
            <a:r>
              <a:rPr lang="en-US" sz="1400">
                <a:latin typeface="Proxima nova"/>
              </a:rPr>
              <a:t>This can scar the bladders muscles, reducing its ability to expand </a:t>
            </a:r>
          </a:p>
          <a:p>
            <a:endParaRPr lang="en-US" sz="1400">
              <a:latin typeface="Proxima nova"/>
            </a:endParaRPr>
          </a:p>
          <a:p>
            <a:pPr marL="285750" indent="-285750">
              <a:buFont typeface="Wingdings" panose="05000000000000000000" pitchFamily="2" charset="2"/>
              <a:buChar char="Ø"/>
            </a:pPr>
            <a:r>
              <a:rPr lang="en-US" sz="1400">
                <a:latin typeface="Proxima nova"/>
              </a:rPr>
              <a:t>Symptoms can include, frequent peeing, pain and blood in the urine</a:t>
            </a:r>
          </a:p>
          <a:p>
            <a:endParaRPr lang="en-US" sz="1400">
              <a:latin typeface="Proxima nova"/>
            </a:endParaRPr>
          </a:p>
          <a:p>
            <a:pPr marL="285750" indent="-285750">
              <a:buFont typeface="Wingdings" panose="05000000000000000000" pitchFamily="2" charset="2"/>
              <a:buChar char="Ø"/>
            </a:pPr>
            <a:r>
              <a:rPr lang="en-US" sz="1400">
                <a:latin typeface="Proxima nova"/>
              </a:rPr>
              <a:t>Because ketamine is a painkiller, heavy users often don’t notice</a:t>
            </a:r>
          </a:p>
          <a:p>
            <a:pPr marL="285750" indent="-285750">
              <a:buFont typeface="Wingdings" panose="05000000000000000000" pitchFamily="2" charset="2"/>
              <a:buChar char="Ø"/>
            </a:pPr>
            <a:endParaRPr lang="en-US" sz="1400">
              <a:latin typeface="Proxima nova"/>
            </a:endParaRPr>
          </a:p>
          <a:p>
            <a:pPr marL="285750" indent="-285750">
              <a:buFont typeface="Wingdings" panose="05000000000000000000" pitchFamily="2" charset="2"/>
              <a:buChar char="Ø"/>
            </a:pPr>
            <a:r>
              <a:rPr lang="en-US" sz="1400">
                <a:latin typeface="Proxima nova"/>
              </a:rPr>
              <a:t>If you stop using it frequently and in the early stages the bladder will almost repair itself, however there is a risk of users having their bladder removed </a:t>
            </a:r>
          </a:p>
          <a:p>
            <a:pPr marL="285750" indent="-285750">
              <a:buFont typeface="Wingdings" panose="05000000000000000000" pitchFamily="2" charset="2"/>
              <a:buChar char="Ø"/>
            </a:pPr>
            <a:endParaRPr lang="en-US" sz="1400">
              <a:latin typeface="Proxima nova"/>
            </a:endParaRPr>
          </a:p>
          <a:p>
            <a:pPr marL="285750" indent="-285750">
              <a:buFont typeface="Wingdings" panose="05000000000000000000" pitchFamily="2" charset="2"/>
              <a:buChar char="Ø"/>
            </a:pPr>
            <a:endParaRPr lang="en-US" sz="1600">
              <a:latin typeface="Proxima nova"/>
            </a:endParaRPr>
          </a:p>
          <a:p>
            <a:endParaRPr lang="en-US" sz="1600">
              <a:latin typeface="Proxima nova"/>
            </a:endParaRPr>
          </a:p>
          <a:p>
            <a:r>
              <a:rPr lang="en-US">
                <a:latin typeface="Proxima nova"/>
              </a:rPr>
              <a:t>  </a:t>
            </a:r>
            <a:endParaRPr lang="en-GB">
              <a:latin typeface="Proxima nova"/>
            </a:endParaRPr>
          </a:p>
        </p:txBody>
      </p:sp>
      <p:pic>
        <p:nvPicPr>
          <p:cNvPr id="6" name="Picture 5">
            <a:extLst>
              <a:ext uri="{FF2B5EF4-FFF2-40B4-BE49-F238E27FC236}">
                <a16:creationId xmlns:a16="http://schemas.microsoft.com/office/drawing/2014/main" id="{06FA61C6-3A5B-79F4-5879-8A1CB6222CA6}"/>
              </a:ext>
            </a:extLst>
          </p:cNvPr>
          <p:cNvPicPr>
            <a:picLocks noChangeAspect="1"/>
          </p:cNvPicPr>
          <p:nvPr/>
        </p:nvPicPr>
        <p:blipFill rotWithShape="1">
          <a:blip r:embed="rId3"/>
          <a:srcRect l="19879" t="24899" r="50000" b="33012"/>
          <a:stretch/>
        </p:blipFill>
        <p:spPr>
          <a:xfrm>
            <a:off x="4420344" y="4490282"/>
            <a:ext cx="2828143" cy="2241934"/>
          </a:xfrm>
          <a:prstGeom prst="rect">
            <a:avLst/>
          </a:prstGeom>
        </p:spPr>
      </p:pic>
      <p:pic>
        <p:nvPicPr>
          <p:cNvPr id="8" name="Picture 7">
            <a:extLst>
              <a:ext uri="{FF2B5EF4-FFF2-40B4-BE49-F238E27FC236}">
                <a16:creationId xmlns:a16="http://schemas.microsoft.com/office/drawing/2014/main" id="{EB90FF46-A63D-FC9D-9075-48B63D2B8847}"/>
              </a:ext>
            </a:extLst>
          </p:cNvPr>
          <p:cNvPicPr>
            <a:picLocks noChangeAspect="1"/>
          </p:cNvPicPr>
          <p:nvPr/>
        </p:nvPicPr>
        <p:blipFill rotWithShape="1">
          <a:blip r:embed="rId4"/>
          <a:srcRect l="20241" t="28433" r="51566" b="33173"/>
          <a:stretch/>
        </p:blipFill>
        <p:spPr>
          <a:xfrm>
            <a:off x="7947950" y="4464180"/>
            <a:ext cx="2828143" cy="2241934"/>
          </a:xfrm>
          <a:prstGeom prst="rect">
            <a:avLst/>
          </a:prstGeom>
        </p:spPr>
      </p:pic>
      <p:pic>
        <p:nvPicPr>
          <p:cNvPr id="13" name="Picture 12">
            <a:extLst>
              <a:ext uri="{FF2B5EF4-FFF2-40B4-BE49-F238E27FC236}">
                <a16:creationId xmlns:a16="http://schemas.microsoft.com/office/drawing/2014/main" id="{9BDE64F4-6DEB-3314-FC9D-2659F8224059}"/>
              </a:ext>
            </a:extLst>
          </p:cNvPr>
          <p:cNvPicPr>
            <a:picLocks noChangeAspect="1"/>
          </p:cNvPicPr>
          <p:nvPr/>
        </p:nvPicPr>
        <p:blipFill rotWithShape="1">
          <a:blip r:embed="rId5"/>
          <a:srcRect l="21118" t="27791" r="54909" b="34136"/>
          <a:stretch/>
        </p:blipFill>
        <p:spPr>
          <a:xfrm>
            <a:off x="599144" y="4541860"/>
            <a:ext cx="2828143" cy="2196533"/>
          </a:xfrm>
          <a:prstGeom prst="rect">
            <a:avLst/>
          </a:prstGeom>
        </p:spPr>
      </p:pic>
      <p:sp>
        <p:nvSpPr>
          <p:cNvPr id="14" name="TextBox 13">
            <a:extLst>
              <a:ext uri="{FF2B5EF4-FFF2-40B4-BE49-F238E27FC236}">
                <a16:creationId xmlns:a16="http://schemas.microsoft.com/office/drawing/2014/main" id="{9B5DB844-B61A-6EB4-B58A-6BB18E5A0DD2}"/>
              </a:ext>
            </a:extLst>
          </p:cNvPr>
          <p:cNvSpPr txBox="1"/>
          <p:nvPr/>
        </p:nvSpPr>
        <p:spPr>
          <a:xfrm>
            <a:off x="4420344" y="6173174"/>
            <a:ext cx="616945" cy="369332"/>
          </a:xfrm>
          <a:prstGeom prst="rect">
            <a:avLst/>
          </a:prstGeom>
          <a:noFill/>
        </p:spPr>
        <p:txBody>
          <a:bodyPr wrap="square" rtlCol="0">
            <a:spAutoFit/>
          </a:bodyPr>
          <a:lstStyle/>
          <a:p>
            <a:r>
              <a:rPr lang="en-US">
                <a:solidFill>
                  <a:schemeClr val="bg1"/>
                </a:solidFill>
              </a:rPr>
              <a:t>Fig 1</a:t>
            </a:r>
            <a:endParaRPr lang="en-GB">
              <a:solidFill>
                <a:schemeClr val="bg1"/>
              </a:solidFill>
            </a:endParaRPr>
          </a:p>
        </p:txBody>
      </p:sp>
      <p:sp>
        <p:nvSpPr>
          <p:cNvPr id="15" name="TextBox 14">
            <a:extLst>
              <a:ext uri="{FF2B5EF4-FFF2-40B4-BE49-F238E27FC236}">
                <a16:creationId xmlns:a16="http://schemas.microsoft.com/office/drawing/2014/main" id="{47E5FE90-1AEB-64C2-1F62-3B43516F40C1}"/>
              </a:ext>
            </a:extLst>
          </p:cNvPr>
          <p:cNvSpPr txBox="1"/>
          <p:nvPr/>
        </p:nvSpPr>
        <p:spPr>
          <a:xfrm>
            <a:off x="7937209" y="6173174"/>
            <a:ext cx="616945" cy="369332"/>
          </a:xfrm>
          <a:prstGeom prst="rect">
            <a:avLst/>
          </a:prstGeom>
          <a:noFill/>
        </p:spPr>
        <p:txBody>
          <a:bodyPr wrap="square" rtlCol="0">
            <a:spAutoFit/>
          </a:bodyPr>
          <a:lstStyle/>
          <a:p>
            <a:r>
              <a:rPr lang="en-US">
                <a:solidFill>
                  <a:schemeClr val="bg1"/>
                </a:solidFill>
              </a:rPr>
              <a:t>Fig 2</a:t>
            </a:r>
            <a:endParaRPr lang="en-GB">
              <a:solidFill>
                <a:schemeClr val="bg1"/>
              </a:solidFill>
            </a:endParaRPr>
          </a:p>
        </p:txBody>
      </p:sp>
    </p:spTree>
    <p:extLst>
      <p:ext uri="{BB962C8B-B14F-4D97-AF65-F5344CB8AC3E}">
        <p14:creationId xmlns:p14="http://schemas.microsoft.com/office/powerpoint/2010/main" val="31650236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6FD7F-B324-DDBE-A9FE-E5839A19C592}"/>
              </a:ext>
            </a:extLst>
          </p:cNvPr>
          <p:cNvSpPr>
            <a:spLocks noGrp="1"/>
          </p:cNvSpPr>
          <p:nvPr>
            <p:ph type="title"/>
          </p:nvPr>
        </p:nvSpPr>
        <p:spPr>
          <a:xfrm>
            <a:off x="2807523" y="217286"/>
            <a:ext cx="8548130" cy="969769"/>
          </a:xfrm>
        </p:spPr>
        <p:txBody>
          <a:bodyPr>
            <a:normAutofit fontScale="90000"/>
          </a:bodyPr>
          <a:lstStyle/>
          <a:p>
            <a:r>
              <a:rPr lang="en-US">
                <a:latin typeface="Proxima nova"/>
              </a:rPr>
              <a:t>Urine Sample From A Ketamine User </a:t>
            </a:r>
            <a:endParaRPr lang="en-GB">
              <a:latin typeface="Proxima nova"/>
            </a:endParaRPr>
          </a:p>
        </p:txBody>
      </p:sp>
      <p:pic>
        <p:nvPicPr>
          <p:cNvPr id="5" name="Picture 4">
            <a:extLst>
              <a:ext uri="{FF2B5EF4-FFF2-40B4-BE49-F238E27FC236}">
                <a16:creationId xmlns:a16="http://schemas.microsoft.com/office/drawing/2014/main" id="{3F61B2A5-F07C-9742-EE96-E61E8C5F6EFB}"/>
              </a:ext>
            </a:extLst>
          </p:cNvPr>
          <p:cNvPicPr>
            <a:picLocks noChangeAspect="1"/>
          </p:cNvPicPr>
          <p:nvPr/>
        </p:nvPicPr>
        <p:blipFill>
          <a:blip r:embed="rId2"/>
          <a:srcRect t="16803" r="1171" b="30971"/>
          <a:stretch/>
        </p:blipFill>
        <p:spPr>
          <a:xfrm>
            <a:off x="84881" y="1638142"/>
            <a:ext cx="11872656" cy="3581716"/>
          </a:xfrm>
          <a:prstGeom prst="rect">
            <a:avLst/>
          </a:prstGeom>
        </p:spPr>
      </p:pic>
    </p:spTree>
    <p:extLst>
      <p:ext uri="{BB962C8B-B14F-4D97-AF65-F5344CB8AC3E}">
        <p14:creationId xmlns:p14="http://schemas.microsoft.com/office/powerpoint/2010/main" val="30177948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E9DAC-88C6-C0C2-0653-143BDD50BF08}"/>
              </a:ext>
            </a:extLst>
          </p:cNvPr>
          <p:cNvSpPr>
            <a:spLocks noGrp="1"/>
          </p:cNvSpPr>
          <p:nvPr>
            <p:ph type="title"/>
          </p:nvPr>
        </p:nvSpPr>
        <p:spPr/>
        <p:txBody>
          <a:bodyPr/>
          <a:lstStyle/>
          <a:p>
            <a:r>
              <a:rPr lang="en-GB"/>
              <a:t>depressants</a:t>
            </a:r>
          </a:p>
        </p:txBody>
      </p:sp>
      <p:graphicFrame>
        <p:nvGraphicFramePr>
          <p:cNvPr id="15" name="Content Placeholder 2">
            <a:extLst>
              <a:ext uri="{FF2B5EF4-FFF2-40B4-BE49-F238E27FC236}">
                <a16:creationId xmlns:a16="http://schemas.microsoft.com/office/drawing/2014/main" id="{8285101E-6366-6D62-D38E-8522020FA036}"/>
              </a:ext>
            </a:extLst>
          </p:cNvPr>
          <p:cNvGraphicFramePr>
            <a:graphicFrameLocks noGrp="1"/>
          </p:cNvGraphicFramePr>
          <p:nvPr>
            <p:ph idx="1"/>
          </p:nvPr>
        </p:nvGraphicFramePr>
        <p:xfrm>
          <a:off x="581193" y="2215132"/>
          <a:ext cx="5638986" cy="3975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9">
            <a:extLst>
              <a:ext uri="{FF2B5EF4-FFF2-40B4-BE49-F238E27FC236}">
                <a16:creationId xmlns:a16="http://schemas.microsoft.com/office/drawing/2014/main" id="{A9BF038E-F4D9-9BFF-99C3-7582F936437B}"/>
              </a:ext>
            </a:extLst>
          </p:cNvPr>
          <p:cNvGrpSpPr>
            <a:grpSpLocks noChangeAspect="1"/>
          </p:cNvGrpSpPr>
          <p:nvPr/>
        </p:nvGrpSpPr>
        <p:grpSpPr>
          <a:xfrm>
            <a:off x="7995908" y="1990682"/>
            <a:ext cx="1927024" cy="1927016"/>
            <a:chOff x="0" y="0"/>
            <a:chExt cx="6350000" cy="6349975"/>
          </a:xfrm>
        </p:grpSpPr>
        <p:sp>
          <p:nvSpPr>
            <p:cNvPr id="5" name="Freeform 10">
              <a:extLst>
                <a:ext uri="{FF2B5EF4-FFF2-40B4-BE49-F238E27FC236}">
                  <a16:creationId xmlns:a16="http://schemas.microsoft.com/office/drawing/2014/main" id="{6420C1C4-8D2D-737D-ECCC-FCCCF329B6FC}"/>
                </a:ext>
              </a:extLst>
            </p:cNvPr>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8"/>
              <a:stretch>
                <a:fillRect l="-25046" r="-25046"/>
              </a:stretch>
            </a:blipFill>
          </p:spPr>
          <p:txBody>
            <a:bodyPr/>
            <a:lstStyle/>
            <a:p>
              <a:endParaRPr lang="en-GB"/>
            </a:p>
          </p:txBody>
        </p:sp>
      </p:grpSp>
      <p:grpSp>
        <p:nvGrpSpPr>
          <p:cNvPr id="6" name="Group 11">
            <a:extLst>
              <a:ext uri="{FF2B5EF4-FFF2-40B4-BE49-F238E27FC236}">
                <a16:creationId xmlns:a16="http://schemas.microsoft.com/office/drawing/2014/main" id="{89EE5F49-2D69-EF04-3B61-D7B740CB0F32}"/>
              </a:ext>
            </a:extLst>
          </p:cNvPr>
          <p:cNvGrpSpPr>
            <a:grpSpLocks noChangeAspect="1"/>
          </p:cNvGrpSpPr>
          <p:nvPr/>
        </p:nvGrpSpPr>
        <p:grpSpPr>
          <a:xfrm>
            <a:off x="9557698" y="3421115"/>
            <a:ext cx="2543439" cy="2543148"/>
            <a:chOff x="0" y="0"/>
            <a:chExt cx="6350013" cy="6349289"/>
          </a:xfrm>
        </p:grpSpPr>
        <p:sp>
          <p:nvSpPr>
            <p:cNvPr id="7" name="Freeform 12">
              <a:extLst>
                <a:ext uri="{FF2B5EF4-FFF2-40B4-BE49-F238E27FC236}">
                  <a16:creationId xmlns:a16="http://schemas.microsoft.com/office/drawing/2014/main" id="{D7BA0265-D03E-CEC5-8908-F72CEC9D2685}"/>
                </a:ext>
              </a:extLst>
            </p:cNvPr>
            <p:cNvSpPr/>
            <p:nvPr/>
          </p:nvSpPr>
          <p:spPr>
            <a:xfrm>
              <a:off x="-95250" y="-95136"/>
              <a:ext cx="6540525" cy="6539573"/>
            </a:xfrm>
            <a:custGeom>
              <a:avLst/>
              <a:gdLst/>
              <a:ahLst/>
              <a:cxnLst/>
              <a:rect l="l" t="t" r="r" b="b"/>
              <a:pathLst>
                <a:path w="6540525" h="6539573">
                  <a:moveTo>
                    <a:pt x="5684545" y="1101865"/>
                  </a:moveTo>
                  <a:cubicBezTo>
                    <a:pt x="5560364" y="886829"/>
                    <a:pt x="5335181" y="766521"/>
                    <a:pt x="5103533" y="766356"/>
                  </a:cubicBezTo>
                  <a:lnTo>
                    <a:pt x="5103571" y="766318"/>
                  </a:lnTo>
                  <a:cubicBezTo>
                    <a:pt x="4871923" y="766115"/>
                    <a:pt x="4646701" y="645821"/>
                    <a:pt x="4522559" y="430810"/>
                  </a:cubicBezTo>
                  <a:cubicBezTo>
                    <a:pt x="4337317" y="109919"/>
                    <a:pt x="3927030" y="0"/>
                    <a:pt x="3606140" y="185281"/>
                  </a:cubicBezTo>
                  <a:lnTo>
                    <a:pt x="3606089" y="185319"/>
                  </a:lnTo>
                  <a:lnTo>
                    <a:pt x="3606089" y="185115"/>
                  </a:lnTo>
                  <a:cubicBezTo>
                    <a:pt x="3406788" y="299936"/>
                    <a:pt x="3153854" y="309029"/>
                    <a:pt x="2939771" y="187630"/>
                  </a:cubicBezTo>
                  <a:cubicBezTo>
                    <a:pt x="2836743" y="126902"/>
                    <a:pt x="2719296" y="94958"/>
                    <a:pt x="2599703" y="95136"/>
                  </a:cubicBezTo>
                  <a:cubicBezTo>
                    <a:pt x="2351405" y="95136"/>
                    <a:pt x="2134641" y="230048"/>
                    <a:pt x="2018614" y="430568"/>
                  </a:cubicBezTo>
                  <a:lnTo>
                    <a:pt x="2018614" y="430530"/>
                  </a:lnTo>
                  <a:cubicBezTo>
                    <a:pt x="1902625" y="631012"/>
                    <a:pt x="1685811" y="765925"/>
                    <a:pt x="1437551" y="765925"/>
                  </a:cubicBezTo>
                  <a:cubicBezTo>
                    <a:pt x="1067029" y="765925"/>
                    <a:pt x="766686" y="1066267"/>
                    <a:pt x="766686" y="1436789"/>
                  </a:cubicBezTo>
                  <a:lnTo>
                    <a:pt x="766686" y="1436866"/>
                  </a:lnTo>
                  <a:lnTo>
                    <a:pt x="766483" y="1436789"/>
                  </a:lnTo>
                  <a:cubicBezTo>
                    <a:pt x="766280" y="1666672"/>
                    <a:pt x="647802" y="1890154"/>
                    <a:pt x="435902" y="2014906"/>
                  </a:cubicBezTo>
                  <a:cubicBezTo>
                    <a:pt x="331646" y="2073744"/>
                    <a:pt x="245134" y="2159541"/>
                    <a:pt x="185433" y="2263305"/>
                  </a:cubicBezTo>
                  <a:cubicBezTo>
                    <a:pt x="61277" y="2478367"/>
                    <a:pt x="69723" y="2733523"/>
                    <a:pt x="185395" y="2934246"/>
                  </a:cubicBezTo>
                  <a:lnTo>
                    <a:pt x="185357" y="2934246"/>
                  </a:lnTo>
                  <a:cubicBezTo>
                    <a:pt x="300939" y="3134932"/>
                    <a:pt x="309385" y="3390113"/>
                    <a:pt x="185230" y="3605149"/>
                  </a:cubicBezTo>
                  <a:cubicBezTo>
                    <a:pt x="0" y="3926002"/>
                    <a:pt x="109906" y="4336288"/>
                    <a:pt x="430797" y="4521569"/>
                  </a:cubicBezTo>
                  <a:lnTo>
                    <a:pt x="430835" y="4521607"/>
                  </a:lnTo>
                  <a:lnTo>
                    <a:pt x="430708" y="4521695"/>
                  </a:lnTo>
                  <a:cubicBezTo>
                    <a:pt x="631228" y="4637634"/>
                    <a:pt x="766077" y="4854448"/>
                    <a:pt x="766077" y="5102746"/>
                  </a:cubicBezTo>
                  <a:cubicBezTo>
                    <a:pt x="766077" y="5473268"/>
                    <a:pt x="1066419" y="5773611"/>
                    <a:pt x="1436929" y="5773611"/>
                  </a:cubicBezTo>
                  <a:cubicBezTo>
                    <a:pt x="1685239" y="5773611"/>
                    <a:pt x="1901965" y="5908497"/>
                    <a:pt x="2018030" y="6109018"/>
                  </a:cubicBezTo>
                  <a:cubicBezTo>
                    <a:pt x="2134019" y="6309449"/>
                    <a:pt x="2350821" y="6444425"/>
                    <a:pt x="2599093" y="6444425"/>
                  </a:cubicBezTo>
                  <a:cubicBezTo>
                    <a:pt x="2718685" y="6444579"/>
                    <a:pt x="2836127" y="6412633"/>
                    <a:pt x="2939161" y="6351918"/>
                  </a:cubicBezTo>
                  <a:cubicBezTo>
                    <a:pt x="3153194" y="6230544"/>
                    <a:pt x="3406191" y="6239637"/>
                    <a:pt x="3605479" y="6354496"/>
                  </a:cubicBezTo>
                  <a:lnTo>
                    <a:pt x="3605479" y="6354255"/>
                  </a:lnTo>
                  <a:lnTo>
                    <a:pt x="3605517" y="6354331"/>
                  </a:lnTo>
                  <a:cubicBezTo>
                    <a:pt x="3926408" y="6539573"/>
                    <a:pt x="4336694" y="6429617"/>
                    <a:pt x="4521987" y="6108764"/>
                  </a:cubicBezTo>
                  <a:cubicBezTo>
                    <a:pt x="4646130" y="5893766"/>
                    <a:pt x="4871314" y="5773446"/>
                    <a:pt x="5102961" y="5773281"/>
                  </a:cubicBezTo>
                  <a:lnTo>
                    <a:pt x="5102911" y="5773192"/>
                  </a:lnTo>
                  <a:cubicBezTo>
                    <a:pt x="5334558" y="5773027"/>
                    <a:pt x="5559780" y="5652707"/>
                    <a:pt x="5683885" y="5437709"/>
                  </a:cubicBezTo>
                  <a:cubicBezTo>
                    <a:pt x="5745010" y="5331855"/>
                    <a:pt x="5774017" y="5216234"/>
                    <a:pt x="5773890" y="5102213"/>
                  </a:cubicBezTo>
                  <a:lnTo>
                    <a:pt x="5773979" y="5102290"/>
                  </a:lnTo>
                  <a:cubicBezTo>
                    <a:pt x="5774182" y="4878846"/>
                    <a:pt x="5886145" y="4661358"/>
                    <a:pt x="6087059" y="4534828"/>
                  </a:cubicBezTo>
                  <a:cubicBezTo>
                    <a:pt x="6195364" y="4477881"/>
                    <a:pt x="6289357" y="4390620"/>
                    <a:pt x="6355029" y="4276866"/>
                  </a:cubicBezTo>
                  <a:cubicBezTo>
                    <a:pt x="6479222" y="4061753"/>
                    <a:pt x="6470777" y="3806572"/>
                    <a:pt x="6355118" y="3605886"/>
                  </a:cubicBezTo>
                  <a:lnTo>
                    <a:pt x="6355156" y="3605886"/>
                  </a:lnTo>
                  <a:cubicBezTo>
                    <a:pt x="6239535" y="3405201"/>
                    <a:pt x="6231077" y="3150020"/>
                    <a:pt x="6355245" y="2934971"/>
                  </a:cubicBezTo>
                  <a:cubicBezTo>
                    <a:pt x="6540525" y="2614080"/>
                    <a:pt x="6430568" y="2203832"/>
                    <a:pt x="6109677" y="2018552"/>
                  </a:cubicBezTo>
                  <a:lnTo>
                    <a:pt x="6109627" y="2018501"/>
                  </a:lnTo>
                  <a:lnTo>
                    <a:pt x="6109754" y="2018463"/>
                  </a:lnTo>
                  <a:cubicBezTo>
                    <a:pt x="5910847" y="1903375"/>
                    <a:pt x="5776557" y="1689088"/>
                    <a:pt x="5774436" y="1443267"/>
                  </a:cubicBezTo>
                  <a:cubicBezTo>
                    <a:pt x="5775604" y="1327265"/>
                    <a:pt x="5746686" y="1209536"/>
                    <a:pt x="5684545" y="1101865"/>
                  </a:cubicBezTo>
                </a:path>
              </a:pathLst>
            </a:custGeom>
            <a:blipFill>
              <a:blip r:embed="rId9"/>
              <a:stretch>
                <a:fillRect l="-25038" r="-25038"/>
              </a:stretch>
            </a:blipFill>
          </p:spPr>
          <p:txBody>
            <a:bodyPr/>
            <a:lstStyle/>
            <a:p>
              <a:endParaRPr lang="en-GB"/>
            </a:p>
          </p:txBody>
        </p:sp>
      </p:grpSp>
      <p:grpSp>
        <p:nvGrpSpPr>
          <p:cNvPr id="8" name="Group 7">
            <a:extLst>
              <a:ext uri="{FF2B5EF4-FFF2-40B4-BE49-F238E27FC236}">
                <a16:creationId xmlns:a16="http://schemas.microsoft.com/office/drawing/2014/main" id="{B93EB023-F558-DA04-1FCB-41BF27FE9963}"/>
              </a:ext>
            </a:extLst>
          </p:cNvPr>
          <p:cNvGrpSpPr>
            <a:grpSpLocks noChangeAspect="1"/>
          </p:cNvGrpSpPr>
          <p:nvPr/>
        </p:nvGrpSpPr>
        <p:grpSpPr>
          <a:xfrm>
            <a:off x="7158419" y="4195844"/>
            <a:ext cx="2166204" cy="2116066"/>
            <a:chOff x="0" y="0"/>
            <a:chExt cx="4828540" cy="4716780"/>
          </a:xfrm>
        </p:grpSpPr>
        <p:sp>
          <p:nvSpPr>
            <p:cNvPr id="9" name="Freeform 8">
              <a:extLst>
                <a:ext uri="{FF2B5EF4-FFF2-40B4-BE49-F238E27FC236}">
                  <a16:creationId xmlns:a16="http://schemas.microsoft.com/office/drawing/2014/main" id="{26BEABDF-1205-F26E-BCFB-0EFA8CFEA6EF}"/>
                </a:ext>
              </a:extLst>
            </p:cNvPr>
            <p:cNvSpPr/>
            <p:nvPr/>
          </p:nvSpPr>
          <p:spPr>
            <a:xfrm>
              <a:off x="0" y="-7620"/>
              <a:ext cx="4833620" cy="4726940"/>
            </a:xfrm>
            <a:custGeom>
              <a:avLst/>
              <a:gdLst/>
              <a:ahLst/>
              <a:cxnLst/>
              <a:rect l="l" t="t" r="r" b="b"/>
              <a:pathLst>
                <a:path w="4833620" h="4726940">
                  <a:moveTo>
                    <a:pt x="3416300" y="4662170"/>
                  </a:moveTo>
                  <a:cubicBezTo>
                    <a:pt x="3388360" y="4669790"/>
                    <a:pt x="3366770" y="4679950"/>
                    <a:pt x="3345180" y="4682490"/>
                  </a:cubicBezTo>
                  <a:cubicBezTo>
                    <a:pt x="3223260" y="4692650"/>
                    <a:pt x="3102610" y="4702810"/>
                    <a:pt x="2980690" y="4711700"/>
                  </a:cubicBezTo>
                  <a:cubicBezTo>
                    <a:pt x="2918460" y="4715510"/>
                    <a:pt x="2856230" y="4719320"/>
                    <a:pt x="2794000" y="4720590"/>
                  </a:cubicBezTo>
                  <a:cubicBezTo>
                    <a:pt x="2726690" y="4723130"/>
                    <a:pt x="2659380" y="4726940"/>
                    <a:pt x="2593340" y="4724400"/>
                  </a:cubicBezTo>
                  <a:cubicBezTo>
                    <a:pt x="2529840" y="4723130"/>
                    <a:pt x="2466340" y="4719320"/>
                    <a:pt x="2405380" y="4707890"/>
                  </a:cubicBezTo>
                  <a:cubicBezTo>
                    <a:pt x="2326640" y="4693920"/>
                    <a:pt x="2246630" y="4693920"/>
                    <a:pt x="2169160" y="4681220"/>
                  </a:cubicBezTo>
                  <a:cubicBezTo>
                    <a:pt x="1967230" y="4648200"/>
                    <a:pt x="1761490" y="4657090"/>
                    <a:pt x="1558290" y="4643120"/>
                  </a:cubicBezTo>
                  <a:cubicBezTo>
                    <a:pt x="1443990" y="4635500"/>
                    <a:pt x="1329690" y="4617720"/>
                    <a:pt x="1215390" y="4602480"/>
                  </a:cubicBezTo>
                  <a:cubicBezTo>
                    <a:pt x="1085850" y="4585970"/>
                    <a:pt x="956310" y="4566920"/>
                    <a:pt x="825500" y="4549140"/>
                  </a:cubicBezTo>
                  <a:cubicBezTo>
                    <a:pt x="730250" y="4536440"/>
                    <a:pt x="633730" y="4523740"/>
                    <a:pt x="538480" y="4511040"/>
                  </a:cubicBezTo>
                  <a:cubicBezTo>
                    <a:pt x="535940" y="4511040"/>
                    <a:pt x="533400" y="4509770"/>
                    <a:pt x="530860" y="4509770"/>
                  </a:cubicBezTo>
                  <a:cubicBezTo>
                    <a:pt x="450850" y="4475479"/>
                    <a:pt x="365760" y="4448810"/>
                    <a:pt x="292100" y="4404360"/>
                  </a:cubicBezTo>
                  <a:cubicBezTo>
                    <a:pt x="167640" y="4328160"/>
                    <a:pt x="114300" y="4206240"/>
                    <a:pt x="109220" y="4062730"/>
                  </a:cubicBezTo>
                  <a:cubicBezTo>
                    <a:pt x="107950" y="4013200"/>
                    <a:pt x="101600" y="3964940"/>
                    <a:pt x="101600" y="3915410"/>
                  </a:cubicBezTo>
                  <a:cubicBezTo>
                    <a:pt x="102870" y="3846830"/>
                    <a:pt x="107950" y="3779520"/>
                    <a:pt x="111760" y="3712210"/>
                  </a:cubicBezTo>
                  <a:cubicBezTo>
                    <a:pt x="121920" y="3511550"/>
                    <a:pt x="127000" y="3310890"/>
                    <a:pt x="111760" y="3110230"/>
                  </a:cubicBezTo>
                  <a:cubicBezTo>
                    <a:pt x="97790" y="2929890"/>
                    <a:pt x="85090" y="2750820"/>
                    <a:pt x="71120" y="2570480"/>
                  </a:cubicBezTo>
                  <a:cubicBezTo>
                    <a:pt x="62230" y="2454910"/>
                    <a:pt x="50800" y="2340610"/>
                    <a:pt x="43180" y="2225040"/>
                  </a:cubicBezTo>
                  <a:cubicBezTo>
                    <a:pt x="38100" y="2148840"/>
                    <a:pt x="39370" y="2071370"/>
                    <a:pt x="34290" y="1995170"/>
                  </a:cubicBezTo>
                  <a:cubicBezTo>
                    <a:pt x="31750" y="1951990"/>
                    <a:pt x="17780" y="1910080"/>
                    <a:pt x="16510" y="1866900"/>
                  </a:cubicBezTo>
                  <a:cubicBezTo>
                    <a:pt x="11430" y="1762760"/>
                    <a:pt x="10160" y="1657350"/>
                    <a:pt x="7620" y="1551940"/>
                  </a:cubicBezTo>
                  <a:cubicBezTo>
                    <a:pt x="6350" y="1511300"/>
                    <a:pt x="0" y="1470660"/>
                    <a:pt x="1270" y="1430020"/>
                  </a:cubicBezTo>
                  <a:cubicBezTo>
                    <a:pt x="2540" y="1366520"/>
                    <a:pt x="10160" y="1303020"/>
                    <a:pt x="11430" y="1239520"/>
                  </a:cubicBezTo>
                  <a:cubicBezTo>
                    <a:pt x="12700" y="1165860"/>
                    <a:pt x="5080" y="1092200"/>
                    <a:pt x="7620" y="1019810"/>
                  </a:cubicBezTo>
                  <a:cubicBezTo>
                    <a:pt x="7620" y="949960"/>
                    <a:pt x="16510" y="881380"/>
                    <a:pt x="25400" y="811530"/>
                  </a:cubicBezTo>
                  <a:cubicBezTo>
                    <a:pt x="27940" y="787400"/>
                    <a:pt x="45720" y="765810"/>
                    <a:pt x="50800" y="741680"/>
                  </a:cubicBezTo>
                  <a:cubicBezTo>
                    <a:pt x="72390" y="622300"/>
                    <a:pt x="95250" y="502920"/>
                    <a:pt x="151130" y="392430"/>
                  </a:cubicBezTo>
                  <a:cubicBezTo>
                    <a:pt x="163830" y="368300"/>
                    <a:pt x="184150" y="346710"/>
                    <a:pt x="203200" y="327660"/>
                  </a:cubicBezTo>
                  <a:cubicBezTo>
                    <a:pt x="209550" y="321310"/>
                    <a:pt x="224790" y="325120"/>
                    <a:pt x="228600" y="325120"/>
                  </a:cubicBezTo>
                  <a:cubicBezTo>
                    <a:pt x="237490" y="308610"/>
                    <a:pt x="242570" y="292100"/>
                    <a:pt x="252730" y="284480"/>
                  </a:cubicBezTo>
                  <a:cubicBezTo>
                    <a:pt x="307340" y="242570"/>
                    <a:pt x="364490" y="212090"/>
                    <a:pt x="435610" y="204470"/>
                  </a:cubicBezTo>
                  <a:cubicBezTo>
                    <a:pt x="488950" y="198120"/>
                    <a:pt x="541020" y="175260"/>
                    <a:pt x="594360" y="162560"/>
                  </a:cubicBezTo>
                  <a:cubicBezTo>
                    <a:pt x="659130" y="147320"/>
                    <a:pt x="723900" y="129540"/>
                    <a:pt x="791210" y="120650"/>
                  </a:cubicBezTo>
                  <a:cubicBezTo>
                    <a:pt x="852170" y="113030"/>
                    <a:pt x="910590" y="96520"/>
                    <a:pt x="972820" y="91440"/>
                  </a:cubicBezTo>
                  <a:cubicBezTo>
                    <a:pt x="1036320" y="86360"/>
                    <a:pt x="1099820" y="71120"/>
                    <a:pt x="1164590" y="66040"/>
                  </a:cubicBezTo>
                  <a:cubicBezTo>
                    <a:pt x="1339850" y="53340"/>
                    <a:pt x="1516380" y="44450"/>
                    <a:pt x="1691640" y="34290"/>
                  </a:cubicBezTo>
                  <a:cubicBezTo>
                    <a:pt x="1734820" y="31750"/>
                    <a:pt x="1778000" y="34290"/>
                    <a:pt x="1821180" y="35560"/>
                  </a:cubicBezTo>
                  <a:cubicBezTo>
                    <a:pt x="1842770" y="36830"/>
                    <a:pt x="1864360" y="41910"/>
                    <a:pt x="1887220" y="44450"/>
                  </a:cubicBezTo>
                  <a:cubicBezTo>
                    <a:pt x="1897380" y="45720"/>
                    <a:pt x="1907540" y="41910"/>
                    <a:pt x="1917700" y="41910"/>
                  </a:cubicBezTo>
                  <a:cubicBezTo>
                    <a:pt x="1948180" y="41910"/>
                    <a:pt x="1979930" y="41910"/>
                    <a:pt x="2010410" y="40640"/>
                  </a:cubicBezTo>
                  <a:cubicBezTo>
                    <a:pt x="2068830" y="38100"/>
                    <a:pt x="2128520" y="31750"/>
                    <a:pt x="2186940" y="31750"/>
                  </a:cubicBezTo>
                  <a:cubicBezTo>
                    <a:pt x="2244090" y="31750"/>
                    <a:pt x="2301240" y="35560"/>
                    <a:pt x="2358390" y="38100"/>
                  </a:cubicBezTo>
                  <a:lnTo>
                    <a:pt x="2404110" y="38100"/>
                  </a:lnTo>
                  <a:cubicBezTo>
                    <a:pt x="2473960" y="35560"/>
                    <a:pt x="2542540" y="35560"/>
                    <a:pt x="2612390" y="31750"/>
                  </a:cubicBezTo>
                  <a:cubicBezTo>
                    <a:pt x="2679700" y="27940"/>
                    <a:pt x="2745740" y="19050"/>
                    <a:pt x="2813050" y="15240"/>
                  </a:cubicBezTo>
                  <a:cubicBezTo>
                    <a:pt x="2844800" y="12700"/>
                    <a:pt x="2877820" y="12700"/>
                    <a:pt x="2909570" y="19050"/>
                  </a:cubicBezTo>
                  <a:cubicBezTo>
                    <a:pt x="2957830" y="27940"/>
                    <a:pt x="3003550" y="33020"/>
                    <a:pt x="3051810" y="19050"/>
                  </a:cubicBezTo>
                  <a:cubicBezTo>
                    <a:pt x="3069590" y="13970"/>
                    <a:pt x="3092450" y="22860"/>
                    <a:pt x="3112770" y="25400"/>
                  </a:cubicBezTo>
                  <a:cubicBezTo>
                    <a:pt x="3121660" y="26670"/>
                    <a:pt x="3131820" y="29210"/>
                    <a:pt x="3136900" y="25400"/>
                  </a:cubicBezTo>
                  <a:cubicBezTo>
                    <a:pt x="3171190" y="0"/>
                    <a:pt x="3202940" y="6350"/>
                    <a:pt x="3235960" y="27940"/>
                  </a:cubicBezTo>
                  <a:cubicBezTo>
                    <a:pt x="3239770" y="30480"/>
                    <a:pt x="3249930" y="24130"/>
                    <a:pt x="3257550" y="24130"/>
                  </a:cubicBezTo>
                  <a:cubicBezTo>
                    <a:pt x="3288030" y="24130"/>
                    <a:pt x="3318510" y="24130"/>
                    <a:pt x="3350260" y="25400"/>
                  </a:cubicBezTo>
                  <a:cubicBezTo>
                    <a:pt x="3373120" y="26670"/>
                    <a:pt x="3394710" y="34290"/>
                    <a:pt x="3417570" y="36830"/>
                  </a:cubicBezTo>
                  <a:cubicBezTo>
                    <a:pt x="3467100" y="43180"/>
                    <a:pt x="3517900" y="53340"/>
                    <a:pt x="3568700" y="53340"/>
                  </a:cubicBezTo>
                  <a:cubicBezTo>
                    <a:pt x="3663950" y="54610"/>
                    <a:pt x="3759200" y="58420"/>
                    <a:pt x="3853180" y="78740"/>
                  </a:cubicBezTo>
                  <a:cubicBezTo>
                    <a:pt x="3940809" y="97790"/>
                    <a:pt x="4030980" y="97790"/>
                    <a:pt x="4119880" y="113030"/>
                  </a:cubicBezTo>
                  <a:cubicBezTo>
                    <a:pt x="4173220" y="121920"/>
                    <a:pt x="4227830" y="138430"/>
                    <a:pt x="4273550" y="165100"/>
                  </a:cubicBezTo>
                  <a:cubicBezTo>
                    <a:pt x="4323080" y="193040"/>
                    <a:pt x="4361180" y="238760"/>
                    <a:pt x="4405630" y="276860"/>
                  </a:cubicBezTo>
                  <a:cubicBezTo>
                    <a:pt x="4422139" y="290830"/>
                    <a:pt x="4446270" y="300990"/>
                    <a:pt x="4457700" y="318770"/>
                  </a:cubicBezTo>
                  <a:cubicBezTo>
                    <a:pt x="4490720" y="367030"/>
                    <a:pt x="4519930" y="417830"/>
                    <a:pt x="4549140" y="468630"/>
                  </a:cubicBezTo>
                  <a:cubicBezTo>
                    <a:pt x="4570730" y="505460"/>
                    <a:pt x="4592320" y="543560"/>
                    <a:pt x="4608830" y="581660"/>
                  </a:cubicBezTo>
                  <a:cubicBezTo>
                    <a:pt x="4626610" y="626110"/>
                    <a:pt x="4640580" y="671830"/>
                    <a:pt x="4654550" y="718820"/>
                  </a:cubicBezTo>
                  <a:cubicBezTo>
                    <a:pt x="4676140" y="792480"/>
                    <a:pt x="4701540" y="866140"/>
                    <a:pt x="4715510" y="942340"/>
                  </a:cubicBezTo>
                  <a:cubicBezTo>
                    <a:pt x="4735830" y="1049020"/>
                    <a:pt x="4745990" y="1158240"/>
                    <a:pt x="4761230" y="1266190"/>
                  </a:cubicBezTo>
                  <a:cubicBezTo>
                    <a:pt x="4766310" y="1301750"/>
                    <a:pt x="4772660" y="1337310"/>
                    <a:pt x="4775200" y="1372870"/>
                  </a:cubicBezTo>
                  <a:cubicBezTo>
                    <a:pt x="4782820" y="1474470"/>
                    <a:pt x="4787900" y="1574800"/>
                    <a:pt x="4794250" y="1676400"/>
                  </a:cubicBezTo>
                  <a:cubicBezTo>
                    <a:pt x="4803140" y="1802130"/>
                    <a:pt x="4815840" y="1926590"/>
                    <a:pt x="4822190" y="2052320"/>
                  </a:cubicBezTo>
                  <a:cubicBezTo>
                    <a:pt x="4828540" y="2172970"/>
                    <a:pt x="4833620" y="2294890"/>
                    <a:pt x="4831080" y="2416810"/>
                  </a:cubicBezTo>
                  <a:cubicBezTo>
                    <a:pt x="4827270" y="2620010"/>
                    <a:pt x="4817110" y="2821940"/>
                    <a:pt x="4806950" y="3025140"/>
                  </a:cubicBezTo>
                  <a:cubicBezTo>
                    <a:pt x="4800600" y="3150870"/>
                    <a:pt x="4791710" y="3275330"/>
                    <a:pt x="4779010" y="3399790"/>
                  </a:cubicBezTo>
                  <a:cubicBezTo>
                    <a:pt x="4766310" y="3524250"/>
                    <a:pt x="4747260" y="3647440"/>
                    <a:pt x="4733290" y="3771900"/>
                  </a:cubicBezTo>
                  <a:cubicBezTo>
                    <a:pt x="4723130" y="3858260"/>
                    <a:pt x="4720590" y="3944620"/>
                    <a:pt x="4709160" y="4029710"/>
                  </a:cubicBezTo>
                  <a:cubicBezTo>
                    <a:pt x="4699000" y="4107180"/>
                    <a:pt x="4660900" y="4175760"/>
                    <a:pt x="4610100" y="4232910"/>
                  </a:cubicBezTo>
                  <a:cubicBezTo>
                    <a:pt x="4568191" y="4281170"/>
                    <a:pt x="4535170" y="4335780"/>
                    <a:pt x="4491991" y="4382770"/>
                  </a:cubicBezTo>
                  <a:cubicBezTo>
                    <a:pt x="4453891" y="4424679"/>
                    <a:pt x="4411981" y="4466590"/>
                    <a:pt x="4345941" y="4467860"/>
                  </a:cubicBezTo>
                  <a:cubicBezTo>
                    <a:pt x="4330700" y="4467860"/>
                    <a:pt x="4316731" y="4483100"/>
                    <a:pt x="4301491" y="4490720"/>
                  </a:cubicBezTo>
                  <a:cubicBezTo>
                    <a:pt x="4236720" y="4518660"/>
                    <a:pt x="4169411" y="4542790"/>
                    <a:pt x="4105911" y="4573270"/>
                  </a:cubicBezTo>
                  <a:cubicBezTo>
                    <a:pt x="3989070" y="4629150"/>
                    <a:pt x="3863341" y="4638040"/>
                    <a:pt x="3737611" y="4643120"/>
                  </a:cubicBezTo>
                  <a:cubicBezTo>
                    <a:pt x="3689351" y="4645660"/>
                    <a:pt x="3639820" y="4641850"/>
                    <a:pt x="3591561" y="4645660"/>
                  </a:cubicBezTo>
                  <a:cubicBezTo>
                    <a:pt x="3567431" y="4646930"/>
                    <a:pt x="3544570" y="4658360"/>
                    <a:pt x="3521711" y="4663440"/>
                  </a:cubicBezTo>
                  <a:cubicBezTo>
                    <a:pt x="3511551" y="4665980"/>
                    <a:pt x="3501391" y="4664710"/>
                    <a:pt x="3489961" y="4665980"/>
                  </a:cubicBezTo>
                  <a:cubicBezTo>
                    <a:pt x="3474720" y="4667250"/>
                    <a:pt x="3459481" y="4671060"/>
                    <a:pt x="3444241" y="4669790"/>
                  </a:cubicBezTo>
                  <a:cubicBezTo>
                    <a:pt x="3429000" y="4667250"/>
                    <a:pt x="3418841" y="4662170"/>
                    <a:pt x="3416300" y="4662170"/>
                  </a:cubicBezTo>
                  <a:close/>
                </a:path>
              </a:pathLst>
            </a:custGeom>
            <a:blipFill>
              <a:blip r:embed="rId10"/>
              <a:stretch>
                <a:fillRect l="-23271" r="-23271"/>
              </a:stretch>
            </a:blipFill>
          </p:spPr>
          <p:txBody>
            <a:bodyPr/>
            <a:lstStyle/>
            <a:p>
              <a:endParaRPr lang="en-GB"/>
            </a:p>
          </p:txBody>
        </p:sp>
      </p:grpSp>
    </p:spTree>
    <p:extLst>
      <p:ext uri="{BB962C8B-B14F-4D97-AF65-F5344CB8AC3E}">
        <p14:creationId xmlns:p14="http://schemas.microsoft.com/office/powerpoint/2010/main" val="35281508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E3960-D22B-92F6-8F43-96FC37523137}"/>
              </a:ext>
            </a:extLst>
          </p:cNvPr>
          <p:cNvSpPr>
            <a:spLocks noGrp="1"/>
          </p:cNvSpPr>
          <p:nvPr>
            <p:ph type="title"/>
          </p:nvPr>
        </p:nvSpPr>
        <p:spPr/>
        <p:txBody>
          <a:bodyPr/>
          <a:lstStyle/>
          <a:p>
            <a:r>
              <a:rPr lang="en-GB" dirty="0"/>
              <a:t>Opiates/Opioids/pain medication</a:t>
            </a:r>
          </a:p>
        </p:txBody>
      </p:sp>
      <p:graphicFrame>
        <p:nvGraphicFramePr>
          <p:cNvPr id="11" name="Content Placeholder 2">
            <a:extLst>
              <a:ext uri="{FF2B5EF4-FFF2-40B4-BE49-F238E27FC236}">
                <a16:creationId xmlns:a16="http://schemas.microsoft.com/office/drawing/2014/main" id="{4E2FF30F-6EDE-E49B-4EE4-FAAF745277FC}"/>
              </a:ext>
            </a:extLst>
          </p:cNvPr>
          <p:cNvGraphicFramePr>
            <a:graphicFrameLocks noGrp="1"/>
          </p:cNvGraphicFramePr>
          <p:nvPr>
            <p:ph idx="1"/>
          </p:nvPr>
        </p:nvGraphicFramePr>
        <p:xfrm>
          <a:off x="581193" y="2180496"/>
          <a:ext cx="6305030" cy="3678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9">
            <a:extLst>
              <a:ext uri="{FF2B5EF4-FFF2-40B4-BE49-F238E27FC236}">
                <a16:creationId xmlns:a16="http://schemas.microsoft.com/office/drawing/2014/main" id="{F60CAFD1-2B55-63F9-92C2-404077CAF679}"/>
              </a:ext>
            </a:extLst>
          </p:cNvPr>
          <p:cNvGrpSpPr>
            <a:grpSpLocks noChangeAspect="1"/>
          </p:cNvGrpSpPr>
          <p:nvPr/>
        </p:nvGrpSpPr>
        <p:grpSpPr>
          <a:xfrm>
            <a:off x="7198142" y="1883975"/>
            <a:ext cx="2476436" cy="2476426"/>
            <a:chOff x="0" y="0"/>
            <a:chExt cx="6350000" cy="6349975"/>
          </a:xfrm>
        </p:grpSpPr>
        <p:sp>
          <p:nvSpPr>
            <p:cNvPr id="5" name="Freeform 10">
              <a:extLst>
                <a:ext uri="{FF2B5EF4-FFF2-40B4-BE49-F238E27FC236}">
                  <a16:creationId xmlns:a16="http://schemas.microsoft.com/office/drawing/2014/main" id="{ACC02FE1-0812-358F-A4A2-7938FF207A2C}"/>
                </a:ext>
              </a:extLst>
            </p:cNvPr>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8"/>
              <a:stretch>
                <a:fillRect l="-25329" r="-25329"/>
              </a:stretch>
            </a:blipFill>
          </p:spPr>
          <p:txBody>
            <a:bodyPr/>
            <a:lstStyle/>
            <a:p>
              <a:endParaRPr lang="en-GB"/>
            </a:p>
          </p:txBody>
        </p:sp>
      </p:grpSp>
      <p:grpSp>
        <p:nvGrpSpPr>
          <p:cNvPr id="6" name="Group 7">
            <a:extLst>
              <a:ext uri="{FF2B5EF4-FFF2-40B4-BE49-F238E27FC236}">
                <a16:creationId xmlns:a16="http://schemas.microsoft.com/office/drawing/2014/main" id="{6443FA97-5B13-05A4-E6D1-2AE59464442B}"/>
              </a:ext>
            </a:extLst>
          </p:cNvPr>
          <p:cNvGrpSpPr>
            <a:grpSpLocks noChangeAspect="1"/>
          </p:cNvGrpSpPr>
          <p:nvPr/>
        </p:nvGrpSpPr>
        <p:grpSpPr>
          <a:xfrm>
            <a:off x="7731337" y="4369493"/>
            <a:ext cx="2372220" cy="2317313"/>
            <a:chOff x="0" y="0"/>
            <a:chExt cx="4828540" cy="4716780"/>
          </a:xfrm>
        </p:grpSpPr>
        <p:sp>
          <p:nvSpPr>
            <p:cNvPr id="7" name="Freeform 8">
              <a:extLst>
                <a:ext uri="{FF2B5EF4-FFF2-40B4-BE49-F238E27FC236}">
                  <a16:creationId xmlns:a16="http://schemas.microsoft.com/office/drawing/2014/main" id="{F44AAA28-8AAF-D3D2-80D4-25103730B9B8}"/>
                </a:ext>
              </a:extLst>
            </p:cNvPr>
            <p:cNvSpPr/>
            <p:nvPr/>
          </p:nvSpPr>
          <p:spPr>
            <a:xfrm>
              <a:off x="0" y="-7620"/>
              <a:ext cx="4833620" cy="4726940"/>
            </a:xfrm>
            <a:custGeom>
              <a:avLst/>
              <a:gdLst/>
              <a:ahLst/>
              <a:cxnLst/>
              <a:rect l="l" t="t" r="r" b="b"/>
              <a:pathLst>
                <a:path w="4833620" h="4726940">
                  <a:moveTo>
                    <a:pt x="3416300" y="4662170"/>
                  </a:moveTo>
                  <a:cubicBezTo>
                    <a:pt x="3388360" y="4669790"/>
                    <a:pt x="3366770" y="4679950"/>
                    <a:pt x="3345180" y="4682490"/>
                  </a:cubicBezTo>
                  <a:cubicBezTo>
                    <a:pt x="3223260" y="4692650"/>
                    <a:pt x="3102610" y="4702810"/>
                    <a:pt x="2980690" y="4711700"/>
                  </a:cubicBezTo>
                  <a:cubicBezTo>
                    <a:pt x="2918460" y="4715510"/>
                    <a:pt x="2856230" y="4719320"/>
                    <a:pt x="2794000" y="4720590"/>
                  </a:cubicBezTo>
                  <a:cubicBezTo>
                    <a:pt x="2726690" y="4723130"/>
                    <a:pt x="2659380" y="4726940"/>
                    <a:pt x="2593340" y="4724400"/>
                  </a:cubicBezTo>
                  <a:cubicBezTo>
                    <a:pt x="2529840" y="4723130"/>
                    <a:pt x="2466340" y="4719320"/>
                    <a:pt x="2405380" y="4707890"/>
                  </a:cubicBezTo>
                  <a:cubicBezTo>
                    <a:pt x="2326640" y="4693920"/>
                    <a:pt x="2246630" y="4693920"/>
                    <a:pt x="2169160" y="4681220"/>
                  </a:cubicBezTo>
                  <a:cubicBezTo>
                    <a:pt x="1967230" y="4648200"/>
                    <a:pt x="1761490" y="4657090"/>
                    <a:pt x="1558290" y="4643120"/>
                  </a:cubicBezTo>
                  <a:cubicBezTo>
                    <a:pt x="1443990" y="4635500"/>
                    <a:pt x="1329690" y="4617720"/>
                    <a:pt x="1215390" y="4602480"/>
                  </a:cubicBezTo>
                  <a:cubicBezTo>
                    <a:pt x="1085850" y="4585970"/>
                    <a:pt x="956310" y="4566920"/>
                    <a:pt x="825500" y="4549140"/>
                  </a:cubicBezTo>
                  <a:cubicBezTo>
                    <a:pt x="730250" y="4536440"/>
                    <a:pt x="633730" y="4523740"/>
                    <a:pt x="538480" y="4511040"/>
                  </a:cubicBezTo>
                  <a:cubicBezTo>
                    <a:pt x="535940" y="4511040"/>
                    <a:pt x="533400" y="4509770"/>
                    <a:pt x="530860" y="4509770"/>
                  </a:cubicBezTo>
                  <a:cubicBezTo>
                    <a:pt x="450850" y="4475479"/>
                    <a:pt x="365760" y="4448810"/>
                    <a:pt x="292100" y="4404360"/>
                  </a:cubicBezTo>
                  <a:cubicBezTo>
                    <a:pt x="167640" y="4328160"/>
                    <a:pt x="114300" y="4206240"/>
                    <a:pt x="109220" y="4062730"/>
                  </a:cubicBezTo>
                  <a:cubicBezTo>
                    <a:pt x="107950" y="4013200"/>
                    <a:pt x="101600" y="3964940"/>
                    <a:pt x="101600" y="3915410"/>
                  </a:cubicBezTo>
                  <a:cubicBezTo>
                    <a:pt x="102870" y="3846830"/>
                    <a:pt x="107950" y="3779520"/>
                    <a:pt x="111760" y="3712210"/>
                  </a:cubicBezTo>
                  <a:cubicBezTo>
                    <a:pt x="121920" y="3511550"/>
                    <a:pt x="127000" y="3310890"/>
                    <a:pt x="111760" y="3110230"/>
                  </a:cubicBezTo>
                  <a:cubicBezTo>
                    <a:pt x="97790" y="2929890"/>
                    <a:pt x="85090" y="2750820"/>
                    <a:pt x="71120" y="2570480"/>
                  </a:cubicBezTo>
                  <a:cubicBezTo>
                    <a:pt x="62230" y="2454910"/>
                    <a:pt x="50800" y="2340610"/>
                    <a:pt x="43180" y="2225040"/>
                  </a:cubicBezTo>
                  <a:cubicBezTo>
                    <a:pt x="38100" y="2148840"/>
                    <a:pt x="39370" y="2071370"/>
                    <a:pt x="34290" y="1995170"/>
                  </a:cubicBezTo>
                  <a:cubicBezTo>
                    <a:pt x="31750" y="1951990"/>
                    <a:pt x="17780" y="1910080"/>
                    <a:pt x="16510" y="1866900"/>
                  </a:cubicBezTo>
                  <a:cubicBezTo>
                    <a:pt x="11430" y="1762760"/>
                    <a:pt x="10160" y="1657350"/>
                    <a:pt x="7620" y="1551940"/>
                  </a:cubicBezTo>
                  <a:cubicBezTo>
                    <a:pt x="6350" y="1511300"/>
                    <a:pt x="0" y="1470660"/>
                    <a:pt x="1270" y="1430020"/>
                  </a:cubicBezTo>
                  <a:cubicBezTo>
                    <a:pt x="2540" y="1366520"/>
                    <a:pt x="10160" y="1303020"/>
                    <a:pt x="11430" y="1239520"/>
                  </a:cubicBezTo>
                  <a:cubicBezTo>
                    <a:pt x="12700" y="1165860"/>
                    <a:pt x="5080" y="1092200"/>
                    <a:pt x="7620" y="1019810"/>
                  </a:cubicBezTo>
                  <a:cubicBezTo>
                    <a:pt x="7620" y="949960"/>
                    <a:pt x="16510" y="881380"/>
                    <a:pt x="25400" y="811530"/>
                  </a:cubicBezTo>
                  <a:cubicBezTo>
                    <a:pt x="27940" y="787400"/>
                    <a:pt x="45720" y="765810"/>
                    <a:pt x="50800" y="741680"/>
                  </a:cubicBezTo>
                  <a:cubicBezTo>
                    <a:pt x="72390" y="622300"/>
                    <a:pt x="95250" y="502920"/>
                    <a:pt x="151130" y="392430"/>
                  </a:cubicBezTo>
                  <a:cubicBezTo>
                    <a:pt x="163830" y="368300"/>
                    <a:pt x="184150" y="346710"/>
                    <a:pt x="203200" y="327660"/>
                  </a:cubicBezTo>
                  <a:cubicBezTo>
                    <a:pt x="209550" y="321310"/>
                    <a:pt x="224790" y="325120"/>
                    <a:pt x="228600" y="325120"/>
                  </a:cubicBezTo>
                  <a:cubicBezTo>
                    <a:pt x="237490" y="308610"/>
                    <a:pt x="242570" y="292100"/>
                    <a:pt x="252730" y="284480"/>
                  </a:cubicBezTo>
                  <a:cubicBezTo>
                    <a:pt x="307340" y="242570"/>
                    <a:pt x="364490" y="212090"/>
                    <a:pt x="435610" y="204470"/>
                  </a:cubicBezTo>
                  <a:cubicBezTo>
                    <a:pt x="488950" y="198120"/>
                    <a:pt x="541020" y="175260"/>
                    <a:pt x="594360" y="162560"/>
                  </a:cubicBezTo>
                  <a:cubicBezTo>
                    <a:pt x="659130" y="147320"/>
                    <a:pt x="723900" y="129540"/>
                    <a:pt x="791210" y="120650"/>
                  </a:cubicBezTo>
                  <a:cubicBezTo>
                    <a:pt x="852170" y="113030"/>
                    <a:pt x="910590" y="96520"/>
                    <a:pt x="972820" y="91440"/>
                  </a:cubicBezTo>
                  <a:cubicBezTo>
                    <a:pt x="1036320" y="86360"/>
                    <a:pt x="1099820" y="71120"/>
                    <a:pt x="1164590" y="66040"/>
                  </a:cubicBezTo>
                  <a:cubicBezTo>
                    <a:pt x="1339850" y="53340"/>
                    <a:pt x="1516380" y="44450"/>
                    <a:pt x="1691640" y="34290"/>
                  </a:cubicBezTo>
                  <a:cubicBezTo>
                    <a:pt x="1734820" y="31750"/>
                    <a:pt x="1778000" y="34290"/>
                    <a:pt x="1821180" y="35560"/>
                  </a:cubicBezTo>
                  <a:cubicBezTo>
                    <a:pt x="1842770" y="36830"/>
                    <a:pt x="1864360" y="41910"/>
                    <a:pt x="1887220" y="44450"/>
                  </a:cubicBezTo>
                  <a:cubicBezTo>
                    <a:pt x="1897380" y="45720"/>
                    <a:pt x="1907540" y="41910"/>
                    <a:pt x="1917700" y="41910"/>
                  </a:cubicBezTo>
                  <a:cubicBezTo>
                    <a:pt x="1948180" y="41910"/>
                    <a:pt x="1979930" y="41910"/>
                    <a:pt x="2010410" y="40640"/>
                  </a:cubicBezTo>
                  <a:cubicBezTo>
                    <a:pt x="2068830" y="38100"/>
                    <a:pt x="2128520" y="31750"/>
                    <a:pt x="2186940" y="31750"/>
                  </a:cubicBezTo>
                  <a:cubicBezTo>
                    <a:pt x="2244090" y="31750"/>
                    <a:pt x="2301240" y="35560"/>
                    <a:pt x="2358390" y="38100"/>
                  </a:cubicBezTo>
                  <a:lnTo>
                    <a:pt x="2404110" y="38100"/>
                  </a:lnTo>
                  <a:cubicBezTo>
                    <a:pt x="2473960" y="35560"/>
                    <a:pt x="2542540" y="35560"/>
                    <a:pt x="2612390" y="31750"/>
                  </a:cubicBezTo>
                  <a:cubicBezTo>
                    <a:pt x="2679700" y="27940"/>
                    <a:pt x="2745740" y="19050"/>
                    <a:pt x="2813050" y="15240"/>
                  </a:cubicBezTo>
                  <a:cubicBezTo>
                    <a:pt x="2844800" y="12700"/>
                    <a:pt x="2877820" y="12700"/>
                    <a:pt x="2909570" y="19050"/>
                  </a:cubicBezTo>
                  <a:cubicBezTo>
                    <a:pt x="2957830" y="27940"/>
                    <a:pt x="3003550" y="33020"/>
                    <a:pt x="3051810" y="19050"/>
                  </a:cubicBezTo>
                  <a:cubicBezTo>
                    <a:pt x="3069590" y="13970"/>
                    <a:pt x="3092450" y="22860"/>
                    <a:pt x="3112770" y="25400"/>
                  </a:cubicBezTo>
                  <a:cubicBezTo>
                    <a:pt x="3121660" y="26670"/>
                    <a:pt x="3131820" y="29210"/>
                    <a:pt x="3136900" y="25400"/>
                  </a:cubicBezTo>
                  <a:cubicBezTo>
                    <a:pt x="3171190" y="0"/>
                    <a:pt x="3202940" y="6350"/>
                    <a:pt x="3235960" y="27940"/>
                  </a:cubicBezTo>
                  <a:cubicBezTo>
                    <a:pt x="3239770" y="30480"/>
                    <a:pt x="3249930" y="24130"/>
                    <a:pt x="3257550" y="24130"/>
                  </a:cubicBezTo>
                  <a:cubicBezTo>
                    <a:pt x="3288030" y="24130"/>
                    <a:pt x="3318510" y="24130"/>
                    <a:pt x="3350260" y="25400"/>
                  </a:cubicBezTo>
                  <a:cubicBezTo>
                    <a:pt x="3373120" y="26670"/>
                    <a:pt x="3394710" y="34290"/>
                    <a:pt x="3417570" y="36830"/>
                  </a:cubicBezTo>
                  <a:cubicBezTo>
                    <a:pt x="3467100" y="43180"/>
                    <a:pt x="3517900" y="53340"/>
                    <a:pt x="3568700" y="53340"/>
                  </a:cubicBezTo>
                  <a:cubicBezTo>
                    <a:pt x="3663950" y="54610"/>
                    <a:pt x="3759200" y="58420"/>
                    <a:pt x="3853180" y="78740"/>
                  </a:cubicBezTo>
                  <a:cubicBezTo>
                    <a:pt x="3940809" y="97790"/>
                    <a:pt x="4030980" y="97790"/>
                    <a:pt x="4119880" y="113030"/>
                  </a:cubicBezTo>
                  <a:cubicBezTo>
                    <a:pt x="4173220" y="121920"/>
                    <a:pt x="4227830" y="138430"/>
                    <a:pt x="4273550" y="165100"/>
                  </a:cubicBezTo>
                  <a:cubicBezTo>
                    <a:pt x="4323080" y="193040"/>
                    <a:pt x="4361180" y="238760"/>
                    <a:pt x="4405630" y="276860"/>
                  </a:cubicBezTo>
                  <a:cubicBezTo>
                    <a:pt x="4422139" y="290830"/>
                    <a:pt x="4446270" y="300990"/>
                    <a:pt x="4457700" y="318770"/>
                  </a:cubicBezTo>
                  <a:cubicBezTo>
                    <a:pt x="4490720" y="367030"/>
                    <a:pt x="4519930" y="417830"/>
                    <a:pt x="4549140" y="468630"/>
                  </a:cubicBezTo>
                  <a:cubicBezTo>
                    <a:pt x="4570730" y="505460"/>
                    <a:pt x="4592320" y="543560"/>
                    <a:pt x="4608830" y="581660"/>
                  </a:cubicBezTo>
                  <a:cubicBezTo>
                    <a:pt x="4626610" y="626110"/>
                    <a:pt x="4640580" y="671830"/>
                    <a:pt x="4654550" y="718820"/>
                  </a:cubicBezTo>
                  <a:cubicBezTo>
                    <a:pt x="4676140" y="792480"/>
                    <a:pt x="4701540" y="866140"/>
                    <a:pt x="4715510" y="942340"/>
                  </a:cubicBezTo>
                  <a:cubicBezTo>
                    <a:pt x="4735830" y="1049020"/>
                    <a:pt x="4745990" y="1158240"/>
                    <a:pt x="4761230" y="1266190"/>
                  </a:cubicBezTo>
                  <a:cubicBezTo>
                    <a:pt x="4766310" y="1301750"/>
                    <a:pt x="4772660" y="1337310"/>
                    <a:pt x="4775200" y="1372870"/>
                  </a:cubicBezTo>
                  <a:cubicBezTo>
                    <a:pt x="4782820" y="1474470"/>
                    <a:pt x="4787900" y="1574800"/>
                    <a:pt x="4794250" y="1676400"/>
                  </a:cubicBezTo>
                  <a:cubicBezTo>
                    <a:pt x="4803140" y="1802130"/>
                    <a:pt x="4815840" y="1926590"/>
                    <a:pt x="4822190" y="2052320"/>
                  </a:cubicBezTo>
                  <a:cubicBezTo>
                    <a:pt x="4828540" y="2172970"/>
                    <a:pt x="4833620" y="2294890"/>
                    <a:pt x="4831080" y="2416810"/>
                  </a:cubicBezTo>
                  <a:cubicBezTo>
                    <a:pt x="4827270" y="2620010"/>
                    <a:pt x="4817110" y="2821940"/>
                    <a:pt x="4806950" y="3025140"/>
                  </a:cubicBezTo>
                  <a:cubicBezTo>
                    <a:pt x="4800600" y="3150870"/>
                    <a:pt x="4791710" y="3275330"/>
                    <a:pt x="4779010" y="3399790"/>
                  </a:cubicBezTo>
                  <a:cubicBezTo>
                    <a:pt x="4766310" y="3524250"/>
                    <a:pt x="4747260" y="3647440"/>
                    <a:pt x="4733290" y="3771900"/>
                  </a:cubicBezTo>
                  <a:cubicBezTo>
                    <a:pt x="4723130" y="3858260"/>
                    <a:pt x="4720590" y="3944620"/>
                    <a:pt x="4709160" y="4029710"/>
                  </a:cubicBezTo>
                  <a:cubicBezTo>
                    <a:pt x="4699000" y="4107180"/>
                    <a:pt x="4660900" y="4175760"/>
                    <a:pt x="4610100" y="4232910"/>
                  </a:cubicBezTo>
                  <a:cubicBezTo>
                    <a:pt x="4568191" y="4281170"/>
                    <a:pt x="4535170" y="4335780"/>
                    <a:pt x="4491991" y="4382770"/>
                  </a:cubicBezTo>
                  <a:cubicBezTo>
                    <a:pt x="4453891" y="4424679"/>
                    <a:pt x="4411981" y="4466590"/>
                    <a:pt x="4345941" y="4467860"/>
                  </a:cubicBezTo>
                  <a:cubicBezTo>
                    <a:pt x="4330700" y="4467860"/>
                    <a:pt x="4316731" y="4483100"/>
                    <a:pt x="4301491" y="4490720"/>
                  </a:cubicBezTo>
                  <a:cubicBezTo>
                    <a:pt x="4236720" y="4518660"/>
                    <a:pt x="4169411" y="4542790"/>
                    <a:pt x="4105911" y="4573270"/>
                  </a:cubicBezTo>
                  <a:cubicBezTo>
                    <a:pt x="3989070" y="4629150"/>
                    <a:pt x="3863341" y="4638040"/>
                    <a:pt x="3737611" y="4643120"/>
                  </a:cubicBezTo>
                  <a:cubicBezTo>
                    <a:pt x="3689351" y="4645660"/>
                    <a:pt x="3639820" y="4641850"/>
                    <a:pt x="3591561" y="4645660"/>
                  </a:cubicBezTo>
                  <a:cubicBezTo>
                    <a:pt x="3567431" y="4646930"/>
                    <a:pt x="3544570" y="4658360"/>
                    <a:pt x="3521711" y="4663440"/>
                  </a:cubicBezTo>
                  <a:cubicBezTo>
                    <a:pt x="3511551" y="4665980"/>
                    <a:pt x="3501391" y="4664710"/>
                    <a:pt x="3489961" y="4665980"/>
                  </a:cubicBezTo>
                  <a:cubicBezTo>
                    <a:pt x="3474720" y="4667250"/>
                    <a:pt x="3459481" y="4671060"/>
                    <a:pt x="3444241" y="4669790"/>
                  </a:cubicBezTo>
                  <a:cubicBezTo>
                    <a:pt x="3429000" y="4667250"/>
                    <a:pt x="3418841" y="4662170"/>
                    <a:pt x="3416300" y="4662170"/>
                  </a:cubicBezTo>
                  <a:close/>
                </a:path>
              </a:pathLst>
            </a:custGeom>
            <a:blipFill>
              <a:blip r:embed="rId9"/>
              <a:stretch>
                <a:fillRect l="-22861" r="-22861"/>
              </a:stretch>
            </a:blipFill>
          </p:spPr>
          <p:txBody>
            <a:bodyPr/>
            <a:lstStyle/>
            <a:p>
              <a:endParaRPr lang="en-GB"/>
            </a:p>
          </p:txBody>
        </p:sp>
      </p:grpSp>
      <p:grpSp>
        <p:nvGrpSpPr>
          <p:cNvPr id="8" name="Group 13">
            <a:extLst>
              <a:ext uri="{FF2B5EF4-FFF2-40B4-BE49-F238E27FC236}">
                <a16:creationId xmlns:a16="http://schemas.microsoft.com/office/drawing/2014/main" id="{99C4E5CB-09EE-D9BB-9485-1C3B36DCE25F}"/>
              </a:ext>
            </a:extLst>
          </p:cNvPr>
          <p:cNvGrpSpPr>
            <a:grpSpLocks noChangeAspect="1"/>
          </p:cNvGrpSpPr>
          <p:nvPr/>
        </p:nvGrpSpPr>
        <p:grpSpPr>
          <a:xfrm>
            <a:off x="10207773" y="3122188"/>
            <a:ext cx="1522201" cy="1544461"/>
            <a:chOff x="0" y="0"/>
            <a:chExt cx="2952750" cy="2995930"/>
          </a:xfrm>
        </p:grpSpPr>
        <p:sp>
          <p:nvSpPr>
            <p:cNvPr id="9" name="Freeform 14">
              <a:extLst>
                <a:ext uri="{FF2B5EF4-FFF2-40B4-BE49-F238E27FC236}">
                  <a16:creationId xmlns:a16="http://schemas.microsoft.com/office/drawing/2014/main" id="{D1736BC5-035E-9E23-556C-981E4025C750}"/>
                </a:ext>
              </a:extLst>
            </p:cNvPr>
            <p:cNvSpPr/>
            <p:nvPr/>
          </p:nvSpPr>
          <p:spPr>
            <a:xfrm>
              <a:off x="-2540" y="-5080"/>
              <a:ext cx="2962910" cy="3004820"/>
            </a:xfrm>
            <a:custGeom>
              <a:avLst/>
              <a:gdLst/>
              <a:ahLst/>
              <a:cxnLst/>
              <a:rect l="l" t="t" r="r" b="b"/>
              <a:pathLst>
                <a:path w="2962910" h="3004820">
                  <a:moveTo>
                    <a:pt x="2936240" y="16510"/>
                  </a:moveTo>
                  <a:lnTo>
                    <a:pt x="2926080" y="16510"/>
                  </a:lnTo>
                  <a:cubicBezTo>
                    <a:pt x="2684780" y="16510"/>
                    <a:pt x="2443480" y="19050"/>
                    <a:pt x="2203450" y="21590"/>
                  </a:cubicBezTo>
                  <a:cubicBezTo>
                    <a:pt x="1775460" y="26670"/>
                    <a:pt x="1346200" y="34290"/>
                    <a:pt x="918210" y="35560"/>
                  </a:cubicBezTo>
                  <a:cubicBezTo>
                    <a:pt x="751840" y="35560"/>
                    <a:pt x="585470" y="26670"/>
                    <a:pt x="419100" y="16510"/>
                  </a:cubicBezTo>
                  <a:cubicBezTo>
                    <a:pt x="281940" y="7620"/>
                    <a:pt x="142240" y="0"/>
                    <a:pt x="5080" y="10160"/>
                  </a:cubicBezTo>
                  <a:cubicBezTo>
                    <a:pt x="6350" y="210820"/>
                    <a:pt x="7620" y="411480"/>
                    <a:pt x="10160" y="610870"/>
                  </a:cubicBezTo>
                  <a:cubicBezTo>
                    <a:pt x="13970" y="1056640"/>
                    <a:pt x="20320" y="1502410"/>
                    <a:pt x="16510" y="1948180"/>
                  </a:cubicBezTo>
                  <a:cubicBezTo>
                    <a:pt x="15240" y="2169160"/>
                    <a:pt x="6350" y="2390140"/>
                    <a:pt x="2540" y="2611120"/>
                  </a:cubicBezTo>
                  <a:cubicBezTo>
                    <a:pt x="0" y="2730500"/>
                    <a:pt x="10160" y="2849880"/>
                    <a:pt x="17780" y="2967990"/>
                  </a:cubicBezTo>
                  <a:cubicBezTo>
                    <a:pt x="77470" y="2962910"/>
                    <a:pt x="138430" y="2966720"/>
                    <a:pt x="196850" y="2971800"/>
                  </a:cubicBezTo>
                  <a:cubicBezTo>
                    <a:pt x="287020" y="2979420"/>
                    <a:pt x="375920" y="2988310"/>
                    <a:pt x="466090" y="2992120"/>
                  </a:cubicBezTo>
                  <a:cubicBezTo>
                    <a:pt x="882650" y="3004820"/>
                    <a:pt x="1300480" y="2997200"/>
                    <a:pt x="1717040" y="2987040"/>
                  </a:cubicBezTo>
                  <a:cubicBezTo>
                    <a:pt x="2127250" y="2975610"/>
                    <a:pt x="2538730" y="2962910"/>
                    <a:pt x="2950210" y="2961640"/>
                  </a:cubicBezTo>
                  <a:cubicBezTo>
                    <a:pt x="2942590" y="2794000"/>
                    <a:pt x="2933700" y="2626360"/>
                    <a:pt x="2928620" y="2457450"/>
                  </a:cubicBezTo>
                  <a:cubicBezTo>
                    <a:pt x="2915920" y="2034540"/>
                    <a:pt x="2933700" y="1612900"/>
                    <a:pt x="2945130" y="1189990"/>
                  </a:cubicBezTo>
                  <a:cubicBezTo>
                    <a:pt x="2956560" y="800100"/>
                    <a:pt x="2962910" y="407670"/>
                    <a:pt x="2936240" y="16510"/>
                  </a:cubicBezTo>
                  <a:close/>
                </a:path>
              </a:pathLst>
            </a:custGeom>
            <a:blipFill>
              <a:blip r:embed="rId10"/>
              <a:stretch>
                <a:fillRect l="-23960" r="-23960"/>
              </a:stretch>
            </a:blipFill>
          </p:spPr>
          <p:txBody>
            <a:bodyPr/>
            <a:lstStyle/>
            <a:p>
              <a:endParaRPr lang="en-GB"/>
            </a:p>
          </p:txBody>
        </p:sp>
      </p:grpSp>
    </p:spTree>
    <p:extLst>
      <p:ext uri="{BB962C8B-B14F-4D97-AF65-F5344CB8AC3E}">
        <p14:creationId xmlns:p14="http://schemas.microsoft.com/office/powerpoint/2010/main" val="21468465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7CAB1ED-CAB9-C841-DF7D-0B29C52E8968}"/>
              </a:ext>
            </a:extLst>
          </p:cNvPr>
          <p:cNvPicPr>
            <a:picLocks noChangeAspect="1"/>
          </p:cNvPicPr>
          <p:nvPr/>
        </p:nvPicPr>
        <p:blipFill>
          <a:blip r:embed="rId3"/>
          <a:stretch>
            <a:fillRect/>
          </a:stretch>
        </p:blipFill>
        <p:spPr>
          <a:xfrm>
            <a:off x="0" y="0"/>
            <a:ext cx="12191996" cy="6858000"/>
          </a:xfrm>
          <a:prstGeom prst="rect">
            <a:avLst/>
          </a:prstGeom>
          <a:noFill/>
          <a:ln cap="flat">
            <a:noFill/>
          </a:ln>
        </p:spPr>
      </p:pic>
      <p:pic>
        <p:nvPicPr>
          <p:cNvPr id="3" name="Picture 3">
            <a:extLst>
              <a:ext uri="{FF2B5EF4-FFF2-40B4-BE49-F238E27FC236}">
                <a16:creationId xmlns:a16="http://schemas.microsoft.com/office/drawing/2014/main" id="{7821CCCC-A1FE-D1BF-1090-F7577966CA76}"/>
              </a:ext>
            </a:extLst>
          </p:cNvPr>
          <p:cNvPicPr>
            <a:picLocks noChangeAspect="1"/>
          </p:cNvPicPr>
          <p:nvPr/>
        </p:nvPicPr>
        <p:blipFill>
          <a:blip r:embed="rId4"/>
          <a:srcRect l="13516" t="10694" r="16953" b="18888"/>
          <a:stretch>
            <a:fillRect/>
          </a:stretch>
        </p:blipFill>
        <p:spPr>
          <a:xfrm>
            <a:off x="815900" y="1266828"/>
            <a:ext cx="6064447" cy="4952838"/>
          </a:xfrm>
          <a:prstGeom prst="rect">
            <a:avLst/>
          </a:prstGeom>
          <a:noFill/>
          <a:ln cap="flat">
            <a:noFill/>
          </a:ln>
        </p:spPr>
      </p:pic>
      <p:pic>
        <p:nvPicPr>
          <p:cNvPr id="4" name="Picture 2" descr="See the source image">
            <a:extLst>
              <a:ext uri="{FF2B5EF4-FFF2-40B4-BE49-F238E27FC236}">
                <a16:creationId xmlns:a16="http://schemas.microsoft.com/office/drawing/2014/main" id="{9BA3F418-6061-EB27-D154-814812A5AA93}"/>
              </a:ext>
            </a:extLst>
          </p:cNvPr>
          <p:cNvPicPr>
            <a:picLocks noChangeAspect="1"/>
          </p:cNvPicPr>
          <p:nvPr/>
        </p:nvPicPr>
        <p:blipFill>
          <a:blip r:embed="rId5"/>
          <a:srcRect/>
          <a:stretch>
            <a:fillRect/>
          </a:stretch>
        </p:blipFill>
        <p:spPr>
          <a:xfrm>
            <a:off x="7400220" y="2723937"/>
            <a:ext cx="4514850" cy="3000375"/>
          </a:xfrm>
          <a:prstGeom prst="rect">
            <a:avLst/>
          </a:prstGeom>
          <a:noFill/>
          <a:ln cap="flat">
            <a:noFill/>
          </a:ln>
        </p:spPr>
      </p:pic>
      <p:pic>
        <p:nvPicPr>
          <p:cNvPr id="6" name="Content Placeholder 3" descr="A box and a spray bottle&#10;&#10;AI-generated content may be incorrect.">
            <a:extLst>
              <a:ext uri="{FF2B5EF4-FFF2-40B4-BE49-F238E27FC236}">
                <a16:creationId xmlns:a16="http://schemas.microsoft.com/office/drawing/2014/main" id="{5F0CB7BD-E30E-A712-EB39-182812A4FBDE}"/>
              </a:ext>
            </a:extLst>
          </p:cNvPr>
          <p:cNvPicPr>
            <a:picLocks noChangeAspect="1"/>
          </p:cNvPicPr>
          <p:nvPr/>
        </p:nvPicPr>
        <p:blipFill>
          <a:blip r:embed="rId6"/>
          <a:stretch>
            <a:fillRect/>
          </a:stretch>
        </p:blipFill>
        <p:spPr>
          <a:xfrm>
            <a:off x="8580785" y="725778"/>
            <a:ext cx="2166469" cy="1757202"/>
          </a:xfrm>
          <a:prstGeom prst="rect">
            <a:avLst/>
          </a:prstGeom>
          <a:noFill/>
          <a:ln cap="flat">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00D25-FC1A-4FE0-95F5-55DE6A07A5A0}"/>
              </a:ext>
            </a:extLst>
          </p:cNvPr>
          <p:cNvSpPr>
            <a:spLocks noGrp="1"/>
          </p:cNvSpPr>
          <p:nvPr>
            <p:ph type="title"/>
          </p:nvPr>
        </p:nvSpPr>
        <p:spPr>
          <a:xfrm>
            <a:off x="1059543" y="182562"/>
            <a:ext cx="10897995" cy="862467"/>
          </a:xfrm>
        </p:spPr>
        <p:txBody>
          <a:bodyPr/>
          <a:lstStyle/>
          <a:p>
            <a:r>
              <a:rPr lang="en-GB">
                <a:latin typeface="Proxima nova"/>
              </a:rPr>
              <a:t>Risk Factors</a:t>
            </a:r>
          </a:p>
        </p:txBody>
      </p:sp>
      <p:sp>
        <p:nvSpPr>
          <p:cNvPr id="3" name="Text Placeholder 2">
            <a:extLst>
              <a:ext uri="{FF2B5EF4-FFF2-40B4-BE49-F238E27FC236}">
                <a16:creationId xmlns:a16="http://schemas.microsoft.com/office/drawing/2014/main" id="{F018FE52-B7B0-4AA3-B7E6-9085FA0DC9FF}"/>
              </a:ext>
            </a:extLst>
          </p:cNvPr>
          <p:cNvSpPr>
            <a:spLocks noGrp="1"/>
          </p:cNvSpPr>
          <p:nvPr>
            <p:ph sz="half" idx="1"/>
          </p:nvPr>
        </p:nvSpPr>
        <p:spPr>
          <a:xfrm>
            <a:off x="234464" y="1825625"/>
            <a:ext cx="5280012" cy="4351338"/>
          </a:xfrm>
          <a:solidFill>
            <a:schemeClr val="accent2">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ormAutofit lnSpcReduction="10000"/>
          </a:bodyPr>
          <a:lstStyle/>
          <a:p>
            <a:pPr marL="0" indent="0">
              <a:buNone/>
            </a:pPr>
            <a:r>
              <a:rPr lang="en-GB" dirty="0"/>
              <a:t>Family dysfunction</a:t>
            </a:r>
          </a:p>
          <a:p>
            <a:pPr marL="0" indent="0">
              <a:buNone/>
            </a:pPr>
            <a:r>
              <a:rPr lang="en-GB" dirty="0"/>
              <a:t>Looked after children</a:t>
            </a:r>
          </a:p>
          <a:p>
            <a:pPr marL="0" indent="0">
              <a:buNone/>
            </a:pPr>
            <a:r>
              <a:rPr lang="en-GB" dirty="0"/>
              <a:t>Behavioural difficulties</a:t>
            </a:r>
          </a:p>
          <a:p>
            <a:pPr marL="0" indent="0">
              <a:buNone/>
            </a:pPr>
            <a:r>
              <a:rPr lang="en-GB" dirty="0"/>
              <a:t>Academic problems – trouble/truanting/exclusion</a:t>
            </a:r>
          </a:p>
          <a:p>
            <a:pPr marL="0" indent="0">
              <a:buNone/>
            </a:pPr>
            <a:r>
              <a:rPr lang="en-GB" dirty="0"/>
              <a:t>Poor mental health </a:t>
            </a:r>
          </a:p>
          <a:p>
            <a:pPr marL="0" indent="0">
              <a:buNone/>
            </a:pPr>
            <a:r>
              <a:rPr lang="en-GB" dirty="0"/>
              <a:t>Parental drug misuse</a:t>
            </a:r>
          </a:p>
          <a:p>
            <a:pPr marL="0" indent="0">
              <a:buNone/>
            </a:pPr>
            <a:r>
              <a:rPr lang="en-GB" dirty="0"/>
              <a:t>Neglect or abuse at home</a:t>
            </a:r>
          </a:p>
          <a:p>
            <a:pPr marL="0" indent="0">
              <a:buNone/>
            </a:pPr>
            <a:r>
              <a:rPr lang="en-GB" dirty="0"/>
              <a:t>Homelessness</a:t>
            </a:r>
          </a:p>
          <a:p>
            <a:endParaRPr lang="en-GB" dirty="0"/>
          </a:p>
          <a:p>
            <a:endParaRPr lang="en-GB" dirty="0"/>
          </a:p>
          <a:p>
            <a:endParaRPr lang="en-GB" dirty="0"/>
          </a:p>
          <a:p>
            <a:endParaRPr lang="en-GB" dirty="0"/>
          </a:p>
          <a:p>
            <a:endParaRPr lang="en-GB" dirty="0"/>
          </a:p>
        </p:txBody>
      </p:sp>
      <p:sp>
        <p:nvSpPr>
          <p:cNvPr id="7" name="Content Placeholder 6">
            <a:extLst>
              <a:ext uri="{FF2B5EF4-FFF2-40B4-BE49-F238E27FC236}">
                <a16:creationId xmlns:a16="http://schemas.microsoft.com/office/drawing/2014/main" id="{0766D182-5B05-4905-A34A-4D03A03391AC}"/>
              </a:ext>
            </a:extLst>
          </p:cNvPr>
          <p:cNvSpPr>
            <a:spLocks noGrp="1"/>
          </p:cNvSpPr>
          <p:nvPr>
            <p:ph sz="half" idx="2"/>
          </p:nvPr>
        </p:nvSpPr>
        <p:spPr>
          <a:xfrm>
            <a:off x="5884606" y="1795946"/>
            <a:ext cx="6307394" cy="4351338"/>
          </a:xfrm>
          <a:solidFill>
            <a:schemeClr val="accent2">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ormAutofit lnSpcReduction="10000"/>
          </a:bodyPr>
          <a:lstStyle/>
          <a:p>
            <a:pPr marL="0" indent="0">
              <a:buNone/>
            </a:pPr>
            <a:r>
              <a:rPr lang="en-GB" dirty="0"/>
              <a:t>Anti-social/Criminal behaviour</a:t>
            </a:r>
          </a:p>
          <a:p>
            <a:pPr marL="0" indent="0">
              <a:buNone/>
            </a:pPr>
            <a:r>
              <a:rPr lang="en-GB" dirty="0"/>
              <a:t>Poverty</a:t>
            </a:r>
          </a:p>
          <a:p>
            <a:pPr marL="0" indent="0">
              <a:buNone/>
            </a:pPr>
            <a:r>
              <a:rPr lang="en-GB" dirty="0"/>
              <a:t>Association with drug misusing peers</a:t>
            </a:r>
          </a:p>
          <a:p>
            <a:pPr marL="0" indent="0">
              <a:buNone/>
            </a:pPr>
            <a:r>
              <a:rPr lang="en-GB" dirty="0"/>
              <a:t>Drug availability</a:t>
            </a:r>
          </a:p>
          <a:p>
            <a:pPr marL="0" indent="0">
              <a:buNone/>
            </a:pPr>
            <a:r>
              <a:rPr lang="en-GB" dirty="0"/>
              <a:t>Lack of  knowledge and perception of drug related risks</a:t>
            </a:r>
          </a:p>
          <a:p>
            <a:pPr marL="0" indent="0">
              <a:buNone/>
            </a:pPr>
            <a:r>
              <a:rPr lang="en-GB" dirty="0">
                <a:solidFill>
                  <a:srgbClr val="FF0000"/>
                </a:solidFill>
              </a:rPr>
              <a:t>Affluence</a:t>
            </a:r>
          </a:p>
          <a:p>
            <a:endParaRPr lang="en-GB" dirty="0"/>
          </a:p>
        </p:txBody>
      </p:sp>
    </p:spTree>
    <p:extLst>
      <p:ext uri="{BB962C8B-B14F-4D97-AF65-F5344CB8AC3E}">
        <p14:creationId xmlns:p14="http://schemas.microsoft.com/office/powerpoint/2010/main" val="10967034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BFA45-BA83-409C-AEF5-C38CF7BBC94B}"/>
              </a:ext>
            </a:extLst>
          </p:cNvPr>
          <p:cNvSpPr>
            <a:spLocks noGrp="1"/>
          </p:cNvSpPr>
          <p:nvPr>
            <p:ph type="title"/>
          </p:nvPr>
        </p:nvSpPr>
        <p:spPr>
          <a:xfrm>
            <a:off x="1712686" y="182562"/>
            <a:ext cx="10244851" cy="969769"/>
          </a:xfrm>
        </p:spPr>
        <p:txBody>
          <a:bodyPr/>
          <a:lstStyle/>
          <a:p>
            <a:r>
              <a:rPr lang="en-GB">
                <a:latin typeface="Proxima nova"/>
              </a:rPr>
              <a:t>Protective Factors</a:t>
            </a:r>
          </a:p>
        </p:txBody>
      </p:sp>
      <p:sp>
        <p:nvSpPr>
          <p:cNvPr id="4" name="Content Placeholder 3">
            <a:extLst>
              <a:ext uri="{FF2B5EF4-FFF2-40B4-BE49-F238E27FC236}">
                <a16:creationId xmlns:a16="http://schemas.microsoft.com/office/drawing/2014/main" id="{7D9E5825-9565-43B2-AE5C-7DBC35EEECDA}"/>
              </a:ext>
            </a:extLst>
          </p:cNvPr>
          <p:cNvSpPr>
            <a:spLocks noGrp="1"/>
          </p:cNvSpPr>
          <p:nvPr>
            <p:ph type="body" sz="quarter" idx="1"/>
          </p:nvPr>
        </p:nvSpPr>
        <p:spPr>
          <a:xfrm>
            <a:off x="773113" y="1825625"/>
            <a:ext cx="10580687" cy="4351338"/>
          </a:xfrm>
          <a:solidFill>
            <a:schemeClr val="tx2">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endParaRPr lang="en-GB"/>
          </a:p>
          <a:p>
            <a:r>
              <a:rPr lang="en-GB"/>
              <a:t>Strong family bonds</a:t>
            </a:r>
          </a:p>
          <a:p>
            <a:r>
              <a:rPr lang="en-GB"/>
              <a:t>Strong parental guidance &amp; rules</a:t>
            </a:r>
          </a:p>
          <a:p>
            <a:r>
              <a:rPr lang="en-GB"/>
              <a:t>Positive school experiences</a:t>
            </a:r>
          </a:p>
          <a:p>
            <a:r>
              <a:rPr lang="en-GB"/>
              <a:t>Caring relationship with at least one adult</a:t>
            </a:r>
          </a:p>
          <a:p>
            <a:r>
              <a:rPr lang="en-GB"/>
              <a:t>Strong &amp; supportive social network</a:t>
            </a:r>
          </a:p>
          <a:p>
            <a:r>
              <a:rPr lang="en-GB"/>
              <a:t>Positive temperament</a:t>
            </a:r>
          </a:p>
          <a:p>
            <a:r>
              <a:rPr lang="en-GB"/>
              <a:t>In education, training or employment</a:t>
            </a:r>
          </a:p>
          <a:p>
            <a:endParaRPr lang="en-GB"/>
          </a:p>
          <a:p>
            <a:endParaRPr lang="en-GB"/>
          </a:p>
        </p:txBody>
      </p:sp>
      <p:pic>
        <p:nvPicPr>
          <p:cNvPr id="5" name="Picture 4" descr="K:\n-gage\GYPS\logo\GwentN-gage_CMYK-01.jpg">
            <a:extLst>
              <a:ext uri="{FF2B5EF4-FFF2-40B4-BE49-F238E27FC236}">
                <a16:creationId xmlns:a16="http://schemas.microsoft.com/office/drawing/2014/main" id="{6A932A3D-F7B0-4878-9929-267A956F8E98}"/>
              </a:ext>
            </a:extLst>
          </p:cNvPr>
          <p:cNvPicPr/>
          <p:nvPr/>
        </p:nvPicPr>
        <p:blipFill>
          <a:blip r:embed="rId2"/>
          <a:srcRect/>
          <a:stretch>
            <a:fillRect/>
          </a:stretch>
        </p:blipFill>
        <p:spPr>
          <a:xfrm>
            <a:off x="10496281" y="5343052"/>
            <a:ext cx="1315453" cy="1332386"/>
          </a:xfrm>
          <a:prstGeom prst="rect">
            <a:avLst/>
          </a:prstGeom>
          <a:noFill/>
          <a:ln>
            <a:noFill/>
            <a:prstDash/>
          </a:ln>
        </p:spPr>
      </p:pic>
    </p:spTree>
    <p:extLst>
      <p:ext uri="{BB962C8B-B14F-4D97-AF65-F5344CB8AC3E}">
        <p14:creationId xmlns:p14="http://schemas.microsoft.com/office/powerpoint/2010/main" val="1881678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50089-89F1-4978-A726-5FF7E7B21883}"/>
              </a:ext>
            </a:extLst>
          </p:cNvPr>
          <p:cNvSpPr>
            <a:spLocks noGrp="1"/>
          </p:cNvSpPr>
          <p:nvPr>
            <p:ph type="title"/>
          </p:nvPr>
        </p:nvSpPr>
        <p:spPr>
          <a:xfrm>
            <a:off x="2415556" y="298921"/>
            <a:ext cx="8652634" cy="862467"/>
          </a:xfrm>
        </p:spPr>
        <p:txBody>
          <a:bodyPr/>
          <a:lstStyle/>
          <a:p>
            <a:r>
              <a:rPr lang="en-GB">
                <a:latin typeface="Proxima nova"/>
              </a:rPr>
              <a:t>Drug Use Screening Tool</a:t>
            </a:r>
          </a:p>
        </p:txBody>
      </p:sp>
      <p:pic>
        <p:nvPicPr>
          <p:cNvPr id="5" name="Picture 4">
            <a:extLst>
              <a:ext uri="{FF2B5EF4-FFF2-40B4-BE49-F238E27FC236}">
                <a16:creationId xmlns:a16="http://schemas.microsoft.com/office/drawing/2014/main" id="{C51A8D8E-C164-F92D-BD38-F29822A810E1}"/>
              </a:ext>
            </a:extLst>
          </p:cNvPr>
          <p:cNvPicPr>
            <a:picLocks noChangeAspect="1"/>
          </p:cNvPicPr>
          <p:nvPr/>
        </p:nvPicPr>
        <p:blipFill rotWithShape="1">
          <a:blip r:embed="rId3"/>
          <a:srcRect l="19813" t="15422" r="20934" b="6506"/>
          <a:stretch/>
        </p:blipFill>
        <p:spPr>
          <a:xfrm>
            <a:off x="0" y="1311007"/>
            <a:ext cx="12192000" cy="5546993"/>
          </a:xfrm>
          <a:prstGeom prst="rect">
            <a:avLst/>
          </a:prstGeom>
        </p:spPr>
      </p:pic>
    </p:spTree>
    <p:extLst>
      <p:ext uri="{BB962C8B-B14F-4D97-AF65-F5344CB8AC3E}">
        <p14:creationId xmlns:p14="http://schemas.microsoft.com/office/powerpoint/2010/main" val="19023245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A03FFDF-4AC1-464E-AE6E-966DDC1E6F59}"/>
              </a:ext>
            </a:extLst>
          </p:cNvPr>
          <p:cNvSpPr>
            <a:spLocks noGrp="1"/>
          </p:cNvSpPr>
          <p:nvPr>
            <p:ph type="title"/>
          </p:nvPr>
        </p:nvSpPr>
        <p:spPr>
          <a:xfrm>
            <a:off x="2235201" y="182560"/>
            <a:ext cx="9765712" cy="969771"/>
          </a:xfrm>
        </p:spPr>
        <p:txBody>
          <a:bodyPr>
            <a:normAutofit fontScale="90000"/>
          </a:bodyPr>
          <a:lstStyle/>
          <a:p>
            <a:br>
              <a:rPr lang="en-GB"/>
            </a:br>
            <a:r>
              <a:rPr lang="en-GB">
                <a:latin typeface="Proxima nova"/>
              </a:rPr>
              <a:t>A Welsh Harm Reduction Project</a:t>
            </a:r>
            <a:br>
              <a:rPr lang="en-GB"/>
            </a:br>
            <a:endParaRPr lang="en-GB"/>
          </a:p>
        </p:txBody>
      </p:sp>
      <p:sp>
        <p:nvSpPr>
          <p:cNvPr id="10" name="Content Placeholder 9">
            <a:extLst>
              <a:ext uri="{FF2B5EF4-FFF2-40B4-BE49-F238E27FC236}">
                <a16:creationId xmlns:a16="http://schemas.microsoft.com/office/drawing/2014/main" id="{1ABCD398-EA8F-48AF-A664-8045D83B06AF}"/>
              </a:ext>
            </a:extLst>
          </p:cNvPr>
          <p:cNvSpPr>
            <a:spLocks noGrp="1"/>
          </p:cNvSpPr>
          <p:nvPr>
            <p:ph sz="half" idx="4294967295"/>
          </p:nvPr>
        </p:nvSpPr>
        <p:spPr>
          <a:xfrm>
            <a:off x="5147187" y="1825625"/>
            <a:ext cx="6853725" cy="4351338"/>
          </a:xfrm>
        </p:spPr>
        <p:txBody>
          <a:bodyPr>
            <a:normAutofit fontScale="92500"/>
          </a:bodyPr>
          <a:lstStyle/>
          <a:p>
            <a:pPr marL="0" indent="0">
              <a:buNone/>
            </a:pPr>
            <a:r>
              <a:rPr lang="en-GB"/>
              <a:t>WEDINOS provides a robust mechanism for the collection and testing of unknown/unidentified or new psychoactive substances and combinations of substances, and the production and dissemination of pragmatic harm reduction advice.</a:t>
            </a:r>
          </a:p>
          <a:p>
            <a:pPr marL="0" indent="0">
              <a:buNone/>
            </a:pPr>
            <a:endParaRPr lang="en-GB">
              <a:hlinkClick r:id="rId3"/>
            </a:endParaRPr>
          </a:p>
          <a:p>
            <a:pPr marL="0" indent="0">
              <a:buNone/>
            </a:pPr>
            <a:r>
              <a:rPr lang="en-GB">
                <a:hlinkClick r:id="rId3"/>
              </a:rPr>
              <a:t>http://wedinos.org/</a:t>
            </a:r>
            <a:r>
              <a:rPr lang="en-GB"/>
              <a:t> </a:t>
            </a:r>
          </a:p>
          <a:p>
            <a:pPr marL="0" indent="0">
              <a:buNone/>
            </a:pPr>
            <a:r>
              <a:rPr lang="en-GB">
                <a:hlinkClick r:id="rId4"/>
              </a:rPr>
              <a:t>https://www.wedinos.org/db/sample_testing</a:t>
            </a:r>
            <a:br>
              <a:rPr lang="en-GB"/>
            </a:br>
            <a:endParaRPr lang="en-GB"/>
          </a:p>
        </p:txBody>
      </p:sp>
      <p:pic>
        <p:nvPicPr>
          <p:cNvPr id="4" name="Picture 4" descr="WEDINOS_logo_home">
            <a:extLst>
              <a:ext uri="{FF2B5EF4-FFF2-40B4-BE49-F238E27FC236}">
                <a16:creationId xmlns:a16="http://schemas.microsoft.com/office/drawing/2014/main" id="{271D1068-A36C-4361-9AFA-D16E636128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2729" y="1390809"/>
            <a:ext cx="3942402" cy="5220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descr="K:\n-gage\GYPS\logo\GwentN-gage_CMYK-01.jpg">
            <a:extLst>
              <a:ext uri="{FF2B5EF4-FFF2-40B4-BE49-F238E27FC236}">
                <a16:creationId xmlns:a16="http://schemas.microsoft.com/office/drawing/2014/main" id="{9E794D14-9E2B-4C69-AB04-343B3CF51308}"/>
              </a:ext>
            </a:extLst>
          </p:cNvPr>
          <p:cNvPicPr/>
          <p:nvPr/>
        </p:nvPicPr>
        <p:blipFill>
          <a:blip r:embed="rId6"/>
          <a:srcRect/>
          <a:stretch>
            <a:fillRect/>
          </a:stretch>
        </p:blipFill>
        <p:spPr>
          <a:xfrm>
            <a:off x="10876547" y="5525614"/>
            <a:ext cx="1315453" cy="1332386"/>
          </a:xfrm>
          <a:prstGeom prst="rect">
            <a:avLst/>
          </a:prstGeom>
          <a:noFill/>
          <a:ln>
            <a:noFill/>
            <a:prstDash/>
          </a:ln>
        </p:spPr>
      </p:pic>
    </p:spTree>
    <p:extLst>
      <p:ext uri="{BB962C8B-B14F-4D97-AF65-F5344CB8AC3E}">
        <p14:creationId xmlns:p14="http://schemas.microsoft.com/office/powerpoint/2010/main" val="16994444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F66B9-A4A9-4E28-A3C8-C1E098B77622}"/>
              </a:ext>
            </a:extLst>
          </p:cNvPr>
          <p:cNvSpPr>
            <a:spLocks noGrp="1"/>
          </p:cNvSpPr>
          <p:nvPr>
            <p:ph type="title"/>
          </p:nvPr>
        </p:nvSpPr>
        <p:spPr>
          <a:xfrm>
            <a:off x="2238963" y="259651"/>
            <a:ext cx="9953037" cy="969771"/>
          </a:xfrm>
        </p:spPr>
        <p:txBody>
          <a:bodyPr>
            <a:normAutofit/>
          </a:bodyPr>
          <a:lstStyle/>
          <a:p>
            <a:r>
              <a:rPr lang="en-US" sz="3200">
                <a:latin typeface="Proxima nova"/>
              </a:rPr>
              <a:t>Simple steps to sending samples off to WEDINOS </a:t>
            </a:r>
            <a:endParaRPr lang="en-GB" sz="3200">
              <a:latin typeface="Proxima nova"/>
            </a:endParaRPr>
          </a:p>
        </p:txBody>
      </p:sp>
      <p:pic>
        <p:nvPicPr>
          <p:cNvPr id="2052" name="Picture 4" descr="Six Steps(multi coloured) - Your Partner In Property">
            <a:extLst>
              <a:ext uri="{FF2B5EF4-FFF2-40B4-BE49-F238E27FC236}">
                <a16:creationId xmlns:a16="http://schemas.microsoft.com/office/drawing/2014/main" id="{5F8D98CE-BA38-48DA-A627-1701AB6F79D2}"/>
              </a:ext>
            </a:extLst>
          </p:cNvPr>
          <p:cNvPicPr>
            <a:picLocks noChangeAspect="1" noChangeArrowheads="1"/>
          </p:cNvPicPr>
          <p:nvPr/>
        </p:nvPicPr>
        <p:blipFill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t="12193" r="14010"/>
          <a:stretch/>
        </p:blipFill>
        <p:spPr bwMode="auto">
          <a:xfrm>
            <a:off x="0" y="1285876"/>
            <a:ext cx="12068174" cy="557212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F458DC6-3D9A-4764-9A97-6245EF115C56}"/>
              </a:ext>
            </a:extLst>
          </p:cNvPr>
          <p:cNvSpPr txBox="1"/>
          <p:nvPr/>
        </p:nvSpPr>
        <p:spPr>
          <a:xfrm>
            <a:off x="5629275" y="1581150"/>
            <a:ext cx="6029325" cy="646331"/>
          </a:xfrm>
          <a:prstGeom prst="rect">
            <a:avLst/>
          </a:prstGeom>
          <a:noFill/>
        </p:spPr>
        <p:txBody>
          <a:bodyPr wrap="square" rtlCol="0">
            <a:spAutoFit/>
          </a:bodyPr>
          <a:lstStyle/>
          <a:p>
            <a:r>
              <a:rPr lang="en-US">
                <a:latin typeface="Proxima nova"/>
              </a:rPr>
              <a:t>Secure the sample in a leak proof container, such as a sealable polythene bag  </a:t>
            </a:r>
            <a:r>
              <a:rPr lang="en-US" sz="1400" i="1">
                <a:latin typeface="Proxima nova"/>
              </a:rPr>
              <a:t>* </a:t>
            </a:r>
            <a:r>
              <a:rPr lang="en-US" i="1">
                <a:latin typeface="Proxima nova"/>
              </a:rPr>
              <a:t>don’t submit paraphernalia </a:t>
            </a:r>
            <a:endParaRPr lang="en-GB">
              <a:latin typeface="Proxima nova"/>
            </a:endParaRPr>
          </a:p>
        </p:txBody>
      </p:sp>
      <p:sp>
        <p:nvSpPr>
          <p:cNvPr id="4" name="TextBox 3">
            <a:extLst>
              <a:ext uri="{FF2B5EF4-FFF2-40B4-BE49-F238E27FC236}">
                <a16:creationId xmlns:a16="http://schemas.microsoft.com/office/drawing/2014/main" id="{7D75C976-6853-44D5-9ACF-0CAAE7389959}"/>
              </a:ext>
            </a:extLst>
          </p:cNvPr>
          <p:cNvSpPr txBox="1"/>
          <p:nvPr/>
        </p:nvSpPr>
        <p:spPr>
          <a:xfrm>
            <a:off x="4410074" y="2396582"/>
            <a:ext cx="6400801" cy="646331"/>
          </a:xfrm>
          <a:prstGeom prst="rect">
            <a:avLst/>
          </a:prstGeom>
          <a:noFill/>
        </p:spPr>
        <p:txBody>
          <a:bodyPr wrap="square" rtlCol="0">
            <a:spAutoFit/>
          </a:bodyPr>
          <a:lstStyle/>
          <a:p>
            <a:r>
              <a:rPr lang="en-US">
                <a:latin typeface="Proxima nova"/>
              </a:rPr>
              <a:t>Download &amp; Complete Sample &amp; Effects Form, remembering to include a postcode.</a:t>
            </a:r>
            <a:endParaRPr lang="en-GB">
              <a:latin typeface="Proxima nova"/>
            </a:endParaRPr>
          </a:p>
        </p:txBody>
      </p:sp>
      <p:sp>
        <p:nvSpPr>
          <p:cNvPr id="5" name="TextBox 4">
            <a:extLst>
              <a:ext uri="{FF2B5EF4-FFF2-40B4-BE49-F238E27FC236}">
                <a16:creationId xmlns:a16="http://schemas.microsoft.com/office/drawing/2014/main" id="{D7E28554-5770-47DE-BF47-850D966DB448}"/>
              </a:ext>
            </a:extLst>
          </p:cNvPr>
          <p:cNvSpPr txBox="1"/>
          <p:nvPr/>
        </p:nvSpPr>
        <p:spPr>
          <a:xfrm>
            <a:off x="3638550" y="3429000"/>
            <a:ext cx="5743575" cy="369332"/>
          </a:xfrm>
          <a:prstGeom prst="rect">
            <a:avLst/>
          </a:prstGeom>
          <a:noFill/>
        </p:spPr>
        <p:txBody>
          <a:bodyPr wrap="square" rtlCol="0">
            <a:spAutoFit/>
          </a:bodyPr>
          <a:lstStyle/>
          <a:p>
            <a:r>
              <a:rPr lang="en-US">
                <a:latin typeface="Proxima nova"/>
              </a:rPr>
              <a:t>Generate a reference code, which is on the website </a:t>
            </a:r>
            <a:endParaRPr lang="en-GB">
              <a:latin typeface="Proxima nova"/>
            </a:endParaRPr>
          </a:p>
        </p:txBody>
      </p:sp>
      <p:sp>
        <p:nvSpPr>
          <p:cNvPr id="6" name="TextBox 5">
            <a:extLst>
              <a:ext uri="{FF2B5EF4-FFF2-40B4-BE49-F238E27FC236}">
                <a16:creationId xmlns:a16="http://schemas.microsoft.com/office/drawing/2014/main" id="{9DCFC586-FC13-4A05-AAA4-6B1892681880}"/>
              </a:ext>
            </a:extLst>
          </p:cNvPr>
          <p:cNvSpPr txBox="1"/>
          <p:nvPr/>
        </p:nvSpPr>
        <p:spPr>
          <a:xfrm>
            <a:off x="2243725" y="4215235"/>
            <a:ext cx="6057900" cy="646331"/>
          </a:xfrm>
          <a:prstGeom prst="rect">
            <a:avLst/>
          </a:prstGeom>
          <a:noFill/>
        </p:spPr>
        <p:txBody>
          <a:bodyPr wrap="square" rtlCol="0">
            <a:spAutoFit/>
          </a:bodyPr>
          <a:lstStyle/>
          <a:p>
            <a:r>
              <a:rPr lang="en-US">
                <a:latin typeface="Proxima nova"/>
              </a:rPr>
              <a:t>Place the Sample &amp; Effects Form along with the sealed sample into a separate envelope </a:t>
            </a:r>
            <a:endParaRPr lang="en-GB">
              <a:latin typeface="Proxima nova"/>
            </a:endParaRPr>
          </a:p>
        </p:txBody>
      </p:sp>
      <p:sp>
        <p:nvSpPr>
          <p:cNvPr id="7" name="TextBox 6">
            <a:extLst>
              <a:ext uri="{FF2B5EF4-FFF2-40B4-BE49-F238E27FC236}">
                <a16:creationId xmlns:a16="http://schemas.microsoft.com/office/drawing/2014/main" id="{D58AD4E6-8463-4D12-AB22-3CF0BAED155C}"/>
              </a:ext>
            </a:extLst>
          </p:cNvPr>
          <p:cNvSpPr txBox="1"/>
          <p:nvPr/>
        </p:nvSpPr>
        <p:spPr>
          <a:xfrm>
            <a:off x="1042985" y="5090133"/>
            <a:ext cx="6567489" cy="584775"/>
          </a:xfrm>
          <a:prstGeom prst="rect">
            <a:avLst/>
          </a:prstGeom>
          <a:noFill/>
        </p:spPr>
        <p:txBody>
          <a:bodyPr wrap="square" rtlCol="0">
            <a:spAutoFit/>
          </a:bodyPr>
          <a:lstStyle/>
          <a:p>
            <a:r>
              <a:rPr lang="en-US" sz="1600">
                <a:latin typeface="Proxima nova"/>
              </a:rPr>
              <a:t>Submit sample to: Cardiff Toxicology Laboratories, 4</a:t>
            </a:r>
            <a:r>
              <a:rPr lang="en-US" sz="1600" baseline="30000">
                <a:latin typeface="Proxima nova"/>
              </a:rPr>
              <a:t>th</a:t>
            </a:r>
            <a:r>
              <a:rPr lang="en-US" sz="1600">
                <a:latin typeface="Proxima nova"/>
              </a:rPr>
              <a:t> Floor Academic Centre, University Hospital </a:t>
            </a:r>
            <a:r>
              <a:rPr lang="en-US" sz="1600" err="1">
                <a:latin typeface="Proxima nova"/>
              </a:rPr>
              <a:t>Llandough</a:t>
            </a:r>
            <a:r>
              <a:rPr lang="en-US" sz="1600">
                <a:latin typeface="Proxima nova"/>
              </a:rPr>
              <a:t>, </a:t>
            </a:r>
            <a:r>
              <a:rPr lang="en-US" sz="1600" err="1">
                <a:latin typeface="Proxima nova"/>
              </a:rPr>
              <a:t>Penarth</a:t>
            </a:r>
            <a:r>
              <a:rPr lang="en-US" sz="1600">
                <a:latin typeface="Proxima nova"/>
              </a:rPr>
              <a:t>. CF64 2XX.</a:t>
            </a:r>
            <a:endParaRPr lang="en-GB" sz="1600">
              <a:latin typeface="Proxima nova"/>
            </a:endParaRPr>
          </a:p>
        </p:txBody>
      </p:sp>
      <p:sp>
        <p:nvSpPr>
          <p:cNvPr id="8" name="TextBox 7">
            <a:extLst>
              <a:ext uri="{FF2B5EF4-FFF2-40B4-BE49-F238E27FC236}">
                <a16:creationId xmlns:a16="http://schemas.microsoft.com/office/drawing/2014/main" id="{230B5B16-A975-4592-9102-6900FA0398EA}"/>
              </a:ext>
            </a:extLst>
          </p:cNvPr>
          <p:cNvSpPr txBox="1"/>
          <p:nvPr/>
        </p:nvSpPr>
        <p:spPr>
          <a:xfrm>
            <a:off x="390525" y="6181725"/>
            <a:ext cx="5895975" cy="369332"/>
          </a:xfrm>
          <a:prstGeom prst="rect">
            <a:avLst/>
          </a:prstGeom>
          <a:noFill/>
        </p:spPr>
        <p:txBody>
          <a:bodyPr wrap="square" rtlCol="0">
            <a:spAutoFit/>
          </a:bodyPr>
          <a:lstStyle/>
          <a:p>
            <a:r>
              <a:rPr lang="en-US">
                <a:latin typeface="Proxima nova"/>
              </a:rPr>
              <a:t>Look back to website  within 5/10 days for results </a:t>
            </a:r>
            <a:endParaRPr lang="en-GB">
              <a:latin typeface="Proxima nova"/>
            </a:endParaRPr>
          </a:p>
        </p:txBody>
      </p:sp>
      <p:sp>
        <p:nvSpPr>
          <p:cNvPr id="9" name="TextBox 8">
            <a:extLst>
              <a:ext uri="{FF2B5EF4-FFF2-40B4-BE49-F238E27FC236}">
                <a16:creationId xmlns:a16="http://schemas.microsoft.com/office/drawing/2014/main" id="{523F5100-3611-4AB8-89B1-D11C691D7987}"/>
              </a:ext>
            </a:extLst>
          </p:cNvPr>
          <p:cNvSpPr txBox="1"/>
          <p:nvPr/>
        </p:nvSpPr>
        <p:spPr>
          <a:xfrm>
            <a:off x="3419475" y="1576518"/>
            <a:ext cx="1343025" cy="369332"/>
          </a:xfrm>
          <a:prstGeom prst="rect">
            <a:avLst/>
          </a:prstGeom>
          <a:noFill/>
        </p:spPr>
        <p:txBody>
          <a:bodyPr wrap="square" rtlCol="0">
            <a:spAutoFit/>
          </a:bodyPr>
          <a:lstStyle/>
          <a:p>
            <a:r>
              <a:rPr lang="en-US">
                <a:latin typeface="Proxima nova"/>
              </a:rPr>
              <a:t>STEP 1 </a:t>
            </a:r>
            <a:endParaRPr lang="en-GB">
              <a:latin typeface="Proxima nova"/>
            </a:endParaRPr>
          </a:p>
        </p:txBody>
      </p:sp>
      <p:sp>
        <p:nvSpPr>
          <p:cNvPr id="10" name="TextBox 9">
            <a:extLst>
              <a:ext uri="{FF2B5EF4-FFF2-40B4-BE49-F238E27FC236}">
                <a16:creationId xmlns:a16="http://schemas.microsoft.com/office/drawing/2014/main" id="{9BEB6B5C-8924-4DCF-BDC2-42E2018B55A1}"/>
              </a:ext>
            </a:extLst>
          </p:cNvPr>
          <p:cNvSpPr txBox="1"/>
          <p:nvPr/>
        </p:nvSpPr>
        <p:spPr>
          <a:xfrm>
            <a:off x="3012279" y="2482398"/>
            <a:ext cx="1314450" cy="369332"/>
          </a:xfrm>
          <a:prstGeom prst="rect">
            <a:avLst/>
          </a:prstGeom>
          <a:noFill/>
        </p:spPr>
        <p:txBody>
          <a:bodyPr wrap="square" rtlCol="0">
            <a:spAutoFit/>
          </a:bodyPr>
          <a:lstStyle/>
          <a:p>
            <a:r>
              <a:rPr lang="en-US">
                <a:latin typeface="Proxima nova"/>
              </a:rPr>
              <a:t>STEP 2</a:t>
            </a:r>
            <a:endParaRPr lang="en-GB">
              <a:latin typeface="Proxima nova"/>
            </a:endParaRPr>
          </a:p>
        </p:txBody>
      </p:sp>
      <p:sp>
        <p:nvSpPr>
          <p:cNvPr id="11" name="TextBox 10">
            <a:extLst>
              <a:ext uri="{FF2B5EF4-FFF2-40B4-BE49-F238E27FC236}">
                <a16:creationId xmlns:a16="http://schemas.microsoft.com/office/drawing/2014/main" id="{8B8D6521-85A5-4B69-9DE2-D4329FB2C7DF}"/>
              </a:ext>
            </a:extLst>
          </p:cNvPr>
          <p:cNvSpPr txBox="1"/>
          <p:nvPr/>
        </p:nvSpPr>
        <p:spPr>
          <a:xfrm>
            <a:off x="2076450" y="3537709"/>
            <a:ext cx="1116804" cy="369332"/>
          </a:xfrm>
          <a:prstGeom prst="rect">
            <a:avLst/>
          </a:prstGeom>
          <a:noFill/>
        </p:spPr>
        <p:txBody>
          <a:bodyPr wrap="square" rtlCol="0">
            <a:spAutoFit/>
          </a:bodyPr>
          <a:lstStyle/>
          <a:p>
            <a:r>
              <a:rPr lang="en-US">
                <a:latin typeface="Proxima nova"/>
              </a:rPr>
              <a:t>STEP 3</a:t>
            </a:r>
            <a:endParaRPr lang="en-GB">
              <a:latin typeface="Proxima nova"/>
            </a:endParaRPr>
          </a:p>
        </p:txBody>
      </p:sp>
      <p:sp>
        <p:nvSpPr>
          <p:cNvPr id="12" name="TextBox 11">
            <a:extLst>
              <a:ext uri="{FF2B5EF4-FFF2-40B4-BE49-F238E27FC236}">
                <a16:creationId xmlns:a16="http://schemas.microsoft.com/office/drawing/2014/main" id="{A08EFB9D-0E39-44B8-AF5A-824E34FC06FA}"/>
              </a:ext>
            </a:extLst>
          </p:cNvPr>
          <p:cNvSpPr txBox="1"/>
          <p:nvPr/>
        </p:nvSpPr>
        <p:spPr>
          <a:xfrm>
            <a:off x="9020175" y="4261188"/>
            <a:ext cx="1962150" cy="369332"/>
          </a:xfrm>
          <a:prstGeom prst="rect">
            <a:avLst/>
          </a:prstGeom>
          <a:noFill/>
        </p:spPr>
        <p:txBody>
          <a:bodyPr wrap="square" rtlCol="0">
            <a:spAutoFit/>
          </a:bodyPr>
          <a:lstStyle/>
          <a:p>
            <a:r>
              <a:rPr lang="en-US">
                <a:latin typeface="Proxima nova"/>
              </a:rPr>
              <a:t>STEP 4 </a:t>
            </a:r>
            <a:endParaRPr lang="en-GB">
              <a:latin typeface="Proxima nova"/>
            </a:endParaRPr>
          </a:p>
        </p:txBody>
      </p:sp>
      <p:sp>
        <p:nvSpPr>
          <p:cNvPr id="13" name="TextBox 12">
            <a:extLst>
              <a:ext uri="{FF2B5EF4-FFF2-40B4-BE49-F238E27FC236}">
                <a16:creationId xmlns:a16="http://schemas.microsoft.com/office/drawing/2014/main" id="{B34BFC93-E767-4161-BF3D-1BA87D73F6F2}"/>
              </a:ext>
            </a:extLst>
          </p:cNvPr>
          <p:cNvSpPr txBox="1"/>
          <p:nvPr/>
        </p:nvSpPr>
        <p:spPr>
          <a:xfrm>
            <a:off x="7943850" y="5276850"/>
            <a:ext cx="2790825" cy="369332"/>
          </a:xfrm>
          <a:prstGeom prst="rect">
            <a:avLst/>
          </a:prstGeom>
          <a:noFill/>
        </p:spPr>
        <p:txBody>
          <a:bodyPr wrap="square" rtlCol="0">
            <a:spAutoFit/>
          </a:bodyPr>
          <a:lstStyle/>
          <a:p>
            <a:endParaRPr lang="en-GB"/>
          </a:p>
        </p:txBody>
      </p:sp>
      <p:sp>
        <p:nvSpPr>
          <p:cNvPr id="14" name="TextBox 13">
            <a:extLst>
              <a:ext uri="{FF2B5EF4-FFF2-40B4-BE49-F238E27FC236}">
                <a16:creationId xmlns:a16="http://schemas.microsoft.com/office/drawing/2014/main" id="{3DF0CE68-16C9-4C6B-A859-7491E808998F}"/>
              </a:ext>
            </a:extLst>
          </p:cNvPr>
          <p:cNvSpPr txBox="1"/>
          <p:nvPr/>
        </p:nvSpPr>
        <p:spPr>
          <a:xfrm>
            <a:off x="8096250" y="5090133"/>
            <a:ext cx="1962150" cy="369332"/>
          </a:xfrm>
          <a:prstGeom prst="rect">
            <a:avLst/>
          </a:prstGeom>
          <a:noFill/>
        </p:spPr>
        <p:txBody>
          <a:bodyPr wrap="square" rtlCol="0">
            <a:spAutoFit/>
          </a:bodyPr>
          <a:lstStyle/>
          <a:p>
            <a:r>
              <a:rPr lang="en-US">
                <a:latin typeface="Proxima nova"/>
              </a:rPr>
              <a:t>STEP 5</a:t>
            </a:r>
            <a:endParaRPr lang="en-GB">
              <a:latin typeface="Proxima nova"/>
            </a:endParaRPr>
          </a:p>
        </p:txBody>
      </p:sp>
      <p:sp>
        <p:nvSpPr>
          <p:cNvPr id="15" name="TextBox 14">
            <a:extLst>
              <a:ext uri="{FF2B5EF4-FFF2-40B4-BE49-F238E27FC236}">
                <a16:creationId xmlns:a16="http://schemas.microsoft.com/office/drawing/2014/main" id="{1825F616-7641-4362-B153-E1D256D721F6}"/>
              </a:ext>
            </a:extLst>
          </p:cNvPr>
          <p:cNvSpPr txBox="1"/>
          <p:nvPr/>
        </p:nvSpPr>
        <p:spPr>
          <a:xfrm>
            <a:off x="7067550" y="6105795"/>
            <a:ext cx="2314575" cy="369332"/>
          </a:xfrm>
          <a:prstGeom prst="rect">
            <a:avLst/>
          </a:prstGeom>
          <a:noFill/>
        </p:spPr>
        <p:txBody>
          <a:bodyPr wrap="square" rtlCol="0">
            <a:spAutoFit/>
          </a:bodyPr>
          <a:lstStyle/>
          <a:p>
            <a:r>
              <a:rPr lang="en-US">
                <a:latin typeface="Proxima nova"/>
              </a:rPr>
              <a:t>STEP 6 </a:t>
            </a:r>
            <a:endParaRPr lang="en-GB">
              <a:latin typeface="Proxima nova"/>
            </a:endParaRPr>
          </a:p>
        </p:txBody>
      </p:sp>
    </p:spTree>
    <p:extLst>
      <p:ext uri="{BB962C8B-B14F-4D97-AF65-F5344CB8AC3E}">
        <p14:creationId xmlns:p14="http://schemas.microsoft.com/office/powerpoint/2010/main" val="39833836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D4A22-11DF-477E-B2A3-689CE82B7FDC}"/>
              </a:ext>
            </a:extLst>
          </p:cNvPr>
          <p:cNvSpPr>
            <a:spLocks noGrp="1"/>
          </p:cNvSpPr>
          <p:nvPr>
            <p:ph type="title"/>
          </p:nvPr>
        </p:nvSpPr>
        <p:spPr>
          <a:xfrm>
            <a:off x="2284418" y="182563"/>
            <a:ext cx="8548130" cy="969769"/>
          </a:xfrm>
        </p:spPr>
        <p:txBody>
          <a:bodyPr/>
          <a:lstStyle/>
          <a:p>
            <a:r>
              <a:rPr lang="en-GB">
                <a:latin typeface="Proxima nova"/>
              </a:rPr>
              <a:t>Sample &amp; Effects Record</a:t>
            </a:r>
          </a:p>
        </p:txBody>
      </p:sp>
      <p:pic>
        <p:nvPicPr>
          <p:cNvPr id="7" name="Content Placeholder 6">
            <a:extLst>
              <a:ext uri="{FF2B5EF4-FFF2-40B4-BE49-F238E27FC236}">
                <a16:creationId xmlns:a16="http://schemas.microsoft.com/office/drawing/2014/main" id="{D51B7863-6851-42C9-A2F8-09A53C47C6D2}"/>
              </a:ext>
            </a:extLst>
          </p:cNvPr>
          <p:cNvPicPr>
            <a:picLocks noGrp="1"/>
          </p:cNvPicPr>
          <p:nvPr>
            <p:ph idx="1"/>
          </p:nvPr>
        </p:nvPicPr>
        <p:blipFill rotWithShape="1">
          <a:blip r:embed="rId2"/>
          <a:srcRect l="21380" t="12353" r="22627" b="4842"/>
          <a:stretch/>
        </p:blipFill>
        <p:spPr bwMode="auto">
          <a:xfrm>
            <a:off x="0" y="1259840"/>
            <a:ext cx="5933440" cy="5598160"/>
          </a:xfrm>
          <a:prstGeom prst="rect">
            <a:avLst/>
          </a:prstGeom>
          <a:ln>
            <a:noFill/>
          </a:ln>
          <a:extLst>
            <a:ext uri="{53640926-AAD7-44D8-BBD7-CCE9431645EC}">
              <a14:shadowObscured xmlns:a14="http://schemas.microsoft.com/office/drawing/2010/main"/>
            </a:ext>
          </a:extLst>
        </p:spPr>
      </p:pic>
      <p:pic>
        <p:nvPicPr>
          <p:cNvPr id="4" name="Picture 3">
            <a:extLst>
              <a:ext uri="{FF2B5EF4-FFF2-40B4-BE49-F238E27FC236}">
                <a16:creationId xmlns:a16="http://schemas.microsoft.com/office/drawing/2014/main" id="{25B3762B-8279-4B73-A81C-2EAE5643BD7D}"/>
              </a:ext>
            </a:extLst>
          </p:cNvPr>
          <p:cNvPicPr>
            <a:picLocks noChangeAspect="1"/>
          </p:cNvPicPr>
          <p:nvPr/>
        </p:nvPicPr>
        <p:blipFill rotWithShape="1">
          <a:blip r:embed="rId3"/>
          <a:srcRect l="20583" t="22370" r="22167" b="9630"/>
          <a:stretch/>
        </p:blipFill>
        <p:spPr>
          <a:xfrm>
            <a:off x="5933440" y="1259840"/>
            <a:ext cx="6258562" cy="5598160"/>
          </a:xfrm>
          <a:prstGeom prst="rect">
            <a:avLst/>
          </a:prstGeom>
        </p:spPr>
      </p:pic>
    </p:spTree>
    <p:extLst>
      <p:ext uri="{BB962C8B-B14F-4D97-AF65-F5344CB8AC3E}">
        <p14:creationId xmlns:p14="http://schemas.microsoft.com/office/powerpoint/2010/main" val="28156766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1B9A5-6462-401F-9FAD-8D61AB2A68AB}"/>
              </a:ext>
            </a:extLst>
          </p:cNvPr>
          <p:cNvSpPr>
            <a:spLocks noGrp="1"/>
          </p:cNvSpPr>
          <p:nvPr>
            <p:ph type="title"/>
          </p:nvPr>
        </p:nvSpPr>
        <p:spPr>
          <a:xfrm>
            <a:off x="2407382" y="223658"/>
            <a:ext cx="8761323" cy="969771"/>
          </a:xfrm>
        </p:spPr>
        <p:txBody>
          <a:bodyPr/>
          <a:lstStyle/>
          <a:p>
            <a:r>
              <a:rPr lang="en-US">
                <a:latin typeface="Proxima nova"/>
              </a:rPr>
              <a:t>WEDINOS Sample Result </a:t>
            </a:r>
            <a:endParaRPr lang="en-GB">
              <a:latin typeface="Proxima nova"/>
            </a:endParaRPr>
          </a:p>
        </p:txBody>
      </p:sp>
      <p:pic>
        <p:nvPicPr>
          <p:cNvPr id="3" name="Picture 2" descr="Graphical user interface, text, email, website&#10;&#10;Description automatically generated">
            <a:extLst>
              <a:ext uri="{FF2B5EF4-FFF2-40B4-BE49-F238E27FC236}">
                <a16:creationId xmlns:a16="http://schemas.microsoft.com/office/drawing/2014/main" id="{33767B12-F6AC-4329-B6CA-730949A0C73E}"/>
              </a:ext>
            </a:extLst>
          </p:cNvPr>
          <p:cNvPicPr/>
          <p:nvPr/>
        </p:nvPicPr>
        <p:blipFill rotWithShape="1">
          <a:blip r:embed="rId3"/>
          <a:srcRect t="14182" r="25105" b="22986"/>
          <a:stretch/>
        </p:blipFill>
        <p:spPr bwMode="auto">
          <a:xfrm>
            <a:off x="0" y="1356188"/>
            <a:ext cx="12192000" cy="550181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941769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the loop">
            <a:extLst>
              <a:ext uri="{FF2B5EF4-FFF2-40B4-BE49-F238E27FC236}">
                <a16:creationId xmlns:a16="http://schemas.microsoft.com/office/drawing/2014/main" id="{CB4E7D36-6DCE-435E-8636-6E86FB2FAA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51268" y="-57338"/>
            <a:ext cx="4241394" cy="1281982"/>
          </a:xfrm>
          <a:prstGeom prst="rect">
            <a:avLst/>
          </a:prstGeom>
          <a:noFill/>
          <a:extLst>
            <a:ext uri="{909E8E84-426E-40DD-AFC4-6F175D3DCCD1}">
              <a14:hiddenFill xmlns:a14="http://schemas.microsoft.com/office/drawing/2010/main">
                <a:solidFill>
                  <a:srgbClr val="FFFFFF"/>
                </a:solidFill>
              </a14:hiddenFill>
            </a:ext>
          </a:extLst>
        </p:spPr>
      </p:pic>
      <p:sp>
        <p:nvSpPr>
          <p:cNvPr id="12" name="Text Placeholder 11">
            <a:extLst>
              <a:ext uri="{FF2B5EF4-FFF2-40B4-BE49-F238E27FC236}">
                <a16:creationId xmlns:a16="http://schemas.microsoft.com/office/drawing/2014/main" id="{B2A0FC29-C726-46E5-BCDF-60BB1C0775F4}"/>
              </a:ext>
            </a:extLst>
          </p:cNvPr>
          <p:cNvSpPr>
            <a:spLocks noGrp="1"/>
          </p:cNvSpPr>
          <p:nvPr>
            <p:ph sz="half" idx="1"/>
          </p:nvPr>
        </p:nvSpPr>
        <p:spPr>
          <a:xfrm>
            <a:off x="234463" y="1710813"/>
            <a:ext cx="5785338" cy="4466150"/>
          </a:xfrm>
        </p:spPr>
        <p:txBody>
          <a:bodyPr>
            <a:normAutofit fontScale="92500" lnSpcReduction="10000"/>
          </a:bodyPr>
          <a:lstStyle/>
          <a:p>
            <a:r>
              <a:rPr lang="en-GB" sz="2800"/>
              <a:t>The Loop is a not for profit Community Interest Company established in 2013 which provides drug safety testing, welfare and harm reduction services at nightclubs, festivals and other leisure events. </a:t>
            </a:r>
          </a:p>
          <a:p>
            <a:r>
              <a:rPr lang="en-GB" sz="2800"/>
              <a:t>They also provide staff training on drugs awareness, in-house welfare service delivery, the prevention of drug related harm at events, and the delivery of ethical ‘front of house’ drug safety testing services.</a:t>
            </a:r>
          </a:p>
          <a:p>
            <a:endParaRPr lang="en-GB"/>
          </a:p>
        </p:txBody>
      </p:sp>
      <p:pic>
        <p:nvPicPr>
          <p:cNvPr id="7" name="Picture 6">
            <a:extLst>
              <a:ext uri="{FF2B5EF4-FFF2-40B4-BE49-F238E27FC236}">
                <a16:creationId xmlns:a16="http://schemas.microsoft.com/office/drawing/2014/main" id="{71E13D06-A09B-42C1-8182-4480BF35BA43}"/>
              </a:ext>
            </a:extLst>
          </p:cNvPr>
          <p:cNvPicPr/>
          <p:nvPr/>
        </p:nvPicPr>
        <p:blipFill rotWithShape="1">
          <a:blip r:embed="rId4"/>
          <a:srcRect t="31329" r="71416" b="41183"/>
          <a:stretch/>
        </p:blipFill>
        <p:spPr bwMode="auto">
          <a:xfrm>
            <a:off x="7019308" y="1362247"/>
            <a:ext cx="3346707" cy="2581641"/>
          </a:xfrm>
          <a:prstGeom prst="rect">
            <a:avLst/>
          </a:prstGeom>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95F342FC-7B03-42FA-9A0B-6FA5895331CB}"/>
              </a:ext>
            </a:extLst>
          </p:cNvPr>
          <p:cNvPicPr/>
          <p:nvPr/>
        </p:nvPicPr>
        <p:blipFill rotWithShape="1">
          <a:blip r:embed="rId5"/>
          <a:srcRect t="37833" r="70751" b="23448"/>
          <a:stretch/>
        </p:blipFill>
        <p:spPr bwMode="auto">
          <a:xfrm>
            <a:off x="7019308" y="3943888"/>
            <a:ext cx="3346706" cy="276715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526571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799A3-18DE-C361-2B24-0EA3DBBE2A18}"/>
              </a:ext>
            </a:extLst>
          </p:cNvPr>
          <p:cNvSpPr>
            <a:spLocks noGrp="1"/>
          </p:cNvSpPr>
          <p:nvPr>
            <p:ph type="title"/>
          </p:nvPr>
        </p:nvSpPr>
        <p:spPr>
          <a:xfrm>
            <a:off x="2495008" y="235114"/>
            <a:ext cx="8548130" cy="969769"/>
          </a:xfrm>
        </p:spPr>
        <p:txBody>
          <a:bodyPr/>
          <a:lstStyle/>
          <a:p>
            <a:r>
              <a:rPr lang="en-US">
                <a:latin typeface="Proxima nova"/>
              </a:rPr>
              <a:t>Volunteering for BAROD </a:t>
            </a:r>
            <a:endParaRPr lang="en-GB">
              <a:latin typeface="Proxima nova"/>
            </a:endParaRPr>
          </a:p>
        </p:txBody>
      </p:sp>
      <p:pic>
        <p:nvPicPr>
          <p:cNvPr id="5" name="Picture 4">
            <a:extLst>
              <a:ext uri="{FF2B5EF4-FFF2-40B4-BE49-F238E27FC236}">
                <a16:creationId xmlns:a16="http://schemas.microsoft.com/office/drawing/2014/main" id="{9D2718AF-6656-6703-037B-DE08304FDC40}"/>
              </a:ext>
            </a:extLst>
          </p:cNvPr>
          <p:cNvPicPr>
            <a:picLocks noChangeAspect="1"/>
          </p:cNvPicPr>
          <p:nvPr/>
        </p:nvPicPr>
        <p:blipFill rotWithShape="1">
          <a:blip r:embed="rId3"/>
          <a:srcRect l="33448" t="16803" r="38035" b="11264"/>
          <a:stretch/>
        </p:blipFill>
        <p:spPr>
          <a:xfrm>
            <a:off x="1513491" y="1359719"/>
            <a:ext cx="4088523" cy="53721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a:extLst>
              <a:ext uri="{FF2B5EF4-FFF2-40B4-BE49-F238E27FC236}">
                <a16:creationId xmlns:a16="http://schemas.microsoft.com/office/drawing/2014/main" id="{533E478B-D68D-FBA4-B70C-A4FD2437CE22}"/>
              </a:ext>
            </a:extLst>
          </p:cNvPr>
          <p:cNvPicPr>
            <a:picLocks noChangeAspect="1"/>
          </p:cNvPicPr>
          <p:nvPr/>
        </p:nvPicPr>
        <p:blipFill rotWithShape="1">
          <a:blip r:embed="rId4"/>
          <a:srcRect l="33163" t="21860" r="38131" b="8562"/>
          <a:stretch/>
        </p:blipFill>
        <p:spPr>
          <a:xfrm>
            <a:off x="6453352" y="1359719"/>
            <a:ext cx="4004440" cy="53721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021295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4" descr="Drugs and Me | LinkedIn">
            <a:extLst>
              <a:ext uri="{FF2B5EF4-FFF2-40B4-BE49-F238E27FC236}">
                <a16:creationId xmlns:a16="http://schemas.microsoft.com/office/drawing/2014/main" id="{B2913FFD-627E-5331-3307-6DD8E90F015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32312" y="913143"/>
            <a:ext cx="1924455" cy="191924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Frank - Drug advice helpline – CarePlace">
            <a:extLst>
              <a:ext uri="{FF2B5EF4-FFF2-40B4-BE49-F238E27FC236}">
                <a16:creationId xmlns:a16="http://schemas.microsoft.com/office/drawing/2014/main" id="{B0FECCB1-A23B-96E0-F393-320D631A99D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662428" y="1409864"/>
            <a:ext cx="1499456" cy="626300"/>
          </a:xfrm>
          <a:prstGeom prst="rect">
            <a:avLst/>
          </a:prstGeom>
          <a:noFill/>
          <a:extLst>
            <a:ext uri="{909E8E84-426E-40DD-AFC4-6F175D3DCCD1}">
              <a14:hiddenFill xmlns:a14="http://schemas.microsoft.com/office/drawing/2010/main">
                <a:solidFill>
                  <a:srgbClr val="FFFFFF"/>
                </a:solidFill>
              </a14:hiddenFill>
            </a:ext>
          </a:extLst>
        </p:spPr>
      </p:pic>
      <p:sp>
        <p:nvSpPr>
          <p:cNvPr id="35" name="Right Triangle 3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29791C-54F4-B21E-13EB-A97E491CFB31}"/>
              </a:ext>
            </a:extLst>
          </p:cNvPr>
          <p:cNvSpPr>
            <a:spLocks noGrp="1"/>
          </p:cNvSpPr>
          <p:nvPr>
            <p:ph type="title"/>
          </p:nvPr>
        </p:nvSpPr>
        <p:spPr>
          <a:xfrm>
            <a:off x="1083821" y="3895105"/>
            <a:ext cx="8395384" cy="1921433"/>
          </a:xfrm>
        </p:spPr>
        <p:txBody>
          <a:bodyPr vert="horz" lIns="91440" tIns="45720" rIns="91440" bIns="45720" rtlCol="0" anchor="b">
            <a:normAutofit/>
          </a:bodyPr>
          <a:lstStyle/>
          <a:p>
            <a:r>
              <a:rPr lang="en-US" sz="8000">
                <a:solidFill>
                  <a:schemeClr val="tx1"/>
                </a:solidFill>
              </a:rPr>
              <a:t>Reputable Sites </a:t>
            </a:r>
          </a:p>
        </p:txBody>
      </p:sp>
      <p:sp>
        <p:nvSpPr>
          <p:cNvPr id="9" name="TextBox 8">
            <a:extLst>
              <a:ext uri="{FF2B5EF4-FFF2-40B4-BE49-F238E27FC236}">
                <a16:creationId xmlns:a16="http://schemas.microsoft.com/office/drawing/2014/main" id="{E8C5F676-E276-505E-6B9E-F4B2E92C0C13}"/>
              </a:ext>
            </a:extLst>
          </p:cNvPr>
          <p:cNvSpPr txBox="1"/>
          <p:nvPr/>
        </p:nvSpPr>
        <p:spPr>
          <a:xfrm>
            <a:off x="9290701" y="3165381"/>
            <a:ext cx="2455523" cy="369332"/>
          </a:xfrm>
          <a:prstGeom prst="rect">
            <a:avLst/>
          </a:prstGeom>
          <a:noFill/>
        </p:spPr>
        <p:txBody>
          <a:bodyPr wrap="square">
            <a:spAutoFit/>
          </a:bodyPr>
          <a:lstStyle/>
          <a:p>
            <a:r>
              <a:rPr lang="en-GB">
                <a:hlinkClick r:id="rId5"/>
              </a:rPr>
              <a:t>dan247.org.uk/</a:t>
            </a:r>
            <a:r>
              <a:rPr lang="en-GB"/>
              <a:t> </a:t>
            </a:r>
          </a:p>
        </p:txBody>
      </p:sp>
      <p:sp>
        <p:nvSpPr>
          <p:cNvPr id="11" name="TextBox 10">
            <a:extLst>
              <a:ext uri="{FF2B5EF4-FFF2-40B4-BE49-F238E27FC236}">
                <a16:creationId xmlns:a16="http://schemas.microsoft.com/office/drawing/2014/main" id="{B47DFB98-25B7-7FE9-A50E-59FEDAAD3D8A}"/>
              </a:ext>
            </a:extLst>
          </p:cNvPr>
          <p:cNvSpPr txBox="1"/>
          <p:nvPr/>
        </p:nvSpPr>
        <p:spPr>
          <a:xfrm>
            <a:off x="1055439" y="3179079"/>
            <a:ext cx="2281500" cy="369332"/>
          </a:xfrm>
          <a:prstGeom prst="rect">
            <a:avLst/>
          </a:prstGeom>
          <a:noFill/>
        </p:spPr>
        <p:txBody>
          <a:bodyPr wrap="square">
            <a:spAutoFit/>
          </a:bodyPr>
          <a:lstStyle/>
          <a:p>
            <a:r>
              <a:rPr lang="en-GB">
                <a:hlinkClick r:id="rId6"/>
              </a:rPr>
              <a:t>www.drugsand.me</a:t>
            </a:r>
            <a:r>
              <a:rPr lang="en-GB"/>
              <a:t> </a:t>
            </a:r>
          </a:p>
        </p:txBody>
      </p:sp>
      <p:sp>
        <p:nvSpPr>
          <p:cNvPr id="15" name="TextBox 14">
            <a:extLst>
              <a:ext uri="{FF2B5EF4-FFF2-40B4-BE49-F238E27FC236}">
                <a16:creationId xmlns:a16="http://schemas.microsoft.com/office/drawing/2014/main" id="{C8BA2089-9492-DC32-170B-D4D8393C39F0}"/>
              </a:ext>
            </a:extLst>
          </p:cNvPr>
          <p:cNvSpPr txBox="1"/>
          <p:nvPr/>
        </p:nvSpPr>
        <p:spPr>
          <a:xfrm>
            <a:off x="6499620" y="3181666"/>
            <a:ext cx="3044575" cy="369332"/>
          </a:xfrm>
          <a:prstGeom prst="rect">
            <a:avLst/>
          </a:prstGeom>
          <a:noFill/>
        </p:spPr>
        <p:txBody>
          <a:bodyPr wrap="square">
            <a:spAutoFit/>
          </a:bodyPr>
          <a:lstStyle/>
          <a:p>
            <a:r>
              <a:rPr lang="en-GB">
                <a:hlinkClick r:id="rId7"/>
              </a:rPr>
              <a:t>www.talktofrank.com</a:t>
            </a:r>
            <a:r>
              <a:rPr lang="en-GB"/>
              <a:t> </a:t>
            </a:r>
          </a:p>
        </p:txBody>
      </p:sp>
      <p:sp>
        <p:nvSpPr>
          <p:cNvPr id="19" name="TextBox 18">
            <a:extLst>
              <a:ext uri="{FF2B5EF4-FFF2-40B4-BE49-F238E27FC236}">
                <a16:creationId xmlns:a16="http://schemas.microsoft.com/office/drawing/2014/main" id="{FFF09733-AAB6-8A70-2497-57F266379BA8}"/>
              </a:ext>
            </a:extLst>
          </p:cNvPr>
          <p:cNvSpPr txBox="1"/>
          <p:nvPr/>
        </p:nvSpPr>
        <p:spPr>
          <a:xfrm>
            <a:off x="4034921" y="3211548"/>
            <a:ext cx="1653953" cy="646331"/>
          </a:xfrm>
          <a:prstGeom prst="rect">
            <a:avLst/>
          </a:prstGeom>
          <a:noFill/>
        </p:spPr>
        <p:txBody>
          <a:bodyPr wrap="square">
            <a:spAutoFit/>
          </a:bodyPr>
          <a:lstStyle/>
          <a:p>
            <a:r>
              <a:rPr lang="en-GB">
                <a:hlinkClick r:id="rId8"/>
              </a:rPr>
              <a:t>themix.org.uk/</a:t>
            </a:r>
            <a:endParaRPr lang="en-GB"/>
          </a:p>
          <a:p>
            <a:endParaRPr lang="en-GB"/>
          </a:p>
        </p:txBody>
      </p:sp>
      <p:cxnSp>
        <p:nvCxnSpPr>
          <p:cNvPr id="23" name="Straight Connector 22">
            <a:extLst>
              <a:ext uri="{FF2B5EF4-FFF2-40B4-BE49-F238E27FC236}">
                <a16:creationId xmlns:a16="http://schemas.microsoft.com/office/drawing/2014/main" id="{9EE23D63-BB3A-2226-98C2-48DA46243DF7}"/>
              </a:ext>
            </a:extLst>
          </p:cNvPr>
          <p:cNvCxnSpPr>
            <a:cxnSpLocks/>
          </p:cNvCxnSpPr>
          <p:nvPr/>
        </p:nvCxnSpPr>
        <p:spPr>
          <a:xfrm>
            <a:off x="6096067" y="644664"/>
            <a:ext cx="46956" cy="2903747"/>
          </a:xfrm>
          <a:prstGeom prst="line">
            <a:avLst/>
          </a:prstGeom>
        </p:spPr>
        <p:style>
          <a:lnRef idx="3">
            <a:schemeClr val="dk1"/>
          </a:lnRef>
          <a:fillRef idx="0">
            <a:schemeClr val="dk1"/>
          </a:fillRef>
          <a:effectRef idx="2">
            <a:schemeClr val="dk1"/>
          </a:effectRef>
          <a:fontRef idx="minor">
            <a:schemeClr val="tx1"/>
          </a:fontRef>
        </p:style>
      </p:cxnSp>
      <p:cxnSp>
        <p:nvCxnSpPr>
          <p:cNvPr id="29" name="Straight Connector 28">
            <a:extLst>
              <a:ext uri="{FF2B5EF4-FFF2-40B4-BE49-F238E27FC236}">
                <a16:creationId xmlns:a16="http://schemas.microsoft.com/office/drawing/2014/main" id="{0C6AF2D9-CABF-9EF1-0A7D-0AFC25CC510B}"/>
              </a:ext>
            </a:extLst>
          </p:cNvPr>
          <p:cNvCxnSpPr>
            <a:cxnSpLocks/>
          </p:cNvCxnSpPr>
          <p:nvPr/>
        </p:nvCxnSpPr>
        <p:spPr>
          <a:xfrm>
            <a:off x="3223476" y="623275"/>
            <a:ext cx="46956" cy="2903747"/>
          </a:xfrm>
          <a:prstGeom prst="line">
            <a:avLst/>
          </a:prstGeom>
        </p:spPr>
        <p:style>
          <a:lnRef idx="3">
            <a:schemeClr val="dk1"/>
          </a:lnRef>
          <a:fillRef idx="0">
            <a:schemeClr val="dk1"/>
          </a:fillRef>
          <a:effectRef idx="2">
            <a:schemeClr val="dk1"/>
          </a:effectRef>
          <a:fontRef idx="minor">
            <a:schemeClr val="tx1"/>
          </a:fontRef>
        </p:style>
      </p:cxnSp>
      <p:cxnSp>
        <p:nvCxnSpPr>
          <p:cNvPr id="30" name="Straight Connector 29">
            <a:extLst>
              <a:ext uri="{FF2B5EF4-FFF2-40B4-BE49-F238E27FC236}">
                <a16:creationId xmlns:a16="http://schemas.microsoft.com/office/drawing/2014/main" id="{890A09B9-5557-D520-3AE3-E0532648AB47}"/>
              </a:ext>
            </a:extLst>
          </p:cNvPr>
          <p:cNvCxnSpPr>
            <a:cxnSpLocks/>
          </p:cNvCxnSpPr>
          <p:nvPr/>
        </p:nvCxnSpPr>
        <p:spPr>
          <a:xfrm>
            <a:off x="8797969" y="618167"/>
            <a:ext cx="46956" cy="2903747"/>
          </a:xfrm>
          <a:prstGeom prst="line">
            <a:avLst/>
          </a:prstGeom>
        </p:spPr>
        <p:style>
          <a:lnRef idx="3">
            <a:schemeClr val="dk1"/>
          </a:lnRef>
          <a:fillRef idx="0">
            <a:schemeClr val="dk1"/>
          </a:fillRef>
          <a:effectRef idx="2">
            <a:schemeClr val="dk1"/>
          </a:effectRef>
          <a:fontRef idx="minor">
            <a:schemeClr val="tx1"/>
          </a:fontRef>
        </p:style>
      </p:cxnSp>
      <p:pic>
        <p:nvPicPr>
          <p:cNvPr id="1026" name="Picture 2" descr="The Mix UK">
            <a:extLst>
              <a:ext uri="{FF2B5EF4-FFF2-40B4-BE49-F238E27FC236}">
                <a16:creationId xmlns:a16="http://schemas.microsoft.com/office/drawing/2014/main" id="{251E5FAC-3071-7E06-277A-FA52BFBA07C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957521" y="1234005"/>
            <a:ext cx="1619793" cy="135426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DAN 24/7 - Wales Drug &amp; Alcohol Helpline">
            <a:extLst>
              <a:ext uri="{FF2B5EF4-FFF2-40B4-BE49-F238E27FC236}">
                <a16:creationId xmlns:a16="http://schemas.microsoft.com/office/drawing/2014/main" id="{0100F608-A7FB-9267-7243-520B17D7898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406534" y="1155550"/>
            <a:ext cx="1611765" cy="16117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91971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48B18-1FB8-4A5A-B179-819FD6D4B20C}"/>
              </a:ext>
            </a:extLst>
          </p:cNvPr>
          <p:cNvSpPr>
            <a:spLocks noGrp="1"/>
          </p:cNvSpPr>
          <p:nvPr>
            <p:ph type="title"/>
          </p:nvPr>
        </p:nvSpPr>
        <p:spPr>
          <a:xfrm>
            <a:off x="2291254" y="221824"/>
            <a:ext cx="8548130" cy="969769"/>
          </a:xfrm>
        </p:spPr>
        <p:txBody>
          <a:bodyPr/>
          <a:lstStyle/>
          <a:p>
            <a:r>
              <a:rPr lang="en-US">
                <a:latin typeface="Proxima nova"/>
              </a:rPr>
              <a:t>Referral Pathway</a:t>
            </a:r>
            <a:endParaRPr lang="en-GB">
              <a:latin typeface="Proxima nova"/>
            </a:endParaRPr>
          </a:p>
        </p:txBody>
      </p:sp>
      <p:sp>
        <p:nvSpPr>
          <p:cNvPr id="5" name="Rectangle 4" descr="User">
            <a:extLst>
              <a:ext uri="{FF2B5EF4-FFF2-40B4-BE49-F238E27FC236}">
                <a16:creationId xmlns:a16="http://schemas.microsoft.com/office/drawing/2014/main" id="{EE94D40A-B0D9-4E23-A771-324ABAF6C868}"/>
              </a:ext>
            </a:extLst>
          </p:cNvPr>
          <p:cNvSpPr/>
          <p:nvPr/>
        </p:nvSpPr>
        <p:spPr>
          <a:xfrm>
            <a:off x="549234" y="2234046"/>
            <a:ext cx="1081208" cy="1081208"/>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6" name="Rectangle 5" descr="Satellite dish">
            <a:extLst>
              <a:ext uri="{FF2B5EF4-FFF2-40B4-BE49-F238E27FC236}">
                <a16:creationId xmlns:a16="http://schemas.microsoft.com/office/drawing/2014/main" id="{935DBB27-6915-4EA7-87E0-7536B117089D}"/>
              </a:ext>
            </a:extLst>
          </p:cNvPr>
          <p:cNvSpPr/>
          <p:nvPr/>
        </p:nvSpPr>
        <p:spPr>
          <a:xfrm>
            <a:off x="5153263" y="2217806"/>
            <a:ext cx="1081208" cy="1081208"/>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7" name="Rectangle 6" descr="Meeting">
            <a:extLst>
              <a:ext uri="{FF2B5EF4-FFF2-40B4-BE49-F238E27FC236}">
                <a16:creationId xmlns:a16="http://schemas.microsoft.com/office/drawing/2014/main" id="{91BBC890-9425-4C27-A719-14F8DAD4D19B}"/>
              </a:ext>
            </a:extLst>
          </p:cNvPr>
          <p:cNvSpPr/>
          <p:nvPr/>
        </p:nvSpPr>
        <p:spPr>
          <a:xfrm>
            <a:off x="7215583" y="2082159"/>
            <a:ext cx="1081208" cy="969769"/>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8" name="Rectangle 7" descr="Earth Globe Americas">
            <a:extLst>
              <a:ext uri="{FF2B5EF4-FFF2-40B4-BE49-F238E27FC236}">
                <a16:creationId xmlns:a16="http://schemas.microsoft.com/office/drawing/2014/main" id="{959183C5-C1FE-4D3C-9AF7-6B7F9297E042}"/>
              </a:ext>
            </a:extLst>
          </p:cNvPr>
          <p:cNvSpPr/>
          <p:nvPr/>
        </p:nvSpPr>
        <p:spPr>
          <a:xfrm>
            <a:off x="9795339" y="2026440"/>
            <a:ext cx="1081208" cy="1081208"/>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0" name="TextBox 9">
            <a:extLst>
              <a:ext uri="{FF2B5EF4-FFF2-40B4-BE49-F238E27FC236}">
                <a16:creationId xmlns:a16="http://schemas.microsoft.com/office/drawing/2014/main" id="{8364639F-5CEF-42B7-9A2F-5D743C77BB55}"/>
              </a:ext>
            </a:extLst>
          </p:cNvPr>
          <p:cNvSpPr txBox="1"/>
          <p:nvPr/>
        </p:nvSpPr>
        <p:spPr>
          <a:xfrm>
            <a:off x="396476" y="3315254"/>
            <a:ext cx="1506874" cy="369332"/>
          </a:xfrm>
          <a:prstGeom prst="rect">
            <a:avLst/>
          </a:prstGeom>
          <a:noFill/>
        </p:spPr>
        <p:txBody>
          <a:bodyPr wrap="square">
            <a:spAutoFit/>
          </a:bodyPr>
          <a:lstStyle/>
          <a:p>
            <a:pPr lvl="0">
              <a:lnSpc>
                <a:spcPct val="100000"/>
              </a:lnSpc>
            </a:pPr>
            <a:r>
              <a:rPr lang="en-GB"/>
              <a:t>Gwent N-gage </a:t>
            </a:r>
            <a:endParaRPr lang="en-US"/>
          </a:p>
        </p:txBody>
      </p:sp>
      <p:sp>
        <p:nvSpPr>
          <p:cNvPr id="12" name="TextBox 11">
            <a:extLst>
              <a:ext uri="{FF2B5EF4-FFF2-40B4-BE49-F238E27FC236}">
                <a16:creationId xmlns:a16="http://schemas.microsoft.com/office/drawing/2014/main" id="{45ED2B65-679D-42E5-97B9-EBEC8DFE8673}"/>
              </a:ext>
            </a:extLst>
          </p:cNvPr>
          <p:cNvSpPr txBox="1"/>
          <p:nvPr/>
        </p:nvSpPr>
        <p:spPr>
          <a:xfrm>
            <a:off x="4636121" y="3247875"/>
            <a:ext cx="2556641" cy="646331"/>
          </a:xfrm>
          <a:prstGeom prst="rect">
            <a:avLst/>
          </a:prstGeom>
          <a:noFill/>
        </p:spPr>
        <p:txBody>
          <a:bodyPr wrap="square">
            <a:spAutoFit/>
          </a:bodyPr>
          <a:lstStyle/>
          <a:p>
            <a:pPr lvl="0">
              <a:lnSpc>
                <a:spcPct val="100000"/>
              </a:lnSpc>
            </a:pPr>
            <a:r>
              <a:rPr lang="en-GB"/>
              <a:t>Single point of contact: 0333 320 2751</a:t>
            </a:r>
            <a:endParaRPr lang="en-US"/>
          </a:p>
        </p:txBody>
      </p:sp>
      <p:sp>
        <p:nvSpPr>
          <p:cNvPr id="14" name="TextBox 13">
            <a:extLst>
              <a:ext uri="{FF2B5EF4-FFF2-40B4-BE49-F238E27FC236}">
                <a16:creationId xmlns:a16="http://schemas.microsoft.com/office/drawing/2014/main" id="{BE866219-06BA-4CD1-81C8-8017DD5F38D2}"/>
              </a:ext>
            </a:extLst>
          </p:cNvPr>
          <p:cNvSpPr txBox="1"/>
          <p:nvPr/>
        </p:nvSpPr>
        <p:spPr>
          <a:xfrm>
            <a:off x="7073964" y="3205908"/>
            <a:ext cx="2139202" cy="1200329"/>
          </a:xfrm>
          <a:prstGeom prst="rect">
            <a:avLst/>
          </a:prstGeom>
          <a:noFill/>
        </p:spPr>
        <p:txBody>
          <a:bodyPr wrap="square">
            <a:spAutoFit/>
          </a:bodyPr>
          <a:lstStyle/>
          <a:p>
            <a:pPr lvl="0">
              <a:lnSpc>
                <a:spcPct val="100000"/>
              </a:lnSpc>
            </a:pPr>
            <a:r>
              <a:rPr lang="en-GB"/>
              <a:t>Joint Allocation Meeting held every Wednesday</a:t>
            </a:r>
          </a:p>
          <a:p>
            <a:pPr lvl="0">
              <a:lnSpc>
                <a:spcPct val="100000"/>
              </a:lnSpc>
            </a:pPr>
            <a:endParaRPr lang="en-US"/>
          </a:p>
        </p:txBody>
      </p:sp>
      <p:sp>
        <p:nvSpPr>
          <p:cNvPr id="16" name="TextBox 15">
            <a:extLst>
              <a:ext uri="{FF2B5EF4-FFF2-40B4-BE49-F238E27FC236}">
                <a16:creationId xmlns:a16="http://schemas.microsoft.com/office/drawing/2014/main" id="{E2DEC542-EF9F-421A-BD25-39C1597F20C3}"/>
              </a:ext>
            </a:extLst>
          </p:cNvPr>
          <p:cNvSpPr txBox="1"/>
          <p:nvPr/>
        </p:nvSpPr>
        <p:spPr>
          <a:xfrm>
            <a:off x="9091324" y="3201708"/>
            <a:ext cx="3123373" cy="369332"/>
          </a:xfrm>
          <a:prstGeom prst="rect">
            <a:avLst/>
          </a:prstGeom>
          <a:noFill/>
        </p:spPr>
        <p:txBody>
          <a:bodyPr wrap="square">
            <a:spAutoFit/>
          </a:bodyPr>
          <a:lstStyle/>
          <a:p>
            <a:r>
              <a:rPr lang="en-GB"/>
              <a:t>https://www.n-gage.cymru/</a:t>
            </a:r>
          </a:p>
        </p:txBody>
      </p:sp>
      <p:pic>
        <p:nvPicPr>
          <p:cNvPr id="17" name="Picture 16">
            <a:extLst>
              <a:ext uri="{FF2B5EF4-FFF2-40B4-BE49-F238E27FC236}">
                <a16:creationId xmlns:a16="http://schemas.microsoft.com/office/drawing/2014/main" id="{34238ABA-8C94-45B9-B44D-4A66B85C8A73}"/>
              </a:ext>
            </a:extLst>
          </p:cNvPr>
          <p:cNvPicPr>
            <a:picLocks noChangeAspect="1"/>
          </p:cNvPicPr>
          <p:nvPr/>
        </p:nvPicPr>
        <p:blipFill>
          <a:blip r:embed="rId10"/>
          <a:stretch>
            <a:fillRect/>
          </a:stretch>
        </p:blipFill>
        <p:spPr>
          <a:xfrm>
            <a:off x="1652421" y="4919030"/>
            <a:ext cx="1291168" cy="1291168"/>
          </a:xfrm>
          <a:prstGeom prst="rect">
            <a:avLst/>
          </a:prstGeom>
        </p:spPr>
      </p:pic>
      <p:pic>
        <p:nvPicPr>
          <p:cNvPr id="18" name="Picture 17" descr="Icon&#10;&#10;Description automatically generated">
            <a:extLst>
              <a:ext uri="{FF2B5EF4-FFF2-40B4-BE49-F238E27FC236}">
                <a16:creationId xmlns:a16="http://schemas.microsoft.com/office/drawing/2014/main" id="{ECB71C1D-8111-470F-BA2A-82B60B83EF4D}"/>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414684" y="4840358"/>
            <a:ext cx="1639573" cy="1369840"/>
          </a:xfrm>
          <a:prstGeom prst="rect">
            <a:avLst/>
          </a:prstGeom>
        </p:spPr>
      </p:pic>
      <p:pic>
        <p:nvPicPr>
          <p:cNvPr id="22" name="Picture 21" descr="Qr code&#10;&#10;Description automatically generated">
            <a:extLst>
              <a:ext uri="{FF2B5EF4-FFF2-40B4-BE49-F238E27FC236}">
                <a16:creationId xmlns:a16="http://schemas.microsoft.com/office/drawing/2014/main" id="{0AE3DFC3-F260-4600-8D8E-7071A87553F7}"/>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9502273" y="4761402"/>
            <a:ext cx="2032000" cy="1475885"/>
          </a:xfrm>
          <a:prstGeom prst="rect">
            <a:avLst/>
          </a:prstGeom>
        </p:spPr>
      </p:pic>
      <p:pic>
        <p:nvPicPr>
          <p:cNvPr id="23" name="Picture 22" descr="K:\n-gage\GYPS\logo\GwentN-gage_CMYK-01.jpg">
            <a:extLst>
              <a:ext uri="{FF2B5EF4-FFF2-40B4-BE49-F238E27FC236}">
                <a16:creationId xmlns:a16="http://schemas.microsoft.com/office/drawing/2014/main" id="{203A482B-E269-47C9-B8D9-D46E77EC00B9}"/>
              </a:ext>
            </a:extLst>
          </p:cNvPr>
          <p:cNvPicPr/>
          <p:nvPr/>
        </p:nvPicPr>
        <p:blipFill>
          <a:blip r:embed="rId13"/>
          <a:srcRect/>
          <a:stretch>
            <a:fillRect/>
          </a:stretch>
        </p:blipFill>
        <p:spPr>
          <a:xfrm>
            <a:off x="10876547" y="-18391"/>
            <a:ext cx="1315453" cy="1332386"/>
          </a:xfrm>
          <a:prstGeom prst="rect">
            <a:avLst/>
          </a:prstGeom>
          <a:noFill/>
          <a:ln>
            <a:noFill/>
            <a:prstDash/>
          </a:ln>
        </p:spPr>
      </p:pic>
      <p:pic>
        <p:nvPicPr>
          <p:cNvPr id="4" name="Graphic 3" descr="Online meeting with solid fill">
            <a:extLst>
              <a:ext uri="{FF2B5EF4-FFF2-40B4-BE49-F238E27FC236}">
                <a16:creationId xmlns:a16="http://schemas.microsoft.com/office/drawing/2014/main" id="{43A0E4AA-925B-4A69-8E8C-1BCE92D9C5F8}"/>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2834319" y="2347793"/>
            <a:ext cx="1119904" cy="1081207"/>
          </a:xfrm>
          <a:prstGeom prst="rect">
            <a:avLst/>
          </a:prstGeom>
        </p:spPr>
      </p:pic>
      <p:sp>
        <p:nvSpPr>
          <p:cNvPr id="9" name="TextBox 8">
            <a:extLst>
              <a:ext uri="{FF2B5EF4-FFF2-40B4-BE49-F238E27FC236}">
                <a16:creationId xmlns:a16="http://schemas.microsoft.com/office/drawing/2014/main" id="{2222F6D7-2798-415C-A378-014C4DED92B1}"/>
              </a:ext>
            </a:extLst>
          </p:cNvPr>
          <p:cNvSpPr txBox="1"/>
          <p:nvPr/>
        </p:nvSpPr>
        <p:spPr>
          <a:xfrm>
            <a:off x="2834319" y="3315254"/>
            <a:ext cx="1506874" cy="369332"/>
          </a:xfrm>
          <a:prstGeom prst="rect">
            <a:avLst/>
          </a:prstGeom>
          <a:noFill/>
        </p:spPr>
        <p:txBody>
          <a:bodyPr wrap="square" rtlCol="0">
            <a:spAutoFit/>
          </a:bodyPr>
          <a:lstStyle/>
          <a:p>
            <a:r>
              <a:rPr lang="en-US"/>
              <a:t>Web Chat</a:t>
            </a:r>
            <a:endParaRPr lang="en-GB"/>
          </a:p>
        </p:txBody>
      </p:sp>
    </p:spTree>
    <p:extLst>
      <p:ext uri="{BB962C8B-B14F-4D97-AF65-F5344CB8AC3E}">
        <p14:creationId xmlns:p14="http://schemas.microsoft.com/office/powerpoint/2010/main" val="27878148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F1C80-10EB-47DC-908E-369171D11607}"/>
              </a:ext>
            </a:extLst>
          </p:cNvPr>
          <p:cNvSpPr>
            <a:spLocks noGrp="1"/>
          </p:cNvSpPr>
          <p:nvPr>
            <p:ph type="title"/>
          </p:nvPr>
        </p:nvSpPr>
        <p:spPr>
          <a:xfrm>
            <a:off x="2106700" y="196152"/>
            <a:ext cx="8548130" cy="969769"/>
          </a:xfrm>
        </p:spPr>
        <p:txBody>
          <a:bodyPr/>
          <a:lstStyle/>
          <a:p>
            <a:r>
              <a:rPr lang="en-GB">
                <a:latin typeface="Proxima nova"/>
              </a:rPr>
              <a:t>Any Questions </a:t>
            </a:r>
          </a:p>
        </p:txBody>
      </p:sp>
      <p:pic>
        <p:nvPicPr>
          <p:cNvPr id="7170" name="Picture 2" descr="Stick Figure Questions and Answers | 3D Animated Clipart for PowerPoint -  PresenterMedia.com">
            <a:extLst>
              <a:ext uri="{FF2B5EF4-FFF2-40B4-BE49-F238E27FC236}">
                <a16:creationId xmlns:a16="http://schemas.microsoft.com/office/drawing/2014/main" id="{E90CF337-A9AD-08DA-119F-A38D398236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18472" y="1916934"/>
            <a:ext cx="3020458" cy="4549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84716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DAA1DBAD3631B47A22E2663EECD5B73" ma:contentTypeVersion="15" ma:contentTypeDescription="Create a new document." ma:contentTypeScope="" ma:versionID="7284a5093d2f4737a92477907816dbf9">
  <xsd:schema xmlns:xsd="http://www.w3.org/2001/XMLSchema" xmlns:xs="http://www.w3.org/2001/XMLSchema" xmlns:p="http://schemas.microsoft.com/office/2006/metadata/properties" xmlns:ns2="702d7e1b-c4dc-415e-8d74-ffa26ba11183" xmlns:ns3="c8ad52ef-068f-4d94-bbfb-2df9ab42addd" targetNamespace="http://schemas.microsoft.com/office/2006/metadata/properties" ma:root="true" ma:fieldsID="4da68ad23dcfcaa29ee7b0ad083f7cc0" ns2:_="" ns3:_="">
    <xsd:import namespace="702d7e1b-c4dc-415e-8d74-ffa26ba11183"/>
    <xsd:import namespace="c8ad52ef-068f-4d94-bbfb-2df9ab42addd"/>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3:SharedWithUsers" minOccurs="0"/>
                <xsd:element ref="ns3:SharedWithDetails" minOccurs="0"/>
                <xsd:element ref="ns2:MediaLengthInSeconds" minOccurs="0"/>
                <xsd:element ref="ns2:MediaServiceSearchPropertie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02d7e1b-c4dc-415e-8d74-ffa26ba1118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729f948a-b2af-4001-9021-56b95598df97"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8ad52ef-068f-4d94-bbfb-2df9ab42addd"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d2d97a8d-9d50-4b33-9faf-4b5e99fed99b}" ma:internalName="TaxCatchAll" ma:showField="CatchAllData" ma:web="c8ad52ef-068f-4d94-bbfb-2df9ab42addd">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c8ad52ef-068f-4d94-bbfb-2df9ab42addd" xsi:nil="true"/>
    <lcf76f155ced4ddcb4097134ff3c332f xmlns="702d7e1b-c4dc-415e-8d74-ffa26ba11183">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F549DD5-3EE3-40A9-9434-F585D8B009BD}">
  <ds:schemaRefs>
    <ds:schemaRef ds:uri="http://schemas.microsoft.com/sharepoint/v3/contenttype/forms"/>
  </ds:schemaRefs>
</ds:datastoreItem>
</file>

<file path=customXml/itemProps2.xml><?xml version="1.0" encoding="utf-8"?>
<ds:datastoreItem xmlns:ds="http://schemas.openxmlformats.org/officeDocument/2006/customXml" ds:itemID="{44D9B0FE-C949-4E14-8D4B-46287D03D076}">
  <ds:schemaRefs>
    <ds:schemaRef ds:uri="702d7e1b-c4dc-415e-8d74-ffa26ba11183"/>
    <ds:schemaRef ds:uri="c8ad52ef-068f-4d94-bbfb-2df9ab42add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6B1F686-BF61-4A11-8036-22B445431E44}">
  <ds:schemaRefs>
    <ds:schemaRef ds:uri="702d7e1b-c4dc-415e-8d74-ffa26ba11183"/>
    <ds:schemaRef ds:uri="c8ad52ef-068f-4d94-bbfb-2df9ab42addd"/>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1748</TotalTime>
  <Words>2407</Words>
  <Application>Microsoft Office PowerPoint</Application>
  <PresentationFormat>Widescreen</PresentationFormat>
  <Paragraphs>362</Paragraphs>
  <Slides>39</Slides>
  <Notes>29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39</vt:i4>
      </vt:variant>
    </vt:vector>
  </HeadingPairs>
  <TitlesOfParts>
    <vt:vector size="51" baseType="lpstr">
      <vt:lpstr>Arial</vt:lpstr>
      <vt:lpstr>Calibri</vt:lpstr>
      <vt:lpstr>Calibri Light</vt:lpstr>
      <vt:lpstr>Glacial Indifference</vt:lpstr>
      <vt:lpstr>Glacial Indifference Bold</vt:lpstr>
      <vt:lpstr>Google Sans</vt:lpstr>
      <vt:lpstr>Proxima nova</vt:lpstr>
      <vt:lpstr>Times New Roman</vt:lpstr>
      <vt:lpstr>Verdana</vt:lpstr>
      <vt:lpstr>Wingdings</vt:lpstr>
      <vt:lpstr>Wingdings 2</vt:lpstr>
      <vt:lpstr>Office Theme</vt:lpstr>
      <vt:lpstr>PowerPoint Presentation</vt:lpstr>
      <vt:lpstr>what do we do?</vt:lpstr>
      <vt:lpstr>Choices</vt:lpstr>
      <vt:lpstr> Age of first use </vt:lpstr>
      <vt:lpstr>Language is Key</vt:lpstr>
      <vt:lpstr>Current trends </vt:lpstr>
      <vt:lpstr>A drug is anything that changes... </vt:lpstr>
      <vt:lpstr>PowerPoint Presentation</vt:lpstr>
      <vt:lpstr>Agree or disagree</vt:lpstr>
      <vt:lpstr>Why do young people use substances?</vt:lpstr>
      <vt:lpstr>Why do young people use substances? </vt:lpstr>
      <vt:lpstr>What barriers and difficulties might there be, when talking to young people about substances/ substance use?</vt:lpstr>
      <vt:lpstr>Talking to Young People about Substances</vt:lpstr>
      <vt:lpstr>Relationship with drugs   What relationship is missing?</vt:lpstr>
      <vt:lpstr>Nuggets </vt:lpstr>
      <vt:lpstr>Language…… Say what???? </vt:lpstr>
      <vt:lpstr>Categories of Substances </vt:lpstr>
      <vt:lpstr>Stimulants </vt:lpstr>
      <vt:lpstr>Blue Punisher Ecstasy Pill 477mg </vt:lpstr>
      <vt:lpstr>PowerPoint Presentation</vt:lpstr>
      <vt:lpstr>Poster in toilets at local music venue in Cardiff:  Purple Louis Vuitton   229 mg  Pink Timberlands  181 mg  Purple Pop  290 mg</vt:lpstr>
      <vt:lpstr>Hallucinogens</vt:lpstr>
      <vt:lpstr>Ketamine Bladder </vt:lpstr>
      <vt:lpstr>Urine Sample From A Ketamine User </vt:lpstr>
      <vt:lpstr>depressants</vt:lpstr>
      <vt:lpstr>Opiates/Opioids/pain medication</vt:lpstr>
      <vt:lpstr>PowerPoint Presentation</vt:lpstr>
      <vt:lpstr>Risk Factors</vt:lpstr>
      <vt:lpstr>Protective Factors</vt:lpstr>
      <vt:lpstr>Drug Use Screening Tool</vt:lpstr>
      <vt:lpstr> A Welsh Harm Reduction Project </vt:lpstr>
      <vt:lpstr>Simple steps to sending samples off to WEDINOS </vt:lpstr>
      <vt:lpstr>Sample &amp; Effects Record</vt:lpstr>
      <vt:lpstr>WEDINOS Sample Result </vt:lpstr>
      <vt:lpstr>PowerPoint Presentation</vt:lpstr>
      <vt:lpstr>Volunteering for BAROD </vt:lpstr>
      <vt:lpstr>Reputable Sites </vt:lpstr>
      <vt:lpstr>Referral Pathway</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Drugaid5250</dc:creator>
  <cp:lastModifiedBy>Elissa Keogh</cp:lastModifiedBy>
  <cp:revision>2</cp:revision>
  <dcterms:created xsi:type="dcterms:W3CDTF">2021-01-12T08:53:36Z</dcterms:created>
  <dcterms:modified xsi:type="dcterms:W3CDTF">2025-10-13T15:48:38Z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0x0101005DAA1DBAD3631B47A22E2663EECD5B73</vt:lpwstr>
  </property>
  <property fmtid="{D5CDD505-2E9C-101B-9397-08002B2CF9AE}" pid="3" name="MediaServiceImageTags">
    <vt:lpwstr/>
  </property>
</Properties>
</file>