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70" r:id="rId3"/>
    <p:sldId id="264" r:id="rId4"/>
    <p:sldId id="263" r:id="rId5"/>
    <p:sldId id="262" r:id="rId6"/>
    <p:sldId id="258" r:id="rId7"/>
    <p:sldId id="259" r:id="rId8"/>
    <p:sldId id="271" r:id="rId9"/>
    <p:sldId id="267" r:id="rId10"/>
    <p:sldId id="272"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86FE6760-9704-7219-2F40-D8F52493D9D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9" name="Date Placeholder 2">
            <a:extLst>
              <a:ext uri="{FF2B5EF4-FFF2-40B4-BE49-F238E27FC236}">
                <a16:creationId xmlns:a16="http://schemas.microsoft.com/office/drawing/2014/main" id="{7617201C-CE9D-223D-856C-BE95B60BB7B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75FB9A6F-B9B1-4FA9-98A1-76CC2181F228}" type="datetime1">
              <a:rPr lang="en-GB"/>
              <a:pPr lvl="0"/>
              <a:t>16/11/2025</a:t>
            </a:fld>
            <a:endParaRPr lang="en-GB"/>
          </a:p>
        </p:txBody>
      </p:sp>
      <p:sp>
        <p:nvSpPr>
          <p:cNvPr id="10" name="Slide Image Placeholder 3">
            <a:extLst>
              <a:ext uri="{FF2B5EF4-FFF2-40B4-BE49-F238E27FC236}">
                <a16:creationId xmlns:a16="http://schemas.microsoft.com/office/drawing/2014/main" id="{7835DF4C-A913-79CE-03A1-D391C7A7530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4466D23B-84F1-2BA4-53E7-1170648312C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 name="Footer Placeholder 5">
            <a:extLst>
              <a:ext uri="{FF2B5EF4-FFF2-40B4-BE49-F238E27FC236}">
                <a16:creationId xmlns:a16="http://schemas.microsoft.com/office/drawing/2014/main" id="{1DF82C4C-2FB5-CACE-F4AC-F084C7D18CA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13" name="Slide Number Placeholder 6">
            <a:extLst>
              <a:ext uri="{FF2B5EF4-FFF2-40B4-BE49-F238E27FC236}">
                <a16:creationId xmlns:a16="http://schemas.microsoft.com/office/drawing/2014/main" id="{FB99CCA0-9437-1CF4-3531-6F534474D35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9D5884BB-88D7-440B-A68D-3DBB61F458F4}"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072FC4-C20E-4D8A-9D97-0E3168B7A590}" type="datetimeFigureOut">
              <a:t>11/16/25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13DDDD-F19C-49BB-A275-8B9CFAEF9B54}" type="slidenum">
              <a:t>‹#›</a:t>
            </a:fld>
            <a:endParaRPr lang="en-US"/>
          </a:p>
        </p:txBody>
      </p:sp>
    </p:spTree>
    <p:extLst>
      <p:ext uri="{BB962C8B-B14F-4D97-AF65-F5344CB8AC3E}">
        <p14:creationId xmlns:p14="http://schemas.microsoft.com/office/powerpoint/2010/main" val="275715349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7DBB23-DFEA-365F-8E3A-1620B6953137}"/>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678F29DD-073F-0AC5-E6D0-3CE22506B55A}"/>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C2AB3446-23A7-B245-2231-893D5312012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5FF5ED9-1003-4777-9CDA-6E1465C70913}"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6908A3-CB84-29B4-13F8-489A64AA8FBA}"/>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093DA89D-BB41-3E4B-3B20-3C793931B671}"/>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endParaRPr lang="en-GB"/>
          </a:p>
          <a:p>
            <a:pPr lvl="0"/>
            <a:endParaRPr lang="en-GB"/>
          </a:p>
        </p:txBody>
      </p:sp>
      <p:sp>
        <p:nvSpPr>
          <p:cNvPr id="4" name="Slide Number Placeholder 3">
            <a:extLst>
              <a:ext uri="{FF2B5EF4-FFF2-40B4-BE49-F238E27FC236}">
                <a16:creationId xmlns:a16="http://schemas.microsoft.com/office/drawing/2014/main" id="{3DAFFA42-D5CA-7EBE-33DD-5911436565D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61E6355-0711-4A51-9A68-E23C7D5F4A15}" type="slidenum">
              <a:t>6</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1E7997-2D1C-6EF1-90CE-E048E288E816}"/>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6ED1C550-87D9-FB6F-3E15-7279418C6127}"/>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36A4CB6-A381-CD35-CC03-26B1B0C2399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7FDEDF-9927-4ADA-9B08-156D6863F9EF}" type="slidenum">
              <a:t>7</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C8FA52-E397-5A37-8D93-9B3396FFB943}"/>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A15870B9-3F43-42FB-306C-686C5E58CC1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C58AAA92-3AE2-3E70-802C-0E91D5D487B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0B6D2FE-CCE6-434F-B7A5-E1E00C210815}" type="slidenum">
              <a:t>8</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088576-155E-D555-4197-45D647999820}"/>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BF9E439C-6A98-FAF7-78B9-C3B3B0FBF37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8C2A96F1-2C97-B7EF-127D-FFC27CDEE26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1AF308D-1712-4BAE-873F-2BF66EADF3DC}" type="slidenum">
              <a:t>11</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853C3A1E-883B-190B-4E0F-EDFD529A5F5E}"/>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1EB8F0E1-A683-C976-7056-8DA532A9F756}"/>
              </a:ext>
            </a:extLst>
          </p:cNvPr>
          <p:cNvCxnSpPr/>
          <p:nvPr/>
        </p:nvCxnSpPr>
        <p:spPr>
          <a:xfrm>
            <a:off x="800100" y="614278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7E60D904-FB7D-EB65-8D23-E70F46051A5A}"/>
              </a:ext>
            </a:extLst>
          </p:cNvPr>
          <p:cNvSpPr txBox="1">
            <a:spLocks noGrp="1"/>
          </p:cNvSpPr>
          <p:nvPr>
            <p:ph type="ctrTitle"/>
          </p:nvPr>
        </p:nvSpPr>
        <p:spPr>
          <a:xfrm>
            <a:off x="704088" y="889820"/>
            <a:ext cx="9989573" cy="3598602"/>
          </a:xfrm>
        </p:spPr>
        <p:txBody>
          <a:bodyPr/>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4DCEED6A-BF7A-2F71-C7C7-B3BD6F4041F8}"/>
              </a:ext>
            </a:extLst>
          </p:cNvPr>
          <p:cNvSpPr txBox="1">
            <a:spLocks noGrp="1"/>
          </p:cNvSpPr>
          <p:nvPr>
            <p:ph type="subTitle" idx="1"/>
          </p:nvPr>
        </p:nvSpPr>
        <p:spPr>
          <a:xfrm>
            <a:off x="704088" y="4488423"/>
            <a:ext cx="6991776" cy="1302773"/>
          </a:xfrm>
        </p:spPr>
        <p:txBody>
          <a:bodyPr anchor="b"/>
          <a:lstStyle>
            <a:lvl1pPr marL="0" indent="0">
              <a:buNone/>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2CD1DA7D-2A53-253E-C65B-3BB19FB88CE9}"/>
              </a:ext>
            </a:extLst>
          </p:cNvPr>
          <p:cNvSpPr txBox="1">
            <a:spLocks noGrp="1"/>
          </p:cNvSpPr>
          <p:nvPr>
            <p:ph type="dt" sz="half" idx="7"/>
          </p:nvPr>
        </p:nvSpPr>
        <p:spPr>
          <a:xfrm>
            <a:off x="8369448" y="6356351"/>
            <a:ext cx="2549566" cy="365129"/>
          </a:xfrm>
        </p:spPr>
        <p:txBody>
          <a:bodyPr/>
          <a:lstStyle>
            <a:lvl1pPr>
              <a:defRPr/>
            </a:lvl1pPr>
          </a:lstStyle>
          <a:p>
            <a:pPr lvl="0"/>
            <a:fld id="{252AD712-E6BC-46BB-8988-ACA2A6C72570}" type="datetime1">
              <a:rPr lang="en-US"/>
              <a:pPr lvl="0"/>
              <a:t>11/16/25</a:t>
            </a:fld>
            <a:endParaRPr lang="en-US"/>
          </a:p>
        </p:txBody>
      </p:sp>
      <p:sp>
        <p:nvSpPr>
          <p:cNvPr id="5" name="Footer Placeholder 4">
            <a:extLst>
              <a:ext uri="{FF2B5EF4-FFF2-40B4-BE49-F238E27FC236}">
                <a16:creationId xmlns:a16="http://schemas.microsoft.com/office/drawing/2014/main" id="{ADFA7B9F-A5BE-CD53-9ABD-48E044F00AA5}"/>
              </a:ext>
            </a:extLst>
          </p:cNvPr>
          <p:cNvSpPr txBox="1">
            <a:spLocks noGrp="1"/>
          </p:cNvSpPr>
          <p:nvPr>
            <p:ph type="ftr" sz="quarter" idx="9"/>
          </p:nvPr>
        </p:nvSpPr>
        <p:spPr>
          <a:xfrm>
            <a:off x="704088" y="6356351"/>
            <a:ext cx="453973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21C14B6-CBC3-B44F-CAB1-547ED765FC32}"/>
              </a:ext>
            </a:extLst>
          </p:cNvPr>
          <p:cNvSpPr txBox="1">
            <a:spLocks noGrp="1"/>
          </p:cNvSpPr>
          <p:nvPr>
            <p:ph type="sldNum" sz="quarter" idx="8"/>
          </p:nvPr>
        </p:nvSpPr>
        <p:spPr>
          <a:xfrm>
            <a:off x="10919014" y="6356351"/>
            <a:ext cx="672358" cy="365129"/>
          </a:xfrm>
        </p:spPr>
        <p:txBody>
          <a:bodyPr/>
          <a:lstStyle>
            <a:lvl1pPr>
              <a:defRPr/>
            </a:lvl1pPr>
          </a:lstStyle>
          <a:p>
            <a:pPr lvl="0"/>
            <a:fld id="{A65D5137-0E95-4980-9D7F-2421F89E94DF}" type="slidenum">
              <a:t>‹#›</a:t>
            </a:fld>
            <a:endParaRPr lang="en-US"/>
          </a:p>
        </p:txBody>
      </p:sp>
    </p:spTree>
    <p:extLst>
      <p:ext uri="{BB962C8B-B14F-4D97-AF65-F5344CB8AC3E}">
        <p14:creationId xmlns:p14="http://schemas.microsoft.com/office/powerpoint/2010/main" val="34770372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F7B4776B-C6CA-D614-9732-82F7FEA2D970}"/>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09ECF0B7-6D29-512F-7AA7-EAFBFF715618}"/>
              </a:ext>
            </a:extLst>
          </p:cNvPr>
          <p:cNvCxnSpPr/>
          <p:nvPr/>
        </p:nvCxnSpPr>
        <p:spPr>
          <a:xfrm>
            <a:off x="800100" y="614278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47E64832-C91D-0A66-C6D0-961DFE99BB3D}"/>
              </a:ext>
            </a:extLst>
          </p:cNvPr>
          <p:cNvSpPr txBox="1">
            <a:spLocks noGrp="1"/>
          </p:cNvSpPr>
          <p:nvPr>
            <p:ph type="title"/>
          </p:nvPr>
        </p:nvSpPr>
        <p:spPr>
          <a:xfrm>
            <a:off x="700631" y="914400"/>
            <a:ext cx="10691265" cy="1307592"/>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84C2947-137A-FC4B-3F7F-D23B7D4D2EDC}"/>
              </a:ext>
            </a:extLst>
          </p:cNvPr>
          <p:cNvSpPr txBox="1">
            <a:spLocks noGrp="1"/>
          </p:cNvSpPr>
          <p:nvPr>
            <p:ph idx="1"/>
          </p:nvPr>
        </p:nvSpPr>
        <p:spPr>
          <a:xfrm>
            <a:off x="700631" y="2221991"/>
            <a:ext cx="10691265" cy="37398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B83050-BDDD-C07A-D7F5-800BFAA3B1ED}"/>
              </a:ext>
            </a:extLst>
          </p:cNvPr>
          <p:cNvSpPr txBox="1">
            <a:spLocks noGrp="1"/>
          </p:cNvSpPr>
          <p:nvPr>
            <p:ph type="dt" sz="half" idx="7"/>
          </p:nvPr>
        </p:nvSpPr>
        <p:spPr>
          <a:xfrm>
            <a:off x="8369448" y="6356351"/>
            <a:ext cx="2549566" cy="365129"/>
          </a:xfrm>
        </p:spPr>
        <p:txBody>
          <a:bodyPr/>
          <a:lstStyle>
            <a:lvl1pPr>
              <a:defRPr/>
            </a:lvl1pPr>
          </a:lstStyle>
          <a:p>
            <a:pPr lvl="0"/>
            <a:fld id="{14ABDD35-8084-464E-B05B-9920F000FB82}" type="datetime1">
              <a:rPr lang="en-US"/>
              <a:pPr lvl="0"/>
              <a:t>11/16/25</a:t>
            </a:fld>
            <a:endParaRPr lang="en-US"/>
          </a:p>
        </p:txBody>
      </p:sp>
      <p:sp>
        <p:nvSpPr>
          <p:cNvPr id="5" name="Footer Placeholder 4">
            <a:extLst>
              <a:ext uri="{FF2B5EF4-FFF2-40B4-BE49-F238E27FC236}">
                <a16:creationId xmlns:a16="http://schemas.microsoft.com/office/drawing/2014/main" id="{217DA2C4-8F8D-3073-8E33-2838355445D6}"/>
              </a:ext>
            </a:extLst>
          </p:cNvPr>
          <p:cNvSpPr txBox="1">
            <a:spLocks noGrp="1"/>
          </p:cNvSpPr>
          <p:nvPr>
            <p:ph type="ftr" sz="quarter" idx="9"/>
          </p:nvPr>
        </p:nvSpPr>
        <p:spPr>
          <a:xfrm>
            <a:off x="704088" y="6356351"/>
            <a:ext cx="453973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1CAD11C-7889-3A82-0EC8-1E10F3B06782}"/>
              </a:ext>
            </a:extLst>
          </p:cNvPr>
          <p:cNvSpPr txBox="1">
            <a:spLocks noGrp="1"/>
          </p:cNvSpPr>
          <p:nvPr>
            <p:ph type="sldNum" sz="quarter" idx="8"/>
          </p:nvPr>
        </p:nvSpPr>
        <p:spPr>
          <a:xfrm>
            <a:off x="10919014" y="6356351"/>
            <a:ext cx="672358" cy="365129"/>
          </a:xfrm>
        </p:spPr>
        <p:txBody>
          <a:bodyPr/>
          <a:lstStyle>
            <a:lvl1pPr>
              <a:defRPr/>
            </a:lvl1pPr>
          </a:lstStyle>
          <a:p>
            <a:pPr lvl="0"/>
            <a:fld id="{11DCA2B1-1D4E-4687-BF2C-3EB471ABEA85}" type="slidenum">
              <a:t>‹#›</a:t>
            </a:fld>
            <a:endParaRPr lang="en-US"/>
          </a:p>
        </p:txBody>
      </p:sp>
    </p:spTree>
    <p:extLst>
      <p:ext uri="{BB962C8B-B14F-4D97-AF65-F5344CB8AC3E}">
        <p14:creationId xmlns:p14="http://schemas.microsoft.com/office/powerpoint/2010/main" val="375432411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D7183538-6429-707F-CFC2-78833CF68D3C}"/>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A439C3CE-AEB1-E247-5A5A-41CD86E2F84D}"/>
              </a:ext>
            </a:extLst>
          </p:cNvPr>
          <p:cNvCxnSpPr/>
          <p:nvPr/>
        </p:nvCxnSpPr>
        <p:spPr>
          <a:xfrm>
            <a:off x="800100" y="614278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B7433626-AD5D-F26F-C305-02DA5BC542DB}"/>
              </a:ext>
            </a:extLst>
          </p:cNvPr>
          <p:cNvSpPr txBox="1">
            <a:spLocks noGrp="1"/>
          </p:cNvSpPr>
          <p:nvPr>
            <p:ph type="title"/>
          </p:nvPr>
        </p:nvSpPr>
        <p:spPr>
          <a:xfrm>
            <a:off x="715380" y="1709735"/>
            <a:ext cx="10632067"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27919F12-A319-078C-74EC-0500B5B1A5C6}"/>
              </a:ext>
            </a:extLst>
          </p:cNvPr>
          <p:cNvSpPr txBox="1">
            <a:spLocks noGrp="1"/>
          </p:cNvSpPr>
          <p:nvPr>
            <p:ph type="body" idx="1"/>
          </p:nvPr>
        </p:nvSpPr>
        <p:spPr>
          <a:xfrm>
            <a:off x="715380" y="4589465"/>
            <a:ext cx="10632067"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98B099F-90A1-F894-9A99-A6F0F1394E89}"/>
              </a:ext>
            </a:extLst>
          </p:cNvPr>
          <p:cNvSpPr txBox="1">
            <a:spLocks noGrp="1"/>
          </p:cNvSpPr>
          <p:nvPr>
            <p:ph type="dt" sz="half" idx="7"/>
          </p:nvPr>
        </p:nvSpPr>
        <p:spPr>
          <a:xfrm>
            <a:off x="8369448" y="6356351"/>
            <a:ext cx="2549566" cy="365129"/>
          </a:xfrm>
        </p:spPr>
        <p:txBody>
          <a:bodyPr/>
          <a:lstStyle>
            <a:lvl1pPr>
              <a:defRPr/>
            </a:lvl1pPr>
          </a:lstStyle>
          <a:p>
            <a:pPr lvl="0"/>
            <a:fld id="{C97210B1-68AA-493C-A5AC-EE88A649003C}" type="datetime1">
              <a:rPr lang="en-US"/>
              <a:pPr lvl="0"/>
              <a:t>11/16/25</a:t>
            </a:fld>
            <a:endParaRPr lang="en-US"/>
          </a:p>
        </p:txBody>
      </p:sp>
      <p:sp>
        <p:nvSpPr>
          <p:cNvPr id="5" name="Footer Placeholder 4">
            <a:extLst>
              <a:ext uri="{FF2B5EF4-FFF2-40B4-BE49-F238E27FC236}">
                <a16:creationId xmlns:a16="http://schemas.microsoft.com/office/drawing/2014/main" id="{CC3149A8-47E0-EB5E-23E4-52D7181AEB89}"/>
              </a:ext>
            </a:extLst>
          </p:cNvPr>
          <p:cNvSpPr txBox="1">
            <a:spLocks noGrp="1"/>
          </p:cNvSpPr>
          <p:nvPr>
            <p:ph type="ftr" sz="quarter" idx="9"/>
          </p:nvPr>
        </p:nvSpPr>
        <p:spPr>
          <a:xfrm>
            <a:off x="704088" y="6356351"/>
            <a:ext cx="453973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C641E64-764A-840C-85DB-AF27E1F80530}"/>
              </a:ext>
            </a:extLst>
          </p:cNvPr>
          <p:cNvSpPr txBox="1">
            <a:spLocks noGrp="1"/>
          </p:cNvSpPr>
          <p:nvPr>
            <p:ph type="sldNum" sz="quarter" idx="8"/>
          </p:nvPr>
        </p:nvSpPr>
        <p:spPr>
          <a:xfrm>
            <a:off x="10919014" y="6356351"/>
            <a:ext cx="672358" cy="365129"/>
          </a:xfrm>
        </p:spPr>
        <p:txBody>
          <a:bodyPr/>
          <a:lstStyle>
            <a:lvl1pPr>
              <a:defRPr/>
            </a:lvl1pPr>
          </a:lstStyle>
          <a:p>
            <a:pPr lvl="0"/>
            <a:fld id="{9C994099-22EA-4788-AE69-0BC1B668C2D8}" type="slidenum">
              <a:t>‹#›</a:t>
            </a:fld>
            <a:endParaRPr lang="en-US"/>
          </a:p>
        </p:txBody>
      </p:sp>
    </p:spTree>
    <p:extLst>
      <p:ext uri="{BB962C8B-B14F-4D97-AF65-F5344CB8AC3E}">
        <p14:creationId xmlns:p14="http://schemas.microsoft.com/office/powerpoint/2010/main" val="1029008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6">
            <a:extLst>
              <a:ext uri="{FF2B5EF4-FFF2-40B4-BE49-F238E27FC236}">
                <a16:creationId xmlns:a16="http://schemas.microsoft.com/office/drawing/2014/main" id="{6A2F4013-C12F-BBA9-6937-8E7F309C2238}"/>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9" name="Straight Connector 7">
            <a:extLst>
              <a:ext uri="{FF2B5EF4-FFF2-40B4-BE49-F238E27FC236}">
                <a16:creationId xmlns:a16="http://schemas.microsoft.com/office/drawing/2014/main" id="{98883D98-CCAB-F6C0-0563-D54688774B90}"/>
              </a:ext>
            </a:extLst>
          </p:cNvPr>
          <p:cNvCxnSpPr/>
          <p:nvPr/>
        </p:nvCxnSpPr>
        <p:spPr>
          <a:xfrm>
            <a:off x="800100" y="614278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F7E2EB6F-00DA-F2FC-1407-41416F6950C6}"/>
              </a:ext>
            </a:extLst>
          </p:cNvPr>
          <p:cNvSpPr txBox="1">
            <a:spLocks noGrp="1"/>
          </p:cNvSpPr>
          <p:nvPr>
            <p:ph type="title"/>
          </p:nvPr>
        </p:nvSpPr>
        <p:spPr>
          <a:xfrm>
            <a:off x="700631" y="914400"/>
            <a:ext cx="10691265" cy="1307592"/>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9122BE3-BA08-B55F-BD25-6AA31021EF13}"/>
              </a:ext>
            </a:extLst>
          </p:cNvPr>
          <p:cNvSpPr txBox="1">
            <a:spLocks noGrp="1"/>
          </p:cNvSpPr>
          <p:nvPr>
            <p:ph idx="1"/>
          </p:nvPr>
        </p:nvSpPr>
        <p:spPr>
          <a:xfrm>
            <a:off x="704088" y="2221991"/>
            <a:ext cx="5212080" cy="37398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76BEEB-859D-D79B-7C12-B0DEDA0DCBBD}"/>
              </a:ext>
            </a:extLst>
          </p:cNvPr>
          <p:cNvSpPr txBox="1">
            <a:spLocks noGrp="1"/>
          </p:cNvSpPr>
          <p:nvPr>
            <p:ph idx="2"/>
          </p:nvPr>
        </p:nvSpPr>
        <p:spPr>
          <a:xfrm>
            <a:off x="6181344" y="2221991"/>
            <a:ext cx="5212080" cy="37398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211A76A-7D57-A936-39FF-87C02015CECC}"/>
              </a:ext>
            </a:extLst>
          </p:cNvPr>
          <p:cNvSpPr txBox="1">
            <a:spLocks noGrp="1"/>
          </p:cNvSpPr>
          <p:nvPr>
            <p:ph type="dt" sz="half" idx="7"/>
          </p:nvPr>
        </p:nvSpPr>
        <p:spPr>
          <a:xfrm>
            <a:off x="8369448" y="6356351"/>
            <a:ext cx="2549566" cy="365129"/>
          </a:xfrm>
        </p:spPr>
        <p:txBody>
          <a:bodyPr/>
          <a:lstStyle>
            <a:lvl1pPr>
              <a:defRPr/>
            </a:lvl1pPr>
          </a:lstStyle>
          <a:p>
            <a:pPr lvl="0"/>
            <a:fld id="{0E2134E4-ABA5-46C0-89C0-F7E0CB6AFD23}" type="datetime1">
              <a:rPr lang="en-US"/>
              <a:pPr lvl="0"/>
              <a:t>11/16/25</a:t>
            </a:fld>
            <a:endParaRPr lang="en-US"/>
          </a:p>
        </p:txBody>
      </p:sp>
      <p:sp>
        <p:nvSpPr>
          <p:cNvPr id="6" name="Footer Placeholder 5">
            <a:extLst>
              <a:ext uri="{FF2B5EF4-FFF2-40B4-BE49-F238E27FC236}">
                <a16:creationId xmlns:a16="http://schemas.microsoft.com/office/drawing/2014/main" id="{C061AD81-C434-0934-7C0A-9831273EA9DB}"/>
              </a:ext>
            </a:extLst>
          </p:cNvPr>
          <p:cNvSpPr txBox="1">
            <a:spLocks noGrp="1"/>
          </p:cNvSpPr>
          <p:nvPr>
            <p:ph type="ftr" sz="quarter" idx="9"/>
          </p:nvPr>
        </p:nvSpPr>
        <p:spPr>
          <a:xfrm>
            <a:off x="704088" y="6356351"/>
            <a:ext cx="453973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0915138-FA9F-FDE2-EADF-1F13A327E5E1}"/>
              </a:ext>
            </a:extLst>
          </p:cNvPr>
          <p:cNvSpPr txBox="1">
            <a:spLocks noGrp="1"/>
          </p:cNvSpPr>
          <p:nvPr>
            <p:ph type="sldNum" sz="quarter" idx="8"/>
          </p:nvPr>
        </p:nvSpPr>
        <p:spPr>
          <a:xfrm>
            <a:off x="10919014" y="6356351"/>
            <a:ext cx="672358" cy="365129"/>
          </a:xfrm>
        </p:spPr>
        <p:txBody>
          <a:bodyPr/>
          <a:lstStyle>
            <a:lvl1pPr>
              <a:defRPr/>
            </a:lvl1pPr>
          </a:lstStyle>
          <a:p>
            <a:pPr lvl="0"/>
            <a:fld id="{958B9B12-0DB7-410F-9BC4-0B103A346179}" type="slidenum">
              <a:t>‹#›</a:t>
            </a:fld>
            <a:endParaRPr lang="en-US"/>
          </a:p>
        </p:txBody>
      </p:sp>
    </p:spTree>
    <p:extLst>
      <p:ext uri="{BB962C8B-B14F-4D97-AF65-F5344CB8AC3E}">
        <p14:creationId xmlns:p14="http://schemas.microsoft.com/office/powerpoint/2010/main" val="1807757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10" name="Straight Connector 6">
            <a:extLst>
              <a:ext uri="{FF2B5EF4-FFF2-40B4-BE49-F238E27FC236}">
                <a16:creationId xmlns:a16="http://schemas.microsoft.com/office/drawing/2014/main" id="{A6EE6DEB-70C4-52B1-8FF0-F108EDDEC9CF}"/>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11" name="Straight Connector 7">
            <a:extLst>
              <a:ext uri="{FF2B5EF4-FFF2-40B4-BE49-F238E27FC236}">
                <a16:creationId xmlns:a16="http://schemas.microsoft.com/office/drawing/2014/main" id="{728634AE-6A67-893C-ECA1-4A2FEBAE71FD}"/>
              </a:ext>
            </a:extLst>
          </p:cNvPr>
          <p:cNvCxnSpPr/>
          <p:nvPr/>
        </p:nvCxnSpPr>
        <p:spPr>
          <a:xfrm>
            <a:off x="800100" y="614278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95778CD4-1039-F7FF-701E-62CE814E5D16}"/>
              </a:ext>
            </a:extLst>
          </p:cNvPr>
          <p:cNvSpPr txBox="1">
            <a:spLocks noGrp="1"/>
          </p:cNvSpPr>
          <p:nvPr>
            <p:ph type="title"/>
          </p:nvPr>
        </p:nvSpPr>
        <p:spPr>
          <a:xfrm>
            <a:off x="704088" y="929149"/>
            <a:ext cx="10689336" cy="79845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0B6EA75-4F2A-7517-C139-04846559D132}"/>
              </a:ext>
            </a:extLst>
          </p:cNvPr>
          <p:cNvSpPr txBox="1">
            <a:spLocks noGrp="1"/>
          </p:cNvSpPr>
          <p:nvPr>
            <p:ph type="body" idx="1"/>
          </p:nvPr>
        </p:nvSpPr>
        <p:spPr>
          <a:xfrm>
            <a:off x="704088" y="1756534"/>
            <a:ext cx="5212080" cy="657225"/>
          </a:xfrm>
        </p:spPr>
        <p:txBody>
          <a:bodyPr anchor="b"/>
          <a:lstStyle>
            <a:lvl1pPr marL="0" indent="0">
              <a:buNone/>
              <a:defRPr sz="1600" b="1">
                <a:latin typeface="Univers Condensed"/>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DC61B671-CDE4-542E-5178-EF3B22756164}"/>
              </a:ext>
            </a:extLst>
          </p:cNvPr>
          <p:cNvSpPr txBox="1">
            <a:spLocks noGrp="1"/>
          </p:cNvSpPr>
          <p:nvPr>
            <p:ph idx="2"/>
          </p:nvPr>
        </p:nvSpPr>
        <p:spPr>
          <a:xfrm>
            <a:off x="704088" y="2442700"/>
            <a:ext cx="5212080" cy="35191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038B3D8-0F53-DE27-343F-922AF0522D6F}"/>
              </a:ext>
            </a:extLst>
          </p:cNvPr>
          <p:cNvSpPr txBox="1">
            <a:spLocks noGrp="1"/>
          </p:cNvSpPr>
          <p:nvPr>
            <p:ph type="body" idx="3"/>
          </p:nvPr>
        </p:nvSpPr>
        <p:spPr>
          <a:xfrm>
            <a:off x="6181344" y="1756534"/>
            <a:ext cx="5212080" cy="657225"/>
          </a:xfrm>
        </p:spPr>
        <p:txBody>
          <a:bodyPr anchor="b"/>
          <a:lstStyle>
            <a:lvl1pPr marL="0" indent="0">
              <a:buNone/>
              <a:defRPr sz="1600" b="1">
                <a:latin typeface="Univers Condensed"/>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AC9B8350-E6C0-8DA5-D1A7-1E741E405EBA}"/>
              </a:ext>
            </a:extLst>
          </p:cNvPr>
          <p:cNvSpPr txBox="1">
            <a:spLocks noGrp="1"/>
          </p:cNvSpPr>
          <p:nvPr>
            <p:ph idx="4"/>
          </p:nvPr>
        </p:nvSpPr>
        <p:spPr>
          <a:xfrm>
            <a:off x="6181344" y="2442700"/>
            <a:ext cx="5212080" cy="35191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C49AF1B-C2E0-7B45-32CB-82CE4559C264}"/>
              </a:ext>
            </a:extLst>
          </p:cNvPr>
          <p:cNvSpPr txBox="1">
            <a:spLocks noGrp="1"/>
          </p:cNvSpPr>
          <p:nvPr>
            <p:ph type="dt" sz="half" idx="7"/>
          </p:nvPr>
        </p:nvSpPr>
        <p:spPr>
          <a:xfrm>
            <a:off x="8369448" y="6356351"/>
            <a:ext cx="2549566" cy="365129"/>
          </a:xfrm>
        </p:spPr>
        <p:txBody>
          <a:bodyPr/>
          <a:lstStyle>
            <a:lvl1pPr>
              <a:defRPr/>
            </a:lvl1pPr>
          </a:lstStyle>
          <a:p>
            <a:pPr lvl="0"/>
            <a:fld id="{68D29FA4-38B8-4E55-8AF6-713FC96F2691}" type="datetime1">
              <a:rPr lang="en-US"/>
              <a:pPr lvl="0"/>
              <a:t>11/16/25</a:t>
            </a:fld>
            <a:endParaRPr lang="en-US"/>
          </a:p>
        </p:txBody>
      </p:sp>
      <p:sp>
        <p:nvSpPr>
          <p:cNvPr id="8" name="Footer Placeholder 7">
            <a:extLst>
              <a:ext uri="{FF2B5EF4-FFF2-40B4-BE49-F238E27FC236}">
                <a16:creationId xmlns:a16="http://schemas.microsoft.com/office/drawing/2014/main" id="{6E279AC0-298E-6857-5714-748198665F54}"/>
              </a:ext>
            </a:extLst>
          </p:cNvPr>
          <p:cNvSpPr txBox="1">
            <a:spLocks noGrp="1"/>
          </p:cNvSpPr>
          <p:nvPr>
            <p:ph type="ftr" sz="quarter" idx="9"/>
          </p:nvPr>
        </p:nvSpPr>
        <p:spPr>
          <a:xfrm>
            <a:off x="704088" y="6356351"/>
            <a:ext cx="4539730"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0CB1FB09-B914-8C2D-9B5E-19080FEE9061}"/>
              </a:ext>
            </a:extLst>
          </p:cNvPr>
          <p:cNvSpPr txBox="1">
            <a:spLocks noGrp="1"/>
          </p:cNvSpPr>
          <p:nvPr>
            <p:ph type="sldNum" sz="quarter" idx="8"/>
          </p:nvPr>
        </p:nvSpPr>
        <p:spPr>
          <a:xfrm>
            <a:off x="10919014" y="6356351"/>
            <a:ext cx="672358" cy="365129"/>
          </a:xfrm>
        </p:spPr>
        <p:txBody>
          <a:bodyPr/>
          <a:lstStyle>
            <a:lvl1pPr>
              <a:defRPr/>
            </a:lvl1pPr>
          </a:lstStyle>
          <a:p>
            <a:pPr lvl="0"/>
            <a:fld id="{D6B97664-761B-489A-BC72-C9F808289340}" type="slidenum">
              <a:t>‹#›</a:t>
            </a:fld>
            <a:endParaRPr lang="en-US"/>
          </a:p>
        </p:txBody>
      </p:sp>
    </p:spTree>
    <p:extLst>
      <p:ext uri="{BB962C8B-B14F-4D97-AF65-F5344CB8AC3E}">
        <p14:creationId xmlns:p14="http://schemas.microsoft.com/office/powerpoint/2010/main" val="64580402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6" name="Straight Connector 6">
            <a:extLst>
              <a:ext uri="{FF2B5EF4-FFF2-40B4-BE49-F238E27FC236}">
                <a16:creationId xmlns:a16="http://schemas.microsoft.com/office/drawing/2014/main" id="{86951394-3814-E201-C880-300959DE0CCA}"/>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7" name="Straight Connector 7">
            <a:extLst>
              <a:ext uri="{FF2B5EF4-FFF2-40B4-BE49-F238E27FC236}">
                <a16:creationId xmlns:a16="http://schemas.microsoft.com/office/drawing/2014/main" id="{51FD5999-E22F-F300-0105-22024358D2CA}"/>
              </a:ext>
            </a:extLst>
          </p:cNvPr>
          <p:cNvCxnSpPr/>
          <p:nvPr/>
        </p:nvCxnSpPr>
        <p:spPr>
          <a:xfrm>
            <a:off x="800100" y="614278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4718FDDC-A1D3-2EA8-44C2-B3BC814217A2}"/>
              </a:ext>
            </a:extLst>
          </p:cNvPr>
          <p:cNvSpPr txBox="1">
            <a:spLocks noGrp="1"/>
          </p:cNvSpPr>
          <p:nvPr>
            <p:ph type="title"/>
          </p:nvPr>
        </p:nvSpPr>
        <p:spPr>
          <a:xfrm>
            <a:off x="700631" y="914400"/>
            <a:ext cx="10691265" cy="1307592"/>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AEB80DA-B2AB-2473-DEBE-8FAC989581E7}"/>
              </a:ext>
            </a:extLst>
          </p:cNvPr>
          <p:cNvSpPr txBox="1">
            <a:spLocks noGrp="1"/>
          </p:cNvSpPr>
          <p:nvPr>
            <p:ph type="dt" sz="half" idx="7"/>
          </p:nvPr>
        </p:nvSpPr>
        <p:spPr>
          <a:xfrm>
            <a:off x="8369448" y="6356351"/>
            <a:ext cx="2549566" cy="365129"/>
          </a:xfrm>
        </p:spPr>
        <p:txBody>
          <a:bodyPr/>
          <a:lstStyle>
            <a:lvl1pPr>
              <a:defRPr/>
            </a:lvl1pPr>
          </a:lstStyle>
          <a:p>
            <a:pPr lvl="0"/>
            <a:fld id="{225AB0A3-9F18-4089-92F7-4E900AA111A8}" type="datetime1">
              <a:rPr lang="en-US"/>
              <a:pPr lvl="0"/>
              <a:t>11/16/25</a:t>
            </a:fld>
            <a:endParaRPr lang="en-US"/>
          </a:p>
        </p:txBody>
      </p:sp>
      <p:sp>
        <p:nvSpPr>
          <p:cNvPr id="4" name="Footer Placeholder 3">
            <a:extLst>
              <a:ext uri="{FF2B5EF4-FFF2-40B4-BE49-F238E27FC236}">
                <a16:creationId xmlns:a16="http://schemas.microsoft.com/office/drawing/2014/main" id="{A07098ED-AF1A-01F6-C853-0ED143A447A5}"/>
              </a:ext>
            </a:extLst>
          </p:cNvPr>
          <p:cNvSpPr txBox="1">
            <a:spLocks noGrp="1"/>
          </p:cNvSpPr>
          <p:nvPr>
            <p:ph type="ftr" sz="quarter" idx="9"/>
          </p:nvPr>
        </p:nvSpPr>
        <p:spPr>
          <a:xfrm>
            <a:off x="704088" y="6356351"/>
            <a:ext cx="4539730" cy="365129"/>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FC458D2F-351E-2E37-9162-F9EF5E064DBB}"/>
              </a:ext>
            </a:extLst>
          </p:cNvPr>
          <p:cNvSpPr txBox="1">
            <a:spLocks noGrp="1"/>
          </p:cNvSpPr>
          <p:nvPr>
            <p:ph type="sldNum" sz="quarter" idx="8"/>
          </p:nvPr>
        </p:nvSpPr>
        <p:spPr>
          <a:xfrm>
            <a:off x="10919014" y="6356351"/>
            <a:ext cx="672358" cy="365129"/>
          </a:xfrm>
        </p:spPr>
        <p:txBody>
          <a:bodyPr/>
          <a:lstStyle>
            <a:lvl1pPr>
              <a:defRPr/>
            </a:lvl1pPr>
          </a:lstStyle>
          <a:p>
            <a:pPr lvl="0"/>
            <a:fld id="{2183B42B-3599-4B74-8635-7A1D5C096DFB}" type="slidenum">
              <a:t>‹#›</a:t>
            </a:fld>
            <a:endParaRPr lang="en-US"/>
          </a:p>
        </p:txBody>
      </p:sp>
    </p:spTree>
    <p:extLst>
      <p:ext uri="{BB962C8B-B14F-4D97-AF65-F5344CB8AC3E}">
        <p14:creationId xmlns:p14="http://schemas.microsoft.com/office/powerpoint/2010/main" val="255358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6">
            <a:extLst>
              <a:ext uri="{FF2B5EF4-FFF2-40B4-BE49-F238E27FC236}">
                <a16:creationId xmlns:a16="http://schemas.microsoft.com/office/drawing/2014/main" id="{2AF21D42-8826-C9E0-3D41-5762B4EA2917}"/>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6" name="Straight Connector 7">
            <a:extLst>
              <a:ext uri="{FF2B5EF4-FFF2-40B4-BE49-F238E27FC236}">
                <a16:creationId xmlns:a16="http://schemas.microsoft.com/office/drawing/2014/main" id="{4D62D2FB-7401-8A7E-79AD-F966BF21830A}"/>
              </a:ext>
            </a:extLst>
          </p:cNvPr>
          <p:cNvCxnSpPr/>
          <p:nvPr/>
        </p:nvCxnSpPr>
        <p:spPr>
          <a:xfrm>
            <a:off x="800100" y="6142783"/>
            <a:ext cx="10591796" cy="0"/>
          </a:xfrm>
          <a:prstGeom prst="straightConnector1">
            <a:avLst/>
          </a:prstGeom>
          <a:noFill/>
          <a:ln w="12701" cap="flat">
            <a:solidFill>
              <a:srgbClr val="000000"/>
            </a:solidFill>
            <a:prstDash val="solid"/>
            <a:miter/>
          </a:ln>
        </p:spPr>
      </p:cxnSp>
      <p:sp>
        <p:nvSpPr>
          <p:cNvPr id="2" name="Date Placeholder 1">
            <a:extLst>
              <a:ext uri="{FF2B5EF4-FFF2-40B4-BE49-F238E27FC236}">
                <a16:creationId xmlns:a16="http://schemas.microsoft.com/office/drawing/2014/main" id="{6A42F4BA-8D97-76D4-1462-C88351B1DC73}"/>
              </a:ext>
            </a:extLst>
          </p:cNvPr>
          <p:cNvSpPr txBox="1">
            <a:spLocks noGrp="1"/>
          </p:cNvSpPr>
          <p:nvPr>
            <p:ph type="dt" sz="half" idx="7"/>
          </p:nvPr>
        </p:nvSpPr>
        <p:spPr>
          <a:xfrm>
            <a:off x="8369448" y="6356351"/>
            <a:ext cx="2549566" cy="365129"/>
          </a:xfrm>
        </p:spPr>
        <p:txBody>
          <a:bodyPr/>
          <a:lstStyle>
            <a:lvl1pPr>
              <a:defRPr/>
            </a:lvl1pPr>
          </a:lstStyle>
          <a:p>
            <a:pPr lvl="0"/>
            <a:fld id="{938673A0-F188-45B1-B6CC-E9C796F539BB}" type="datetime1">
              <a:rPr lang="en-US"/>
              <a:pPr lvl="0"/>
              <a:t>11/16/25</a:t>
            </a:fld>
            <a:endParaRPr lang="en-US"/>
          </a:p>
        </p:txBody>
      </p:sp>
      <p:sp>
        <p:nvSpPr>
          <p:cNvPr id="3" name="Footer Placeholder 2">
            <a:extLst>
              <a:ext uri="{FF2B5EF4-FFF2-40B4-BE49-F238E27FC236}">
                <a16:creationId xmlns:a16="http://schemas.microsoft.com/office/drawing/2014/main" id="{75BB5179-A498-C18F-6793-0C09B5403239}"/>
              </a:ext>
            </a:extLst>
          </p:cNvPr>
          <p:cNvSpPr txBox="1">
            <a:spLocks noGrp="1"/>
          </p:cNvSpPr>
          <p:nvPr>
            <p:ph type="ftr" sz="quarter" idx="9"/>
          </p:nvPr>
        </p:nvSpPr>
        <p:spPr>
          <a:xfrm>
            <a:off x="704088" y="6356351"/>
            <a:ext cx="4539730" cy="365129"/>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44E8BCA4-D594-8B20-0683-EA97E64F1F30}"/>
              </a:ext>
            </a:extLst>
          </p:cNvPr>
          <p:cNvSpPr txBox="1">
            <a:spLocks noGrp="1"/>
          </p:cNvSpPr>
          <p:nvPr>
            <p:ph type="sldNum" sz="quarter" idx="8"/>
          </p:nvPr>
        </p:nvSpPr>
        <p:spPr>
          <a:xfrm>
            <a:off x="10919014" y="6356351"/>
            <a:ext cx="672358" cy="365129"/>
          </a:xfrm>
        </p:spPr>
        <p:txBody>
          <a:bodyPr/>
          <a:lstStyle>
            <a:lvl1pPr>
              <a:defRPr/>
            </a:lvl1pPr>
          </a:lstStyle>
          <a:p>
            <a:pPr lvl="0"/>
            <a:fld id="{C2C8D817-2A39-4E80-8625-F1A883A20F72}" type="slidenum">
              <a:t>‹#›</a:t>
            </a:fld>
            <a:endParaRPr lang="en-US"/>
          </a:p>
        </p:txBody>
      </p:sp>
    </p:spTree>
    <p:extLst>
      <p:ext uri="{BB962C8B-B14F-4D97-AF65-F5344CB8AC3E}">
        <p14:creationId xmlns:p14="http://schemas.microsoft.com/office/powerpoint/2010/main" val="155443544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8" name="Straight Connector 6">
            <a:extLst>
              <a:ext uri="{FF2B5EF4-FFF2-40B4-BE49-F238E27FC236}">
                <a16:creationId xmlns:a16="http://schemas.microsoft.com/office/drawing/2014/main" id="{24CABD9D-3B64-C2BF-2466-5F6D77D5B15D}"/>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9" name="Straight Connector 7">
            <a:extLst>
              <a:ext uri="{FF2B5EF4-FFF2-40B4-BE49-F238E27FC236}">
                <a16:creationId xmlns:a16="http://schemas.microsoft.com/office/drawing/2014/main" id="{5DEA3910-7353-A108-EBBB-61589BF05097}"/>
              </a:ext>
            </a:extLst>
          </p:cNvPr>
          <p:cNvCxnSpPr/>
          <p:nvPr/>
        </p:nvCxnSpPr>
        <p:spPr>
          <a:xfrm>
            <a:off x="800100" y="614278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26557F0F-C4F1-2B24-B3BC-63F5A5555786}"/>
              </a:ext>
            </a:extLst>
          </p:cNvPr>
          <p:cNvSpPr txBox="1">
            <a:spLocks noGrp="1"/>
          </p:cNvSpPr>
          <p:nvPr>
            <p:ph type="title"/>
          </p:nvPr>
        </p:nvSpPr>
        <p:spPr>
          <a:xfrm>
            <a:off x="704088" y="1069848"/>
            <a:ext cx="4093595" cy="1316736"/>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0AA11798-B8ED-F4EF-91C4-7D81F5FBA4BA}"/>
              </a:ext>
            </a:extLst>
          </p:cNvPr>
          <p:cNvSpPr txBox="1">
            <a:spLocks noGrp="1"/>
          </p:cNvSpPr>
          <p:nvPr>
            <p:ph idx="1"/>
          </p:nvPr>
        </p:nvSpPr>
        <p:spPr>
          <a:xfrm>
            <a:off x="5183184" y="1069848"/>
            <a:ext cx="6172200" cy="4791199"/>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6B14B1D-0FE6-4968-A7FA-10163DFE54BD}"/>
              </a:ext>
            </a:extLst>
          </p:cNvPr>
          <p:cNvSpPr txBox="1">
            <a:spLocks noGrp="1"/>
          </p:cNvSpPr>
          <p:nvPr>
            <p:ph type="body" idx="2"/>
          </p:nvPr>
        </p:nvSpPr>
        <p:spPr>
          <a:xfrm>
            <a:off x="704088" y="2551176"/>
            <a:ext cx="4093595" cy="3319272"/>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06630AD-7FC7-5BA8-BC49-24E6D35A721D}"/>
              </a:ext>
            </a:extLst>
          </p:cNvPr>
          <p:cNvSpPr txBox="1">
            <a:spLocks noGrp="1"/>
          </p:cNvSpPr>
          <p:nvPr>
            <p:ph type="dt" sz="half" idx="7"/>
          </p:nvPr>
        </p:nvSpPr>
        <p:spPr>
          <a:xfrm>
            <a:off x="8369448" y="6356351"/>
            <a:ext cx="2549566" cy="365129"/>
          </a:xfrm>
        </p:spPr>
        <p:txBody>
          <a:bodyPr/>
          <a:lstStyle>
            <a:lvl1pPr>
              <a:defRPr/>
            </a:lvl1pPr>
          </a:lstStyle>
          <a:p>
            <a:pPr lvl="0"/>
            <a:fld id="{505B91C0-99C0-4AAB-AB3B-830716796ABA}" type="datetime1">
              <a:rPr lang="en-US"/>
              <a:pPr lvl="0"/>
              <a:t>11/16/25</a:t>
            </a:fld>
            <a:endParaRPr lang="en-US"/>
          </a:p>
        </p:txBody>
      </p:sp>
      <p:sp>
        <p:nvSpPr>
          <p:cNvPr id="6" name="Footer Placeholder 5">
            <a:extLst>
              <a:ext uri="{FF2B5EF4-FFF2-40B4-BE49-F238E27FC236}">
                <a16:creationId xmlns:a16="http://schemas.microsoft.com/office/drawing/2014/main" id="{9AC783A4-2D69-C969-94D4-03F560FD6014}"/>
              </a:ext>
            </a:extLst>
          </p:cNvPr>
          <p:cNvSpPr txBox="1">
            <a:spLocks noGrp="1"/>
          </p:cNvSpPr>
          <p:nvPr>
            <p:ph type="ftr" sz="quarter" idx="9"/>
          </p:nvPr>
        </p:nvSpPr>
        <p:spPr>
          <a:xfrm>
            <a:off x="704088" y="6356351"/>
            <a:ext cx="453973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29F279E-980B-B710-70B8-3E7A315BD908}"/>
              </a:ext>
            </a:extLst>
          </p:cNvPr>
          <p:cNvSpPr txBox="1">
            <a:spLocks noGrp="1"/>
          </p:cNvSpPr>
          <p:nvPr>
            <p:ph type="sldNum" sz="quarter" idx="8"/>
          </p:nvPr>
        </p:nvSpPr>
        <p:spPr>
          <a:xfrm>
            <a:off x="10919014" y="6356351"/>
            <a:ext cx="672358" cy="365129"/>
          </a:xfrm>
        </p:spPr>
        <p:txBody>
          <a:bodyPr/>
          <a:lstStyle>
            <a:lvl1pPr>
              <a:defRPr/>
            </a:lvl1pPr>
          </a:lstStyle>
          <a:p>
            <a:pPr lvl="0"/>
            <a:fld id="{AA36C986-86F0-43F4-B58D-84D84E3671C5}" type="slidenum">
              <a:t>‹#›</a:t>
            </a:fld>
            <a:endParaRPr lang="en-US"/>
          </a:p>
        </p:txBody>
      </p:sp>
    </p:spTree>
    <p:extLst>
      <p:ext uri="{BB962C8B-B14F-4D97-AF65-F5344CB8AC3E}">
        <p14:creationId xmlns:p14="http://schemas.microsoft.com/office/powerpoint/2010/main" val="678397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cxnSp>
        <p:nvCxnSpPr>
          <p:cNvPr id="8" name="Straight Connector 6">
            <a:extLst>
              <a:ext uri="{FF2B5EF4-FFF2-40B4-BE49-F238E27FC236}">
                <a16:creationId xmlns:a16="http://schemas.microsoft.com/office/drawing/2014/main" id="{EB0B09A8-87B9-77AB-9095-36956668399C}"/>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9" name="Straight Connector 7">
            <a:extLst>
              <a:ext uri="{FF2B5EF4-FFF2-40B4-BE49-F238E27FC236}">
                <a16:creationId xmlns:a16="http://schemas.microsoft.com/office/drawing/2014/main" id="{596B6833-3A7E-8D5F-2E8B-6CF475F2CE22}"/>
              </a:ext>
            </a:extLst>
          </p:cNvPr>
          <p:cNvCxnSpPr/>
          <p:nvPr/>
        </p:nvCxnSpPr>
        <p:spPr>
          <a:xfrm>
            <a:off x="800100" y="614278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0435F0AE-E1CE-C6E6-B5D4-77A3F97626D4}"/>
              </a:ext>
            </a:extLst>
          </p:cNvPr>
          <p:cNvSpPr txBox="1">
            <a:spLocks noGrp="1"/>
          </p:cNvSpPr>
          <p:nvPr>
            <p:ph type="title"/>
          </p:nvPr>
        </p:nvSpPr>
        <p:spPr>
          <a:xfrm>
            <a:off x="704088" y="1066803"/>
            <a:ext cx="4103434" cy="1317522"/>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AA9EAB2E-8957-75C9-37DD-0ABE4DEE6171}"/>
              </a:ext>
            </a:extLst>
          </p:cNvPr>
          <p:cNvSpPr txBox="1">
            <a:spLocks noGrp="1"/>
          </p:cNvSpPr>
          <p:nvPr>
            <p:ph type="pic" idx="1"/>
          </p:nvPr>
        </p:nvSpPr>
        <p:spPr>
          <a:xfrm>
            <a:off x="5183184" y="1066803"/>
            <a:ext cx="6172200" cy="479425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935D0D1C-7EA2-EFBD-FA32-B54CAF2D49A3}"/>
              </a:ext>
            </a:extLst>
          </p:cNvPr>
          <p:cNvSpPr txBox="1">
            <a:spLocks noGrp="1"/>
          </p:cNvSpPr>
          <p:nvPr>
            <p:ph type="body" idx="2"/>
          </p:nvPr>
        </p:nvSpPr>
        <p:spPr>
          <a:xfrm>
            <a:off x="704088" y="2552703"/>
            <a:ext cx="4103434" cy="3316291"/>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4C3D30E-C40A-4CB3-B699-47C3A3306B0C}"/>
              </a:ext>
            </a:extLst>
          </p:cNvPr>
          <p:cNvSpPr txBox="1">
            <a:spLocks noGrp="1"/>
          </p:cNvSpPr>
          <p:nvPr>
            <p:ph type="dt" sz="half" idx="7"/>
          </p:nvPr>
        </p:nvSpPr>
        <p:spPr>
          <a:xfrm>
            <a:off x="8369448" y="6356351"/>
            <a:ext cx="2549566" cy="365129"/>
          </a:xfrm>
        </p:spPr>
        <p:txBody>
          <a:bodyPr/>
          <a:lstStyle>
            <a:lvl1pPr>
              <a:defRPr/>
            </a:lvl1pPr>
          </a:lstStyle>
          <a:p>
            <a:pPr lvl="0"/>
            <a:fld id="{A6704753-C126-4D58-BF6E-0C5747BFB858}" type="datetime1">
              <a:rPr lang="en-US"/>
              <a:pPr lvl="0"/>
              <a:t>11/16/25</a:t>
            </a:fld>
            <a:endParaRPr lang="en-US"/>
          </a:p>
        </p:txBody>
      </p:sp>
      <p:sp>
        <p:nvSpPr>
          <p:cNvPr id="6" name="Footer Placeholder 5">
            <a:extLst>
              <a:ext uri="{FF2B5EF4-FFF2-40B4-BE49-F238E27FC236}">
                <a16:creationId xmlns:a16="http://schemas.microsoft.com/office/drawing/2014/main" id="{4611C9D7-F909-AA30-1818-EFA6BD41DDFD}"/>
              </a:ext>
            </a:extLst>
          </p:cNvPr>
          <p:cNvSpPr txBox="1">
            <a:spLocks noGrp="1"/>
          </p:cNvSpPr>
          <p:nvPr>
            <p:ph type="ftr" sz="quarter" idx="9"/>
          </p:nvPr>
        </p:nvSpPr>
        <p:spPr>
          <a:xfrm>
            <a:off x="704088" y="6356351"/>
            <a:ext cx="453973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F0B4F9C-F773-459D-FD54-6DBD7D4B6562}"/>
              </a:ext>
            </a:extLst>
          </p:cNvPr>
          <p:cNvSpPr txBox="1">
            <a:spLocks noGrp="1"/>
          </p:cNvSpPr>
          <p:nvPr>
            <p:ph type="sldNum" sz="quarter" idx="8"/>
          </p:nvPr>
        </p:nvSpPr>
        <p:spPr>
          <a:xfrm>
            <a:off x="10919014" y="6356351"/>
            <a:ext cx="672358" cy="365129"/>
          </a:xfrm>
        </p:spPr>
        <p:txBody>
          <a:bodyPr/>
          <a:lstStyle>
            <a:lvl1pPr>
              <a:defRPr/>
            </a:lvl1pPr>
          </a:lstStyle>
          <a:p>
            <a:pPr lvl="0"/>
            <a:fld id="{01B096F4-44F4-4A91-8FB0-237FA42E70A9}" type="slidenum">
              <a:t>‹#›</a:t>
            </a:fld>
            <a:endParaRPr lang="en-US"/>
          </a:p>
        </p:txBody>
      </p:sp>
    </p:spTree>
    <p:extLst>
      <p:ext uri="{BB962C8B-B14F-4D97-AF65-F5344CB8AC3E}">
        <p14:creationId xmlns:p14="http://schemas.microsoft.com/office/powerpoint/2010/main" val="275518039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377D63BE-B300-593D-2774-531CE421A442}"/>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CDCF4664-C2F9-0014-54A1-8F586A5EF1DA}"/>
              </a:ext>
            </a:extLst>
          </p:cNvPr>
          <p:cNvCxnSpPr/>
          <p:nvPr/>
        </p:nvCxnSpPr>
        <p:spPr>
          <a:xfrm>
            <a:off x="800100" y="6142783"/>
            <a:ext cx="10591796" cy="0"/>
          </a:xfrm>
          <a:prstGeom prst="straightConnector1">
            <a:avLst/>
          </a:prstGeom>
          <a:noFill/>
          <a:ln w="12701" cap="flat">
            <a:solidFill>
              <a:srgbClr val="000000"/>
            </a:solidFill>
            <a:prstDash val="solid"/>
            <a:miter/>
          </a:ln>
        </p:spPr>
      </p:cxnSp>
      <p:sp>
        <p:nvSpPr>
          <p:cNvPr id="2" name="Title 1">
            <a:extLst>
              <a:ext uri="{FF2B5EF4-FFF2-40B4-BE49-F238E27FC236}">
                <a16:creationId xmlns:a16="http://schemas.microsoft.com/office/drawing/2014/main" id="{5A9D2F65-631E-D714-ABF4-93504899B803}"/>
              </a:ext>
            </a:extLst>
          </p:cNvPr>
          <p:cNvSpPr txBox="1">
            <a:spLocks noGrp="1"/>
          </p:cNvSpPr>
          <p:nvPr>
            <p:ph type="title"/>
          </p:nvPr>
        </p:nvSpPr>
        <p:spPr>
          <a:xfrm>
            <a:off x="700631" y="914400"/>
            <a:ext cx="10691265" cy="1307592"/>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632EF72-1ADD-B35D-C0B4-23F470D442B3}"/>
              </a:ext>
            </a:extLst>
          </p:cNvPr>
          <p:cNvSpPr txBox="1">
            <a:spLocks noGrp="1"/>
          </p:cNvSpPr>
          <p:nvPr>
            <p:ph type="body" orient="vert" idx="1"/>
          </p:nvPr>
        </p:nvSpPr>
        <p:spPr>
          <a:xfrm>
            <a:off x="700631" y="2221991"/>
            <a:ext cx="10691265" cy="373989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908FE8-9F23-1599-9A0A-278D81F1AD58}"/>
              </a:ext>
            </a:extLst>
          </p:cNvPr>
          <p:cNvSpPr txBox="1">
            <a:spLocks noGrp="1"/>
          </p:cNvSpPr>
          <p:nvPr>
            <p:ph type="dt" sz="half" idx="7"/>
          </p:nvPr>
        </p:nvSpPr>
        <p:spPr>
          <a:xfrm>
            <a:off x="8369448" y="6356351"/>
            <a:ext cx="2549566" cy="365129"/>
          </a:xfrm>
        </p:spPr>
        <p:txBody>
          <a:bodyPr/>
          <a:lstStyle>
            <a:lvl1pPr>
              <a:defRPr/>
            </a:lvl1pPr>
          </a:lstStyle>
          <a:p>
            <a:pPr lvl="0"/>
            <a:fld id="{715B9D80-34C4-4B8B-A8B7-56CB241EF257}" type="datetime1">
              <a:rPr lang="en-US"/>
              <a:pPr lvl="0"/>
              <a:t>11/16/25</a:t>
            </a:fld>
            <a:endParaRPr lang="en-US"/>
          </a:p>
        </p:txBody>
      </p:sp>
      <p:sp>
        <p:nvSpPr>
          <p:cNvPr id="5" name="Footer Placeholder 4">
            <a:extLst>
              <a:ext uri="{FF2B5EF4-FFF2-40B4-BE49-F238E27FC236}">
                <a16:creationId xmlns:a16="http://schemas.microsoft.com/office/drawing/2014/main" id="{0D267AD4-83C3-5656-C215-34BE215F094F}"/>
              </a:ext>
            </a:extLst>
          </p:cNvPr>
          <p:cNvSpPr txBox="1">
            <a:spLocks noGrp="1"/>
          </p:cNvSpPr>
          <p:nvPr>
            <p:ph type="ftr" sz="quarter" idx="9"/>
          </p:nvPr>
        </p:nvSpPr>
        <p:spPr>
          <a:xfrm>
            <a:off x="704088" y="6356351"/>
            <a:ext cx="453973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1FA9E29-CC04-B14C-F2DF-1E4E8E11EDEC}"/>
              </a:ext>
            </a:extLst>
          </p:cNvPr>
          <p:cNvSpPr txBox="1">
            <a:spLocks noGrp="1"/>
          </p:cNvSpPr>
          <p:nvPr>
            <p:ph type="sldNum" sz="quarter" idx="8"/>
          </p:nvPr>
        </p:nvSpPr>
        <p:spPr>
          <a:xfrm>
            <a:off x="10919014" y="6356351"/>
            <a:ext cx="672358" cy="365129"/>
          </a:xfrm>
        </p:spPr>
        <p:txBody>
          <a:bodyPr/>
          <a:lstStyle>
            <a:lvl1pPr>
              <a:defRPr/>
            </a:lvl1pPr>
          </a:lstStyle>
          <a:p>
            <a:pPr lvl="0"/>
            <a:fld id="{39E90FCA-5582-42CF-91C7-6DCEF671297D}" type="slidenum">
              <a:t>‹#›</a:t>
            </a:fld>
            <a:endParaRPr lang="en-US"/>
          </a:p>
        </p:txBody>
      </p:sp>
    </p:spTree>
    <p:extLst>
      <p:ext uri="{BB962C8B-B14F-4D97-AF65-F5344CB8AC3E}">
        <p14:creationId xmlns:p14="http://schemas.microsoft.com/office/powerpoint/2010/main" val="1949059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82B05950-0A00-CD91-B372-BFE97A065D1C}"/>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21EAF264-68E7-9C6D-A261-CC81380D7642}"/>
              </a:ext>
            </a:extLst>
          </p:cNvPr>
          <p:cNvCxnSpPr/>
          <p:nvPr/>
        </p:nvCxnSpPr>
        <p:spPr>
          <a:xfrm>
            <a:off x="800100" y="6142783"/>
            <a:ext cx="10591796" cy="0"/>
          </a:xfrm>
          <a:prstGeom prst="straightConnector1">
            <a:avLst/>
          </a:prstGeom>
          <a:noFill/>
          <a:ln w="12701" cap="flat">
            <a:solidFill>
              <a:srgbClr val="000000"/>
            </a:solidFill>
            <a:prstDash val="solid"/>
            <a:miter/>
          </a:ln>
        </p:spPr>
      </p:cxnSp>
      <p:sp>
        <p:nvSpPr>
          <p:cNvPr id="2" name="Vertical Title 1">
            <a:extLst>
              <a:ext uri="{FF2B5EF4-FFF2-40B4-BE49-F238E27FC236}">
                <a16:creationId xmlns:a16="http://schemas.microsoft.com/office/drawing/2014/main" id="{A7E73538-94AB-0785-F8A0-1709B978E4A1}"/>
              </a:ext>
            </a:extLst>
          </p:cNvPr>
          <p:cNvSpPr txBox="1">
            <a:spLocks noGrp="1"/>
          </p:cNvSpPr>
          <p:nvPr>
            <p:ph type="title" orient="vert"/>
          </p:nvPr>
        </p:nvSpPr>
        <p:spPr>
          <a:xfrm>
            <a:off x="9242325" y="997976"/>
            <a:ext cx="2349038" cy="4984952"/>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256A8DF-A512-0364-80D7-E3FA5B751740}"/>
              </a:ext>
            </a:extLst>
          </p:cNvPr>
          <p:cNvSpPr txBox="1">
            <a:spLocks noGrp="1"/>
          </p:cNvSpPr>
          <p:nvPr>
            <p:ph type="body" orient="vert" idx="1"/>
          </p:nvPr>
        </p:nvSpPr>
        <p:spPr>
          <a:xfrm>
            <a:off x="768928" y="997976"/>
            <a:ext cx="8473397" cy="498495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19B9CB-39F2-6E4E-F98F-EC946FF3242A}"/>
              </a:ext>
            </a:extLst>
          </p:cNvPr>
          <p:cNvSpPr txBox="1">
            <a:spLocks noGrp="1"/>
          </p:cNvSpPr>
          <p:nvPr>
            <p:ph type="dt" sz="half" idx="7"/>
          </p:nvPr>
        </p:nvSpPr>
        <p:spPr>
          <a:xfrm>
            <a:off x="8369448" y="6356351"/>
            <a:ext cx="2549566" cy="365129"/>
          </a:xfrm>
        </p:spPr>
        <p:txBody>
          <a:bodyPr/>
          <a:lstStyle>
            <a:lvl1pPr>
              <a:defRPr/>
            </a:lvl1pPr>
          </a:lstStyle>
          <a:p>
            <a:pPr lvl="0"/>
            <a:fld id="{F93692F4-340C-421B-941C-6BC0B836F5A0}" type="datetime1">
              <a:rPr lang="en-US"/>
              <a:pPr lvl="0"/>
              <a:t>11/16/25</a:t>
            </a:fld>
            <a:endParaRPr lang="en-US"/>
          </a:p>
        </p:txBody>
      </p:sp>
      <p:sp>
        <p:nvSpPr>
          <p:cNvPr id="5" name="Footer Placeholder 4">
            <a:extLst>
              <a:ext uri="{FF2B5EF4-FFF2-40B4-BE49-F238E27FC236}">
                <a16:creationId xmlns:a16="http://schemas.microsoft.com/office/drawing/2014/main" id="{574945C4-C4B9-45AD-2805-59BC415B59EC}"/>
              </a:ext>
            </a:extLst>
          </p:cNvPr>
          <p:cNvSpPr txBox="1">
            <a:spLocks noGrp="1"/>
          </p:cNvSpPr>
          <p:nvPr>
            <p:ph type="ftr" sz="quarter" idx="9"/>
          </p:nvPr>
        </p:nvSpPr>
        <p:spPr>
          <a:xfrm>
            <a:off x="704088" y="6356351"/>
            <a:ext cx="453973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EC94D68-FDCC-225F-549A-0C8B948EF790}"/>
              </a:ext>
            </a:extLst>
          </p:cNvPr>
          <p:cNvSpPr txBox="1">
            <a:spLocks noGrp="1"/>
          </p:cNvSpPr>
          <p:nvPr>
            <p:ph type="sldNum" sz="quarter" idx="8"/>
          </p:nvPr>
        </p:nvSpPr>
        <p:spPr>
          <a:xfrm>
            <a:off x="10919014" y="6356351"/>
            <a:ext cx="672358" cy="365129"/>
          </a:xfrm>
        </p:spPr>
        <p:txBody>
          <a:bodyPr/>
          <a:lstStyle>
            <a:lvl1pPr>
              <a:defRPr/>
            </a:lvl1pPr>
          </a:lstStyle>
          <a:p>
            <a:pPr lvl="0"/>
            <a:fld id="{7492680B-7055-402B-AB13-0664E6804202}" type="slidenum">
              <a:t>‹#›</a:t>
            </a:fld>
            <a:endParaRPr lang="en-US"/>
          </a:p>
        </p:txBody>
      </p:sp>
    </p:spTree>
    <p:extLst>
      <p:ext uri="{BB962C8B-B14F-4D97-AF65-F5344CB8AC3E}">
        <p14:creationId xmlns:p14="http://schemas.microsoft.com/office/powerpoint/2010/main" val="1470896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74A44E-EDA2-806F-A72B-41946C5BAED0}"/>
              </a:ext>
            </a:extLst>
          </p:cNvPr>
          <p:cNvSpPr txBox="1">
            <a:spLocks noGrp="1"/>
          </p:cNvSpPr>
          <p:nvPr>
            <p:ph type="title"/>
          </p:nvPr>
        </p:nvSpPr>
        <p:spPr>
          <a:xfrm>
            <a:off x="700631" y="914400"/>
            <a:ext cx="10691265" cy="1307592"/>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811AECF2-DC90-9E0C-D234-94D8C95B9C32}"/>
              </a:ext>
            </a:extLst>
          </p:cNvPr>
          <p:cNvSpPr txBox="1">
            <a:spLocks noGrp="1"/>
          </p:cNvSpPr>
          <p:nvPr>
            <p:ph type="body" idx="1"/>
          </p:nvPr>
        </p:nvSpPr>
        <p:spPr>
          <a:xfrm>
            <a:off x="700631" y="2221991"/>
            <a:ext cx="10691265" cy="373989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F7FAE5-CEE0-BC65-A418-4A4DC908E380}"/>
              </a:ext>
            </a:extLst>
          </p:cNvPr>
          <p:cNvSpPr txBox="1">
            <a:spLocks noGrp="1"/>
          </p:cNvSpPr>
          <p:nvPr>
            <p:ph type="dt" sz="half" idx="2"/>
          </p:nvPr>
        </p:nvSpPr>
        <p:spPr>
          <a:xfrm>
            <a:off x="8369448" y="6356351"/>
            <a:ext cx="254956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000000"/>
                </a:solidFill>
                <a:uFillTx/>
                <a:latin typeface="Univers Condensed"/>
              </a:defRPr>
            </a:lvl1pPr>
          </a:lstStyle>
          <a:p>
            <a:pPr lvl="0"/>
            <a:fld id="{118CF4A1-3730-4CD1-9114-44DED17CD98B}" type="datetime1">
              <a:rPr lang="en-US"/>
              <a:pPr lvl="0"/>
              <a:t>11/16/25</a:t>
            </a:fld>
            <a:endParaRPr lang="en-US"/>
          </a:p>
        </p:txBody>
      </p:sp>
      <p:sp>
        <p:nvSpPr>
          <p:cNvPr id="5" name="Footer Placeholder 4">
            <a:extLst>
              <a:ext uri="{FF2B5EF4-FFF2-40B4-BE49-F238E27FC236}">
                <a16:creationId xmlns:a16="http://schemas.microsoft.com/office/drawing/2014/main" id="{A314060F-08D4-2C29-4DEC-9FD337C16798}"/>
              </a:ext>
            </a:extLst>
          </p:cNvPr>
          <p:cNvSpPr txBox="1">
            <a:spLocks noGrp="1"/>
          </p:cNvSpPr>
          <p:nvPr>
            <p:ph type="ftr" sz="quarter" idx="3"/>
          </p:nvPr>
        </p:nvSpPr>
        <p:spPr>
          <a:xfrm>
            <a:off x="704088" y="6356351"/>
            <a:ext cx="453973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50" b="0" i="0" u="none" strike="noStrike" kern="1200" cap="none" spc="0" baseline="0">
                <a:solidFill>
                  <a:srgbClr val="000000"/>
                </a:solidFill>
                <a:uFillTx/>
                <a:latin typeface="Univers Condensed"/>
              </a:defRPr>
            </a:lvl1pPr>
          </a:lstStyle>
          <a:p>
            <a:pPr lvl="0"/>
            <a:endParaRPr lang="en-US"/>
          </a:p>
        </p:txBody>
      </p:sp>
      <p:sp>
        <p:nvSpPr>
          <p:cNvPr id="6" name="Slide Number Placeholder 5">
            <a:extLst>
              <a:ext uri="{FF2B5EF4-FFF2-40B4-BE49-F238E27FC236}">
                <a16:creationId xmlns:a16="http://schemas.microsoft.com/office/drawing/2014/main" id="{5BA7366D-C352-4A13-F5FB-7DF67684E2CA}"/>
              </a:ext>
            </a:extLst>
          </p:cNvPr>
          <p:cNvSpPr txBox="1">
            <a:spLocks noGrp="1"/>
          </p:cNvSpPr>
          <p:nvPr>
            <p:ph type="sldNum" sz="quarter" idx="4"/>
          </p:nvPr>
        </p:nvSpPr>
        <p:spPr>
          <a:xfrm>
            <a:off x="10919014" y="6356351"/>
            <a:ext cx="672358"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sto MT"/>
              </a:defRPr>
            </a:lvl1pPr>
          </a:lstStyle>
          <a:p>
            <a:pPr lvl="0"/>
            <a:fld id="{DB22D0FA-F7EA-40BA-A63D-2005BBBBF419}" type="slidenum">
              <a:t>‹#›</a:t>
            </a:fld>
            <a:endParaRPr lang="en-US"/>
          </a:p>
        </p:txBody>
      </p:sp>
      <p:cxnSp>
        <p:nvCxnSpPr>
          <p:cNvPr id="7" name="Straight Connector 6">
            <a:extLst>
              <a:ext uri="{FF2B5EF4-FFF2-40B4-BE49-F238E27FC236}">
                <a16:creationId xmlns:a16="http://schemas.microsoft.com/office/drawing/2014/main" id="{FCD04170-0410-7AFB-442C-D54F91D7F8F1}"/>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F570BA5C-7AB8-A8E6-8011-2C9BE36FBFDC}"/>
              </a:ext>
            </a:extLst>
          </p:cNvPr>
          <p:cNvCxnSpPr/>
          <p:nvPr/>
        </p:nvCxnSpPr>
        <p:spPr>
          <a:xfrm>
            <a:off x="800100" y="6142783"/>
            <a:ext cx="10591796" cy="0"/>
          </a:xfrm>
          <a:prstGeom prst="straightConnector1">
            <a:avLst/>
          </a:prstGeom>
          <a:noFill/>
          <a:ln w="12701" cap="flat">
            <a:solidFill>
              <a:srgbClr val="000000"/>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4000" b="0" i="0" u="none" strike="noStrike" kern="1200" cap="all" spc="30" baseline="0">
          <a:solidFill>
            <a:srgbClr val="000000"/>
          </a:solidFill>
          <a:uFillTx/>
          <a:latin typeface="Univers Condensed"/>
        </a:defRPr>
      </a:lvl1pPr>
    </p:titleStyle>
    <p:bodyStyle>
      <a:lvl1pPr marL="228600" marR="0" lvl="0" indent="-228600" algn="l" defTabSz="914400" rtl="0" fontAlgn="auto" hangingPunct="1">
        <a:lnSpc>
          <a:spcPct val="110000"/>
        </a:lnSpc>
        <a:spcBef>
          <a:spcPts val="1000"/>
        </a:spcBef>
        <a:spcAft>
          <a:spcPts val="0"/>
        </a:spcAft>
        <a:buSzPct val="100000"/>
        <a:buFont typeface="Arial" pitchFamily="34"/>
        <a:buChar char="•"/>
        <a:tabLst/>
        <a:defRPr lang="en-US" sz="2000" b="0" i="0" u="none" strike="noStrike" kern="1200" cap="none" spc="0" baseline="0">
          <a:solidFill>
            <a:srgbClr val="000000"/>
          </a:solidFill>
          <a:uFillTx/>
          <a:latin typeface="Calisto MT"/>
        </a:defRPr>
      </a:lvl1pPr>
      <a:lvl2pPr marL="685800" marR="0" lvl="1" indent="-228600" algn="l" defTabSz="914400" rtl="0" fontAlgn="auto" hangingPunct="1">
        <a:lnSpc>
          <a:spcPct val="11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sto MT"/>
        </a:defRPr>
      </a:lvl2pPr>
      <a:lvl3pPr marL="1143000" marR="0" lvl="2" indent="-228600" algn="l" defTabSz="914400" rtl="0" fontAlgn="auto" hangingPunct="1">
        <a:lnSpc>
          <a:spcPct val="11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Calisto MT"/>
        </a:defRPr>
      </a:lvl3pPr>
      <a:lvl4pPr marL="1600200" marR="0" lvl="3"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Calisto MT"/>
        </a:defRPr>
      </a:lvl4pPr>
      <a:lvl5pPr marL="2057400" marR="0" lvl="4"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Calisto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britannica.com/biography/Mary-Salter-Ainsworth" TargetMode="External"/><Relationship Id="rId3" Type="http://schemas.openxmlformats.org/officeDocument/2006/relationships/hyperlink" Target="https://www.daynurseries.co.uk/advice/how-do-you-help-a-child-with-separation-anxiety-at-nursery" TargetMode="External"/><Relationship Id="rId7" Type="http://schemas.openxmlformats.org/officeDocument/2006/relationships/hyperlink" Target="https://www.simplypsychology.org/attachment.htm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medicalnewstoday.com/articles/323456#genetic-factors" TargetMode="External"/><Relationship Id="rId5" Type="http://schemas.openxmlformats.org/officeDocument/2006/relationships/hyperlink" Target="https://www.earlyyears.tv/john-bowlbys-attachment-theory-and-developmental-phases/" TargetMode="External"/><Relationship Id="rId4" Type="http://schemas.openxmlformats.org/officeDocument/2006/relationships/hyperlink" Target="https://www.simplypsychology.org/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0AA19C04-84F9-CB7C-9307-36036FAE56C2}"/>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sto MT"/>
            </a:endParaRPr>
          </a:p>
        </p:txBody>
      </p:sp>
      <p:sp>
        <p:nvSpPr>
          <p:cNvPr id="3" name="Title 1">
            <a:extLst>
              <a:ext uri="{FF2B5EF4-FFF2-40B4-BE49-F238E27FC236}">
                <a16:creationId xmlns:a16="http://schemas.microsoft.com/office/drawing/2014/main" id="{A836D40F-D1F6-51DA-9C7F-DDC47EB58913}"/>
              </a:ext>
            </a:extLst>
          </p:cNvPr>
          <p:cNvSpPr txBox="1">
            <a:spLocks noGrp="1"/>
          </p:cNvSpPr>
          <p:nvPr>
            <p:ph type="ctrTitle"/>
          </p:nvPr>
        </p:nvSpPr>
        <p:spPr>
          <a:xfrm>
            <a:off x="703402" y="908648"/>
            <a:ext cx="4937001" cy="4058683"/>
          </a:xfrm>
        </p:spPr>
        <p:txBody>
          <a:bodyPr/>
          <a:lstStyle/>
          <a:p>
            <a:pPr lvl="0">
              <a:lnSpc>
                <a:spcPct val="90000"/>
              </a:lnSpc>
            </a:pPr>
            <a:r>
              <a:rPr lang="en-GB" sz="3300">
                <a:latin typeface="Arial" pitchFamily="34"/>
                <a:cs typeface="Arial" pitchFamily="34"/>
              </a:rPr>
              <a:t>Understanding Amira’s Development through Bowlby's Attachment Theory </a:t>
            </a:r>
            <a:br>
              <a:rPr lang="en-GB" sz="3300">
                <a:latin typeface="Arial" pitchFamily="34"/>
                <a:cs typeface="Arial" pitchFamily="34"/>
              </a:rPr>
            </a:br>
            <a:endParaRPr lang="en-GB" sz="3300">
              <a:latin typeface="Arial" pitchFamily="34"/>
              <a:cs typeface="Arial" pitchFamily="34"/>
            </a:endParaRPr>
          </a:p>
        </p:txBody>
      </p:sp>
      <p:sp>
        <p:nvSpPr>
          <p:cNvPr id="4" name="Subtitle 2">
            <a:extLst>
              <a:ext uri="{FF2B5EF4-FFF2-40B4-BE49-F238E27FC236}">
                <a16:creationId xmlns:a16="http://schemas.microsoft.com/office/drawing/2014/main" id="{BA484C81-B920-809B-AAD9-67C9348C810B}"/>
              </a:ext>
            </a:extLst>
          </p:cNvPr>
          <p:cNvSpPr txBox="1">
            <a:spLocks noGrp="1"/>
          </p:cNvSpPr>
          <p:nvPr>
            <p:ph type="subTitle" idx="1"/>
          </p:nvPr>
        </p:nvSpPr>
        <p:spPr>
          <a:xfrm>
            <a:off x="703402" y="5103860"/>
            <a:ext cx="4172754" cy="845490"/>
          </a:xfrm>
        </p:spPr>
        <p:txBody>
          <a:bodyPr>
            <a:noAutofit/>
          </a:bodyPr>
          <a:lstStyle/>
          <a:p>
            <a:pPr lvl="0">
              <a:lnSpc>
                <a:spcPct val="100000"/>
              </a:lnSpc>
            </a:pPr>
            <a:r>
              <a:rPr lang="en-GB" sz="1600"/>
              <a:t>Name: Meerah Ramsawak </a:t>
            </a:r>
          </a:p>
          <a:p>
            <a:pPr lvl="0">
              <a:lnSpc>
                <a:spcPct val="100000"/>
              </a:lnSpc>
            </a:pPr>
            <a:r>
              <a:rPr lang="en-GB" sz="1600"/>
              <a:t>Student ID: 2426931</a:t>
            </a:r>
          </a:p>
          <a:p>
            <a:pPr lvl="0">
              <a:lnSpc>
                <a:spcPct val="100000"/>
              </a:lnSpc>
            </a:pPr>
            <a:r>
              <a:rPr lang="en-GB" sz="1600"/>
              <a:t>Module: LCHS4010</a:t>
            </a:r>
          </a:p>
          <a:p>
            <a:pPr lvl="0">
              <a:lnSpc>
                <a:spcPct val="100000"/>
              </a:lnSpc>
            </a:pPr>
            <a:r>
              <a:rPr lang="en-GB" sz="1600"/>
              <a:t>Module Title: Psychology in Health and Social Care</a:t>
            </a:r>
          </a:p>
          <a:p>
            <a:pPr lvl="0">
              <a:lnSpc>
                <a:spcPct val="100000"/>
              </a:lnSpc>
            </a:pPr>
            <a:r>
              <a:rPr lang="en-GB" sz="1600"/>
              <a:t>Lecturer: Farah Wiita</a:t>
            </a:r>
          </a:p>
          <a:p>
            <a:pPr lvl="0">
              <a:lnSpc>
                <a:spcPct val="100000"/>
              </a:lnSpc>
            </a:pPr>
            <a:r>
              <a:rPr lang="en-GB" sz="1600"/>
              <a:t>Use of AI: I can confirm I have not used AI in this presentation.</a:t>
            </a:r>
          </a:p>
        </p:txBody>
      </p:sp>
      <p:cxnSp>
        <p:nvCxnSpPr>
          <p:cNvPr id="5" name="Straight Connector 10">
            <a:extLst>
              <a:ext uri="{FF2B5EF4-FFF2-40B4-BE49-F238E27FC236}">
                <a16:creationId xmlns:a16="http://schemas.microsoft.com/office/drawing/2014/main" id="{5736C50A-5AA2-82F3-C535-E0B54DF2C337}"/>
              </a:ext>
              <a:ext uri="{C183D7F6-B498-43B3-948B-1728B52AA6E4}">
                <adec:decorative xmlns:adec="http://schemas.microsoft.com/office/drawing/2017/decorative" val="1"/>
              </a:ext>
            </a:extLst>
          </p:cNvPr>
          <p:cNvCxnSpPr>
            <a:cxnSpLocks noMove="1" noResize="1"/>
          </p:cNvCxnSpPr>
          <p:nvPr/>
        </p:nvCxnSpPr>
        <p:spPr>
          <a:xfrm>
            <a:off x="800100" y="723903"/>
            <a:ext cx="1638303" cy="0"/>
          </a:xfrm>
          <a:prstGeom prst="straightConnector1">
            <a:avLst/>
          </a:prstGeom>
          <a:noFill/>
          <a:ln w="44448" cap="flat">
            <a:solidFill>
              <a:srgbClr val="000000"/>
            </a:solidFill>
            <a:prstDash val="solid"/>
            <a:miter/>
          </a:ln>
        </p:spPr>
      </p:cxnSp>
      <p:pic>
        <p:nvPicPr>
          <p:cNvPr id="6" name="Picture 3" descr="Close up of glass laboratory equipment">
            <a:extLst>
              <a:ext uri="{FF2B5EF4-FFF2-40B4-BE49-F238E27FC236}">
                <a16:creationId xmlns:a16="http://schemas.microsoft.com/office/drawing/2014/main" id="{A465743B-9327-8658-19D8-2F7DAE86939D}"/>
              </a:ext>
            </a:extLst>
          </p:cNvPr>
          <p:cNvPicPr>
            <a:picLocks noChangeAspect="1"/>
          </p:cNvPicPr>
          <p:nvPr/>
        </p:nvPicPr>
        <p:blipFill>
          <a:blip r:embed="rId2"/>
          <a:srcRect l="29187" r="13720" b="-1"/>
          <a:stretch>
            <a:fillRect/>
          </a:stretch>
        </p:blipFill>
        <p:spPr>
          <a:xfrm>
            <a:off x="6326276" y="9"/>
            <a:ext cx="5865729" cy="6857990"/>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7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7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4">
                                            <p:txEl>
                                              <p:pRg st="2" end="2"/>
                                            </p:txEl>
                                          </p:spTgt>
                                        </p:tgtEl>
                                        <p:attrNameLst>
                                          <p:attrName>style.visibility</p:attrName>
                                        </p:attrNameLst>
                                      </p:cBhvr>
                                      <p:to>
                                        <p:strVal val="visible"/>
                                      </p:to>
                                    </p:set>
                                    <p:animEffect transition="in" filter="fade">
                                      <p:cBhvr>
                                        <p:cTn id="20" dur="700"/>
                                        <p:tgtEl>
                                          <p:spTgt spid="4">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700"/>
                                        <p:tgtEl>
                                          <p:spTgt spid="4">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500"/>
                                  </p:stCondLst>
                                  <p:iterate>
                                    <p:tmPct val="10000"/>
                                  </p:iterate>
                                  <p:childTnLst>
                                    <p:set>
                                      <p:cBhvr>
                                        <p:cTn id="29" dur="1" fill="hold">
                                          <p:stCondLst>
                                            <p:cond delay="0"/>
                                          </p:stCondLst>
                                        </p:cTn>
                                        <p:tgtEl>
                                          <p:spTgt spid="4">
                                            <p:txEl>
                                              <p:pRg st="4" end="4"/>
                                            </p:txEl>
                                          </p:spTgt>
                                        </p:tgtEl>
                                        <p:attrNameLst>
                                          <p:attrName>style.visibility</p:attrName>
                                        </p:attrNameLst>
                                      </p:cBhvr>
                                      <p:to>
                                        <p:strVal val="visible"/>
                                      </p:to>
                                    </p:set>
                                    <p:animEffect transition="in" filter="fade">
                                      <p:cBhvr>
                                        <p:cTn id="30" dur="700"/>
                                        <p:tgtEl>
                                          <p:spTgt spid="4">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1500"/>
                                  </p:stCondLst>
                                  <p:iterate>
                                    <p:tmPct val="10000"/>
                                  </p:iterate>
                                  <p:childTnLst>
                                    <p:set>
                                      <p:cBhvr>
                                        <p:cTn id="34" dur="1" fill="hold">
                                          <p:stCondLst>
                                            <p:cond delay="0"/>
                                          </p:stCondLst>
                                        </p:cTn>
                                        <p:tgtEl>
                                          <p:spTgt spid="4">
                                            <p:txEl>
                                              <p:pRg st="5" end="5"/>
                                            </p:txEl>
                                          </p:spTgt>
                                        </p:tgtEl>
                                        <p:attrNameLst>
                                          <p:attrName>style.visibility</p:attrName>
                                        </p:attrNameLst>
                                      </p:cBhvr>
                                      <p:to>
                                        <p:strVal val="visible"/>
                                      </p:to>
                                    </p:set>
                                    <p:animEffect transition="in" filter="fade">
                                      <p:cBhvr>
                                        <p:cTn id="35" dur="7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8965F-FF91-6730-B68E-F21228A25166}"/>
              </a:ext>
            </a:extLst>
          </p:cNvPr>
          <p:cNvSpPr txBox="1">
            <a:spLocks noGrp="1"/>
          </p:cNvSpPr>
          <p:nvPr>
            <p:ph type="title"/>
          </p:nvPr>
        </p:nvSpPr>
        <p:spPr>
          <a:xfrm>
            <a:off x="704088" y="1066803"/>
            <a:ext cx="4103434" cy="1317522"/>
          </a:xfrm>
        </p:spPr>
        <p:txBody>
          <a:bodyPr/>
          <a:lstStyle/>
          <a:p>
            <a:pPr lvl="0"/>
            <a:r>
              <a:rPr lang="en-GB">
                <a:latin typeface="Arial" pitchFamily="34"/>
                <a:cs typeface="Arial" pitchFamily="34"/>
              </a:rPr>
              <a:t>Case scenario Amira</a:t>
            </a:r>
          </a:p>
        </p:txBody>
      </p:sp>
      <p:pic>
        <p:nvPicPr>
          <p:cNvPr id="3" name="Picture Placeholder 4">
            <a:extLst>
              <a:ext uri="{FF2B5EF4-FFF2-40B4-BE49-F238E27FC236}">
                <a16:creationId xmlns:a16="http://schemas.microsoft.com/office/drawing/2014/main" id="{DEB5D629-F315-EAEC-1E65-FD718F5A9C2B}"/>
              </a:ext>
            </a:extLst>
          </p:cNvPr>
          <p:cNvPicPr>
            <a:picLocks noGrp="1" noChangeAspect="1"/>
          </p:cNvPicPr>
          <p:nvPr>
            <p:ph type="pic" idx="1"/>
          </p:nvPr>
        </p:nvPicPr>
        <p:blipFill>
          <a:blip r:embed="rId2"/>
          <a:srcRect l="5606" r="5606"/>
          <a:stretch>
            <a:fillRect/>
          </a:stretch>
        </p:blipFill>
        <p:spPr>
          <a:xfrm>
            <a:off x="5183184" y="1066803"/>
            <a:ext cx="6172200" cy="4794254"/>
          </a:xfrm>
        </p:spPr>
      </p:pic>
      <p:sp>
        <p:nvSpPr>
          <p:cNvPr id="4" name="Text Placeholder 3">
            <a:extLst>
              <a:ext uri="{FF2B5EF4-FFF2-40B4-BE49-F238E27FC236}">
                <a16:creationId xmlns:a16="http://schemas.microsoft.com/office/drawing/2014/main" id="{1E6E2865-D444-EC6F-601A-9C1F32D74616}"/>
              </a:ext>
            </a:extLst>
          </p:cNvPr>
          <p:cNvSpPr txBox="1">
            <a:spLocks noGrp="1"/>
          </p:cNvSpPr>
          <p:nvPr>
            <p:ph type="body" idx="2"/>
          </p:nvPr>
        </p:nvSpPr>
        <p:spPr>
          <a:xfrm>
            <a:off x="704088" y="2552703"/>
            <a:ext cx="4103434" cy="3316291"/>
          </a:xfrm>
        </p:spPr>
        <p:txBody>
          <a:bodyPr/>
          <a:lstStyle/>
          <a:p>
            <a:pPr lvl="0"/>
            <a:r>
              <a:rPr lang="en-GB" sz="2400">
                <a:solidFill>
                  <a:srgbClr val="00B050"/>
                </a:solidFill>
              </a:rPr>
              <a:t>Case study: Amira is a 3-year-old who recently joined nursery. Amira is showing sings of anxiety when left by carers, limited verbal communication, and difficulty engaging in group play. </a:t>
            </a:r>
          </a:p>
          <a:p>
            <a:pPr lvl="0"/>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F492F-C398-E385-CEDF-D9AC753A054A}"/>
              </a:ext>
            </a:extLst>
          </p:cNvPr>
          <p:cNvSpPr txBox="1">
            <a:spLocks noGrp="1"/>
          </p:cNvSpPr>
          <p:nvPr>
            <p:ph type="title"/>
          </p:nvPr>
        </p:nvSpPr>
        <p:spPr>
          <a:xfrm>
            <a:off x="700631" y="914400"/>
            <a:ext cx="10691265" cy="1307592"/>
          </a:xfrm>
        </p:spPr>
        <p:txBody>
          <a:bodyPr/>
          <a:lstStyle/>
          <a:p>
            <a:pPr lvl="0"/>
            <a:r>
              <a:rPr lang="en-GB">
                <a:latin typeface="Arial" pitchFamily="34"/>
                <a:cs typeface="Arial" pitchFamily="34"/>
              </a:rPr>
              <a:t>Introduction</a:t>
            </a:r>
          </a:p>
        </p:txBody>
      </p:sp>
      <p:sp>
        <p:nvSpPr>
          <p:cNvPr id="3" name="Content Placeholder 2">
            <a:extLst>
              <a:ext uri="{FF2B5EF4-FFF2-40B4-BE49-F238E27FC236}">
                <a16:creationId xmlns:a16="http://schemas.microsoft.com/office/drawing/2014/main" id="{5114AE0E-6020-EDF0-A9B7-79C42007D197}"/>
              </a:ext>
            </a:extLst>
          </p:cNvPr>
          <p:cNvSpPr txBox="1">
            <a:spLocks noGrp="1"/>
          </p:cNvSpPr>
          <p:nvPr>
            <p:ph idx="1"/>
          </p:nvPr>
        </p:nvSpPr>
        <p:spPr>
          <a:xfrm>
            <a:off x="700631" y="2221991"/>
            <a:ext cx="10691265" cy="3739896"/>
          </a:xfrm>
        </p:spPr>
        <p:txBody>
          <a:bodyPr/>
          <a:lstStyle/>
          <a:p>
            <a:pPr lvl="0"/>
            <a:r>
              <a:rPr lang="en-GB">
                <a:latin typeface="Arial" pitchFamily="34"/>
                <a:cs typeface="Arial" pitchFamily="34"/>
              </a:rPr>
              <a:t>Understanding a child's development is essential for recognising their emotional, social, behavioural needs and especially in transitions. I will explore Amira’s development through John Bowlby's Attachment Theory, focusing on how early attachment experiences influence her behaviour and ability to adapt to new environments. By applying Bowlby’s theory, I can understand the reasons behind Amira’s behaviours and identify her stages and strategies to support her overall development. John Bowlby’s Theory highlights the importance of having strong bonds at an early ages, responsive caregiving and difficulties children have in early years. </a:t>
            </a:r>
          </a:p>
          <a:p>
            <a:pPr lvl="0"/>
            <a:endParaRPr lang="en-GB">
              <a:solidFill>
                <a:srgbClr val="00B050"/>
              </a:solidFill>
            </a:endParaRPr>
          </a:p>
          <a:p>
            <a:pPr lvl="0"/>
            <a:endParaRPr lang="en-GB">
              <a:solidFill>
                <a:srgbClr val="00B050"/>
              </a:solidFill>
            </a:endParaRPr>
          </a:p>
          <a:p>
            <a:pPr lvl="0"/>
            <a:endParaRPr lang="en-GB">
              <a:solidFill>
                <a:srgbClr val="00B050"/>
              </a:solidFill>
            </a:endParaRPr>
          </a:p>
          <a:p>
            <a:pPr lvl="0"/>
            <a:endParaRPr lang="en-GB">
              <a:solidFill>
                <a:srgbClr val="00B050"/>
              </a:solidFill>
            </a:endParaRPr>
          </a:p>
          <a:p>
            <a:pPr lvl="0"/>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7CBFC22-9378-8745-7FF8-86F4F5D32073}"/>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sto MT"/>
            </a:endParaRPr>
          </a:p>
        </p:txBody>
      </p:sp>
      <p:sp>
        <p:nvSpPr>
          <p:cNvPr id="3" name="Title 1">
            <a:extLst>
              <a:ext uri="{FF2B5EF4-FFF2-40B4-BE49-F238E27FC236}">
                <a16:creationId xmlns:a16="http://schemas.microsoft.com/office/drawing/2014/main" id="{E2FFE875-C720-315E-2398-36D2A7BEF17C}"/>
              </a:ext>
            </a:extLst>
          </p:cNvPr>
          <p:cNvSpPr txBox="1">
            <a:spLocks noGrp="1"/>
          </p:cNvSpPr>
          <p:nvPr>
            <p:ph type="title"/>
          </p:nvPr>
        </p:nvSpPr>
        <p:spPr>
          <a:xfrm>
            <a:off x="704088" y="559064"/>
            <a:ext cx="3306744" cy="5256026"/>
          </a:xfrm>
        </p:spPr>
        <p:txBody>
          <a:bodyPr/>
          <a:lstStyle/>
          <a:p>
            <a:pPr lvl="0"/>
            <a:r>
              <a:rPr lang="en-GB" sz="2800"/>
              <a:t>What is Bowlby’s Theory and why its important to early life stages? </a:t>
            </a:r>
          </a:p>
        </p:txBody>
      </p:sp>
      <p:sp>
        <p:nvSpPr>
          <p:cNvPr id="4" name="Content Placeholder 2">
            <a:extLst>
              <a:ext uri="{FF2B5EF4-FFF2-40B4-BE49-F238E27FC236}">
                <a16:creationId xmlns:a16="http://schemas.microsoft.com/office/drawing/2014/main" id="{9C1F13EA-468D-0E64-9693-E57C88AE111D}"/>
              </a:ext>
            </a:extLst>
          </p:cNvPr>
          <p:cNvSpPr txBox="1">
            <a:spLocks noGrp="1"/>
          </p:cNvSpPr>
          <p:nvPr>
            <p:ph idx="1"/>
          </p:nvPr>
        </p:nvSpPr>
        <p:spPr>
          <a:xfrm>
            <a:off x="4643021" y="622249"/>
            <a:ext cx="6844887" cy="5639708"/>
          </a:xfrm>
        </p:spPr>
        <p:txBody>
          <a:bodyPr/>
          <a:lstStyle/>
          <a:p>
            <a:pPr lvl="0"/>
            <a:r>
              <a:rPr lang="en-GB" sz="1500">
                <a:latin typeface="Arial" pitchFamily="34"/>
                <a:cs typeface="Arial" pitchFamily="34"/>
              </a:rPr>
              <a:t>The attachment theory was created by British developmental psychologist and psychiatrist John Bowlby. John Bowlby's attachment theory emphasises the strong emotional ties that develop between people, especially between young children and their primary care givers. </a:t>
            </a:r>
          </a:p>
          <a:p>
            <a:pPr lvl="0"/>
            <a:r>
              <a:rPr lang="en-GB" sz="1500">
                <a:latin typeface="Arial" pitchFamily="34"/>
                <a:cs typeface="Arial" pitchFamily="34"/>
              </a:rPr>
              <a:t>According to the attachment theory, developing emotional ties at an early age helps to cope with stress, anxiety and uncertainty. These bonds provide comfort and safety. As care givers provide comfort and protection, they also provide what is known as a </a:t>
            </a:r>
            <a:r>
              <a:rPr lang="en-GB" sz="1500" b="1">
                <a:latin typeface="Arial" pitchFamily="34"/>
                <a:cs typeface="Arial" pitchFamily="34"/>
              </a:rPr>
              <a:t>secure base</a:t>
            </a:r>
            <a:r>
              <a:rPr lang="en-GB" sz="1500">
                <a:latin typeface="Arial" pitchFamily="34"/>
                <a:cs typeface="Arial" pitchFamily="34"/>
              </a:rPr>
              <a:t>, which is when the children feel comfortable to explore independently and return to the care giver.  </a:t>
            </a:r>
          </a:p>
          <a:p>
            <a:pPr lvl="0"/>
            <a:r>
              <a:rPr lang="en-GB" sz="1500">
                <a:latin typeface="Arial" pitchFamily="34"/>
                <a:cs typeface="Arial" pitchFamily="34"/>
              </a:rPr>
              <a:t>According to Bowlby’s Attachment Theory, early emotional relationships between child and carer are crucial as they are important for survival, mental health, relationships and emotional development. </a:t>
            </a:r>
          </a:p>
          <a:p>
            <a:pPr lvl="0"/>
            <a:r>
              <a:rPr lang="en-GB" sz="1500">
                <a:latin typeface="Arial" pitchFamily="34"/>
                <a:cs typeface="Arial" pitchFamily="34"/>
              </a:rPr>
              <a:t>Bowlby's Attachment theory is important to early life stages as he believes children are biologically programmed to form attachments, which can aid their sense of security and ability to function in their surrounding as well as helping shape their futures. </a:t>
            </a:r>
          </a:p>
          <a:p>
            <a:pPr lvl="0"/>
            <a:r>
              <a:rPr lang="en-GB" sz="1500">
                <a:latin typeface="Arial" pitchFamily="34"/>
                <a:cs typeface="Arial" pitchFamily="34"/>
              </a:rPr>
              <a:t>Bowlby believed that the stronger the bond between child and parents, the safer they are to explore, connect with others and become successful in life. However, the weaker the bond the child would feel more afraid to leave home, mistrust, lack social skills and have problems involving relationships. </a:t>
            </a:r>
          </a:p>
        </p:txBody>
      </p:sp>
      <p:cxnSp>
        <p:nvCxnSpPr>
          <p:cNvPr id="5" name="Straight Connector 9">
            <a:extLst>
              <a:ext uri="{FF2B5EF4-FFF2-40B4-BE49-F238E27FC236}">
                <a16:creationId xmlns:a16="http://schemas.microsoft.com/office/drawing/2014/main" id="{6594F968-EF75-A10A-3B27-7AFC48369DD4}"/>
              </a:ext>
              <a:ext uri="{C183D7F6-B498-43B3-948B-1728B52AA6E4}">
                <adec:decorative xmlns:adec="http://schemas.microsoft.com/office/drawing/2017/decorative" val="1"/>
              </a:ext>
            </a:extLst>
          </p:cNvPr>
          <p:cNvCxnSpPr>
            <a:cxnSpLocks noMove="1" noResize="1"/>
          </p:cNvCxnSpPr>
          <p:nvPr/>
        </p:nvCxnSpPr>
        <p:spPr>
          <a:xfrm flipV="1">
            <a:off x="4223540" y="723903"/>
            <a:ext cx="15947" cy="5450070"/>
          </a:xfrm>
          <a:prstGeom prst="straightConnector1">
            <a:avLst/>
          </a:prstGeom>
          <a:noFill/>
          <a:ln w="12701" cap="flat">
            <a:solidFill>
              <a:srgbClr val="000000"/>
            </a:solidFill>
            <a:prstDash val="solid"/>
            <a:miter/>
          </a:ln>
        </p:spPr>
      </p:cxnSp>
      <p:pic>
        <p:nvPicPr>
          <p:cNvPr id="6" name="Picture 2" descr="4 Stages of Attachment, Explained! (Bowlby’s Theory) (2024)">
            <a:extLst>
              <a:ext uri="{FF2B5EF4-FFF2-40B4-BE49-F238E27FC236}">
                <a16:creationId xmlns:a16="http://schemas.microsoft.com/office/drawing/2014/main" id="{EC24A14C-A863-CDDD-98EE-60CB9A1D26E9}"/>
              </a:ext>
            </a:extLst>
          </p:cNvPr>
          <p:cNvPicPr>
            <a:picLocks noChangeAspect="1"/>
          </p:cNvPicPr>
          <p:nvPr/>
        </p:nvPicPr>
        <p:blipFill>
          <a:blip r:embed="rId3"/>
          <a:srcRect/>
          <a:stretch>
            <a:fillRect/>
          </a:stretch>
        </p:blipFill>
        <p:spPr>
          <a:xfrm>
            <a:off x="297180" y="2599246"/>
            <a:ext cx="3820006" cy="2700890"/>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15AEC-D40E-F97B-8C82-6C9CF2010B6D}"/>
              </a:ext>
            </a:extLst>
          </p:cNvPr>
          <p:cNvSpPr txBox="1">
            <a:spLocks noGrp="1"/>
          </p:cNvSpPr>
          <p:nvPr>
            <p:ph type="title"/>
          </p:nvPr>
        </p:nvSpPr>
        <p:spPr>
          <a:xfrm>
            <a:off x="700631" y="914400"/>
            <a:ext cx="10691265" cy="1307592"/>
          </a:xfrm>
        </p:spPr>
        <p:txBody>
          <a:bodyPr/>
          <a:lstStyle/>
          <a:p>
            <a:pPr lvl="0"/>
            <a:r>
              <a:rPr lang="en-GB" sz="3600"/>
              <a:t>How the theory helps to comprehend Amira's behaviour and development needs. </a:t>
            </a:r>
          </a:p>
        </p:txBody>
      </p:sp>
      <p:sp>
        <p:nvSpPr>
          <p:cNvPr id="3" name="Content Placeholder 2">
            <a:extLst>
              <a:ext uri="{FF2B5EF4-FFF2-40B4-BE49-F238E27FC236}">
                <a16:creationId xmlns:a16="http://schemas.microsoft.com/office/drawing/2014/main" id="{8C4A2079-B05D-BD8C-C918-F73D955C7DF7}"/>
              </a:ext>
            </a:extLst>
          </p:cNvPr>
          <p:cNvSpPr txBox="1">
            <a:spLocks noGrp="1"/>
          </p:cNvSpPr>
          <p:nvPr>
            <p:ph idx="1"/>
          </p:nvPr>
        </p:nvSpPr>
        <p:spPr>
          <a:xfrm>
            <a:off x="700631" y="2221991"/>
            <a:ext cx="10691265" cy="3739896"/>
          </a:xfrm>
        </p:spPr>
        <p:txBody>
          <a:bodyPr/>
          <a:lstStyle/>
          <a:p>
            <a:pPr lvl="0">
              <a:lnSpc>
                <a:spcPct val="100000"/>
              </a:lnSpc>
            </a:pPr>
            <a:r>
              <a:rPr lang="en-GB" sz="1900"/>
              <a:t>Bowlby’s theory helps to explain Amira’s behaviours as there are multiple types of insecure attachments, Amira would be listed under </a:t>
            </a:r>
            <a:r>
              <a:rPr lang="en-GB" sz="1900" b="1"/>
              <a:t>Anxious-ambivalent attachment</a:t>
            </a:r>
            <a:r>
              <a:rPr lang="en-GB" sz="1900"/>
              <a:t>. Anxious-ambivalent attachment, is when the child shows anxiety even when the carers are present. According to Bowlby, these types of children show server distress during being apart and struggle to relax when reunited. This could explain why Amira is not engaging with the group, her lack of trust and being in a new environment may not seem safe to her. Amira’s anxiety also indicates a possible insecure attachment response as she is not comfortable to explore independently. Amira demonstrates </a:t>
            </a:r>
            <a:r>
              <a:rPr lang="en-GB" sz="1900" b="1"/>
              <a:t>separation anxiety </a:t>
            </a:r>
            <a:r>
              <a:rPr lang="en-GB" sz="1900"/>
              <a:t>which is when younger people feel distressed from being separated from guardians. As for Amira’s speech, Bowlby also explains that attachment plays a vital role in cognitive development. </a:t>
            </a:r>
          </a:p>
          <a:p>
            <a:pPr lvl="0">
              <a:lnSpc>
                <a:spcPct val="100000"/>
              </a:lnSpc>
            </a:pPr>
            <a:r>
              <a:rPr lang="en-GB" sz="1900"/>
              <a:t>John Bowlby's theory can also help to explain Amira’s development needs as she needs stability, reassurance and consistent relationships at nursery.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4B19C-76A8-C9CD-4A50-4B6B00FBE287}"/>
              </a:ext>
            </a:extLst>
          </p:cNvPr>
          <p:cNvSpPr txBox="1">
            <a:spLocks noGrp="1"/>
          </p:cNvSpPr>
          <p:nvPr>
            <p:ph type="title"/>
          </p:nvPr>
        </p:nvSpPr>
        <p:spPr>
          <a:xfrm>
            <a:off x="700631" y="914400"/>
            <a:ext cx="10691265" cy="1307592"/>
          </a:xfrm>
        </p:spPr>
        <p:txBody>
          <a:bodyPr>
            <a:noAutofit/>
          </a:bodyPr>
          <a:lstStyle/>
          <a:p>
            <a:pPr lvl="0"/>
            <a:r>
              <a:rPr lang="en-GB" sz="3200"/>
              <a:t>Practical strategies or invention based on theory to support Amira's development in nursery.</a:t>
            </a:r>
          </a:p>
        </p:txBody>
      </p:sp>
      <p:sp>
        <p:nvSpPr>
          <p:cNvPr id="3" name="Content Placeholder 2">
            <a:extLst>
              <a:ext uri="{FF2B5EF4-FFF2-40B4-BE49-F238E27FC236}">
                <a16:creationId xmlns:a16="http://schemas.microsoft.com/office/drawing/2014/main" id="{5C5DD86E-C961-6D78-69CD-38A759125B57}"/>
              </a:ext>
            </a:extLst>
          </p:cNvPr>
          <p:cNvSpPr txBox="1">
            <a:spLocks noGrp="1"/>
          </p:cNvSpPr>
          <p:nvPr>
            <p:ph idx="1"/>
          </p:nvPr>
        </p:nvSpPr>
        <p:spPr>
          <a:xfrm>
            <a:off x="700631" y="2221991"/>
            <a:ext cx="10691265" cy="3739896"/>
          </a:xfrm>
        </p:spPr>
        <p:txBody>
          <a:bodyPr/>
          <a:lstStyle/>
          <a:p>
            <a:pPr lvl="0">
              <a:lnSpc>
                <a:spcPct val="100000"/>
              </a:lnSpc>
            </a:pPr>
            <a:r>
              <a:rPr lang="en-GB" sz="1600">
                <a:latin typeface="Arial" pitchFamily="34"/>
                <a:cs typeface="Arial" pitchFamily="34"/>
              </a:rPr>
              <a:t>Using comfort objects such as toys or blankets.</a:t>
            </a:r>
          </a:p>
          <a:p>
            <a:pPr lvl="0">
              <a:lnSpc>
                <a:spcPct val="100000"/>
              </a:lnSpc>
            </a:pPr>
            <a:r>
              <a:rPr lang="en-GB" sz="1600">
                <a:latin typeface="Arial" pitchFamily="34"/>
                <a:cs typeface="Arial" pitchFamily="34"/>
              </a:rPr>
              <a:t>Creating secure learning environments- design spaces for children to explore whilst being in a close distance to care givers. </a:t>
            </a:r>
          </a:p>
          <a:p>
            <a:pPr lvl="0">
              <a:lnSpc>
                <a:spcPct val="100000"/>
              </a:lnSpc>
            </a:pPr>
            <a:r>
              <a:rPr lang="en-GB" sz="1600">
                <a:latin typeface="Arial" pitchFamily="34"/>
                <a:cs typeface="Arial" pitchFamily="34"/>
              </a:rPr>
              <a:t>Familiarise the environment- accustomed to the environment </a:t>
            </a:r>
          </a:p>
          <a:p>
            <a:pPr lvl="0">
              <a:lnSpc>
                <a:spcPct val="100000"/>
              </a:lnSpc>
            </a:pPr>
            <a:r>
              <a:rPr lang="en-GB" sz="1600">
                <a:latin typeface="Arial" pitchFamily="34"/>
                <a:cs typeface="Arial" pitchFamily="34"/>
              </a:rPr>
              <a:t>Responsive care giving - Train staff to recognise and respond to cues. </a:t>
            </a:r>
          </a:p>
          <a:p>
            <a:pPr lvl="0">
              <a:lnSpc>
                <a:spcPct val="100000"/>
              </a:lnSpc>
            </a:pPr>
            <a:r>
              <a:rPr lang="en-GB" sz="1600">
                <a:latin typeface="Arial" pitchFamily="34"/>
                <a:cs typeface="Arial" pitchFamily="34"/>
              </a:rPr>
              <a:t>Transition practices- care giver stay with the child for a shorter period each day as they get more comfortable </a:t>
            </a:r>
          </a:p>
          <a:p>
            <a:pPr lvl="0">
              <a:lnSpc>
                <a:spcPct val="100000"/>
              </a:lnSpc>
            </a:pPr>
            <a:r>
              <a:rPr lang="en-GB" sz="1600">
                <a:latin typeface="Arial" pitchFamily="34"/>
                <a:cs typeface="Arial" pitchFamily="34"/>
              </a:rPr>
              <a:t>Emotional literacy- discuss feelings and helps with emotional development.</a:t>
            </a:r>
          </a:p>
          <a:p>
            <a:pPr lvl="0">
              <a:lnSpc>
                <a:spcPct val="100000"/>
              </a:lnSpc>
            </a:pPr>
            <a:r>
              <a:rPr lang="en-GB" sz="1600">
                <a:latin typeface="Arial" pitchFamily="34"/>
                <a:cs typeface="Arial" pitchFamily="34"/>
              </a:rPr>
              <a:t>Importance of responsive care giving- Help towards securing attachments.</a:t>
            </a:r>
          </a:p>
          <a:p>
            <a:pPr lvl="0">
              <a:lnSpc>
                <a:spcPct val="100000"/>
              </a:lnSpc>
            </a:pPr>
            <a:r>
              <a:rPr lang="en-GB" sz="1600">
                <a:latin typeface="Arial" pitchFamily="34"/>
                <a:cs typeface="Arial" pitchFamily="34"/>
              </a:rPr>
              <a:t>Understanding separation anxiety- Help staff maintain routines and understand.</a:t>
            </a:r>
          </a:p>
          <a:p>
            <a:pPr lvl="0">
              <a:lnSpc>
                <a:spcPct val="100000"/>
              </a:lnSpc>
            </a:pPr>
            <a:r>
              <a:rPr lang="en-GB" sz="1600">
                <a:latin typeface="Arial" pitchFamily="34"/>
                <a:cs typeface="Arial" pitchFamily="34"/>
              </a:rPr>
              <a:t>Creating predictable routines- understanding and predictability </a:t>
            </a:r>
          </a:p>
          <a:p>
            <a:pPr marL="0" lvl="0" indent="0">
              <a:lnSpc>
                <a:spcPct val="100000"/>
              </a:lnSpc>
              <a:buNone/>
            </a:pPr>
            <a:endParaRPr lang="en-GB" sz="1600"/>
          </a:p>
          <a:p>
            <a:pPr marL="0" lvl="0" indent="0">
              <a:lnSpc>
                <a:spcPct val="100000"/>
              </a:lnSpc>
              <a:buNone/>
            </a:pPr>
            <a:endParaRPr lang="en-GB"/>
          </a:p>
          <a:p>
            <a:pPr marL="0" lvl="0" indent="0">
              <a:lnSpc>
                <a:spcPct val="100000"/>
              </a:lnSpc>
              <a:buNone/>
            </a:pPr>
            <a:endParaRPr lang="en-GB"/>
          </a:p>
        </p:txBody>
      </p:sp>
      <p:pic>
        <p:nvPicPr>
          <p:cNvPr id="4" name="Picture 3">
            <a:extLst>
              <a:ext uri="{FF2B5EF4-FFF2-40B4-BE49-F238E27FC236}">
                <a16:creationId xmlns:a16="http://schemas.microsoft.com/office/drawing/2014/main" id="{F6F6A1CD-42B0-3F6B-F66A-5CC3173A14BB}"/>
              </a:ext>
            </a:extLst>
          </p:cNvPr>
          <p:cNvPicPr>
            <a:picLocks noChangeAspect="1"/>
          </p:cNvPicPr>
          <p:nvPr/>
        </p:nvPicPr>
        <p:blipFill>
          <a:blip r:embed="rId3"/>
          <a:stretch>
            <a:fillRect/>
          </a:stretch>
        </p:blipFill>
        <p:spPr>
          <a:xfrm>
            <a:off x="8355522" y="4278093"/>
            <a:ext cx="3135843" cy="1794930"/>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B53B862E-739F-3DF0-044C-B1CA75A35D7B}"/>
              </a:ext>
            </a:extLst>
          </p:cNvPr>
          <p:cNvSpPr txBox="1">
            <a:spLocks noGrp="1"/>
          </p:cNvSpPr>
          <p:nvPr>
            <p:ph type="title"/>
          </p:nvPr>
        </p:nvSpPr>
        <p:spPr>
          <a:xfrm>
            <a:off x="704088" y="929149"/>
            <a:ext cx="10689336" cy="798454"/>
          </a:xfrm>
        </p:spPr>
        <p:txBody>
          <a:bodyPr/>
          <a:lstStyle/>
          <a:p>
            <a:pPr lvl="0"/>
            <a:r>
              <a:rPr lang="en-GB"/>
              <a:t>Biological and environmental influences  </a:t>
            </a:r>
          </a:p>
        </p:txBody>
      </p:sp>
      <p:sp>
        <p:nvSpPr>
          <p:cNvPr id="3" name="Text Placeholder 4">
            <a:extLst>
              <a:ext uri="{FF2B5EF4-FFF2-40B4-BE49-F238E27FC236}">
                <a16:creationId xmlns:a16="http://schemas.microsoft.com/office/drawing/2014/main" id="{20C65B53-600C-E9AA-0D3B-CFDC240E7F84}"/>
              </a:ext>
            </a:extLst>
          </p:cNvPr>
          <p:cNvSpPr txBox="1">
            <a:spLocks noGrp="1"/>
          </p:cNvSpPr>
          <p:nvPr>
            <p:ph type="body" idx="1"/>
          </p:nvPr>
        </p:nvSpPr>
        <p:spPr>
          <a:xfrm>
            <a:off x="704088" y="1756534"/>
            <a:ext cx="5212080" cy="657225"/>
          </a:xfrm>
        </p:spPr>
        <p:txBody>
          <a:bodyPr/>
          <a:lstStyle/>
          <a:p>
            <a:pPr lvl="0"/>
            <a:r>
              <a:rPr lang="en-GB" sz="2000">
                <a:latin typeface="Arial" pitchFamily="34"/>
                <a:cs typeface="Arial" pitchFamily="34"/>
              </a:rPr>
              <a:t>Biological</a:t>
            </a:r>
          </a:p>
        </p:txBody>
      </p:sp>
      <p:sp>
        <p:nvSpPr>
          <p:cNvPr id="4" name="Content Placeholder 2">
            <a:extLst>
              <a:ext uri="{FF2B5EF4-FFF2-40B4-BE49-F238E27FC236}">
                <a16:creationId xmlns:a16="http://schemas.microsoft.com/office/drawing/2014/main" id="{BCCDCA61-2793-8B6E-DC57-1E378FF7C414}"/>
              </a:ext>
            </a:extLst>
          </p:cNvPr>
          <p:cNvSpPr txBox="1">
            <a:spLocks noGrp="1"/>
          </p:cNvSpPr>
          <p:nvPr>
            <p:ph type="body" idx="3"/>
          </p:nvPr>
        </p:nvSpPr>
        <p:spPr>
          <a:xfrm>
            <a:off x="704088" y="2442700"/>
            <a:ext cx="5212080" cy="3519187"/>
          </a:xfrm>
        </p:spPr>
        <p:txBody>
          <a:bodyPr anchor="t"/>
          <a:lstStyle/>
          <a:p>
            <a:pPr marL="228600" lvl="0" indent="-228600">
              <a:buChar char="•"/>
            </a:pPr>
            <a:r>
              <a:rPr lang="en-GB" sz="2400" b="0">
                <a:latin typeface="Arial" pitchFamily="34"/>
                <a:cs typeface="Arial" pitchFamily="34"/>
              </a:rPr>
              <a:t>Genetic predisposition to anxiety </a:t>
            </a:r>
          </a:p>
          <a:p>
            <a:pPr marL="228600" lvl="0" indent="-228600">
              <a:buChar char="•"/>
            </a:pPr>
            <a:r>
              <a:rPr lang="en-GB" sz="2400" b="0">
                <a:latin typeface="Arial" pitchFamily="34"/>
                <a:cs typeface="Arial" pitchFamily="34"/>
              </a:rPr>
              <a:t>Brain development/Neurodiversity</a:t>
            </a:r>
          </a:p>
          <a:p>
            <a:pPr marL="228600" lvl="0" indent="-228600">
              <a:buChar char="•"/>
            </a:pPr>
            <a:r>
              <a:rPr lang="en-GB" sz="2400" b="0">
                <a:latin typeface="Arial" pitchFamily="34"/>
                <a:cs typeface="Arial" pitchFamily="34"/>
              </a:rPr>
              <a:t>Health and Nutrition </a:t>
            </a:r>
          </a:p>
          <a:p>
            <a:pPr marL="228600" lvl="0" indent="-228600">
              <a:buChar char="•"/>
            </a:pPr>
            <a:r>
              <a:rPr lang="en-GB" sz="2400" b="0">
                <a:latin typeface="Arial" pitchFamily="34"/>
                <a:cs typeface="Arial" pitchFamily="34"/>
              </a:rPr>
              <a:t>Sensitive temperaments (Both) </a:t>
            </a:r>
          </a:p>
        </p:txBody>
      </p:sp>
      <p:sp>
        <p:nvSpPr>
          <p:cNvPr id="5" name="Text Placeholder 5">
            <a:extLst>
              <a:ext uri="{FF2B5EF4-FFF2-40B4-BE49-F238E27FC236}">
                <a16:creationId xmlns:a16="http://schemas.microsoft.com/office/drawing/2014/main" id="{2D15E75F-59D7-0A5E-1E6E-2E5C8BDFE630}"/>
              </a:ext>
            </a:extLst>
          </p:cNvPr>
          <p:cNvSpPr txBox="1">
            <a:spLocks noGrp="1"/>
          </p:cNvSpPr>
          <p:nvPr>
            <p:ph idx="2"/>
          </p:nvPr>
        </p:nvSpPr>
        <p:spPr>
          <a:xfrm>
            <a:off x="6181344" y="1756534"/>
            <a:ext cx="5212080" cy="657225"/>
          </a:xfrm>
        </p:spPr>
        <p:txBody>
          <a:bodyPr anchor="b"/>
          <a:lstStyle/>
          <a:p>
            <a:pPr marL="0" lvl="0" indent="0">
              <a:buNone/>
            </a:pPr>
            <a:r>
              <a:rPr lang="en-GB" b="1">
                <a:latin typeface="Arial" pitchFamily="34"/>
                <a:cs typeface="Arial" pitchFamily="34"/>
              </a:rPr>
              <a:t>Environmental </a:t>
            </a:r>
          </a:p>
        </p:txBody>
      </p:sp>
      <p:sp>
        <p:nvSpPr>
          <p:cNvPr id="6" name="Content Placeholder 6">
            <a:extLst>
              <a:ext uri="{FF2B5EF4-FFF2-40B4-BE49-F238E27FC236}">
                <a16:creationId xmlns:a16="http://schemas.microsoft.com/office/drawing/2014/main" id="{E5D210F3-3F0E-4349-C474-30DCF4FAEA4A}"/>
              </a:ext>
            </a:extLst>
          </p:cNvPr>
          <p:cNvSpPr txBox="1">
            <a:spLocks noGrp="1"/>
          </p:cNvSpPr>
          <p:nvPr>
            <p:ph idx="4"/>
          </p:nvPr>
        </p:nvSpPr>
        <p:spPr>
          <a:xfrm>
            <a:off x="6181344" y="2442700"/>
            <a:ext cx="5212080" cy="3519187"/>
          </a:xfrm>
        </p:spPr>
        <p:txBody>
          <a:bodyPr/>
          <a:lstStyle/>
          <a:p>
            <a:pPr lvl="0"/>
            <a:r>
              <a:rPr lang="en-GB" sz="2400">
                <a:latin typeface="Arial" pitchFamily="34"/>
                <a:cs typeface="Arial" pitchFamily="34"/>
              </a:rPr>
              <a:t>Home and nursey environment stability </a:t>
            </a:r>
          </a:p>
          <a:p>
            <a:pPr lvl="0"/>
            <a:r>
              <a:rPr lang="en-GB" sz="2400">
                <a:latin typeface="Arial" pitchFamily="34"/>
                <a:cs typeface="Arial" pitchFamily="34"/>
              </a:rPr>
              <a:t>Family stress </a:t>
            </a:r>
          </a:p>
          <a:p>
            <a:pPr lvl="0"/>
            <a:r>
              <a:rPr lang="en-GB" sz="2400">
                <a:latin typeface="Arial" pitchFamily="34"/>
                <a:cs typeface="Arial" pitchFamily="34"/>
              </a:rPr>
              <a:t>Attachment to relationships </a:t>
            </a:r>
          </a:p>
          <a:p>
            <a:pPr lvl="0"/>
            <a:r>
              <a:rPr lang="en-GB" sz="2400">
                <a:latin typeface="Arial" pitchFamily="34"/>
                <a:cs typeface="Arial" pitchFamily="34"/>
              </a:rPr>
              <a:t>Response from Care givers </a:t>
            </a:r>
          </a:p>
        </p:txBody>
      </p:sp>
      <p:pic>
        <p:nvPicPr>
          <p:cNvPr id="7" name="Picture 6">
            <a:extLst>
              <a:ext uri="{FF2B5EF4-FFF2-40B4-BE49-F238E27FC236}">
                <a16:creationId xmlns:a16="http://schemas.microsoft.com/office/drawing/2014/main" id="{71AA1154-E01E-6DED-E9B5-41F0ECC13716}"/>
              </a:ext>
            </a:extLst>
          </p:cNvPr>
          <p:cNvPicPr>
            <a:picLocks noChangeAspect="1"/>
          </p:cNvPicPr>
          <p:nvPr/>
        </p:nvPicPr>
        <p:blipFill>
          <a:blip r:embed="rId3"/>
          <a:stretch>
            <a:fillRect/>
          </a:stretch>
        </p:blipFill>
        <p:spPr>
          <a:xfrm>
            <a:off x="1751752" y="4530193"/>
            <a:ext cx="1943602" cy="1571176"/>
          </a:xfrm>
          <a:prstGeom prst="rect">
            <a:avLst/>
          </a:prstGeom>
          <a:noFill/>
          <a:ln cap="flat">
            <a:noFill/>
          </a:ln>
        </p:spPr>
      </p:pic>
      <p:pic>
        <p:nvPicPr>
          <p:cNvPr id="8" name="Picture 7">
            <a:extLst>
              <a:ext uri="{FF2B5EF4-FFF2-40B4-BE49-F238E27FC236}">
                <a16:creationId xmlns:a16="http://schemas.microsoft.com/office/drawing/2014/main" id="{66A081BD-A527-A0FF-492D-3FDE62521369}"/>
              </a:ext>
            </a:extLst>
          </p:cNvPr>
          <p:cNvPicPr>
            <a:picLocks noChangeAspect="1"/>
          </p:cNvPicPr>
          <p:nvPr/>
        </p:nvPicPr>
        <p:blipFill>
          <a:blip r:embed="rId4"/>
          <a:stretch>
            <a:fillRect/>
          </a:stretch>
        </p:blipFill>
        <p:spPr>
          <a:xfrm>
            <a:off x="3757123" y="4530193"/>
            <a:ext cx="2362452" cy="1571176"/>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24AFD-68DA-D784-3A11-AD8F1C6056EB}"/>
              </a:ext>
            </a:extLst>
          </p:cNvPr>
          <p:cNvSpPr txBox="1">
            <a:spLocks noGrp="1"/>
          </p:cNvSpPr>
          <p:nvPr>
            <p:ph type="title"/>
          </p:nvPr>
        </p:nvSpPr>
        <p:spPr>
          <a:xfrm>
            <a:off x="704088" y="929149"/>
            <a:ext cx="10689336" cy="798454"/>
          </a:xfrm>
        </p:spPr>
        <p:txBody>
          <a:bodyPr>
            <a:noAutofit/>
          </a:bodyPr>
          <a:lstStyle/>
          <a:p>
            <a:pPr lvl="0"/>
            <a:r>
              <a:rPr lang="en-GB" sz="2400"/>
              <a:t>Evaluating the strengths and limitations of JOHN BOWLBY’S ATTACHEMT THEORY.</a:t>
            </a:r>
          </a:p>
        </p:txBody>
      </p:sp>
      <p:sp>
        <p:nvSpPr>
          <p:cNvPr id="3" name="Text Placeholder 2">
            <a:extLst>
              <a:ext uri="{FF2B5EF4-FFF2-40B4-BE49-F238E27FC236}">
                <a16:creationId xmlns:a16="http://schemas.microsoft.com/office/drawing/2014/main" id="{3BE75CC4-D907-24CA-08BC-1C1380CA9CC8}"/>
              </a:ext>
            </a:extLst>
          </p:cNvPr>
          <p:cNvSpPr txBox="1">
            <a:spLocks noGrp="1"/>
          </p:cNvSpPr>
          <p:nvPr>
            <p:ph type="body" idx="1"/>
          </p:nvPr>
        </p:nvSpPr>
        <p:spPr>
          <a:xfrm>
            <a:off x="704088" y="1756534"/>
            <a:ext cx="5212080" cy="657225"/>
          </a:xfrm>
        </p:spPr>
        <p:txBody>
          <a:bodyPr/>
          <a:lstStyle/>
          <a:p>
            <a:pPr lvl="0"/>
            <a:r>
              <a:rPr lang="en-GB"/>
              <a:t>Strengths </a:t>
            </a:r>
          </a:p>
        </p:txBody>
      </p:sp>
      <p:sp>
        <p:nvSpPr>
          <p:cNvPr id="4" name="Content Placeholder 3">
            <a:extLst>
              <a:ext uri="{FF2B5EF4-FFF2-40B4-BE49-F238E27FC236}">
                <a16:creationId xmlns:a16="http://schemas.microsoft.com/office/drawing/2014/main" id="{7E7FEF1D-7316-CEC5-4887-81D1E8782F0C}"/>
              </a:ext>
            </a:extLst>
          </p:cNvPr>
          <p:cNvSpPr txBox="1">
            <a:spLocks noGrp="1"/>
          </p:cNvSpPr>
          <p:nvPr>
            <p:ph type="body" idx="3"/>
          </p:nvPr>
        </p:nvSpPr>
        <p:spPr>
          <a:xfrm>
            <a:off x="704088" y="2442700"/>
            <a:ext cx="5212080" cy="3519187"/>
          </a:xfrm>
        </p:spPr>
        <p:txBody>
          <a:bodyPr anchor="t"/>
          <a:lstStyle/>
          <a:p>
            <a:pPr marL="228600" lvl="0" indent="-228600">
              <a:buChar char="•"/>
            </a:pPr>
            <a:r>
              <a:rPr lang="en-GB" sz="2000" b="0">
                <a:latin typeface="Arial" pitchFamily="34"/>
                <a:cs typeface="Arial" pitchFamily="34"/>
              </a:rPr>
              <a:t>Explains emotional and social difficulties in early childhood. </a:t>
            </a:r>
          </a:p>
          <a:p>
            <a:pPr marL="228600" lvl="0" indent="-228600">
              <a:buChar char="•"/>
            </a:pPr>
            <a:r>
              <a:rPr lang="en-GB" sz="2000" b="0">
                <a:latin typeface="Arial" pitchFamily="34"/>
                <a:cs typeface="Arial" pitchFamily="34"/>
              </a:rPr>
              <a:t>Provides a framework for early invention and caregiving practices.</a:t>
            </a:r>
          </a:p>
          <a:p>
            <a:pPr marL="228600" lvl="0" indent="-228600">
              <a:buChar char="•"/>
            </a:pPr>
            <a:r>
              <a:rPr lang="en-GB" sz="2000" b="0">
                <a:latin typeface="Arial" pitchFamily="34"/>
                <a:cs typeface="Arial" pitchFamily="34"/>
              </a:rPr>
              <a:t>Understanding attachment disorders </a:t>
            </a:r>
          </a:p>
        </p:txBody>
      </p:sp>
      <p:sp>
        <p:nvSpPr>
          <p:cNvPr id="5" name="Text Placeholder 4">
            <a:extLst>
              <a:ext uri="{FF2B5EF4-FFF2-40B4-BE49-F238E27FC236}">
                <a16:creationId xmlns:a16="http://schemas.microsoft.com/office/drawing/2014/main" id="{12278DF3-B8D6-C738-070B-A6DDF521A514}"/>
              </a:ext>
            </a:extLst>
          </p:cNvPr>
          <p:cNvSpPr txBox="1">
            <a:spLocks noGrp="1"/>
          </p:cNvSpPr>
          <p:nvPr>
            <p:ph idx="2"/>
          </p:nvPr>
        </p:nvSpPr>
        <p:spPr>
          <a:xfrm>
            <a:off x="6181344" y="1756534"/>
            <a:ext cx="5212080" cy="657225"/>
          </a:xfrm>
        </p:spPr>
        <p:txBody>
          <a:bodyPr anchor="b"/>
          <a:lstStyle/>
          <a:p>
            <a:pPr marL="0" lvl="0" indent="0">
              <a:buNone/>
            </a:pPr>
            <a:r>
              <a:rPr lang="en-GB" sz="1600" b="1">
                <a:latin typeface="Univers Condensed"/>
              </a:rPr>
              <a:t>Limitations </a:t>
            </a:r>
          </a:p>
        </p:txBody>
      </p:sp>
      <p:sp>
        <p:nvSpPr>
          <p:cNvPr id="6" name="Content Placeholder 6">
            <a:extLst>
              <a:ext uri="{FF2B5EF4-FFF2-40B4-BE49-F238E27FC236}">
                <a16:creationId xmlns:a16="http://schemas.microsoft.com/office/drawing/2014/main" id="{210B1255-845E-74C3-C2B4-78DA47BB9DAD}"/>
              </a:ext>
            </a:extLst>
          </p:cNvPr>
          <p:cNvSpPr txBox="1">
            <a:spLocks noGrp="1"/>
          </p:cNvSpPr>
          <p:nvPr>
            <p:ph idx="4"/>
          </p:nvPr>
        </p:nvSpPr>
        <p:spPr>
          <a:xfrm>
            <a:off x="6181344" y="2442700"/>
            <a:ext cx="5212080" cy="3519187"/>
          </a:xfrm>
        </p:spPr>
        <p:txBody>
          <a:bodyPr/>
          <a:lstStyle/>
          <a:p>
            <a:pPr lvl="0"/>
            <a:r>
              <a:rPr lang="en-GB">
                <a:latin typeface="Arial" pitchFamily="34"/>
                <a:cs typeface="Arial" pitchFamily="34"/>
              </a:rPr>
              <a:t>Not diverse, limited sample diversity (white middle-class children)</a:t>
            </a:r>
          </a:p>
          <a:p>
            <a:pPr lvl="0"/>
            <a:r>
              <a:rPr lang="en-GB">
                <a:latin typeface="Arial" pitchFamily="34"/>
                <a:cs typeface="Arial" pitchFamily="34"/>
              </a:rPr>
              <a:t>Not accurate </a:t>
            </a:r>
          </a:p>
          <a:p>
            <a:pPr lvl="0"/>
            <a:r>
              <a:rPr lang="en-GB">
                <a:latin typeface="Arial" pitchFamily="34"/>
                <a:cs typeface="Arial" pitchFamily="34"/>
              </a:rPr>
              <a:t>Cultural bias </a:t>
            </a:r>
          </a:p>
          <a:p>
            <a:pPr lvl="0"/>
            <a:r>
              <a:rPr lang="en-GB">
                <a:latin typeface="Arial" pitchFamily="34"/>
                <a:cs typeface="Arial" pitchFamily="34"/>
              </a:rPr>
              <a:t>Overemphasis on mother-child bond and undervaluing fathers.</a:t>
            </a:r>
          </a:p>
        </p:txBody>
      </p:sp>
      <p:pic>
        <p:nvPicPr>
          <p:cNvPr id="7" name="Picture 6">
            <a:extLst>
              <a:ext uri="{FF2B5EF4-FFF2-40B4-BE49-F238E27FC236}">
                <a16:creationId xmlns:a16="http://schemas.microsoft.com/office/drawing/2014/main" id="{85771106-909E-4598-0B44-3AB6113E3D47}"/>
              </a:ext>
            </a:extLst>
          </p:cNvPr>
          <p:cNvPicPr>
            <a:picLocks noChangeAspect="1"/>
          </p:cNvPicPr>
          <p:nvPr/>
        </p:nvPicPr>
        <p:blipFill>
          <a:blip r:embed="rId3"/>
          <a:stretch>
            <a:fillRect/>
          </a:stretch>
        </p:blipFill>
        <p:spPr>
          <a:xfrm>
            <a:off x="952585" y="4555522"/>
            <a:ext cx="1952408" cy="1546588"/>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7EE45-8B9A-E71E-82D4-B036DA9CCBC2}"/>
              </a:ext>
            </a:extLst>
          </p:cNvPr>
          <p:cNvSpPr txBox="1">
            <a:spLocks noGrp="1"/>
          </p:cNvSpPr>
          <p:nvPr>
            <p:ph type="title"/>
          </p:nvPr>
        </p:nvSpPr>
        <p:spPr>
          <a:xfrm>
            <a:off x="700631" y="914400"/>
            <a:ext cx="10691265" cy="1307592"/>
          </a:xfrm>
        </p:spPr>
        <p:txBody>
          <a:bodyPr/>
          <a:lstStyle/>
          <a:p>
            <a:pPr lvl="0"/>
            <a:r>
              <a:rPr lang="en-GB"/>
              <a:t>Conclusion </a:t>
            </a:r>
          </a:p>
        </p:txBody>
      </p:sp>
      <p:sp>
        <p:nvSpPr>
          <p:cNvPr id="3" name="Content Placeholder 2">
            <a:extLst>
              <a:ext uri="{FF2B5EF4-FFF2-40B4-BE49-F238E27FC236}">
                <a16:creationId xmlns:a16="http://schemas.microsoft.com/office/drawing/2014/main" id="{019CDFE2-C744-CE4A-14B6-0AEB998EB576}"/>
              </a:ext>
            </a:extLst>
          </p:cNvPr>
          <p:cNvSpPr txBox="1">
            <a:spLocks noGrp="1"/>
          </p:cNvSpPr>
          <p:nvPr>
            <p:ph idx="1"/>
          </p:nvPr>
        </p:nvSpPr>
        <p:spPr>
          <a:xfrm>
            <a:off x="700631" y="2221991"/>
            <a:ext cx="10691265" cy="3739896"/>
          </a:xfrm>
        </p:spPr>
        <p:txBody>
          <a:bodyPr/>
          <a:lstStyle/>
          <a:p>
            <a:pPr lvl="0"/>
            <a:r>
              <a:rPr lang="en-GB"/>
              <a:t>To conclude, Bowlby’s Attachment Theory Provides a valuable framework for understanding Amira’s behaviour and development needs as she transfers into her new nursery. Her signs of anxiety, disengagement with other children, and difficulty separating from her carers reflect the impact that early attachment patterns can have on a child’s sense of security. By recognising these behavioural patterns though Bowlby's theory I was able to offer more supportive strategies to help Amira settle into nursery. The main strategies I have suggested are predictable routines, transition practice and familiarise the environment. These approaches not only help reduce Amira’s anxiety but also contribute to help long-term emotional well-being  and social confidence. Overall, prioritising’s Amira’s needs in her early childhood helps to create a healthy foundation for healthier relationships and positive development outcomes.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E43971E-4468-FAD6-4E8F-BA603444E64D}"/>
              </a:ext>
            </a:extLst>
          </p:cNvPr>
          <p:cNvPicPr>
            <a:picLocks noChangeAspect="1"/>
          </p:cNvPicPr>
          <p:nvPr/>
        </p:nvPicPr>
        <p:blipFill>
          <a:blip r:embed="rId2"/>
          <a:stretch>
            <a:fillRect/>
          </a:stretch>
        </p:blipFill>
        <p:spPr>
          <a:xfrm>
            <a:off x="0" y="-327254"/>
            <a:ext cx="12992618" cy="7185254"/>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D2A0E-C231-D474-79A0-A29488035B8E}"/>
              </a:ext>
            </a:extLst>
          </p:cNvPr>
          <p:cNvSpPr txBox="1">
            <a:spLocks noGrp="1"/>
          </p:cNvSpPr>
          <p:nvPr>
            <p:ph type="title"/>
          </p:nvPr>
        </p:nvSpPr>
        <p:spPr>
          <a:xfrm>
            <a:off x="700631" y="914400"/>
            <a:ext cx="10691265" cy="1307592"/>
          </a:xfrm>
        </p:spPr>
        <p:txBody>
          <a:bodyPr/>
          <a:lstStyle/>
          <a:p>
            <a:pPr lvl="0"/>
            <a:r>
              <a:rPr lang="en-GB"/>
              <a:t>Reference list </a:t>
            </a:r>
          </a:p>
        </p:txBody>
      </p:sp>
      <p:sp>
        <p:nvSpPr>
          <p:cNvPr id="3" name="Content Placeholder 2">
            <a:extLst>
              <a:ext uri="{FF2B5EF4-FFF2-40B4-BE49-F238E27FC236}">
                <a16:creationId xmlns:a16="http://schemas.microsoft.com/office/drawing/2014/main" id="{66B4B737-E5C5-CBB5-FF81-1C0E440B90C9}"/>
              </a:ext>
            </a:extLst>
          </p:cNvPr>
          <p:cNvSpPr txBox="1">
            <a:spLocks noGrp="1"/>
          </p:cNvSpPr>
          <p:nvPr>
            <p:ph idx="1"/>
          </p:nvPr>
        </p:nvSpPr>
        <p:spPr>
          <a:xfrm>
            <a:off x="485070" y="1781635"/>
            <a:ext cx="11122386" cy="4161964"/>
          </a:xfrm>
        </p:spPr>
        <p:txBody>
          <a:bodyPr/>
          <a:lstStyle/>
          <a:p>
            <a:pPr lvl="0">
              <a:lnSpc>
                <a:spcPct val="90000"/>
              </a:lnSpc>
            </a:pPr>
            <a:r>
              <a:rPr lang="en-GB" sz="1900">
                <a:hlinkClick r:id="rId3">
                  <a:extLst>
                    <a:ext uri="{A12FA001-AC4F-418D-AE19-62706E023703}">
                      <ahyp:hlinkClr xmlns:ahyp="http://schemas.microsoft.com/office/drawing/2018/hyperlinkcolor" val="tx"/>
                    </a:ext>
                  </a:extLst>
                </a:hlinkClick>
              </a:rPr>
              <a:t>Albert, A. (2025) </a:t>
            </a:r>
            <a:r>
              <a:rPr lang="en-GB" sz="1900" i="1">
                <a:hlinkClick r:id="rId3">
                  <a:extLst>
                    <a:ext uri="{A12FA001-AC4F-418D-AE19-62706E023703}">
                      <ahyp:hlinkClr xmlns:ahyp="http://schemas.microsoft.com/office/drawing/2018/hyperlinkcolor" val="tx"/>
                    </a:ext>
                  </a:extLst>
                </a:hlinkClick>
              </a:rPr>
              <a:t>Tips to help a child with separation anxiety at nursery</a:t>
            </a:r>
            <a:r>
              <a:rPr lang="en-GB" sz="1900">
                <a:hlinkClick r:id="rId3">
                  <a:extLst>
                    <a:ext uri="{A12FA001-AC4F-418D-AE19-62706E023703}">
                      <ahyp:hlinkClr xmlns:ahyp="http://schemas.microsoft.com/office/drawing/2018/hyperlinkcolor" val="tx"/>
                    </a:ext>
                  </a:extLst>
                </a:hlinkClick>
              </a:rPr>
              <a:t>. Available at: How do you help a child with separation anxiety at nursery?</a:t>
            </a:r>
            <a:r>
              <a:rPr lang="en-GB" sz="1900"/>
              <a:t>. (Accessed date: 13 November) </a:t>
            </a:r>
          </a:p>
          <a:p>
            <a:pPr lvl="0">
              <a:lnSpc>
                <a:spcPct val="90000"/>
              </a:lnSpc>
            </a:pPr>
            <a:r>
              <a:rPr lang="en-GB" sz="1900">
                <a:hlinkClick r:id="rId4">
                  <a:extLst>
                    <a:ext uri="{A12FA001-AC4F-418D-AE19-62706E023703}">
                      <ahyp:hlinkClr xmlns:ahyp="http://schemas.microsoft.com/office/drawing/2018/hyperlinkcolor" val="tx"/>
                    </a:ext>
                  </a:extLst>
                </a:hlinkClick>
              </a:rPr>
              <a:t>Early Yeary TV (2025) </a:t>
            </a:r>
            <a:r>
              <a:rPr lang="en-GB" sz="1900" i="1">
                <a:hlinkClick r:id="rId4">
                  <a:extLst>
                    <a:ext uri="{A12FA001-AC4F-418D-AE19-62706E023703}">
                      <ahyp:hlinkClr xmlns:ahyp="http://schemas.microsoft.com/office/drawing/2018/hyperlinkcolor" val="tx"/>
                    </a:ext>
                  </a:extLst>
                </a:hlinkClick>
              </a:rPr>
              <a:t>John Bowlby’s Attachment Theory and Development Phases</a:t>
            </a:r>
            <a:r>
              <a:rPr lang="en-GB" sz="1900">
                <a:hlinkClick r:id="rId4">
                  <a:extLst>
                    <a:ext uri="{A12FA001-AC4F-418D-AE19-62706E023703}">
                      <ahyp:hlinkClr xmlns:ahyp="http://schemas.microsoft.com/office/drawing/2018/hyperlinkcolor" val="tx"/>
                    </a:ext>
                  </a:extLst>
                </a:hlinkClick>
              </a:rPr>
              <a:t>. Available at: </a:t>
            </a:r>
            <a:r>
              <a:rPr lang="en-GB" sz="1900">
                <a:hlinkClick r:id="rId5">
                  <a:extLst>
                    <a:ext uri="{A12FA001-AC4F-418D-AE19-62706E023703}">
                      <ahyp:hlinkClr xmlns:ahyp="http://schemas.microsoft.com/office/drawing/2018/hyperlinkcolor" val="tx"/>
                    </a:ext>
                  </a:extLst>
                </a:hlinkClick>
              </a:rPr>
              <a:t>John Bowlby's Attachment Theory and Developmental Phases</a:t>
            </a:r>
            <a:r>
              <a:rPr lang="en-GB" sz="1900"/>
              <a:t>. (Accessed date: 10 November 2025)</a:t>
            </a:r>
          </a:p>
          <a:p>
            <a:pPr lvl="0">
              <a:lnSpc>
                <a:spcPct val="90000"/>
              </a:lnSpc>
            </a:pPr>
            <a:r>
              <a:rPr lang="en-GB" sz="1900"/>
              <a:t>Felman, A. (2023) What causes anxiety? . Available at: </a:t>
            </a:r>
            <a:r>
              <a:rPr lang="en-GB" sz="1900">
                <a:hlinkClick r:id="rId6">
                  <a:extLst>
                    <a:ext uri="{A12FA001-AC4F-418D-AE19-62706E023703}">
                      <ahyp:hlinkClr xmlns:ahyp="http://schemas.microsoft.com/office/drawing/2018/hyperlinkcolor" val="tx"/>
                    </a:ext>
                  </a:extLst>
                </a:hlinkClick>
              </a:rPr>
              <a:t>What causes anxiety? Environmental factors, genetics, and more</a:t>
            </a:r>
            <a:r>
              <a:rPr lang="en-GB" sz="1900"/>
              <a:t>. (Accessed date: 14</a:t>
            </a:r>
            <a:r>
              <a:rPr lang="en-GB" sz="1900" baseline="30000"/>
              <a:t>th</a:t>
            </a:r>
            <a:r>
              <a:rPr lang="en-GB" sz="1900"/>
              <a:t> November 2025)</a:t>
            </a:r>
          </a:p>
          <a:p>
            <a:pPr lvl="0">
              <a:lnSpc>
                <a:spcPct val="90000"/>
              </a:lnSpc>
            </a:pPr>
            <a:r>
              <a:rPr lang="en-GB" sz="1900">
                <a:hlinkClick r:id="rId4">
                  <a:extLst>
                    <a:ext uri="{A12FA001-AC4F-418D-AE19-62706E023703}">
                      <ahyp:hlinkClr xmlns:ahyp="http://schemas.microsoft.com/office/drawing/2018/hyperlinkcolor" val="tx"/>
                    </a:ext>
                  </a:extLst>
                </a:hlinkClick>
              </a:rPr>
              <a:t>Mcleod, S. (2025) </a:t>
            </a:r>
            <a:r>
              <a:rPr lang="en-GB" sz="1900" i="1">
                <a:hlinkClick r:id="rId4">
                  <a:extLst>
                    <a:ext uri="{A12FA001-AC4F-418D-AE19-62706E023703}">
                      <ahyp:hlinkClr xmlns:ahyp="http://schemas.microsoft.com/office/drawing/2018/hyperlinkcolor" val="tx"/>
                    </a:ext>
                  </a:extLst>
                </a:hlinkClick>
              </a:rPr>
              <a:t>Attachment Theory in Psychology</a:t>
            </a:r>
            <a:r>
              <a:rPr lang="en-GB" sz="1900">
                <a:hlinkClick r:id="rId4">
                  <a:extLst>
                    <a:ext uri="{A12FA001-AC4F-418D-AE19-62706E023703}">
                      <ahyp:hlinkClr xmlns:ahyp="http://schemas.microsoft.com/office/drawing/2018/hyperlinkcolor" val="tx"/>
                    </a:ext>
                  </a:extLst>
                </a:hlinkClick>
              </a:rPr>
              <a:t>. Available at: </a:t>
            </a:r>
            <a:r>
              <a:rPr lang="en-GB" sz="1900">
                <a:hlinkClick r:id="rId7">
                  <a:extLst>
                    <a:ext uri="{A12FA001-AC4F-418D-AE19-62706E023703}">
                      <ahyp:hlinkClr xmlns:ahyp="http://schemas.microsoft.com/office/drawing/2018/hyperlinkcolor" val="tx"/>
                    </a:ext>
                  </a:extLst>
                </a:hlinkClick>
              </a:rPr>
              <a:t>Attachment Theory In Psychology Explained</a:t>
            </a:r>
            <a:r>
              <a:rPr lang="en-GB" sz="1900"/>
              <a:t>.(Accessed date: 10 November 2025)</a:t>
            </a:r>
          </a:p>
          <a:p>
            <a:pPr lvl="0">
              <a:lnSpc>
                <a:spcPct val="90000"/>
              </a:lnSpc>
            </a:pPr>
            <a:r>
              <a:rPr lang="en-GB" sz="1900">
                <a:hlinkClick r:id="rId4">
                  <a:extLst>
                    <a:ext uri="{A12FA001-AC4F-418D-AE19-62706E023703}">
                      <ahyp:hlinkClr xmlns:ahyp="http://schemas.microsoft.com/office/drawing/2018/hyperlinkcolor" val="tx"/>
                    </a:ext>
                  </a:extLst>
                </a:hlinkClick>
              </a:rPr>
              <a:t>Mcleod, S. (2025) </a:t>
            </a:r>
            <a:r>
              <a:rPr lang="en-GB" sz="1900" i="1">
                <a:hlinkClick r:id="rId4">
                  <a:extLst>
                    <a:ext uri="{A12FA001-AC4F-418D-AE19-62706E023703}">
                      <ahyp:hlinkClr xmlns:ahyp="http://schemas.microsoft.com/office/drawing/2018/hyperlinkcolor" val="tx"/>
                    </a:ext>
                  </a:extLst>
                </a:hlinkClick>
              </a:rPr>
              <a:t>John Bowlby Attachment Theory</a:t>
            </a:r>
            <a:r>
              <a:rPr lang="en-GB" sz="1900">
                <a:hlinkClick r:id="rId4">
                  <a:extLst>
                    <a:ext uri="{A12FA001-AC4F-418D-AE19-62706E023703}">
                      <ahyp:hlinkClr xmlns:ahyp="http://schemas.microsoft.com/office/drawing/2018/hyperlinkcolor" val="tx"/>
                    </a:ext>
                  </a:extLst>
                </a:hlinkClick>
              </a:rPr>
              <a:t>. Available at: John Bowlby's Attachment Theory</a:t>
            </a:r>
            <a:r>
              <a:rPr lang="en-GB" sz="1900"/>
              <a:t>. (Accessed date: 11 November 2025)</a:t>
            </a:r>
          </a:p>
          <a:p>
            <a:pPr lvl="0">
              <a:lnSpc>
                <a:spcPct val="90000"/>
              </a:lnSpc>
            </a:pPr>
            <a:r>
              <a:rPr lang="en-GB" sz="1900">
                <a:hlinkClick r:id="rId3">
                  <a:extLst>
                    <a:ext uri="{A12FA001-AC4F-418D-AE19-62706E023703}">
                      <ahyp:hlinkClr xmlns:ahyp="http://schemas.microsoft.com/office/drawing/2018/hyperlinkcolor" val="tx"/>
                    </a:ext>
                  </a:extLst>
                </a:hlinkClick>
              </a:rPr>
              <a:t>Van Dijken, S. (2025) </a:t>
            </a:r>
            <a:r>
              <a:rPr lang="en-GB" sz="1900" i="1">
                <a:hlinkClick r:id="rId3">
                  <a:extLst>
                    <a:ext uri="{A12FA001-AC4F-418D-AE19-62706E023703}">
                      <ahyp:hlinkClr xmlns:ahyp="http://schemas.microsoft.com/office/drawing/2018/hyperlinkcolor" val="tx"/>
                    </a:ext>
                  </a:extLst>
                </a:hlinkClick>
              </a:rPr>
              <a:t>John Bowlby</a:t>
            </a:r>
            <a:r>
              <a:rPr lang="en-GB" sz="1900">
                <a:hlinkClick r:id="rId3">
                  <a:extLst>
                    <a:ext uri="{A12FA001-AC4F-418D-AE19-62706E023703}">
                      <ahyp:hlinkClr xmlns:ahyp="http://schemas.microsoft.com/office/drawing/2018/hyperlinkcolor" val="tx"/>
                    </a:ext>
                  </a:extLst>
                </a:hlinkClick>
              </a:rPr>
              <a:t>. Available at: </a:t>
            </a:r>
            <a:r>
              <a:rPr lang="en-GB" sz="1900">
                <a:hlinkClick r:id="rId8">
                  <a:extLst>
                    <a:ext uri="{A12FA001-AC4F-418D-AE19-62706E023703}">
                      <ahyp:hlinkClr xmlns:ahyp="http://schemas.microsoft.com/office/drawing/2018/hyperlinkcolor" val="tx"/>
                    </a:ext>
                  </a:extLst>
                </a:hlinkClick>
              </a:rPr>
              <a:t>Mary Salter Ainsworth | Attachment Theory, Developmental Psychology &amp; Canadian-American Psychologist | Britannica</a:t>
            </a:r>
            <a:r>
              <a:rPr lang="en-GB" sz="1900"/>
              <a:t>. (Accessed date: 12 November 2025)</a:t>
            </a:r>
          </a:p>
        </p:txBody>
      </p:sp>
    </p:spTree>
  </p:cSld>
  <p:clrMapOvr>
    <a:masterClrMapping/>
  </p:clrMapOvr>
</p:sld>
</file>

<file path=ppt/theme/theme1.xml><?xml version="1.0" encoding="utf-8"?>
<a:theme xmlns:a="http://schemas.openxmlformats.org/drawingml/2006/main" name="Chronicle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Slate</Template>
  <TotalTime>968</TotalTime>
  <Words>1167</Words>
  <Application>Microsoft Office PowerPoint</Application>
  <PresentationFormat>Widescreen</PresentationFormat>
  <Paragraphs>69</Paragraphs>
  <Slides>11</Slides>
  <Notes>5</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ChronicleVTI</vt:lpstr>
      <vt:lpstr>Understanding Amira’s Development through Bowlby's Attachment Theory  </vt:lpstr>
      <vt:lpstr>Case scenario Amira</vt:lpstr>
      <vt:lpstr>Introduction</vt:lpstr>
      <vt:lpstr>What is Bowlby’s Theory and why its important to early life stages? </vt:lpstr>
      <vt:lpstr>How the theory helps to comprehend Amira's behaviour and development needs. </vt:lpstr>
      <vt:lpstr>Practical strategies or invention based on theory to support Amira's development in nursery.</vt:lpstr>
      <vt:lpstr>Biological and environmental influences  </vt:lpstr>
      <vt:lpstr>Evaluating the strengths and limitations of JOHN BOWLBY’S ATTACHEMT THEORY.</vt:lpstr>
      <vt:lpstr>Conclusion </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Amira’s Development through Bowlby's Attachment Theory  </dc:title>
  <dc:creator>Meerah Ramsawak (2426931)</dc:creator>
  <cp:lastModifiedBy>Meerah Ramsawak (2426931)</cp:lastModifiedBy>
  <cp:revision>26</cp:revision>
  <dcterms:created xsi:type="dcterms:W3CDTF">2025-10-24T18:01:57Z</dcterms:created>
  <dcterms:modified xsi:type="dcterms:W3CDTF">2025-11-16T17:12:50Z</dcterms:modified>
</cp:coreProperties>
</file>