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08" r:id="rId3"/>
    <p:sldMasterId id="2147483720" r:id="rId4"/>
    <p:sldMasterId id="2147483744" r:id="rId5"/>
    <p:sldMasterId id="2147483756" r:id="rId6"/>
  </p:sldMasterIdLst>
  <p:notesMasterIdLst>
    <p:notesMasterId r:id="rId38"/>
  </p:notesMasterIdLst>
  <p:sldIdLst>
    <p:sldId id="280" r:id="rId7"/>
    <p:sldId id="304" r:id="rId8"/>
    <p:sldId id="322" r:id="rId9"/>
    <p:sldId id="323" r:id="rId10"/>
    <p:sldId id="257" r:id="rId11"/>
    <p:sldId id="344" r:id="rId12"/>
    <p:sldId id="282" r:id="rId13"/>
    <p:sldId id="265" r:id="rId14"/>
    <p:sldId id="259" r:id="rId15"/>
    <p:sldId id="273" r:id="rId16"/>
    <p:sldId id="260" r:id="rId17"/>
    <p:sldId id="291" r:id="rId18"/>
    <p:sldId id="324" r:id="rId19"/>
    <p:sldId id="325" r:id="rId20"/>
    <p:sldId id="316" r:id="rId21"/>
    <p:sldId id="309" r:id="rId22"/>
    <p:sldId id="313" r:id="rId23"/>
    <p:sldId id="308" r:id="rId24"/>
    <p:sldId id="262" r:id="rId25"/>
    <p:sldId id="320" r:id="rId26"/>
    <p:sldId id="314" r:id="rId27"/>
    <p:sldId id="315" r:id="rId28"/>
    <p:sldId id="278" r:id="rId29"/>
    <p:sldId id="267" r:id="rId30"/>
    <p:sldId id="317" r:id="rId31"/>
    <p:sldId id="318" r:id="rId32"/>
    <p:sldId id="343" r:id="rId33"/>
    <p:sldId id="256" r:id="rId34"/>
    <p:sldId id="342" r:id="rId35"/>
    <p:sldId id="261" r:id="rId36"/>
    <p:sldId id="306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0A90B2-7505-410F-B6FF-73FC5E2831E1}" v="117" dt="2023-02-01T08:13:56.3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3" d="100"/>
          <a:sy n="123" d="100"/>
        </p:scale>
        <p:origin x="44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presProps" Target="pres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microsoft.com/office/2015/10/relationships/revisionInfo" Target="revisionInfo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31397-5353-43D7-91C1-03ECD2CC65D7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2A452-4826-4891-8626-3D42A731B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8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t>29/01/2024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t>29/01/2024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t>29/01/2024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C7411-A41F-4FB6-A252-97FB8AE3684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3585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B4A7C-BEB5-4CAD-89CB-8DF49128739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8560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949C-1695-4050-A478-AB4C5E5100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2685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85417-F89E-4ED1-B954-7CFD513BDEC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3841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B79C-EC39-4BCC-9D2A-4B6B4A61FF1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7021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5FB1B-1963-49A9-AE4C-AFBE368346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5350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3A5F8-30EC-4E73-960A-B1E7BCC8B38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6826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C3D8-E38F-4C2C-97BF-4FEB9B91FF2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96639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82E7A-364E-4263-B1C4-607C43F82A9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276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0ED97-8E7F-4291-BBCC-0E1E05F628D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7654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86344-393C-482E-A8DF-64BE27BEC27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5340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2477B-482D-4C32-8D03-820DAD7ECF0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780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DC6F8-1AA2-4CBA-B73E-A67EE58FC27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857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20624-9C0A-4924-9361-77CE456C4EF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70883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BF087-1F27-496F-A938-B0A9C1EE104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8155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AF69-977A-4C22-87DC-16C73EDA29B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4382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A3F-8D8B-4CC9-A900-0EB6930687E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3640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93844-0A3F-4629-9584-1503C917903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06126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1CB1-A9B7-4BA3-A96F-B4289F432E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4241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B94C7-0CED-4901-830B-881D76C1915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98435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6C30-14DF-45EE-BB0F-507662D9C3F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00844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2BCD-34D1-4F18-851A-E91A74EDB18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8417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62187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29091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9124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9707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14341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3297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3276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10605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7201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61294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18956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6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928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385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57864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9644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15728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3501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A7FCB567-15AC-4CCA-BBBD-12F2B5D5D93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11934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EFC89-837B-448D-B2E7-E198ED8D0BF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6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2353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1688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844">
                <a:solidFill>
                  <a:schemeClr val="tx1">
                    <a:tint val="75000"/>
                  </a:schemeClr>
                </a:solidFill>
              </a:defRPr>
            </a:lvl1pPr>
            <a:lvl2pPr marL="192881" indent="0">
              <a:buNone/>
              <a:defRPr sz="760">
                <a:solidFill>
                  <a:schemeClr val="tx1">
                    <a:tint val="75000"/>
                  </a:schemeClr>
                </a:solidFill>
              </a:defRPr>
            </a:lvl2pPr>
            <a:lvl3pPr marL="385763" indent="0">
              <a:buNone/>
              <a:defRPr sz="675">
                <a:solidFill>
                  <a:schemeClr val="tx1">
                    <a:tint val="75000"/>
                  </a:schemeClr>
                </a:solidFill>
              </a:defRPr>
            </a:lvl3pPr>
            <a:lvl4pPr marL="578644" indent="0">
              <a:buNone/>
              <a:defRPr sz="591">
                <a:solidFill>
                  <a:schemeClr val="tx1">
                    <a:tint val="75000"/>
                  </a:schemeClr>
                </a:solidFill>
              </a:defRPr>
            </a:lvl4pPr>
            <a:lvl5pPr marL="771525" indent="0">
              <a:buNone/>
              <a:defRPr sz="591">
                <a:solidFill>
                  <a:schemeClr val="tx1">
                    <a:tint val="75000"/>
                  </a:schemeClr>
                </a:solidFill>
              </a:defRPr>
            </a:lvl5pPr>
            <a:lvl6pPr marL="964406" indent="0">
              <a:buNone/>
              <a:defRPr sz="591">
                <a:solidFill>
                  <a:schemeClr val="tx1">
                    <a:tint val="75000"/>
                  </a:schemeClr>
                </a:solidFill>
              </a:defRPr>
            </a:lvl6pPr>
            <a:lvl7pPr marL="1157288" indent="0">
              <a:buNone/>
              <a:defRPr sz="591">
                <a:solidFill>
                  <a:schemeClr val="tx1">
                    <a:tint val="75000"/>
                  </a:schemeClr>
                </a:solidFill>
              </a:defRPr>
            </a:lvl7pPr>
            <a:lvl8pPr marL="1350169" indent="0">
              <a:buNone/>
              <a:defRPr sz="591">
                <a:solidFill>
                  <a:schemeClr val="tx1">
                    <a:tint val="75000"/>
                  </a:schemeClr>
                </a:solidFill>
              </a:defRPr>
            </a:lvl8pPr>
            <a:lvl9pPr marL="1543050" indent="0">
              <a:buNone/>
              <a:defRPr sz="5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6C578-9D67-4BF4-8D5B-9BB3D55F954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39472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1181"/>
            </a:lvl1pPr>
            <a:lvl2pPr>
              <a:defRPr sz="1013"/>
            </a:lvl2pPr>
            <a:lvl3pPr>
              <a:defRPr sz="844"/>
            </a:lvl3pPr>
            <a:lvl4pPr>
              <a:defRPr sz="760"/>
            </a:lvl4pPr>
            <a:lvl5pPr>
              <a:defRPr sz="760"/>
            </a:lvl5pPr>
            <a:lvl6pPr>
              <a:defRPr sz="760"/>
            </a:lvl6pPr>
            <a:lvl7pPr>
              <a:defRPr sz="760"/>
            </a:lvl7pPr>
            <a:lvl8pPr>
              <a:defRPr sz="760"/>
            </a:lvl8pPr>
            <a:lvl9pPr>
              <a:defRPr sz="7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1181"/>
            </a:lvl1pPr>
            <a:lvl2pPr>
              <a:defRPr sz="1013"/>
            </a:lvl2pPr>
            <a:lvl3pPr>
              <a:defRPr sz="844"/>
            </a:lvl3pPr>
            <a:lvl4pPr>
              <a:defRPr sz="760"/>
            </a:lvl4pPr>
            <a:lvl5pPr>
              <a:defRPr sz="760"/>
            </a:lvl5pPr>
            <a:lvl6pPr>
              <a:defRPr sz="760"/>
            </a:lvl6pPr>
            <a:lvl7pPr>
              <a:defRPr sz="760"/>
            </a:lvl7pPr>
            <a:lvl8pPr>
              <a:defRPr sz="760"/>
            </a:lvl8pPr>
            <a:lvl9pPr>
              <a:defRPr sz="7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3B5C5-9EBA-474B-8016-D5AB5C5DF96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95472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013" b="1"/>
            </a:lvl1pPr>
            <a:lvl2pPr marL="192881" indent="0">
              <a:buNone/>
              <a:defRPr sz="844" b="1"/>
            </a:lvl2pPr>
            <a:lvl3pPr marL="385763" indent="0">
              <a:buNone/>
              <a:defRPr sz="760" b="1"/>
            </a:lvl3pPr>
            <a:lvl4pPr marL="578644" indent="0">
              <a:buNone/>
              <a:defRPr sz="675" b="1"/>
            </a:lvl4pPr>
            <a:lvl5pPr marL="771525" indent="0">
              <a:buNone/>
              <a:defRPr sz="675" b="1"/>
            </a:lvl5pPr>
            <a:lvl6pPr marL="964406" indent="0">
              <a:buNone/>
              <a:defRPr sz="675" b="1"/>
            </a:lvl6pPr>
            <a:lvl7pPr marL="1157288" indent="0">
              <a:buNone/>
              <a:defRPr sz="675" b="1"/>
            </a:lvl7pPr>
            <a:lvl8pPr marL="1350169" indent="0">
              <a:buNone/>
              <a:defRPr sz="675" b="1"/>
            </a:lvl8pPr>
            <a:lvl9pPr marL="1543050" indent="0">
              <a:buNone/>
              <a:defRPr sz="67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013"/>
            </a:lvl1pPr>
            <a:lvl2pPr>
              <a:defRPr sz="844"/>
            </a:lvl2pPr>
            <a:lvl3pPr>
              <a:defRPr sz="760"/>
            </a:lvl3pPr>
            <a:lvl4pPr>
              <a:defRPr sz="675"/>
            </a:lvl4pPr>
            <a:lvl5pPr>
              <a:defRPr sz="675"/>
            </a:lvl5pPr>
            <a:lvl6pPr>
              <a:defRPr sz="675"/>
            </a:lvl6pPr>
            <a:lvl7pPr>
              <a:defRPr sz="675"/>
            </a:lvl7pPr>
            <a:lvl8pPr>
              <a:defRPr sz="675"/>
            </a:lvl8pPr>
            <a:lvl9pPr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8" y="1535113"/>
            <a:ext cx="4041775" cy="639762"/>
          </a:xfrm>
        </p:spPr>
        <p:txBody>
          <a:bodyPr anchor="b"/>
          <a:lstStyle>
            <a:lvl1pPr marL="0" indent="0">
              <a:buNone/>
              <a:defRPr sz="1013" b="1"/>
            </a:lvl1pPr>
            <a:lvl2pPr marL="192881" indent="0">
              <a:buNone/>
              <a:defRPr sz="844" b="1"/>
            </a:lvl2pPr>
            <a:lvl3pPr marL="385763" indent="0">
              <a:buNone/>
              <a:defRPr sz="760" b="1"/>
            </a:lvl3pPr>
            <a:lvl4pPr marL="578644" indent="0">
              <a:buNone/>
              <a:defRPr sz="675" b="1"/>
            </a:lvl4pPr>
            <a:lvl5pPr marL="771525" indent="0">
              <a:buNone/>
              <a:defRPr sz="675" b="1"/>
            </a:lvl5pPr>
            <a:lvl6pPr marL="964406" indent="0">
              <a:buNone/>
              <a:defRPr sz="675" b="1"/>
            </a:lvl6pPr>
            <a:lvl7pPr marL="1157288" indent="0">
              <a:buNone/>
              <a:defRPr sz="675" b="1"/>
            </a:lvl7pPr>
            <a:lvl8pPr marL="1350169" indent="0">
              <a:buNone/>
              <a:defRPr sz="675" b="1"/>
            </a:lvl8pPr>
            <a:lvl9pPr marL="1543050" indent="0">
              <a:buNone/>
              <a:defRPr sz="67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8" y="2174877"/>
            <a:ext cx="4041775" cy="3414365"/>
          </a:xfrm>
        </p:spPr>
        <p:txBody>
          <a:bodyPr/>
          <a:lstStyle>
            <a:lvl1pPr>
              <a:defRPr sz="1013"/>
            </a:lvl1pPr>
            <a:lvl2pPr>
              <a:defRPr sz="844"/>
            </a:lvl2pPr>
            <a:lvl3pPr>
              <a:defRPr sz="760"/>
            </a:lvl3pPr>
            <a:lvl4pPr>
              <a:defRPr sz="675"/>
            </a:lvl4pPr>
            <a:lvl5pPr>
              <a:defRPr sz="675"/>
            </a:lvl5pPr>
            <a:lvl6pPr>
              <a:defRPr sz="675"/>
            </a:lvl6pPr>
            <a:lvl7pPr>
              <a:defRPr sz="675"/>
            </a:lvl7pPr>
            <a:lvl8pPr>
              <a:defRPr sz="675"/>
            </a:lvl8pPr>
            <a:lvl9pPr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DC83-25FE-4602-BB2D-F781065829C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69106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590DF-5A62-4709-A9D8-51B4C7BDEEC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5884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8778-4562-4C5F-B6B6-C15C5FF8E65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68123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844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6"/>
            <a:ext cx="5111750" cy="5172173"/>
          </a:xfrm>
        </p:spPr>
        <p:txBody>
          <a:bodyPr/>
          <a:lstStyle>
            <a:lvl1pPr>
              <a:defRPr sz="1350"/>
            </a:lvl1pPr>
            <a:lvl2pPr>
              <a:defRPr sz="1181"/>
            </a:lvl2pPr>
            <a:lvl3pPr>
              <a:defRPr sz="1013"/>
            </a:lvl3pPr>
            <a:lvl4pPr>
              <a:defRPr sz="844"/>
            </a:lvl4pPr>
            <a:lvl5pPr>
              <a:defRPr sz="844"/>
            </a:lvl5pPr>
            <a:lvl6pPr>
              <a:defRPr sz="844"/>
            </a:lvl6pPr>
            <a:lvl7pPr>
              <a:defRPr sz="844"/>
            </a:lvl7pPr>
            <a:lvl8pPr>
              <a:defRPr sz="844"/>
            </a:lvl8pPr>
            <a:lvl9pPr>
              <a:defRPr sz="84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591"/>
            </a:lvl1pPr>
            <a:lvl2pPr marL="192881" indent="0">
              <a:buNone/>
              <a:defRPr sz="506"/>
            </a:lvl2pPr>
            <a:lvl3pPr marL="385763" indent="0">
              <a:buNone/>
              <a:defRPr sz="422"/>
            </a:lvl3pPr>
            <a:lvl4pPr marL="578644" indent="0">
              <a:buNone/>
              <a:defRPr sz="380"/>
            </a:lvl4pPr>
            <a:lvl5pPr marL="771525" indent="0">
              <a:buNone/>
              <a:defRPr sz="380"/>
            </a:lvl5pPr>
            <a:lvl6pPr marL="964406" indent="0">
              <a:buNone/>
              <a:defRPr sz="380"/>
            </a:lvl6pPr>
            <a:lvl7pPr marL="1157288" indent="0">
              <a:buNone/>
              <a:defRPr sz="380"/>
            </a:lvl7pPr>
            <a:lvl8pPr marL="1350169" indent="0">
              <a:buNone/>
              <a:defRPr sz="380"/>
            </a:lvl8pPr>
            <a:lvl9pPr marL="1543050" indent="0">
              <a:buNone/>
              <a:defRPr sz="3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A8FB1-49C6-465C-A601-98CE5C9D04E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56359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844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81"/>
            <a:ext cx="5486400" cy="3824337"/>
          </a:xfrm>
        </p:spPr>
        <p:txBody>
          <a:bodyPr/>
          <a:lstStyle>
            <a:lvl1pPr marL="0" indent="0">
              <a:buNone/>
              <a:defRPr sz="1350"/>
            </a:lvl1pPr>
            <a:lvl2pPr marL="192881" indent="0">
              <a:buNone/>
              <a:defRPr sz="1181"/>
            </a:lvl2pPr>
            <a:lvl3pPr marL="385763" indent="0">
              <a:buNone/>
              <a:defRPr sz="1013"/>
            </a:lvl3pPr>
            <a:lvl4pPr marL="578644" indent="0">
              <a:buNone/>
              <a:defRPr sz="844"/>
            </a:lvl4pPr>
            <a:lvl5pPr marL="771525" indent="0">
              <a:buNone/>
              <a:defRPr sz="844"/>
            </a:lvl5pPr>
            <a:lvl6pPr marL="964406" indent="0">
              <a:buNone/>
              <a:defRPr sz="844"/>
            </a:lvl6pPr>
            <a:lvl7pPr marL="1157288" indent="0">
              <a:buNone/>
              <a:defRPr sz="844"/>
            </a:lvl7pPr>
            <a:lvl8pPr marL="1350169" indent="0">
              <a:buNone/>
              <a:defRPr sz="844"/>
            </a:lvl8pPr>
            <a:lvl9pPr marL="1543050" indent="0">
              <a:buNone/>
              <a:defRPr sz="844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591"/>
            </a:lvl1pPr>
            <a:lvl2pPr marL="192881" indent="0">
              <a:buNone/>
              <a:defRPr sz="506"/>
            </a:lvl2pPr>
            <a:lvl3pPr marL="385763" indent="0">
              <a:buNone/>
              <a:defRPr sz="422"/>
            </a:lvl3pPr>
            <a:lvl4pPr marL="578644" indent="0">
              <a:buNone/>
              <a:defRPr sz="380"/>
            </a:lvl4pPr>
            <a:lvl5pPr marL="771525" indent="0">
              <a:buNone/>
              <a:defRPr sz="380"/>
            </a:lvl5pPr>
            <a:lvl6pPr marL="964406" indent="0">
              <a:buNone/>
              <a:defRPr sz="380"/>
            </a:lvl6pPr>
            <a:lvl7pPr marL="1157288" indent="0">
              <a:buNone/>
              <a:defRPr sz="380"/>
            </a:lvl7pPr>
            <a:lvl8pPr marL="1350169" indent="0">
              <a:buNone/>
              <a:defRPr sz="380"/>
            </a:lvl8pPr>
            <a:lvl9pPr marL="1543050" indent="0">
              <a:buNone/>
              <a:defRPr sz="3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C99C8-FB06-479D-BD68-C378D28499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00012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EE22-0D9B-46BE-BADA-9F0500DAEC4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9523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5F02B-6094-4EDE-A6AB-689FC4CF50D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233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51C733-A289-4299-9E1B-8B91330BF333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550E1-08F7-4C35-B614-AEDB441E352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245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1C794-A8DD-4672-9600-FCDFCE021C5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951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7D107-3DA0-42CD-B00C-93F677526E15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498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4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8ADE5-6B06-444B-94FA-4065E392DE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8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772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 ftr="0" dt="0"/>
  <p:txStyles>
    <p:titleStyle>
      <a:lvl1pPr algn="ctr" defTabSz="385763" rtl="0" eaLnBrk="1" latinLnBrk="0" hangingPunct="1"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44661" indent="-144661" algn="l" defTabSz="385763" rtl="0" eaLnBrk="1" latinLnBrk="0" hangingPunct="1">
        <a:spcBef>
          <a:spcPct val="20000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13433" indent="-120551" algn="l" defTabSz="385763" rtl="0" eaLnBrk="1" latinLnBrk="0" hangingPunct="1">
        <a:spcBef>
          <a:spcPct val="20000"/>
        </a:spcBef>
        <a:buFont typeface="Arial" pitchFamily="34" charset="0"/>
        <a:buChar char="–"/>
        <a:defRPr sz="1181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spcBef>
          <a:spcPct val="20000"/>
        </a:spcBef>
        <a:buFont typeface="Arial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spcBef>
          <a:spcPct val="20000"/>
        </a:spcBef>
        <a:buFont typeface="Arial" pitchFamily="34" charset="0"/>
        <a:buChar char="–"/>
        <a:defRPr sz="844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spcBef>
          <a:spcPct val="20000"/>
        </a:spcBef>
        <a:buFont typeface="Arial" pitchFamily="34" charset="0"/>
        <a:buChar char="»"/>
        <a:defRPr sz="844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spcBef>
          <a:spcPct val="20000"/>
        </a:spcBef>
        <a:buFont typeface="Arial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spcBef>
          <a:spcPct val="20000"/>
        </a:spcBef>
        <a:buFont typeface="Arial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spcBef>
          <a:spcPct val="20000"/>
        </a:spcBef>
        <a:buFont typeface="Arial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spcBef>
          <a:spcPct val="20000"/>
        </a:spcBef>
        <a:buFont typeface="Arial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Mike.durke@uwtsd.ac.uk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Relationship Id="rId5" Type="http://schemas.openxmlformats.org/officeDocument/2006/relationships/hyperlink" Target="https://democracy.swansea.gov.uk/mgUserInfo.aspx?UID=392&amp;LLL=-1" TargetMode="Externa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managers.org.uk/" TargetMode="Externa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ikedurke.co.uk/" TargetMode="Externa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swanseabaycitydeal.wales/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organisations" TargetMode="External"/><Relationship Id="rId3" Type="http://schemas.openxmlformats.org/officeDocument/2006/relationships/hyperlink" Target="https://www.gov.uk/government/organisations/cabinet-office" TargetMode="External"/><Relationship Id="rId7" Type="http://schemas.openxmlformats.org/officeDocument/2006/relationships/hyperlink" Target="http://www.gov.scot/" TargetMode="External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" TargetMode="External"/><Relationship Id="rId5" Type="http://schemas.openxmlformats.org/officeDocument/2006/relationships/hyperlink" Target="https://www.nao.org.uk/" TargetMode="External"/><Relationship Id="rId4" Type="http://schemas.openxmlformats.org/officeDocument/2006/relationships/hyperlink" Target="http://locality.org.uk/" TargetMode="External"/><Relationship Id="rId9" Type="http://schemas.openxmlformats.org/officeDocument/2006/relationships/hyperlink" Target="https://gov.wales/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836712"/>
            <a:ext cx="8242684" cy="2592288"/>
          </a:xfrm>
        </p:spPr>
        <p:txBody>
          <a:bodyPr>
            <a:normAutofit/>
          </a:bodyPr>
          <a:lstStyle/>
          <a:p>
            <a:r>
              <a:rPr lang="en-GB" sz="5400" b="1">
                <a:solidFill>
                  <a:schemeClr val="bg1"/>
                </a:solidFill>
              </a:rPr>
              <a:t>BMBM6015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Strategic Management and Sustainability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43508" y="3645024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9300" b="1" dirty="0">
                <a:solidFill>
                  <a:schemeClr val="bg1"/>
                </a:solidFill>
              </a:rPr>
              <a:t>2023/24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8" r="5979" b="2"/>
          <a:stretch/>
        </p:blipFill>
        <p:spPr>
          <a:xfrm>
            <a:off x="480885" y="643467"/>
            <a:ext cx="3847338" cy="557106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315EF8E-1DE7-4B6E-9E1C-10039EB56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620" y="4365104"/>
            <a:ext cx="4590660" cy="1325563"/>
          </a:xfrm>
        </p:spPr>
        <p:txBody>
          <a:bodyPr/>
          <a:lstStyle/>
          <a:p>
            <a:r>
              <a:rPr lang="en-GB" dirty="0">
                <a:hlinkClick r:id="rId3"/>
              </a:rPr>
              <a:t>Mike.durke@uwtsd.ac.uk</a:t>
            </a:r>
            <a:r>
              <a:rPr lang="en-GB" dirty="0"/>
              <a:t> </a:t>
            </a:r>
          </a:p>
        </p:txBody>
      </p:sp>
      <p:pic>
        <p:nvPicPr>
          <p:cNvPr id="8" name="Content Placeholder 7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46B2BE66-1544-4B4B-9582-DE3ECC5793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027908"/>
            <a:ext cx="3848100" cy="2892087"/>
          </a:xfr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C583DD-4F6F-4709-A39A-DBDF911AA7E2}"/>
              </a:ext>
            </a:extLst>
          </p:cNvPr>
          <p:cNvSpPr txBox="1"/>
          <p:nvPr/>
        </p:nvSpPr>
        <p:spPr>
          <a:xfrm>
            <a:off x="1524556" y="6178043"/>
            <a:ext cx="72728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https://democracy.swansea.gov.uk/mgUserInfo.aspx?UID=392&amp;LLL=-1</a:t>
            </a: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9307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EE390-B42B-FD6C-531F-2CFC5DF20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https://www.managers.org.uk/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D99A-502E-614B-D5D9-E61DC45B1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B05852-7B3D-13ED-88AF-F61B10F05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423826-C874-FD36-4B07-68BD98B827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788" y="1870077"/>
            <a:ext cx="8388424" cy="388487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51953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6ECEB-48F3-AD03-5946-85D2245FF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https://mikedurke.co.uk/</a:t>
            </a:r>
            <a:r>
              <a:rPr lang="en-GB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353651-641E-5772-4181-C8A529609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076FDB-2080-A75D-6882-6347B40618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690689"/>
            <a:ext cx="8388424" cy="428863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387105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Overview</a:t>
            </a:r>
          </a:p>
          <a:p>
            <a:r>
              <a:rPr lang="en-GB" dirty="0"/>
              <a:t>Level of Study </a:t>
            </a:r>
          </a:p>
          <a:p>
            <a:r>
              <a:rPr lang="en-GB" dirty="0"/>
              <a:t>Aims of Module</a:t>
            </a:r>
          </a:p>
          <a:p>
            <a:r>
              <a:rPr lang="en-GB" dirty="0"/>
              <a:t>Learning Outcomes</a:t>
            </a:r>
          </a:p>
          <a:p>
            <a:r>
              <a:rPr lang="en-GB" dirty="0"/>
              <a:t>Lesson Content</a:t>
            </a:r>
          </a:p>
          <a:p>
            <a:r>
              <a:rPr lang="en-GB" dirty="0"/>
              <a:t>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r>
              <a:rPr lang="en-GB" dirty="0"/>
              <a:t>You Will Need …</a:t>
            </a:r>
          </a:p>
          <a:p>
            <a:r>
              <a:rPr lang="en-GB" dirty="0"/>
              <a:t>VLE</a:t>
            </a:r>
          </a:p>
          <a:p>
            <a:r>
              <a:rPr lang="en-GB" dirty="0"/>
              <a:t>Your Next Steps …</a:t>
            </a:r>
          </a:p>
          <a:p>
            <a:r>
              <a:rPr lang="en-GB" dirty="0"/>
              <a:t>Q&amp;A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95536" y="508116"/>
            <a:ext cx="5790573" cy="603416"/>
          </a:xfrm>
        </p:spPr>
        <p:txBody>
          <a:bodyPr>
            <a:noAutofit/>
          </a:bodyPr>
          <a:lstStyle/>
          <a:p>
            <a:pPr algn="l"/>
            <a:r>
              <a:rPr lang="en-GB" sz="3600" dirty="0"/>
              <a:t>Semester 2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11560" y="1186922"/>
            <a:ext cx="7848872" cy="2074414"/>
          </a:xfrm>
          <a:solidFill>
            <a:schemeClr val="accent1"/>
          </a:solidFill>
        </p:spPr>
        <p:txBody>
          <a:bodyPr>
            <a:normAutofit lnSpcReduction="10000"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Weeks 1 – 7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29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January – 22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nd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 2024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Assignment One – 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15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 8 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(18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March) – no classes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266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266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47564" y="3429000"/>
            <a:ext cx="7848872" cy="2074414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 defTabSz="385763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b="1" dirty="0">
                <a:solidFill>
                  <a:srgbClr val="292934"/>
                </a:solidFill>
                <a:latin typeface="Arial"/>
              </a:rPr>
              <a:t>Weeks 9 - 11 (w/b)</a:t>
            </a:r>
          </a:p>
          <a:p>
            <a:pPr algn="ctr" defTabSz="385763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b="1" dirty="0">
                <a:solidFill>
                  <a:srgbClr val="292934"/>
                </a:solidFill>
                <a:latin typeface="Arial"/>
              </a:rPr>
              <a:t>After Easter – 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15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April</a:t>
            </a:r>
          </a:p>
          <a:p>
            <a:pPr algn="ctr" defTabSz="385763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dirty="0">
                <a:solidFill>
                  <a:srgbClr val="292934"/>
                </a:solidFill>
                <a:latin typeface="Arial"/>
              </a:rPr>
              <a:t>15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April – 29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April</a:t>
            </a:r>
          </a:p>
          <a:p>
            <a:pPr algn="ctr" defTabSz="385763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b="1" dirty="0">
                <a:solidFill>
                  <a:srgbClr val="292934"/>
                </a:solidFill>
                <a:latin typeface="Arial"/>
              </a:rPr>
              <a:t>Assignment Due – 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May exam period 11.59pm</a:t>
            </a:r>
          </a:p>
        </p:txBody>
      </p:sp>
      <p:sp>
        <p:nvSpPr>
          <p:cNvPr id="4" name="Rectangle 3"/>
          <p:cNvSpPr/>
          <p:nvPr/>
        </p:nvSpPr>
        <p:spPr>
          <a:xfrm>
            <a:off x="6460657" y="508116"/>
            <a:ext cx="22878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385763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3600" dirty="0">
                <a:solidFill>
                  <a:srgbClr val="292934"/>
                </a:solidFill>
                <a:latin typeface="Arial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385763">
              <a:defRPr/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385763">
                <a:defRPr/>
              </a:pPr>
              <a:t>6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13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6C6151-B6B2-7E1D-0C63-FAAFC26B8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512" y="2291951"/>
            <a:ext cx="9144000" cy="4572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347472"/>
            <a:ext cx="8640960" cy="22322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/>
              <a:t>Mondays</a:t>
            </a:r>
          </a:p>
          <a:p>
            <a:pPr marL="0" indent="0" algn="ctr">
              <a:buNone/>
            </a:pPr>
            <a:r>
              <a:rPr lang="en-GB" sz="4000" b="1" dirty="0"/>
              <a:t>9am – 1pm AS229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410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2122"/>
            <a:ext cx="8686800" cy="4749573"/>
          </a:xfrm>
        </p:spPr>
        <p:txBody>
          <a:bodyPr>
            <a:noAutofit/>
          </a:bodyPr>
          <a:lstStyle/>
          <a:p>
            <a:r>
              <a:rPr lang="en-US" sz="2800" dirty="0"/>
              <a:t>Achievement at Level 6 reflects the ability to refine and use relevant understanding, methods and skills to address complex problems that have limited definition. </a:t>
            </a:r>
          </a:p>
          <a:p>
            <a:r>
              <a:rPr lang="en-US" sz="2800" dirty="0"/>
              <a:t>It includes taking responsibility for planning and developing courses of action that are able to underpin substantial change or development, as well as exercising broad autonomy and judgement. </a:t>
            </a:r>
          </a:p>
          <a:p>
            <a:r>
              <a:rPr lang="en-US" sz="2800" dirty="0"/>
              <a:t>It also reflects an understanding of different perspectives, approaches or schools of thought and the theories that underpin them. </a:t>
            </a:r>
          </a:p>
          <a:p>
            <a:endParaRPr lang="en-US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10784" y="329973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9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660232" y="629808"/>
            <a:ext cx="2033472" cy="926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2C9258-3B06-F97B-A153-9546D6EFFF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149" y="2754296"/>
            <a:ext cx="8809463" cy="199032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3F8C753-3873-C2F1-1156-74504E0BD730}"/>
              </a:ext>
            </a:extLst>
          </p:cNvPr>
          <p:cNvCxnSpPr>
            <a:cxnSpLocks/>
          </p:cNvCxnSpPr>
          <p:nvPr/>
        </p:nvCxnSpPr>
        <p:spPr>
          <a:xfrm>
            <a:off x="755576" y="3356992"/>
            <a:ext cx="496855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D75C5-BF35-324A-4291-38DADC57FE34}"/>
              </a:ext>
            </a:extLst>
          </p:cNvPr>
          <p:cNvCxnSpPr>
            <a:cxnSpLocks/>
          </p:cNvCxnSpPr>
          <p:nvPr/>
        </p:nvCxnSpPr>
        <p:spPr>
          <a:xfrm>
            <a:off x="755576" y="4293096"/>
            <a:ext cx="8064896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45544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10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DE7189-AACC-EBB3-A986-BE439DA8F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25348"/>
            <a:ext cx="8283330" cy="3147867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4F9114F-E595-090C-C67A-06FD54D7FC8D}"/>
              </a:ext>
            </a:extLst>
          </p:cNvPr>
          <p:cNvCxnSpPr>
            <a:cxnSpLocks/>
          </p:cNvCxnSpPr>
          <p:nvPr/>
        </p:nvCxnSpPr>
        <p:spPr>
          <a:xfrm>
            <a:off x="1331640" y="3284984"/>
            <a:ext cx="439248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710E0C-6194-80A9-B735-339C460AB48E}"/>
              </a:ext>
            </a:extLst>
          </p:cNvPr>
          <p:cNvCxnSpPr>
            <a:cxnSpLocks/>
          </p:cNvCxnSpPr>
          <p:nvPr/>
        </p:nvCxnSpPr>
        <p:spPr>
          <a:xfrm>
            <a:off x="1331640" y="3933056"/>
            <a:ext cx="439248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8F89EC3-1284-C2DC-75AB-F10FB3A0A36F}"/>
              </a:ext>
            </a:extLst>
          </p:cNvPr>
          <p:cNvCxnSpPr>
            <a:cxnSpLocks/>
          </p:cNvCxnSpPr>
          <p:nvPr/>
        </p:nvCxnSpPr>
        <p:spPr>
          <a:xfrm>
            <a:off x="3923928" y="4725144"/>
            <a:ext cx="468052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04111"/>
            <a:ext cx="8229600" cy="131142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444208" y="538718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FAADDE-5CBD-4688-1232-BA11341F6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019" y="2780493"/>
            <a:ext cx="8471781" cy="1980416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FA1D29-BD8B-FEB7-2ACE-BD920870E349}"/>
              </a:ext>
            </a:extLst>
          </p:cNvPr>
          <p:cNvCxnSpPr>
            <a:cxnSpLocks/>
          </p:cNvCxnSpPr>
          <p:nvPr/>
        </p:nvCxnSpPr>
        <p:spPr>
          <a:xfrm>
            <a:off x="755576" y="3068960"/>
            <a:ext cx="316835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ECEB29-5C3F-678D-40E8-67F167449CDD}"/>
              </a:ext>
            </a:extLst>
          </p:cNvPr>
          <p:cNvCxnSpPr>
            <a:cxnSpLocks/>
          </p:cNvCxnSpPr>
          <p:nvPr/>
        </p:nvCxnSpPr>
        <p:spPr>
          <a:xfrm>
            <a:off x="755576" y="3717032"/>
            <a:ext cx="3384376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A1BDAF0-FC67-93E5-F245-C839AE526C75}"/>
              </a:ext>
            </a:extLst>
          </p:cNvPr>
          <p:cNvCxnSpPr>
            <a:cxnSpLocks/>
          </p:cNvCxnSpPr>
          <p:nvPr/>
        </p:nvCxnSpPr>
        <p:spPr>
          <a:xfrm>
            <a:off x="703672" y="4365104"/>
            <a:ext cx="278820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28715"/>
            <a:ext cx="8229600" cy="167146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624064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12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40122" y="297905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33CBDF-5459-EC07-8775-19B585EDFC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872694"/>
            <a:ext cx="8363272" cy="2184517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3FAECBB-2CFC-3734-4CE7-2D017056AFD1}"/>
              </a:ext>
            </a:extLst>
          </p:cNvPr>
          <p:cNvCxnSpPr>
            <a:cxnSpLocks/>
          </p:cNvCxnSpPr>
          <p:nvPr/>
        </p:nvCxnSpPr>
        <p:spPr>
          <a:xfrm>
            <a:off x="899592" y="3212976"/>
            <a:ext cx="576064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39DBB9E-0336-4B04-E948-1815753556D8}"/>
              </a:ext>
            </a:extLst>
          </p:cNvPr>
          <p:cNvCxnSpPr>
            <a:cxnSpLocks/>
          </p:cNvCxnSpPr>
          <p:nvPr/>
        </p:nvCxnSpPr>
        <p:spPr>
          <a:xfrm>
            <a:off x="827584" y="4149080"/>
            <a:ext cx="496855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2424722-2253-2B11-198E-A31493AAA0E8}"/>
              </a:ext>
            </a:extLst>
          </p:cNvPr>
          <p:cNvCxnSpPr>
            <a:cxnSpLocks/>
          </p:cNvCxnSpPr>
          <p:nvPr/>
        </p:nvCxnSpPr>
        <p:spPr>
          <a:xfrm>
            <a:off x="5508104" y="4437112"/>
            <a:ext cx="3178696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032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28715"/>
            <a:ext cx="8229600" cy="167146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13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40122" y="297905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E43BA2-6C4D-F5DF-E4F0-7731A0659D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843758"/>
            <a:ext cx="7806619" cy="6996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8BBE452-3495-3EFD-3E39-15B0D224B1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283" y="3356992"/>
            <a:ext cx="7721117" cy="1448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5410203-28E1-3E74-1265-8FC401A3394D}"/>
              </a:ext>
            </a:extLst>
          </p:cNvPr>
          <p:cNvCxnSpPr>
            <a:cxnSpLocks/>
          </p:cNvCxnSpPr>
          <p:nvPr/>
        </p:nvCxnSpPr>
        <p:spPr>
          <a:xfrm>
            <a:off x="755576" y="3170045"/>
            <a:ext cx="316835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57CD8F-2438-1573-0953-EC1A8254DEA6}"/>
              </a:ext>
            </a:extLst>
          </p:cNvPr>
          <p:cNvCxnSpPr>
            <a:cxnSpLocks/>
          </p:cNvCxnSpPr>
          <p:nvPr/>
        </p:nvCxnSpPr>
        <p:spPr>
          <a:xfrm>
            <a:off x="971600" y="4293096"/>
            <a:ext cx="496855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4403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28715"/>
            <a:ext cx="8229600" cy="167146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40122" y="297905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BCEAEDC-705B-8DF3-28F7-F1B1EE1FF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806" y="2578396"/>
            <a:ext cx="7964387" cy="2362944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670713-AE1A-53FA-4091-AE0E6A51E30E}"/>
              </a:ext>
            </a:extLst>
          </p:cNvPr>
          <p:cNvCxnSpPr>
            <a:cxnSpLocks/>
          </p:cNvCxnSpPr>
          <p:nvPr/>
        </p:nvCxnSpPr>
        <p:spPr>
          <a:xfrm>
            <a:off x="1043608" y="2780928"/>
            <a:ext cx="208823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7417B18-B067-04A1-1A35-8F6ED959FF81}"/>
              </a:ext>
            </a:extLst>
          </p:cNvPr>
          <p:cNvCxnSpPr>
            <a:cxnSpLocks/>
          </p:cNvCxnSpPr>
          <p:nvPr/>
        </p:nvCxnSpPr>
        <p:spPr>
          <a:xfrm>
            <a:off x="1082571" y="4149080"/>
            <a:ext cx="2337301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BDC71E4-E33E-0231-22A7-DA0C68021B36}"/>
              </a:ext>
            </a:extLst>
          </p:cNvPr>
          <p:cNvCxnSpPr>
            <a:cxnSpLocks/>
          </p:cNvCxnSpPr>
          <p:nvPr/>
        </p:nvCxnSpPr>
        <p:spPr>
          <a:xfrm>
            <a:off x="1043608" y="4797152"/>
            <a:ext cx="1296144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486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33D546C-6CFE-4218-BF18-2CA3EF863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 anchor="ctr">
            <a:normAutofit/>
          </a:bodyPr>
          <a:lstStyle/>
          <a:p>
            <a:r>
              <a:rPr lang="en-GB" dirty="0"/>
              <a:t>Organisational analysis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7B2756-E488-40AA-9448-B430AAAAC4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560" y="1600200"/>
            <a:ext cx="7802880" cy="4876800"/>
          </a:xfrm>
          <a:prstGeom prst="rect">
            <a:avLst/>
          </a:prstGeom>
          <a:noFill/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395EF-9BAA-4DE7-9DDF-28B48662A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F2F8A10-4287-4BE8-ACD7-B40DB3D6C2A8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6493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145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B5B257-7435-4C7E-BA6C-32064B965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767C0B-B479-4A98-BE91-B0A7C1533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8922"/>
            <a:ext cx="9144000" cy="6220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4342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18</a:t>
            </a:fld>
            <a:endParaRPr lang="en-GB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13726"/>
            <a:ext cx="9144000" cy="403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707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507288" cy="3816424"/>
          </a:xfrm>
        </p:spPr>
        <p:txBody>
          <a:bodyPr>
            <a:normAutofit/>
          </a:bodyPr>
          <a:lstStyle/>
          <a:p>
            <a:r>
              <a:rPr lang="en-GB" dirty="0"/>
              <a:t>Leganto</a:t>
            </a:r>
          </a:p>
          <a:p>
            <a:r>
              <a:rPr lang="en-GB" dirty="0"/>
              <a:t>You can use campus libraries in this building (Swansea Business School), and others</a:t>
            </a:r>
          </a:p>
          <a:p>
            <a:r>
              <a:rPr lang="en-GB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DAC6C-4854-4EC3-9DD7-63C4E9F24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D906E4-209F-416F-B5CC-DC21DF8A54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2" y="332617"/>
            <a:ext cx="4568914" cy="607922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5DCB76-E0E7-475C-8C7D-47F78A4F6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20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7F43D9-5B13-45EE-8F17-F8E3B3F8AF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692696"/>
            <a:ext cx="3668324" cy="563190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67151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2520280" cy="1527448"/>
          </a:xfrm>
        </p:spPr>
        <p:txBody>
          <a:bodyPr>
            <a:noAutofit/>
          </a:bodyPr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Reading 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List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179512" y="5289627"/>
            <a:ext cx="2211598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21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3A044FE-50C8-4108-9BB6-27E2C2219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1392" y="1141139"/>
            <a:ext cx="6093717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456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" y="481487"/>
            <a:ext cx="8553636" cy="9927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Journals and websites</a:t>
            </a:r>
          </a:p>
        </p:txBody>
      </p:sp>
      <p:sp>
        <p:nvSpPr>
          <p:cNvPr id="6" name="Rectangle 5"/>
          <p:cNvSpPr/>
          <p:nvPr/>
        </p:nvSpPr>
        <p:spPr>
          <a:xfrm>
            <a:off x="133164" y="4365104"/>
            <a:ext cx="2962672" cy="1371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22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EBD968D-C7A3-42D6-8994-892E5EC1D1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2000313"/>
            <a:ext cx="6513801" cy="3731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16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" y="481487"/>
            <a:ext cx="8553636" cy="9927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Journals and websites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72928" y="1430563"/>
            <a:ext cx="2177858" cy="992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164" y="4365104"/>
            <a:ext cx="2962672" cy="1371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23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00F21D3-6A68-4E62-935C-E929E7B39A10}"/>
              </a:ext>
            </a:extLst>
          </p:cNvPr>
          <p:cNvSpPr/>
          <p:nvPr/>
        </p:nvSpPr>
        <p:spPr>
          <a:xfrm>
            <a:off x="457200" y="1443640"/>
            <a:ext cx="699512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Journals</a:t>
            </a:r>
            <a:r>
              <a:rPr lang="en-US" sz="2000" dirty="0"/>
              <a:t> </a:t>
            </a:r>
          </a:p>
          <a:p>
            <a:r>
              <a:rPr lang="en-US" sz="2000" dirty="0"/>
              <a:t>Public Administration</a:t>
            </a:r>
          </a:p>
          <a:p>
            <a:r>
              <a:rPr lang="en-US" sz="2000" dirty="0"/>
              <a:t>Public Management Review</a:t>
            </a:r>
          </a:p>
          <a:p>
            <a:r>
              <a:rPr lang="en-US" sz="2000" dirty="0"/>
              <a:t>The International Journal of Public Sector Management</a:t>
            </a:r>
          </a:p>
          <a:p>
            <a:endParaRPr lang="en-US" sz="2000" dirty="0"/>
          </a:p>
          <a:p>
            <a:r>
              <a:rPr lang="en-US" sz="2800" b="1" dirty="0"/>
              <a:t>Websites </a:t>
            </a:r>
          </a:p>
          <a:p>
            <a:r>
              <a:rPr lang="en-US" sz="2000" dirty="0"/>
              <a:t>Cabinet Office: </a:t>
            </a:r>
            <a:r>
              <a:rPr lang="en-US" sz="2000" dirty="0">
                <a:hlinkClick r:id="rId3"/>
              </a:rPr>
              <a:t>https://www.gov.uk/government/organisations/cabinet-office</a:t>
            </a:r>
            <a:r>
              <a:rPr lang="en-US" sz="2000" dirty="0"/>
              <a:t>  </a:t>
            </a:r>
          </a:p>
          <a:p>
            <a:r>
              <a:rPr lang="en-US" sz="2000" dirty="0"/>
              <a:t>Locality – the national network of community-led </a:t>
            </a:r>
            <a:r>
              <a:rPr lang="en-US" sz="2000" dirty="0" err="1"/>
              <a:t>organisations</a:t>
            </a:r>
            <a:r>
              <a:rPr lang="en-US" sz="2000" dirty="0"/>
              <a:t>: </a:t>
            </a:r>
            <a:r>
              <a:rPr lang="en-US" sz="2000" dirty="0">
                <a:hlinkClick r:id="rId4"/>
              </a:rPr>
              <a:t>http://locality.org.uk</a:t>
            </a:r>
            <a:r>
              <a:rPr lang="en-US" sz="2000" dirty="0"/>
              <a:t>  </a:t>
            </a:r>
          </a:p>
          <a:p>
            <a:r>
              <a:rPr lang="en-US" sz="2000" dirty="0"/>
              <a:t>National Audit Office: </a:t>
            </a:r>
            <a:r>
              <a:rPr lang="en-US" sz="2000" dirty="0">
                <a:hlinkClick r:id="rId5"/>
              </a:rPr>
              <a:t>https://www.nao.org.uk</a:t>
            </a:r>
            <a:r>
              <a:rPr lang="en-US" sz="2000" dirty="0"/>
              <a:t>  </a:t>
            </a:r>
          </a:p>
          <a:p>
            <a:r>
              <a:rPr lang="en-US" sz="2000" dirty="0"/>
              <a:t>Office for National Statistics - </a:t>
            </a:r>
            <a:r>
              <a:rPr lang="en-US" sz="2000" dirty="0">
                <a:hlinkClick r:id="rId6"/>
              </a:rPr>
              <a:t>https://www.ons.gov.uk</a:t>
            </a:r>
            <a:r>
              <a:rPr lang="en-US" sz="2000" dirty="0"/>
              <a:t>  </a:t>
            </a:r>
          </a:p>
          <a:p>
            <a:r>
              <a:rPr lang="en-US" sz="2000" dirty="0"/>
              <a:t>Scottish Government: </a:t>
            </a:r>
            <a:r>
              <a:rPr lang="en-US" sz="2000" dirty="0">
                <a:hlinkClick r:id="rId7"/>
              </a:rPr>
              <a:t>http://www.gov.scot</a:t>
            </a:r>
            <a:r>
              <a:rPr lang="en-US" sz="2000" dirty="0"/>
              <a:t>  </a:t>
            </a:r>
          </a:p>
          <a:p>
            <a:r>
              <a:rPr lang="en-US" sz="2000" dirty="0"/>
              <a:t>UK Government agencies, departments and public bodies: </a:t>
            </a:r>
            <a:r>
              <a:rPr lang="en-US" sz="2000" dirty="0">
                <a:hlinkClick r:id="rId8"/>
              </a:rPr>
              <a:t>https://www.gov.uk/government/organisations</a:t>
            </a:r>
            <a:r>
              <a:rPr lang="en-US" sz="2000" dirty="0"/>
              <a:t> </a:t>
            </a:r>
          </a:p>
          <a:p>
            <a:r>
              <a:rPr lang="en-US" sz="2000" dirty="0"/>
              <a:t>Welsh Government:  </a:t>
            </a:r>
            <a:r>
              <a:rPr lang="en-US" sz="2000" dirty="0">
                <a:hlinkClick r:id="rId9"/>
              </a:rPr>
              <a:t>https://gov.wales/</a:t>
            </a:r>
            <a:r>
              <a:rPr 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6787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67408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6736"/>
            <a:ext cx="8651304" cy="990600"/>
          </a:xfrm>
        </p:spPr>
        <p:txBody>
          <a:bodyPr>
            <a:normAutofit/>
          </a:bodyPr>
          <a:lstStyle/>
          <a:p>
            <a:r>
              <a:rPr lang="en-GB" dirty="0"/>
              <a:t>Accessible by </a:t>
            </a:r>
            <a:r>
              <a:rPr lang="en-GB" b="1" dirty="0"/>
              <a:t>enrolled </a:t>
            </a:r>
            <a:r>
              <a:rPr lang="en-GB" dirty="0"/>
              <a:t>students anywhere in the world using the internet and a web browser.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782925-B5AC-4699-B3F4-C3709E7ADD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3063264"/>
            <a:ext cx="6158462" cy="310204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022BD2D-FD09-FB8D-1B8B-A1BDE5E5F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 anchor="ctr">
            <a:normAutofit/>
          </a:bodyPr>
          <a:lstStyle/>
          <a:p>
            <a:r>
              <a:rPr lang="en-US" dirty="0"/>
              <a:t>Building Pyramids 4,500 years ago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7C18C6-0428-A80C-41F3-970AA03A69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84" r="-2" b="-2"/>
          <a:stretch/>
        </p:blipFill>
        <p:spPr>
          <a:xfrm>
            <a:off x="457200" y="1600200"/>
            <a:ext cx="8229600" cy="4876800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b="1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b="1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5910153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7A6DB8C-218D-3CF9-C32D-9397850B4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 and Great Walls 3,000 years ago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649ABFC-8AD9-76E0-871C-35AD2D137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45" y="1709928"/>
            <a:ext cx="9144000" cy="4789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9531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3FAE9-0D74-8746-2D72-44BFBC404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 anchor="ctr">
            <a:normAutofit/>
          </a:bodyPr>
          <a:lstStyle/>
          <a:p>
            <a:r>
              <a:rPr lang="en-GB" dirty="0"/>
              <a:t>Crossrail </a:t>
            </a:r>
            <a:r>
              <a:rPr lang="en-GB"/>
              <a:t>in London today £15billion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99F860-2A10-3AA7-E095-1D47DD2662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88"/>
          <a:stretch/>
        </p:blipFill>
        <p:spPr>
          <a:xfrm>
            <a:off x="457200" y="1600200"/>
            <a:ext cx="8229600" cy="4876800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2E054F-6760-4C1E-36B1-E790B1734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F2F8A10-4287-4BE8-ACD7-B40DB3D6C2A8}" type="slidenum">
              <a:rPr lang="en-GB" smtClean="0"/>
              <a:pPr>
                <a:spcAft>
                  <a:spcPts val="600"/>
                </a:spcAft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1240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D7E975-9161-4F2D-AC53-69E1912F6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AA37D6-992E-4E2C-B15E-CB4AAFABFB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97" b="2"/>
          <a:stretch/>
        </p:blipFill>
        <p:spPr>
          <a:xfrm>
            <a:off x="466257" y="1324706"/>
            <a:ext cx="3024466" cy="4205912"/>
          </a:xfrm>
          <a:prstGeom prst="rect">
            <a:avLst/>
          </a:prstGeom>
        </p:spPr>
      </p:pic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59150"/>
            <a:ext cx="2468880" cy="24003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63E6235-1649-4B47-9862-4026FC47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23742" y="1324706"/>
            <a:ext cx="4936378" cy="420591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7657" y="1649730"/>
            <a:ext cx="4349960" cy="2620799"/>
          </a:xfrm>
        </p:spPr>
        <p:txBody>
          <a:bodyPr anchor="b">
            <a:normAutofit/>
          </a:bodyPr>
          <a:lstStyle/>
          <a:p>
            <a:pPr algn="l"/>
            <a:r>
              <a:rPr lang="en-GB" sz="5550"/>
              <a:t>What is strategic management?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87657" y="4294361"/>
            <a:ext cx="3031091" cy="984493"/>
          </a:xfrm>
        </p:spPr>
        <p:txBody>
          <a:bodyPr anchor="t">
            <a:norm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74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1098550"/>
            <a:ext cx="8660121" cy="4660901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59150"/>
            <a:ext cx="2468880" cy="24003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1" y="1324706"/>
            <a:ext cx="8178790" cy="420591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748728"/>
            <a:ext cx="2356073" cy="3360545"/>
          </a:xfrm>
        </p:spPr>
        <p:txBody>
          <a:bodyPr>
            <a:normAutofit/>
          </a:bodyPr>
          <a:lstStyle/>
          <a:p>
            <a:pPr algn="r"/>
            <a:r>
              <a:rPr lang="en-GB" sz="4200" dirty="0"/>
              <a:t>Lynch’s definition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246898"/>
            <a:ext cx="0" cy="2427371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4196" y="1861297"/>
            <a:ext cx="4246194" cy="336054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“Strategic management can be described as the identification of the </a:t>
            </a:r>
            <a:r>
              <a:rPr lang="en-GB" sz="2400" i="1" dirty="0"/>
              <a:t>purpose</a:t>
            </a:r>
            <a:r>
              <a:rPr lang="en-GB" sz="2400" dirty="0"/>
              <a:t> of the organisation and the plans and actions to achieve that purpose.”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Lynch 2012: 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93B2C4-A5B1-4686-266E-0515266C2BA7}"/>
              </a:ext>
            </a:extLst>
          </p:cNvPr>
          <p:cNvSpPr txBox="1"/>
          <p:nvPr/>
        </p:nvSpPr>
        <p:spPr>
          <a:xfrm>
            <a:off x="481331" y="5765588"/>
            <a:ext cx="776052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Lynch, R.L. (2012) 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Strategic Management (6th edition)</a:t>
            </a:r>
            <a:r>
              <a:rPr lang="en-US" sz="2800" i="1" dirty="0">
                <a:solidFill>
                  <a:prstClr val="black"/>
                </a:solidFill>
                <a:latin typeface="Calibri" panose="020F0502020204030204"/>
              </a:rPr>
              <a:t>.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Harlow: Pearson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998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8959"/>
            <a:ext cx="8229600" cy="1306513"/>
          </a:xfrm>
        </p:spPr>
        <p:txBody>
          <a:bodyPr>
            <a:noAutofit/>
          </a:bodyPr>
          <a:lstStyle/>
          <a:p>
            <a:pPr algn="ctr"/>
            <a:r>
              <a:rPr lang="en-GB" sz="72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138884" y="1196752"/>
            <a:ext cx="2866231" cy="130651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07026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531DEA-29F6-4C59-86F6-6E27FF4BF5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5777E59-38CD-4AB5-BC6F-52043B09C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D9A97C-9405-4FAA-93BF-390E86D5E43C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31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0979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668</TotalTime>
  <Words>575</Words>
  <Application>Microsoft Office PowerPoint</Application>
  <PresentationFormat>On-screen Show (4:3)</PresentationFormat>
  <Paragraphs>113</Paragraphs>
  <Slides>31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Myriad Pro</vt:lpstr>
      <vt:lpstr>Arial</vt:lpstr>
      <vt:lpstr>Calibri</vt:lpstr>
      <vt:lpstr>Calibri Light</vt:lpstr>
      <vt:lpstr>Clarity</vt:lpstr>
      <vt:lpstr>20140311PresentationUWTSDTemplate</vt:lpstr>
      <vt:lpstr>Office Theme</vt:lpstr>
      <vt:lpstr>1_Office Theme</vt:lpstr>
      <vt:lpstr>2_Office Theme</vt:lpstr>
      <vt:lpstr>2_20140311PresentationUWTSDTemplate</vt:lpstr>
      <vt:lpstr>BMBM6015 Strategic Management and Sustainability</vt:lpstr>
      <vt:lpstr>Mike.durke@uwtsd.ac.uk </vt:lpstr>
      <vt:lpstr>https://www.managers.org.uk/ </vt:lpstr>
      <vt:lpstr>https://mikedurke.co.uk/ </vt:lpstr>
      <vt:lpstr>Contents</vt:lpstr>
      <vt:lpstr>Semester 2</vt:lpstr>
      <vt:lpstr>PowerPoint Presentation</vt:lpstr>
      <vt:lpstr>Level of Study</vt:lpstr>
      <vt:lpstr>Aims of Module</vt:lpstr>
      <vt:lpstr>Learning Outcomes</vt:lpstr>
      <vt:lpstr>Lesson Content</vt:lpstr>
      <vt:lpstr>Lesson Content</vt:lpstr>
      <vt:lpstr>Lesson Content</vt:lpstr>
      <vt:lpstr>Lesson Content</vt:lpstr>
      <vt:lpstr>Organisational analysis</vt:lpstr>
      <vt:lpstr>PowerPoint Presentation</vt:lpstr>
      <vt:lpstr>PowerPoint Presentation</vt:lpstr>
      <vt:lpstr>PowerPoint Presentation</vt:lpstr>
      <vt:lpstr>Reading Lists</vt:lpstr>
      <vt:lpstr>PowerPoint Presentation</vt:lpstr>
      <vt:lpstr>Reading  List</vt:lpstr>
      <vt:lpstr>Journals and websites</vt:lpstr>
      <vt:lpstr>Journals and websites</vt:lpstr>
      <vt:lpstr>Virtual Learning Environment </vt:lpstr>
      <vt:lpstr>Building Pyramids 4,500 years ago</vt:lpstr>
      <vt:lpstr>… and Great Walls 3,000 years ago</vt:lpstr>
      <vt:lpstr>Crossrail in London today £15billion</vt:lpstr>
      <vt:lpstr>What is strategic management?</vt:lpstr>
      <vt:lpstr>Lynch’s definition</vt:lpstr>
      <vt:lpstr>Assessments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</dc:title>
  <dc:creator>Mike Durke</dc:creator>
  <cp:lastModifiedBy>Mike Durke</cp:lastModifiedBy>
  <cp:revision>29</cp:revision>
  <dcterms:created xsi:type="dcterms:W3CDTF">2019-01-25T11:38:28Z</dcterms:created>
  <dcterms:modified xsi:type="dcterms:W3CDTF">2024-01-29T11:06:05Z</dcterms:modified>
</cp:coreProperties>
</file>