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8"/>
  </p:notesMasterIdLst>
  <p:sldIdLst>
    <p:sldId id="304" r:id="rId2"/>
    <p:sldId id="301" r:id="rId3"/>
    <p:sldId id="618" r:id="rId4"/>
    <p:sldId id="347" r:id="rId5"/>
    <p:sldId id="362" r:id="rId6"/>
    <p:sldId id="363" r:id="rId7"/>
    <p:sldId id="314" r:id="rId8"/>
    <p:sldId id="409" r:id="rId9"/>
    <p:sldId id="361" r:id="rId10"/>
    <p:sldId id="364" r:id="rId11"/>
    <p:sldId id="410" r:id="rId12"/>
    <p:sldId id="365" r:id="rId13"/>
    <p:sldId id="366" r:id="rId14"/>
    <p:sldId id="367" r:id="rId15"/>
    <p:sldId id="369" r:id="rId16"/>
    <p:sldId id="399" r:id="rId17"/>
    <p:sldId id="400" r:id="rId18"/>
    <p:sldId id="401" r:id="rId19"/>
    <p:sldId id="411" r:id="rId20"/>
    <p:sldId id="402" r:id="rId21"/>
    <p:sldId id="398" r:id="rId22"/>
    <p:sldId id="370" r:id="rId23"/>
    <p:sldId id="371" r:id="rId24"/>
    <p:sldId id="403" r:id="rId25"/>
    <p:sldId id="372" r:id="rId26"/>
    <p:sldId id="373" r:id="rId27"/>
    <p:sldId id="374" r:id="rId28"/>
    <p:sldId id="375" r:id="rId29"/>
    <p:sldId id="378" r:id="rId30"/>
    <p:sldId id="376" r:id="rId31"/>
    <p:sldId id="412" r:id="rId32"/>
    <p:sldId id="313" r:id="rId33"/>
    <p:sldId id="404" r:id="rId34"/>
    <p:sldId id="379" r:id="rId35"/>
    <p:sldId id="384" r:id="rId36"/>
    <p:sldId id="380" r:id="rId37"/>
    <p:sldId id="381" r:id="rId38"/>
    <p:sldId id="382" r:id="rId39"/>
    <p:sldId id="383" r:id="rId40"/>
    <p:sldId id="405" r:id="rId41"/>
    <p:sldId id="385" r:id="rId42"/>
    <p:sldId id="386" r:id="rId43"/>
    <p:sldId id="387" r:id="rId44"/>
    <p:sldId id="389" r:id="rId45"/>
    <p:sldId id="413" r:id="rId46"/>
    <p:sldId id="391" r:id="rId47"/>
    <p:sldId id="397" r:id="rId48"/>
    <p:sldId id="392" r:id="rId49"/>
    <p:sldId id="393" r:id="rId50"/>
    <p:sldId id="394" r:id="rId51"/>
    <p:sldId id="395" r:id="rId52"/>
    <p:sldId id="396" r:id="rId53"/>
    <p:sldId id="414" r:id="rId54"/>
    <p:sldId id="407" r:id="rId55"/>
    <p:sldId id="270" r:id="rId56"/>
    <p:sldId id="408"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ric Osei" initials="EO" lastIdx="1" clrIdx="0">
    <p:extLst>
      <p:ext uri="{19B8F6BF-5375-455C-9EA6-DF929625EA0E}">
        <p15:presenceInfo xmlns:p15="http://schemas.microsoft.com/office/powerpoint/2012/main" userId="S-1-5-21-809251214-2178901256-4152538893-3948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C2D4E3-3E3C-4032-A664-0D8FEF67E6B0}" v="27" dt="2025-04-18T12:18:57.3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18" autoAdjust="0"/>
    <p:restoredTop sz="95050" autoAdjust="0"/>
  </p:normalViewPr>
  <p:slideViewPr>
    <p:cSldViewPr snapToGrid="0">
      <p:cViewPr varScale="1">
        <p:scale>
          <a:sx n="93" d="100"/>
          <a:sy n="93" d="100"/>
        </p:scale>
        <p:origin x="84" y="330"/>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F5C2D4E3-3E3C-4032-A664-0D8FEF67E6B0}"/>
    <pc:docChg chg="custSel addSld delSld modSld">
      <pc:chgData name="Ejike Udeogu" userId="692df98c-5a84-4ce8-b765-f488e825945b" providerId="ADAL" clId="{F5C2D4E3-3E3C-4032-A664-0D8FEF67E6B0}" dt="2025-04-18T20:57:59.742" v="471" actId="1076"/>
      <pc:docMkLst>
        <pc:docMk/>
      </pc:docMkLst>
      <pc:sldChg chg="modSp mod modTransition">
        <pc:chgData name="Ejike Udeogu" userId="692df98c-5a84-4ce8-b765-f488e825945b" providerId="ADAL" clId="{F5C2D4E3-3E3C-4032-A664-0D8FEF67E6B0}" dt="2025-04-18T20:57:59.742" v="471" actId="1076"/>
        <pc:sldMkLst>
          <pc:docMk/>
          <pc:sldMk cId="1310868303" sldId="270"/>
        </pc:sldMkLst>
        <pc:spChg chg="mod">
          <ac:chgData name="Ejike Udeogu" userId="692df98c-5a84-4ce8-b765-f488e825945b" providerId="ADAL" clId="{F5C2D4E3-3E3C-4032-A664-0D8FEF67E6B0}" dt="2025-04-18T20:57:59.742" v="471" actId="1076"/>
          <ac:spMkLst>
            <pc:docMk/>
            <pc:sldMk cId="1310868303" sldId="270"/>
            <ac:spMk id="3" creationId="{00000000-0000-0000-0000-000000000000}"/>
          </ac:spMkLst>
        </pc:spChg>
        <pc:spChg chg="mod">
          <ac:chgData name="Ejike Udeogu" userId="692df98c-5a84-4ce8-b765-f488e825945b" providerId="ADAL" clId="{F5C2D4E3-3E3C-4032-A664-0D8FEF67E6B0}" dt="2025-04-18T20:57:55.740" v="470" actId="1076"/>
          <ac:spMkLst>
            <pc:docMk/>
            <pc:sldMk cId="1310868303" sldId="270"/>
            <ac:spMk id="4" creationId="{00000000-0000-0000-0000-000000000000}"/>
          </ac:spMkLst>
        </pc:spChg>
        <pc:picChg chg="mod">
          <ac:chgData name="Ejike Udeogu" userId="692df98c-5a84-4ce8-b765-f488e825945b" providerId="ADAL" clId="{F5C2D4E3-3E3C-4032-A664-0D8FEF67E6B0}" dt="2025-04-18T20:57:52.036" v="469" actId="1076"/>
          <ac:picMkLst>
            <pc:docMk/>
            <pc:sldMk cId="1310868303" sldId="270"/>
            <ac:picMk id="2" creationId="{00000000-0000-0000-0000-000000000000}"/>
          </ac:picMkLst>
        </pc:picChg>
      </pc:sldChg>
      <pc:sldChg chg="add del">
        <pc:chgData name="Ejike Udeogu" userId="692df98c-5a84-4ce8-b765-f488e825945b" providerId="ADAL" clId="{F5C2D4E3-3E3C-4032-A664-0D8FEF67E6B0}" dt="2025-04-17T23:18:44.487" v="430" actId="47"/>
        <pc:sldMkLst>
          <pc:docMk/>
          <pc:sldMk cId="3486929610" sldId="272"/>
        </pc:sldMkLst>
      </pc:sldChg>
      <pc:sldChg chg="modTransition">
        <pc:chgData name="Ejike Udeogu" userId="692df98c-5a84-4ce8-b765-f488e825945b" providerId="ADAL" clId="{F5C2D4E3-3E3C-4032-A664-0D8FEF67E6B0}" dt="2025-04-07T22:09:20.305" v="340"/>
        <pc:sldMkLst>
          <pc:docMk/>
          <pc:sldMk cId="3430442837" sldId="301"/>
        </pc:sldMkLst>
      </pc:sldChg>
      <pc:sldChg chg="modSp mod modTransition">
        <pc:chgData name="Ejike Udeogu" userId="692df98c-5a84-4ce8-b765-f488e825945b" providerId="ADAL" clId="{F5C2D4E3-3E3C-4032-A664-0D8FEF67E6B0}" dt="2025-04-18T20:56:36.225" v="467" actId="20577"/>
        <pc:sldMkLst>
          <pc:docMk/>
          <pc:sldMk cId="972570496" sldId="304"/>
        </pc:sldMkLst>
        <pc:spChg chg="mod">
          <ac:chgData name="Ejike Udeogu" userId="692df98c-5a84-4ce8-b765-f488e825945b" providerId="ADAL" clId="{F5C2D4E3-3E3C-4032-A664-0D8FEF67E6B0}" dt="2025-04-18T20:56:36.225" v="467" actId="20577"/>
          <ac:spMkLst>
            <pc:docMk/>
            <pc:sldMk cId="972570496" sldId="304"/>
            <ac:spMk id="2" creationId="{00000000-0000-0000-0000-000000000000}"/>
          </ac:spMkLst>
        </pc:spChg>
      </pc:sldChg>
      <pc:sldChg chg="modTransition">
        <pc:chgData name="Ejike Udeogu" userId="692df98c-5a84-4ce8-b765-f488e825945b" providerId="ADAL" clId="{F5C2D4E3-3E3C-4032-A664-0D8FEF67E6B0}" dt="2025-04-07T22:09:20.305" v="340"/>
        <pc:sldMkLst>
          <pc:docMk/>
          <pc:sldMk cId="1339444565" sldId="313"/>
        </pc:sldMkLst>
      </pc:sldChg>
      <pc:sldChg chg="modTransition">
        <pc:chgData name="Ejike Udeogu" userId="692df98c-5a84-4ce8-b765-f488e825945b" providerId="ADAL" clId="{F5C2D4E3-3E3C-4032-A664-0D8FEF67E6B0}" dt="2025-04-07T22:09:20.305" v="340"/>
        <pc:sldMkLst>
          <pc:docMk/>
          <pc:sldMk cId="2024233059" sldId="314"/>
        </pc:sldMkLst>
      </pc:sldChg>
      <pc:sldChg chg="add">
        <pc:chgData name="Ejike Udeogu" userId="692df98c-5a84-4ce8-b765-f488e825945b" providerId="ADAL" clId="{F5C2D4E3-3E3C-4032-A664-0D8FEF67E6B0}" dt="2025-04-18T12:18:57.329" v="448"/>
        <pc:sldMkLst>
          <pc:docMk/>
          <pc:sldMk cId="3080045417" sldId="347"/>
        </pc:sldMkLst>
      </pc:sldChg>
      <pc:sldChg chg="modSp del mod modTransition">
        <pc:chgData name="Ejike Udeogu" userId="692df98c-5a84-4ce8-b765-f488e825945b" providerId="ADAL" clId="{F5C2D4E3-3E3C-4032-A664-0D8FEF67E6B0}" dt="2025-04-18T12:18:52.872" v="447" actId="2696"/>
        <pc:sldMkLst>
          <pc:docMk/>
          <pc:sldMk cId="3724832458" sldId="347"/>
        </pc:sldMkLst>
      </pc:sldChg>
      <pc:sldChg chg="modSp mod modTransition">
        <pc:chgData name="Ejike Udeogu" userId="692df98c-5a84-4ce8-b765-f488e825945b" providerId="ADAL" clId="{F5C2D4E3-3E3C-4032-A664-0D8FEF67E6B0}" dt="2025-04-07T22:09:20.305" v="340"/>
        <pc:sldMkLst>
          <pc:docMk/>
          <pc:sldMk cId="1524861820" sldId="361"/>
        </pc:sldMkLst>
        <pc:spChg chg="mod">
          <ac:chgData name="Ejike Udeogu" userId="692df98c-5a84-4ce8-b765-f488e825945b" providerId="ADAL" clId="{F5C2D4E3-3E3C-4032-A664-0D8FEF67E6B0}" dt="2025-04-07T21:59:35.257" v="224" actId="20577"/>
          <ac:spMkLst>
            <pc:docMk/>
            <pc:sldMk cId="1524861820" sldId="361"/>
            <ac:spMk id="4" creationId="{00000000-0000-0000-0000-000000000000}"/>
          </ac:spMkLst>
        </pc:spChg>
      </pc:sldChg>
      <pc:sldChg chg="del modTransition">
        <pc:chgData name="Ejike Udeogu" userId="692df98c-5a84-4ce8-b765-f488e825945b" providerId="ADAL" clId="{F5C2D4E3-3E3C-4032-A664-0D8FEF67E6B0}" dt="2025-04-18T12:18:52.872" v="447" actId="2696"/>
        <pc:sldMkLst>
          <pc:docMk/>
          <pc:sldMk cId="2485354129" sldId="362"/>
        </pc:sldMkLst>
      </pc:sldChg>
      <pc:sldChg chg="add">
        <pc:chgData name="Ejike Udeogu" userId="692df98c-5a84-4ce8-b765-f488e825945b" providerId="ADAL" clId="{F5C2D4E3-3E3C-4032-A664-0D8FEF67E6B0}" dt="2025-04-18T12:18:57.329" v="448"/>
        <pc:sldMkLst>
          <pc:docMk/>
          <pc:sldMk cId="3397517819" sldId="362"/>
        </pc:sldMkLst>
      </pc:sldChg>
      <pc:sldChg chg="del modTransition">
        <pc:chgData name="Ejike Udeogu" userId="692df98c-5a84-4ce8-b765-f488e825945b" providerId="ADAL" clId="{F5C2D4E3-3E3C-4032-A664-0D8FEF67E6B0}" dt="2025-04-18T12:18:52.872" v="447" actId="2696"/>
        <pc:sldMkLst>
          <pc:docMk/>
          <pc:sldMk cId="2673472250" sldId="363"/>
        </pc:sldMkLst>
      </pc:sldChg>
      <pc:sldChg chg="add">
        <pc:chgData name="Ejike Udeogu" userId="692df98c-5a84-4ce8-b765-f488e825945b" providerId="ADAL" clId="{F5C2D4E3-3E3C-4032-A664-0D8FEF67E6B0}" dt="2025-04-18T12:18:57.329" v="448"/>
        <pc:sldMkLst>
          <pc:docMk/>
          <pc:sldMk cId="3742791440" sldId="363"/>
        </pc:sldMkLst>
      </pc:sldChg>
      <pc:sldChg chg="modSp mod modTransition">
        <pc:chgData name="Ejike Udeogu" userId="692df98c-5a84-4ce8-b765-f488e825945b" providerId="ADAL" clId="{F5C2D4E3-3E3C-4032-A664-0D8FEF67E6B0}" dt="2025-04-07T22:09:20.305" v="340"/>
        <pc:sldMkLst>
          <pc:docMk/>
          <pc:sldMk cId="1511630459" sldId="364"/>
        </pc:sldMkLst>
        <pc:spChg chg="mod">
          <ac:chgData name="Ejike Udeogu" userId="692df98c-5a84-4ce8-b765-f488e825945b" providerId="ADAL" clId="{F5C2D4E3-3E3C-4032-A664-0D8FEF67E6B0}" dt="2025-04-07T21:59:58.741" v="227" actId="113"/>
          <ac:spMkLst>
            <pc:docMk/>
            <pc:sldMk cId="1511630459" sldId="364"/>
            <ac:spMk id="5" creationId="{00000000-0000-0000-0000-000000000000}"/>
          </ac:spMkLst>
        </pc:spChg>
      </pc:sldChg>
      <pc:sldChg chg="modTransition">
        <pc:chgData name="Ejike Udeogu" userId="692df98c-5a84-4ce8-b765-f488e825945b" providerId="ADAL" clId="{F5C2D4E3-3E3C-4032-A664-0D8FEF67E6B0}" dt="2025-04-07T22:09:20.305" v="340"/>
        <pc:sldMkLst>
          <pc:docMk/>
          <pc:sldMk cId="2532038916" sldId="365"/>
        </pc:sldMkLst>
      </pc:sldChg>
      <pc:sldChg chg="modTransition">
        <pc:chgData name="Ejike Udeogu" userId="692df98c-5a84-4ce8-b765-f488e825945b" providerId="ADAL" clId="{F5C2D4E3-3E3C-4032-A664-0D8FEF67E6B0}" dt="2025-04-07T22:09:20.305" v="340"/>
        <pc:sldMkLst>
          <pc:docMk/>
          <pc:sldMk cId="3441726379" sldId="366"/>
        </pc:sldMkLst>
      </pc:sldChg>
      <pc:sldChg chg="modTransition">
        <pc:chgData name="Ejike Udeogu" userId="692df98c-5a84-4ce8-b765-f488e825945b" providerId="ADAL" clId="{F5C2D4E3-3E3C-4032-A664-0D8FEF67E6B0}" dt="2025-04-07T22:09:20.305" v="340"/>
        <pc:sldMkLst>
          <pc:docMk/>
          <pc:sldMk cId="795861194" sldId="367"/>
        </pc:sldMkLst>
      </pc:sldChg>
      <pc:sldChg chg="modTransition">
        <pc:chgData name="Ejike Udeogu" userId="692df98c-5a84-4ce8-b765-f488e825945b" providerId="ADAL" clId="{F5C2D4E3-3E3C-4032-A664-0D8FEF67E6B0}" dt="2025-04-07T22:09:20.305" v="340"/>
        <pc:sldMkLst>
          <pc:docMk/>
          <pc:sldMk cId="3415392923" sldId="369"/>
        </pc:sldMkLst>
      </pc:sldChg>
      <pc:sldChg chg="modTransition">
        <pc:chgData name="Ejike Udeogu" userId="692df98c-5a84-4ce8-b765-f488e825945b" providerId="ADAL" clId="{F5C2D4E3-3E3C-4032-A664-0D8FEF67E6B0}" dt="2025-04-07T22:09:20.305" v="340"/>
        <pc:sldMkLst>
          <pc:docMk/>
          <pc:sldMk cId="1517166960" sldId="370"/>
        </pc:sldMkLst>
      </pc:sldChg>
      <pc:sldChg chg="modTransition">
        <pc:chgData name="Ejike Udeogu" userId="692df98c-5a84-4ce8-b765-f488e825945b" providerId="ADAL" clId="{F5C2D4E3-3E3C-4032-A664-0D8FEF67E6B0}" dt="2025-04-07T22:09:20.305" v="340"/>
        <pc:sldMkLst>
          <pc:docMk/>
          <pc:sldMk cId="2329641469" sldId="371"/>
        </pc:sldMkLst>
      </pc:sldChg>
      <pc:sldChg chg="modTransition">
        <pc:chgData name="Ejike Udeogu" userId="692df98c-5a84-4ce8-b765-f488e825945b" providerId="ADAL" clId="{F5C2D4E3-3E3C-4032-A664-0D8FEF67E6B0}" dt="2025-04-07T22:09:20.305" v="340"/>
        <pc:sldMkLst>
          <pc:docMk/>
          <pc:sldMk cId="1207459124" sldId="372"/>
        </pc:sldMkLst>
      </pc:sldChg>
      <pc:sldChg chg="modTransition">
        <pc:chgData name="Ejike Udeogu" userId="692df98c-5a84-4ce8-b765-f488e825945b" providerId="ADAL" clId="{F5C2D4E3-3E3C-4032-A664-0D8FEF67E6B0}" dt="2025-04-07T22:09:20.305" v="340"/>
        <pc:sldMkLst>
          <pc:docMk/>
          <pc:sldMk cId="494622449" sldId="373"/>
        </pc:sldMkLst>
      </pc:sldChg>
      <pc:sldChg chg="modTransition">
        <pc:chgData name="Ejike Udeogu" userId="692df98c-5a84-4ce8-b765-f488e825945b" providerId="ADAL" clId="{F5C2D4E3-3E3C-4032-A664-0D8FEF67E6B0}" dt="2025-04-07T22:09:20.305" v="340"/>
        <pc:sldMkLst>
          <pc:docMk/>
          <pc:sldMk cId="1190925190" sldId="374"/>
        </pc:sldMkLst>
      </pc:sldChg>
      <pc:sldChg chg="modTransition">
        <pc:chgData name="Ejike Udeogu" userId="692df98c-5a84-4ce8-b765-f488e825945b" providerId="ADAL" clId="{F5C2D4E3-3E3C-4032-A664-0D8FEF67E6B0}" dt="2025-04-07T22:09:20.305" v="340"/>
        <pc:sldMkLst>
          <pc:docMk/>
          <pc:sldMk cId="2353243879" sldId="375"/>
        </pc:sldMkLst>
      </pc:sldChg>
      <pc:sldChg chg="modTransition">
        <pc:chgData name="Ejike Udeogu" userId="692df98c-5a84-4ce8-b765-f488e825945b" providerId="ADAL" clId="{F5C2D4E3-3E3C-4032-A664-0D8FEF67E6B0}" dt="2025-04-07T22:09:20.305" v="340"/>
        <pc:sldMkLst>
          <pc:docMk/>
          <pc:sldMk cId="1550293780" sldId="376"/>
        </pc:sldMkLst>
      </pc:sldChg>
      <pc:sldChg chg="modTransition">
        <pc:chgData name="Ejike Udeogu" userId="692df98c-5a84-4ce8-b765-f488e825945b" providerId="ADAL" clId="{F5C2D4E3-3E3C-4032-A664-0D8FEF67E6B0}" dt="2025-04-07T22:09:20.305" v="340"/>
        <pc:sldMkLst>
          <pc:docMk/>
          <pc:sldMk cId="4166867936" sldId="378"/>
        </pc:sldMkLst>
      </pc:sldChg>
      <pc:sldChg chg="modTransition">
        <pc:chgData name="Ejike Udeogu" userId="692df98c-5a84-4ce8-b765-f488e825945b" providerId="ADAL" clId="{F5C2D4E3-3E3C-4032-A664-0D8FEF67E6B0}" dt="2025-04-07T22:09:20.305" v="340"/>
        <pc:sldMkLst>
          <pc:docMk/>
          <pc:sldMk cId="3998954356" sldId="379"/>
        </pc:sldMkLst>
      </pc:sldChg>
      <pc:sldChg chg="modTransition">
        <pc:chgData name="Ejike Udeogu" userId="692df98c-5a84-4ce8-b765-f488e825945b" providerId="ADAL" clId="{F5C2D4E3-3E3C-4032-A664-0D8FEF67E6B0}" dt="2025-04-07T22:09:20.305" v="340"/>
        <pc:sldMkLst>
          <pc:docMk/>
          <pc:sldMk cId="157055269" sldId="380"/>
        </pc:sldMkLst>
      </pc:sldChg>
      <pc:sldChg chg="modTransition">
        <pc:chgData name="Ejike Udeogu" userId="692df98c-5a84-4ce8-b765-f488e825945b" providerId="ADAL" clId="{F5C2D4E3-3E3C-4032-A664-0D8FEF67E6B0}" dt="2025-04-07T22:09:20.305" v="340"/>
        <pc:sldMkLst>
          <pc:docMk/>
          <pc:sldMk cId="385762279" sldId="381"/>
        </pc:sldMkLst>
      </pc:sldChg>
      <pc:sldChg chg="modTransition">
        <pc:chgData name="Ejike Udeogu" userId="692df98c-5a84-4ce8-b765-f488e825945b" providerId="ADAL" clId="{F5C2D4E3-3E3C-4032-A664-0D8FEF67E6B0}" dt="2025-04-07T22:09:20.305" v="340"/>
        <pc:sldMkLst>
          <pc:docMk/>
          <pc:sldMk cId="3670296211" sldId="382"/>
        </pc:sldMkLst>
      </pc:sldChg>
      <pc:sldChg chg="modTransition">
        <pc:chgData name="Ejike Udeogu" userId="692df98c-5a84-4ce8-b765-f488e825945b" providerId="ADAL" clId="{F5C2D4E3-3E3C-4032-A664-0D8FEF67E6B0}" dt="2025-04-07T22:09:20.305" v="340"/>
        <pc:sldMkLst>
          <pc:docMk/>
          <pc:sldMk cId="3703695182" sldId="383"/>
        </pc:sldMkLst>
      </pc:sldChg>
      <pc:sldChg chg="modTransition">
        <pc:chgData name="Ejike Udeogu" userId="692df98c-5a84-4ce8-b765-f488e825945b" providerId="ADAL" clId="{F5C2D4E3-3E3C-4032-A664-0D8FEF67E6B0}" dt="2025-04-07T22:09:20.305" v="340"/>
        <pc:sldMkLst>
          <pc:docMk/>
          <pc:sldMk cId="3685218087" sldId="384"/>
        </pc:sldMkLst>
      </pc:sldChg>
      <pc:sldChg chg="modTransition">
        <pc:chgData name="Ejike Udeogu" userId="692df98c-5a84-4ce8-b765-f488e825945b" providerId="ADAL" clId="{F5C2D4E3-3E3C-4032-A664-0D8FEF67E6B0}" dt="2025-04-07T22:09:20.305" v="340"/>
        <pc:sldMkLst>
          <pc:docMk/>
          <pc:sldMk cId="3750374560" sldId="385"/>
        </pc:sldMkLst>
      </pc:sldChg>
      <pc:sldChg chg="modTransition">
        <pc:chgData name="Ejike Udeogu" userId="692df98c-5a84-4ce8-b765-f488e825945b" providerId="ADAL" clId="{F5C2D4E3-3E3C-4032-A664-0D8FEF67E6B0}" dt="2025-04-07T22:09:20.305" v="340"/>
        <pc:sldMkLst>
          <pc:docMk/>
          <pc:sldMk cId="3826844268" sldId="386"/>
        </pc:sldMkLst>
      </pc:sldChg>
      <pc:sldChg chg="modTransition">
        <pc:chgData name="Ejike Udeogu" userId="692df98c-5a84-4ce8-b765-f488e825945b" providerId="ADAL" clId="{F5C2D4E3-3E3C-4032-A664-0D8FEF67E6B0}" dt="2025-04-07T22:09:20.305" v="340"/>
        <pc:sldMkLst>
          <pc:docMk/>
          <pc:sldMk cId="716020596" sldId="387"/>
        </pc:sldMkLst>
      </pc:sldChg>
      <pc:sldChg chg="modTransition">
        <pc:chgData name="Ejike Udeogu" userId="692df98c-5a84-4ce8-b765-f488e825945b" providerId="ADAL" clId="{F5C2D4E3-3E3C-4032-A664-0D8FEF67E6B0}" dt="2025-04-07T22:09:20.305" v="340"/>
        <pc:sldMkLst>
          <pc:docMk/>
          <pc:sldMk cId="620036362" sldId="389"/>
        </pc:sldMkLst>
      </pc:sldChg>
      <pc:sldChg chg="modTransition">
        <pc:chgData name="Ejike Udeogu" userId="692df98c-5a84-4ce8-b765-f488e825945b" providerId="ADAL" clId="{F5C2D4E3-3E3C-4032-A664-0D8FEF67E6B0}" dt="2025-04-07T22:09:20.305" v="340"/>
        <pc:sldMkLst>
          <pc:docMk/>
          <pc:sldMk cId="3988191633" sldId="391"/>
        </pc:sldMkLst>
      </pc:sldChg>
      <pc:sldChg chg="modTransition">
        <pc:chgData name="Ejike Udeogu" userId="692df98c-5a84-4ce8-b765-f488e825945b" providerId="ADAL" clId="{F5C2D4E3-3E3C-4032-A664-0D8FEF67E6B0}" dt="2025-04-07T22:09:20.305" v="340"/>
        <pc:sldMkLst>
          <pc:docMk/>
          <pc:sldMk cId="2466803979" sldId="392"/>
        </pc:sldMkLst>
      </pc:sldChg>
      <pc:sldChg chg="modTransition">
        <pc:chgData name="Ejike Udeogu" userId="692df98c-5a84-4ce8-b765-f488e825945b" providerId="ADAL" clId="{F5C2D4E3-3E3C-4032-A664-0D8FEF67E6B0}" dt="2025-04-07T22:09:20.305" v="340"/>
        <pc:sldMkLst>
          <pc:docMk/>
          <pc:sldMk cId="266243698" sldId="393"/>
        </pc:sldMkLst>
      </pc:sldChg>
      <pc:sldChg chg="modTransition">
        <pc:chgData name="Ejike Udeogu" userId="692df98c-5a84-4ce8-b765-f488e825945b" providerId="ADAL" clId="{F5C2D4E3-3E3C-4032-A664-0D8FEF67E6B0}" dt="2025-04-07T22:09:20.305" v="340"/>
        <pc:sldMkLst>
          <pc:docMk/>
          <pc:sldMk cId="1828991004" sldId="394"/>
        </pc:sldMkLst>
      </pc:sldChg>
      <pc:sldChg chg="modTransition">
        <pc:chgData name="Ejike Udeogu" userId="692df98c-5a84-4ce8-b765-f488e825945b" providerId="ADAL" clId="{F5C2D4E3-3E3C-4032-A664-0D8FEF67E6B0}" dt="2025-04-07T22:09:20.305" v="340"/>
        <pc:sldMkLst>
          <pc:docMk/>
          <pc:sldMk cId="2163842670" sldId="395"/>
        </pc:sldMkLst>
      </pc:sldChg>
      <pc:sldChg chg="modTransition">
        <pc:chgData name="Ejike Udeogu" userId="692df98c-5a84-4ce8-b765-f488e825945b" providerId="ADAL" clId="{F5C2D4E3-3E3C-4032-A664-0D8FEF67E6B0}" dt="2025-04-07T22:09:20.305" v="340"/>
        <pc:sldMkLst>
          <pc:docMk/>
          <pc:sldMk cId="3107436825" sldId="396"/>
        </pc:sldMkLst>
      </pc:sldChg>
      <pc:sldChg chg="modTransition">
        <pc:chgData name="Ejike Udeogu" userId="692df98c-5a84-4ce8-b765-f488e825945b" providerId="ADAL" clId="{F5C2D4E3-3E3C-4032-A664-0D8FEF67E6B0}" dt="2025-04-07T22:09:20.305" v="340"/>
        <pc:sldMkLst>
          <pc:docMk/>
          <pc:sldMk cId="1671587755" sldId="397"/>
        </pc:sldMkLst>
      </pc:sldChg>
      <pc:sldChg chg="modTransition">
        <pc:chgData name="Ejike Udeogu" userId="692df98c-5a84-4ce8-b765-f488e825945b" providerId="ADAL" clId="{F5C2D4E3-3E3C-4032-A664-0D8FEF67E6B0}" dt="2025-04-07T22:09:20.305" v="340"/>
        <pc:sldMkLst>
          <pc:docMk/>
          <pc:sldMk cId="3392218603" sldId="398"/>
        </pc:sldMkLst>
      </pc:sldChg>
      <pc:sldChg chg="modTransition">
        <pc:chgData name="Ejike Udeogu" userId="692df98c-5a84-4ce8-b765-f488e825945b" providerId="ADAL" clId="{F5C2D4E3-3E3C-4032-A664-0D8FEF67E6B0}" dt="2025-04-07T22:09:20.305" v="340"/>
        <pc:sldMkLst>
          <pc:docMk/>
          <pc:sldMk cId="704831695" sldId="399"/>
        </pc:sldMkLst>
      </pc:sldChg>
      <pc:sldChg chg="modTransition">
        <pc:chgData name="Ejike Udeogu" userId="692df98c-5a84-4ce8-b765-f488e825945b" providerId="ADAL" clId="{F5C2D4E3-3E3C-4032-A664-0D8FEF67E6B0}" dt="2025-04-07T22:09:20.305" v="340"/>
        <pc:sldMkLst>
          <pc:docMk/>
          <pc:sldMk cId="3201894014" sldId="400"/>
        </pc:sldMkLst>
      </pc:sldChg>
      <pc:sldChg chg="modTransition">
        <pc:chgData name="Ejike Udeogu" userId="692df98c-5a84-4ce8-b765-f488e825945b" providerId="ADAL" clId="{F5C2D4E3-3E3C-4032-A664-0D8FEF67E6B0}" dt="2025-04-07T22:09:20.305" v="340"/>
        <pc:sldMkLst>
          <pc:docMk/>
          <pc:sldMk cId="298140578" sldId="401"/>
        </pc:sldMkLst>
      </pc:sldChg>
      <pc:sldChg chg="modTransition">
        <pc:chgData name="Ejike Udeogu" userId="692df98c-5a84-4ce8-b765-f488e825945b" providerId="ADAL" clId="{F5C2D4E3-3E3C-4032-A664-0D8FEF67E6B0}" dt="2025-04-07T22:09:20.305" v="340"/>
        <pc:sldMkLst>
          <pc:docMk/>
          <pc:sldMk cId="1439127933" sldId="402"/>
        </pc:sldMkLst>
      </pc:sldChg>
      <pc:sldChg chg="modTransition">
        <pc:chgData name="Ejike Udeogu" userId="692df98c-5a84-4ce8-b765-f488e825945b" providerId="ADAL" clId="{F5C2D4E3-3E3C-4032-A664-0D8FEF67E6B0}" dt="2025-04-07T22:09:20.305" v="340"/>
        <pc:sldMkLst>
          <pc:docMk/>
          <pc:sldMk cId="3001106647" sldId="403"/>
        </pc:sldMkLst>
      </pc:sldChg>
      <pc:sldChg chg="modTransition">
        <pc:chgData name="Ejike Udeogu" userId="692df98c-5a84-4ce8-b765-f488e825945b" providerId="ADAL" clId="{F5C2D4E3-3E3C-4032-A664-0D8FEF67E6B0}" dt="2025-04-07T22:09:20.305" v="340"/>
        <pc:sldMkLst>
          <pc:docMk/>
          <pc:sldMk cId="1674064279" sldId="404"/>
        </pc:sldMkLst>
      </pc:sldChg>
      <pc:sldChg chg="modTransition">
        <pc:chgData name="Ejike Udeogu" userId="692df98c-5a84-4ce8-b765-f488e825945b" providerId="ADAL" clId="{F5C2D4E3-3E3C-4032-A664-0D8FEF67E6B0}" dt="2025-04-07T22:09:20.305" v="340"/>
        <pc:sldMkLst>
          <pc:docMk/>
          <pc:sldMk cId="2034581011" sldId="405"/>
        </pc:sldMkLst>
      </pc:sldChg>
      <pc:sldChg chg="delSp modSp mod modTransition">
        <pc:chgData name="Ejike Udeogu" userId="692df98c-5a84-4ce8-b765-f488e825945b" providerId="ADAL" clId="{F5C2D4E3-3E3C-4032-A664-0D8FEF67E6B0}" dt="2025-04-07T22:09:20.305" v="340"/>
        <pc:sldMkLst>
          <pc:docMk/>
          <pc:sldMk cId="1088491012" sldId="407"/>
        </pc:sldMkLst>
        <pc:spChg chg="mod">
          <ac:chgData name="Ejike Udeogu" userId="692df98c-5a84-4ce8-b765-f488e825945b" providerId="ADAL" clId="{F5C2D4E3-3E3C-4032-A664-0D8FEF67E6B0}" dt="2025-04-07T21:50:23.801" v="6" actId="20577"/>
          <ac:spMkLst>
            <pc:docMk/>
            <pc:sldMk cId="1088491012" sldId="407"/>
            <ac:spMk id="2" creationId="{FEDDE0D0-36D4-4A19-A1A7-1A3AF5B47E76}"/>
          </ac:spMkLst>
        </pc:spChg>
        <pc:spChg chg="mod">
          <ac:chgData name="Ejike Udeogu" userId="692df98c-5a84-4ce8-b765-f488e825945b" providerId="ADAL" clId="{F5C2D4E3-3E3C-4032-A664-0D8FEF67E6B0}" dt="2025-04-07T21:53:19.524" v="145" actId="27636"/>
          <ac:spMkLst>
            <pc:docMk/>
            <pc:sldMk cId="1088491012" sldId="407"/>
            <ac:spMk id="3" creationId="{24E6BC33-3DD8-4A8F-9E8E-D541EF5603AE}"/>
          </ac:spMkLst>
        </pc:spChg>
      </pc:sldChg>
      <pc:sldChg chg="addSp modSp mod modTransition">
        <pc:chgData name="Ejike Udeogu" userId="692df98c-5a84-4ce8-b765-f488e825945b" providerId="ADAL" clId="{F5C2D4E3-3E3C-4032-A664-0D8FEF67E6B0}" dt="2025-04-17T23:18:32.786" v="428"/>
        <pc:sldMkLst>
          <pc:docMk/>
          <pc:sldMk cId="1899170024" sldId="408"/>
        </pc:sldMkLst>
        <pc:spChg chg="mod">
          <ac:chgData name="Ejike Udeogu" userId="692df98c-5a84-4ce8-b765-f488e825945b" providerId="ADAL" clId="{F5C2D4E3-3E3C-4032-A664-0D8FEF67E6B0}" dt="2025-04-17T22:50:53.202" v="363" actId="20577"/>
          <ac:spMkLst>
            <pc:docMk/>
            <pc:sldMk cId="1899170024" sldId="408"/>
            <ac:spMk id="4" creationId="{9D7E4325-449A-2F58-0A1A-73421F6DDD9B}"/>
          </ac:spMkLst>
        </pc:spChg>
        <pc:picChg chg="add">
          <ac:chgData name="Ejike Udeogu" userId="692df98c-5a84-4ce8-b765-f488e825945b" providerId="ADAL" clId="{F5C2D4E3-3E3C-4032-A664-0D8FEF67E6B0}" dt="2025-04-17T23:18:32.786" v="428"/>
          <ac:picMkLst>
            <pc:docMk/>
            <pc:sldMk cId="1899170024" sldId="408"/>
            <ac:picMk id="3" creationId="{C94762CC-67A5-89CC-A9BB-A27B18AB6BFB}"/>
          </ac:picMkLst>
        </pc:picChg>
      </pc:sldChg>
      <pc:sldChg chg="modSp new mod modTransition">
        <pc:chgData name="Ejike Udeogu" userId="692df98c-5a84-4ce8-b765-f488e825945b" providerId="ADAL" clId="{F5C2D4E3-3E3C-4032-A664-0D8FEF67E6B0}" dt="2025-04-17T23:00:24.615" v="373" actId="20577"/>
        <pc:sldMkLst>
          <pc:docMk/>
          <pc:sldMk cId="1939610195" sldId="409"/>
        </pc:sldMkLst>
        <pc:spChg chg="mod">
          <ac:chgData name="Ejike Udeogu" userId="692df98c-5a84-4ce8-b765-f488e825945b" providerId="ADAL" clId="{F5C2D4E3-3E3C-4032-A664-0D8FEF67E6B0}" dt="2025-04-17T23:00:24.615" v="373" actId="20577"/>
          <ac:spMkLst>
            <pc:docMk/>
            <pc:sldMk cId="1939610195" sldId="409"/>
            <ac:spMk id="2" creationId="{6E6B18FF-D413-806F-EB90-8E93DAEFFF88}"/>
          </ac:spMkLst>
        </pc:spChg>
        <pc:spChg chg="mod">
          <ac:chgData name="Ejike Udeogu" userId="692df98c-5a84-4ce8-b765-f488e825945b" providerId="ADAL" clId="{F5C2D4E3-3E3C-4032-A664-0D8FEF67E6B0}" dt="2025-04-07T21:57:50.069" v="199" actId="948"/>
          <ac:spMkLst>
            <pc:docMk/>
            <pc:sldMk cId="1939610195" sldId="409"/>
            <ac:spMk id="3" creationId="{7888EE8F-E53D-A5A4-56DE-C8B5E1B5C460}"/>
          </ac:spMkLst>
        </pc:spChg>
      </pc:sldChg>
      <pc:sldChg chg="modSp new mod modTransition">
        <pc:chgData name="Ejike Udeogu" userId="692df98c-5a84-4ce8-b765-f488e825945b" providerId="ADAL" clId="{F5C2D4E3-3E3C-4032-A664-0D8FEF67E6B0}" dt="2025-04-07T22:09:20.305" v="340"/>
        <pc:sldMkLst>
          <pc:docMk/>
          <pc:sldMk cId="3683003862" sldId="410"/>
        </pc:sldMkLst>
        <pc:spChg chg="mod">
          <ac:chgData name="Ejike Udeogu" userId="692df98c-5a84-4ce8-b765-f488e825945b" providerId="ADAL" clId="{F5C2D4E3-3E3C-4032-A664-0D8FEF67E6B0}" dt="2025-04-07T22:01:27.087" v="251" actId="113"/>
          <ac:spMkLst>
            <pc:docMk/>
            <pc:sldMk cId="3683003862" sldId="410"/>
            <ac:spMk id="2" creationId="{21DB8B25-7271-3497-2C80-95B670118E4F}"/>
          </ac:spMkLst>
        </pc:spChg>
        <pc:spChg chg="mod">
          <ac:chgData name="Ejike Udeogu" userId="692df98c-5a84-4ce8-b765-f488e825945b" providerId="ADAL" clId="{F5C2D4E3-3E3C-4032-A664-0D8FEF67E6B0}" dt="2025-04-07T22:01:19.046" v="250" actId="948"/>
          <ac:spMkLst>
            <pc:docMk/>
            <pc:sldMk cId="3683003862" sldId="410"/>
            <ac:spMk id="3" creationId="{4709A657-70AE-5510-4BA6-F9877AFA0CEC}"/>
          </ac:spMkLst>
        </pc:spChg>
      </pc:sldChg>
      <pc:sldChg chg="modSp new mod modTransition">
        <pc:chgData name="Ejike Udeogu" userId="692df98c-5a84-4ce8-b765-f488e825945b" providerId="ADAL" clId="{F5C2D4E3-3E3C-4032-A664-0D8FEF67E6B0}" dt="2025-04-17T23:01:40.805" v="387" actId="20577"/>
        <pc:sldMkLst>
          <pc:docMk/>
          <pc:sldMk cId="2211973720" sldId="411"/>
        </pc:sldMkLst>
        <pc:spChg chg="mod">
          <ac:chgData name="Ejike Udeogu" userId="692df98c-5a84-4ce8-b765-f488e825945b" providerId="ADAL" clId="{F5C2D4E3-3E3C-4032-A664-0D8FEF67E6B0}" dt="2025-04-17T23:01:40.805" v="387" actId="20577"/>
          <ac:spMkLst>
            <pc:docMk/>
            <pc:sldMk cId="2211973720" sldId="411"/>
            <ac:spMk id="2" creationId="{4027939A-056F-037E-B42B-2543E0F31B1A}"/>
          </ac:spMkLst>
        </pc:spChg>
        <pc:spChg chg="mod">
          <ac:chgData name="Ejike Udeogu" userId="692df98c-5a84-4ce8-b765-f488e825945b" providerId="ADAL" clId="{F5C2D4E3-3E3C-4032-A664-0D8FEF67E6B0}" dt="2025-04-07T22:03:28.112" v="276" actId="948"/>
          <ac:spMkLst>
            <pc:docMk/>
            <pc:sldMk cId="2211973720" sldId="411"/>
            <ac:spMk id="3" creationId="{8B9CC730-9AE8-5EE5-BDD3-74A9C23F0E5D}"/>
          </ac:spMkLst>
        </pc:spChg>
      </pc:sldChg>
      <pc:sldChg chg="modSp new mod modTransition">
        <pc:chgData name="Ejike Udeogu" userId="692df98c-5a84-4ce8-b765-f488e825945b" providerId="ADAL" clId="{F5C2D4E3-3E3C-4032-A664-0D8FEF67E6B0}" dt="2025-04-17T23:03:29.604" v="406" actId="20577"/>
        <pc:sldMkLst>
          <pc:docMk/>
          <pc:sldMk cId="4068728513" sldId="412"/>
        </pc:sldMkLst>
        <pc:spChg chg="mod">
          <ac:chgData name="Ejike Udeogu" userId="692df98c-5a84-4ce8-b765-f488e825945b" providerId="ADAL" clId="{F5C2D4E3-3E3C-4032-A664-0D8FEF67E6B0}" dt="2025-04-17T23:03:29.604" v="406" actId="20577"/>
          <ac:spMkLst>
            <pc:docMk/>
            <pc:sldMk cId="4068728513" sldId="412"/>
            <ac:spMk id="2" creationId="{A12C3DFB-C02A-2257-4592-C21BBB657B75}"/>
          </ac:spMkLst>
        </pc:spChg>
        <pc:spChg chg="mod">
          <ac:chgData name="Ejike Udeogu" userId="692df98c-5a84-4ce8-b765-f488e825945b" providerId="ADAL" clId="{F5C2D4E3-3E3C-4032-A664-0D8FEF67E6B0}" dt="2025-04-17T23:03:25.461" v="396" actId="20577"/>
          <ac:spMkLst>
            <pc:docMk/>
            <pc:sldMk cId="4068728513" sldId="412"/>
            <ac:spMk id="3" creationId="{AFFA2E0C-E80B-E8B8-5074-0A4FEBA36407}"/>
          </ac:spMkLst>
        </pc:spChg>
      </pc:sldChg>
      <pc:sldChg chg="modSp new mod modTransition">
        <pc:chgData name="Ejike Udeogu" userId="692df98c-5a84-4ce8-b765-f488e825945b" providerId="ADAL" clId="{F5C2D4E3-3E3C-4032-A664-0D8FEF67E6B0}" dt="2025-04-17T23:11:38.232" v="425" actId="20577"/>
        <pc:sldMkLst>
          <pc:docMk/>
          <pc:sldMk cId="160836667" sldId="413"/>
        </pc:sldMkLst>
        <pc:spChg chg="mod">
          <ac:chgData name="Ejike Udeogu" userId="692df98c-5a84-4ce8-b765-f488e825945b" providerId="ADAL" clId="{F5C2D4E3-3E3C-4032-A664-0D8FEF67E6B0}" dt="2025-04-17T23:11:02.886" v="416" actId="20577"/>
          <ac:spMkLst>
            <pc:docMk/>
            <pc:sldMk cId="160836667" sldId="413"/>
            <ac:spMk id="2" creationId="{6A8EFD9A-3605-06AB-1E0E-99C10C1D247D}"/>
          </ac:spMkLst>
        </pc:spChg>
        <pc:spChg chg="mod">
          <ac:chgData name="Ejike Udeogu" userId="692df98c-5a84-4ce8-b765-f488e825945b" providerId="ADAL" clId="{F5C2D4E3-3E3C-4032-A664-0D8FEF67E6B0}" dt="2025-04-17T23:11:38.232" v="425" actId="20577"/>
          <ac:spMkLst>
            <pc:docMk/>
            <pc:sldMk cId="160836667" sldId="413"/>
            <ac:spMk id="3" creationId="{895F65AB-A9EB-5F61-124E-F54DE0671173}"/>
          </ac:spMkLst>
        </pc:spChg>
      </pc:sldChg>
      <pc:sldChg chg="modSp new mod modTransition">
        <pc:chgData name="Ejike Udeogu" userId="692df98c-5a84-4ce8-b765-f488e825945b" providerId="ADAL" clId="{F5C2D4E3-3E3C-4032-A664-0D8FEF67E6B0}" dt="2025-04-07T22:09:20.305" v="340"/>
        <pc:sldMkLst>
          <pc:docMk/>
          <pc:sldMk cId="1895439788" sldId="414"/>
        </pc:sldMkLst>
        <pc:spChg chg="mod">
          <ac:chgData name="Ejike Udeogu" userId="692df98c-5a84-4ce8-b765-f488e825945b" providerId="ADAL" clId="{F5C2D4E3-3E3C-4032-A664-0D8FEF67E6B0}" dt="2025-04-07T22:08:36.998" v="339" actId="113"/>
          <ac:spMkLst>
            <pc:docMk/>
            <pc:sldMk cId="1895439788" sldId="414"/>
            <ac:spMk id="2" creationId="{6297C411-3FE7-08A2-A7BF-1CD35B0EDD45}"/>
          </ac:spMkLst>
        </pc:spChg>
        <pc:spChg chg="mod">
          <ac:chgData name="Ejike Udeogu" userId="692df98c-5a84-4ce8-b765-f488e825945b" providerId="ADAL" clId="{F5C2D4E3-3E3C-4032-A664-0D8FEF67E6B0}" dt="2025-04-07T22:08:32.571" v="338" actId="948"/>
          <ac:spMkLst>
            <pc:docMk/>
            <pc:sldMk cId="1895439788" sldId="414"/>
            <ac:spMk id="3" creationId="{D48E11A5-83A6-FF73-C09B-EDBF8842DF7A}"/>
          </ac:spMkLst>
        </pc:spChg>
      </pc:sldChg>
      <pc:sldChg chg="modSp add mod">
        <pc:chgData name="Ejike Udeogu" userId="692df98c-5a84-4ce8-b765-f488e825945b" providerId="ADAL" clId="{F5C2D4E3-3E3C-4032-A664-0D8FEF67E6B0}" dt="2025-04-18T12:18:03.944" v="446" actId="1076"/>
        <pc:sldMkLst>
          <pc:docMk/>
          <pc:sldMk cId="367743194" sldId="618"/>
        </pc:sldMkLst>
        <pc:spChg chg="mod">
          <ac:chgData name="Ejike Udeogu" userId="692df98c-5a84-4ce8-b765-f488e825945b" providerId="ADAL" clId="{F5C2D4E3-3E3C-4032-A664-0D8FEF67E6B0}" dt="2025-04-18T12:17:12.858" v="434" actId="207"/>
          <ac:spMkLst>
            <pc:docMk/>
            <pc:sldMk cId="367743194" sldId="618"/>
            <ac:spMk id="2" creationId="{17FC0BAD-95F1-7297-2224-FE1736D8AA7B}"/>
          </ac:spMkLst>
        </pc:spChg>
        <pc:spChg chg="mod">
          <ac:chgData name="Ejike Udeogu" userId="692df98c-5a84-4ce8-b765-f488e825945b" providerId="ADAL" clId="{F5C2D4E3-3E3C-4032-A664-0D8FEF67E6B0}" dt="2025-04-18T12:17:59.933" v="445" actId="1076"/>
          <ac:spMkLst>
            <pc:docMk/>
            <pc:sldMk cId="367743194" sldId="618"/>
            <ac:spMk id="3" creationId="{DE3048F0-C424-8FC8-2F13-B2132EC4F558}"/>
          </ac:spMkLst>
        </pc:spChg>
        <pc:picChg chg="mod">
          <ac:chgData name="Ejike Udeogu" userId="692df98c-5a84-4ce8-b765-f488e825945b" providerId="ADAL" clId="{F5C2D4E3-3E3C-4032-A664-0D8FEF67E6B0}" dt="2025-04-18T12:18:03.944" v="446" actId="1076"/>
          <ac:picMkLst>
            <pc:docMk/>
            <pc:sldMk cId="367743194" sldId="618"/>
            <ac:picMk id="4" creationId="{B5420FDA-3223-5C68-36F1-E060C9488963}"/>
          </ac:picMkLst>
        </pc:picChg>
      </pc:sldChg>
      <pc:sldMasterChg chg="delSldLayout">
        <pc:chgData name="Ejike Udeogu" userId="692df98c-5a84-4ce8-b765-f488e825945b" providerId="ADAL" clId="{F5C2D4E3-3E3C-4032-A664-0D8FEF67E6B0}" dt="2025-04-17T23:18:44.487" v="430" actId="47"/>
        <pc:sldMasterMkLst>
          <pc:docMk/>
          <pc:sldMasterMk cId="2381619916" sldId="2147483660"/>
        </pc:sldMasterMkLst>
        <pc:sldLayoutChg chg="del">
          <pc:chgData name="Ejike Udeogu" userId="692df98c-5a84-4ce8-b765-f488e825945b" providerId="ADAL" clId="{F5C2D4E3-3E3C-4032-A664-0D8FEF67E6B0}" dt="2025-04-17T23:18:44.487" v="430" actId="47"/>
          <pc:sldLayoutMkLst>
            <pc:docMk/>
            <pc:sldMasterMk cId="2381619916" sldId="2147483660"/>
            <pc:sldLayoutMk cId="4225953238"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18/04/2025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55</a:t>
            </a:fld>
            <a:endParaRPr lang="en-US" dirty="0"/>
          </a:p>
        </p:txBody>
      </p:sp>
    </p:spTree>
    <p:extLst>
      <p:ext uri="{BB962C8B-B14F-4D97-AF65-F5344CB8AC3E}">
        <p14:creationId xmlns:p14="http://schemas.microsoft.com/office/powerpoint/2010/main" val="69732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4/18/2025</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4/18/2025</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408790"/>
            <a:ext cx="82295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457200" y="1646238"/>
            <a:ext cx="82296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457200" y="1417638"/>
            <a:ext cx="86868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2026347986"/>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2" y="376518"/>
            <a:ext cx="8229598"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457201" y="1417638"/>
            <a:ext cx="86867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457201" y="1600200"/>
            <a:ext cx="8229600" cy="4724400"/>
          </a:xfrm>
        </p:spPr>
        <p:txBody>
          <a:bodyPr/>
          <a:lstStyle/>
          <a:p>
            <a:endParaRPr lang="en-US" dirty="0"/>
          </a:p>
        </p:txBody>
      </p:sp>
    </p:spTree>
    <p:extLst>
      <p:ext uri="{BB962C8B-B14F-4D97-AF65-F5344CB8AC3E}">
        <p14:creationId xmlns:p14="http://schemas.microsoft.com/office/powerpoint/2010/main" val="1110542831"/>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376518"/>
            <a:ext cx="82295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457200" y="1666875"/>
            <a:ext cx="82296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457200" y="1417638"/>
            <a:ext cx="86868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2048157978"/>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2" y="376518"/>
            <a:ext cx="8229598"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457201" y="1417638"/>
            <a:ext cx="86867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457200" y="1600200"/>
            <a:ext cx="8229600" cy="4800600"/>
          </a:xfrm>
        </p:spPr>
        <p:txBody>
          <a:bodyPr/>
          <a:lstStyle/>
          <a:p>
            <a:endParaRPr lang="en-US" dirty="0"/>
          </a:p>
        </p:txBody>
      </p:sp>
    </p:spTree>
    <p:extLst>
      <p:ext uri="{BB962C8B-B14F-4D97-AF65-F5344CB8AC3E}">
        <p14:creationId xmlns:p14="http://schemas.microsoft.com/office/powerpoint/2010/main" val="222550631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4/18/2025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LCMB7003 - Strategic Management </a:t>
            </a:r>
            <a:br>
              <a:rPr lang="en-GB" sz="4800" b="1" dirty="0">
                <a:solidFill>
                  <a:schemeClr val="accent2">
                    <a:lumMod val="20000"/>
                    <a:lumOff val="80000"/>
                  </a:schemeClr>
                </a:solidFill>
              </a:rPr>
            </a:br>
            <a:br>
              <a:rPr lang="en-GB" sz="3200" b="1">
                <a:solidFill>
                  <a:schemeClr val="accent2">
                    <a:lumMod val="20000"/>
                    <a:lumOff val="80000"/>
                  </a:schemeClr>
                </a:solidFill>
              </a:rPr>
            </a:br>
            <a:r>
              <a:rPr lang="en-GB" sz="3200" b="1">
                <a:solidFill>
                  <a:schemeClr val="accent2">
                    <a:lumMod val="60000"/>
                    <a:lumOff val="40000"/>
                  </a:schemeClr>
                </a:solidFill>
              </a:rPr>
              <a:t>Lesson </a:t>
            </a:r>
            <a:r>
              <a:rPr lang="en-GB" sz="3200" b="1" dirty="0">
                <a:solidFill>
                  <a:schemeClr val="accent2">
                    <a:lumMod val="60000"/>
                    <a:lumOff val="40000"/>
                  </a:schemeClr>
                </a:solidFill>
              </a:rPr>
              <a:t>2: </a:t>
            </a:r>
            <a:br>
              <a:rPr lang="en-GB" sz="3200" b="1" dirty="0">
                <a:solidFill>
                  <a:schemeClr val="accent2">
                    <a:lumMod val="60000"/>
                    <a:lumOff val="40000"/>
                  </a:schemeClr>
                </a:solidFill>
              </a:rPr>
            </a:br>
            <a:r>
              <a:rPr lang="en-US" sz="3200" b="1" dirty="0">
                <a:solidFill>
                  <a:schemeClr val="accent2">
                    <a:lumMod val="60000"/>
                    <a:lumOff val="40000"/>
                  </a:schemeClr>
                </a:solidFill>
              </a:rPr>
              <a:t>The External Environment: Opportunities, Threats, Industry Competition, and Competitor Analysis</a:t>
            </a:r>
            <a:endParaRPr lang="en-GB" altLang="en-US" sz="3200"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LEARNING OBJECTIVES</a:t>
            </a:r>
          </a:p>
        </p:txBody>
      </p:sp>
      <p:sp>
        <p:nvSpPr>
          <p:cNvPr id="5" name="Text Placeholder 4"/>
          <p:cNvSpPr>
            <a:spLocks noGrp="1"/>
          </p:cNvSpPr>
          <p:nvPr>
            <p:ph type="body" sz="quarter" idx="10"/>
          </p:nvPr>
        </p:nvSpPr>
        <p:spPr>
          <a:xfrm>
            <a:off x="457200" y="1582589"/>
            <a:ext cx="8606118" cy="3993458"/>
          </a:xfrm>
          <a:noFill/>
        </p:spPr>
        <p:txBody>
          <a:bodyPr>
            <a:normAutofit/>
          </a:bodyPr>
          <a:lstStyle/>
          <a:p>
            <a:pPr>
              <a:spcBef>
                <a:spcPts val="600"/>
              </a:spcBef>
            </a:pPr>
            <a:r>
              <a:rPr lang="en-US" sz="1800" b="1" dirty="0"/>
              <a:t>This session should provide you with the strategic management knowledge needed to:</a:t>
            </a:r>
          </a:p>
          <a:p>
            <a:pPr marL="571500" indent="-571500">
              <a:spcBef>
                <a:spcPts val="600"/>
              </a:spcBef>
              <a:buFont typeface="Arial" panose="020B0604020202020204" pitchFamily="34" charset="0"/>
              <a:buChar char="•"/>
              <a:tabLst>
                <a:tab pos="571500" algn="l"/>
              </a:tabLst>
            </a:pPr>
            <a:r>
              <a:rPr lang="en-US" sz="1800" dirty="0"/>
              <a:t>Explain the importance of analyzing and understanding the firm’s external environment.</a:t>
            </a:r>
          </a:p>
          <a:p>
            <a:pPr marL="571500" indent="-571500">
              <a:spcBef>
                <a:spcPts val="600"/>
              </a:spcBef>
              <a:buFont typeface="Arial" panose="020B0604020202020204" pitchFamily="34" charset="0"/>
              <a:buChar char="•"/>
              <a:tabLst>
                <a:tab pos="571500" algn="l"/>
              </a:tabLst>
            </a:pPr>
            <a:r>
              <a:rPr lang="en-US" sz="1800" dirty="0"/>
              <a:t>Define and describe the general environment and the industry environment.</a:t>
            </a:r>
          </a:p>
          <a:p>
            <a:pPr marL="571500" indent="-571500">
              <a:spcBef>
                <a:spcPts val="600"/>
              </a:spcBef>
              <a:buFont typeface="Arial" panose="020B0604020202020204" pitchFamily="34" charset="0"/>
              <a:buChar char="•"/>
              <a:tabLst>
                <a:tab pos="571500" algn="l"/>
              </a:tabLst>
            </a:pPr>
            <a:r>
              <a:rPr lang="en-US" sz="1800" dirty="0"/>
              <a:t>Discuss the four parts of the external environmental analysis process.</a:t>
            </a:r>
          </a:p>
          <a:p>
            <a:pPr marL="571500" indent="-571500">
              <a:spcBef>
                <a:spcPts val="600"/>
              </a:spcBef>
              <a:buFont typeface="Arial" panose="020B0604020202020204" pitchFamily="34" charset="0"/>
              <a:buChar char="•"/>
              <a:tabLst>
                <a:tab pos="571500" algn="l"/>
              </a:tabLst>
            </a:pPr>
            <a:r>
              <a:rPr lang="en-US" sz="1800" dirty="0"/>
              <a:t>Name and describe the general environment’s seven segments.</a:t>
            </a:r>
          </a:p>
          <a:p>
            <a:pPr marL="571500" indent="-571500">
              <a:spcBef>
                <a:spcPts val="600"/>
              </a:spcBef>
              <a:buFont typeface="Arial" panose="020B0604020202020204" pitchFamily="34" charset="0"/>
              <a:buChar char="•"/>
              <a:tabLst>
                <a:tab pos="571500" algn="l"/>
              </a:tabLst>
            </a:pPr>
            <a:r>
              <a:rPr lang="en-US" sz="1800" dirty="0"/>
              <a:t>Identify the five competitive forces and explain how they determine an industry’s profitability potential.</a:t>
            </a:r>
          </a:p>
          <a:p>
            <a:pPr marL="571500" indent="-571500">
              <a:spcBef>
                <a:spcPts val="600"/>
              </a:spcBef>
              <a:buFont typeface="Arial" panose="020B0604020202020204" pitchFamily="34" charset="0"/>
              <a:buChar char="•"/>
              <a:tabLst>
                <a:tab pos="571500" algn="l"/>
              </a:tabLst>
            </a:pPr>
            <a:r>
              <a:rPr lang="en-US" sz="1800" dirty="0"/>
              <a:t>Define strategic groups and describe their influence on firms.</a:t>
            </a:r>
          </a:p>
          <a:p>
            <a:pPr marL="571500" indent="-571500">
              <a:spcBef>
                <a:spcPts val="600"/>
              </a:spcBef>
              <a:buFont typeface="Arial" panose="020B0604020202020204" pitchFamily="34" charset="0"/>
              <a:buChar char="•"/>
              <a:tabLst>
                <a:tab pos="571500" algn="l"/>
              </a:tabLst>
            </a:pPr>
            <a:r>
              <a:rPr lang="en-US" sz="1800" dirty="0"/>
              <a:t>Describe what firms need to know about their competitors and different methods (including ethical standards) used to collect intelligence about them.</a:t>
            </a:r>
          </a:p>
        </p:txBody>
      </p:sp>
    </p:spTree>
    <p:extLst>
      <p:ext uri="{BB962C8B-B14F-4D97-AF65-F5344CB8AC3E}">
        <p14:creationId xmlns:p14="http://schemas.microsoft.com/office/powerpoint/2010/main" val="34304428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DD82F-7536-E6AC-44A0-2671EEB92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C0BAD-95F1-7297-2224-FE1736D8AA7B}"/>
              </a:ext>
            </a:extLst>
          </p:cNvPr>
          <p:cNvSpPr>
            <a:spLocks noGrp="1"/>
          </p:cNvSpPr>
          <p:nvPr>
            <p:ph type="title"/>
          </p:nvPr>
        </p:nvSpPr>
        <p:spPr>
          <a:xfrm>
            <a:off x="675293" y="476459"/>
            <a:ext cx="6192982" cy="780840"/>
          </a:xfrm>
        </p:spPr>
        <p:txBody>
          <a:bodyPr/>
          <a:lstStyle/>
          <a:p>
            <a:pPr algn="l"/>
            <a:r>
              <a:rPr lang="en-US" dirty="0">
                <a:solidFill>
                  <a:schemeClr val="tx1"/>
                </a:solidFill>
              </a:rPr>
              <a:t>Previous Week Recap</a:t>
            </a:r>
          </a:p>
        </p:txBody>
      </p:sp>
      <p:sp>
        <p:nvSpPr>
          <p:cNvPr id="3" name="Text Placeholder 2">
            <a:extLst>
              <a:ext uri="{FF2B5EF4-FFF2-40B4-BE49-F238E27FC236}">
                <a16:creationId xmlns:a16="http://schemas.microsoft.com/office/drawing/2014/main" id="{DE3048F0-C424-8FC8-2F13-B2132EC4F558}"/>
              </a:ext>
            </a:extLst>
          </p:cNvPr>
          <p:cNvSpPr>
            <a:spLocks noGrp="1"/>
          </p:cNvSpPr>
          <p:nvPr>
            <p:ph type="body" sz="quarter" idx="10"/>
          </p:nvPr>
        </p:nvSpPr>
        <p:spPr>
          <a:xfrm>
            <a:off x="416103" y="1569337"/>
            <a:ext cx="8090899" cy="3493294"/>
          </a:xfrm>
        </p:spPr>
        <p:txBody>
          <a:bodyPr>
            <a:normAutofit/>
          </a:bodyPr>
          <a:lstStyle/>
          <a:p>
            <a:pPr marL="571500" lvl="0" indent="-571500">
              <a:lnSpc>
                <a:spcPct val="107000"/>
              </a:lnSpc>
              <a:spcBef>
                <a:spcPts val="600"/>
              </a:spcBef>
              <a:buClr>
                <a:srgbClr val="9FBACB"/>
              </a:buClr>
              <a:tabLst>
                <a:tab pos="571500" algn="l"/>
              </a:tabLst>
            </a:pPr>
            <a:r>
              <a:rPr lang="en-GB" sz="1800" dirty="0">
                <a:solidFill>
                  <a:schemeClr val="tx1"/>
                </a:solidFill>
              </a:rPr>
              <a:t>What is strategic competitiveness, strategy, competitive advantage, above-average returns, and the strategic management process?</a:t>
            </a:r>
          </a:p>
          <a:p>
            <a:pPr marL="571500" lvl="0" indent="-571500">
              <a:lnSpc>
                <a:spcPct val="107000"/>
              </a:lnSpc>
              <a:spcBef>
                <a:spcPts val="600"/>
              </a:spcBef>
              <a:buClr>
                <a:srgbClr val="9FBACB"/>
              </a:buClr>
              <a:tabLst>
                <a:tab pos="571500" algn="l"/>
              </a:tabLst>
            </a:pPr>
            <a:r>
              <a:rPr lang="en-GB" sz="1800" dirty="0">
                <a:solidFill>
                  <a:schemeClr val="tx1"/>
                </a:solidFill>
              </a:rPr>
              <a:t>What are the characteristics of the current competitive landscape? What two factors are the primary drivers of this landscape?</a:t>
            </a:r>
          </a:p>
          <a:p>
            <a:pPr marL="571500" lvl="0" indent="-571500">
              <a:lnSpc>
                <a:spcPct val="107000"/>
              </a:lnSpc>
              <a:spcBef>
                <a:spcPts val="600"/>
              </a:spcBef>
              <a:buClr>
                <a:srgbClr val="9FBACB"/>
              </a:buClr>
              <a:tabLst>
                <a:tab pos="571500" algn="l"/>
              </a:tabLst>
            </a:pPr>
            <a:r>
              <a:rPr lang="en-GB" sz="1800" dirty="0">
                <a:solidFill>
                  <a:schemeClr val="tx1"/>
                </a:solidFill>
              </a:rPr>
              <a:t>According to the I/O model, what should a firm do to earn above-average returns?</a:t>
            </a:r>
          </a:p>
          <a:p>
            <a:pPr marL="571500" lvl="0" indent="-571500">
              <a:lnSpc>
                <a:spcPct val="107000"/>
              </a:lnSpc>
              <a:spcBef>
                <a:spcPts val="600"/>
              </a:spcBef>
              <a:buClr>
                <a:srgbClr val="9FBACB"/>
              </a:buClr>
              <a:tabLst>
                <a:tab pos="571500" algn="l"/>
              </a:tabLst>
            </a:pPr>
            <a:r>
              <a:rPr lang="en-GB" sz="1800" dirty="0">
                <a:solidFill>
                  <a:schemeClr val="tx1"/>
                </a:solidFill>
              </a:rPr>
              <a:t>What does the resources-based model suggest a firm should do to earn above-average returns?</a:t>
            </a:r>
          </a:p>
          <a:p>
            <a:pPr marL="571500" lvl="0" indent="-571500">
              <a:lnSpc>
                <a:spcPct val="107000"/>
              </a:lnSpc>
              <a:spcBef>
                <a:spcPts val="600"/>
              </a:spcBef>
              <a:spcAft>
                <a:spcPts val="800"/>
              </a:spcAft>
              <a:buClr>
                <a:srgbClr val="9FBACB"/>
              </a:buClr>
              <a:tabLst>
                <a:tab pos="571500" algn="l"/>
              </a:tabLst>
            </a:pPr>
            <a:r>
              <a:rPr lang="en-GB" sz="1800" dirty="0">
                <a:solidFill>
                  <a:schemeClr val="tx1"/>
                </a:solidFill>
              </a:rPr>
              <a:t>What are stakeholders? How do the three primary stakeholder group influence organizations?</a:t>
            </a:r>
            <a:endParaRPr lang="en-US" sz="1800" dirty="0">
              <a:solidFill>
                <a:schemeClr val="tx1"/>
              </a:solidFill>
            </a:endParaRPr>
          </a:p>
          <a:p>
            <a:endParaRPr lang="en-US" dirty="0"/>
          </a:p>
          <a:p>
            <a:endParaRPr lang="en-US" dirty="0"/>
          </a:p>
          <a:p>
            <a:pPr marL="0" indent="0">
              <a:buNone/>
            </a:pPr>
            <a:endParaRPr lang="en-US" dirty="0"/>
          </a:p>
        </p:txBody>
      </p:sp>
      <p:pic>
        <p:nvPicPr>
          <p:cNvPr id="4" name="Picture 2">
            <a:extLst>
              <a:ext uri="{FF2B5EF4-FFF2-40B4-BE49-F238E27FC236}">
                <a16:creationId xmlns:a16="http://schemas.microsoft.com/office/drawing/2014/main" id="{B5420FDA-3223-5C68-36F1-E060C9488963}"/>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936291" y="4573205"/>
            <a:ext cx="1791606" cy="1153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319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15153"/>
            <a:ext cx="8229599" cy="1041120"/>
          </a:xfrm>
        </p:spPr>
        <p:txBody>
          <a:bodyPr>
            <a:noAutofit/>
          </a:bodyPr>
          <a:lstStyle/>
          <a:p>
            <a:r>
              <a:rPr lang="en-US" sz="2800" dirty="0"/>
              <a:t>The General Environments</a:t>
            </a:r>
            <a:endParaRPr lang="en-US" sz="1400" dirty="0"/>
          </a:p>
        </p:txBody>
      </p:sp>
      <p:sp>
        <p:nvSpPr>
          <p:cNvPr id="5" name="Text Placeholder 4"/>
          <p:cNvSpPr>
            <a:spLocks noGrp="1"/>
          </p:cNvSpPr>
          <p:nvPr>
            <p:ph type="body" sz="quarter" idx="10"/>
          </p:nvPr>
        </p:nvSpPr>
        <p:spPr>
          <a:xfrm>
            <a:off x="457200" y="1505512"/>
            <a:ext cx="8229600" cy="4142254"/>
          </a:xfrm>
        </p:spPr>
        <p:txBody>
          <a:bodyPr>
            <a:normAutofit lnSpcReduction="10000"/>
          </a:bodyPr>
          <a:lstStyle/>
          <a:p>
            <a:r>
              <a:rPr lang="en-US" sz="2400" dirty="0"/>
              <a:t>The </a:t>
            </a:r>
            <a:r>
              <a:rPr lang="en-US" sz="2400" b="1" dirty="0"/>
              <a:t>general environment </a:t>
            </a:r>
            <a:r>
              <a:rPr lang="en-US" sz="2400" dirty="0"/>
              <a:t>is composed of dimensions in the broader society that influence an industry and the firms within it.</a:t>
            </a:r>
          </a:p>
          <a:p>
            <a:pPr lvl="1"/>
            <a:r>
              <a:rPr lang="en-US" sz="2000" dirty="0"/>
              <a:t>The dimensions are grouped into seven environmental segments:</a:t>
            </a:r>
          </a:p>
          <a:p>
            <a:pPr marL="1200150" lvl="2" indent="-285750">
              <a:buFont typeface="+mj-lt"/>
              <a:buAutoNum type="arabicPeriod"/>
            </a:pPr>
            <a:r>
              <a:rPr lang="en-US" sz="1800" dirty="0"/>
              <a:t>Demographic</a:t>
            </a:r>
          </a:p>
          <a:p>
            <a:pPr marL="1200150" lvl="2" indent="-285750">
              <a:buFont typeface="+mj-lt"/>
              <a:buAutoNum type="arabicPeriod"/>
            </a:pPr>
            <a:r>
              <a:rPr lang="en-US" sz="1800" dirty="0"/>
              <a:t>Economic</a:t>
            </a:r>
          </a:p>
          <a:p>
            <a:pPr marL="1200150" lvl="2" indent="-285750">
              <a:buFont typeface="+mj-lt"/>
              <a:buAutoNum type="arabicPeriod"/>
            </a:pPr>
            <a:r>
              <a:rPr lang="en-US" sz="1800" dirty="0"/>
              <a:t>Political</a:t>
            </a:r>
            <a:r>
              <a:rPr lang="en-US" sz="1800" spc="-1000" dirty="0"/>
              <a:t> </a:t>
            </a:r>
            <a:r>
              <a:rPr lang="en-US" sz="1800" dirty="0"/>
              <a:t>/</a:t>
            </a:r>
            <a:r>
              <a:rPr lang="en-US" sz="1800" spc="-1000" dirty="0"/>
              <a:t> </a:t>
            </a:r>
            <a:r>
              <a:rPr lang="en-US" sz="1800" dirty="0"/>
              <a:t>legal</a:t>
            </a:r>
          </a:p>
          <a:p>
            <a:pPr marL="1200150" lvl="2" indent="-285750">
              <a:buFont typeface="+mj-lt"/>
              <a:buAutoNum type="arabicPeriod"/>
            </a:pPr>
            <a:r>
              <a:rPr lang="en-US" sz="1800" dirty="0"/>
              <a:t>Sociocultural</a:t>
            </a:r>
          </a:p>
          <a:p>
            <a:pPr marL="1200150" lvl="2" indent="-285750">
              <a:buFont typeface="+mj-lt"/>
              <a:buAutoNum type="arabicPeriod"/>
            </a:pPr>
            <a:r>
              <a:rPr lang="en-US" sz="1800" dirty="0"/>
              <a:t>Technological</a:t>
            </a:r>
          </a:p>
          <a:p>
            <a:pPr marL="1200150" lvl="2" indent="-285750">
              <a:buFont typeface="+mj-lt"/>
              <a:buAutoNum type="arabicPeriod"/>
            </a:pPr>
            <a:r>
              <a:rPr lang="en-US" sz="1800" dirty="0"/>
              <a:t>Global</a:t>
            </a:r>
          </a:p>
          <a:p>
            <a:pPr marL="1200150" lvl="2" indent="-285750">
              <a:buFont typeface="+mj-lt"/>
              <a:buAutoNum type="arabicPeriod"/>
            </a:pPr>
            <a:r>
              <a:rPr lang="en-US" sz="1800" dirty="0"/>
              <a:t>Sustainable physical environment</a:t>
            </a:r>
            <a:endParaRPr lang="en-US" sz="1050" dirty="0"/>
          </a:p>
        </p:txBody>
      </p:sp>
    </p:spTree>
    <p:extLst>
      <p:ext uri="{BB962C8B-B14F-4D97-AF65-F5344CB8AC3E}">
        <p14:creationId xmlns:p14="http://schemas.microsoft.com/office/powerpoint/2010/main" val="308004541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000" dirty="0"/>
              <a:t>Table 2.1  The General Environment: Segments and Elements</a:t>
            </a:r>
            <a:endParaRPr lang="en-US" sz="1800" dirty="0"/>
          </a:p>
        </p:txBody>
      </p:sp>
      <p:graphicFrame>
        <p:nvGraphicFramePr>
          <p:cNvPr id="5" name="Table Placeholder 4" descr="A three-column table provides an overview of the general environment by listing the segments of the general environment in the first column and elements in each of these segments in the second and third columns." title="Table 2.1 – The General Environment: Segments and Elements"/>
          <p:cNvGraphicFramePr>
            <a:graphicFrameLocks noGrp="1"/>
          </p:cNvGraphicFramePr>
          <p:nvPr>
            <p:ph type="tbl" sz="quarter" idx="10"/>
          </p:nvPr>
        </p:nvGraphicFramePr>
        <p:xfrm>
          <a:off x="363070" y="1568825"/>
          <a:ext cx="8417859" cy="4069976"/>
        </p:xfrm>
        <a:graphic>
          <a:graphicData uri="http://schemas.openxmlformats.org/drawingml/2006/table">
            <a:tbl>
              <a:tblPr firstRow="1" bandRow="1">
                <a:tableStyleId>{5C22544A-7EE6-4342-B048-85BDC9FD1C3A}</a:tableStyleId>
              </a:tblPr>
              <a:tblGrid>
                <a:gridCol w="1714749">
                  <a:extLst>
                    <a:ext uri="{9D8B030D-6E8A-4147-A177-3AD203B41FA5}">
                      <a16:colId xmlns:a16="http://schemas.microsoft.com/office/drawing/2014/main" val="20000"/>
                    </a:ext>
                  </a:extLst>
                </a:gridCol>
                <a:gridCol w="3351555">
                  <a:extLst>
                    <a:ext uri="{9D8B030D-6E8A-4147-A177-3AD203B41FA5}">
                      <a16:colId xmlns:a16="http://schemas.microsoft.com/office/drawing/2014/main" val="20001"/>
                    </a:ext>
                  </a:extLst>
                </a:gridCol>
                <a:gridCol w="3351555">
                  <a:extLst>
                    <a:ext uri="{9D8B030D-6E8A-4147-A177-3AD203B41FA5}">
                      <a16:colId xmlns:a16="http://schemas.microsoft.com/office/drawing/2014/main" val="20002"/>
                    </a:ext>
                  </a:extLst>
                </a:gridCol>
              </a:tblGrid>
              <a:tr h="852989">
                <a:tc>
                  <a:txBody>
                    <a:bodyPr/>
                    <a:lstStyle/>
                    <a:p>
                      <a:pPr marL="0" indent="0" algn="l" defTabSz="685800" rtl="0" eaLnBrk="1" latinLnBrk="0" hangingPunct="1">
                        <a:spcBef>
                          <a:spcPts val="300"/>
                        </a:spcBef>
                        <a:buFont typeface="Arial" panose="020B0604020202020204" pitchFamily="34" charset="0"/>
                        <a:buNone/>
                      </a:pPr>
                      <a:r>
                        <a:rPr lang="en-US" sz="1350" b="0" kern="1200" dirty="0">
                          <a:solidFill>
                            <a:schemeClr val="dk1"/>
                          </a:solidFill>
                          <a:latin typeface="+mn-lt"/>
                          <a:ea typeface="+mn-ea"/>
                          <a:cs typeface="+mn-cs"/>
                        </a:rPr>
                        <a:t>Demographic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tc>
                  <a:txBody>
                    <a:bodyPr/>
                    <a:lstStyle/>
                    <a:p>
                      <a:pPr marL="0" indent="-228600" algn="l" defTabSz="685800" rtl="0" eaLnBrk="1" latinLnBrk="0" hangingPunct="1">
                        <a:spcBef>
                          <a:spcPts val="300"/>
                        </a:spcBef>
                        <a:buFont typeface="Arial" panose="020B0604020202020204" pitchFamily="34" charset="0"/>
                        <a:buChar char="•"/>
                      </a:pPr>
                      <a:r>
                        <a:rPr lang="en-US" sz="1350" b="0" kern="1200" dirty="0">
                          <a:solidFill>
                            <a:schemeClr val="dk1"/>
                          </a:solidFill>
                          <a:latin typeface="+mn-lt"/>
                          <a:ea typeface="+mn-ea"/>
                          <a:cs typeface="+mn-cs"/>
                        </a:rPr>
                        <a:t>Population size</a:t>
                      </a:r>
                    </a:p>
                    <a:p>
                      <a:pPr marL="0" indent="-228600" algn="l" defTabSz="685800" rtl="0" eaLnBrk="1" latinLnBrk="0" hangingPunct="1">
                        <a:spcBef>
                          <a:spcPts val="300"/>
                        </a:spcBef>
                        <a:buFont typeface="Arial" panose="020B0604020202020204" pitchFamily="34" charset="0"/>
                        <a:buChar char="•"/>
                      </a:pPr>
                      <a:r>
                        <a:rPr lang="en-US" sz="1350" b="0" kern="1200" dirty="0">
                          <a:solidFill>
                            <a:schemeClr val="dk1"/>
                          </a:solidFill>
                          <a:latin typeface="+mn-lt"/>
                          <a:ea typeface="+mn-ea"/>
                          <a:cs typeface="+mn-cs"/>
                        </a:rPr>
                        <a:t>Age structure</a:t>
                      </a:r>
                    </a:p>
                    <a:p>
                      <a:pPr marL="0" indent="-228600" algn="l" defTabSz="685800" rtl="0" eaLnBrk="1" latinLnBrk="0" hangingPunct="1">
                        <a:spcBef>
                          <a:spcPts val="300"/>
                        </a:spcBef>
                        <a:buFont typeface="Arial" panose="020B0604020202020204" pitchFamily="34" charset="0"/>
                        <a:buChar char="•"/>
                      </a:pPr>
                      <a:r>
                        <a:rPr lang="en-US" sz="1350" b="0" kern="1200" dirty="0">
                          <a:solidFill>
                            <a:schemeClr val="dk1"/>
                          </a:solidFill>
                          <a:latin typeface="+mn-lt"/>
                          <a:ea typeface="+mn-ea"/>
                          <a:cs typeface="+mn-cs"/>
                        </a:rPr>
                        <a:t>Geographic distribution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tc>
                  <a:txBody>
                    <a:bodyPr/>
                    <a:lstStyle/>
                    <a:p>
                      <a:pPr marL="0" indent="-228600" algn="l" defTabSz="685800" rtl="0" eaLnBrk="1" latinLnBrk="0" hangingPunct="1">
                        <a:spcBef>
                          <a:spcPts val="300"/>
                        </a:spcBef>
                        <a:buFont typeface="Arial" panose="020B0604020202020204" pitchFamily="34" charset="0"/>
                        <a:buChar char="•"/>
                      </a:pPr>
                      <a:r>
                        <a:rPr lang="en-US" sz="1350" b="0" kern="1200" dirty="0">
                          <a:solidFill>
                            <a:schemeClr val="dk1"/>
                          </a:solidFill>
                          <a:latin typeface="+mn-lt"/>
                          <a:ea typeface="+mn-ea"/>
                          <a:cs typeface="+mn-cs"/>
                        </a:rPr>
                        <a:t>Ethnic mix</a:t>
                      </a:r>
                    </a:p>
                    <a:p>
                      <a:pPr marL="0" indent="-228600" algn="l" defTabSz="685800" rtl="0" eaLnBrk="1" latinLnBrk="0" hangingPunct="1">
                        <a:spcBef>
                          <a:spcPts val="300"/>
                        </a:spcBef>
                        <a:buFont typeface="Arial" panose="020B0604020202020204" pitchFamily="34" charset="0"/>
                        <a:buChar char="•"/>
                      </a:pPr>
                      <a:r>
                        <a:rPr lang="en-US" sz="1350" b="0" kern="1200" dirty="0">
                          <a:solidFill>
                            <a:schemeClr val="dk1"/>
                          </a:solidFill>
                          <a:latin typeface="+mn-lt"/>
                          <a:ea typeface="+mn-ea"/>
                          <a:cs typeface="+mn-cs"/>
                        </a:rPr>
                        <a:t>Income distribution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extLst>
                  <a:ext uri="{0D108BD9-81ED-4DB2-BD59-A6C34878D82A}">
                    <a16:rowId xmlns:a16="http://schemas.microsoft.com/office/drawing/2014/main" val="10000"/>
                  </a:ext>
                </a:extLst>
              </a:tr>
              <a:tr h="1133257">
                <a:tc>
                  <a:txBody>
                    <a:bodyPr/>
                    <a:lstStyle/>
                    <a:p>
                      <a:pPr>
                        <a:spcBef>
                          <a:spcPts val="300"/>
                        </a:spcBef>
                      </a:pPr>
                      <a:r>
                        <a:rPr lang="en-US" dirty="0"/>
                        <a:t>Economic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tc>
                  <a:txBody>
                    <a:bodyPr/>
                    <a:lstStyle/>
                    <a:p>
                      <a:pPr marL="228600" indent="-228600">
                        <a:spcBef>
                          <a:spcPts val="300"/>
                        </a:spcBef>
                        <a:buFont typeface="Arial" panose="020B0604020202020204" pitchFamily="34" charset="0"/>
                        <a:buChar char="•"/>
                      </a:pPr>
                      <a:r>
                        <a:rPr lang="en-US" dirty="0"/>
                        <a:t>Inflation rates</a:t>
                      </a:r>
                    </a:p>
                    <a:p>
                      <a:pPr marL="228600" indent="-228600">
                        <a:spcBef>
                          <a:spcPts val="300"/>
                        </a:spcBef>
                        <a:buFont typeface="Arial" panose="020B0604020202020204" pitchFamily="34" charset="0"/>
                        <a:buChar char="•"/>
                      </a:pPr>
                      <a:r>
                        <a:rPr lang="en-US" dirty="0"/>
                        <a:t>Interest rates</a:t>
                      </a:r>
                    </a:p>
                    <a:p>
                      <a:pPr marL="228600" indent="-228600">
                        <a:spcBef>
                          <a:spcPts val="300"/>
                        </a:spcBef>
                        <a:buFont typeface="Arial" panose="020B0604020202020204" pitchFamily="34" charset="0"/>
                        <a:buChar char="•"/>
                      </a:pPr>
                      <a:r>
                        <a:rPr lang="en-US" dirty="0"/>
                        <a:t>Trade deficits or surpluses</a:t>
                      </a:r>
                    </a:p>
                    <a:p>
                      <a:pPr marL="228600" indent="-228600">
                        <a:spcBef>
                          <a:spcPts val="300"/>
                        </a:spcBef>
                        <a:buFont typeface="Arial" panose="020B0604020202020204" pitchFamily="34" charset="0"/>
                        <a:buChar char="•"/>
                      </a:pPr>
                      <a:r>
                        <a:rPr lang="en-US" dirty="0"/>
                        <a:t>Budget deficits or surpluses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tc>
                  <a:txBody>
                    <a:bodyPr/>
                    <a:lstStyle/>
                    <a:p>
                      <a:pPr marL="228600" indent="-228600">
                        <a:spcBef>
                          <a:spcPts val="300"/>
                        </a:spcBef>
                        <a:buFont typeface="Arial" panose="020B0604020202020204" pitchFamily="34" charset="0"/>
                        <a:buChar char="•"/>
                      </a:pPr>
                      <a:r>
                        <a:rPr lang="en-US" dirty="0"/>
                        <a:t>Personal savings</a:t>
                      </a:r>
                      <a:r>
                        <a:rPr lang="en-US" baseline="0" dirty="0"/>
                        <a:t> rate</a:t>
                      </a:r>
                    </a:p>
                    <a:p>
                      <a:pPr marL="228600" indent="-228600">
                        <a:spcBef>
                          <a:spcPts val="300"/>
                        </a:spcBef>
                        <a:buFont typeface="Arial" panose="020B0604020202020204" pitchFamily="34" charset="0"/>
                        <a:buChar char="•"/>
                      </a:pPr>
                      <a:r>
                        <a:rPr lang="en-US" baseline="0" dirty="0"/>
                        <a:t>Business savings rates</a:t>
                      </a:r>
                    </a:p>
                    <a:p>
                      <a:pPr marL="228600" indent="-228600">
                        <a:spcBef>
                          <a:spcPts val="300"/>
                        </a:spcBef>
                        <a:buFont typeface="Arial" panose="020B0604020202020204" pitchFamily="34" charset="0"/>
                        <a:buChar char="•"/>
                      </a:pPr>
                      <a:r>
                        <a:rPr lang="en-US" baseline="0" dirty="0"/>
                        <a:t>Gross domestic product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extLst>
                  <a:ext uri="{0D108BD9-81ED-4DB2-BD59-A6C34878D82A}">
                    <a16:rowId xmlns:a16="http://schemas.microsoft.com/office/drawing/2014/main" val="10001"/>
                  </a:ext>
                </a:extLst>
              </a:tr>
              <a:tr h="852989">
                <a:tc>
                  <a:txBody>
                    <a:bodyPr/>
                    <a:lstStyle/>
                    <a:p>
                      <a:pPr>
                        <a:spcBef>
                          <a:spcPts val="300"/>
                        </a:spcBef>
                      </a:pPr>
                      <a:r>
                        <a:rPr lang="en-US" dirty="0"/>
                        <a:t>Political</a:t>
                      </a:r>
                      <a:r>
                        <a:rPr lang="en-US" spc="-1000" baseline="0" dirty="0"/>
                        <a:t> </a:t>
                      </a:r>
                      <a:r>
                        <a:rPr lang="en-US" dirty="0"/>
                        <a:t>/</a:t>
                      </a:r>
                      <a:r>
                        <a:rPr lang="en-US" spc="-1000" baseline="0" dirty="0"/>
                        <a:t> </a:t>
                      </a:r>
                      <a:r>
                        <a:rPr lang="en-US" dirty="0"/>
                        <a:t>Legal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D2AB"/>
                    </a:solidFill>
                  </a:tcPr>
                </a:tc>
                <a:tc>
                  <a:txBody>
                    <a:bodyPr/>
                    <a:lstStyle/>
                    <a:p>
                      <a:pPr marL="228600" indent="-228600">
                        <a:spcBef>
                          <a:spcPts val="300"/>
                        </a:spcBef>
                        <a:buFont typeface="Arial" panose="020B0604020202020204" pitchFamily="34" charset="0"/>
                        <a:buChar char="•"/>
                      </a:pPr>
                      <a:r>
                        <a:rPr lang="en-US" dirty="0"/>
                        <a:t>Antitrust laws</a:t>
                      </a:r>
                    </a:p>
                    <a:p>
                      <a:pPr marL="228600" indent="-228600">
                        <a:spcBef>
                          <a:spcPts val="300"/>
                        </a:spcBef>
                        <a:buFont typeface="Arial" panose="020B0604020202020204" pitchFamily="34" charset="0"/>
                        <a:buChar char="•"/>
                      </a:pPr>
                      <a:r>
                        <a:rPr lang="en-US" dirty="0"/>
                        <a:t>Taxation laws</a:t>
                      </a:r>
                    </a:p>
                    <a:p>
                      <a:pPr marL="228600" indent="-228600">
                        <a:spcBef>
                          <a:spcPts val="300"/>
                        </a:spcBef>
                        <a:buFont typeface="Arial" panose="020B0604020202020204" pitchFamily="34" charset="0"/>
                        <a:buChar char="•"/>
                      </a:pPr>
                      <a:r>
                        <a:rPr lang="en-US" dirty="0"/>
                        <a:t>Deregulation philosophies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D2AB"/>
                    </a:solidFill>
                  </a:tcPr>
                </a:tc>
                <a:tc>
                  <a:txBody>
                    <a:bodyPr/>
                    <a:lstStyle/>
                    <a:p>
                      <a:pPr marL="228600" indent="-228600">
                        <a:spcBef>
                          <a:spcPts val="300"/>
                        </a:spcBef>
                        <a:buFont typeface="Arial" panose="020B0604020202020204" pitchFamily="34" charset="0"/>
                        <a:buChar char="•"/>
                      </a:pPr>
                      <a:r>
                        <a:rPr lang="en-US" dirty="0"/>
                        <a:t>Labor training laws</a:t>
                      </a:r>
                    </a:p>
                    <a:p>
                      <a:pPr marL="228600" indent="-228600">
                        <a:spcBef>
                          <a:spcPts val="300"/>
                        </a:spcBef>
                        <a:buFont typeface="Arial" panose="020B0604020202020204" pitchFamily="34" charset="0"/>
                        <a:buChar char="•"/>
                      </a:pPr>
                      <a:r>
                        <a:rPr lang="en-US" dirty="0"/>
                        <a:t>Educational philosophies and policies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D2AB"/>
                    </a:solidFill>
                  </a:tcPr>
                </a:tc>
                <a:extLst>
                  <a:ext uri="{0D108BD9-81ED-4DB2-BD59-A6C34878D82A}">
                    <a16:rowId xmlns:a16="http://schemas.microsoft.com/office/drawing/2014/main" val="10002"/>
                  </a:ext>
                </a:extLst>
              </a:tr>
              <a:tr h="1230741">
                <a:tc>
                  <a:txBody>
                    <a:bodyPr/>
                    <a:lstStyle/>
                    <a:p>
                      <a:pPr>
                        <a:spcBef>
                          <a:spcPts val="300"/>
                        </a:spcBef>
                      </a:pPr>
                      <a:r>
                        <a:rPr lang="en-US" dirty="0"/>
                        <a:t>Sociocultural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BBA53"/>
                    </a:solidFill>
                  </a:tcPr>
                </a:tc>
                <a:tc>
                  <a:txBody>
                    <a:bodyPr/>
                    <a:lstStyle/>
                    <a:p>
                      <a:pPr marL="228600" indent="-228600">
                        <a:spcBef>
                          <a:spcPts val="300"/>
                        </a:spcBef>
                        <a:buFont typeface="Arial" panose="020B0604020202020204" pitchFamily="34" charset="0"/>
                        <a:buChar char="•"/>
                      </a:pPr>
                      <a:r>
                        <a:rPr lang="en-US" dirty="0"/>
                        <a:t>Women</a:t>
                      </a:r>
                      <a:r>
                        <a:rPr lang="en-US" baseline="0" dirty="0"/>
                        <a:t> in the workforce</a:t>
                      </a:r>
                    </a:p>
                    <a:p>
                      <a:pPr marL="228600" indent="-228600">
                        <a:spcBef>
                          <a:spcPts val="300"/>
                        </a:spcBef>
                        <a:buFont typeface="Arial" panose="020B0604020202020204" pitchFamily="34" charset="0"/>
                        <a:buChar char="•"/>
                      </a:pPr>
                      <a:r>
                        <a:rPr lang="en-US" baseline="0" dirty="0"/>
                        <a:t>Workforce diversity</a:t>
                      </a:r>
                    </a:p>
                    <a:p>
                      <a:pPr marL="228600" indent="-228600">
                        <a:spcBef>
                          <a:spcPts val="300"/>
                        </a:spcBef>
                        <a:buFont typeface="Arial" panose="020B0604020202020204" pitchFamily="34" charset="0"/>
                        <a:buChar char="•"/>
                      </a:pPr>
                      <a:r>
                        <a:rPr lang="en-US" baseline="0" dirty="0"/>
                        <a:t>Attitudes about the quality of work life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BBA53"/>
                    </a:solidFill>
                  </a:tcPr>
                </a:tc>
                <a:tc>
                  <a:txBody>
                    <a:bodyPr/>
                    <a:lstStyle/>
                    <a:p>
                      <a:pPr marL="228600" indent="-228600">
                        <a:spcBef>
                          <a:spcPts val="300"/>
                        </a:spcBef>
                        <a:buFont typeface="Arial" panose="020B0604020202020204" pitchFamily="34" charset="0"/>
                        <a:buChar char="•"/>
                      </a:pPr>
                      <a:r>
                        <a:rPr lang="en-US" dirty="0"/>
                        <a:t>Shifts in work and career preferences</a:t>
                      </a:r>
                    </a:p>
                    <a:p>
                      <a:pPr marL="228600" indent="-228600">
                        <a:spcBef>
                          <a:spcPts val="300"/>
                        </a:spcBef>
                        <a:buFont typeface="Arial" panose="020B0604020202020204" pitchFamily="34" charset="0"/>
                        <a:buChar char="•"/>
                      </a:pPr>
                      <a:r>
                        <a:rPr lang="en-US" dirty="0"/>
                        <a:t>Shifts in preferences regarding product and service characteristics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BBA53"/>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9751781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0659" y="330480"/>
            <a:ext cx="8633012" cy="1041120"/>
          </a:xfrm>
        </p:spPr>
        <p:txBody>
          <a:bodyPr/>
          <a:lstStyle/>
          <a:p>
            <a:r>
              <a:rPr lang="en-US" sz="2000" dirty="0"/>
              <a:t>Table 2.1 - The General Environment: Segments and Elements </a:t>
            </a:r>
            <a:r>
              <a:rPr lang="en-US" sz="1800" dirty="0"/>
              <a:t>(cont’d)</a:t>
            </a:r>
          </a:p>
        </p:txBody>
      </p:sp>
      <p:graphicFrame>
        <p:nvGraphicFramePr>
          <p:cNvPr id="5" name="Table Placeholder 4" descr="A three-column table provides an overview of the general environment by listing the segments of the general environment in the first column and elements in each of these segments in the second and third columns." title="Table 2.1 – The General Environment: Segments and Elements"/>
          <p:cNvGraphicFramePr>
            <a:graphicFrameLocks noGrp="1"/>
          </p:cNvGraphicFramePr>
          <p:nvPr>
            <p:ph type="tbl" sz="quarter" idx="10"/>
          </p:nvPr>
        </p:nvGraphicFramePr>
        <p:xfrm>
          <a:off x="457199" y="1766046"/>
          <a:ext cx="8247528" cy="3236260"/>
        </p:xfrm>
        <a:graphic>
          <a:graphicData uri="http://schemas.openxmlformats.org/drawingml/2006/table">
            <a:tbl>
              <a:tblPr firstRow="1" bandRow="1">
                <a:tableStyleId>{5C22544A-7EE6-4342-B048-85BDC9FD1C3A}</a:tableStyleId>
              </a:tblPr>
              <a:tblGrid>
                <a:gridCol w="1756418">
                  <a:extLst>
                    <a:ext uri="{9D8B030D-6E8A-4147-A177-3AD203B41FA5}">
                      <a16:colId xmlns:a16="http://schemas.microsoft.com/office/drawing/2014/main" val="20000"/>
                    </a:ext>
                  </a:extLst>
                </a:gridCol>
                <a:gridCol w="3207372">
                  <a:extLst>
                    <a:ext uri="{9D8B030D-6E8A-4147-A177-3AD203B41FA5}">
                      <a16:colId xmlns:a16="http://schemas.microsoft.com/office/drawing/2014/main" val="20001"/>
                    </a:ext>
                  </a:extLst>
                </a:gridCol>
                <a:gridCol w="3283738">
                  <a:extLst>
                    <a:ext uri="{9D8B030D-6E8A-4147-A177-3AD203B41FA5}">
                      <a16:colId xmlns:a16="http://schemas.microsoft.com/office/drawing/2014/main" val="20002"/>
                    </a:ext>
                  </a:extLst>
                </a:gridCol>
              </a:tblGrid>
              <a:tr h="981875">
                <a:tc>
                  <a:txBody>
                    <a:bodyPr/>
                    <a:lstStyle/>
                    <a:p>
                      <a:pPr marL="0" indent="0" algn="l" defTabSz="914400" rtl="0" eaLnBrk="1" latinLnBrk="0" hangingPunct="1">
                        <a:spcAft>
                          <a:spcPts val="300"/>
                        </a:spcAft>
                        <a:buFont typeface="Arial" panose="020B0604020202020204" pitchFamily="34" charset="0"/>
                        <a:buNone/>
                      </a:pPr>
                      <a:r>
                        <a:rPr lang="en-US" sz="1350" b="0" kern="1200" dirty="0">
                          <a:solidFill>
                            <a:schemeClr val="dk1"/>
                          </a:solidFill>
                          <a:latin typeface="+mn-lt"/>
                          <a:ea typeface="+mn-ea"/>
                          <a:cs typeface="+mn-cs"/>
                        </a:rPr>
                        <a:t>Technological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tc>
                  <a:txBody>
                    <a:bodyPr/>
                    <a:lstStyle/>
                    <a:p>
                      <a:pPr marL="228600" indent="-228600" algn="l" defTabSz="914400" rtl="0" eaLnBrk="1" latinLnBrk="0" hangingPunct="1">
                        <a:spcAft>
                          <a:spcPts val="300"/>
                        </a:spcAft>
                        <a:buFont typeface="Arial" panose="020B0604020202020204" pitchFamily="34" charset="0"/>
                        <a:buChar char="•"/>
                      </a:pPr>
                      <a:r>
                        <a:rPr lang="en-US" sz="1350" b="0" kern="1200" dirty="0">
                          <a:solidFill>
                            <a:schemeClr val="dk1"/>
                          </a:solidFill>
                          <a:latin typeface="+mn-lt"/>
                          <a:ea typeface="+mn-ea"/>
                          <a:cs typeface="+mn-cs"/>
                        </a:rPr>
                        <a:t>Product innovations</a:t>
                      </a:r>
                    </a:p>
                    <a:p>
                      <a:pPr marL="228600" indent="-228600" algn="l" defTabSz="914400" rtl="0" eaLnBrk="1" latinLnBrk="0" hangingPunct="1">
                        <a:spcAft>
                          <a:spcPts val="300"/>
                        </a:spcAft>
                        <a:buFont typeface="Arial" panose="020B0604020202020204" pitchFamily="34" charset="0"/>
                        <a:buChar char="•"/>
                      </a:pPr>
                      <a:r>
                        <a:rPr lang="en-US" sz="1350" b="0" kern="1200" dirty="0">
                          <a:solidFill>
                            <a:schemeClr val="dk1"/>
                          </a:solidFill>
                          <a:latin typeface="+mn-lt"/>
                          <a:ea typeface="+mn-ea"/>
                          <a:cs typeface="+mn-cs"/>
                        </a:rPr>
                        <a:t>Applications of knowledge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tc>
                  <a:txBody>
                    <a:bodyPr/>
                    <a:lstStyle/>
                    <a:p>
                      <a:pPr marL="228600" indent="-228600" algn="l" defTabSz="914400" rtl="0" eaLnBrk="1" latinLnBrk="0" hangingPunct="1">
                        <a:spcAft>
                          <a:spcPts val="300"/>
                        </a:spcAft>
                        <a:buFont typeface="Arial" panose="020B0604020202020204" pitchFamily="34" charset="0"/>
                        <a:buChar char="•"/>
                      </a:pPr>
                      <a:r>
                        <a:rPr lang="en-US" sz="1350" b="0" kern="1200" dirty="0">
                          <a:solidFill>
                            <a:schemeClr val="dk1"/>
                          </a:solidFill>
                          <a:latin typeface="+mn-lt"/>
                          <a:ea typeface="+mn-ea"/>
                          <a:cs typeface="+mn-cs"/>
                        </a:rPr>
                        <a:t>Focus of private and government-supported research and development (R &amp; D) expenditures</a:t>
                      </a:r>
                    </a:p>
                    <a:p>
                      <a:pPr marL="228600" indent="-228600" algn="l" defTabSz="914400" rtl="0" eaLnBrk="1" latinLnBrk="0" hangingPunct="1">
                        <a:spcAft>
                          <a:spcPts val="300"/>
                        </a:spcAft>
                        <a:buFont typeface="Arial" panose="020B0604020202020204" pitchFamily="34" charset="0"/>
                        <a:buChar char="•"/>
                      </a:pPr>
                      <a:r>
                        <a:rPr lang="en-US" sz="1350" b="0" kern="1200" dirty="0">
                          <a:solidFill>
                            <a:schemeClr val="dk1"/>
                          </a:solidFill>
                          <a:latin typeface="+mn-lt"/>
                          <a:ea typeface="+mn-ea"/>
                          <a:cs typeface="+mn-cs"/>
                        </a:rPr>
                        <a:t>New communication technologies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extLst>
                  <a:ext uri="{0D108BD9-81ED-4DB2-BD59-A6C34878D82A}">
                    <a16:rowId xmlns:a16="http://schemas.microsoft.com/office/drawing/2014/main" val="10000"/>
                  </a:ext>
                </a:extLst>
              </a:tr>
              <a:tr h="769790">
                <a:tc>
                  <a:txBody>
                    <a:bodyPr/>
                    <a:lstStyle/>
                    <a:p>
                      <a:pPr>
                        <a:spcAft>
                          <a:spcPts val="300"/>
                        </a:spcAft>
                      </a:pPr>
                      <a:r>
                        <a:rPr lang="en-US" dirty="0"/>
                        <a:t>Global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tc>
                  <a:txBody>
                    <a:bodyPr/>
                    <a:lstStyle/>
                    <a:p>
                      <a:pPr marL="228600" indent="-228600">
                        <a:spcAft>
                          <a:spcPts val="300"/>
                        </a:spcAft>
                        <a:buFont typeface="Arial" panose="020B0604020202020204" pitchFamily="34" charset="0"/>
                        <a:buChar char="•"/>
                      </a:pPr>
                      <a:r>
                        <a:rPr lang="en-US" dirty="0"/>
                        <a:t>Important political events</a:t>
                      </a:r>
                    </a:p>
                    <a:p>
                      <a:pPr marL="228600" indent="-228600">
                        <a:spcAft>
                          <a:spcPts val="300"/>
                        </a:spcAft>
                        <a:buFont typeface="Arial" panose="020B0604020202020204" pitchFamily="34" charset="0"/>
                        <a:buChar char="•"/>
                      </a:pPr>
                      <a:r>
                        <a:rPr lang="en-US" dirty="0"/>
                        <a:t>Critical global markets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tc>
                  <a:txBody>
                    <a:bodyPr/>
                    <a:lstStyle/>
                    <a:p>
                      <a:pPr marL="228600" indent="-228600">
                        <a:spcAft>
                          <a:spcPts val="300"/>
                        </a:spcAft>
                        <a:buFont typeface="Arial" panose="020B0604020202020204" pitchFamily="34" charset="0"/>
                        <a:buChar char="•"/>
                      </a:pPr>
                      <a:r>
                        <a:rPr lang="en-US" dirty="0"/>
                        <a:t>Newly industrialized countries</a:t>
                      </a:r>
                    </a:p>
                    <a:p>
                      <a:pPr marL="228600" indent="-228600">
                        <a:spcAft>
                          <a:spcPts val="300"/>
                        </a:spcAft>
                        <a:buFont typeface="Arial" panose="020B0604020202020204" pitchFamily="34" charset="0"/>
                        <a:buChar char="•"/>
                      </a:pPr>
                      <a:r>
                        <a:rPr lang="en-US" dirty="0"/>
                        <a:t>Different cultural and institutional attributes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extLst>
                  <a:ext uri="{0D108BD9-81ED-4DB2-BD59-A6C34878D82A}">
                    <a16:rowId xmlns:a16="http://schemas.microsoft.com/office/drawing/2014/main" val="10001"/>
                  </a:ext>
                </a:extLst>
              </a:tr>
              <a:tr h="1484595">
                <a:tc>
                  <a:txBody>
                    <a:bodyPr/>
                    <a:lstStyle/>
                    <a:p>
                      <a:pPr>
                        <a:spcAft>
                          <a:spcPts val="300"/>
                        </a:spcAft>
                      </a:pPr>
                      <a:r>
                        <a:rPr lang="en-US" dirty="0"/>
                        <a:t>Sustainable physical environment segment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CD2AB"/>
                    </a:solidFill>
                  </a:tcPr>
                </a:tc>
                <a:tc>
                  <a:txBody>
                    <a:bodyPr/>
                    <a:lstStyle/>
                    <a:p>
                      <a:pPr marL="228600" indent="-228600">
                        <a:spcAft>
                          <a:spcPts val="300"/>
                        </a:spcAft>
                        <a:buFont typeface="Arial" panose="020B0604020202020204" pitchFamily="34" charset="0"/>
                        <a:buChar char="•"/>
                      </a:pPr>
                      <a:r>
                        <a:rPr lang="en-US" dirty="0"/>
                        <a:t>Energy consumption</a:t>
                      </a:r>
                    </a:p>
                    <a:p>
                      <a:pPr marL="228600" indent="-228600">
                        <a:spcAft>
                          <a:spcPts val="300"/>
                        </a:spcAft>
                        <a:buFont typeface="Arial" panose="020B0604020202020204" pitchFamily="34" charset="0"/>
                        <a:buChar char="•"/>
                      </a:pPr>
                      <a:r>
                        <a:rPr lang="en-US" dirty="0"/>
                        <a:t>Practices used to develop</a:t>
                      </a:r>
                      <a:r>
                        <a:rPr lang="en-US" baseline="0" dirty="0"/>
                        <a:t> energy sources</a:t>
                      </a:r>
                    </a:p>
                    <a:p>
                      <a:pPr marL="228600" indent="-228600">
                        <a:spcAft>
                          <a:spcPts val="300"/>
                        </a:spcAft>
                        <a:buFont typeface="Arial" panose="020B0604020202020204" pitchFamily="34" charset="0"/>
                        <a:buChar char="•"/>
                      </a:pPr>
                      <a:r>
                        <a:rPr lang="en-US" baseline="0" dirty="0"/>
                        <a:t>Renewable energy efforts</a:t>
                      </a:r>
                    </a:p>
                    <a:p>
                      <a:pPr marL="228600" indent="-228600">
                        <a:spcAft>
                          <a:spcPts val="300"/>
                        </a:spcAft>
                        <a:buFont typeface="Arial" panose="020B0604020202020204" pitchFamily="34" charset="0"/>
                        <a:buChar char="•"/>
                      </a:pPr>
                      <a:r>
                        <a:rPr lang="en-US" baseline="0" dirty="0"/>
                        <a:t>Minimizing a firm’s environmental footprint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CD2AB"/>
                    </a:solidFill>
                  </a:tcPr>
                </a:tc>
                <a:tc>
                  <a:txBody>
                    <a:bodyPr/>
                    <a:lstStyle/>
                    <a:p>
                      <a:pPr marL="228600" indent="-228600">
                        <a:spcAft>
                          <a:spcPts val="300"/>
                        </a:spcAft>
                        <a:buFont typeface="Arial" panose="020B0604020202020204" pitchFamily="34" charset="0"/>
                        <a:buChar char="•"/>
                      </a:pPr>
                      <a:r>
                        <a:rPr lang="en-US" dirty="0"/>
                        <a:t>Availability of water as a resource</a:t>
                      </a:r>
                    </a:p>
                    <a:p>
                      <a:pPr marL="228600" indent="-228600">
                        <a:spcAft>
                          <a:spcPts val="300"/>
                        </a:spcAft>
                        <a:buFont typeface="Arial" panose="020B0604020202020204" pitchFamily="34" charset="0"/>
                        <a:buChar char="•"/>
                      </a:pPr>
                      <a:r>
                        <a:rPr lang="en-US" dirty="0"/>
                        <a:t>Producing environmentally</a:t>
                      </a:r>
                      <a:r>
                        <a:rPr lang="en-US" baseline="0" dirty="0"/>
                        <a:t> friendly products</a:t>
                      </a:r>
                    </a:p>
                    <a:p>
                      <a:pPr marL="228600" indent="-228600">
                        <a:spcAft>
                          <a:spcPts val="300"/>
                        </a:spcAft>
                        <a:buFont typeface="Arial" panose="020B0604020202020204" pitchFamily="34" charset="0"/>
                        <a:buChar char="•"/>
                      </a:pPr>
                      <a:r>
                        <a:rPr lang="en-US" baseline="0" dirty="0"/>
                        <a:t>Reacting to natural or man-made disasters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CD2AB"/>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74279144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Figure 2.1 - The External Environment</a:t>
            </a:r>
          </a:p>
        </p:txBody>
      </p:sp>
      <p:pic>
        <p:nvPicPr>
          <p:cNvPr id="5" name="Picture Placeholder 4" descr="A figure shows an overview of the external environment, which consists of the general, industry, and competitor environments. &#10;&#10;In the middle of the figure is a hexagon. In the top part of the hexagon, the words Industry Environment are shown in bold. Below this is a listing of the following set of factors that directly influence a firm and its competitive actions and responses: Threat of New Entrants, Power of Suppliers, Power of Buyers, Product Substitutes, and Intensity of Rivalry. Below this is a horizontal black line than spans the length of the hexagon. Below the black line are the words Competitor Environment in bold.&#10;&#10;Surrounding the hexagon are seven small ovals that represent the different segments of the general environment. They are as follows: Economic, Sustainable Physical, Sociocultural, Global, Technological, Political / Legal, and Demographic. Small arrows extend from the hexagon in the middle of the figure and point to these ovals." title="Figure 2.1 – The External Environment"/>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584961" y="1524000"/>
            <a:ext cx="5974080" cy="4800600"/>
          </a:xfrm>
        </p:spPr>
      </p:pic>
    </p:spTree>
    <p:extLst>
      <p:ext uri="{BB962C8B-B14F-4D97-AF65-F5344CB8AC3E}">
        <p14:creationId xmlns:p14="http://schemas.microsoft.com/office/powerpoint/2010/main" val="202423305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18FF-D413-806F-EB90-8E93DAEFFF88}"/>
              </a:ext>
            </a:extLst>
          </p:cNvPr>
          <p:cNvSpPr>
            <a:spLocks noGrp="1"/>
          </p:cNvSpPr>
          <p:nvPr>
            <p:ph type="title"/>
          </p:nvPr>
        </p:nvSpPr>
        <p:spPr/>
        <p:txBody>
          <a:bodyPr/>
          <a:lstStyle/>
          <a:p>
            <a:r>
              <a:rPr lang="en-GB" b="1" dirty="0"/>
              <a:t>Brainstorm – 5 mins</a:t>
            </a:r>
          </a:p>
        </p:txBody>
      </p:sp>
      <p:sp>
        <p:nvSpPr>
          <p:cNvPr id="3" name="Content Placeholder 2">
            <a:extLst>
              <a:ext uri="{FF2B5EF4-FFF2-40B4-BE49-F238E27FC236}">
                <a16:creationId xmlns:a16="http://schemas.microsoft.com/office/drawing/2014/main" id="{7888EE8F-E53D-A5A4-56DE-C8B5E1B5C460}"/>
              </a:ext>
            </a:extLst>
          </p:cNvPr>
          <p:cNvSpPr>
            <a:spLocks noGrp="1"/>
          </p:cNvSpPr>
          <p:nvPr>
            <p:ph idx="1"/>
          </p:nvPr>
        </p:nvSpPr>
        <p:spPr/>
        <p:txBody>
          <a:bodyPr/>
          <a:lstStyle/>
          <a:p>
            <a:pPr>
              <a:spcAft>
                <a:spcPts val="600"/>
              </a:spcAft>
            </a:pPr>
            <a:r>
              <a:rPr lang="en-GB" dirty="0">
                <a:solidFill>
                  <a:srgbClr val="231F1F"/>
                </a:solidFill>
              </a:rPr>
              <a:t>Example: McDonald’s adapting to changing consumer tastes (Opening Case).  </a:t>
            </a:r>
          </a:p>
          <a:p>
            <a:pPr>
              <a:spcAft>
                <a:spcPts val="600"/>
              </a:spcAft>
            </a:pPr>
            <a:r>
              <a:rPr lang="en-GB" dirty="0">
                <a:solidFill>
                  <a:srgbClr val="231F1F"/>
                </a:solidFill>
              </a:rPr>
              <a:t>Brainstorm (5 min): Ask students to list 2-3 external factors affecting McDonald’s</a:t>
            </a:r>
          </a:p>
          <a:p>
            <a:pPr>
              <a:spcAft>
                <a:spcPts val="600"/>
              </a:spcAft>
            </a:pPr>
            <a:r>
              <a:rPr lang="en-GB" dirty="0">
                <a:solidFill>
                  <a:srgbClr val="231F1F"/>
                </a:solidFill>
              </a:rPr>
              <a:t>Share one example with the class</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193961019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1" y="268942"/>
            <a:ext cx="8229599" cy="1041120"/>
          </a:xfrm>
        </p:spPr>
        <p:txBody>
          <a:bodyPr>
            <a:noAutofit/>
          </a:bodyPr>
          <a:lstStyle/>
          <a:p>
            <a:r>
              <a:rPr lang="en-US" sz="2800" dirty="0"/>
              <a:t>The Industry and Competitor Environments</a:t>
            </a:r>
            <a:endParaRPr lang="en-US" sz="1400" dirty="0"/>
          </a:p>
        </p:txBody>
      </p:sp>
      <p:sp>
        <p:nvSpPr>
          <p:cNvPr id="5" name="Text Placeholder 4"/>
          <p:cNvSpPr>
            <a:spLocks noGrp="1"/>
          </p:cNvSpPr>
          <p:nvPr>
            <p:ph type="body" sz="quarter" idx="10"/>
          </p:nvPr>
        </p:nvSpPr>
        <p:spPr/>
        <p:txBody>
          <a:bodyPr/>
          <a:lstStyle/>
          <a:p>
            <a:r>
              <a:rPr lang="en-US" sz="2000" dirty="0"/>
              <a:t>The </a:t>
            </a:r>
            <a:r>
              <a:rPr lang="en-US" sz="2000" b="1" dirty="0"/>
              <a:t>industry environment </a:t>
            </a:r>
            <a:r>
              <a:rPr lang="en-US" sz="2000" dirty="0"/>
              <a:t>is a set of factors that directly influences a firm and its competitive actions and responses:</a:t>
            </a:r>
          </a:p>
          <a:p>
            <a:pPr lvl="1"/>
            <a:r>
              <a:rPr lang="en-US" sz="1800" dirty="0"/>
              <a:t>The threat of new entrants</a:t>
            </a:r>
          </a:p>
          <a:p>
            <a:pPr lvl="1"/>
            <a:r>
              <a:rPr lang="en-US" sz="1800" dirty="0"/>
              <a:t>The power of suppliers</a:t>
            </a:r>
          </a:p>
          <a:p>
            <a:pPr lvl="1"/>
            <a:r>
              <a:rPr lang="en-US" sz="1800" dirty="0"/>
              <a:t>The power of buyers</a:t>
            </a:r>
          </a:p>
          <a:p>
            <a:pPr lvl="1"/>
            <a:r>
              <a:rPr lang="en-US" sz="1800" dirty="0"/>
              <a:t>The threat of product substitutes</a:t>
            </a:r>
          </a:p>
          <a:p>
            <a:pPr lvl="1"/>
            <a:r>
              <a:rPr lang="en-US" sz="1800" dirty="0"/>
              <a:t>The intensity of rivalry among competing firms</a:t>
            </a:r>
          </a:p>
          <a:p>
            <a:pPr marL="342900" lvl="1" indent="-342900"/>
            <a:r>
              <a:rPr lang="en-US" sz="2000" dirty="0">
                <a:ea typeface="+mn-ea"/>
                <a:cs typeface="+mn-cs"/>
              </a:rPr>
              <a:t>How companies gather and interpret information about their competitors is called </a:t>
            </a:r>
            <a:r>
              <a:rPr lang="en-US" sz="2000" b="1" dirty="0">
                <a:ea typeface="+mn-ea"/>
                <a:cs typeface="+mn-cs"/>
              </a:rPr>
              <a:t>competitor analysis</a:t>
            </a:r>
            <a:r>
              <a:rPr lang="en-US" sz="2000" dirty="0">
                <a:ea typeface="+mn-ea"/>
                <a:cs typeface="+mn-cs"/>
              </a:rPr>
              <a:t>.</a:t>
            </a:r>
          </a:p>
          <a:p>
            <a:pPr lvl="1"/>
            <a:r>
              <a:rPr lang="en-US" sz="1800" dirty="0"/>
              <a:t>Understanding the firm’s competitor environment complements the insights provided by studying the general and industry environments.</a:t>
            </a:r>
            <a:endParaRPr lang="en-US" sz="1000" dirty="0"/>
          </a:p>
        </p:txBody>
      </p:sp>
    </p:spTree>
    <p:extLst>
      <p:ext uri="{BB962C8B-B14F-4D97-AF65-F5344CB8AC3E}">
        <p14:creationId xmlns:p14="http://schemas.microsoft.com/office/powerpoint/2010/main" val="152486182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dirty="0"/>
              <a:t>The General, Industry, and Competitor Environments </a:t>
            </a:r>
            <a:r>
              <a:rPr lang="en-US" sz="1400" dirty="0"/>
              <a:t>(cont’d)</a:t>
            </a:r>
          </a:p>
        </p:txBody>
      </p:sp>
      <p:sp>
        <p:nvSpPr>
          <p:cNvPr id="5" name="Text Placeholder 4"/>
          <p:cNvSpPr>
            <a:spLocks noGrp="1"/>
          </p:cNvSpPr>
          <p:nvPr>
            <p:ph type="body" sz="quarter" idx="10"/>
          </p:nvPr>
        </p:nvSpPr>
        <p:spPr>
          <a:xfrm>
            <a:off x="457200" y="1417639"/>
            <a:ext cx="8229600" cy="4292880"/>
          </a:xfrm>
        </p:spPr>
        <p:txBody>
          <a:bodyPr>
            <a:normAutofit lnSpcReduction="10000"/>
          </a:bodyPr>
          <a:lstStyle/>
          <a:p>
            <a:r>
              <a:rPr lang="en-US" sz="2000" dirty="0"/>
              <a:t>An analysis of the </a:t>
            </a:r>
            <a:r>
              <a:rPr lang="en-US" sz="2000" b="1" dirty="0"/>
              <a:t>general environment </a:t>
            </a:r>
            <a:r>
              <a:rPr lang="en-US" sz="2000" dirty="0"/>
              <a:t>focuses on environmental trends and their implications.</a:t>
            </a:r>
          </a:p>
          <a:p>
            <a:r>
              <a:rPr lang="en-US" sz="2000" dirty="0"/>
              <a:t>An analysis of the </a:t>
            </a:r>
            <a:r>
              <a:rPr lang="en-US" sz="2000" b="1" dirty="0"/>
              <a:t>industry environment </a:t>
            </a:r>
            <a:r>
              <a:rPr lang="en-US" sz="2000" dirty="0"/>
              <a:t>focuses on the factors and conditions influencing an industry’s profitability potential.</a:t>
            </a:r>
          </a:p>
          <a:p>
            <a:r>
              <a:rPr lang="en-US" sz="2000" dirty="0"/>
              <a:t>An analysis of </a:t>
            </a:r>
            <a:r>
              <a:rPr lang="en-US" sz="2000" b="1" dirty="0"/>
              <a:t>competitors</a:t>
            </a:r>
            <a:r>
              <a:rPr lang="en-US" sz="2000" dirty="0"/>
              <a:t> is focused on predicting competitors’ actions, responses, and intentions.</a:t>
            </a:r>
          </a:p>
          <a:p>
            <a:pPr marL="342900" lvl="1" indent="-342900"/>
            <a:r>
              <a:rPr lang="en-US" sz="2000" dirty="0">
                <a:ea typeface="+mn-ea"/>
                <a:cs typeface="+mn-cs"/>
              </a:rPr>
              <a:t>In combination, the results of these three analyses influence the firm’s:</a:t>
            </a:r>
          </a:p>
          <a:p>
            <a:pPr marL="800100" lvl="3" indent="-342900"/>
            <a:r>
              <a:rPr lang="en-US" dirty="0">
                <a:ea typeface="+mn-ea"/>
                <a:cs typeface="+mn-cs"/>
              </a:rPr>
              <a:t>Vision</a:t>
            </a:r>
          </a:p>
          <a:p>
            <a:pPr marL="800100" lvl="3" indent="-342900"/>
            <a:r>
              <a:rPr lang="en-US" dirty="0">
                <a:ea typeface="+mn-ea"/>
                <a:cs typeface="+mn-cs"/>
              </a:rPr>
              <a:t>Mission</a:t>
            </a:r>
          </a:p>
          <a:p>
            <a:pPr marL="800100" lvl="3" indent="-342900"/>
            <a:r>
              <a:rPr lang="en-US" dirty="0">
                <a:ea typeface="+mn-ea"/>
                <a:cs typeface="+mn-cs"/>
              </a:rPr>
              <a:t>Choice of strategies</a:t>
            </a:r>
          </a:p>
          <a:p>
            <a:pPr marL="800100" lvl="3" indent="-342900"/>
            <a:r>
              <a:rPr lang="en-US" dirty="0">
                <a:ea typeface="+mn-ea"/>
                <a:cs typeface="+mn-cs"/>
              </a:rPr>
              <a:t>Competitive actions and responses it will take to implement those strategies</a:t>
            </a:r>
          </a:p>
        </p:txBody>
      </p:sp>
    </p:spTree>
    <p:extLst>
      <p:ext uri="{BB962C8B-B14F-4D97-AF65-F5344CB8AC3E}">
        <p14:creationId xmlns:p14="http://schemas.microsoft.com/office/powerpoint/2010/main" val="151163045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B8B25-7271-3497-2C80-95B670118E4F}"/>
              </a:ext>
            </a:extLst>
          </p:cNvPr>
          <p:cNvSpPr>
            <a:spLocks noGrp="1"/>
          </p:cNvSpPr>
          <p:nvPr>
            <p:ph type="title"/>
          </p:nvPr>
        </p:nvSpPr>
        <p:spPr/>
        <p:txBody>
          <a:bodyPr/>
          <a:lstStyle/>
          <a:p>
            <a:r>
              <a:rPr lang="en-GB" b="1" dirty="0"/>
              <a:t>Class discussion</a:t>
            </a:r>
          </a:p>
        </p:txBody>
      </p:sp>
      <p:sp>
        <p:nvSpPr>
          <p:cNvPr id="3" name="Content Placeholder 2">
            <a:extLst>
              <a:ext uri="{FF2B5EF4-FFF2-40B4-BE49-F238E27FC236}">
                <a16:creationId xmlns:a16="http://schemas.microsoft.com/office/drawing/2014/main" id="{4709A657-70AE-5510-4BA6-F9877AFA0CEC}"/>
              </a:ext>
            </a:extLst>
          </p:cNvPr>
          <p:cNvSpPr>
            <a:spLocks noGrp="1"/>
          </p:cNvSpPr>
          <p:nvPr>
            <p:ph idx="1"/>
          </p:nvPr>
        </p:nvSpPr>
        <p:spPr/>
        <p:txBody>
          <a:bodyPr/>
          <a:lstStyle/>
          <a:p>
            <a:pPr>
              <a:spcAft>
                <a:spcPts val="600"/>
              </a:spcAft>
            </a:pPr>
            <a:r>
              <a:rPr lang="en-GB" dirty="0">
                <a:solidFill>
                  <a:srgbClr val="231F1F"/>
                </a:solidFill>
              </a:rPr>
              <a:t>Provide a list of factors (e.g., “new tech,” “rival pricing”). </a:t>
            </a:r>
          </a:p>
          <a:p>
            <a:pPr>
              <a:spcAft>
                <a:spcPts val="600"/>
              </a:spcAft>
            </a:pPr>
            <a:r>
              <a:rPr lang="en-GB" dirty="0">
                <a:solidFill>
                  <a:srgbClr val="231F1F"/>
                </a:solidFill>
              </a:rPr>
              <a:t>In pairs, categorize them as general, industry, or competitor-related. </a:t>
            </a:r>
          </a:p>
          <a:p>
            <a:pPr>
              <a:spcAft>
                <a:spcPts val="600"/>
              </a:spcAft>
            </a:pPr>
            <a:r>
              <a:rPr lang="en-GB" dirty="0">
                <a:solidFill>
                  <a:srgbClr val="231F1F"/>
                </a:solidFill>
              </a:rPr>
              <a:t>Discuss as a class</a:t>
            </a:r>
            <a:r>
              <a:rPr lang="en-GB" sz="1800" dirty="0">
                <a:effectLst/>
                <a:latin typeface="Garamond" panose="02020404030301010803" pitchFamily="18" charset="0"/>
                <a:ea typeface="Aptos" panose="020B000402020202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68300386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US" b="1" dirty="0"/>
              <a:t>External Environmental Analysis</a:t>
            </a:r>
          </a:p>
        </p:txBody>
      </p:sp>
      <p:sp>
        <p:nvSpPr>
          <p:cNvPr id="5" name="Text Placeholder 4"/>
          <p:cNvSpPr>
            <a:spLocks noGrp="1"/>
          </p:cNvSpPr>
          <p:nvPr>
            <p:ph idx="1"/>
          </p:nvPr>
        </p:nvSpPr>
        <p:spPr>
          <a:xfrm>
            <a:off x="457200" y="1600201"/>
            <a:ext cx="8229600" cy="3917032"/>
          </a:xfrm>
        </p:spPr>
        <p:txBody>
          <a:bodyPr>
            <a:normAutofit/>
          </a:bodyPr>
          <a:lstStyle/>
          <a:p>
            <a:pPr>
              <a:lnSpc>
                <a:spcPct val="90000"/>
              </a:lnSpc>
            </a:pPr>
            <a:r>
              <a:rPr lang="en-US"/>
              <a:t>To cope with often ambiguous and incomplete environmental data and to increase understanding of the general environment, firms complete an </a:t>
            </a:r>
            <a:r>
              <a:rPr lang="en-US" i="1"/>
              <a:t>external environmental analysis</a:t>
            </a:r>
            <a:r>
              <a:rPr lang="en-US"/>
              <a:t>.</a:t>
            </a:r>
          </a:p>
          <a:p>
            <a:pPr lvl="1">
              <a:lnSpc>
                <a:spcPct val="90000"/>
              </a:lnSpc>
            </a:pPr>
            <a:r>
              <a:rPr lang="en-US" sz="2400"/>
              <a:t>The four parts of an external environmental analysis are:</a:t>
            </a:r>
          </a:p>
          <a:p>
            <a:pPr marL="1257300" lvl="2" indent="-342900">
              <a:lnSpc>
                <a:spcPct val="90000"/>
              </a:lnSpc>
              <a:buFont typeface="+mj-lt"/>
              <a:buAutoNum type="arabicPeriod"/>
            </a:pPr>
            <a:r>
              <a:rPr lang="en-US" sz="2400"/>
              <a:t>Scanning</a:t>
            </a:r>
          </a:p>
          <a:p>
            <a:pPr marL="1257300" lvl="2" indent="-342900">
              <a:lnSpc>
                <a:spcPct val="90000"/>
              </a:lnSpc>
              <a:buFont typeface="+mj-lt"/>
              <a:buAutoNum type="arabicPeriod"/>
            </a:pPr>
            <a:r>
              <a:rPr lang="en-US" sz="2400"/>
              <a:t>Monitoring</a:t>
            </a:r>
          </a:p>
          <a:p>
            <a:pPr marL="1257300" lvl="2" indent="-342900">
              <a:lnSpc>
                <a:spcPct val="90000"/>
              </a:lnSpc>
              <a:buFont typeface="+mj-lt"/>
              <a:buAutoNum type="arabicPeriod"/>
            </a:pPr>
            <a:r>
              <a:rPr lang="en-US" sz="2400"/>
              <a:t>Forecasting</a:t>
            </a:r>
          </a:p>
          <a:p>
            <a:pPr marL="1257300" lvl="2" indent="-342900">
              <a:lnSpc>
                <a:spcPct val="90000"/>
              </a:lnSpc>
              <a:buFont typeface="+mj-lt"/>
              <a:buAutoNum type="arabicPeriod"/>
            </a:pPr>
            <a:r>
              <a:rPr lang="en-US" sz="2400"/>
              <a:t>Assessing</a:t>
            </a:r>
          </a:p>
        </p:txBody>
      </p:sp>
    </p:spTree>
    <p:extLst>
      <p:ext uri="{BB962C8B-B14F-4D97-AF65-F5344CB8AC3E}">
        <p14:creationId xmlns:p14="http://schemas.microsoft.com/office/powerpoint/2010/main" val="2532038916"/>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2" y="376518"/>
            <a:ext cx="8328210" cy="1041120"/>
          </a:xfrm>
        </p:spPr>
        <p:txBody>
          <a:bodyPr>
            <a:normAutofit/>
          </a:bodyPr>
          <a:lstStyle/>
          <a:p>
            <a:r>
              <a:rPr lang="en-US" sz="2400" dirty="0"/>
              <a:t>Table 2.2 - Parts of the External Environmental Analysis</a:t>
            </a:r>
          </a:p>
        </p:txBody>
      </p:sp>
      <p:graphicFrame>
        <p:nvGraphicFramePr>
          <p:cNvPr id="5" name="Table Placeholder 4" descr="A table lists and describes the four parts of an external environmental analysis." title="Table 2.2 – Parts of the External Environment Analysis"/>
          <p:cNvGraphicFramePr>
            <a:graphicFrameLocks noGrp="1"/>
          </p:cNvGraphicFramePr>
          <p:nvPr>
            <p:ph type="tbl" sz="quarter" idx="10"/>
            <p:extLst>
              <p:ext uri="{D42A27DB-BD31-4B8C-83A1-F6EECF244321}">
                <p14:modId xmlns:p14="http://schemas.microsoft.com/office/powerpoint/2010/main" val="1654027953"/>
              </p:ext>
            </p:extLst>
          </p:nvPr>
        </p:nvGraphicFramePr>
        <p:xfrm>
          <a:off x="457202" y="2011680"/>
          <a:ext cx="8229600" cy="28346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0000"/>
                    </a:ext>
                  </a:extLst>
                </a:gridCol>
                <a:gridCol w="6324600">
                  <a:extLst>
                    <a:ext uri="{9D8B030D-6E8A-4147-A177-3AD203B41FA5}">
                      <a16:colId xmlns:a16="http://schemas.microsoft.com/office/drawing/2014/main" val="20001"/>
                    </a:ext>
                  </a:extLst>
                </a:gridCol>
              </a:tblGrid>
              <a:tr h="370840">
                <a:tc>
                  <a:txBody>
                    <a:bodyPr/>
                    <a:lstStyle/>
                    <a:p>
                      <a:pPr marL="0" indent="0" algn="l" defTabSz="685800" rtl="0" eaLnBrk="1" latinLnBrk="0" hangingPunct="1">
                        <a:buFont typeface="Arial" panose="020B0604020202020204" pitchFamily="34" charset="0"/>
                        <a:buNone/>
                      </a:pPr>
                      <a:r>
                        <a:rPr lang="en-US" sz="1800" b="0" kern="1200" dirty="0">
                          <a:solidFill>
                            <a:schemeClr val="dk1"/>
                          </a:solidFill>
                          <a:latin typeface="+mn-lt"/>
                          <a:ea typeface="+mn-ea"/>
                          <a:cs typeface="+mn-cs"/>
                        </a:rPr>
                        <a:t>Scanning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tc>
                  <a:txBody>
                    <a:bodyPr/>
                    <a:lstStyle/>
                    <a:p>
                      <a:pPr marL="0" indent="-285750" algn="l" defTabSz="685800" rtl="0" eaLnBrk="1" latinLnBrk="0" hangingPunct="1">
                        <a:buFont typeface="Arial" panose="020B0604020202020204" pitchFamily="34" charset="0"/>
                        <a:buChar char="•"/>
                      </a:pPr>
                      <a:r>
                        <a:rPr lang="en-US" sz="1800" b="0" kern="1200" dirty="0">
                          <a:solidFill>
                            <a:schemeClr val="dk1"/>
                          </a:solidFill>
                          <a:latin typeface="+mn-lt"/>
                          <a:ea typeface="+mn-ea"/>
                          <a:cs typeface="+mn-cs"/>
                        </a:rPr>
                        <a:t>Identifying early signals of environmental changes and trends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CD2AB"/>
                    </a:solidFill>
                  </a:tcPr>
                </a:tc>
                <a:extLst>
                  <a:ext uri="{0D108BD9-81ED-4DB2-BD59-A6C34878D82A}">
                    <a16:rowId xmlns:a16="http://schemas.microsoft.com/office/drawing/2014/main" val="10000"/>
                  </a:ext>
                </a:extLst>
              </a:tr>
              <a:tr h="370840">
                <a:tc>
                  <a:txBody>
                    <a:bodyPr/>
                    <a:lstStyle/>
                    <a:p>
                      <a:r>
                        <a:rPr lang="en-US" sz="1800" dirty="0"/>
                        <a:t>Monitoring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tc>
                  <a:txBody>
                    <a:bodyPr/>
                    <a:lstStyle/>
                    <a:p>
                      <a:pPr marL="285750" indent="-285750">
                        <a:buFont typeface="Arial" panose="020B0604020202020204" pitchFamily="34" charset="0"/>
                        <a:buChar char="•"/>
                      </a:pPr>
                      <a:r>
                        <a:rPr lang="en-US" sz="1800" dirty="0"/>
                        <a:t>Detecting meaning through ongoing observations of environmental changes and trends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BBA53"/>
                    </a:solidFill>
                  </a:tcPr>
                </a:tc>
                <a:extLst>
                  <a:ext uri="{0D108BD9-81ED-4DB2-BD59-A6C34878D82A}">
                    <a16:rowId xmlns:a16="http://schemas.microsoft.com/office/drawing/2014/main" val="10001"/>
                  </a:ext>
                </a:extLst>
              </a:tr>
              <a:tr h="370840">
                <a:tc>
                  <a:txBody>
                    <a:bodyPr/>
                    <a:lstStyle/>
                    <a:p>
                      <a:r>
                        <a:rPr lang="en-US" sz="1800" dirty="0"/>
                        <a:t>Forecasting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D2AB"/>
                    </a:solidFill>
                  </a:tcPr>
                </a:tc>
                <a:tc>
                  <a:txBody>
                    <a:bodyPr/>
                    <a:lstStyle/>
                    <a:p>
                      <a:pPr marL="285750" indent="-285750">
                        <a:buFont typeface="Arial" panose="020B0604020202020204" pitchFamily="34" charset="0"/>
                        <a:buChar char="•"/>
                      </a:pPr>
                      <a:r>
                        <a:rPr lang="en-US" sz="1800" dirty="0"/>
                        <a:t>Developing projections of anticipated outcomes based on monitored changes and trends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CD2AB"/>
                    </a:solidFill>
                  </a:tcPr>
                </a:tc>
                <a:extLst>
                  <a:ext uri="{0D108BD9-81ED-4DB2-BD59-A6C34878D82A}">
                    <a16:rowId xmlns:a16="http://schemas.microsoft.com/office/drawing/2014/main" val="10002"/>
                  </a:ext>
                </a:extLst>
              </a:tr>
              <a:tr h="370840">
                <a:tc>
                  <a:txBody>
                    <a:bodyPr/>
                    <a:lstStyle/>
                    <a:p>
                      <a:r>
                        <a:rPr lang="en-US" sz="1800" dirty="0"/>
                        <a:t>Assessing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BBA53"/>
                    </a:solidFill>
                  </a:tcPr>
                </a:tc>
                <a:tc>
                  <a:txBody>
                    <a:bodyPr/>
                    <a:lstStyle/>
                    <a:p>
                      <a:pPr marL="285750" indent="-285750">
                        <a:buFont typeface="Arial" panose="020B0604020202020204" pitchFamily="34" charset="0"/>
                        <a:buChar char="•"/>
                      </a:pPr>
                      <a:r>
                        <a:rPr lang="en-US" sz="1800" dirty="0"/>
                        <a:t>Determining the timing and importance of environmental changes and trends for firms’ strategies and their management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BBA53"/>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44172637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External Environmental Analysis </a:t>
            </a:r>
            <a:r>
              <a:rPr lang="en-US" sz="1800" dirty="0"/>
              <a:t>(cont’d)</a:t>
            </a:r>
            <a:endParaRPr lang="en-US" sz="1100" dirty="0"/>
          </a:p>
        </p:txBody>
      </p:sp>
      <p:sp>
        <p:nvSpPr>
          <p:cNvPr id="5" name="Text Placeholder 4"/>
          <p:cNvSpPr>
            <a:spLocks noGrp="1"/>
          </p:cNvSpPr>
          <p:nvPr>
            <p:ph type="body" sz="quarter" idx="10"/>
          </p:nvPr>
        </p:nvSpPr>
        <p:spPr/>
        <p:txBody>
          <a:bodyPr/>
          <a:lstStyle/>
          <a:p>
            <a:r>
              <a:rPr lang="en-US" sz="2400" dirty="0"/>
              <a:t>Identifying opportunities and threats is an important objective of studying the general environment.</a:t>
            </a:r>
          </a:p>
          <a:p>
            <a:pPr lvl="1"/>
            <a:r>
              <a:rPr lang="en-US" sz="2000" dirty="0"/>
              <a:t>An </a:t>
            </a:r>
            <a:r>
              <a:rPr lang="en-US" sz="2000" b="1" dirty="0"/>
              <a:t>opportunity</a:t>
            </a:r>
            <a:r>
              <a:rPr lang="en-US" sz="2000" dirty="0"/>
              <a:t> is a condition in the general environment that, if exploited effectively, helps a company reach strategic competitiveness.</a:t>
            </a:r>
          </a:p>
          <a:p>
            <a:pPr lvl="1"/>
            <a:r>
              <a:rPr lang="en-US" sz="2000" dirty="0"/>
              <a:t>A </a:t>
            </a:r>
            <a:r>
              <a:rPr lang="en-US" sz="2000" b="1" dirty="0"/>
              <a:t>threat</a:t>
            </a:r>
            <a:r>
              <a:rPr lang="en-US" sz="2000" dirty="0"/>
              <a:t> is a condition in the general environment that may hinder a company’s efforts to achieve strategic competitiveness.</a:t>
            </a:r>
          </a:p>
          <a:p>
            <a:pPr marL="342900" lvl="1" indent="-342900"/>
            <a:r>
              <a:rPr lang="en-US" dirty="0">
                <a:ea typeface="+mn-ea"/>
                <a:cs typeface="+mn-cs"/>
              </a:rPr>
              <a:t>Effective scanning, monitoring, forecasting, and assessing are vital to the firm’s efforts to recognize and evaluate opportunities and threats.</a:t>
            </a:r>
          </a:p>
        </p:txBody>
      </p:sp>
    </p:spTree>
    <p:extLst>
      <p:ext uri="{BB962C8B-B14F-4D97-AF65-F5344CB8AC3E}">
        <p14:creationId xmlns:p14="http://schemas.microsoft.com/office/powerpoint/2010/main" val="795861194"/>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US" b="1" dirty="0"/>
              <a:t>Scanning</a:t>
            </a:r>
          </a:p>
        </p:txBody>
      </p:sp>
      <p:pic>
        <p:nvPicPr>
          <p:cNvPr id="3" name="Content Placeholder 2" descr="Man and woman at clothing store counter">
            <a:extLst>
              <a:ext uri="{FF2B5EF4-FFF2-40B4-BE49-F238E27FC236}">
                <a16:creationId xmlns:a16="http://schemas.microsoft.com/office/drawing/2014/main" id="{D11428A9-F105-5338-B7C0-7B5AD4FCCB2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l="24898" r="7522" b="-2"/>
          <a:stretch/>
        </p:blipFill>
        <p:spPr>
          <a:xfrm>
            <a:off x="457200" y="1600201"/>
            <a:ext cx="4038600" cy="3989040"/>
          </a:xfrm>
          <a:noFill/>
        </p:spPr>
      </p:pic>
      <p:sp>
        <p:nvSpPr>
          <p:cNvPr id="5" name="Text Placeholder 4"/>
          <p:cNvSpPr>
            <a:spLocks noGrp="1"/>
          </p:cNvSpPr>
          <p:nvPr>
            <p:ph sz="half" idx="2"/>
          </p:nvPr>
        </p:nvSpPr>
        <p:spPr>
          <a:xfrm>
            <a:off x="4648200" y="1600201"/>
            <a:ext cx="4038600" cy="3989040"/>
          </a:xfrm>
        </p:spPr>
        <p:txBody>
          <a:bodyPr>
            <a:normAutofit/>
          </a:bodyPr>
          <a:lstStyle/>
          <a:p>
            <a:pPr>
              <a:lnSpc>
                <a:spcPct val="90000"/>
              </a:lnSpc>
            </a:pPr>
            <a:r>
              <a:rPr lang="en-US" sz="1900" spc="-40"/>
              <a:t>Scanning entails the study of all segments in the general environment.</a:t>
            </a:r>
          </a:p>
          <a:p>
            <a:pPr>
              <a:lnSpc>
                <a:spcPct val="90000"/>
              </a:lnSpc>
            </a:pPr>
            <a:r>
              <a:rPr lang="en-US" sz="1900" spc="-40"/>
              <a:t>Through scanning, firms:</a:t>
            </a:r>
          </a:p>
          <a:p>
            <a:pPr lvl="1">
              <a:lnSpc>
                <a:spcPct val="90000"/>
              </a:lnSpc>
            </a:pPr>
            <a:r>
              <a:rPr lang="en-US" sz="1900" spc="-40"/>
              <a:t>Identify early signals of potential changes in the general environment</a:t>
            </a:r>
          </a:p>
          <a:p>
            <a:pPr lvl="1">
              <a:lnSpc>
                <a:spcPct val="90000"/>
              </a:lnSpc>
            </a:pPr>
            <a:r>
              <a:rPr lang="en-US" sz="1900" spc="-40"/>
              <a:t>Detect changes that are already under way</a:t>
            </a:r>
          </a:p>
          <a:p>
            <a:pPr>
              <a:lnSpc>
                <a:spcPct val="90000"/>
              </a:lnSpc>
            </a:pPr>
            <a:r>
              <a:rPr lang="en-US" sz="1900" spc="-40"/>
              <a:t>Scanning activities must be aligned with the organizational context.</a:t>
            </a:r>
          </a:p>
          <a:p>
            <a:pPr>
              <a:lnSpc>
                <a:spcPct val="90000"/>
              </a:lnSpc>
            </a:pPr>
            <a:r>
              <a:rPr lang="en-US" sz="1900" spc="-40"/>
              <a:t>The Internet provides a wealth of opportunities for scanning.</a:t>
            </a:r>
            <a:endParaRPr lang="en-US" sz="1900" spc="-10"/>
          </a:p>
          <a:p>
            <a:pPr marL="0" indent="0">
              <a:lnSpc>
                <a:spcPct val="90000"/>
              </a:lnSpc>
              <a:buNone/>
            </a:pPr>
            <a:endParaRPr lang="en-US" sz="1900" b="1"/>
          </a:p>
        </p:txBody>
      </p:sp>
    </p:spTree>
    <p:extLst>
      <p:ext uri="{BB962C8B-B14F-4D97-AF65-F5344CB8AC3E}">
        <p14:creationId xmlns:p14="http://schemas.microsoft.com/office/powerpoint/2010/main" val="341539292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US" b="1" dirty="0"/>
              <a:t>Monitoring</a:t>
            </a:r>
          </a:p>
        </p:txBody>
      </p:sp>
      <p:sp>
        <p:nvSpPr>
          <p:cNvPr id="5" name="Text Placeholder 4"/>
          <p:cNvSpPr>
            <a:spLocks noGrp="1"/>
          </p:cNvSpPr>
          <p:nvPr>
            <p:ph sz="half" idx="1"/>
          </p:nvPr>
        </p:nvSpPr>
        <p:spPr>
          <a:xfrm>
            <a:off x="457200" y="1600201"/>
            <a:ext cx="4038600" cy="3989040"/>
          </a:xfrm>
        </p:spPr>
        <p:txBody>
          <a:bodyPr>
            <a:normAutofit/>
          </a:bodyPr>
          <a:lstStyle/>
          <a:p>
            <a:r>
              <a:rPr lang="en-US" spc="-40" dirty="0"/>
              <a:t>When monitoring, analysts observe environmental changes to see if an important trend is emerging from among those spotted through scanning.</a:t>
            </a:r>
          </a:p>
          <a:p>
            <a:r>
              <a:rPr lang="en-US" spc="-40" dirty="0"/>
              <a:t>Effective monitoring requires the firm to identify important stakeholders and understand its reputation among these stakeholders as the foundation for serving their unique needs.</a:t>
            </a:r>
          </a:p>
          <a:p>
            <a:pPr marL="0" indent="0">
              <a:buNone/>
            </a:pPr>
            <a:endParaRPr lang="en-US" b="1" dirty="0"/>
          </a:p>
        </p:txBody>
      </p:sp>
      <p:pic>
        <p:nvPicPr>
          <p:cNvPr id="13" name="Content Placeholder 2" descr="Simple computer illustration">
            <a:extLst>
              <a:ext uri="{FF2B5EF4-FFF2-40B4-BE49-F238E27FC236}">
                <a16:creationId xmlns:a16="http://schemas.microsoft.com/office/drawing/2014/main" id="{057EEFD8-9E0D-7592-CBE4-594ED7978A6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1996" r="11061" b="1"/>
          <a:stretch/>
        </p:blipFill>
        <p:spPr>
          <a:xfrm>
            <a:off x="4648200" y="1600201"/>
            <a:ext cx="4038600" cy="3989040"/>
          </a:xfrm>
          <a:noFill/>
        </p:spPr>
      </p:pic>
    </p:spTree>
    <p:extLst>
      <p:ext uri="{BB962C8B-B14F-4D97-AF65-F5344CB8AC3E}">
        <p14:creationId xmlns:p14="http://schemas.microsoft.com/office/powerpoint/2010/main" val="70483169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US" b="1" dirty="0"/>
              <a:t>Forecasting</a:t>
            </a:r>
          </a:p>
        </p:txBody>
      </p:sp>
      <p:pic>
        <p:nvPicPr>
          <p:cNvPr id="3" name="Content Placeholder 2" descr="Blue and orange gradient with arrows">
            <a:extLst>
              <a:ext uri="{FF2B5EF4-FFF2-40B4-BE49-F238E27FC236}">
                <a16:creationId xmlns:a16="http://schemas.microsoft.com/office/drawing/2014/main" id="{7171269D-F470-70C2-1C0C-EEDCCFFF432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l="33716" r="5538"/>
          <a:stretch/>
        </p:blipFill>
        <p:spPr>
          <a:xfrm>
            <a:off x="457200" y="1600201"/>
            <a:ext cx="4038600" cy="3989040"/>
          </a:xfrm>
          <a:noFill/>
        </p:spPr>
      </p:pic>
      <p:sp>
        <p:nvSpPr>
          <p:cNvPr id="5" name="Text Placeholder 4"/>
          <p:cNvSpPr>
            <a:spLocks noGrp="1"/>
          </p:cNvSpPr>
          <p:nvPr>
            <p:ph sz="half" idx="2"/>
          </p:nvPr>
        </p:nvSpPr>
        <p:spPr>
          <a:xfrm>
            <a:off x="4648200" y="1600201"/>
            <a:ext cx="4038600" cy="3989040"/>
          </a:xfrm>
        </p:spPr>
        <p:txBody>
          <a:bodyPr>
            <a:normAutofit/>
          </a:bodyPr>
          <a:lstStyle/>
          <a:p>
            <a:r>
              <a:rPr lang="en-US" sz="1900" spc="-40" dirty="0"/>
              <a:t>When forecasting, analysts develop feasible projections of what might happen, and how quickly, because of the events and trends detected through scanning and monitoring.</a:t>
            </a:r>
          </a:p>
          <a:p>
            <a:r>
              <a:rPr lang="en-US" sz="1900" spc="-40" dirty="0"/>
              <a:t>Forecasting events and outcomes accurately is challenging.</a:t>
            </a:r>
          </a:p>
          <a:p>
            <a:r>
              <a:rPr lang="en-US" sz="1900" spc="-40" dirty="0"/>
              <a:t>Forecasting demand for new technological products is difficult because technology trends are continually shortening product life cycles.</a:t>
            </a:r>
          </a:p>
          <a:p>
            <a:pPr marL="0" indent="0">
              <a:buNone/>
            </a:pPr>
            <a:endParaRPr lang="en-US" sz="1900" b="1" dirty="0"/>
          </a:p>
        </p:txBody>
      </p:sp>
    </p:spTree>
    <p:extLst>
      <p:ext uri="{BB962C8B-B14F-4D97-AF65-F5344CB8AC3E}">
        <p14:creationId xmlns:p14="http://schemas.microsoft.com/office/powerpoint/2010/main" val="3201894014"/>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US" b="1" dirty="0"/>
              <a:t>Assessing</a:t>
            </a:r>
          </a:p>
        </p:txBody>
      </p:sp>
      <p:sp>
        <p:nvSpPr>
          <p:cNvPr id="5" name="Text Placeholder 4"/>
          <p:cNvSpPr>
            <a:spLocks noGrp="1"/>
          </p:cNvSpPr>
          <p:nvPr>
            <p:ph sz="half" idx="1"/>
          </p:nvPr>
        </p:nvSpPr>
        <p:spPr>
          <a:xfrm>
            <a:off x="457200" y="1600201"/>
            <a:ext cx="4038600" cy="3989040"/>
          </a:xfrm>
        </p:spPr>
        <p:txBody>
          <a:bodyPr>
            <a:normAutofit/>
          </a:bodyPr>
          <a:lstStyle/>
          <a:p>
            <a:pPr>
              <a:lnSpc>
                <a:spcPct val="90000"/>
              </a:lnSpc>
            </a:pPr>
            <a:r>
              <a:rPr lang="en-US" sz="1800" spc="-40"/>
              <a:t>When assessing, the objective is to determine the timing and significance of the effects of environmental changes and trends that have been identified.</a:t>
            </a:r>
          </a:p>
          <a:p>
            <a:pPr>
              <a:lnSpc>
                <a:spcPct val="90000"/>
              </a:lnSpc>
            </a:pPr>
            <a:r>
              <a:rPr lang="en-US" sz="1800" spc="-40"/>
              <a:t>The intent of assessment is to specify the implications of understanding the general environment.</a:t>
            </a:r>
          </a:p>
          <a:p>
            <a:pPr>
              <a:lnSpc>
                <a:spcPct val="90000"/>
              </a:lnSpc>
            </a:pPr>
            <a:r>
              <a:rPr lang="en-US" sz="1800" spc="-40"/>
              <a:t>Although gathering and organizing information is important, appropriately interpreting that information to determine if an identified trend in the general environment is an opportunity or threat is critical.</a:t>
            </a:r>
          </a:p>
          <a:p>
            <a:pPr marL="0" indent="0">
              <a:lnSpc>
                <a:spcPct val="90000"/>
              </a:lnSpc>
              <a:buNone/>
            </a:pPr>
            <a:endParaRPr lang="en-US" sz="1800" b="1"/>
          </a:p>
        </p:txBody>
      </p:sp>
      <p:pic>
        <p:nvPicPr>
          <p:cNvPr id="6" name="Content Placeholder 8" descr="Person sitting at desk">
            <a:extLst>
              <a:ext uri="{FF2B5EF4-FFF2-40B4-BE49-F238E27FC236}">
                <a16:creationId xmlns:a16="http://schemas.microsoft.com/office/drawing/2014/main" id="{4A4796FC-8B1D-340C-861E-EBF1852CA3F6}"/>
              </a:ext>
            </a:extLst>
          </p:cNvPr>
          <p:cNvPicPr>
            <a:picLocks noChangeAspect="1"/>
          </p:cNvPicPr>
          <p:nvPr/>
        </p:nvPicPr>
        <p:blipFill>
          <a:blip r:embed="rId2">
            <a:extLst>
              <a:ext uri="{28A0092B-C50C-407E-A947-70E740481C1C}">
                <a14:useLocalDpi xmlns:a14="http://schemas.microsoft.com/office/drawing/2010/main" val="0"/>
              </a:ext>
            </a:extLst>
          </a:blip>
          <a:srcRect l="13757" r="5250" b="2"/>
          <a:stretch/>
        </p:blipFill>
        <p:spPr>
          <a:xfrm>
            <a:off x="4648200" y="1600219"/>
            <a:ext cx="4038600" cy="3989004"/>
          </a:xfrm>
          <a:prstGeom prst="rect">
            <a:avLst/>
          </a:prstGeom>
          <a:noFill/>
        </p:spPr>
      </p:pic>
    </p:spTree>
    <p:extLst>
      <p:ext uri="{BB962C8B-B14F-4D97-AF65-F5344CB8AC3E}">
        <p14:creationId xmlns:p14="http://schemas.microsoft.com/office/powerpoint/2010/main" val="29814057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7939A-056F-037E-B42B-2543E0F31B1A}"/>
              </a:ext>
            </a:extLst>
          </p:cNvPr>
          <p:cNvSpPr>
            <a:spLocks noGrp="1"/>
          </p:cNvSpPr>
          <p:nvPr>
            <p:ph type="title"/>
          </p:nvPr>
        </p:nvSpPr>
        <p:spPr/>
        <p:txBody>
          <a:bodyPr/>
          <a:lstStyle/>
          <a:p>
            <a:r>
              <a:rPr lang="en-GB" b="1" dirty="0"/>
              <a:t>Group Activity – 10 min</a:t>
            </a:r>
          </a:p>
        </p:txBody>
      </p:sp>
      <p:sp>
        <p:nvSpPr>
          <p:cNvPr id="3" name="Content Placeholder 2">
            <a:extLst>
              <a:ext uri="{FF2B5EF4-FFF2-40B4-BE49-F238E27FC236}">
                <a16:creationId xmlns:a16="http://schemas.microsoft.com/office/drawing/2014/main" id="{8B9CC730-9AE8-5EE5-BDD3-74A9C23F0E5D}"/>
              </a:ext>
            </a:extLst>
          </p:cNvPr>
          <p:cNvSpPr>
            <a:spLocks noGrp="1"/>
          </p:cNvSpPr>
          <p:nvPr>
            <p:ph idx="1"/>
          </p:nvPr>
        </p:nvSpPr>
        <p:spPr/>
        <p:txBody>
          <a:bodyPr/>
          <a:lstStyle/>
          <a:p>
            <a:pPr>
              <a:spcAft>
                <a:spcPts val="600"/>
              </a:spcAft>
            </a:pPr>
            <a:r>
              <a:rPr lang="en-GB" spc="-40" dirty="0"/>
              <a:t>Trend Tracker (10 min): In small groups, pick an industry (e.g., retail). </a:t>
            </a:r>
          </a:p>
          <a:p>
            <a:pPr>
              <a:spcAft>
                <a:spcPts val="600"/>
              </a:spcAft>
            </a:pPr>
            <a:r>
              <a:rPr lang="en-GB" spc="-40" dirty="0"/>
              <a:t>Identify one trend, then apply scanning and forecasting steps. </a:t>
            </a:r>
          </a:p>
          <a:p>
            <a:pPr>
              <a:spcAft>
                <a:spcPts val="600"/>
              </a:spcAft>
            </a:pPr>
            <a:r>
              <a:rPr lang="en-GB" spc="-40" dirty="0"/>
              <a:t>Share findings with the class</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1197372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Segments of the General Environment</a:t>
            </a:r>
            <a:endParaRPr lang="en-US" sz="1100" dirty="0"/>
          </a:p>
        </p:txBody>
      </p:sp>
      <p:sp>
        <p:nvSpPr>
          <p:cNvPr id="5" name="Text Placeholder 4"/>
          <p:cNvSpPr>
            <a:spLocks noGrp="1"/>
          </p:cNvSpPr>
          <p:nvPr>
            <p:ph type="body" sz="quarter" idx="10"/>
          </p:nvPr>
        </p:nvSpPr>
        <p:spPr>
          <a:xfrm>
            <a:off x="457200" y="1417638"/>
            <a:ext cx="8229600" cy="4657725"/>
          </a:xfrm>
        </p:spPr>
        <p:txBody>
          <a:bodyPr/>
          <a:lstStyle/>
          <a:p>
            <a:r>
              <a:rPr lang="en-US" sz="2000" dirty="0"/>
              <a:t>The general environment is composed of the following segments that are external to the firm:</a:t>
            </a:r>
          </a:p>
          <a:p>
            <a:pPr lvl="1"/>
            <a:r>
              <a:rPr lang="en-US" sz="1800" dirty="0"/>
              <a:t>Demographic</a:t>
            </a:r>
          </a:p>
          <a:p>
            <a:pPr lvl="1"/>
            <a:r>
              <a:rPr lang="en-US" sz="1800" dirty="0"/>
              <a:t>Economic</a:t>
            </a:r>
          </a:p>
          <a:p>
            <a:pPr lvl="1"/>
            <a:r>
              <a:rPr lang="en-US" sz="1800" dirty="0"/>
              <a:t>Political</a:t>
            </a:r>
            <a:r>
              <a:rPr lang="en-US" sz="1800" spc="-1000" dirty="0"/>
              <a:t> </a:t>
            </a:r>
            <a:r>
              <a:rPr lang="en-US" sz="1800" dirty="0"/>
              <a:t>/</a:t>
            </a:r>
            <a:r>
              <a:rPr lang="en-US" sz="1800" spc="-1000" dirty="0"/>
              <a:t> </a:t>
            </a:r>
            <a:r>
              <a:rPr lang="en-US" sz="1800" dirty="0"/>
              <a:t>legal</a:t>
            </a:r>
          </a:p>
          <a:p>
            <a:pPr lvl="1"/>
            <a:r>
              <a:rPr lang="en-US" sz="1800" dirty="0"/>
              <a:t>Sociocultural</a:t>
            </a:r>
          </a:p>
          <a:p>
            <a:pPr lvl="1"/>
            <a:r>
              <a:rPr lang="en-US" sz="1800" dirty="0"/>
              <a:t>Technological</a:t>
            </a:r>
          </a:p>
          <a:p>
            <a:pPr lvl="1"/>
            <a:r>
              <a:rPr lang="en-US" sz="1800" dirty="0"/>
              <a:t>Global</a:t>
            </a:r>
          </a:p>
          <a:p>
            <a:pPr lvl="1"/>
            <a:r>
              <a:rPr lang="en-US" sz="1800" dirty="0"/>
              <a:t>Sustainable physical environment</a:t>
            </a:r>
          </a:p>
          <a:p>
            <a:r>
              <a:rPr lang="en-US" sz="2000" dirty="0"/>
              <a:t>These environmental segments affect all industries and the firms competing in them.</a:t>
            </a:r>
          </a:p>
          <a:p>
            <a:pPr lvl="1"/>
            <a:r>
              <a:rPr lang="en-US" sz="1800" dirty="0"/>
              <a:t>For each segment, firms must determine the strategic relevance of environmental changes and trends.</a:t>
            </a:r>
          </a:p>
        </p:txBody>
      </p:sp>
    </p:spTree>
    <p:extLst>
      <p:ext uri="{BB962C8B-B14F-4D97-AF65-F5344CB8AC3E}">
        <p14:creationId xmlns:p14="http://schemas.microsoft.com/office/powerpoint/2010/main" val="143912793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Demographic Segment </a:t>
            </a:r>
            <a:br>
              <a:rPr lang="en-US" dirty="0"/>
            </a:br>
            <a:endParaRPr lang="en-US" sz="700" dirty="0"/>
          </a:p>
        </p:txBody>
      </p:sp>
      <p:sp>
        <p:nvSpPr>
          <p:cNvPr id="5" name="Text Placeholder 4"/>
          <p:cNvSpPr>
            <a:spLocks noGrp="1"/>
          </p:cNvSpPr>
          <p:nvPr>
            <p:ph type="body" sz="quarter" idx="10"/>
          </p:nvPr>
        </p:nvSpPr>
        <p:spPr>
          <a:xfrm>
            <a:off x="457200" y="1487582"/>
            <a:ext cx="8435788" cy="4187078"/>
          </a:xfrm>
        </p:spPr>
        <p:txBody>
          <a:bodyPr>
            <a:normAutofit fontScale="92500" lnSpcReduction="10000"/>
          </a:bodyPr>
          <a:lstStyle/>
          <a:p>
            <a:r>
              <a:rPr lang="en-US" sz="2000" spc="-40" dirty="0"/>
              <a:t>The </a:t>
            </a:r>
            <a:r>
              <a:rPr lang="en-US" sz="2000" b="1" spc="-40" dirty="0"/>
              <a:t>demographic segment </a:t>
            </a:r>
            <a:r>
              <a:rPr lang="en-US" sz="2000" spc="-40" dirty="0"/>
              <a:t>is concerned with a population’s size, age </a:t>
            </a:r>
            <a:r>
              <a:rPr lang="en-US" sz="2000" spc="-10" dirty="0"/>
              <a:t>structure, geographic distribution, ethnic mix, and income distribution.</a:t>
            </a:r>
          </a:p>
          <a:p>
            <a:pPr marL="0" indent="0">
              <a:buNone/>
            </a:pPr>
            <a:endParaRPr lang="en-US" sz="2000" b="1" dirty="0"/>
          </a:p>
          <a:p>
            <a:pPr marL="0" indent="0">
              <a:buNone/>
            </a:pPr>
            <a:r>
              <a:rPr lang="en-US" sz="2000" b="1" dirty="0"/>
              <a:t>Population Size</a:t>
            </a:r>
          </a:p>
          <a:p>
            <a:r>
              <a:rPr lang="en-US" sz="2000" dirty="0"/>
              <a:t>It is projected that population growth will continue in the twenty-first century, but at a slower pace.</a:t>
            </a:r>
          </a:p>
          <a:p>
            <a:r>
              <a:rPr lang="en-US" sz="2000" dirty="0"/>
              <a:t>Firms may want to recognize the market potential that may exist for them in the following five nations, which are expected to be the most populous nations in the world by 2050:</a:t>
            </a:r>
          </a:p>
          <a:p>
            <a:pPr lvl="1">
              <a:buFont typeface="+mj-lt"/>
              <a:buAutoNum type="arabicPeriod"/>
            </a:pPr>
            <a:r>
              <a:rPr lang="en-US" sz="1800" dirty="0"/>
              <a:t>India</a:t>
            </a:r>
          </a:p>
          <a:p>
            <a:pPr lvl="1">
              <a:buFont typeface="+mj-lt"/>
              <a:buAutoNum type="arabicPeriod"/>
            </a:pPr>
            <a:r>
              <a:rPr lang="en-US" sz="1800" dirty="0"/>
              <a:t>China</a:t>
            </a:r>
          </a:p>
          <a:p>
            <a:pPr lvl="1">
              <a:buFont typeface="+mj-lt"/>
              <a:buAutoNum type="arabicPeriod"/>
            </a:pPr>
            <a:r>
              <a:rPr lang="en-US" sz="1800" dirty="0"/>
              <a:t>United States</a:t>
            </a:r>
          </a:p>
          <a:p>
            <a:pPr lvl="1">
              <a:buFont typeface="+mj-lt"/>
              <a:buAutoNum type="arabicPeriod"/>
            </a:pPr>
            <a:r>
              <a:rPr lang="en-US" sz="1800" dirty="0"/>
              <a:t>Indonesia</a:t>
            </a:r>
          </a:p>
          <a:p>
            <a:pPr lvl="1">
              <a:buFont typeface="+mj-lt"/>
              <a:buAutoNum type="arabicPeriod"/>
            </a:pPr>
            <a:r>
              <a:rPr lang="en-US" sz="1800" dirty="0"/>
              <a:t>Pakistan</a:t>
            </a:r>
          </a:p>
        </p:txBody>
      </p:sp>
    </p:spTree>
    <p:extLst>
      <p:ext uri="{BB962C8B-B14F-4D97-AF65-F5344CB8AC3E}">
        <p14:creationId xmlns:p14="http://schemas.microsoft.com/office/powerpoint/2010/main" val="3392218603"/>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Demographic Segment</a:t>
            </a:r>
            <a:endParaRPr lang="en-US" sz="700" dirty="0"/>
          </a:p>
        </p:txBody>
      </p:sp>
      <p:sp>
        <p:nvSpPr>
          <p:cNvPr id="5" name="Text Placeholder 4"/>
          <p:cNvSpPr>
            <a:spLocks noGrp="1"/>
          </p:cNvSpPr>
          <p:nvPr>
            <p:ph type="body" sz="quarter" idx="10"/>
          </p:nvPr>
        </p:nvSpPr>
        <p:spPr>
          <a:xfrm>
            <a:off x="457200" y="1666876"/>
            <a:ext cx="8229600" cy="4142254"/>
          </a:xfrm>
        </p:spPr>
        <p:txBody>
          <a:bodyPr>
            <a:normAutofit fontScale="92500" lnSpcReduction="10000"/>
          </a:bodyPr>
          <a:lstStyle/>
          <a:p>
            <a:pPr marL="0" indent="0">
              <a:buNone/>
            </a:pPr>
            <a:r>
              <a:rPr lang="en-US" sz="2000" b="1" dirty="0"/>
              <a:t>Age Structure</a:t>
            </a:r>
          </a:p>
          <a:p>
            <a:r>
              <a:rPr lang="en-US" sz="2000" dirty="0"/>
              <a:t>The world’s population is rapidly aging.</a:t>
            </a:r>
          </a:p>
          <a:p>
            <a:r>
              <a:rPr lang="en-US" sz="2000" dirty="0"/>
              <a:t>The aging of the population:</a:t>
            </a:r>
          </a:p>
          <a:p>
            <a:pPr lvl="1"/>
            <a:r>
              <a:rPr lang="en-US" sz="1800" dirty="0"/>
              <a:t>Has significant implications for availability of qualified labor, health care, retirement policies, and business opportunities among others.</a:t>
            </a:r>
          </a:p>
          <a:p>
            <a:pPr lvl="1"/>
            <a:r>
              <a:rPr lang="en-US" sz="1800" dirty="0"/>
              <a:t>Threatens the ability of firms to hire and retain a workforce that meets their needs.</a:t>
            </a:r>
          </a:p>
          <a:p>
            <a:pPr lvl="4"/>
            <a:endParaRPr lang="en-US" sz="2000" dirty="0"/>
          </a:p>
          <a:p>
            <a:pPr marL="0" indent="0">
              <a:buNone/>
            </a:pPr>
            <a:r>
              <a:rPr lang="en-US" sz="2000" b="1" dirty="0"/>
              <a:t>Geographic Distribution</a:t>
            </a:r>
          </a:p>
          <a:p>
            <a:r>
              <a:rPr lang="en-US" sz="2000" dirty="0"/>
              <a:t>How a population is distributed within countries and regions is subject to change over time.</a:t>
            </a:r>
          </a:p>
          <a:p>
            <a:pPr lvl="1"/>
            <a:r>
              <a:rPr lang="en-US" sz="1800" b="1" dirty="0"/>
              <a:t>Examples:</a:t>
            </a:r>
            <a:r>
              <a:rPr lang="en-US" sz="1800" dirty="0"/>
              <a:t> In the United States, the shift from states in the Northeast and Great Lakes region to states in the West, South, and Southwest; in China, the shift from rural areas to urban communities</a:t>
            </a:r>
          </a:p>
        </p:txBody>
      </p:sp>
    </p:spTree>
    <p:extLst>
      <p:ext uri="{BB962C8B-B14F-4D97-AF65-F5344CB8AC3E}">
        <p14:creationId xmlns:p14="http://schemas.microsoft.com/office/powerpoint/2010/main" val="1517166960"/>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1694" y="376518"/>
            <a:ext cx="8677835" cy="1041120"/>
          </a:xfrm>
        </p:spPr>
        <p:txBody>
          <a:bodyPr/>
          <a:lstStyle/>
          <a:p>
            <a:r>
              <a:rPr lang="en-US" dirty="0"/>
              <a:t>The Demographic Segment </a:t>
            </a:r>
            <a:r>
              <a:rPr lang="en-US" sz="1800" dirty="0"/>
              <a:t>(cont’d)</a:t>
            </a:r>
            <a:endParaRPr lang="en-US" sz="700" dirty="0"/>
          </a:p>
        </p:txBody>
      </p:sp>
      <p:sp>
        <p:nvSpPr>
          <p:cNvPr id="5" name="Text Placeholder 4"/>
          <p:cNvSpPr>
            <a:spLocks noGrp="1"/>
          </p:cNvSpPr>
          <p:nvPr>
            <p:ph type="body" sz="quarter" idx="10"/>
          </p:nvPr>
        </p:nvSpPr>
        <p:spPr>
          <a:xfrm>
            <a:off x="457199" y="1666875"/>
            <a:ext cx="8552329" cy="4070537"/>
          </a:xfrm>
        </p:spPr>
        <p:txBody>
          <a:bodyPr>
            <a:normAutofit fontScale="92500" lnSpcReduction="20000"/>
          </a:bodyPr>
          <a:lstStyle/>
          <a:p>
            <a:pPr marL="0" lvl="1" indent="0">
              <a:buNone/>
            </a:pPr>
            <a:r>
              <a:rPr lang="en-US" sz="2000" b="1" dirty="0">
                <a:ea typeface="+mn-ea"/>
                <a:cs typeface="+mn-cs"/>
              </a:rPr>
              <a:t>Ethnic Mix</a:t>
            </a:r>
          </a:p>
          <a:p>
            <a:pPr marL="342900" lvl="1" indent="-342900"/>
            <a:r>
              <a:rPr lang="en-US" sz="2000" dirty="0">
                <a:ea typeface="+mn-ea"/>
                <a:cs typeface="+mn-cs"/>
              </a:rPr>
              <a:t>The ethnic mix of countries’ populations continues to change.</a:t>
            </a:r>
          </a:p>
          <a:p>
            <a:pPr marL="742950" lvl="2" indent="-342900"/>
            <a:r>
              <a:rPr lang="en-US" sz="1800" b="1" dirty="0">
                <a:ea typeface="+mn-ea"/>
                <a:cs typeface="+mn-cs"/>
              </a:rPr>
              <a:t>Example:</a:t>
            </a:r>
            <a:r>
              <a:rPr lang="en-US" sz="1800" dirty="0">
                <a:ea typeface="+mn-ea"/>
                <a:cs typeface="+mn-cs"/>
              </a:rPr>
              <a:t> The increase in the Hispanic population in the United States</a:t>
            </a:r>
          </a:p>
          <a:p>
            <a:pPr marL="342900" lvl="1" indent="-342900"/>
            <a:r>
              <a:rPr lang="en-US" sz="2000" dirty="0">
                <a:ea typeface="+mn-ea"/>
                <a:cs typeface="+mn-cs"/>
              </a:rPr>
              <a:t>The ethnic diversity of the population is important because of:</a:t>
            </a:r>
          </a:p>
          <a:p>
            <a:pPr marL="742950" lvl="2" indent="-342900"/>
            <a:r>
              <a:rPr lang="en-US" sz="1800" dirty="0">
                <a:ea typeface="+mn-ea"/>
                <a:cs typeface="+mn-cs"/>
              </a:rPr>
              <a:t>Consumer needs</a:t>
            </a:r>
          </a:p>
          <a:p>
            <a:pPr marL="742950" lvl="2" indent="-342900"/>
            <a:r>
              <a:rPr lang="en-US" sz="1800" dirty="0">
                <a:ea typeface="+mn-ea"/>
                <a:cs typeface="+mn-cs"/>
              </a:rPr>
              <a:t>The labor force composition</a:t>
            </a:r>
          </a:p>
          <a:p>
            <a:pPr marL="342900" lvl="1" indent="-342900"/>
            <a:endParaRPr lang="en-US" sz="2000" dirty="0">
              <a:ea typeface="+mn-ea"/>
              <a:cs typeface="+mn-cs"/>
            </a:endParaRPr>
          </a:p>
          <a:p>
            <a:pPr marL="0" indent="0">
              <a:buNone/>
            </a:pPr>
            <a:r>
              <a:rPr lang="en-US" sz="2000" b="1" dirty="0"/>
              <a:t>Income Distribution</a:t>
            </a:r>
          </a:p>
          <a:p>
            <a:r>
              <a:rPr lang="en-US" sz="2000" dirty="0"/>
              <a:t>Income distribution within and across populations informs firms of different groups’ purchasing power and discretionary income.</a:t>
            </a:r>
          </a:p>
          <a:p>
            <a:pPr lvl="1"/>
            <a:r>
              <a:rPr lang="en-US" sz="1800" b="1" dirty="0"/>
              <a:t>Example: </a:t>
            </a:r>
            <a:r>
              <a:rPr lang="en-US" sz="1800" dirty="0"/>
              <a:t>The rise in domestic consumption of consumer goods by India’s middle class has positioned it as a market of interest.</a:t>
            </a:r>
          </a:p>
          <a:p>
            <a:r>
              <a:rPr lang="en-US" sz="2000" dirty="0"/>
              <a:t>Of particular interest to firms are the average incomes of households and individuals.</a:t>
            </a:r>
          </a:p>
        </p:txBody>
      </p:sp>
    </p:spTree>
    <p:extLst>
      <p:ext uri="{BB962C8B-B14F-4D97-AF65-F5344CB8AC3E}">
        <p14:creationId xmlns:p14="http://schemas.microsoft.com/office/powerpoint/2010/main" val="232964146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Economic Segment</a:t>
            </a:r>
            <a:endParaRPr lang="en-US" sz="2000" dirty="0"/>
          </a:p>
        </p:txBody>
      </p:sp>
      <p:sp>
        <p:nvSpPr>
          <p:cNvPr id="5" name="Text Placeholder 4"/>
          <p:cNvSpPr>
            <a:spLocks noGrp="1"/>
          </p:cNvSpPr>
          <p:nvPr>
            <p:ph type="body" sz="quarter" idx="10"/>
          </p:nvPr>
        </p:nvSpPr>
        <p:spPr>
          <a:xfrm>
            <a:off x="457200" y="1666875"/>
            <a:ext cx="8229600" cy="4222937"/>
          </a:xfrm>
        </p:spPr>
        <p:txBody>
          <a:bodyPr>
            <a:normAutofit lnSpcReduction="10000"/>
          </a:bodyPr>
          <a:lstStyle/>
          <a:p>
            <a:r>
              <a:rPr lang="en-US" sz="2400" dirty="0"/>
              <a:t>The </a:t>
            </a:r>
            <a:r>
              <a:rPr lang="en-US" sz="2400" b="1" dirty="0"/>
              <a:t>economic environment </a:t>
            </a:r>
            <a:r>
              <a:rPr lang="en-US" sz="2400" dirty="0"/>
              <a:t>refers to the nature and direction of the economy in which a firm competes or may compete.</a:t>
            </a:r>
          </a:p>
          <a:p>
            <a:r>
              <a:rPr lang="en-US" sz="2400" dirty="0"/>
              <a:t>In general, firms seek to compete in relatively stable economies with strong growth potential.</a:t>
            </a:r>
          </a:p>
          <a:p>
            <a:r>
              <a:rPr lang="en-US" sz="2400" dirty="0"/>
              <a:t>It is challenging for firms studying the economic environment to predict economic trends that may occur and their effects on them.</a:t>
            </a:r>
          </a:p>
          <a:p>
            <a:r>
              <a:rPr lang="en-US" sz="2400" dirty="0"/>
              <a:t>When facing economic uncertainty, firms especially want to study closely the economic environment in multiple regions and countries throughout the world.</a:t>
            </a:r>
            <a:endParaRPr lang="en-US" sz="2000" dirty="0"/>
          </a:p>
        </p:txBody>
      </p:sp>
    </p:spTree>
    <p:extLst>
      <p:ext uri="{BB962C8B-B14F-4D97-AF65-F5344CB8AC3E}">
        <p14:creationId xmlns:p14="http://schemas.microsoft.com/office/powerpoint/2010/main" val="3001106647"/>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Political</a:t>
            </a:r>
            <a:r>
              <a:rPr lang="en-US" spc="-1000" dirty="0"/>
              <a:t> </a:t>
            </a:r>
            <a:r>
              <a:rPr lang="en-US" dirty="0"/>
              <a:t>/</a:t>
            </a:r>
            <a:r>
              <a:rPr lang="en-US" spc="-1000" dirty="0"/>
              <a:t> </a:t>
            </a:r>
            <a:r>
              <a:rPr lang="en-US" dirty="0"/>
              <a:t>Legal Segment</a:t>
            </a:r>
            <a:endParaRPr lang="en-US" sz="2000" dirty="0"/>
          </a:p>
        </p:txBody>
      </p:sp>
      <p:sp>
        <p:nvSpPr>
          <p:cNvPr id="5" name="Text Placeholder 4"/>
          <p:cNvSpPr>
            <a:spLocks noGrp="1"/>
          </p:cNvSpPr>
          <p:nvPr>
            <p:ph type="body" sz="quarter" idx="10"/>
          </p:nvPr>
        </p:nvSpPr>
        <p:spPr/>
        <p:txBody>
          <a:bodyPr/>
          <a:lstStyle/>
          <a:p>
            <a:r>
              <a:rPr lang="en-US" sz="2000" dirty="0"/>
              <a:t>The </a:t>
            </a:r>
            <a:r>
              <a:rPr lang="en-US" sz="2000" b="1" dirty="0"/>
              <a:t>political</a:t>
            </a:r>
            <a:r>
              <a:rPr lang="en-US" sz="2000" b="1" spc="-1000" dirty="0"/>
              <a:t> </a:t>
            </a:r>
            <a:r>
              <a:rPr lang="en-US" sz="2000" b="1" dirty="0"/>
              <a:t>/</a:t>
            </a:r>
            <a:r>
              <a:rPr lang="en-US" sz="2000" b="1" spc="-1000" dirty="0"/>
              <a:t> </a:t>
            </a:r>
            <a:r>
              <a:rPr lang="en-US" sz="2000" b="1" dirty="0"/>
              <a:t>legal segment </a:t>
            </a:r>
            <a:r>
              <a:rPr lang="en-US" sz="2000" dirty="0"/>
              <a:t>is the arena in which organizations and interest groups compete for attention, resources, and a voice in overseeing the body of laws and regulations guiding interactions among nations as well as between firms and various local governmental agencies.</a:t>
            </a:r>
          </a:p>
          <a:p>
            <a:r>
              <a:rPr lang="en-US" sz="2000" dirty="0"/>
              <a:t>Essentially, this segment is concerned with:</a:t>
            </a:r>
          </a:p>
          <a:p>
            <a:pPr lvl="1"/>
            <a:r>
              <a:rPr lang="en-US" sz="1800" dirty="0"/>
              <a:t>How organizations try to influence governments</a:t>
            </a:r>
          </a:p>
          <a:p>
            <a:pPr lvl="1"/>
            <a:r>
              <a:rPr lang="en-US" sz="1800" dirty="0"/>
              <a:t>How they try to understand the current and projected influences of those governments on their competitive actions and responses</a:t>
            </a:r>
          </a:p>
          <a:p>
            <a:r>
              <a:rPr lang="en-US" sz="2000" dirty="0"/>
              <a:t>The relationship between national, regional, and local laws and regulations creates a highly complex environment within which businesses must navigate.</a:t>
            </a:r>
            <a:endParaRPr lang="en-US" sz="1800" dirty="0"/>
          </a:p>
        </p:txBody>
      </p:sp>
    </p:spTree>
    <p:extLst>
      <p:ext uri="{BB962C8B-B14F-4D97-AF65-F5344CB8AC3E}">
        <p14:creationId xmlns:p14="http://schemas.microsoft.com/office/powerpoint/2010/main" val="1207459124"/>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Sociocultural Segment</a:t>
            </a:r>
            <a:endParaRPr lang="en-US" sz="2000" dirty="0"/>
          </a:p>
        </p:txBody>
      </p:sp>
      <p:sp>
        <p:nvSpPr>
          <p:cNvPr id="5" name="Text Placeholder 4"/>
          <p:cNvSpPr>
            <a:spLocks noGrp="1"/>
          </p:cNvSpPr>
          <p:nvPr>
            <p:ph type="body" sz="quarter" idx="10"/>
          </p:nvPr>
        </p:nvSpPr>
        <p:spPr/>
        <p:txBody>
          <a:bodyPr/>
          <a:lstStyle/>
          <a:p>
            <a:r>
              <a:rPr lang="en-US" dirty="0"/>
              <a:t>The </a:t>
            </a:r>
            <a:r>
              <a:rPr lang="en-US" b="1" dirty="0"/>
              <a:t>sociocultural segment </a:t>
            </a:r>
            <a:r>
              <a:rPr lang="en-US" dirty="0"/>
              <a:t>is concerned with a society’s attitudes and cultural values.</a:t>
            </a:r>
          </a:p>
          <a:p>
            <a:pPr lvl="1"/>
            <a:r>
              <a:rPr lang="en-US" dirty="0"/>
              <a:t>Attitudes and values:</a:t>
            </a:r>
          </a:p>
          <a:p>
            <a:pPr lvl="2"/>
            <a:r>
              <a:rPr lang="en-US" dirty="0"/>
              <a:t>Form the cornerstone of a society</a:t>
            </a:r>
          </a:p>
          <a:p>
            <a:pPr lvl="2"/>
            <a:r>
              <a:rPr lang="en-US" dirty="0"/>
              <a:t>Often drive demographic, economic, political</a:t>
            </a:r>
            <a:r>
              <a:rPr lang="en-US" spc="-1000" dirty="0"/>
              <a:t> </a:t>
            </a:r>
            <a:r>
              <a:rPr lang="en-US" dirty="0"/>
              <a:t>/</a:t>
            </a:r>
            <a:r>
              <a:rPr lang="en-US" spc="-1000" dirty="0"/>
              <a:t> </a:t>
            </a:r>
            <a:r>
              <a:rPr lang="en-US" dirty="0"/>
              <a:t>legal, and technological conditions and changes</a:t>
            </a:r>
          </a:p>
          <a:p>
            <a:pPr lvl="2"/>
            <a:r>
              <a:rPr lang="en-US" dirty="0"/>
              <a:t>Are relatively stable, but can and often do change over time</a:t>
            </a:r>
          </a:p>
          <a:p>
            <a:pPr lvl="3"/>
            <a:r>
              <a:rPr lang="en-US" dirty="0"/>
              <a:t>Firms must identify these changes in order to stay ahead of their competitors and stay relevant in the minds of their consumers.</a:t>
            </a:r>
            <a:endParaRPr lang="en-US" sz="1400" dirty="0"/>
          </a:p>
        </p:txBody>
      </p:sp>
    </p:spTree>
    <p:extLst>
      <p:ext uri="{BB962C8B-B14F-4D97-AF65-F5344CB8AC3E}">
        <p14:creationId xmlns:p14="http://schemas.microsoft.com/office/powerpoint/2010/main" val="494622449"/>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Technological Segment</a:t>
            </a:r>
            <a:endParaRPr lang="en-US" sz="2000" dirty="0"/>
          </a:p>
        </p:txBody>
      </p:sp>
      <p:sp>
        <p:nvSpPr>
          <p:cNvPr id="5" name="Text Placeholder 4"/>
          <p:cNvSpPr>
            <a:spLocks noGrp="1"/>
          </p:cNvSpPr>
          <p:nvPr>
            <p:ph type="body" sz="quarter" idx="10"/>
          </p:nvPr>
        </p:nvSpPr>
        <p:spPr/>
        <p:txBody>
          <a:bodyPr/>
          <a:lstStyle/>
          <a:p>
            <a:r>
              <a:rPr lang="en-US" sz="2000" dirty="0"/>
              <a:t>The </a:t>
            </a:r>
            <a:r>
              <a:rPr lang="en-US" sz="2000" b="1" dirty="0"/>
              <a:t>technological segment </a:t>
            </a:r>
            <a:r>
              <a:rPr lang="en-US" sz="2000" dirty="0"/>
              <a:t>includes the institutions and activities involved in creating new knowledge and translating that knowledge into new outputs, products, processes, and materials.</a:t>
            </a:r>
          </a:p>
          <a:p>
            <a:r>
              <a:rPr lang="en-US" sz="2000" dirty="0"/>
              <a:t>Firms should continuously scan the general environment to identify:</a:t>
            </a:r>
          </a:p>
          <a:p>
            <a:pPr lvl="1"/>
            <a:r>
              <a:rPr lang="en-US" sz="1800" dirty="0"/>
              <a:t>Potential substitutes for technologies that are in current use</a:t>
            </a:r>
          </a:p>
          <a:p>
            <a:pPr lvl="1"/>
            <a:r>
              <a:rPr lang="en-US" sz="1800" dirty="0"/>
              <a:t>Newly emerging technologies from which their firm could derive competitive advantage</a:t>
            </a:r>
          </a:p>
          <a:p>
            <a:r>
              <a:rPr lang="en-US" sz="2000" dirty="0"/>
              <a:t>New technology and innovations are changing many industries.</a:t>
            </a:r>
          </a:p>
          <a:p>
            <a:pPr lvl="1"/>
            <a:r>
              <a:rPr lang="en-US" sz="1800" b="1" dirty="0"/>
              <a:t>Examples: </a:t>
            </a:r>
            <a:r>
              <a:rPr lang="en-US" sz="1800" dirty="0"/>
              <a:t>The Internet and wireless communication technology</a:t>
            </a:r>
          </a:p>
          <a:p>
            <a:pPr lvl="1"/>
            <a:r>
              <a:rPr lang="en-US" sz="1800" dirty="0"/>
              <a:t>Thus, firms in all industries must become more innovative in order to survive.</a:t>
            </a:r>
            <a:endParaRPr lang="en-US" sz="1400" dirty="0"/>
          </a:p>
        </p:txBody>
      </p:sp>
    </p:spTree>
    <p:extLst>
      <p:ext uri="{BB962C8B-B14F-4D97-AF65-F5344CB8AC3E}">
        <p14:creationId xmlns:p14="http://schemas.microsoft.com/office/powerpoint/2010/main" val="1190925190"/>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Global Segment</a:t>
            </a:r>
            <a:endParaRPr lang="en-US" sz="2000" dirty="0"/>
          </a:p>
        </p:txBody>
      </p:sp>
      <p:sp>
        <p:nvSpPr>
          <p:cNvPr id="5" name="Text Placeholder 4"/>
          <p:cNvSpPr>
            <a:spLocks noGrp="1"/>
          </p:cNvSpPr>
          <p:nvPr>
            <p:ph type="body" sz="quarter" idx="10"/>
          </p:nvPr>
        </p:nvSpPr>
        <p:spPr>
          <a:xfrm>
            <a:off x="528917" y="1505510"/>
            <a:ext cx="8229600" cy="4657725"/>
          </a:xfrm>
        </p:spPr>
        <p:txBody>
          <a:bodyPr>
            <a:normAutofit lnSpcReduction="10000"/>
          </a:bodyPr>
          <a:lstStyle/>
          <a:p>
            <a:r>
              <a:rPr lang="en-US" sz="2400" dirty="0"/>
              <a:t>The </a:t>
            </a:r>
            <a:r>
              <a:rPr lang="en-US" sz="2400" b="1" dirty="0"/>
              <a:t>global segment </a:t>
            </a:r>
            <a:r>
              <a:rPr lang="en-US" sz="2400" dirty="0"/>
              <a:t>includes relevant new global markets and their critical cultural and institutional characteristics, existing markets that are changing, and important international political events.</a:t>
            </a:r>
          </a:p>
          <a:p>
            <a:r>
              <a:rPr lang="en-US" sz="2400" spc="-30" dirty="0"/>
              <a:t>When studying the global segment, firms should recognize that globalization of business markets may create opportunities to enter new markets, as well as threats that competitors from other economies may enter their market.</a:t>
            </a:r>
          </a:p>
          <a:p>
            <a:pPr lvl="1"/>
            <a:r>
              <a:rPr lang="en-US" sz="2000" i="1" dirty="0"/>
              <a:t>Global</a:t>
            </a:r>
            <a:r>
              <a:rPr lang="en-US" sz="2000" i="1" spc="-1000" dirty="0"/>
              <a:t> </a:t>
            </a:r>
            <a:r>
              <a:rPr lang="en-US" sz="2000" i="1" dirty="0"/>
              <a:t>focusing</a:t>
            </a:r>
            <a:r>
              <a:rPr lang="en-US" sz="2000" dirty="0"/>
              <a:t>:</a:t>
            </a:r>
          </a:p>
          <a:p>
            <a:pPr lvl="2"/>
            <a:r>
              <a:rPr lang="en-US" sz="1800" dirty="0"/>
              <a:t>Is a more cautious approach to globalization in which firms focus on global niche markets</a:t>
            </a:r>
          </a:p>
          <a:p>
            <a:pPr lvl="2"/>
            <a:r>
              <a:rPr lang="en-US" sz="1800" dirty="0"/>
              <a:t>Allows firms to build onto and use their competencies while limiting their risks within the niche market</a:t>
            </a:r>
            <a:endParaRPr lang="en-US" sz="1050" dirty="0"/>
          </a:p>
        </p:txBody>
      </p:sp>
    </p:spTree>
    <p:extLst>
      <p:ext uri="{BB962C8B-B14F-4D97-AF65-F5344CB8AC3E}">
        <p14:creationId xmlns:p14="http://schemas.microsoft.com/office/powerpoint/2010/main" val="2353243879"/>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Global Segment </a:t>
            </a:r>
            <a:r>
              <a:rPr lang="en-US" sz="1800" dirty="0"/>
              <a:t>(cont’d)</a:t>
            </a:r>
            <a:endParaRPr lang="en-US" sz="2000" dirty="0"/>
          </a:p>
        </p:txBody>
      </p:sp>
      <p:sp>
        <p:nvSpPr>
          <p:cNvPr id="5" name="Text Placeholder 4"/>
          <p:cNvSpPr>
            <a:spLocks noGrp="1"/>
          </p:cNvSpPr>
          <p:nvPr>
            <p:ph type="body" sz="quarter" idx="10"/>
          </p:nvPr>
        </p:nvSpPr>
        <p:spPr>
          <a:xfrm>
            <a:off x="457199" y="1666876"/>
            <a:ext cx="8364071" cy="3980890"/>
          </a:xfrm>
        </p:spPr>
        <p:txBody>
          <a:bodyPr/>
          <a:lstStyle/>
          <a:p>
            <a:r>
              <a:rPr lang="en-US" dirty="0"/>
              <a:t>Firms competing in global markets should recognize each market’s sociocultural and institutional attributes.</a:t>
            </a:r>
          </a:p>
          <a:p>
            <a:pPr lvl="1"/>
            <a:r>
              <a:rPr lang="en-US" b="1" dirty="0"/>
              <a:t>Examples:</a:t>
            </a:r>
            <a:r>
              <a:rPr lang="en-US" dirty="0"/>
              <a:t> Korean ideology emphasizes communitarism; Chinese ideology emphasizes </a:t>
            </a:r>
            <a:r>
              <a:rPr lang="en-US" i="1" dirty="0"/>
              <a:t>guanxi</a:t>
            </a:r>
            <a:r>
              <a:rPr lang="en-US" dirty="0"/>
              <a:t>—personal connections; Japanese ideology emphasizes </a:t>
            </a:r>
            <a:r>
              <a:rPr lang="en-US" i="1" dirty="0"/>
              <a:t>wa</a:t>
            </a:r>
            <a:r>
              <a:rPr lang="en-US" dirty="0"/>
              <a:t>—group harmony and social cohesion.</a:t>
            </a:r>
          </a:p>
          <a:p>
            <a:r>
              <a:rPr lang="en-US" dirty="0"/>
              <a:t>The informal economy is another aspect of the global segment requiring analysis.</a:t>
            </a:r>
            <a:endParaRPr lang="en-US" sz="1100" dirty="0"/>
          </a:p>
        </p:txBody>
      </p:sp>
    </p:spTree>
    <p:extLst>
      <p:ext uri="{BB962C8B-B14F-4D97-AF65-F5344CB8AC3E}">
        <p14:creationId xmlns:p14="http://schemas.microsoft.com/office/powerpoint/2010/main" val="4166867936"/>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Sustainable Physical Environment Segment</a:t>
            </a:r>
            <a:endParaRPr lang="en-US" sz="2000" dirty="0"/>
          </a:p>
        </p:txBody>
      </p:sp>
      <p:sp>
        <p:nvSpPr>
          <p:cNvPr id="5" name="Text Placeholder 4"/>
          <p:cNvSpPr>
            <a:spLocks noGrp="1"/>
          </p:cNvSpPr>
          <p:nvPr>
            <p:ph type="body" sz="quarter" idx="10"/>
          </p:nvPr>
        </p:nvSpPr>
        <p:spPr>
          <a:xfrm>
            <a:off x="457200" y="1666875"/>
            <a:ext cx="8229600" cy="4016749"/>
          </a:xfrm>
        </p:spPr>
        <p:txBody>
          <a:bodyPr>
            <a:normAutofit fontScale="92500"/>
          </a:bodyPr>
          <a:lstStyle/>
          <a:p>
            <a:r>
              <a:rPr lang="en-US" sz="2400" dirty="0"/>
              <a:t>The </a:t>
            </a:r>
            <a:r>
              <a:rPr lang="en-US" sz="2400" b="1" dirty="0"/>
              <a:t>sustainable physical environment segment </a:t>
            </a:r>
            <a:r>
              <a:rPr lang="en-US" sz="2400" dirty="0"/>
              <a:t>refers to potential and actual changes in the physical environment and business practices that are intended to positively respond to those changes in order to create a sustainable environment.</a:t>
            </a:r>
          </a:p>
          <a:p>
            <a:r>
              <a:rPr lang="en-US" sz="2400" dirty="0"/>
              <a:t>Concerned with trends oriented to sustaining the world’s physical environment, firms recognize that ecological, social, and economic systems interactively influence what happens in this particular segment and that they are part of an interconnected global society.</a:t>
            </a:r>
          </a:p>
          <a:p>
            <a:r>
              <a:rPr lang="en-US" sz="2400" dirty="0"/>
              <a:t>An increasing number of companies are investing in sustainable development.</a:t>
            </a:r>
            <a:endParaRPr lang="en-US" sz="1600" dirty="0"/>
          </a:p>
        </p:txBody>
      </p:sp>
    </p:spTree>
    <p:extLst>
      <p:ext uri="{BB962C8B-B14F-4D97-AF65-F5344CB8AC3E}">
        <p14:creationId xmlns:p14="http://schemas.microsoft.com/office/powerpoint/2010/main" val="1550293780"/>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3DFB-C02A-2257-4592-C21BBB657B75}"/>
              </a:ext>
            </a:extLst>
          </p:cNvPr>
          <p:cNvSpPr>
            <a:spLocks noGrp="1"/>
          </p:cNvSpPr>
          <p:nvPr>
            <p:ph type="title"/>
          </p:nvPr>
        </p:nvSpPr>
        <p:spPr/>
        <p:txBody>
          <a:bodyPr/>
          <a:lstStyle/>
          <a:p>
            <a:r>
              <a:rPr lang="en-GB" b="1" dirty="0"/>
              <a:t>Group Activity – 10 min</a:t>
            </a:r>
          </a:p>
        </p:txBody>
      </p:sp>
      <p:sp>
        <p:nvSpPr>
          <p:cNvPr id="3" name="Content Placeholder 2">
            <a:extLst>
              <a:ext uri="{FF2B5EF4-FFF2-40B4-BE49-F238E27FC236}">
                <a16:creationId xmlns:a16="http://schemas.microsoft.com/office/drawing/2014/main" id="{AFFA2E0C-E80B-E8B8-5074-0A4FEBA36407}"/>
              </a:ext>
            </a:extLst>
          </p:cNvPr>
          <p:cNvSpPr>
            <a:spLocks noGrp="1"/>
          </p:cNvSpPr>
          <p:nvPr>
            <p:ph idx="1"/>
          </p:nvPr>
        </p:nvSpPr>
        <p:spPr/>
        <p:txBody>
          <a:bodyPr/>
          <a:lstStyle/>
          <a:p>
            <a:pPr>
              <a:spcAft>
                <a:spcPts val="600"/>
              </a:spcAft>
            </a:pPr>
            <a:r>
              <a:rPr lang="en-GB" dirty="0">
                <a:solidFill>
                  <a:srgbClr val="231F1F"/>
                </a:solidFill>
              </a:rPr>
              <a:t>Segment Impact: Assign each group a segment. </a:t>
            </a:r>
          </a:p>
          <a:p>
            <a:pPr>
              <a:spcAft>
                <a:spcPts val="600"/>
              </a:spcAft>
            </a:pPr>
            <a:r>
              <a:rPr lang="en-GB" dirty="0" err="1">
                <a:solidFill>
                  <a:srgbClr val="231F1F"/>
                </a:solidFill>
              </a:rPr>
              <a:t>Analyze</a:t>
            </a:r>
            <a:r>
              <a:rPr lang="en-GB" dirty="0">
                <a:solidFill>
                  <a:srgbClr val="231F1F"/>
                </a:solidFill>
              </a:rPr>
              <a:t> its impact on a chosen firm (e.g., Tesco). </a:t>
            </a:r>
          </a:p>
          <a:p>
            <a:pPr>
              <a:spcAft>
                <a:spcPts val="600"/>
              </a:spcAft>
            </a:pPr>
            <a:r>
              <a:rPr lang="en-GB" dirty="0">
                <a:solidFill>
                  <a:srgbClr val="231F1F"/>
                </a:solidFill>
              </a:rPr>
              <a:t>Present one opportunity or threat</a:t>
            </a:r>
            <a:r>
              <a:rPr lang="en-GB" sz="1800" dirty="0">
                <a:effectLst/>
                <a:latin typeface="Garamond" panose="02020404030301010803" pitchFamily="18" charset="0"/>
                <a:ea typeface="Aptos" panose="020B000402020202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4068728513"/>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1339444565"/>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Industry Environment Analysis</a:t>
            </a:r>
            <a:endParaRPr lang="en-US" sz="1100" dirty="0"/>
          </a:p>
        </p:txBody>
      </p:sp>
      <p:sp>
        <p:nvSpPr>
          <p:cNvPr id="5" name="Text Placeholder 4"/>
          <p:cNvSpPr>
            <a:spLocks noGrp="1"/>
          </p:cNvSpPr>
          <p:nvPr>
            <p:ph type="body" sz="quarter" idx="10"/>
          </p:nvPr>
        </p:nvSpPr>
        <p:spPr>
          <a:xfrm>
            <a:off x="457200" y="1570038"/>
            <a:ext cx="8382000" cy="4257021"/>
          </a:xfrm>
        </p:spPr>
        <p:txBody>
          <a:bodyPr>
            <a:normAutofit fontScale="92500" lnSpcReduction="10000"/>
          </a:bodyPr>
          <a:lstStyle/>
          <a:p>
            <a:r>
              <a:rPr lang="en-US" sz="2000" dirty="0"/>
              <a:t>An </a:t>
            </a:r>
            <a:r>
              <a:rPr lang="en-US" sz="2000" b="1" dirty="0"/>
              <a:t>industry</a:t>
            </a:r>
            <a:r>
              <a:rPr lang="en-US" sz="2000" dirty="0"/>
              <a:t> is a group of firms producing products that are close substitutes.</a:t>
            </a:r>
          </a:p>
          <a:p>
            <a:r>
              <a:rPr lang="en-US" sz="2000" dirty="0"/>
              <a:t>Companies use a mix of different competitive strategies to pursue above-average returns when competing in a particular industry.</a:t>
            </a:r>
          </a:p>
          <a:p>
            <a:pPr lvl="1"/>
            <a:r>
              <a:rPr lang="en-US" sz="1800" spc="-40" dirty="0"/>
              <a:t>An industry’s structural characteristics influence a firm’s choice of strategies.</a:t>
            </a:r>
          </a:p>
          <a:p>
            <a:r>
              <a:rPr lang="en-US" sz="2000" spc="-10" dirty="0"/>
              <a:t>Compared with the general environment, the industry environment has a more direct effect on firms’ competitive actions and responses.</a:t>
            </a:r>
          </a:p>
          <a:p>
            <a:r>
              <a:rPr lang="en-US" sz="2000" dirty="0"/>
              <a:t>To study an industry, the firm examines five forces that affect the ability of all firms to operate profitably within a given industry:</a:t>
            </a:r>
          </a:p>
          <a:p>
            <a:pPr lvl="1">
              <a:buFont typeface="+mj-lt"/>
              <a:buAutoNum type="arabicPeriod"/>
            </a:pPr>
            <a:r>
              <a:rPr lang="en-US" sz="1800" dirty="0"/>
              <a:t>The threats posed by new entrants</a:t>
            </a:r>
          </a:p>
          <a:p>
            <a:pPr lvl="1">
              <a:buFont typeface="+mj-lt"/>
              <a:buAutoNum type="arabicPeriod"/>
            </a:pPr>
            <a:r>
              <a:rPr lang="en-US" sz="1800" dirty="0"/>
              <a:t>The power of suppliers</a:t>
            </a:r>
          </a:p>
          <a:p>
            <a:pPr lvl="1">
              <a:buFont typeface="+mj-lt"/>
              <a:buAutoNum type="arabicPeriod"/>
            </a:pPr>
            <a:r>
              <a:rPr lang="en-US" sz="1800" dirty="0"/>
              <a:t>The power of buyers</a:t>
            </a:r>
          </a:p>
          <a:p>
            <a:pPr lvl="1">
              <a:buFont typeface="+mj-lt"/>
              <a:buAutoNum type="arabicPeriod"/>
            </a:pPr>
            <a:r>
              <a:rPr lang="en-US" sz="1800" dirty="0"/>
              <a:t>Product substitutes</a:t>
            </a:r>
          </a:p>
          <a:p>
            <a:pPr lvl="1">
              <a:buFont typeface="+mj-lt"/>
              <a:buAutoNum type="arabicPeriod"/>
            </a:pPr>
            <a:r>
              <a:rPr lang="en-US" sz="1800" dirty="0"/>
              <a:t>The intensity of rivalry among competitors</a:t>
            </a:r>
          </a:p>
        </p:txBody>
      </p:sp>
    </p:spTree>
    <p:extLst>
      <p:ext uri="{BB962C8B-B14F-4D97-AF65-F5344CB8AC3E}">
        <p14:creationId xmlns:p14="http://schemas.microsoft.com/office/powerpoint/2010/main" val="1674064279"/>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1343" y="215153"/>
            <a:ext cx="8561292" cy="1041120"/>
          </a:xfrm>
        </p:spPr>
        <p:txBody>
          <a:bodyPr/>
          <a:lstStyle/>
          <a:p>
            <a:r>
              <a:rPr lang="en-US" sz="2800" dirty="0"/>
              <a:t>Figure 2.2 - The Five Forces of Competition Model</a:t>
            </a:r>
          </a:p>
        </p:txBody>
      </p:sp>
      <p:pic>
        <p:nvPicPr>
          <p:cNvPr id="5" name="Picture Placeholder 4" descr="The five forces of competition model is shown in a pie chart that is divided into five equal portions. The forces are as follows: Threat of new entrants, Bargaining power of suppliers, Bargaining power of buyers, Threat of substitute products, and Rivalry among competing firms. " title="Figure 2.2 – The Five Forces of Competition Model"/>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280161" y="1600200"/>
            <a:ext cx="6583680" cy="4735860"/>
          </a:xfrm>
        </p:spPr>
      </p:pic>
    </p:spTree>
    <p:extLst>
      <p:ext uri="{BB962C8B-B14F-4D97-AF65-F5344CB8AC3E}">
        <p14:creationId xmlns:p14="http://schemas.microsoft.com/office/powerpoint/2010/main" val="3998954356"/>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New Entrants</a:t>
            </a:r>
            <a:endParaRPr lang="en-US" sz="1100" dirty="0"/>
          </a:p>
        </p:txBody>
      </p:sp>
      <p:sp>
        <p:nvSpPr>
          <p:cNvPr id="5" name="Text Placeholder 4"/>
          <p:cNvSpPr>
            <a:spLocks noGrp="1"/>
          </p:cNvSpPr>
          <p:nvPr>
            <p:ph type="body" sz="quarter" idx="10"/>
          </p:nvPr>
        </p:nvSpPr>
        <p:spPr>
          <a:xfrm>
            <a:off x="457200" y="1523440"/>
            <a:ext cx="8229600" cy="4124325"/>
          </a:xfrm>
        </p:spPr>
        <p:txBody>
          <a:bodyPr>
            <a:normAutofit fontScale="92500" lnSpcReduction="10000"/>
          </a:bodyPr>
          <a:lstStyle/>
          <a:p>
            <a:r>
              <a:rPr lang="en-US" sz="2000" dirty="0"/>
              <a:t>Identifying new entrants is important because they can threaten the market share of existing competitors.</a:t>
            </a:r>
          </a:p>
          <a:p>
            <a:r>
              <a:rPr lang="en-US" sz="2000" dirty="0"/>
              <a:t>How likely firms will enter an industry is a function of two factors:</a:t>
            </a:r>
          </a:p>
          <a:p>
            <a:pPr marL="800100" lvl="1" indent="-342900">
              <a:buFont typeface="+mj-lt"/>
              <a:buAutoNum type="arabicPeriod"/>
            </a:pPr>
            <a:r>
              <a:rPr lang="en-US" sz="1800" dirty="0"/>
              <a:t>Barriers to entry</a:t>
            </a:r>
          </a:p>
          <a:p>
            <a:pPr marL="800100" lvl="1" indent="-342900">
              <a:buFont typeface="+mj-lt"/>
              <a:buAutoNum type="arabicPeriod"/>
            </a:pPr>
            <a:r>
              <a:rPr lang="en-US" sz="1800" dirty="0"/>
              <a:t>The retaliation expected from current industry participants</a:t>
            </a:r>
          </a:p>
          <a:p>
            <a:pPr marL="342900" lvl="1" indent="-342900">
              <a:buFont typeface="+mj-lt"/>
              <a:buChar char="•"/>
            </a:pPr>
            <a:endParaRPr lang="en-US" sz="2000" dirty="0">
              <a:ea typeface="+mn-ea"/>
              <a:cs typeface="+mn-cs"/>
            </a:endParaRPr>
          </a:p>
          <a:p>
            <a:pPr marL="0" lvl="1" indent="0">
              <a:buNone/>
            </a:pPr>
            <a:r>
              <a:rPr lang="en-US" sz="2000" b="1" dirty="0">
                <a:ea typeface="+mn-ea"/>
                <a:cs typeface="+mn-cs"/>
              </a:rPr>
              <a:t>Barriers to Entry</a:t>
            </a:r>
          </a:p>
          <a:p>
            <a:pPr marL="342900" lvl="1" indent="-342900">
              <a:buFont typeface="+mj-lt"/>
              <a:buChar char="•"/>
            </a:pPr>
            <a:r>
              <a:rPr lang="en-US" sz="2000" dirty="0">
                <a:ea typeface="+mn-ea"/>
                <a:cs typeface="+mn-cs"/>
              </a:rPr>
              <a:t>Companies competing within a particular industry study entry barriers to determine the degree to which their competitive position reduces the likelihood of new competitors being able to enter the industry to compete against them.</a:t>
            </a:r>
          </a:p>
          <a:p>
            <a:pPr marL="342900" lvl="1" indent="-342900">
              <a:buFont typeface="+mj-lt"/>
              <a:buChar char="•"/>
            </a:pPr>
            <a:r>
              <a:rPr lang="en-US" sz="2000" dirty="0">
                <a:ea typeface="+mn-ea"/>
                <a:cs typeface="+mn-cs"/>
              </a:rPr>
              <a:t>Firms considering entering an industry study entry barriers to determine the likelihood of being able to identify an attractive competitive position within the industry.</a:t>
            </a:r>
          </a:p>
        </p:txBody>
      </p:sp>
    </p:spTree>
    <p:extLst>
      <p:ext uri="{BB962C8B-B14F-4D97-AF65-F5344CB8AC3E}">
        <p14:creationId xmlns:p14="http://schemas.microsoft.com/office/powerpoint/2010/main" val="3685218087"/>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New Entrants </a:t>
            </a:r>
            <a:r>
              <a:rPr lang="en-US" sz="1800" dirty="0"/>
              <a:t>(cont’d)</a:t>
            </a:r>
            <a:endParaRPr lang="en-US" sz="700" dirty="0"/>
          </a:p>
        </p:txBody>
      </p:sp>
      <p:sp>
        <p:nvSpPr>
          <p:cNvPr id="5" name="Text Placeholder 4"/>
          <p:cNvSpPr>
            <a:spLocks noGrp="1"/>
          </p:cNvSpPr>
          <p:nvPr>
            <p:ph type="body" sz="quarter" idx="10"/>
          </p:nvPr>
        </p:nvSpPr>
        <p:spPr>
          <a:xfrm>
            <a:off x="528917" y="1505511"/>
            <a:ext cx="8229600" cy="4366372"/>
          </a:xfrm>
        </p:spPr>
        <p:txBody>
          <a:bodyPr>
            <a:normAutofit lnSpcReduction="10000"/>
          </a:bodyPr>
          <a:lstStyle/>
          <a:p>
            <a:r>
              <a:rPr lang="en-US" sz="2000" dirty="0"/>
              <a:t>There are several significant entry barriers:</a:t>
            </a:r>
          </a:p>
          <a:p>
            <a:pPr lvl="1"/>
            <a:r>
              <a:rPr lang="en-US" sz="1800" dirty="0">
                <a:ea typeface="+mn-ea"/>
                <a:cs typeface="+mn-cs"/>
              </a:rPr>
              <a:t>Economies of scale</a:t>
            </a:r>
          </a:p>
          <a:p>
            <a:pPr lvl="1"/>
            <a:r>
              <a:rPr lang="en-US" sz="1800" dirty="0"/>
              <a:t>Product differentiation</a:t>
            </a:r>
          </a:p>
          <a:p>
            <a:pPr lvl="1"/>
            <a:r>
              <a:rPr lang="en-US" sz="1800" dirty="0">
                <a:ea typeface="+mn-ea"/>
                <a:cs typeface="+mn-cs"/>
              </a:rPr>
              <a:t>Capital requirements</a:t>
            </a:r>
          </a:p>
          <a:p>
            <a:pPr lvl="1"/>
            <a:r>
              <a:rPr lang="en-US" sz="1800" dirty="0"/>
              <a:t>Switching costs</a:t>
            </a:r>
          </a:p>
          <a:p>
            <a:pPr lvl="1"/>
            <a:r>
              <a:rPr lang="en-US" sz="1800" dirty="0">
                <a:ea typeface="+mn-ea"/>
                <a:cs typeface="+mn-cs"/>
              </a:rPr>
              <a:t>Access to distribution channels</a:t>
            </a:r>
          </a:p>
          <a:p>
            <a:pPr lvl="1"/>
            <a:r>
              <a:rPr lang="en-US" sz="1800" dirty="0"/>
              <a:t>Cost disadvantages independent of scale</a:t>
            </a:r>
          </a:p>
          <a:p>
            <a:pPr lvl="1"/>
            <a:r>
              <a:rPr lang="en-US" sz="1800" dirty="0">
                <a:ea typeface="+mn-ea"/>
                <a:cs typeface="+mn-cs"/>
              </a:rPr>
              <a:t>Government policy</a:t>
            </a:r>
          </a:p>
          <a:p>
            <a:pPr lvl="1"/>
            <a:endParaRPr lang="en-US" sz="1800" dirty="0">
              <a:ea typeface="+mn-ea"/>
              <a:cs typeface="+mn-cs"/>
            </a:endParaRPr>
          </a:p>
          <a:p>
            <a:pPr marL="457200" lvl="1" indent="0">
              <a:buNone/>
            </a:pPr>
            <a:r>
              <a:rPr lang="en-US" sz="1800" b="1" dirty="0">
                <a:ea typeface="+mn-ea"/>
                <a:cs typeface="+mn-cs"/>
              </a:rPr>
              <a:t>Economies of Scale</a:t>
            </a:r>
          </a:p>
          <a:p>
            <a:pPr lvl="1"/>
            <a:r>
              <a:rPr lang="en-US" sz="1800" dirty="0">
                <a:ea typeface="+mn-ea"/>
                <a:cs typeface="+mn-cs"/>
              </a:rPr>
              <a:t>With </a:t>
            </a:r>
            <a:r>
              <a:rPr lang="en-US" sz="1800" i="1" dirty="0">
                <a:ea typeface="+mn-ea"/>
                <a:cs typeface="+mn-cs"/>
              </a:rPr>
              <a:t>economies of scale</a:t>
            </a:r>
            <a:r>
              <a:rPr lang="en-US" sz="1800" dirty="0">
                <a:ea typeface="+mn-ea"/>
                <a:cs typeface="+mn-cs"/>
              </a:rPr>
              <a:t>, the cost of producing each unit declines as the quantity of a product produced during a given period increases.</a:t>
            </a:r>
          </a:p>
          <a:p>
            <a:pPr lvl="1"/>
            <a:r>
              <a:rPr lang="en-US" sz="1800" dirty="0">
                <a:ea typeface="+mn-ea"/>
                <a:cs typeface="+mn-cs"/>
              </a:rPr>
              <a:t>A new entrant is unlikely to quickly generate the level of demand for its product that would allow it to develop economies of scale.</a:t>
            </a:r>
          </a:p>
        </p:txBody>
      </p:sp>
    </p:spTree>
    <p:extLst>
      <p:ext uri="{BB962C8B-B14F-4D97-AF65-F5344CB8AC3E}">
        <p14:creationId xmlns:p14="http://schemas.microsoft.com/office/powerpoint/2010/main" val="157055269"/>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New Entrants </a:t>
            </a:r>
            <a:r>
              <a:rPr lang="en-US" sz="1800" dirty="0"/>
              <a:t>(cont’d)</a:t>
            </a:r>
            <a:endParaRPr lang="en-US" sz="1100" dirty="0"/>
          </a:p>
        </p:txBody>
      </p:sp>
      <p:sp>
        <p:nvSpPr>
          <p:cNvPr id="5" name="Text Placeholder 4"/>
          <p:cNvSpPr>
            <a:spLocks noGrp="1"/>
          </p:cNvSpPr>
          <p:nvPr>
            <p:ph type="body" sz="quarter" idx="10"/>
          </p:nvPr>
        </p:nvSpPr>
        <p:spPr>
          <a:xfrm>
            <a:off x="457200" y="1550334"/>
            <a:ext cx="8229600" cy="4151219"/>
          </a:xfrm>
        </p:spPr>
        <p:txBody>
          <a:bodyPr>
            <a:normAutofit lnSpcReduction="10000"/>
          </a:bodyPr>
          <a:lstStyle/>
          <a:p>
            <a:pPr marL="457200" lvl="1" indent="0">
              <a:buNone/>
            </a:pPr>
            <a:r>
              <a:rPr lang="en-US" sz="2000" b="1" dirty="0">
                <a:ea typeface="+mn-ea"/>
                <a:cs typeface="+mn-cs"/>
              </a:rPr>
              <a:t>Product Differentiation</a:t>
            </a:r>
          </a:p>
          <a:p>
            <a:pPr lvl="1"/>
            <a:r>
              <a:rPr lang="en-US" sz="2000" dirty="0">
                <a:ea typeface="+mn-ea"/>
                <a:cs typeface="+mn-cs"/>
              </a:rPr>
              <a:t>Over time, customers may come to believe that a firm’s product is unique and consistently purchase that firm’s product.</a:t>
            </a:r>
          </a:p>
          <a:p>
            <a:pPr lvl="1"/>
            <a:r>
              <a:rPr lang="en-US" sz="2000" dirty="0">
                <a:ea typeface="+mn-ea"/>
                <a:cs typeface="+mn-cs"/>
              </a:rPr>
              <a:t>To combat the perception of uniqueness, new entrants frequently offer products at lower prices.</a:t>
            </a:r>
          </a:p>
          <a:p>
            <a:pPr lvl="2"/>
            <a:r>
              <a:rPr lang="en-US" sz="1800" dirty="0">
                <a:ea typeface="+mn-ea"/>
                <a:cs typeface="+mn-cs"/>
              </a:rPr>
              <a:t>However, this may result in lower profits or even losses.</a:t>
            </a:r>
          </a:p>
          <a:p>
            <a:pPr lvl="1"/>
            <a:endParaRPr lang="en-US" sz="2000" dirty="0">
              <a:ea typeface="+mn-ea"/>
              <a:cs typeface="+mn-cs"/>
            </a:endParaRPr>
          </a:p>
          <a:p>
            <a:pPr marL="457200" lvl="1" indent="0">
              <a:buNone/>
            </a:pPr>
            <a:r>
              <a:rPr lang="en-US" sz="2000" b="1" dirty="0">
                <a:ea typeface="+mn-ea"/>
                <a:cs typeface="+mn-cs"/>
              </a:rPr>
              <a:t>Capital Requirements</a:t>
            </a:r>
          </a:p>
          <a:p>
            <a:pPr lvl="1"/>
            <a:r>
              <a:rPr lang="en-US" sz="2000" dirty="0">
                <a:ea typeface="+mn-ea"/>
                <a:cs typeface="+mn-cs"/>
              </a:rPr>
              <a:t>Competing in a new industry requires a firm to have capital for physical facilities, inventories, marketing activities, and other critical business functions.</a:t>
            </a:r>
          </a:p>
          <a:p>
            <a:pPr lvl="1"/>
            <a:r>
              <a:rPr lang="en-US" sz="2000" dirty="0">
                <a:ea typeface="+mn-ea"/>
                <a:cs typeface="+mn-cs"/>
              </a:rPr>
              <a:t>The capital required for successful market entry may not be available to pursue the market opportunity.</a:t>
            </a:r>
          </a:p>
        </p:txBody>
      </p:sp>
    </p:spTree>
    <p:extLst>
      <p:ext uri="{BB962C8B-B14F-4D97-AF65-F5344CB8AC3E}">
        <p14:creationId xmlns:p14="http://schemas.microsoft.com/office/powerpoint/2010/main" val="385762279"/>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New Entrants </a:t>
            </a:r>
            <a:r>
              <a:rPr lang="en-US" sz="1800" dirty="0"/>
              <a:t>(cont’d)</a:t>
            </a:r>
            <a:endParaRPr lang="en-US" sz="1100" dirty="0"/>
          </a:p>
        </p:txBody>
      </p:sp>
      <p:sp>
        <p:nvSpPr>
          <p:cNvPr id="5" name="Text Placeholder 4"/>
          <p:cNvSpPr>
            <a:spLocks noGrp="1"/>
          </p:cNvSpPr>
          <p:nvPr>
            <p:ph type="body" sz="quarter" idx="10"/>
          </p:nvPr>
        </p:nvSpPr>
        <p:spPr>
          <a:xfrm>
            <a:off x="457200" y="1666876"/>
            <a:ext cx="8229600" cy="4160184"/>
          </a:xfrm>
        </p:spPr>
        <p:txBody>
          <a:bodyPr>
            <a:normAutofit fontScale="92500" lnSpcReduction="20000"/>
          </a:bodyPr>
          <a:lstStyle/>
          <a:p>
            <a:pPr marL="457200" lvl="1" indent="0">
              <a:buNone/>
            </a:pPr>
            <a:r>
              <a:rPr lang="en-US" sz="2000" b="1" dirty="0">
                <a:ea typeface="+mn-ea"/>
                <a:cs typeface="+mn-cs"/>
              </a:rPr>
              <a:t>Switching Costs</a:t>
            </a:r>
          </a:p>
          <a:p>
            <a:pPr lvl="1"/>
            <a:r>
              <a:rPr lang="en-US" sz="2000" i="1" dirty="0">
                <a:ea typeface="+mn-ea"/>
                <a:cs typeface="+mn-cs"/>
              </a:rPr>
              <a:t>Switching costs </a:t>
            </a:r>
            <a:r>
              <a:rPr lang="en-US" sz="2000" dirty="0">
                <a:ea typeface="+mn-ea"/>
                <a:cs typeface="+mn-cs"/>
              </a:rPr>
              <a:t>are the one-time costs customers incur when they buy from a different supplier.</a:t>
            </a:r>
          </a:p>
          <a:p>
            <a:pPr lvl="1"/>
            <a:r>
              <a:rPr lang="en-US" sz="2000" dirty="0">
                <a:ea typeface="+mn-ea"/>
                <a:cs typeface="+mn-cs"/>
              </a:rPr>
              <a:t>If switching costs are high, a new entrant must attract buyers by offering either:</a:t>
            </a:r>
          </a:p>
          <a:p>
            <a:pPr lvl="2"/>
            <a:r>
              <a:rPr lang="en-US" sz="1800" dirty="0">
                <a:ea typeface="+mn-ea"/>
                <a:cs typeface="+mn-cs"/>
              </a:rPr>
              <a:t>A substantially lower price </a:t>
            </a:r>
          </a:p>
          <a:p>
            <a:pPr lvl="2"/>
            <a:r>
              <a:rPr lang="en-US" sz="1800" dirty="0">
                <a:ea typeface="+mn-ea"/>
                <a:cs typeface="+mn-cs"/>
              </a:rPr>
              <a:t>A much better product</a:t>
            </a:r>
          </a:p>
          <a:p>
            <a:pPr lvl="1"/>
            <a:endParaRPr lang="en-US" sz="2000" dirty="0">
              <a:ea typeface="+mn-ea"/>
              <a:cs typeface="+mn-cs"/>
            </a:endParaRPr>
          </a:p>
          <a:p>
            <a:pPr marL="457200" lvl="1" indent="0">
              <a:buNone/>
            </a:pPr>
            <a:r>
              <a:rPr lang="en-US" sz="2000" b="1" dirty="0">
                <a:ea typeface="+mn-ea"/>
                <a:cs typeface="+mn-cs"/>
              </a:rPr>
              <a:t>Access to Distribution Channels</a:t>
            </a:r>
          </a:p>
          <a:p>
            <a:pPr lvl="1"/>
            <a:r>
              <a:rPr lang="en-US" sz="2000" dirty="0">
                <a:ea typeface="+mn-ea"/>
                <a:cs typeface="+mn-cs"/>
              </a:rPr>
              <a:t>After building a relationship with its distributors, a firm will nurture it, thus creating switching costs for the distributors.</a:t>
            </a:r>
          </a:p>
          <a:p>
            <a:pPr lvl="1"/>
            <a:r>
              <a:rPr lang="en-US" sz="2000" dirty="0">
                <a:ea typeface="+mn-ea"/>
                <a:cs typeface="+mn-cs"/>
              </a:rPr>
              <a:t>New entrants may use price breaks and cooperative advertising allowances to persuade distributors to carry their products.</a:t>
            </a:r>
          </a:p>
          <a:p>
            <a:pPr lvl="2"/>
            <a:r>
              <a:rPr lang="en-US" sz="1800" dirty="0">
                <a:ea typeface="+mn-ea"/>
                <a:cs typeface="+mn-cs"/>
              </a:rPr>
              <a:t>However, those practices can reduce new entrants’ profit potential.</a:t>
            </a:r>
          </a:p>
        </p:txBody>
      </p:sp>
    </p:spTree>
    <p:extLst>
      <p:ext uri="{BB962C8B-B14F-4D97-AF65-F5344CB8AC3E}">
        <p14:creationId xmlns:p14="http://schemas.microsoft.com/office/powerpoint/2010/main" val="3670296211"/>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New Entrants </a:t>
            </a:r>
            <a:r>
              <a:rPr lang="en-US" sz="1800" dirty="0"/>
              <a:t>(cont’d)</a:t>
            </a:r>
            <a:endParaRPr lang="en-US" sz="1100" dirty="0"/>
          </a:p>
        </p:txBody>
      </p:sp>
      <p:sp>
        <p:nvSpPr>
          <p:cNvPr id="5" name="Text Placeholder 4"/>
          <p:cNvSpPr>
            <a:spLocks noGrp="1"/>
          </p:cNvSpPr>
          <p:nvPr>
            <p:ph type="body" sz="quarter" idx="10"/>
          </p:nvPr>
        </p:nvSpPr>
        <p:spPr>
          <a:xfrm>
            <a:off x="636495" y="1622052"/>
            <a:ext cx="8229600" cy="4187077"/>
          </a:xfrm>
        </p:spPr>
        <p:txBody>
          <a:bodyPr>
            <a:normAutofit lnSpcReduction="10000"/>
          </a:bodyPr>
          <a:lstStyle/>
          <a:p>
            <a:pPr marL="457200" lvl="1" indent="0">
              <a:buNone/>
            </a:pPr>
            <a:r>
              <a:rPr lang="en-US" sz="2000" b="1" dirty="0">
                <a:ea typeface="+mn-ea"/>
                <a:cs typeface="+mn-cs"/>
              </a:rPr>
              <a:t>Cost Disadvantages Independent of Scale</a:t>
            </a:r>
          </a:p>
          <a:p>
            <a:pPr lvl="1"/>
            <a:r>
              <a:rPr lang="en-US" sz="2000" dirty="0">
                <a:ea typeface="+mn-ea"/>
                <a:cs typeface="+mn-cs"/>
              </a:rPr>
              <a:t>Successful competition requires new entrants to reduce the strategic relevance of cost advantages held by established competitors that cannot be duplicated.</a:t>
            </a:r>
          </a:p>
          <a:p>
            <a:pPr lvl="2"/>
            <a:r>
              <a:rPr lang="en-US" sz="1800" b="1" dirty="0">
                <a:ea typeface="+mn-ea"/>
                <a:cs typeface="+mn-cs"/>
              </a:rPr>
              <a:t>Examples:</a:t>
            </a:r>
            <a:r>
              <a:rPr lang="en-US" sz="1800" dirty="0">
                <a:ea typeface="+mn-ea"/>
                <a:cs typeface="+mn-cs"/>
              </a:rPr>
              <a:t> Proprietary product technology, favorable access to raw materials, desirable locations, and government subsidies</a:t>
            </a:r>
          </a:p>
          <a:p>
            <a:pPr lvl="1"/>
            <a:endParaRPr lang="en-US" sz="2000" dirty="0">
              <a:ea typeface="+mn-ea"/>
              <a:cs typeface="+mn-cs"/>
            </a:endParaRPr>
          </a:p>
          <a:p>
            <a:pPr marL="457200" lvl="1" indent="0">
              <a:buNone/>
            </a:pPr>
            <a:r>
              <a:rPr lang="en-US" sz="2000" b="1" dirty="0">
                <a:ea typeface="+mn-ea"/>
                <a:cs typeface="+mn-cs"/>
              </a:rPr>
              <a:t>Government Policy</a:t>
            </a:r>
          </a:p>
          <a:p>
            <a:pPr lvl="1"/>
            <a:r>
              <a:rPr lang="en-US" sz="2000" dirty="0">
                <a:ea typeface="+mn-ea"/>
                <a:cs typeface="+mn-cs"/>
              </a:rPr>
              <a:t>Governmental decisions and policies that can control entry into an industry include:</a:t>
            </a:r>
          </a:p>
          <a:p>
            <a:pPr lvl="2"/>
            <a:r>
              <a:rPr lang="en-US" sz="1800" dirty="0">
                <a:ea typeface="+mn-ea"/>
                <a:cs typeface="+mn-cs"/>
              </a:rPr>
              <a:t>The granting of licenses and permits</a:t>
            </a:r>
          </a:p>
          <a:p>
            <a:pPr lvl="2"/>
            <a:r>
              <a:rPr lang="en-US" sz="1800" dirty="0">
                <a:ea typeface="+mn-ea"/>
                <a:cs typeface="+mn-cs"/>
              </a:rPr>
              <a:t>Deregulation</a:t>
            </a:r>
          </a:p>
          <a:p>
            <a:pPr lvl="2"/>
            <a:r>
              <a:rPr lang="en-US" sz="1800" dirty="0">
                <a:ea typeface="+mn-ea"/>
                <a:cs typeface="+mn-cs"/>
              </a:rPr>
              <a:t>Antitrust issues</a:t>
            </a:r>
          </a:p>
        </p:txBody>
      </p:sp>
    </p:spTree>
    <p:extLst>
      <p:ext uri="{BB962C8B-B14F-4D97-AF65-F5344CB8AC3E}">
        <p14:creationId xmlns:p14="http://schemas.microsoft.com/office/powerpoint/2010/main" val="3703695182"/>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Bargaining Power of Suppliers</a:t>
            </a:r>
            <a:endParaRPr lang="en-US" sz="1100" dirty="0"/>
          </a:p>
        </p:txBody>
      </p:sp>
      <p:sp>
        <p:nvSpPr>
          <p:cNvPr id="5" name="Text Placeholder 4"/>
          <p:cNvSpPr>
            <a:spLocks noGrp="1"/>
          </p:cNvSpPr>
          <p:nvPr>
            <p:ph type="body" sz="quarter" idx="10"/>
          </p:nvPr>
        </p:nvSpPr>
        <p:spPr>
          <a:xfrm>
            <a:off x="564777" y="1613087"/>
            <a:ext cx="8229600" cy="4016749"/>
          </a:xfrm>
        </p:spPr>
        <p:txBody>
          <a:bodyPr>
            <a:normAutofit lnSpcReduction="10000"/>
          </a:bodyPr>
          <a:lstStyle/>
          <a:p>
            <a:r>
              <a:rPr lang="en-US" sz="2000" dirty="0"/>
              <a:t>Suppliers can exert power over firms competing within an industry by:</a:t>
            </a:r>
          </a:p>
          <a:p>
            <a:pPr lvl="1"/>
            <a:r>
              <a:rPr lang="en-US" sz="1800" dirty="0"/>
              <a:t>Increasing prices</a:t>
            </a:r>
          </a:p>
          <a:p>
            <a:pPr lvl="1"/>
            <a:r>
              <a:rPr lang="en-US" sz="1800" dirty="0"/>
              <a:t>Reducing the quality of their products</a:t>
            </a:r>
          </a:p>
          <a:p>
            <a:r>
              <a:rPr lang="en-US" sz="2000" dirty="0"/>
              <a:t>A supplier group is powerful when:</a:t>
            </a:r>
          </a:p>
          <a:p>
            <a:pPr lvl="1"/>
            <a:r>
              <a:rPr lang="en-US" sz="1800" dirty="0"/>
              <a:t>It is dominated by a few large companies and is more concentrated than the industry to which it sells.</a:t>
            </a:r>
          </a:p>
          <a:p>
            <a:pPr lvl="1"/>
            <a:r>
              <a:rPr lang="en-US" sz="1800" dirty="0"/>
              <a:t>Satisfactory substitute products are not available to industry firms.</a:t>
            </a:r>
          </a:p>
          <a:p>
            <a:pPr lvl="1"/>
            <a:r>
              <a:rPr lang="en-US" sz="1800" dirty="0"/>
              <a:t>Industry firms are not a significant customer for the supplier group.</a:t>
            </a:r>
          </a:p>
          <a:p>
            <a:pPr lvl="1"/>
            <a:r>
              <a:rPr lang="en-US" sz="1800" dirty="0"/>
              <a:t>Suppliers’ goods are critical to buyers’ marketplace success.</a:t>
            </a:r>
          </a:p>
          <a:p>
            <a:pPr lvl="1"/>
            <a:r>
              <a:rPr lang="en-US" sz="1800" dirty="0"/>
              <a:t>The effectiveness of suppliers’ products has created high switching costs for industry firms.</a:t>
            </a:r>
          </a:p>
          <a:p>
            <a:pPr lvl="1"/>
            <a:r>
              <a:rPr lang="en-US" sz="1800" dirty="0"/>
              <a:t>It poses a credible threat to integrate forward into the buyers’ industry.</a:t>
            </a:r>
          </a:p>
        </p:txBody>
      </p:sp>
    </p:spTree>
    <p:extLst>
      <p:ext uri="{BB962C8B-B14F-4D97-AF65-F5344CB8AC3E}">
        <p14:creationId xmlns:p14="http://schemas.microsoft.com/office/powerpoint/2010/main" val="2034581011"/>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Bargaining Power of Buyers</a:t>
            </a:r>
            <a:endParaRPr lang="en-US" sz="1100" dirty="0"/>
          </a:p>
        </p:txBody>
      </p:sp>
      <p:sp>
        <p:nvSpPr>
          <p:cNvPr id="5" name="Text Placeholder 4"/>
          <p:cNvSpPr>
            <a:spLocks noGrp="1"/>
          </p:cNvSpPr>
          <p:nvPr>
            <p:ph type="body" sz="quarter" idx="10"/>
          </p:nvPr>
        </p:nvSpPr>
        <p:spPr>
          <a:xfrm>
            <a:off x="591671" y="1514476"/>
            <a:ext cx="8229600" cy="4285690"/>
          </a:xfrm>
        </p:spPr>
        <p:txBody>
          <a:bodyPr>
            <a:normAutofit lnSpcReduction="10000"/>
          </a:bodyPr>
          <a:lstStyle/>
          <a:p>
            <a:r>
              <a:rPr lang="en-US" sz="2400" dirty="0"/>
              <a:t>To reduce their costs, buyers bargain for:</a:t>
            </a:r>
          </a:p>
          <a:p>
            <a:pPr lvl="1"/>
            <a:r>
              <a:rPr lang="en-US" sz="2000" dirty="0"/>
              <a:t>Higher quality</a:t>
            </a:r>
          </a:p>
          <a:p>
            <a:pPr lvl="1"/>
            <a:r>
              <a:rPr lang="en-US" sz="2000" dirty="0"/>
              <a:t>Greater levels of service</a:t>
            </a:r>
          </a:p>
          <a:p>
            <a:pPr lvl="1"/>
            <a:r>
              <a:rPr lang="en-US" sz="2000" dirty="0"/>
              <a:t>Lower prices</a:t>
            </a:r>
          </a:p>
          <a:p>
            <a:r>
              <a:rPr lang="en-US" sz="2400" dirty="0"/>
              <a:t>Customers (buyer groups) are powerful when:</a:t>
            </a:r>
          </a:p>
          <a:p>
            <a:pPr lvl="1"/>
            <a:r>
              <a:rPr lang="en-US" sz="2000" dirty="0"/>
              <a:t>They purchase a large portion of an industry’s total output.</a:t>
            </a:r>
          </a:p>
          <a:p>
            <a:pPr lvl="1"/>
            <a:r>
              <a:rPr lang="en-US" sz="2000" dirty="0"/>
              <a:t>The sales of the product being purchased account for a significant portion of the seller’s annual revenues.</a:t>
            </a:r>
          </a:p>
          <a:p>
            <a:pPr lvl="1"/>
            <a:r>
              <a:rPr lang="en-US" sz="2000" dirty="0"/>
              <a:t>They could switch to another product at little, if any, cost.</a:t>
            </a:r>
          </a:p>
          <a:p>
            <a:pPr lvl="1"/>
            <a:r>
              <a:rPr lang="en-US" sz="2000" dirty="0"/>
              <a:t>The industry’s products are undifferentiated or standardized, and the buyers pose a credible threat if they were to integrate backward into the sellers’ industry.</a:t>
            </a:r>
          </a:p>
        </p:txBody>
      </p:sp>
    </p:spTree>
    <p:extLst>
      <p:ext uri="{BB962C8B-B14F-4D97-AF65-F5344CB8AC3E}">
        <p14:creationId xmlns:p14="http://schemas.microsoft.com/office/powerpoint/2010/main" val="3750374560"/>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Threat of Substitute Products</a:t>
            </a:r>
            <a:endParaRPr lang="en-US" sz="1100" dirty="0"/>
          </a:p>
        </p:txBody>
      </p:sp>
      <p:sp>
        <p:nvSpPr>
          <p:cNvPr id="5" name="Text Placeholder 4"/>
          <p:cNvSpPr>
            <a:spLocks noGrp="1"/>
          </p:cNvSpPr>
          <p:nvPr>
            <p:ph type="body" sz="quarter" idx="10"/>
          </p:nvPr>
        </p:nvSpPr>
        <p:spPr>
          <a:xfrm>
            <a:off x="582705" y="1693768"/>
            <a:ext cx="8229600" cy="4061573"/>
          </a:xfrm>
        </p:spPr>
        <p:txBody>
          <a:bodyPr>
            <a:normAutofit fontScale="92500" lnSpcReduction="10000"/>
          </a:bodyPr>
          <a:lstStyle/>
          <a:p>
            <a:r>
              <a:rPr lang="en-US" sz="2000" dirty="0"/>
              <a:t>Substitute products are goods or services from outside a given industry that perform similar or the same functions as a product that the industry produces.</a:t>
            </a:r>
          </a:p>
          <a:p>
            <a:r>
              <a:rPr lang="en-US" sz="2000" dirty="0"/>
              <a:t>In general, product substitutes present a strong threat to a firm when:</a:t>
            </a:r>
          </a:p>
          <a:p>
            <a:pPr lvl="1"/>
            <a:r>
              <a:rPr lang="en-US" sz="1800" dirty="0"/>
              <a:t>Customers face few, if any, switching costs</a:t>
            </a:r>
          </a:p>
          <a:p>
            <a:pPr lvl="1"/>
            <a:r>
              <a:rPr lang="en-US" sz="1800" dirty="0"/>
              <a:t>The substitute product’s price is lower</a:t>
            </a:r>
          </a:p>
          <a:p>
            <a:pPr lvl="1"/>
            <a:r>
              <a:rPr lang="en-US" sz="1800" dirty="0"/>
              <a:t>The substitute product’s quality and performance capabilities are equal to or greater than those of the competing product</a:t>
            </a:r>
          </a:p>
          <a:p>
            <a:pPr marL="342900" lvl="1" indent="-342900"/>
            <a:r>
              <a:rPr lang="en-US" sz="2000" dirty="0">
                <a:ea typeface="+mn-ea"/>
                <a:cs typeface="+mn-cs"/>
              </a:rPr>
              <a:t>To reduce a substitute’s attractiveness, a firm can differentiate a product along dimensions that are valuable to customers, such as:</a:t>
            </a:r>
          </a:p>
          <a:p>
            <a:pPr marL="742950" lvl="2" indent="-342900"/>
            <a:r>
              <a:rPr lang="en-US" sz="1800" dirty="0">
                <a:ea typeface="+mn-ea"/>
                <a:cs typeface="+mn-cs"/>
              </a:rPr>
              <a:t>Quality</a:t>
            </a:r>
          </a:p>
          <a:p>
            <a:pPr marL="742950" lvl="2" indent="-342900"/>
            <a:r>
              <a:rPr lang="en-US" sz="1800" dirty="0">
                <a:ea typeface="+mn-ea"/>
                <a:cs typeface="+mn-cs"/>
              </a:rPr>
              <a:t>Service after the sale</a:t>
            </a:r>
          </a:p>
          <a:p>
            <a:pPr marL="742950" lvl="2" indent="-342900"/>
            <a:r>
              <a:rPr lang="en-US" sz="1800" dirty="0">
                <a:ea typeface="+mn-ea"/>
                <a:cs typeface="+mn-cs"/>
              </a:rPr>
              <a:t>Location</a:t>
            </a:r>
          </a:p>
        </p:txBody>
      </p:sp>
    </p:spTree>
    <p:extLst>
      <p:ext uri="{BB962C8B-B14F-4D97-AF65-F5344CB8AC3E}">
        <p14:creationId xmlns:p14="http://schemas.microsoft.com/office/powerpoint/2010/main" val="3826844268"/>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Intensity of Rivalry among Competitors</a:t>
            </a:r>
            <a:endParaRPr lang="en-US" sz="700" dirty="0"/>
          </a:p>
        </p:txBody>
      </p:sp>
      <p:sp>
        <p:nvSpPr>
          <p:cNvPr id="5" name="Text Placeholder 4"/>
          <p:cNvSpPr>
            <a:spLocks noGrp="1"/>
          </p:cNvSpPr>
          <p:nvPr>
            <p:ph type="body" sz="quarter" idx="10"/>
          </p:nvPr>
        </p:nvSpPr>
        <p:spPr>
          <a:xfrm>
            <a:off x="457200" y="1532405"/>
            <a:ext cx="8229600" cy="4160183"/>
          </a:xfrm>
        </p:spPr>
        <p:txBody>
          <a:bodyPr>
            <a:normAutofit fontScale="92500" lnSpcReduction="10000"/>
          </a:bodyPr>
          <a:lstStyle/>
          <a:p>
            <a:r>
              <a:rPr lang="en-US" sz="2000" dirty="0"/>
              <a:t>Competitive rivalry intensifies when:</a:t>
            </a:r>
          </a:p>
          <a:p>
            <a:pPr lvl="1"/>
            <a:r>
              <a:rPr lang="en-US" sz="1800" dirty="0"/>
              <a:t>A firm is challenged by a competitor’s actions</a:t>
            </a:r>
          </a:p>
          <a:p>
            <a:pPr lvl="1"/>
            <a:r>
              <a:rPr lang="en-US" sz="1800" dirty="0">
                <a:ea typeface="+mn-ea"/>
                <a:cs typeface="+mn-cs"/>
              </a:rPr>
              <a:t>A company recognizes an opportunity to improve its market position</a:t>
            </a:r>
          </a:p>
          <a:p>
            <a:r>
              <a:rPr lang="en-US" sz="2000" dirty="0"/>
              <a:t>Common dimensions on which rivalry is based include:</a:t>
            </a:r>
          </a:p>
          <a:p>
            <a:pPr lvl="1"/>
            <a:r>
              <a:rPr lang="en-US" sz="1800" dirty="0">
                <a:ea typeface="+mn-ea"/>
                <a:cs typeface="+mn-cs"/>
              </a:rPr>
              <a:t>Price</a:t>
            </a:r>
          </a:p>
          <a:p>
            <a:pPr lvl="1"/>
            <a:r>
              <a:rPr lang="en-US" sz="1800" dirty="0"/>
              <a:t>Service after the sale</a:t>
            </a:r>
          </a:p>
          <a:p>
            <a:pPr lvl="1"/>
            <a:r>
              <a:rPr lang="en-US" sz="1800" dirty="0">
                <a:ea typeface="+mn-ea"/>
                <a:cs typeface="+mn-cs"/>
              </a:rPr>
              <a:t>Innovation</a:t>
            </a:r>
          </a:p>
          <a:p>
            <a:r>
              <a:rPr lang="en-US" sz="2000" dirty="0"/>
              <a:t>Factors that increase the intensity of rivalries among firms include:</a:t>
            </a:r>
          </a:p>
          <a:p>
            <a:pPr lvl="1"/>
            <a:r>
              <a:rPr lang="en-US" sz="1800" dirty="0"/>
              <a:t>Numerous or equally balanced competitors</a:t>
            </a:r>
          </a:p>
          <a:p>
            <a:pPr lvl="1"/>
            <a:r>
              <a:rPr lang="en-US" sz="1800" dirty="0"/>
              <a:t>Slow industry growth</a:t>
            </a:r>
          </a:p>
          <a:p>
            <a:pPr lvl="1"/>
            <a:r>
              <a:rPr lang="en-US" sz="1800" dirty="0"/>
              <a:t>High fixed costs or high storage costs</a:t>
            </a:r>
          </a:p>
          <a:p>
            <a:pPr lvl="1"/>
            <a:r>
              <a:rPr lang="en-US" sz="1800" dirty="0"/>
              <a:t>Lack of differentiation or low switching costs</a:t>
            </a:r>
          </a:p>
          <a:p>
            <a:pPr lvl="1"/>
            <a:r>
              <a:rPr lang="en-US" sz="1800" dirty="0"/>
              <a:t>High strategic stakes</a:t>
            </a:r>
          </a:p>
          <a:p>
            <a:pPr lvl="1"/>
            <a:r>
              <a:rPr lang="en-US" sz="1800" dirty="0"/>
              <a:t>High exit barriers</a:t>
            </a:r>
          </a:p>
        </p:txBody>
      </p:sp>
    </p:spTree>
    <p:extLst>
      <p:ext uri="{BB962C8B-B14F-4D97-AF65-F5344CB8AC3E}">
        <p14:creationId xmlns:p14="http://schemas.microsoft.com/office/powerpoint/2010/main" val="716020596"/>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Interpreting Industry Analyses</a:t>
            </a:r>
            <a:endParaRPr lang="en-US" sz="200" dirty="0"/>
          </a:p>
        </p:txBody>
      </p:sp>
      <p:sp>
        <p:nvSpPr>
          <p:cNvPr id="5" name="Text Placeholder 4"/>
          <p:cNvSpPr>
            <a:spLocks noGrp="1"/>
          </p:cNvSpPr>
          <p:nvPr>
            <p:ph type="body" sz="quarter" idx="10"/>
          </p:nvPr>
        </p:nvSpPr>
        <p:spPr>
          <a:xfrm>
            <a:off x="663388" y="1541370"/>
            <a:ext cx="8229600" cy="4169148"/>
          </a:xfrm>
        </p:spPr>
        <p:txBody>
          <a:bodyPr>
            <a:normAutofit fontScale="92500" lnSpcReduction="10000"/>
          </a:bodyPr>
          <a:lstStyle/>
          <a:p>
            <a:r>
              <a:rPr lang="en-US" sz="2000" dirty="0"/>
              <a:t>Analysis of the five forces within a given industry allows the firm to determine the industry’s attractiveness in terms of the potential to earn average or above-average returns.</a:t>
            </a:r>
          </a:p>
          <a:p>
            <a:pPr lvl="1"/>
            <a:r>
              <a:rPr lang="en-US" sz="1800" spc="-30" dirty="0"/>
              <a:t>Stronger competitive forces usually mean a lower potential to earn profits.</a:t>
            </a:r>
          </a:p>
          <a:p>
            <a:r>
              <a:rPr lang="en-US" sz="2000" dirty="0"/>
              <a:t>An unattractive industry has:</a:t>
            </a:r>
          </a:p>
          <a:p>
            <a:pPr lvl="1"/>
            <a:r>
              <a:rPr lang="en-US" sz="1800" dirty="0"/>
              <a:t>Low entry barriers</a:t>
            </a:r>
          </a:p>
          <a:p>
            <a:pPr lvl="1"/>
            <a:r>
              <a:rPr lang="en-US" sz="1800" dirty="0"/>
              <a:t>Suppliers and buyers with strong bargaining positions</a:t>
            </a:r>
          </a:p>
          <a:p>
            <a:pPr lvl="1"/>
            <a:r>
              <a:rPr lang="en-US" sz="1800" dirty="0"/>
              <a:t>Strong competitive threats from product substitutes</a:t>
            </a:r>
          </a:p>
          <a:p>
            <a:pPr lvl="1"/>
            <a:r>
              <a:rPr lang="en-US" sz="1800" dirty="0"/>
              <a:t>Intense rivalry among competitors</a:t>
            </a:r>
          </a:p>
          <a:p>
            <a:r>
              <a:rPr lang="en-US" sz="2000" dirty="0"/>
              <a:t>An attractive industry has:</a:t>
            </a:r>
          </a:p>
          <a:p>
            <a:pPr lvl="1"/>
            <a:r>
              <a:rPr lang="en-US" sz="1800" dirty="0"/>
              <a:t>High entry barriers</a:t>
            </a:r>
          </a:p>
          <a:p>
            <a:pPr lvl="1"/>
            <a:r>
              <a:rPr lang="en-US" sz="1800" dirty="0"/>
              <a:t>Suppliers and buyers with little bargaining power</a:t>
            </a:r>
          </a:p>
          <a:p>
            <a:pPr lvl="1"/>
            <a:r>
              <a:rPr lang="en-US" sz="1800" dirty="0"/>
              <a:t>Few competitive threats from product substitutes</a:t>
            </a:r>
          </a:p>
          <a:p>
            <a:pPr lvl="1"/>
            <a:r>
              <a:rPr lang="en-US" sz="1800" dirty="0"/>
              <a:t>Relatively moderate rivalry</a:t>
            </a:r>
          </a:p>
        </p:txBody>
      </p:sp>
    </p:spTree>
    <p:extLst>
      <p:ext uri="{BB962C8B-B14F-4D97-AF65-F5344CB8AC3E}">
        <p14:creationId xmlns:p14="http://schemas.microsoft.com/office/powerpoint/2010/main" val="620036362"/>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EFD9A-3605-06AB-1E0E-99C10C1D247D}"/>
              </a:ext>
            </a:extLst>
          </p:cNvPr>
          <p:cNvSpPr>
            <a:spLocks noGrp="1"/>
          </p:cNvSpPr>
          <p:nvPr>
            <p:ph type="title"/>
          </p:nvPr>
        </p:nvSpPr>
        <p:spPr/>
        <p:txBody>
          <a:bodyPr/>
          <a:lstStyle/>
          <a:p>
            <a:r>
              <a:rPr lang="en-GB" dirty="0"/>
              <a:t>Group activity – 15 min</a:t>
            </a:r>
          </a:p>
        </p:txBody>
      </p:sp>
      <p:sp>
        <p:nvSpPr>
          <p:cNvPr id="3" name="Text Placeholder 2">
            <a:extLst>
              <a:ext uri="{FF2B5EF4-FFF2-40B4-BE49-F238E27FC236}">
                <a16:creationId xmlns:a16="http://schemas.microsoft.com/office/drawing/2014/main" id="{895F65AB-A9EB-5F61-124E-F54DE0671173}"/>
              </a:ext>
            </a:extLst>
          </p:cNvPr>
          <p:cNvSpPr>
            <a:spLocks noGrp="1"/>
          </p:cNvSpPr>
          <p:nvPr>
            <p:ph type="body" sz="quarter" idx="10"/>
          </p:nvPr>
        </p:nvSpPr>
        <p:spPr/>
        <p:txBody>
          <a:bodyPr/>
          <a:lstStyle/>
          <a:p>
            <a:pPr>
              <a:spcAft>
                <a:spcPts val="600"/>
              </a:spcAft>
            </a:pPr>
            <a:r>
              <a:rPr lang="en-GB" sz="2400" dirty="0"/>
              <a:t>Five Forces Role-Play: Divide class into five groups, each representing a force. </a:t>
            </a:r>
          </a:p>
          <a:p>
            <a:pPr>
              <a:spcAft>
                <a:spcPts val="600"/>
              </a:spcAft>
            </a:pPr>
            <a:r>
              <a:rPr lang="en-GB" sz="2400" dirty="0" err="1"/>
              <a:t>Analyze</a:t>
            </a:r>
            <a:r>
              <a:rPr lang="en-GB" sz="2400" dirty="0"/>
              <a:t> the toy industry (e.g., Toys ‘R’ Us). </a:t>
            </a:r>
          </a:p>
          <a:p>
            <a:pPr>
              <a:spcAft>
                <a:spcPts val="600"/>
              </a:spcAft>
            </a:pPr>
            <a:r>
              <a:rPr lang="en-GB" sz="2400" dirty="0"/>
              <a:t>Argue how their force impacts profitability</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0836667"/>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Strategic Groups</a:t>
            </a:r>
            <a:endParaRPr lang="en-US" sz="100" dirty="0"/>
          </a:p>
        </p:txBody>
      </p:sp>
      <p:sp>
        <p:nvSpPr>
          <p:cNvPr id="5" name="Text Placeholder 4"/>
          <p:cNvSpPr>
            <a:spLocks noGrp="1"/>
          </p:cNvSpPr>
          <p:nvPr>
            <p:ph type="body" sz="quarter" idx="10"/>
          </p:nvPr>
        </p:nvSpPr>
        <p:spPr/>
        <p:txBody>
          <a:bodyPr/>
          <a:lstStyle/>
          <a:p>
            <a:r>
              <a:rPr lang="en-US" dirty="0"/>
              <a:t>A set of firms emphasizing similar strategic dimensions and using a similar strategy is called a </a:t>
            </a:r>
            <a:r>
              <a:rPr lang="en-US" b="1" dirty="0"/>
              <a:t>strategic group</a:t>
            </a:r>
            <a:r>
              <a:rPr lang="en-US" dirty="0"/>
              <a:t>.</a:t>
            </a:r>
          </a:p>
          <a:p>
            <a:r>
              <a:rPr lang="en-US" dirty="0"/>
              <a:t>Competitive rivalry is greater within a strategic group than between strategic groups.</a:t>
            </a:r>
          </a:p>
        </p:txBody>
      </p:sp>
    </p:spTree>
    <p:extLst>
      <p:ext uri="{BB962C8B-B14F-4D97-AF65-F5344CB8AC3E}">
        <p14:creationId xmlns:p14="http://schemas.microsoft.com/office/powerpoint/2010/main" val="3988191633"/>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Strategic Groups </a:t>
            </a:r>
            <a:r>
              <a:rPr lang="en-US" sz="1800" dirty="0"/>
              <a:t>(cont’d)</a:t>
            </a:r>
            <a:endParaRPr lang="en-US" sz="100" dirty="0"/>
          </a:p>
        </p:txBody>
      </p:sp>
      <p:sp>
        <p:nvSpPr>
          <p:cNvPr id="5" name="Text Placeholder 4"/>
          <p:cNvSpPr>
            <a:spLocks noGrp="1"/>
          </p:cNvSpPr>
          <p:nvPr>
            <p:ph type="body" sz="quarter" idx="10"/>
          </p:nvPr>
        </p:nvSpPr>
        <p:spPr/>
        <p:txBody>
          <a:bodyPr/>
          <a:lstStyle/>
          <a:p>
            <a:r>
              <a:rPr lang="en-US" sz="2400" dirty="0"/>
              <a:t>Analyzing strategic groups can be helpful in diagnosing competition, positioning, and the profitability of firms competing within an industry.</a:t>
            </a:r>
          </a:p>
          <a:p>
            <a:pPr lvl="1"/>
            <a:r>
              <a:rPr lang="en-US" sz="2000" dirty="0"/>
              <a:t>Using strategic groups to understand an industry’s competitive structure requires the firm to plot companies’ competitive actions and responses along strategic dimensions, such as:</a:t>
            </a:r>
          </a:p>
          <a:p>
            <a:pPr lvl="2"/>
            <a:r>
              <a:rPr lang="en-US" sz="1800" dirty="0"/>
              <a:t>Pricing decisions</a:t>
            </a:r>
          </a:p>
          <a:p>
            <a:pPr lvl="2"/>
            <a:r>
              <a:rPr lang="en-US" sz="1800" dirty="0"/>
              <a:t>Product quality</a:t>
            </a:r>
          </a:p>
          <a:p>
            <a:pPr lvl="2"/>
            <a:r>
              <a:rPr lang="en-US" sz="1800" dirty="0"/>
              <a:t>Distribution channels</a:t>
            </a:r>
          </a:p>
          <a:p>
            <a:pPr lvl="1"/>
            <a:r>
              <a:rPr lang="en-US" sz="2000" dirty="0"/>
              <a:t>This shows the firm how certain companies are competing similarly in terms of how they use similar strategic dimensions.</a:t>
            </a:r>
          </a:p>
        </p:txBody>
      </p:sp>
    </p:spTree>
    <p:extLst>
      <p:ext uri="{BB962C8B-B14F-4D97-AF65-F5344CB8AC3E}">
        <p14:creationId xmlns:p14="http://schemas.microsoft.com/office/powerpoint/2010/main" val="1671587755"/>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Strategic Groups </a:t>
            </a:r>
            <a:r>
              <a:rPr lang="en-US" sz="1800" dirty="0"/>
              <a:t>(cont’d)</a:t>
            </a:r>
            <a:endParaRPr lang="en-US" sz="100" dirty="0"/>
          </a:p>
        </p:txBody>
      </p:sp>
      <p:sp>
        <p:nvSpPr>
          <p:cNvPr id="5" name="Text Placeholder 4"/>
          <p:cNvSpPr>
            <a:spLocks noGrp="1"/>
          </p:cNvSpPr>
          <p:nvPr>
            <p:ph type="body" sz="quarter" idx="10"/>
          </p:nvPr>
        </p:nvSpPr>
        <p:spPr>
          <a:xfrm>
            <a:off x="457200" y="1631018"/>
            <a:ext cx="8229600" cy="4025712"/>
          </a:xfrm>
        </p:spPr>
        <p:txBody>
          <a:bodyPr>
            <a:normAutofit lnSpcReduction="10000"/>
          </a:bodyPr>
          <a:lstStyle/>
          <a:p>
            <a:r>
              <a:rPr lang="en-US" dirty="0"/>
              <a:t>Strategic groups have several implications:</a:t>
            </a:r>
          </a:p>
          <a:p>
            <a:pPr lvl="1"/>
            <a:r>
              <a:rPr lang="en-US" dirty="0"/>
              <a:t>Because firms within a group offer similar products to the same customers, the competitive rivalry among them can be intense.</a:t>
            </a:r>
          </a:p>
          <a:p>
            <a:pPr lvl="2"/>
            <a:r>
              <a:rPr lang="en-US" dirty="0"/>
              <a:t>The more intense the rivalry, the greater is the threat to each firm’s profitability.</a:t>
            </a:r>
          </a:p>
          <a:p>
            <a:pPr lvl="1"/>
            <a:r>
              <a:rPr lang="en-US" dirty="0"/>
              <a:t>The strengths of the five forces differ across strategic groups.</a:t>
            </a:r>
          </a:p>
          <a:p>
            <a:pPr lvl="1"/>
            <a:r>
              <a:rPr lang="en-US" dirty="0"/>
              <a:t>The closer the strategic groups are in terms of their strategies, the greater is the likelihood of rivalry between the groups.</a:t>
            </a:r>
          </a:p>
        </p:txBody>
      </p:sp>
    </p:spTree>
    <p:extLst>
      <p:ext uri="{BB962C8B-B14F-4D97-AF65-F5344CB8AC3E}">
        <p14:creationId xmlns:p14="http://schemas.microsoft.com/office/powerpoint/2010/main" val="2466803979"/>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Competitor Analysis</a:t>
            </a:r>
            <a:endParaRPr lang="en-US" sz="100" dirty="0"/>
          </a:p>
        </p:txBody>
      </p:sp>
      <p:sp>
        <p:nvSpPr>
          <p:cNvPr id="5" name="Text Placeholder 4"/>
          <p:cNvSpPr>
            <a:spLocks noGrp="1"/>
          </p:cNvSpPr>
          <p:nvPr>
            <p:ph type="body" sz="quarter" idx="10"/>
          </p:nvPr>
        </p:nvSpPr>
        <p:spPr/>
        <p:txBody>
          <a:bodyPr/>
          <a:lstStyle/>
          <a:p>
            <a:r>
              <a:rPr lang="en-US" sz="2000" dirty="0"/>
              <a:t>Competitor analysis focuses on each company against which a firm competes directly.</a:t>
            </a:r>
          </a:p>
          <a:p>
            <a:r>
              <a:rPr lang="en-US" sz="2000" dirty="0"/>
              <a:t>In a competitor analysis, the firm seeks to understand the following:</a:t>
            </a:r>
          </a:p>
          <a:p>
            <a:pPr lvl="1"/>
            <a:r>
              <a:rPr lang="en-US" sz="1800" dirty="0"/>
              <a:t>What drives the competitor, as shown by its </a:t>
            </a:r>
            <a:r>
              <a:rPr lang="en-US" sz="1800" i="1" dirty="0"/>
              <a:t>future objectives</a:t>
            </a:r>
            <a:endParaRPr lang="en-US" sz="1800" dirty="0"/>
          </a:p>
          <a:p>
            <a:pPr lvl="1"/>
            <a:r>
              <a:rPr lang="en-US" sz="1800" dirty="0"/>
              <a:t>What the competitor is doing, as revealed by its </a:t>
            </a:r>
            <a:r>
              <a:rPr lang="en-US" sz="1800" i="1" dirty="0"/>
              <a:t>current strategy</a:t>
            </a:r>
            <a:endParaRPr lang="en-US" sz="1800" dirty="0"/>
          </a:p>
          <a:p>
            <a:pPr lvl="1"/>
            <a:r>
              <a:rPr lang="en-US" sz="1800" dirty="0"/>
              <a:t>What the competitor believes about the industry, as shown by its </a:t>
            </a:r>
            <a:r>
              <a:rPr lang="en-US" sz="1800" i="1" dirty="0"/>
              <a:t>assumptions</a:t>
            </a:r>
            <a:endParaRPr lang="en-US" sz="1800" dirty="0"/>
          </a:p>
          <a:p>
            <a:pPr lvl="1"/>
            <a:r>
              <a:rPr lang="en-US" sz="1800" dirty="0"/>
              <a:t>What the competitor’s capabilities are, as shown by its </a:t>
            </a:r>
            <a:r>
              <a:rPr lang="en-US" sz="1800" i="1" dirty="0"/>
              <a:t>strengths and weaknesses</a:t>
            </a:r>
            <a:endParaRPr lang="en-US" sz="1800" dirty="0"/>
          </a:p>
          <a:p>
            <a:pPr marL="342900" lvl="2" indent="-342900"/>
            <a:r>
              <a:rPr lang="en-US" dirty="0">
                <a:ea typeface="+mn-ea"/>
                <a:cs typeface="+mn-cs"/>
              </a:rPr>
              <a:t>Knowledge about these four dimensions helps the firm prepare an anticipated response profile for each competitor.</a:t>
            </a:r>
          </a:p>
        </p:txBody>
      </p:sp>
    </p:spTree>
    <p:extLst>
      <p:ext uri="{BB962C8B-B14F-4D97-AF65-F5344CB8AC3E}">
        <p14:creationId xmlns:p14="http://schemas.microsoft.com/office/powerpoint/2010/main" val="266243698"/>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Figure 2.3 - Competitor Analysis Components</a:t>
            </a:r>
          </a:p>
        </p:txBody>
      </p:sp>
      <p:pic>
        <p:nvPicPr>
          <p:cNvPr id="5" name="Picture Placeholder 4" descr="An overview of the components of a competitor analysis is shown. Along the left side of the figure, there are four large, vertically-stacked rectangles, each listing one of the four components of a competitor analysis as well as questions that one should ask him- or herself when focusing on that component while conducting a competitor analysis.&#10;&#10;The first rectangle is labeled Future Objectives in bold. Questions that should be asked include: How do our goals compared with our competitors' goals? Where will emphasis be placed in the future? What is the attitude toward risk?&#10;&#10;The second rectangle is labeled Current Strategy in bold. Questions that should be asked include: How are we currently competing? Does their strategy support changes in the competitive structure?&#10;&#10;The third rectangle is labeled Assumptions in bold. Questions that should be asked include: Do we assume the future will be volatile? Are we operating under a status quo? What assumptions do our competitors hold about the industry and themselves?&#10;&#10;The fourth rectangle is labeled Capabilities in bold. Questions that should be asked include: What are our strengths and weaknesses? How do we rate compared to our competitors?&#10;&#10;Four rightward-pointing arrows extend from the right side of each of the rectangles and lead to large rectangle sitting to the right of the four, vertically stacked rectangles. The rectangle is labeled Response in bold. Questions that should be asked include: What will our competitors do in the future? Where do we hold an advantage over our competitors? Who will this change our relationship with our competitors? " title="Figure 2.3 – Competitor Analysis Component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143001" y="1524000"/>
            <a:ext cx="6858000" cy="4777740"/>
          </a:xfrm>
        </p:spPr>
      </p:pic>
    </p:spTree>
    <p:extLst>
      <p:ext uri="{BB962C8B-B14F-4D97-AF65-F5344CB8AC3E}">
        <p14:creationId xmlns:p14="http://schemas.microsoft.com/office/powerpoint/2010/main" val="1828991004"/>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Competitor Analysis </a:t>
            </a:r>
            <a:r>
              <a:rPr lang="en-US" sz="1800" dirty="0"/>
              <a:t>(cont’d)</a:t>
            </a:r>
            <a:endParaRPr lang="en-US" sz="100" dirty="0"/>
          </a:p>
        </p:txBody>
      </p:sp>
      <p:sp>
        <p:nvSpPr>
          <p:cNvPr id="5" name="Text Placeholder 4"/>
          <p:cNvSpPr>
            <a:spLocks noGrp="1"/>
          </p:cNvSpPr>
          <p:nvPr>
            <p:ph type="body" sz="quarter" idx="10"/>
          </p:nvPr>
        </p:nvSpPr>
        <p:spPr/>
        <p:txBody>
          <a:bodyPr/>
          <a:lstStyle/>
          <a:p>
            <a:r>
              <a:rPr lang="en-US" sz="2400" b="1" dirty="0"/>
              <a:t>Competitor intelligence </a:t>
            </a:r>
            <a:r>
              <a:rPr lang="en-US" sz="2400" dirty="0"/>
              <a:t>is the set of data and information the firm gathers to better understand and anticipate competitors’ objectives, strategies, assumptions, and capabilities.</a:t>
            </a:r>
          </a:p>
          <a:p>
            <a:r>
              <a:rPr lang="en-US" sz="2400" dirty="0"/>
              <a:t>When gathering competitive intelligence, a firm must pay attention to the complementors of its products and strategy.</a:t>
            </a:r>
          </a:p>
          <a:p>
            <a:pPr lvl="1"/>
            <a:r>
              <a:rPr lang="en-US" sz="2000" b="1" dirty="0"/>
              <a:t>Complementors</a:t>
            </a:r>
            <a:r>
              <a:rPr lang="en-US" sz="2000" dirty="0"/>
              <a:t> are companies or networks of companies that sell complementary goods or services that are compatible with the focal firm’s good or service.</a:t>
            </a:r>
          </a:p>
          <a:p>
            <a:pPr lvl="2"/>
            <a:r>
              <a:rPr lang="en-US" sz="1800" b="1" dirty="0"/>
              <a:t>Example:</a:t>
            </a:r>
            <a:r>
              <a:rPr lang="en-US" sz="1800" dirty="0"/>
              <a:t> Intel and Microsoft</a:t>
            </a:r>
            <a:endParaRPr lang="en-US" sz="2400" dirty="0">
              <a:ea typeface="+mn-ea"/>
              <a:cs typeface="+mn-cs"/>
            </a:endParaRPr>
          </a:p>
        </p:txBody>
      </p:sp>
    </p:spTree>
    <p:extLst>
      <p:ext uri="{BB962C8B-B14F-4D97-AF65-F5344CB8AC3E}">
        <p14:creationId xmlns:p14="http://schemas.microsoft.com/office/powerpoint/2010/main" val="2163842670"/>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Ethical Considerations</a:t>
            </a:r>
            <a:endParaRPr lang="en-US" sz="100" dirty="0"/>
          </a:p>
        </p:txBody>
      </p:sp>
      <p:sp>
        <p:nvSpPr>
          <p:cNvPr id="5" name="Text Placeholder 4"/>
          <p:cNvSpPr>
            <a:spLocks noGrp="1"/>
          </p:cNvSpPr>
          <p:nvPr>
            <p:ph type="body" sz="quarter" idx="10"/>
          </p:nvPr>
        </p:nvSpPr>
        <p:spPr>
          <a:xfrm>
            <a:off x="618564" y="1487582"/>
            <a:ext cx="8229600" cy="4160184"/>
          </a:xfrm>
        </p:spPr>
        <p:txBody>
          <a:bodyPr>
            <a:normAutofit fontScale="92500" lnSpcReduction="10000"/>
          </a:bodyPr>
          <a:lstStyle/>
          <a:p>
            <a:r>
              <a:rPr lang="en-US" spc="-30" dirty="0"/>
              <a:t>Firms must follow laws, regulations, and ethical guidelines when gathering competitor intelligence.</a:t>
            </a:r>
          </a:p>
          <a:p>
            <a:pPr lvl="1"/>
            <a:r>
              <a:rPr lang="en-US" dirty="0">
                <a:ea typeface="+mn-ea"/>
                <a:cs typeface="+mn-cs"/>
              </a:rPr>
              <a:t>Practices considered both legal and ethical include:</a:t>
            </a:r>
          </a:p>
          <a:p>
            <a:pPr lvl="2"/>
            <a:r>
              <a:rPr lang="en-US" dirty="0"/>
              <a:t>Obtaining publicly available information</a:t>
            </a:r>
          </a:p>
          <a:p>
            <a:pPr lvl="3"/>
            <a:r>
              <a:rPr lang="en-US" b="1" dirty="0">
                <a:ea typeface="+mn-ea"/>
                <a:cs typeface="+mn-cs"/>
              </a:rPr>
              <a:t>Examples: </a:t>
            </a:r>
            <a:r>
              <a:rPr lang="en-US" dirty="0">
                <a:ea typeface="+mn-ea"/>
                <a:cs typeface="+mn-cs"/>
              </a:rPr>
              <a:t>Court records and annual reports</a:t>
            </a:r>
          </a:p>
          <a:p>
            <a:pPr lvl="2"/>
            <a:r>
              <a:rPr lang="en-US" spc="-50" dirty="0"/>
              <a:t>Attending trade fairs and shows to obtain competitors’ brochures, view their exhibits, and listen to discussions about their products</a:t>
            </a:r>
          </a:p>
          <a:p>
            <a:pPr lvl="1"/>
            <a:r>
              <a:rPr lang="en-US" spc="-40" dirty="0">
                <a:ea typeface="+mn-ea"/>
                <a:cs typeface="+mn-cs"/>
              </a:rPr>
              <a:t>Practices widely viewed as unethical include:</a:t>
            </a:r>
          </a:p>
          <a:p>
            <a:pPr lvl="2"/>
            <a:r>
              <a:rPr lang="en-US" dirty="0"/>
              <a:t>Blackmail</a:t>
            </a:r>
          </a:p>
          <a:p>
            <a:pPr lvl="2"/>
            <a:r>
              <a:rPr lang="en-US" dirty="0">
                <a:ea typeface="+mn-ea"/>
                <a:cs typeface="+mn-cs"/>
              </a:rPr>
              <a:t>Trespassing</a:t>
            </a:r>
          </a:p>
          <a:p>
            <a:pPr lvl="2"/>
            <a:r>
              <a:rPr lang="en-US" dirty="0"/>
              <a:t>Eavesdropping</a:t>
            </a:r>
          </a:p>
          <a:p>
            <a:pPr lvl="2"/>
            <a:r>
              <a:rPr lang="en-US" dirty="0">
                <a:ea typeface="+mn-ea"/>
                <a:cs typeface="+mn-cs"/>
              </a:rPr>
              <a:t>Stealing drawings, samples, or documents</a:t>
            </a:r>
          </a:p>
        </p:txBody>
      </p:sp>
    </p:spTree>
    <p:extLst>
      <p:ext uri="{BB962C8B-B14F-4D97-AF65-F5344CB8AC3E}">
        <p14:creationId xmlns:p14="http://schemas.microsoft.com/office/powerpoint/2010/main" val="3107436825"/>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C411-3FE7-08A2-A7BF-1CD35B0EDD45}"/>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48E11A5-83A6-FF73-C09B-EDBF8842DF7A}"/>
              </a:ext>
            </a:extLst>
          </p:cNvPr>
          <p:cNvSpPr>
            <a:spLocks noGrp="1"/>
          </p:cNvSpPr>
          <p:nvPr>
            <p:ph idx="1"/>
          </p:nvPr>
        </p:nvSpPr>
        <p:spPr/>
        <p:txBody>
          <a:bodyPr/>
          <a:lstStyle/>
          <a:p>
            <a:pPr>
              <a:spcAft>
                <a:spcPts val="1200"/>
              </a:spcAft>
            </a:pPr>
            <a:r>
              <a:rPr lang="en-GB" sz="2600" spc="-30" dirty="0">
                <a:solidFill>
                  <a:srgbClr val="231F1F"/>
                </a:solidFill>
              </a:rPr>
              <a:t>Competitor Profile (10 min): In pairs, pick two firms in an industry (e.g., Amazon vs. Jet.com). </a:t>
            </a:r>
          </a:p>
          <a:p>
            <a:pPr>
              <a:spcAft>
                <a:spcPts val="1200"/>
              </a:spcAft>
            </a:pPr>
            <a:r>
              <a:rPr lang="en-GB" sz="2600" spc="-30" dirty="0">
                <a:solidFill>
                  <a:srgbClr val="231F1F"/>
                </a:solidFill>
              </a:rPr>
              <a:t>List one objective and strategy for each. Discuss ethical data sources</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95439788"/>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E0D0-36D4-4A19-A1A7-1A3AF5B47E76}"/>
              </a:ext>
            </a:extLst>
          </p:cNvPr>
          <p:cNvSpPr>
            <a:spLocks noGrp="1"/>
          </p:cNvSpPr>
          <p:nvPr>
            <p:ph type="title"/>
          </p:nvPr>
        </p:nvSpPr>
        <p:spPr/>
        <p:txBody>
          <a:bodyPr/>
          <a:lstStyle/>
          <a:p>
            <a:pPr algn="l"/>
            <a:r>
              <a:rPr lang="en-US" dirty="0"/>
              <a:t>Summary:</a:t>
            </a:r>
          </a:p>
        </p:txBody>
      </p:sp>
      <p:sp>
        <p:nvSpPr>
          <p:cNvPr id="3" name="Text Placeholder 2">
            <a:extLst>
              <a:ext uri="{FF2B5EF4-FFF2-40B4-BE49-F238E27FC236}">
                <a16:creationId xmlns:a16="http://schemas.microsoft.com/office/drawing/2014/main" id="{24E6BC33-3DD8-4A8F-9E8E-D541EF5603AE}"/>
              </a:ext>
            </a:extLst>
          </p:cNvPr>
          <p:cNvSpPr>
            <a:spLocks noGrp="1"/>
          </p:cNvSpPr>
          <p:nvPr>
            <p:ph type="body" sz="quarter" idx="10"/>
          </p:nvPr>
        </p:nvSpPr>
        <p:spPr>
          <a:xfrm>
            <a:off x="215151" y="1591842"/>
            <a:ext cx="8795033" cy="4084129"/>
          </a:xfrm>
        </p:spPr>
        <p:txBody>
          <a:bodyPr>
            <a:normAutofit lnSpcReduction="10000"/>
          </a:bodyPr>
          <a:lstStyle/>
          <a:p>
            <a:pPr marL="0" indent="0">
              <a:buNone/>
            </a:pPr>
            <a:r>
              <a:rPr lang="en-US" sz="1800" dirty="0"/>
              <a:t>In this session, we covered - </a:t>
            </a:r>
          </a:p>
          <a:p>
            <a:r>
              <a:rPr lang="en-US" sz="1800" dirty="0"/>
              <a:t>Why it is important for a firm to study and understand the external environment.</a:t>
            </a:r>
          </a:p>
          <a:p>
            <a:r>
              <a:rPr lang="en-US" sz="1800" dirty="0"/>
              <a:t>The differences between the general environment and the industry environment and why these differences are important.</a:t>
            </a:r>
          </a:p>
          <a:p>
            <a:r>
              <a:rPr lang="en-US" sz="1800" dirty="0"/>
              <a:t>The external environmental analysis process (four parts) and what the firm wants to learn when using this process.</a:t>
            </a:r>
          </a:p>
          <a:p>
            <a:r>
              <a:rPr lang="en-US" sz="1800" dirty="0"/>
              <a:t>The seven segments of the general environment and explained the differences among them.</a:t>
            </a:r>
          </a:p>
          <a:p>
            <a:r>
              <a:rPr lang="en-US" sz="1800" dirty="0"/>
              <a:t>How the five forces of competition in an industry affect its profitability potential.</a:t>
            </a:r>
          </a:p>
          <a:p>
            <a:r>
              <a:rPr lang="en-US" sz="1800" dirty="0"/>
              <a:t>What is a strategic group? Of what value is knowledge of the firm’s strategic group in formulating that firm’s strategy?</a:t>
            </a:r>
          </a:p>
          <a:p>
            <a:r>
              <a:rPr lang="en-US" sz="1800" dirty="0"/>
              <a:t>What is the importance of collecting and interpreting data and information about competitors? What practices should a firm use to gather competitor intelligence and why?</a:t>
            </a:r>
          </a:p>
          <a:p>
            <a:endParaRPr lang="en-US" sz="1800" dirty="0"/>
          </a:p>
          <a:p>
            <a:endParaRPr lang="en-US" sz="1800" dirty="0"/>
          </a:p>
          <a:p>
            <a:endParaRPr lang="en-US" sz="1800" dirty="0"/>
          </a:p>
        </p:txBody>
      </p:sp>
    </p:spTree>
    <p:extLst>
      <p:ext uri="{BB962C8B-B14F-4D97-AF65-F5344CB8AC3E}">
        <p14:creationId xmlns:p14="http://schemas.microsoft.com/office/powerpoint/2010/main" val="1088491012"/>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7767" y="0"/>
            <a:ext cx="9048466" cy="5663821"/>
          </a:xfrm>
          <a:prstGeom prst="rect">
            <a:avLst/>
          </a:prstGeom>
        </p:spPr>
      </p:pic>
      <p:sp>
        <p:nvSpPr>
          <p:cNvPr id="3" name="Title 2"/>
          <p:cNvSpPr>
            <a:spLocks noGrp="1"/>
          </p:cNvSpPr>
          <p:nvPr>
            <p:ph type="title"/>
          </p:nvPr>
        </p:nvSpPr>
        <p:spPr>
          <a:xfrm>
            <a:off x="671885" y="2173616"/>
            <a:ext cx="8229600" cy="857250"/>
          </a:xfrm>
        </p:spPr>
        <p:txBody>
          <a:bodyPr>
            <a:noAutofit/>
          </a:bodyPr>
          <a:lstStyle/>
          <a:p>
            <a:pPr lvl="0"/>
            <a:r>
              <a:rPr lang="en-US" sz="6000" b="1" dirty="0">
                <a:solidFill>
                  <a:schemeClr val="accent2">
                    <a:lumMod val="60000"/>
                    <a:lumOff val="40000"/>
                  </a:schemeClr>
                </a:solidFill>
                <a:latin typeface="Corbel" panose="020B0503020204020204" pitchFamily="34" charset="0"/>
              </a:rPr>
              <a:t>Exit Poll</a:t>
            </a:r>
            <a:endParaRPr lang="en-US" sz="4400" b="1" dirty="0">
              <a:solidFill>
                <a:schemeClr val="accent2">
                  <a:lumMod val="60000"/>
                  <a:lumOff val="40000"/>
                </a:schemeClr>
              </a:solidFill>
              <a:latin typeface="Corbel" panose="020B0503020204020204" pitchFamily="34" charset="0"/>
            </a:endParaRPr>
          </a:p>
        </p:txBody>
      </p:sp>
      <p:sp>
        <p:nvSpPr>
          <p:cNvPr id="4" name="Content Placeholder 3"/>
          <p:cNvSpPr>
            <a:spLocks noGrp="1"/>
          </p:cNvSpPr>
          <p:nvPr>
            <p:ph idx="1"/>
          </p:nvPr>
        </p:nvSpPr>
        <p:spPr>
          <a:xfrm>
            <a:off x="671885" y="3827134"/>
            <a:ext cx="8229600" cy="924635"/>
          </a:xfrm>
        </p:spPr>
        <p:txBody>
          <a:bodyPr>
            <a:normAutofit/>
          </a:bodyPr>
          <a:lstStyle/>
          <a:p>
            <a:pPr marL="0" lvl="1" indent="0" algn="ctr">
              <a:buNone/>
            </a:pPr>
            <a:r>
              <a:rPr lang="en-US" sz="2800" i="1" dirty="0">
                <a:solidFill>
                  <a:schemeClr val="accent2">
                    <a:lumMod val="40000"/>
                    <a:lumOff val="60000"/>
                  </a:schemeClr>
                </a:solidFill>
                <a:latin typeface="Corbel" panose="020B0503020204020204" pitchFamily="34" charset="0"/>
              </a:rPr>
              <a:t>Please complete the week 2 quiz on Moodle.</a:t>
            </a:r>
            <a:endParaRPr lang="en-US" sz="2800" dirty="0">
              <a:solidFill>
                <a:schemeClr val="accent2">
                  <a:lumMod val="40000"/>
                  <a:lumOff val="60000"/>
                </a:schemeClr>
              </a:solidFill>
              <a:latin typeface="Corbel" panose="020B0503020204020204" pitchFamily="34" charset="0"/>
            </a:endParaRPr>
          </a:p>
          <a:p>
            <a:pPr marL="342900" lvl="1" indent="0">
              <a:buNone/>
            </a:pPr>
            <a:endParaRPr lang="en-US" sz="3200" dirty="0">
              <a:solidFill>
                <a:schemeClr val="accent2">
                  <a:lumMod val="40000"/>
                  <a:lumOff val="60000"/>
                </a:schemeClr>
              </a:solidFill>
              <a:latin typeface="Corbel" panose="020B0503020204020204" pitchFamily="34" charset="0"/>
            </a:endParaRPr>
          </a:p>
          <a:p>
            <a:pPr marL="0" indent="0">
              <a:buNone/>
            </a:pPr>
            <a:endParaRPr lang="en-US" sz="3200" dirty="0">
              <a:solidFill>
                <a:schemeClr val="accent2">
                  <a:lumMod val="40000"/>
                  <a:lumOff val="60000"/>
                </a:schemeClr>
              </a:solidFill>
              <a:latin typeface="Corbel" panose="020B0503020204020204" pitchFamily="34" charset="0"/>
            </a:endParaRPr>
          </a:p>
          <a:p>
            <a:pPr marL="0" indent="0">
              <a:buNone/>
            </a:pPr>
            <a:endParaRPr lang="en-US" sz="3200" dirty="0">
              <a:solidFill>
                <a:schemeClr val="accent2">
                  <a:lumMod val="40000"/>
                  <a:lumOff val="60000"/>
                </a:schemeClr>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457200" y="274638"/>
            <a:ext cx="8229600" cy="562074"/>
          </a:xfrm>
        </p:spPr>
        <p:txBody>
          <a:bodyPr>
            <a:noAutofit/>
          </a:bodyPr>
          <a:lstStyle/>
          <a:p>
            <a:r>
              <a:rPr lang="en-GB" sz="3600" b="1" dirty="0"/>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57200" y="836711"/>
            <a:ext cx="8484919" cy="4732815"/>
          </a:xfrm>
        </p:spPr>
        <p:txBody>
          <a:bodyPr>
            <a:normAutofit lnSpcReduction="10000"/>
          </a:bodyPr>
          <a:lstStyle/>
          <a:p>
            <a:pPr marL="0" indent="0">
              <a:spcAft>
                <a:spcPts val="600"/>
              </a:spcAft>
              <a:buNone/>
            </a:pPr>
            <a:r>
              <a:rPr lang="en-GB" sz="1600" b="1" dirty="0"/>
              <a:t>Essential: </a:t>
            </a:r>
          </a:p>
          <a:p>
            <a:pPr>
              <a:spcAft>
                <a:spcPts val="600"/>
              </a:spcAft>
            </a:pPr>
            <a:r>
              <a:rPr lang="en-GB" sz="1600" dirty="0"/>
              <a:t>Hitt, M. A., Ireland, R. D. and </a:t>
            </a:r>
            <a:r>
              <a:rPr lang="en-GB" sz="1600" dirty="0" err="1"/>
              <a:t>Hoskisson</a:t>
            </a:r>
            <a:r>
              <a:rPr lang="en-GB" sz="1600" dirty="0"/>
              <a:t>, R. E. (2019; Ch. 2) </a:t>
            </a:r>
            <a:r>
              <a:rPr lang="en-GB" sz="1600" i="1" dirty="0"/>
              <a:t>Strategic Management: Competitiveness &amp; Globalization: Concepts &amp; Cases</a:t>
            </a:r>
            <a:r>
              <a:rPr lang="en-GB" sz="1600" dirty="0"/>
              <a:t>. Cengage learning. </a:t>
            </a:r>
          </a:p>
          <a:p>
            <a:pPr>
              <a:spcAft>
                <a:spcPts val="600"/>
              </a:spcAft>
            </a:pPr>
            <a:r>
              <a:rPr lang="en-GB" sz="1600" dirty="0"/>
              <a:t>David F. R., David, F. R and David, M. E.(2017). </a:t>
            </a:r>
            <a:r>
              <a:rPr lang="en-GB" sz="1600" i="1" dirty="0"/>
              <a:t>Strategic Management: Concepts and Cases: A Competitive Advantage Approach</a:t>
            </a:r>
            <a:r>
              <a:rPr lang="en-GB" sz="1600" dirty="0"/>
              <a:t>. Pearson</a:t>
            </a:r>
          </a:p>
          <a:p>
            <a:pPr>
              <a:spcAft>
                <a:spcPts val="600"/>
              </a:spcAft>
            </a:pPr>
            <a:endParaRPr lang="en-GB" sz="1600" dirty="0"/>
          </a:p>
          <a:p>
            <a:pPr marL="0" indent="0">
              <a:spcAft>
                <a:spcPts val="600"/>
              </a:spcAft>
              <a:buNone/>
            </a:pPr>
            <a:r>
              <a:rPr lang="en-GB" sz="1600" b="1" dirty="0"/>
              <a:t>Further reading:</a:t>
            </a:r>
          </a:p>
          <a:p>
            <a:pPr marL="0" indent="0">
              <a:spcAft>
                <a:spcPts val="600"/>
              </a:spcAft>
              <a:buNone/>
            </a:pPr>
            <a:r>
              <a:rPr lang="en-GB" sz="1600" dirty="0"/>
              <a:t>Johnson, G and </a:t>
            </a:r>
            <a:r>
              <a:rPr lang="en-GB" sz="1600" dirty="0" err="1"/>
              <a:t>Schole</a:t>
            </a:r>
            <a:r>
              <a:rPr lang="en-GB" sz="1600" dirty="0"/>
              <a:t>, K. (2010). </a:t>
            </a:r>
            <a:r>
              <a:rPr lang="en-GB" sz="1600" i="1" dirty="0"/>
              <a:t>Exploring Strategy</a:t>
            </a:r>
            <a:r>
              <a:rPr lang="en-GB" sz="1600" dirty="0"/>
              <a:t>. Harlow: FT Prentice Hall.</a:t>
            </a:r>
          </a:p>
          <a:p>
            <a:pPr>
              <a:spcAft>
                <a:spcPts val="600"/>
              </a:spcAft>
            </a:pPr>
            <a:r>
              <a:rPr lang="en-GB" sz="1600" dirty="0"/>
              <a:t>Lynch, R., Corporate Strategy, Harlow: FT Prentice Hall, 2010.</a:t>
            </a:r>
          </a:p>
          <a:p>
            <a:pPr>
              <a:spcAft>
                <a:spcPts val="600"/>
              </a:spcAft>
            </a:pPr>
            <a:r>
              <a:rPr lang="en-GB" sz="1600" dirty="0"/>
              <a:t>Mintzberg, H., Ahlstrand, B., and Lampel, J. (2008). </a:t>
            </a:r>
            <a:r>
              <a:rPr lang="en-GB" sz="1600" i="1" dirty="0"/>
              <a:t>Strategy Safari: The Complete Guide Through the Wilds of Strategic Management.</a:t>
            </a:r>
            <a:r>
              <a:rPr lang="en-GB" sz="1600" dirty="0"/>
              <a:t> Harlow: FT Prentice Hall, 2008. </a:t>
            </a:r>
          </a:p>
          <a:p>
            <a:pPr>
              <a:spcAft>
                <a:spcPts val="600"/>
              </a:spcAft>
            </a:pPr>
            <a:r>
              <a:rPr lang="en-GB" sz="1600" dirty="0"/>
              <a:t>Hayes, J., (2010). </a:t>
            </a:r>
            <a:r>
              <a:rPr lang="en-GB" sz="1600" i="1" dirty="0"/>
              <a:t>The Theory and Practice of Change Management.</a:t>
            </a:r>
            <a:r>
              <a:rPr lang="en-GB" sz="1600" dirty="0"/>
              <a:t> Palgrave </a:t>
            </a:r>
          </a:p>
          <a:p>
            <a:pPr>
              <a:spcAft>
                <a:spcPts val="600"/>
              </a:spcAft>
            </a:pPr>
            <a:r>
              <a:rPr lang="en-GB" sz="1600" dirty="0" err="1"/>
              <a:t>Ridderstral</a:t>
            </a:r>
            <a:r>
              <a:rPr lang="en-GB" sz="1600" dirty="0"/>
              <a:t>, J. and Nordstrum, K. (2007) </a:t>
            </a:r>
            <a:r>
              <a:rPr lang="en-GB" sz="1600" i="1" dirty="0"/>
              <a:t>Funky Business.</a:t>
            </a:r>
            <a:r>
              <a:rPr lang="en-GB" sz="1600" dirty="0"/>
              <a:t> Harlow: FT Prentice Hall, 2007 </a:t>
            </a:r>
          </a:p>
          <a:p>
            <a:pPr>
              <a:spcAft>
                <a:spcPts val="600"/>
              </a:spcAft>
            </a:pPr>
            <a:r>
              <a:rPr lang="en-GB" sz="1600" dirty="0"/>
              <a:t>Senge, P. M. (2006) </a:t>
            </a:r>
            <a:r>
              <a:rPr lang="en-GB" sz="1600" i="1" dirty="0"/>
              <a:t>The Fifth Discipline</a:t>
            </a:r>
            <a:r>
              <a:rPr lang="en-GB" sz="1600" dirty="0"/>
              <a:t>. London: Random House Business Books</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3937</TotalTime>
  <Words>4333</Words>
  <Application>Microsoft Office PowerPoint</Application>
  <PresentationFormat>On-screen Show (4:3)</PresentationFormat>
  <Paragraphs>433</Paragraphs>
  <Slides>56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Aptos</vt:lpstr>
      <vt:lpstr>Arial</vt:lpstr>
      <vt:lpstr>Calibri</vt:lpstr>
      <vt:lpstr>Corbel</vt:lpstr>
      <vt:lpstr>Garamond</vt:lpstr>
      <vt:lpstr>Myriad Pro</vt:lpstr>
      <vt:lpstr>20140311PresentationUWTSDTemplate</vt:lpstr>
      <vt:lpstr>Master of Business Administration   LCMB7003 - Strategic Management   Lesson 2:  The External Environment: Opportunities, Threats, Industry Competition, and Competitor Analysis</vt:lpstr>
      <vt:lpstr>LEARNING OBJECTIVES</vt:lpstr>
      <vt:lpstr>Previous Week Recap</vt:lpstr>
      <vt:lpstr>The General Environments</vt:lpstr>
      <vt:lpstr>Table 2.1  The General Environment: Segments and Elements</vt:lpstr>
      <vt:lpstr>Table 2.1 - The General Environment: Segments and Elements (cont’d)</vt:lpstr>
      <vt:lpstr>Figure 2.1 - The External Environment</vt:lpstr>
      <vt:lpstr>Brainstorm – 5 mins</vt:lpstr>
      <vt:lpstr>The Industry and Competitor Environments</vt:lpstr>
      <vt:lpstr>The General, Industry, and Competitor Environments (cont’d)</vt:lpstr>
      <vt:lpstr>Class discussion</vt:lpstr>
      <vt:lpstr>External Environmental Analysis</vt:lpstr>
      <vt:lpstr>Table 2.2 - Parts of the External Environmental Analysis</vt:lpstr>
      <vt:lpstr>External Environmental Analysis (cont’d)</vt:lpstr>
      <vt:lpstr>Scanning</vt:lpstr>
      <vt:lpstr>Monitoring</vt:lpstr>
      <vt:lpstr>Forecasting</vt:lpstr>
      <vt:lpstr>Assessing</vt:lpstr>
      <vt:lpstr>Group Activity – 10 min</vt:lpstr>
      <vt:lpstr>Segments of the General Environment</vt:lpstr>
      <vt:lpstr>The Demographic Segment  </vt:lpstr>
      <vt:lpstr>The Demographic Segment</vt:lpstr>
      <vt:lpstr>The Demographic Segment (cont’d)</vt:lpstr>
      <vt:lpstr>The Economic Segment</vt:lpstr>
      <vt:lpstr>The Political / Legal Segment</vt:lpstr>
      <vt:lpstr>The Sociocultural Segment</vt:lpstr>
      <vt:lpstr>The Technological Segment</vt:lpstr>
      <vt:lpstr>The Global Segment</vt:lpstr>
      <vt:lpstr>The Global Segment (cont’d)</vt:lpstr>
      <vt:lpstr>The Sustainable Physical Environment Segment</vt:lpstr>
      <vt:lpstr>Group Activity – 10 min</vt:lpstr>
      <vt:lpstr>PowerPoint Presentation</vt:lpstr>
      <vt:lpstr>Industry Environment Analysis</vt:lpstr>
      <vt:lpstr>Figure 2.2 - The Five Forces of Competition Model</vt:lpstr>
      <vt:lpstr>Threat of New Entrants</vt:lpstr>
      <vt:lpstr>Threat of New Entrants (cont’d)</vt:lpstr>
      <vt:lpstr>Threat of New Entrants (cont’d)</vt:lpstr>
      <vt:lpstr>Threat of New Entrants (cont’d)</vt:lpstr>
      <vt:lpstr>Threat of New Entrants (cont’d)</vt:lpstr>
      <vt:lpstr>Bargaining Power of Suppliers</vt:lpstr>
      <vt:lpstr>Bargaining Power of Buyers</vt:lpstr>
      <vt:lpstr>Threat of Substitute Products</vt:lpstr>
      <vt:lpstr>Intensity of Rivalry among Competitors</vt:lpstr>
      <vt:lpstr>Interpreting Industry Analyses</vt:lpstr>
      <vt:lpstr>Group activity – 15 min</vt:lpstr>
      <vt:lpstr>Strategic Groups</vt:lpstr>
      <vt:lpstr>Strategic Groups (cont’d)</vt:lpstr>
      <vt:lpstr>Strategic Groups (cont’d)</vt:lpstr>
      <vt:lpstr>Competitor Analysis</vt:lpstr>
      <vt:lpstr>Figure 2.3 - Competitor Analysis Components</vt:lpstr>
      <vt:lpstr>Competitor Analysis (cont’d)</vt:lpstr>
      <vt:lpstr>Ethical Considerations</vt:lpstr>
      <vt:lpstr>Activity</vt:lpstr>
      <vt:lpstr>Summary:</vt:lpstr>
      <vt:lpstr>Exit Poll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Ejike Udeogu</cp:lastModifiedBy>
  <cp:revision>54</cp:revision>
  <dcterms:created xsi:type="dcterms:W3CDTF">2020-04-06T13:34:42Z</dcterms:created>
  <dcterms:modified xsi:type="dcterms:W3CDTF">2025-04-18T20:58:04Z</dcterms:modified>
</cp:coreProperties>
</file>