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65"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86"/>
  </p:normalViewPr>
  <p:slideViewPr>
    <p:cSldViewPr snapToGrid="0">
      <p:cViewPr varScale="1">
        <p:scale>
          <a:sx n="97" d="100"/>
          <a:sy n="97" d="100"/>
        </p:scale>
        <p:origin x="1074"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576048-093F-0C47-A2B5-1699D3328B0A}" type="datetimeFigureOut">
              <a:rPr lang="en-GB" smtClean="0"/>
              <a:t>10/02/2025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94FF1C-1F9D-664E-8DBD-BF8D1FBE9797}" type="slidenum">
              <a:rPr lang="en-GB" smtClean="0"/>
              <a:t>‹#›</a:t>
            </a:fld>
            <a:endParaRPr lang="en-GB"/>
          </a:p>
        </p:txBody>
      </p:sp>
    </p:spTree>
    <p:extLst>
      <p:ext uri="{BB962C8B-B14F-4D97-AF65-F5344CB8AC3E}">
        <p14:creationId xmlns:p14="http://schemas.microsoft.com/office/powerpoint/2010/main" val="8563834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94FF1C-1F9D-664E-8DBD-BF8D1FBE9797}" type="slidenum">
              <a:rPr lang="en-GB" smtClean="0"/>
              <a:t>2</a:t>
            </a:fld>
            <a:endParaRPr lang="en-GB"/>
          </a:p>
        </p:txBody>
      </p:sp>
    </p:spTree>
    <p:extLst>
      <p:ext uri="{BB962C8B-B14F-4D97-AF65-F5344CB8AC3E}">
        <p14:creationId xmlns:p14="http://schemas.microsoft.com/office/powerpoint/2010/main" val="14573620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353B00-4500-39F1-6C86-8B717724CE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97AA62-6C74-7439-1642-1B692C1423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F70EE0-DB40-7FF0-324D-68AFC5C71C83}"/>
              </a:ext>
            </a:extLst>
          </p:cNvPr>
          <p:cNvSpPr>
            <a:spLocks noGrp="1"/>
          </p:cNvSpPr>
          <p:nvPr>
            <p:ph type="body" idx="1"/>
          </p:nvPr>
        </p:nvSpPr>
        <p:spPr/>
        <p:txBody>
          <a:bodyPr/>
          <a:lstStyle/>
          <a:p>
            <a:pPr algn="just">
              <a:lnSpc>
                <a:spcPct val="150000"/>
              </a:lnSpc>
              <a:spcBef>
                <a:spcPts val="1800"/>
              </a:spcBef>
              <a:spcAft>
                <a:spcPts val="400"/>
              </a:spcAft>
            </a:pPr>
            <a:r>
              <a:rPr lang="en-US" sz="1800" b="1" kern="100" dirty="0">
                <a:solidFill>
                  <a:srgbClr val="2F5496"/>
                </a:solidFill>
                <a:effectLst/>
                <a:latin typeface="Times New Roman" panose="02020603050405020304" pitchFamily="18" charset="0"/>
                <a:ea typeface="Times New Roman" panose="02020603050405020304" pitchFamily="18" charset="0"/>
              </a:rPr>
              <a:t>Introduction </a:t>
            </a:r>
            <a:endParaRPr lang="en-BD" sz="1800" b="1" kern="100" dirty="0">
              <a:solidFill>
                <a:srgbClr val="2F5496"/>
              </a:solidFill>
              <a:effectLst/>
              <a:latin typeface="Times New Roman" panose="02020603050405020304" pitchFamily="18" charset="0"/>
              <a:ea typeface="Times New Roman" panose="02020603050405020304" pitchFamily="18" charset="0"/>
            </a:endParaRPr>
          </a:p>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Hospitality sector is a very important sector in the UK, which provides employment opportunities and helps in creating revenue. Although the sector has a lot of strengths, it experiences a severe and emerging problem with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labour</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scarcity that may hamper its growth. Availability of workforce is important in determining service delivery, but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organisations</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are facing a challenge in sourcing for employees (Sharma, Singh, and Tyagi, 2024). The supply and demand of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labour</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force instability is another problem that results from imbalance in the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labour</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market, which is worsened by Brexit, reduction in immigration policy, economic effects from Covid-19, and low wages. Other factors that help to discourage people from applying for jobs in the hospitality industry include the perception of the roles as low-paid and involving working at unsociable hours (Tribe, 2009). These are some of the challenges which need to be tackled concerning business operation, customer needs, and the stability of the industry in the face of economic challenges.</a:t>
            </a:r>
            <a:endParaRPr lang="en-BD"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a:extLst>
              <a:ext uri="{FF2B5EF4-FFF2-40B4-BE49-F238E27FC236}">
                <a16:creationId xmlns:a16="http://schemas.microsoft.com/office/drawing/2014/main" id="{14AED324-2E56-6AF9-754C-9CDD1E9C3767}"/>
              </a:ext>
            </a:extLst>
          </p:cNvPr>
          <p:cNvSpPr>
            <a:spLocks noGrp="1"/>
          </p:cNvSpPr>
          <p:nvPr>
            <p:ph type="sldNum" sz="quarter" idx="5"/>
          </p:nvPr>
        </p:nvSpPr>
        <p:spPr/>
        <p:txBody>
          <a:bodyPr/>
          <a:lstStyle/>
          <a:p>
            <a:fld id="{BB94FF1C-1F9D-664E-8DBD-BF8D1FBE9797}" type="slidenum">
              <a:rPr lang="en-GB" smtClean="0"/>
              <a:t>3</a:t>
            </a:fld>
            <a:endParaRPr lang="en-GB"/>
          </a:p>
        </p:txBody>
      </p:sp>
    </p:spTree>
    <p:extLst>
      <p:ext uri="{BB962C8B-B14F-4D97-AF65-F5344CB8AC3E}">
        <p14:creationId xmlns:p14="http://schemas.microsoft.com/office/powerpoint/2010/main" val="3702360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C8CB2B-C9F4-9EF4-409E-42E404B40A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6C1302-6062-03CD-DD1B-9F33061D40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F600D5-2CA7-D196-45B7-B9CAEB6A8BB6}"/>
              </a:ext>
            </a:extLst>
          </p:cNvPr>
          <p:cNvSpPr>
            <a:spLocks noGrp="1"/>
          </p:cNvSpPr>
          <p:nvPr>
            <p:ph type="body" idx="1"/>
          </p:nvPr>
        </p:nvSpPr>
        <p:spPr/>
        <p:txBody>
          <a:bodyPr/>
          <a:lstStyle/>
          <a:p>
            <a:pPr algn="just">
              <a:lnSpc>
                <a:spcPct val="150000"/>
              </a:lnSpc>
              <a:spcBef>
                <a:spcPts val="1800"/>
              </a:spcBef>
              <a:spcAft>
                <a:spcPts val="400"/>
              </a:spcAft>
            </a:pPr>
            <a:r>
              <a:rPr lang="en-BD" sz="1800" b="1" kern="100" dirty="0">
                <a:solidFill>
                  <a:srgbClr val="2F5496"/>
                </a:solidFill>
                <a:effectLst/>
                <a:latin typeface="Times New Roman" panose="02020603050405020304" pitchFamily="18" charset="0"/>
                <a:ea typeface="Times New Roman" panose="02020603050405020304" pitchFamily="18" charset="0"/>
              </a:rPr>
              <a:t>Literature Review</a:t>
            </a:r>
          </a:p>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There are several theories through which the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labour</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shortages in the UK hospitality industry can be discussed. The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labour</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market theory shows that the supply and demand for workers are not balanced, which was affected by Brexit and the pandemic that changed people’s approach to employment. Training is one of the most important aspects of human capital theory and the sector as a whole seems to lack in providing employees with proper career advancement therefore leading to high turnover (Cooper and Hall, 2019). As the retention models have suggested, satisfaction with the job, adequate remunerations, and good working conditions help to curb attrition. However, the hospitality sector is regarded as a low paying and offering low skills demanding job with long working hours with little prospects of career advancements. </a:t>
            </a:r>
            <a:endParaRPr lang="en-BD"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a:extLst>
              <a:ext uri="{FF2B5EF4-FFF2-40B4-BE49-F238E27FC236}">
                <a16:creationId xmlns:a16="http://schemas.microsoft.com/office/drawing/2014/main" id="{E12927FD-2EF6-E28E-ABF1-09CE6C07CB2D}"/>
              </a:ext>
            </a:extLst>
          </p:cNvPr>
          <p:cNvSpPr>
            <a:spLocks noGrp="1"/>
          </p:cNvSpPr>
          <p:nvPr>
            <p:ph type="sldNum" sz="quarter" idx="5"/>
          </p:nvPr>
        </p:nvSpPr>
        <p:spPr/>
        <p:txBody>
          <a:bodyPr/>
          <a:lstStyle/>
          <a:p>
            <a:fld id="{BB94FF1C-1F9D-664E-8DBD-BF8D1FBE9797}" type="slidenum">
              <a:rPr lang="en-GB" smtClean="0"/>
              <a:t>4</a:t>
            </a:fld>
            <a:endParaRPr lang="en-GB"/>
          </a:p>
        </p:txBody>
      </p:sp>
    </p:spTree>
    <p:extLst>
      <p:ext uri="{BB962C8B-B14F-4D97-AF65-F5344CB8AC3E}">
        <p14:creationId xmlns:p14="http://schemas.microsoft.com/office/powerpoint/2010/main" val="36184090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CA85CE-CCA8-E68B-D783-421AA4AB67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2AECDC-2970-073F-C5C1-AA815A92C9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555238-82DE-B37F-B8CA-AAF3596C483E}"/>
              </a:ext>
            </a:extLst>
          </p:cNvPr>
          <p:cNvSpPr>
            <a:spLocks noGrp="1"/>
          </p:cNvSpPr>
          <p:nvPr>
            <p:ph type="body" idx="1"/>
          </p:nvPr>
        </p:nvSpPr>
        <p:spPr/>
        <p:txBody>
          <a:bodyPr/>
          <a:lstStyle/>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One of the most severe effects of Brexit is the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labour</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availability as the industry relied on the Europeans to provide its workforce (Sturman, 2020). Due to the recent change in measures in immigration laws, recruitment of foreign workers has been limited, and this has triggered a scarcity of human capital. Companies are now forced to increase their salaries or provide some other benefits for domestic workers. Moreover, a shift has occurred in the perception of workers whereby they are demanding better working conditions, flexible time at work and job security due to the effects of the COVID-19 pandemic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Batabyal</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and Das, 2019). Some hospitality employees have changed their employment in other sectors with better perceived working conditions like retail and logistic industries. Another factor that makes recruitment even more complicated is the perception of hospitality jobs as low status and low paid occupations, while the applicants are searching for positions that can guarantee stability and career advancement. These factors have impacted the micro environment and recruitment in the hotel industry and thus many firms including Whitbread and Premier Inn have been affected (Cooper and Hall, 2019). They have therefore employed strategies such as wage rise, apprenticeship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programmes</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and better employee remunerations. However, these measures have only had some impact in reversing the problem of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labour</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shortage in the sector due to staff turnover. Previous studies tend to address the quantitative effects of Brexit and COVID-19 on the availability of workforce but there are no substantial studies available on the quantifiable consequences on the engagement of the employees and stability of the industry </a:t>
            </a:r>
            <a:r>
              <a:rPr lang="en-US"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(Martin-Fuentes and </a:t>
            </a:r>
            <a:r>
              <a:rPr lang="en-US" sz="1800" kern="1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Mellinas</a:t>
            </a:r>
            <a:r>
              <a:rPr lang="en-US"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2018)</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a:t>
            </a:r>
            <a:endParaRPr lang="en-BD"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a:extLst>
              <a:ext uri="{FF2B5EF4-FFF2-40B4-BE49-F238E27FC236}">
                <a16:creationId xmlns:a16="http://schemas.microsoft.com/office/drawing/2014/main" id="{322BD3AD-07E3-06F1-1C79-C0F9C03EC525}"/>
              </a:ext>
            </a:extLst>
          </p:cNvPr>
          <p:cNvSpPr>
            <a:spLocks noGrp="1"/>
          </p:cNvSpPr>
          <p:nvPr>
            <p:ph type="sldNum" sz="quarter" idx="5"/>
          </p:nvPr>
        </p:nvSpPr>
        <p:spPr/>
        <p:txBody>
          <a:bodyPr/>
          <a:lstStyle/>
          <a:p>
            <a:fld id="{BB94FF1C-1F9D-664E-8DBD-BF8D1FBE9797}" type="slidenum">
              <a:rPr lang="en-GB" smtClean="0"/>
              <a:t>5</a:t>
            </a:fld>
            <a:endParaRPr lang="en-GB"/>
          </a:p>
        </p:txBody>
      </p:sp>
    </p:spTree>
    <p:extLst>
      <p:ext uri="{BB962C8B-B14F-4D97-AF65-F5344CB8AC3E}">
        <p14:creationId xmlns:p14="http://schemas.microsoft.com/office/powerpoint/2010/main" val="26738041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11E294-3217-99F1-F587-4317BBC074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5BD3C1-55D2-0BA8-3380-8D0B8787C5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19CA9D-FA94-CC22-B974-744051D63355}"/>
              </a:ext>
            </a:extLst>
          </p:cNvPr>
          <p:cNvSpPr>
            <a:spLocks noGrp="1"/>
          </p:cNvSpPr>
          <p:nvPr>
            <p:ph type="body" idx="1"/>
          </p:nvPr>
        </p:nvSpPr>
        <p:spPr/>
        <p:txBody>
          <a:bodyPr/>
          <a:lstStyle/>
          <a:p>
            <a:pPr algn="just">
              <a:lnSpc>
                <a:spcPct val="150000"/>
              </a:lnSpc>
              <a:spcBef>
                <a:spcPts val="1800"/>
              </a:spcBef>
              <a:spcAft>
                <a:spcPts val="400"/>
              </a:spcAft>
            </a:pPr>
            <a:r>
              <a:rPr lang="en-BD" sz="1800" b="1" kern="100" dirty="0">
                <a:solidFill>
                  <a:srgbClr val="2F5496"/>
                </a:solidFill>
                <a:effectLst/>
                <a:latin typeface="Times New Roman" panose="02020603050405020304" pitchFamily="18" charset="0"/>
                <a:ea typeface="Times New Roman" panose="02020603050405020304" pitchFamily="18" charset="0"/>
              </a:rPr>
              <a:t>Method and Theme Impact Analysis</a:t>
            </a:r>
          </a:p>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In particular, the PEST framework is a good option in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analysing</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which external factors lead to the lack of workers within UK hospitality industry. It takes into account political, economic, sociological and technological factors of the nature affecting the availability of workers and new business conditions. In the case of political factors, recent government decisions and the critical effect of Brexit has caused a decrease in the number of EU citizens willing to work in the hospitality industry (Ren et al., 2018). These measures have imposed a limitation of visas on the foreign labor force, and as a result of that, there is lack of labor force. Also, legislation on minimum wage and working hours is a factor in employment since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organisations</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cannot pay employees beyond their means. Some of the policy recommendations include relaxing the rules on the hiring of personnel in the hospitality business or coming up with specific employment policies to address the shortage </a:t>
            </a:r>
            <a:r>
              <a:rPr lang="en-US"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(Rutherford, 2021)</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a:t>
            </a:r>
            <a:endParaRPr lang="en-BD" sz="18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US"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This study employs a secondary research approach, gathering data from academic journals, industry reports, government publications, and reputable news sources to </a:t>
            </a:r>
            <a:r>
              <a:rPr lang="en-US" sz="1800" kern="100" dirty="0" err="1">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analyse</a:t>
            </a:r>
            <a:r>
              <a:rPr lang="en-US"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 </a:t>
            </a:r>
            <a:r>
              <a:rPr lang="en-US" sz="1800" kern="100" dirty="0" err="1">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labour</a:t>
            </a:r>
            <a:r>
              <a:rPr lang="en-US"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 shortages in the UK hospitality sector. The PEST framework was used to evaluate the political, economic, sociological, and technological factors influencing workforce availability. Relevant studies on Brexit, COVID-19, and employment trends were reviewed to understand their impact on recruitment and retention. Industry case studies, including Premier Inn and Whitbread, provided insights into employer responses. The research also incorporated statistical reports from the Office for National Statistics (ONS) and hospitality associations to support findings with quantitative data.</a:t>
            </a:r>
            <a:endParaRPr lang="en-BD"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a:extLst>
              <a:ext uri="{FF2B5EF4-FFF2-40B4-BE49-F238E27FC236}">
                <a16:creationId xmlns:a16="http://schemas.microsoft.com/office/drawing/2014/main" id="{2D76A20F-1D6C-0ABF-69AF-676163CB235C}"/>
              </a:ext>
            </a:extLst>
          </p:cNvPr>
          <p:cNvSpPr>
            <a:spLocks noGrp="1"/>
          </p:cNvSpPr>
          <p:nvPr>
            <p:ph type="sldNum" sz="quarter" idx="5"/>
          </p:nvPr>
        </p:nvSpPr>
        <p:spPr/>
        <p:txBody>
          <a:bodyPr/>
          <a:lstStyle/>
          <a:p>
            <a:fld id="{BB94FF1C-1F9D-664E-8DBD-BF8D1FBE9797}" type="slidenum">
              <a:rPr lang="en-GB" smtClean="0"/>
              <a:t>6</a:t>
            </a:fld>
            <a:endParaRPr lang="en-GB"/>
          </a:p>
        </p:txBody>
      </p:sp>
    </p:spTree>
    <p:extLst>
      <p:ext uri="{BB962C8B-B14F-4D97-AF65-F5344CB8AC3E}">
        <p14:creationId xmlns:p14="http://schemas.microsoft.com/office/powerpoint/2010/main" val="12913817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E50BD5-F770-CB8D-619E-256E761867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026EBA-3FBB-77BD-7865-40EFA93E71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159139-DB5D-B0FA-F705-3E0B313A190E}"/>
              </a:ext>
            </a:extLst>
          </p:cNvPr>
          <p:cNvSpPr>
            <a:spLocks noGrp="1"/>
          </p:cNvSpPr>
          <p:nvPr>
            <p:ph type="body" idx="1"/>
          </p:nvPr>
        </p:nvSpPr>
        <p:spPr/>
        <p:txBody>
          <a:bodyPr/>
          <a:lstStyle/>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Other factors which emanate from the economic realm also play a role in labor market issues. Shortage of human resources leads to high operating costs since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organisations</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have to offer higher wages and other forms of incentives to employees. Thus, the increase in wages, which in turn can act as a temporary solution, can be problematic in the long-term, especially when it comes to SMEs in the sector </a:t>
            </a:r>
            <a:r>
              <a:rPr lang="en-US"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t>
            </a:r>
            <a:r>
              <a:rPr lang="en-US" sz="1800" kern="1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Kainthola</a:t>
            </a:r>
            <a:r>
              <a:rPr lang="en-US"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2021)</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Other non-trainable factors also include inflation and rising cost of living since people look for better paying jobs and opportunities for career advancement. The hospitality industry must improve its employment opportunities in order to match those provided by other industries that offer better wages and remunerations. Changes in the expectations of the workforce are among the sociological factors that contribute to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labour</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shortages </a:t>
            </a:r>
            <a:r>
              <a:rPr lang="en-US"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(Gonzalez, </a:t>
            </a:r>
            <a:r>
              <a:rPr lang="en-US" sz="1800" kern="1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Gasco</a:t>
            </a:r>
            <a:r>
              <a:rPr lang="en-US"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and </a:t>
            </a:r>
            <a:r>
              <a:rPr lang="en-US" sz="1800" kern="1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Llopis</a:t>
            </a:r>
            <a:r>
              <a:rPr lang="en-US"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2019)</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The pandemic has altered the employees’ mindset, and the key concern has become the stability in employment, work-life balance, and career progression. Traditionally, the hospitality industry has been known to provide low wages, long operating hours and poor career mobility thus discouraging any one from seeking employment with them. There is need for employer branding and employee value propositions that necessitate enhancement of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organisational</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workplace conditions and opportunities for professional development </a:t>
            </a:r>
            <a:r>
              <a:rPr lang="en-GB" sz="18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(Dimitrios </a:t>
            </a:r>
            <a:r>
              <a:rPr lang="en-GB" sz="1800" i="1"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et al.</a:t>
            </a:r>
            <a:r>
              <a:rPr lang="en-GB" sz="18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2023)</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Consequently, technological innovations continue to be adopted to solve workforce deficit situation. Self-check-in, and customer relations and support tools assist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organisations</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in addressing staff scarcity. However, automation has its drawbacks in terms of providing the attention and care that are so characteristic of the hospitality business. Big hotel chains have tried to embrace technology but the problem of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optimisation</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of the process maintaining the human factor is still an issue </a:t>
            </a:r>
            <a:r>
              <a:rPr lang="en-US"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t>
            </a:r>
            <a:r>
              <a:rPr lang="en-US" sz="1800" kern="1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Kainthola</a:t>
            </a:r>
            <a:r>
              <a:rPr lang="en-US"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2021)</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Companies have different approaches to address the problem of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labour</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shortage; for instance, Whitbread and Premier Inn increases wages, provides apprenticeship, and offers incentives to employees. However, these strategies have been somewhat effective, but the problems of recruitment and retention of employees abound </a:t>
            </a:r>
            <a:r>
              <a:rPr lang="en-US"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(Gonzalez, </a:t>
            </a:r>
            <a:r>
              <a:rPr lang="en-US" sz="1800" kern="1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Gasco</a:t>
            </a:r>
            <a:r>
              <a:rPr lang="en-US"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and </a:t>
            </a:r>
            <a:r>
              <a:rPr lang="en-US" sz="1800" kern="1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Llopis</a:t>
            </a:r>
            <a:r>
              <a:rPr lang="en-US"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2019)</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Although short-term strategies like offering incentives and recruitment drive offer an immediate solution, long-term strategies like vocational training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programmes</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and liberal immigration policies are required for creating a stable workforce for the UK’s hospitality industry.</a:t>
            </a:r>
            <a:endParaRPr lang="en-BD"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a:extLst>
              <a:ext uri="{FF2B5EF4-FFF2-40B4-BE49-F238E27FC236}">
                <a16:creationId xmlns:a16="http://schemas.microsoft.com/office/drawing/2014/main" id="{AC06CE95-6203-3521-96D5-D3FBBA005A57}"/>
              </a:ext>
            </a:extLst>
          </p:cNvPr>
          <p:cNvSpPr>
            <a:spLocks noGrp="1"/>
          </p:cNvSpPr>
          <p:nvPr>
            <p:ph type="sldNum" sz="quarter" idx="5"/>
          </p:nvPr>
        </p:nvSpPr>
        <p:spPr/>
        <p:txBody>
          <a:bodyPr/>
          <a:lstStyle/>
          <a:p>
            <a:fld id="{BB94FF1C-1F9D-664E-8DBD-BF8D1FBE9797}" type="slidenum">
              <a:rPr lang="en-GB" smtClean="0"/>
              <a:t>7</a:t>
            </a:fld>
            <a:endParaRPr lang="en-GB"/>
          </a:p>
        </p:txBody>
      </p:sp>
    </p:spTree>
    <p:extLst>
      <p:ext uri="{BB962C8B-B14F-4D97-AF65-F5344CB8AC3E}">
        <p14:creationId xmlns:p14="http://schemas.microsoft.com/office/powerpoint/2010/main" val="14318174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8C1B5D-B10D-522F-11DA-73C0DAE5C3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333736-DC77-FC7A-18BF-BDB93BFFCF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510CDD-82F1-3C9A-3A17-5A4A6404842D}"/>
              </a:ext>
            </a:extLst>
          </p:cNvPr>
          <p:cNvSpPr>
            <a:spLocks noGrp="1"/>
          </p:cNvSpPr>
          <p:nvPr>
            <p:ph type="body" idx="1"/>
          </p:nvPr>
        </p:nvSpPr>
        <p:spPr/>
        <p:txBody>
          <a:bodyPr/>
          <a:lstStyle/>
          <a:p>
            <a:pPr algn="just">
              <a:lnSpc>
                <a:spcPct val="150000"/>
              </a:lnSpc>
              <a:spcBef>
                <a:spcPts val="1800"/>
              </a:spcBef>
              <a:spcAft>
                <a:spcPts val="400"/>
              </a:spcAft>
            </a:pPr>
            <a:r>
              <a:rPr lang="en-US" sz="1800" b="1" kern="100" dirty="0">
                <a:solidFill>
                  <a:srgbClr val="2F5496"/>
                </a:solidFill>
                <a:effectLst/>
                <a:latin typeface="Times New Roman" panose="02020603050405020304" pitchFamily="18" charset="0"/>
                <a:ea typeface="Times New Roman" panose="02020603050405020304" pitchFamily="18" charset="0"/>
              </a:rPr>
              <a:t>Conclusion</a:t>
            </a:r>
            <a:endParaRPr lang="en-BD" sz="1800" b="1" kern="100" dirty="0">
              <a:solidFill>
                <a:srgbClr val="2F5496"/>
              </a:solidFill>
              <a:effectLst/>
              <a:latin typeface="Times New Roman" panose="02020603050405020304" pitchFamily="18" charset="0"/>
              <a:ea typeface="Times New Roman" panose="02020603050405020304" pitchFamily="18" charset="0"/>
            </a:endParaRPr>
          </a:p>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The challenges of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labour</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shortages in the hospitality sector of the United Kingdom are pegged on political, economical, sociological and technological factors. All these challenges are important in determining the sustainability of the industry while fulfilling the need to automate some services while still providing the personal touch. To achieve such stability, there is a need to ensure policy changes, workplace training, and better policies on employment.</a:t>
            </a:r>
            <a:endParaRPr lang="en-BD"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a:extLst>
              <a:ext uri="{FF2B5EF4-FFF2-40B4-BE49-F238E27FC236}">
                <a16:creationId xmlns:a16="http://schemas.microsoft.com/office/drawing/2014/main" id="{2F2F2F5C-478C-40AE-2490-C20E98615B80}"/>
              </a:ext>
            </a:extLst>
          </p:cNvPr>
          <p:cNvSpPr>
            <a:spLocks noGrp="1"/>
          </p:cNvSpPr>
          <p:nvPr>
            <p:ph type="sldNum" sz="quarter" idx="5"/>
          </p:nvPr>
        </p:nvSpPr>
        <p:spPr/>
        <p:txBody>
          <a:bodyPr/>
          <a:lstStyle/>
          <a:p>
            <a:fld id="{BB94FF1C-1F9D-664E-8DBD-BF8D1FBE9797}" type="slidenum">
              <a:rPr lang="en-GB" smtClean="0"/>
              <a:t>8</a:t>
            </a:fld>
            <a:endParaRPr lang="en-GB"/>
          </a:p>
        </p:txBody>
      </p:sp>
    </p:spTree>
    <p:extLst>
      <p:ext uri="{BB962C8B-B14F-4D97-AF65-F5344CB8AC3E}">
        <p14:creationId xmlns:p14="http://schemas.microsoft.com/office/powerpoint/2010/main" val="24456475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8A7E5F-5BB3-1623-FC39-0C67F217BA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6B273C-1EEC-A28B-E234-7FF1525CE5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552342-EAD1-BA6E-9E8C-B5A2DC7AFA44}"/>
              </a:ext>
            </a:extLst>
          </p:cNvPr>
          <p:cNvSpPr>
            <a:spLocks noGrp="1"/>
          </p:cNvSpPr>
          <p:nvPr>
            <p:ph type="body" idx="1"/>
          </p:nvPr>
        </p:nvSpPr>
        <p:spPr/>
        <p:txBody>
          <a:bodyPr/>
          <a:lstStyle/>
          <a:p>
            <a:pPr algn="just">
              <a:lnSpc>
                <a:spcPct val="150000"/>
              </a:lnSpc>
              <a:spcBef>
                <a:spcPts val="1800"/>
              </a:spcBef>
              <a:spcAft>
                <a:spcPts val="400"/>
              </a:spcAft>
            </a:pPr>
            <a:r>
              <a:rPr lang="en-BD" sz="1800" b="1" kern="100" dirty="0">
                <a:solidFill>
                  <a:srgbClr val="2F5496"/>
                </a:solidFill>
                <a:effectLst/>
                <a:latin typeface="Times New Roman" panose="02020603050405020304" pitchFamily="18" charset="0"/>
                <a:ea typeface="Times New Roman" panose="02020603050405020304" pitchFamily="18" charset="0"/>
              </a:rPr>
              <a:t>Recommendations</a:t>
            </a:r>
          </a:p>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To mitigate this problem, effective approaches towards dealing with the UK hospitality industry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labour</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shortage in the short run and the long run must be implemented. In the short term, there is a need to improve the pay packages in order to increase competitiveness of the hospitality positions </a:t>
            </a:r>
            <a:r>
              <a:rPr lang="en-US"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t>
            </a:r>
            <a:r>
              <a:rPr lang="en-US" sz="1800" kern="1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Kainthola</a:t>
            </a:r>
            <a:r>
              <a:rPr lang="en-US"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2021)</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Hiring employees at a higher wage not only helps in attracting good talent but also increases the satisfaction level of the employees and decreases the turnover rate. Additional, there are other ways through which the firm can enhance its levels of retention by providing benefits that enhance the welfare of employees, such as allowing the working from home, mental health support, and the provision of career development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programmes</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Marketing campaigns and employer branding are also used in an effort to change the negative perceptions of hospitality careers </a:t>
            </a:r>
            <a:r>
              <a:rPr lang="en-GB" sz="18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(Ren </a:t>
            </a:r>
            <a:r>
              <a:rPr lang="en-GB" sz="1800" i="1"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et al.</a:t>
            </a:r>
            <a:r>
              <a:rPr lang="en-GB" sz="1800" kern="10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2018)</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Employers must be keen on portraying career advancement and importance of the hospitality profession so that people can be encouraged to consider working in the industry long term.</a:t>
            </a:r>
            <a:endParaRPr lang="en-BD" sz="18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In the long run, it is crucial to make some changes at the policy level to better address the issue of availability of workforce. It is believed that calling for the better immigration policies can help companies to attract qualified staff from many different sources, while the Brexit consequences close the options </a:t>
            </a:r>
            <a:r>
              <a:rPr lang="en-US"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(Martin-Fuentes and </a:t>
            </a:r>
            <a:r>
              <a:rPr lang="en-US" sz="1800" kern="1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Mellinas</a:t>
            </a:r>
            <a:r>
              <a:rPr lang="en-US"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2018)</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Promoting vocationally related training and developing links between employers and the institutions can help develop the human capital of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organisations</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as well as guarantee future supply. Hoping that the industry rises up and establishes clear career advancement plans can increase the appeal of the job and make employees stay, thus eliminating the problem of shortage of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labour</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a:t>
            </a:r>
            <a:endParaRPr lang="en-BD" sz="18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Technology too has a way of addressing some of these issues of workforce, but it must be integrated in a proper manner to avoid causing an adverse effect on the quality of services </a:t>
            </a:r>
            <a:r>
              <a:rPr lang="en-US"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(Rutherford, 2021)</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Integrating employees into working with the help of automation can lead to higher productivity and still maintain the key value of the hospitality industry – individual approach to clients. </a:t>
            </a:r>
            <a:endParaRPr lang="en-BD"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a:extLst>
              <a:ext uri="{FF2B5EF4-FFF2-40B4-BE49-F238E27FC236}">
                <a16:creationId xmlns:a16="http://schemas.microsoft.com/office/drawing/2014/main" id="{3BDAAD2F-92E9-0076-6F80-304F4B78CB71}"/>
              </a:ext>
            </a:extLst>
          </p:cNvPr>
          <p:cNvSpPr>
            <a:spLocks noGrp="1"/>
          </p:cNvSpPr>
          <p:nvPr>
            <p:ph type="sldNum" sz="quarter" idx="5"/>
          </p:nvPr>
        </p:nvSpPr>
        <p:spPr/>
        <p:txBody>
          <a:bodyPr/>
          <a:lstStyle/>
          <a:p>
            <a:fld id="{BB94FF1C-1F9D-664E-8DBD-BF8D1FBE9797}" type="slidenum">
              <a:rPr lang="en-GB" smtClean="0"/>
              <a:t>9</a:t>
            </a:fld>
            <a:endParaRPr lang="en-GB"/>
          </a:p>
        </p:txBody>
      </p:sp>
    </p:spTree>
    <p:extLst>
      <p:ext uri="{BB962C8B-B14F-4D97-AF65-F5344CB8AC3E}">
        <p14:creationId xmlns:p14="http://schemas.microsoft.com/office/powerpoint/2010/main" val="7722061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A21424-DA68-32B1-2FAA-FAD4675EC7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26F858-BE46-580F-F970-EE0C46AD78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29D7F6-14F9-F5EE-DFB3-A2C892FE1A7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6BC1732-1061-8565-560A-1ABA33968093}"/>
              </a:ext>
            </a:extLst>
          </p:cNvPr>
          <p:cNvSpPr>
            <a:spLocks noGrp="1"/>
          </p:cNvSpPr>
          <p:nvPr>
            <p:ph type="sldNum" sz="quarter" idx="5"/>
          </p:nvPr>
        </p:nvSpPr>
        <p:spPr/>
        <p:txBody>
          <a:bodyPr/>
          <a:lstStyle/>
          <a:p>
            <a:fld id="{BB94FF1C-1F9D-664E-8DBD-BF8D1FBE9797}" type="slidenum">
              <a:rPr lang="en-GB" smtClean="0"/>
              <a:t>10</a:t>
            </a:fld>
            <a:endParaRPr lang="en-GB"/>
          </a:p>
        </p:txBody>
      </p:sp>
    </p:spTree>
    <p:extLst>
      <p:ext uri="{BB962C8B-B14F-4D97-AF65-F5344CB8AC3E}">
        <p14:creationId xmlns:p14="http://schemas.microsoft.com/office/powerpoint/2010/main" val="22295743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2/10/2025</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2/10/2025</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2/10/2025</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2/10/2025</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2/10/2025</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applewebdata://02B94B92-A02B-4C6C-BEEA-B1AD60236AC6/#_Toc189311748" TargetMode="External"/><Relationship Id="rId3" Type="http://schemas.openxmlformats.org/officeDocument/2006/relationships/hyperlink" Target="applewebdata://02B94B92-A02B-4C6C-BEEA-B1AD60236AC6/#_Toc189311743" TargetMode="External"/><Relationship Id="rId7" Type="http://schemas.openxmlformats.org/officeDocument/2006/relationships/hyperlink" Target="applewebdata://02B94B92-A02B-4C6C-BEEA-B1AD60236AC6/#_Toc189311747"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applewebdata://02B94B92-A02B-4C6C-BEEA-B1AD60236AC6/#_Toc189311746" TargetMode="External"/><Relationship Id="rId5" Type="http://schemas.openxmlformats.org/officeDocument/2006/relationships/hyperlink" Target="applewebdata://02B94B92-A02B-4C6C-BEEA-B1AD60236AC6/#_Toc189311745" TargetMode="External"/><Relationship Id="rId4" Type="http://schemas.openxmlformats.org/officeDocument/2006/relationships/hyperlink" Target="applewebdata://02B94B92-A02B-4C6C-BEEA-B1AD60236AC6/#_Toc189311744"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2ADD775-3552-BC65-81CF-91EE1B8A6625}"/>
              </a:ext>
            </a:extLst>
          </p:cNvPr>
          <p:cNvSpPr txBox="1">
            <a:spLocks/>
          </p:cNvSpPr>
          <p:nvPr/>
        </p:nvSpPr>
        <p:spPr>
          <a:xfrm>
            <a:off x="875071" y="324465"/>
            <a:ext cx="11079866" cy="3104535"/>
          </a:xfrm>
          <a:prstGeom prst="rect">
            <a:avLst/>
          </a:prstGeom>
          <a:effectLst/>
        </p:spPr>
        <p:txBody>
          <a:bodyPr vert="horz" lIns="91440" tIns="45720" rIns="91440" bIns="45720" rtlCol="0" anchor="b">
            <a:normAutofit fontScale="62500" lnSpcReduction="20000"/>
          </a:bodyPr>
          <a:lstStyle>
            <a:lvl1pPr algn="l" defTabSz="457200" rtl="0" eaLnBrk="1" latinLnBrk="0" hangingPunct="1">
              <a:spcBef>
                <a:spcPct val="0"/>
              </a:spcBef>
              <a:buNone/>
              <a:defRPr sz="3600" b="0" kern="1200" cap="all">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000" b="1" cap="none" dirty="0">
                <a:latin typeface="Arial" panose="020B0604020202020204" pitchFamily="34" charset="0"/>
                <a:cs typeface="Arial" panose="020B0604020202020204" pitchFamily="34" charset="0"/>
              </a:rPr>
              <a:t>Module Code and Title: BMIH6001</a:t>
            </a:r>
          </a:p>
          <a:p>
            <a:r>
              <a:rPr lang="en-GB" sz="4000" b="1" cap="none" dirty="0">
                <a:latin typeface="Arial" panose="020B0604020202020204" pitchFamily="34" charset="0"/>
                <a:cs typeface="Arial" panose="020B0604020202020204" pitchFamily="34" charset="0"/>
              </a:rPr>
              <a:t>Contemporary Themes in the Hotel and Hospitality Sector</a:t>
            </a:r>
          </a:p>
          <a:p>
            <a:r>
              <a:rPr lang="en-GB" sz="4000" b="1" cap="none" dirty="0">
                <a:latin typeface="Arial" panose="020B0604020202020204" pitchFamily="34" charset="0"/>
                <a:cs typeface="Arial" panose="020B0604020202020204" pitchFamily="34" charset="0"/>
              </a:rPr>
              <a:t>Conference Presentation</a:t>
            </a:r>
            <a:br>
              <a:rPr lang="en-GB" sz="4000" b="1" cap="none" dirty="0">
                <a:latin typeface="Arial" panose="020B0604020202020204" pitchFamily="34" charset="0"/>
                <a:cs typeface="Arial" panose="020B0604020202020204" pitchFamily="34" charset="0"/>
              </a:rPr>
            </a:br>
            <a:r>
              <a:rPr lang="en-GB" sz="4000" b="1" cap="none" dirty="0">
                <a:latin typeface="Arial" panose="020B0604020202020204" pitchFamily="34" charset="0"/>
                <a:cs typeface="Arial" panose="020B0604020202020204" pitchFamily="34" charset="0"/>
              </a:rPr>
              <a:t>Student Name: Ahmod </a:t>
            </a:r>
            <a:r>
              <a:rPr lang="en-GB" sz="4000" b="1" cap="none" dirty="0" err="1">
                <a:latin typeface="Arial" panose="020B0604020202020204" pitchFamily="34" charset="0"/>
                <a:cs typeface="Arial" panose="020B0604020202020204" pitchFamily="34" charset="0"/>
              </a:rPr>
              <a:t>Suruk</a:t>
            </a:r>
            <a:br>
              <a:rPr lang="en-GB" sz="4000" b="1" cap="none" dirty="0">
                <a:latin typeface="Arial" panose="020B0604020202020204" pitchFamily="34" charset="0"/>
                <a:cs typeface="Arial" panose="020B0604020202020204" pitchFamily="34" charset="0"/>
              </a:rPr>
            </a:br>
            <a:r>
              <a:rPr lang="en-GB" sz="4000" b="1" cap="none" dirty="0">
                <a:latin typeface="Arial" panose="020B0604020202020204" pitchFamily="34" charset="0"/>
                <a:cs typeface="Arial" panose="020B0604020202020204" pitchFamily="34" charset="0"/>
              </a:rPr>
              <a:t>Student ID: 2121358</a:t>
            </a:r>
            <a:br>
              <a:rPr lang="en-GB" sz="4000" b="1" cap="none" dirty="0">
                <a:latin typeface="Arial" panose="020B0604020202020204" pitchFamily="34" charset="0"/>
                <a:cs typeface="Arial" panose="020B0604020202020204" pitchFamily="34" charset="0"/>
              </a:rPr>
            </a:br>
            <a:r>
              <a:rPr lang="en-GB" sz="4000" b="1" cap="none" dirty="0">
                <a:latin typeface="Arial" panose="020B0604020202020204" pitchFamily="34" charset="0"/>
                <a:cs typeface="Arial" panose="020B0604020202020204" pitchFamily="34" charset="0"/>
              </a:rPr>
              <a:t>Lecturer name : Dr. Ernest </a:t>
            </a:r>
            <a:r>
              <a:rPr lang="en-GB" sz="4000" b="1" cap="none" dirty="0" err="1">
                <a:latin typeface="Arial" panose="020B0604020202020204" pitchFamily="34" charset="0"/>
                <a:cs typeface="Arial" panose="020B0604020202020204" pitchFamily="34" charset="0"/>
              </a:rPr>
              <a:t>Balutie</a:t>
            </a:r>
            <a:r>
              <a:rPr lang="en-GB" sz="4000" b="1" cap="none" dirty="0">
                <a:latin typeface="Arial" panose="020B0604020202020204" pitchFamily="34" charset="0"/>
                <a:cs typeface="Arial" panose="020B0604020202020204" pitchFamily="34" charset="0"/>
              </a:rPr>
              <a:t> </a:t>
            </a:r>
            <a:r>
              <a:rPr lang="en-GB" sz="4000" b="1" cap="none" dirty="0" err="1">
                <a:latin typeface="Arial" panose="020B0604020202020204" pitchFamily="34" charset="0"/>
                <a:cs typeface="Arial" panose="020B0604020202020204" pitchFamily="34" charset="0"/>
              </a:rPr>
              <a:t>Wavei</a:t>
            </a:r>
            <a:br>
              <a:rPr lang="en-GB" sz="4000" b="1" cap="none" dirty="0">
                <a:latin typeface="Arial" panose="020B0604020202020204" pitchFamily="34" charset="0"/>
                <a:cs typeface="Arial" panose="020B0604020202020204" pitchFamily="34" charset="0"/>
              </a:rPr>
            </a:br>
            <a:r>
              <a:rPr lang="en-GB" sz="4000" b="1" cap="none" dirty="0">
                <a:latin typeface="Arial" panose="020B0604020202020204" pitchFamily="34" charset="0"/>
                <a:cs typeface="Arial" panose="020B0604020202020204" pitchFamily="34" charset="0"/>
              </a:rPr>
              <a:t>Declaration: I have not used any Generative AI in completing this assignment</a:t>
            </a:r>
            <a:br>
              <a:rPr lang="en-GB" sz="4000" b="1" cap="none" dirty="0">
                <a:latin typeface="Arial" panose="020B0604020202020204" pitchFamily="34" charset="0"/>
                <a:cs typeface="Arial" panose="020B0604020202020204" pitchFamily="34" charset="0"/>
              </a:rPr>
            </a:br>
            <a:endParaRPr lang="en-GB" sz="4000" b="1"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98439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0B546-3659-CD79-7E13-B5F632E1D7AD}"/>
              </a:ext>
            </a:extLst>
          </p:cNvPr>
          <p:cNvSpPr>
            <a:spLocks noGrp="1"/>
          </p:cNvSpPr>
          <p:nvPr>
            <p:ph type="title"/>
          </p:nvPr>
        </p:nvSpPr>
        <p:spPr/>
        <p:txBody>
          <a:bodyPr>
            <a:normAutofit/>
          </a:bodyPr>
          <a:lstStyle/>
          <a:p>
            <a:r>
              <a:rPr lang="en-GB" sz="4000" b="1" cap="none" dirty="0">
                <a:latin typeface="Arial" panose="020B0604020202020204" pitchFamily="34" charset="0"/>
                <a:cs typeface="Arial" panose="020B0604020202020204" pitchFamily="34" charset="0"/>
              </a:rPr>
              <a:t>Table of Contents</a:t>
            </a:r>
          </a:p>
        </p:txBody>
      </p:sp>
      <p:sp>
        <p:nvSpPr>
          <p:cNvPr id="3" name="Rectangle 1">
            <a:extLst>
              <a:ext uri="{FF2B5EF4-FFF2-40B4-BE49-F238E27FC236}">
                <a16:creationId xmlns:a16="http://schemas.microsoft.com/office/drawing/2014/main" id="{CC5FEE65-FEA4-49A8-32C1-065AED29385A}"/>
              </a:ext>
            </a:extLst>
          </p:cNvPr>
          <p:cNvSpPr>
            <a:spLocks noChangeArrowheads="1"/>
          </p:cNvSpPr>
          <p:nvPr/>
        </p:nvSpPr>
        <p:spPr bwMode="auto">
          <a:xfrm>
            <a:off x="581192" y="2118031"/>
            <a:ext cx="5096267" cy="34287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US" altLang="en-BD" sz="2400" b="0" i="0" u="sng" strike="noStrike" cap="none" normalizeH="0" baseline="0" dirty="0">
                <a:ln>
                  <a:noFill/>
                </a:ln>
                <a:effectLst/>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Introduction</a:t>
            </a:r>
            <a:endParaRPr kumimoji="0" lang="en-US" altLang="en-BD" sz="1600" b="0" i="0" u="none" strike="noStrike" cap="none" normalizeH="0" baseline="0" dirty="0">
              <a:ln>
                <a:noFill/>
              </a:ln>
              <a:effectLst/>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US" altLang="en-BD" sz="2400" b="0" i="0" u="sng" strike="noStrike" cap="none" normalizeH="0" baseline="0" dirty="0">
                <a:ln>
                  <a:noFill/>
                </a:ln>
                <a:effectLst/>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Literature Review</a:t>
            </a:r>
            <a:endParaRPr kumimoji="0" lang="en-US" altLang="en-BD" sz="1600" b="0" i="0" u="none" strike="noStrike" cap="none" normalizeH="0" baseline="0" dirty="0">
              <a:ln>
                <a:noFill/>
              </a:ln>
              <a:effectLst/>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US" altLang="en-BD" sz="2400" b="0" i="0" u="sng" strike="noStrike" cap="none" normalizeH="0" baseline="0" dirty="0">
                <a:ln>
                  <a:noFill/>
                </a:ln>
                <a:effectLst/>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Method and Theme Impact Analysis</a:t>
            </a:r>
            <a:endParaRPr kumimoji="0" lang="en-US" altLang="en-BD" sz="1600" b="0" i="0" u="none" strike="noStrike" cap="none" normalizeH="0" baseline="0" dirty="0">
              <a:ln>
                <a:noFill/>
              </a:ln>
              <a:effectLst/>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US" altLang="en-BD" sz="2400" b="0" i="0" u="sng" strike="noStrike" cap="none" normalizeH="0" baseline="0" dirty="0">
                <a:ln>
                  <a:noFill/>
                </a:ln>
                <a:effectLst/>
                <a:ea typeface="Calibri" panose="020F05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Conclusion</a:t>
            </a:r>
            <a:endParaRPr kumimoji="0" lang="en-US" altLang="en-BD" sz="1600" b="0" i="0" u="none" strike="noStrike" cap="none" normalizeH="0" baseline="0" dirty="0">
              <a:ln>
                <a:noFill/>
              </a:ln>
              <a:effectLst/>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US" altLang="en-BD" sz="2400" b="0" i="0" u="sng" strike="noStrike" cap="none" normalizeH="0" baseline="0" dirty="0">
                <a:ln>
                  <a:noFill/>
                </a:ln>
                <a:effectLst/>
                <a:ea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Recommendations</a:t>
            </a:r>
            <a:endParaRPr kumimoji="0" lang="en-US" altLang="en-BD" sz="1600" b="0" i="0" u="none" strike="noStrike" cap="none" normalizeH="0" baseline="0" dirty="0">
              <a:ln>
                <a:noFill/>
              </a:ln>
              <a:effectLst/>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US" altLang="en-BD" sz="2400" b="0" i="0" u="sng" strike="noStrike" cap="none" normalizeH="0" baseline="0" dirty="0">
                <a:ln>
                  <a:noFill/>
                </a:ln>
                <a:effectLst/>
                <a:ea typeface="Calibri" panose="020F050202020403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References</a:t>
            </a:r>
            <a:endParaRPr kumimoji="0" lang="en-US" altLang="en-BD" sz="3600" b="0" i="0" u="none" strike="noStrike" cap="none" normalizeH="0" baseline="0" dirty="0">
              <a:ln>
                <a:noFill/>
              </a:ln>
              <a:effectLst/>
              <a:cs typeface="Arial" panose="020B0604020202020204" pitchFamily="34" charset="0"/>
            </a:endParaRPr>
          </a:p>
        </p:txBody>
      </p:sp>
    </p:spTree>
    <p:extLst>
      <p:ext uri="{BB962C8B-B14F-4D97-AF65-F5344CB8AC3E}">
        <p14:creationId xmlns:p14="http://schemas.microsoft.com/office/powerpoint/2010/main" val="3234096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193EA2-BB5A-D893-73E2-949315E4DE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59311A-1ABC-BFD2-7EDB-B8A1E5C73324}"/>
              </a:ext>
            </a:extLst>
          </p:cNvPr>
          <p:cNvSpPr>
            <a:spLocks noGrp="1"/>
          </p:cNvSpPr>
          <p:nvPr>
            <p:ph type="title"/>
          </p:nvPr>
        </p:nvSpPr>
        <p:spPr/>
        <p:txBody>
          <a:bodyPr>
            <a:normAutofit/>
          </a:bodyPr>
          <a:lstStyle/>
          <a:p>
            <a:r>
              <a:rPr lang="en-GB" sz="4000" b="1" cap="none" dirty="0">
                <a:latin typeface="Arial" panose="020B0604020202020204" pitchFamily="34" charset="0"/>
                <a:cs typeface="Arial" panose="020B0604020202020204" pitchFamily="34" charset="0"/>
              </a:rPr>
              <a:t>Introduction</a:t>
            </a:r>
          </a:p>
        </p:txBody>
      </p:sp>
      <p:sp>
        <p:nvSpPr>
          <p:cNvPr id="5" name="TextBox 4">
            <a:extLst>
              <a:ext uri="{FF2B5EF4-FFF2-40B4-BE49-F238E27FC236}">
                <a16:creationId xmlns:a16="http://schemas.microsoft.com/office/drawing/2014/main" id="{F215F66A-4A83-FE6F-1626-27E8058EC9D1}"/>
              </a:ext>
            </a:extLst>
          </p:cNvPr>
          <p:cNvSpPr txBox="1"/>
          <p:nvPr/>
        </p:nvSpPr>
        <p:spPr>
          <a:xfrm>
            <a:off x="477077" y="2199861"/>
            <a:ext cx="5055818" cy="4109330"/>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The UK hospitality sector is vital for employment and revenue but faces a growing labour shortage, threatening its sustainability (Sharma, Singh, and Tyagi, 2024).</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Labour market instability is driven by Brexit, restrictive immigration policies, COVID-19 economic impacts, and low wages (Tribe, 2009).</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Negative job perceptions, including low pay and unsociable hours, deter job seekers, impacting business operations and customer service (Sharma, Singh, and Tyagi, 2024).</a:t>
            </a:r>
          </a:p>
        </p:txBody>
      </p:sp>
      <p:pic>
        <p:nvPicPr>
          <p:cNvPr id="2050" name="Picture 2" descr="How Does The Hospitality Industry Work?">
            <a:extLst>
              <a:ext uri="{FF2B5EF4-FFF2-40B4-BE49-F238E27FC236}">
                <a16:creationId xmlns:a16="http://schemas.microsoft.com/office/drawing/2014/main" id="{611BDBBD-5070-FC92-A824-DFA6BBD82B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4129" y="2612802"/>
            <a:ext cx="5700794" cy="28503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10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62DADB-99F5-7515-BAFF-96012823D7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BC8FB4-53BC-5AF4-2E6F-3E31BF906269}"/>
              </a:ext>
            </a:extLst>
          </p:cNvPr>
          <p:cNvSpPr>
            <a:spLocks noGrp="1"/>
          </p:cNvSpPr>
          <p:nvPr>
            <p:ph type="title"/>
          </p:nvPr>
        </p:nvSpPr>
        <p:spPr/>
        <p:txBody>
          <a:bodyPr>
            <a:normAutofit/>
          </a:bodyPr>
          <a:lstStyle/>
          <a:p>
            <a:r>
              <a:rPr lang="en-GB" sz="4000" b="1" cap="none" dirty="0">
                <a:latin typeface="Arial" panose="020B0604020202020204" pitchFamily="34" charset="0"/>
                <a:cs typeface="Arial" panose="020B0604020202020204" pitchFamily="34" charset="0"/>
              </a:rPr>
              <a:t>Literature Review</a:t>
            </a:r>
          </a:p>
        </p:txBody>
      </p:sp>
      <p:sp>
        <p:nvSpPr>
          <p:cNvPr id="5" name="TextBox 4">
            <a:extLst>
              <a:ext uri="{FF2B5EF4-FFF2-40B4-BE49-F238E27FC236}">
                <a16:creationId xmlns:a16="http://schemas.microsoft.com/office/drawing/2014/main" id="{82E7C4B1-B905-7C9B-3F23-5926737D03EC}"/>
              </a:ext>
            </a:extLst>
          </p:cNvPr>
          <p:cNvSpPr txBox="1"/>
          <p:nvPr/>
        </p:nvSpPr>
        <p:spPr>
          <a:xfrm>
            <a:off x="477077" y="2199861"/>
            <a:ext cx="6078706" cy="3739998"/>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Labour Market Theory: The UK hospitality sector faces an imbalance in workforce supply and demand, exacerbated by Brexit and the COVID-19 pandemic (Cooper and Hall, 2019).</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Human Capital Theory: A lack of career progression and training in the hospitality industry leads to high employee turnover (Cooper and Hall, 2019).</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Retention Models: Job satisfaction, competitive wages, and good working conditions are key to reducing staff attrition, but the industry is often seen as low-paying with limited career prospects (Sturman, 2020).</a:t>
            </a:r>
          </a:p>
        </p:txBody>
      </p:sp>
      <p:pic>
        <p:nvPicPr>
          <p:cNvPr id="3074" name="Picture 2" descr="Where are all the skilled workers in the hospitality industry?">
            <a:extLst>
              <a:ext uri="{FF2B5EF4-FFF2-40B4-BE49-F238E27FC236}">
                <a16:creationId xmlns:a16="http://schemas.microsoft.com/office/drawing/2014/main" id="{A8BED707-8A29-632B-C8CB-9A003F6833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2936" y="2646441"/>
            <a:ext cx="5091987" cy="24956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7413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CD4770-65C2-3B06-6256-53719C6F88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CB0E49-A6F1-6B35-A459-1B064AF54317}"/>
              </a:ext>
            </a:extLst>
          </p:cNvPr>
          <p:cNvSpPr>
            <a:spLocks noGrp="1"/>
          </p:cNvSpPr>
          <p:nvPr>
            <p:ph type="title"/>
          </p:nvPr>
        </p:nvSpPr>
        <p:spPr/>
        <p:txBody>
          <a:bodyPr>
            <a:normAutofit/>
          </a:bodyPr>
          <a:lstStyle/>
          <a:p>
            <a:r>
              <a:rPr lang="en-GB" sz="4000" b="1" cap="none" dirty="0">
                <a:latin typeface="Arial" panose="020B0604020202020204" pitchFamily="34" charset="0"/>
                <a:cs typeface="Arial" panose="020B0604020202020204" pitchFamily="34" charset="0"/>
              </a:rPr>
              <a:t>Literature Review (Cont.)</a:t>
            </a:r>
          </a:p>
        </p:txBody>
      </p:sp>
      <p:sp>
        <p:nvSpPr>
          <p:cNvPr id="5" name="TextBox 4">
            <a:extLst>
              <a:ext uri="{FF2B5EF4-FFF2-40B4-BE49-F238E27FC236}">
                <a16:creationId xmlns:a16="http://schemas.microsoft.com/office/drawing/2014/main" id="{65691702-9435-C4F0-C3C4-608F94E6584D}"/>
              </a:ext>
            </a:extLst>
          </p:cNvPr>
          <p:cNvSpPr txBox="1"/>
          <p:nvPr/>
        </p:nvSpPr>
        <p:spPr>
          <a:xfrm>
            <a:off x="461577" y="1920891"/>
            <a:ext cx="6419669" cy="4478662"/>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Impact of Brexit: The hospitality industry heavily relied on EU workers, and stricter immigration policies have led to labour shortages, forcing companies to offer higher salaries and benefits (Sturman, 2020).</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Post-COVID Employment Shift: Workers now prioritise job security, work-life balance, and career progression, making hospitality jobs less attractive compared to other industries like retail and logistics (</a:t>
            </a:r>
            <a:r>
              <a:rPr lang="en-GB" sz="1600" dirty="0" err="1">
                <a:latin typeface="Arial" panose="020B0604020202020204" pitchFamily="34" charset="0"/>
                <a:cs typeface="Arial" panose="020B0604020202020204" pitchFamily="34" charset="0"/>
              </a:rPr>
              <a:t>Batabyal</a:t>
            </a:r>
            <a:r>
              <a:rPr lang="en-GB" sz="1600" dirty="0">
                <a:latin typeface="Arial" panose="020B0604020202020204" pitchFamily="34" charset="0"/>
                <a:cs typeface="Arial" panose="020B0604020202020204" pitchFamily="34" charset="0"/>
              </a:rPr>
              <a:t> and Das, 2019).</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Challenges in Recruitment &amp; Retention: Companies like Premier Inn and Whitbread have introduced wage increases and apprenticeship programmes, but staff turnover remains high due to negative job perceptions (Gonzalez, </a:t>
            </a:r>
            <a:r>
              <a:rPr lang="en-GB" sz="1600" dirty="0" err="1">
                <a:latin typeface="Arial" panose="020B0604020202020204" pitchFamily="34" charset="0"/>
                <a:cs typeface="Arial" panose="020B0604020202020204" pitchFamily="34" charset="0"/>
              </a:rPr>
              <a:t>Gasco</a:t>
            </a:r>
            <a:r>
              <a:rPr lang="en-GB" sz="1600" dirty="0">
                <a:latin typeface="Arial" panose="020B0604020202020204" pitchFamily="34" charset="0"/>
                <a:cs typeface="Arial" panose="020B0604020202020204" pitchFamily="34" charset="0"/>
              </a:rPr>
              <a:t> and </a:t>
            </a:r>
            <a:r>
              <a:rPr lang="en-GB" sz="1600" dirty="0" err="1">
                <a:latin typeface="Arial" panose="020B0604020202020204" pitchFamily="34" charset="0"/>
                <a:cs typeface="Arial" panose="020B0604020202020204" pitchFamily="34" charset="0"/>
              </a:rPr>
              <a:t>Llopis</a:t>
            </a:r>
            <a:r>
              <a:rPr lang="en-GB" sz="1600" dirty="0">
                <a:latin typeface="Arial" panose="020B0604020202020204" pitchFamily="34" charset="0"/>
                <a:cs typeface="Arial" panose="020B0604020202020204" pitchFamily="34" charset="0"/>
              </a:rPr>
              <a:t>, 2019).</a:t>
            </a:r>
          </a:p>
        </p:txBody>
      </p:sp>
      <p:pic>
        <p:nvPicPr>
          <p:cNvPr id="4098" name="Picture 2" descr="5 years on from Brexit: 5 keys to exporting success">
            <a:extLst>
              <a:ext uri="{FF2B5EF4-FFF2-40B4-BE49-F238E27FC236}">
                <a16:creationId xmlns:a16="http://schemas.microsoft.com/office/drawing/2014/main" id="{9B3BEBA9-24B4-9042-1F60-62AF87CE33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1029" y="2567771"/>
            <a:ext cx="4659394" cy="31849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2343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96B2B0-AFCF-3C1F-FD4C-2EC1830C1B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DC896A-F247-A15C-9A2F-7F2F1D9FF5C6}"/>
              </a:ext>
            </a:extLst>
          </p:cNvPr>
          <p:cNvSpPr>
            <a:spLocks noGrp="1"/>
          </p:cNvSpPr>
          <p:nvPr>
            <p:ph type="title"/>
          </p:nvPr>
        </p:nvSpPr>
        <p:spPr/>
        <p:txBody>
          <a:bodyPr>
            <a:normAutofit/>
          </a:bodyPr>
          <a:lstStyle/>
          <a:p>
            <a:r>
              <a:rPr lang="en-GB" sz="4000" b="1" cap="none" dirty="0">
                <a:latin typeface="Arial" panose="020B0604020202020204" pitchFamily="34" charset="0"/>
                <a:cs typeface="Arial" panose="020B0604020202020204" pitchFamily="34" charset="0"/>
              </a:rPr>
              <a:t>Method and Theme Impact Analysis</a:t>
            </a:r>
          </a:p>
        </p:txBody>
      </p:sp>
      <p:sp>
        <p:nvSpPr>
          <p:cNvPr id="5" name="TextBox 4">
            <a:extLst>
              <a:ext uri="{FF2B5EF4-FFF2-40B4-BE49-F238E27FC236}">
                <a16:creationId xmlns:a16="http://schemas.microsoft.com/office/drawing/2014/main" id="{ACB45A1F-0253-95D7-72EB-E13699FA1240}"/>
              </a:ext>
            </a:extLst>
          </p:cNvPr>
          <p:cNvSpPr txBox="1"/>
          <p:nvPr/>
        </p:nvSpPr>
        <p:spPr>
          <a:xfrm>
            <a:off x="410711" y="1839942"/>
            <a:ext cx="6170902" cy="4847994"/>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Political Factors: Brexit-related immigration restrictions have significantly reduced the number of EU workers available for hospitality jobs (Ren et al., 2018).</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Employment Legislation: Policies on minimum wage and working hours limit organisations' ability to offer competitive pay, affecting recruitment and retention (Rutherford, 2021).</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Economic Challenges: Labour shortages lead to increased wages and incentives, raising operational costs, which are particularly challenging for SMEs in the sector (</a:t>
            </a:r>
            <a:r>
              <a:rPr lang="en-GB" sz="1600" dirty="0" err="1">
                <a:latin typeface="Arial" panose="020B0604020202020204" pitchFamily="34" charset="0"/>
                <a:cs typeface="Arial" panose="020B0604020202020204" pitchFamily="34" charset="0"/>
              </a:rPr>
              <a:t>Kainthola</a:t>
            </a:r>
            <a:r>
              <a:rPr lang="en-GB" sz="1600" dirty="0">
                <a:latin typeface="Arial" panose="020B0604020202020204" pitchFamily="34" charset="0"/>
                <a:cs typeface="Arial" panose="020B0604020202020204" pitchFamily="34" charset="0"/>
              </a:rPr>
              <a:t>, 2021).</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Secondary research approach: Data collected from academic journals, industry reports, government publications, and reputable news sources, analysed using the PEST framework.</a:t>
            </a:r>
          </a:p>
        </p:txBody>
      </p:sp>
      <p:pic>
        <p:nvPicPr>
          <p:cNvPr id="5122" name="Picture 2" descr="House passes $15 minimum wage bill | KTVE - myarklamiss.com">
            <a:extLst>
              <a:ext uri="{FF2B5EF4-FFF2-40B4-BE49-F238E27FC236}">
                <a16:creationId xmlns:a16="http://schemas.microsoft.com/office/drawing/2014/main" id="{21062F62-D7B3-2BDC-CD86-58B99CC496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2094" y="2634712"/>
            <a:ext cx="5331417" cy="29989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2667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49DF2C-99FF-2AEF-2578-CD4BBE4E7A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35F697-C058-9128-945E-CE9558AE38F3}"/>
              </a:ext>
            </a:extLst>
          </p:cNvPr>
          <p:cNvSpPr>
            <a:spLocks noGrp="1"/>
          </p:cNvSpPr>
          <p:nvPr>
            <p:ph type="title"/>
          </p:nvPr>
        </p:nvSpPr>
        <p:spPr/>
        <p:txBody>
          <a:bodyPr>
            <a:normAutofit/>
          </a:bodyPr>
          <a:lstStyle/>
          <a:p>
            <a:r>
              <a:rPr lang="en-GB" sz="4000" b="1" cap="none" dirty="0">
                <a:latin typeface="Arial" panose="020B0604020202020204" pitchFamily="34" charset="0"/>
                <a:cs typeface="Arial" panose="020B0604020202020204" pitchFamily="34" charset="0"/>
              </a:rPr>
              <a:t>Method and Theme Impact Analysis (Cont.)</a:t>
            </a:r>
          </a:p>
        </p:txBody>
      </p:sp>
      <p:sp>
        <p:nvSpPr>
          <p:cNvPr id="5" name="TextBox 4">
            <a:extLst>
              <a:ext uri="{FF2B5EF4-FFF2-40B4-BE49-F238E27FC236}">
                <a16:creationId xmlns:a16="http://schemas.microsoft.com/office/drawing/2014/main" id="{42583B3F-85D5-0152-EA8D-CDE8EE7AC74E}"/>
              </a:ext>
            </a:extLst>
          </p:cNvPr>
          <p:cNvSpPr txBox="1"/>
          <p:nvPr/>
        </p:nvSpPr>
        <p:spPr>
          <a:xfrm>
            <a:off x="477077" y="2199861"/>
            <a:ext cx="5846232" cy="4109330"/>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Social Changes: Employees now want improved working conditions, stability, and flexible schedules due to the pandemic (Gonzalez, </a:t>
            </a:r>
            <a:r>
              <a:rPr lang="en-GB" sz="1600" dirty="0" err="1">
                <a:latin typeface="Arial" panose="020B0604020202020204" pitchFamily="34" charset="0"/>
                <a:cs typeface="Arial" panose="020B0604020202020204" pitchFamily="34" charset="0"/>
              </a:rPr>
              <a:t>Gasco</a:t>
            </a:r>
            <a:r>
              <a:rPr lang="en-GB" sz="1600" dirty="0">
                <a:latin typeface="Arial" panose="020B0604020202020204" pitchFamily="34" charset="0"/>
                <a:cs typeface="Arial" panose="020B0604020202020204" pitchFamily="34" charset="0"/>
              </a:rPr>
              <a:t> and </a:t>
            </a:r>
            <a:r>
              <a:rPr lang="en-GB" sz="1600" dirty="0" err="1">
                <a:latin typeface="Arial" panose="020B0604020202020204" pitchFamily="34" charset="0"/>
                <a:cs typeface="Arial" panose="020B0604020202020204" pitchFamily="34" charset="0"/>
              </a:rPr>
              <a:t>Llopis</a:t>
            </a:r>
            <a:r>
              <a:rPr lang="en-GB" sz="1600" dirty="0">
                <a:latin typeface="Arial" panose="020B0604020202020204" pitchFamily="34" charset="0"/>
                <a:cs typeface="Arial" panose="020B0604020202020204" pitchFamily="34" charset="0"/>
              </a:rPr>
              <a:t>, 2019).</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To address labour constraints, companies are using automation (e.g., self-check-in, AI customer support), however balancing technology with personalisation is difficult (</a:t>
            </a:r>
            <a:r>
              <a:rPr lang="en-GB" sz="1600" dirty="0" err="1">
                <a:latin typeface="Arial" panose="020B0604020202020204" pitchFamily="34" charset="0"/>
                <a:cs typeface="Arial" panose="020B0604020202020204" pitchFamily="34" charset="0"/>
              </a:rPr>
              <a:t>Kainthola</a:t>
            </a:r>
            <a:r>
              <a:rPr lang="en-GB" sz="1600" dirty="0">
                <a:latin typeface="Arial" panose="020B0604020202020204" pitchFamily="34" charset="0"/>
                <a:cs typeface="Arial" panose="020B0604020202020204" pitchFamily="34" charset="0"/>
              </a:rPr>
              <a:t>, 2021).</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Industrial Strategies: Hotel chains like Premier Inn and Whitbread have raised wages, offered incentives, and improved apprenticeship programmes, but structural reforms are needed (Dimitrios et al., 2023).</a:t>
            </a:r>
          </a:p>
        </p:txBody>
      </p:sp>
      <p:pic>
        <p:nvPicPr>
          <p:cNvPr id="6146" name="Picture 2" descr="Hotel Automation: Advantages and Strategies To Optimize Operations">
            <a:extLst>
              <a:ext uri="{FF2B5EF4-FFF2-40B4-BE49-F238E27FC236}">
                <a16:creationId xmlns:a16="http://schemas.microsoft.com/office/drawing/2014/main" id="{9FB314EE-FACC-9E3E-E1CF-85EE2C60C1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1564" y="2572717"/>
            <a:ext cx="4386204" cy="2921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5233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0EA501-D3E7-FED4-348D-4E9B43EE9F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2E5EE0-3ADA-0F25-AA65-5DE7C320C1B7}"/>
              </a:ext>
            </a:extLst>
          </p:cNvPr>
          <p:cNvSpPr>
            <a:spLocks noGrp="1"/>
          </p:cNvSpPr>
          <p:nvPr>
            <p:ph type="title"/>
          </p:nvPr>
        </p:nvSpPr>
        <p:spPr/>
        <p:txBody>
          <a:bodyPr>
            <a:normAutofit/>
          </a:bodyPr>
          <a:lstStyle/>
          <a:p>
            <a:r>
              <a:rPr lang="en-GB" sz="4000" b="1" cap="none" dirty="0">
                <a:latin typeface="Arial" panose="020B0604020202020204" pitchFamily="34" charset="0"/>
                <a:cs typeface="Arial" panose="020B0604020202020204" pitchFamily="34" charset="0"/>
              </a:rPr>
              <a:t>Conclusion</a:t>
            </a:r>
          </a:p>
        </p:txBody>
      </p:sp>
      <p:sp>
        <p:nvSpPr>
          <p:cNvPr id="5" name="TextBox 4">
            <a:extLst>
              <a:ext uri="{FF2B5EF4-FFF2-40B4-BE49-F238E27FC236}">
                <a16:creationId xmlns:a16="http://schemas.microsoft.com/office/drawing/2014/main" id="{1C320BF8-6D6D-4E94-1582-BC5206EEC198}"/>
              </a:ext>
            </a:extLst>
          </p:cNvPr>
          <p:cNvSpPr txBox="1"/>
          <p:nvPr/>
        </p:nvSpPr>
        <p:spPr>
          <a:xfrm>
            <a:off x="477077" y="2199861"/>
            <a:ext cx="5846232" cy="3003194"/>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Labour shortages in UK hospitality stem from political, economic, sociological, and technological challenges (Rutherford, 2021).</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Balancing automation with personal service is crucial for industry sustainability (</a:t>
            </a:r>
            <a:r>
              <a:rPr lang="en-GB" sz="1600" dirty="0" err="1">
                <a:latin typeface="Arial" panose="020B0604020202020204" pitchFamily="34" charset="0"/>
                <a:cs typeface="Arial" panose="020B0604020202020204" pitchFamily="34" charset="0"/>
              </a:rPr>
              <a:t>Kainthola</a:t>
            </a:r>
            <a:r>
              <a:rPr lang="en-GB" sz="1600" dirty="0">
                <a:latin typeface="Arial" panose="020B0604020202020204" pitchFamily="34" charset="0"/>
                <a:cs typeface="Arial" panose="020B0604020202020204" pitchFamily="34" charset="0"/>
              </a:rPr>
              <a:t>, 2021).</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Policy reforms, vocational training, and enhanced employment policies are needed to stabilise the workforce (Dimitrios et al., 2023).</a:t>
            </a:r>
          </a:p>
        </p:txBody>
      </p:sp>
      <p:pic>
        <p:nvPicPr>
          <p:cNvPr id="7170" name="Picture 2" descr="How to Overcome Post-Pandemic Labor Shortage in the Field Service and  Manufacturing Industry - Copperberg">
            <a:extLst>
              <a:ext uri="{FF2B5EF4-FFF2-40B4-BE49-F238E27FC236}">
                <a16:creationId xmlns:a16="http://schemas.microsoft.com/office/drawing/2014/main" id="{338AB3E2-0027-F712-07B9-618361D624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7544" y="2415199"/>
            <a:ext cx="4198942" cy="2870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7234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5C1D74-27CE-7D78-43C9-1F780AFCC9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C82688-03C7-61EB-A8CA-B189A9C35A52}"/>
              </a:ext>
            </a:extLst>
          </p:cNvPr>
          <p:cNvSpPr>
            <a:spLocks noGrp="1"/>
          </p:cNvSpPr>
          <p:nvPr>
            <p:ph type="title"/>
          </p:nvPr>
        </p:nvSpPr>
        <p:spPr/>
        <p:txBody>
          <a:bodyPr>
            <a:normAutofit/>
          </a:bodyPr>
          <a:lstStyle/>
          <a:p>
            <a:r>
              <a:rPr lang="en-GB" sz="4000" b="1" cap="none" dirty="0">
                <a:latin typeface="Arial" panose="020B0604020202020204" pitchFamily="34" charset="0"/>
                <a:cs typeface="Arial" panose="020B0604020202020204" pitchFamily="34" charset="0"/>
              </a:rPr>
              <a:t>Recommendations</a:t>
            </a:r>
          </a:p>
        </p:txBody>
      </p:sp>
      <p:sp>
        <p:nvSpPr>
          <p:cNvPr id="5" name="TextBox 4">
            <a:extLst>
              <a:ext uri="{FF2B5EF4-FFF2-40B4-BE49-F238E27FC236}">
                <a16:creationId xmlns:a16="http://schemas.microsoft.com/office/drawing/2014/main" id="{68843898-C10C-9AF7-BE06-ADD878322B35}"/>
              </a:ext>
            </a:extLst>
          </p:cNvPr>
          <p:cNvSpPr txBox="1"/>
          <p:nvPr/>
        </p:nvSpPr>
        <p:spPr>
          <a:xfrm>
            <a:off x="477077" y="2199861"/>
            <a:ext cx="5846232" cy="3372526"/>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Short-Term: Increase wages, improve employee benefits, and enhance employer branding to attract and retain staff (</a:t>
            </a:r>
            <a:r>
              <a:rPr lang="en-GB" sz="1600" dirty="0" err="1">
                <a:latin typeface="Arial" panose="020B0604020202020204" pitchFamily="34" charset="0"/>
                <a:cs typeface="Arial" panose="020B0604020202020204" pitchFamily="34" charset="0"/>
              </a:rPr>
              <a:t>Kainthola</a:t>
            </a:r>
            <a:r>
              <a:rPr lang="en-GB" sz="1600" dirty="0">
                <a:latin typeface="Arial" panose="020B0604020202020204" pitchFamily="34" charset="0"/>
                <a:cs typeface="Arial" panose="020B0604020202020204" pitchFamily="34" charset="0"/>
              </a:rPr>
              <a:t>, 2021).</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Long-Term: Implement better immigration policies and strengthen vocational training to ensure workforce stability (Martin-Fuentes and </a:t>
            </a:r>
            <a:r>
              <a:rPr lang="en-GB" sz="1600" dirty="0" err="1">
                <a:latin typeface="Arial" panose="020B0604020202020204" pitchFamily="34" charset="0"/>
                <a:cs typeface="Arial" panose="020B0604020202020204" pitchFamily="34" charset="0"/>
              </a:rPr>
              <a:t>Mellinas</a:t>
            </a:r>
            <a:r>
              <a:rPr lang="en-GB" sz="1600" dirty="0">
                <a:latin typeface="Arial" panose="020B0604020202020204" pitchFamily="34" charset="0"/>
                <a:cs typeface="Arial" panose="020B0604020202020204" pitchFamily="34" charset="0"/>
              </a:rPr>
              <a:t>, 2018).</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Technology Integration: Use automation to support workers while maintaining personalised customer service (Rutherford, 2021).</a:t>
            </a:r>
          </a:p>
        </p:txBody>
      </p:sp>
      <p:pic>
        <p:nvPicPr>
          <p:cNvPr id="8194" name="Picture 2" descr="8 Product Recommendation Strategies To Leverage In 2022">
            <a:extLst>
              <a:ext uri="{FF2B5EF4-FFF2-40B4-BE49-F238E27FC236}">
                <a16:creationId xmlns:a16="http://schemas.microsoft.com/office/drawing/2014/main" id="{DB49102D-ACE0-C03B-8406-7C89BAB438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93789" y="2491194"/>
            <a:ext cx="5434739" cy="2650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75697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786968-44C2-2D8C-2336-29A218721B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019BEC-83D6-4509-176C-78C50F15E8D0}"/>
              </a:ext>
            </a:extLst>
          </p:cNvPr>
          <p:cNvSpPr>
            <a:spLocks noGrp="1"/>
          </p:cNvSpPr>
          <p:nvPr>
            <p:ph type="title"/>
          </p:nvPr>
        </p:nvSpPr>
        <p:spPr/>
        <p:txBody>
          <a:bodyPr>
            <a:normAutofit/>
          </a:bodyPr>
          <a:lstStyle/>
          <a:p>
            <a:r>
              <a:rPr lang="en-GB" sz="4000" b="1" cap="none" dirty="0">
                <a:latin typeface="Arial" panose="020B0604020202020204" pitchFamily="34" charset="0"/>
                <a:cs typeface="Arial" panose="020B0604020202020204" pitchFamily="34" charset="0"/>
              </a:rPr>
              <a:t>References</a:t>
            </a:r>
          </a:p>
        </p:txBody>
      </p:sp>
      <p:sp>
        <p:nvSpPr>
          <p:cNvPr id="5" name="TextBox 4">
            <a:extLst>
              <a:ext uri="{FF2B5EF4-FFF2-40B4-BE49-F238E27FC236}">
                <a16:creationId xmlns:a16="http://schemas.microsoft.com/office/drawing/2014/main" id="{F096FB77-654A-FD1A-7814-78A815041AE2}"/>
              </a:ext>
            </a:extLst>
          </p:cNvPr>
          <p:cNvSpPr txBox="1"/>
          <p:nvPr/>
        </p:nvSpPr>
        <p:spPr>
          <a:xfrm>
            <a:off x="144254" y="2060376"/>
            <a:ext cx="11903492" cy="4832092"/>
          </a:xfrm>
          <a:prstGeom prst="rect">
            <a:avLst/>
          </a:prstGeom>
          <a:noFill/>
        </p:spPr>
        <p:txBody>
          <a:bodyPr wrap="square" rtlCol="0">
            <a:spAutoFit/>
          </a:bodyPr>
          <a:lstStyle/>
          <a:p>
            <a:pPr algn="just"/>
            <a:r>
              <a:rPr lang="en-GB" sz="1400" dirty="0" err="1">
                <a:latin typeface="Arial" panose="020B0604020202020204" pitchFamily="34" charset="0"/>
                <a:cs typeface="Arial" panose="020B0604020202020204" pitchFamily="34" charset="0"/>
              </a:rPr>
              <a:t>Batabyal</a:t>
            </a:r>
            <a:r>
              <a:rPr lang="en-GB" sz="1400" dirty="0">
                <a:latin typeface="Arial" panose="020B0604020202020204" pitchFamily="34" charset="0"/>
                <a:cs typeface="Arial" panose="020B0604020202020204" pitchFamily="34" charset="0"/>
              </a:rPr>
              <a:t>, D. and Das, D.K. (eds) (2019) Global trends, practices, and challenges in contemporary tourism and hospitality management. Hershey, Pennsylvania: Business Science Reference, an imprint of IGI Global.</a:t>
            </a:r>
          </a:p>
          <a:p>
            <a:pPr algn="just"/>
            <a:r>
              <a:rPr lang="en-GB" sz="1400" dirty="0">
                <a:latin typeface="Arial" panose="020B0604020202020204" pitchFamily="34" charset="0"/>
                <a:cs typeface="Arial" panose="020B0604020202020204" pitchFamily="34" charset="0"/>
              </a:rPr>
              <a:t>Cooper, C. and Hall, M. (2019) Contemporary Tourism: An International Approach, 4th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Goodfellows, Oxford.</a:t>
            </a:r>
          </a:p>
          <a:p>
            <a:pPr algn="just"/>
            <a:r>
              <a:rPr lang="en-GB" sz="1400" dirty="0">
                <a:latin typeface="Arial" panose="020B0604020202020204" pitchFamily="34" charset="0"/>
                <a:cs typeface="Arial" panose="020B0604020202020204" pitchFamily="34" charset="0"/>
              </a:rPr>
              <a:t>Costa, V. and Costa, C. (eds) (2022) Sustainability and competitiveness in the hospitality industry. Hershey, Pennsylvania: Business Science Reference.</a:t>
            </a:r>
          </a:p>
          <a:p>
            <a:pPr algn="just"/>
            <a:r>
              <a:rPr lang="en-GB" sz="1400" dirty="0">
                <a:latin typeface="Arial" panose="020B0604020202020204" pitchFamily="34" charset="0"/>
                <a:cs typeface="Arial" panose="020B0604020202020204" pitchFamily="34" charset="0"/>
              </a:rPr>
              <a:t>Dimitrios, B., Ioannis, R., Angelos, N. and Nikolaos, T. (2023) ‘Digital marketing: The case of digital marketing strategies on luxurious hotels’, Procedia Computer Science, 219, pp. 688–696–688–696.</a:t>
            </a:r>
          </a:p>
          <a:p>
            <a:pPr algn="just"/>
            <a:r>
              <a:rPr lang="en-GB" sz="1400" dirty="0">
                <a:latin typeface="Arial" panose="020B0604020202020204" pitchFamily="34" charset="0"/>
                <a:cs typeface="Arial" panose="020B0604020202020204" pitchFamily="34" charset="0"/>
              </a:rPr>
              <a:t>Ford. R.C, and Sturman. M.C (2020) Managing Hospitality Organizations 2nd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Sage, London.</a:t>
            </a:r>
          </a:p>
          <a:p>
            <a:pPr algn="just"/>
            <a:r>
              <a:rPr lang="en-GB" sz="1400" dirty="0">
                <a:latin typeface="Arial" panose="020B0604020202020204" pitchFamily="34" charset="0"/>
                <a:cs typeface="Arial" panose="020B0604020202020204" pitchFamily="34" charset="0"/>
              </a:rPr>
              <a:t>Gonzalez, R., </a:t>
            </a:r>
            <a:r>
              <a:rPr lang="en-GB" sz="1400" dirty="0" err="1">
                <a:latin typeface="Arial" panose="020B0604020202020204" pitchFamily="34" charset="0"/>
                <a:cs typeface="Arial" panose="020B0604020202020204" pitchFamily="34" charset="0"/>
              </a:rPr>
              <a:t>Gasco</a:t>
            </a:r>
            <a:r>
              <a:rPr lang="en-GB" sz="1400" dirty="0">
                <a:latin typeface="Arial" panose="020B0604020202020204" pitchFamily="34" charset="0"/>
                <a:cs typeface="Arial" panose="020B0604020202020204" pitchFamily="34" charset="0"/>
              </a:rPr>
              <a:t>, J. and </a:t>
            </a:r>
            <a:r>
              <a:rPr lang="en-GB" sz="1400" dirty="0" err="1">
                <a:latin typeface="Arial" panose="020B0604020202020204" pitchFamily="34" charset="0"/>
                <a:cs typeface="Arial" panose="020B0604020202020204" pitchFamily="34" charset="0"/>
              </a:rPr>
              <a:t>Llopis</a:t>
            </a:r>
            <a:r>
              <a:rPr lang="en-GB" sz="1400" dirty="0">
                <a:latin typeface="Arial" panose="020B0604020202020204" pitchFamily="34" charset="0"/>
                <a:cs typeface="Arial" panose="020B0604020202020204" pitchFamily="34" charset="0"/>
              </a:rPr>
              <a:t>, J. (2019) ‘ICTs in hotel management: a research review’, International Journal of Contemporary Hospitality Management, 31(9), pp. 3583–3609–3583–3609.</a:t>
            </a:r>
          </a:p>
          <a:p>
            <a:pPr algn="just"/>
            <a:r>
              <a:rPr lang="en-GB" sz="1400" dirty="0" err="1">
                <a:latin typeface="Arial" panose="020B0604020202020204" pitchFamily="34" charset="0"/>
                <a:cs typeface="Arial" panose="020B0604020202020204" pitchFamily="34" charset="0"/>
              </a:rPr>
              <a:t>Kainthola</a:t>
            </a:r>
            <a:r>
              <a:rPr lang="en-GB" sz="1400" dirty="0">
                <a:latin typeface="Arial" panose="020B0604020202020204" pitchFamily="34" charset="0"/>
                <a:cs typeface="Arial" panose="020B0604020202020204" pitchFamily="34" charset="0"/>
              </a:rPr>
              <a:t>, V.P. (2021) ‘Principles of hotel management’.</a:t>
            </a:r>
          </a:p>
          <a:p>
            <a:pPr algn="just"/>
            <a:r>
              <a:rPr lang="en-GB" sz="1400" dirty="0">
                <a:latin typeface="Arial" panose="020B0604020202020204" pitchFamily="34" charset="0"/>
                <a:cs typeface="Arial" panose="020B0604020202020204" pitchFamily="34" charset="0"/>
              </a:rPr>
              <a:t>Martin-Fuentes, E. and </a:t>
            </a:r>
            <a:r>
              <a:rPr lang="en-GB" sz="1400" dirty="0" err="1">
                <a:latin typeface="Arial" panose="020B0604020202020204" pitchFamily="34" charset="0"/>
                <a:cs typeface="Arial" panose="020B0604020202020204" pitchFamily="34" charset="0"/>
              </a:rPr>
              <a:t>Mellinas</a:t>
            </a:r>
            <a:r>
              <a:rPr lang="en-GB" sz="1400" dirty="0">
                <a:latin typeface="Arial" panose="020B0604020202020204" pitchFamily="34" charset="0"/>
                <a:cs typeface="Arial" panose="020B0604020202020204" pitchFamily="34" charset="0"/>
              </a:rPr>
              <a:t>, J.P. (2018) ‘Hotels that most rely on Booking. com–online travel agencies (OTAs) and hotel distribution channels’, Tourism Review, 73(4), pp. 465–479–465–479.</a:t>
            </a:r>
          </a:p>
          <a:p>
            <a:pPr algn="just"/>
            <a:r>
              <a:rPr lang="en-GB" sz="1400" dirty="0">
                <a:latin typeface="Arial" panose="020B0604020202020204" pitchFamily="34" charset="0"/>
                <a:cs typeface="Arial" panose="020B0604020202020204" pitchFamily="34" charset="0"/>
              </a:rPr>
              <a:t>Ren, L., Qiu, H., Ma, C. and Lin, P.M.C. (2018) ‘Investigating accommodation experience in budget hotels’, International Journal of Contemporary Hospitality Management, 30(7), pp. 2662–2679–2662–2679.</a:t>
            </a:r>
          </a:p>
          <a:p>
            <a:pPr algn="just"/>
            <a:r>
              <a:rPr lang="en-GB" sz="1400" dirty="0">
                <a:latin typeface="Arial" panose="020B0604020202020204" pitchFamily="34" charset="0"/>
                <a:cs typeface="Arial" panose="020B0604020202020204" pitchFamily="34" charset="0"/>
              </a:rPr>
              <a:t>Rutherford, D.G. (2021) ‘Hotel management and operations’.</a:t>
            </a:r>
          </a:p>
          <a:p>
            <a:pPr algn="just"/>
            <a:r>
              <a:rPr lang="en-GB" sz="1400" dirty="0">
                <a:latin typeface="Arial" panose="020B0604020202020204" pitchFamily="34" charset="0"/>
                <a:cs typeface="Arial" panose="020B0604020202020204" pitchFamily="34" charset="0"/>
              </a:rPr>
              <a:t>Sharma, M., Singh, A.K. and Tyagi, P. (2024) Proceedings of the International Conference on Innovation and Regenerative Trends in Tourism and Hospitality Industry (IRTTHI 2024). 1st ed. Dordrecht: Atlantis Press </a:t>
            </a:r>
            <a:r>
              <a:rPr lang="en-GB" sz="1400" dirty="0" err="1">
                <a:latin typeface="Arial" panose="020B0604020202020204" pitchFamily="34" charset="0"/>
                <a:cs typeface="Arial" panose="020B0604020202020204" pitchFamily="34" charset="0"/>
              </a:rPr>
              <a:t>Zeger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Karssen</a:t>
            </a:r>
            <a:r>
              <a:rPr lang="en-GB" sz="1400" dirty="0">
                <a:latin typeface="Arial" panose="020B0604020202020204" pitchFamily="34" charset="0"/>
                <a:cs typeface="Arial" panose="020B0604020202020204" pitchFamily="34" charset="0"/>
              </a:rPr>
              <a:t>.</a:t>
            </a:r>
          </a:p>
          <a:p>
            <a:pPr algn="just"/>
            <a:r>
              <a:rPr lang="en-GB" sz="1400" dirty="0">
                <a:latin typeface="Arial" panose="020B0604020202020204" pitchFamily="34" charset="0"/>
                <a:cs typeface="Arial" panose="020B0604020202020204" pitchFamily="34" charset="0"/>
              </a:rPr>
              <a:t>Statista., (2024) Revenue in the hospitality industry in Germany from 2013 to 2022. [Online] Available at: https://</a:t>
            </a:r>
            <a:r>
              <a:rPr lang="en-GB" sz="1400" dirty="0" err="1">
                <a:latin typeface="Arial" panose="020B0604020202020204" pitchFamily="34" charset="0"/>
                <a:cs typeface="Arial" panose="020B0604020202020204" pitchFamily="34" charset="0"/>
              </a:rPr>
              <a:t>www.statista.com</a:t>
            </a:r>
            <a:r>
              <a:rPr lang="en-GB" sz="1400" dirty="0">
                <a:latin typeface="Arial" panose="020B0604020202020204" pitchFamily="34" charset="0"/>
                <a:cs typeface="Arial" panose="020B0604020202020204" pitchFamily="34" charset="0"/>
              </a:rPr>
              <a:t>/statistics/563490/hotel-and-restaurant-industry-revenues-</a:t>
            </a:r>
            <a:r>
              <a:rPr lang="en-GB" sz="1400" dirty="0" err="1">
                <a:latin typeface="Arial" panose="020B0604020202020204" pitchFamily="34" charset="0"/>
                <a:cs typeface="Arial" panose="020B0604020202020204" pitchFamily="34" charset="0"/>
              </a:rPr>
              <a:t>germany</a:t>
            </a:r>
            <a:r>
              <a:rPr lang="en-GB" sz="1400" dirty="0">
                <a:latin typeface="Arial" panose="020B0604020202020204" pitchFamily="34" charset="0"/>
                <a:cs typeface="Arial" panose="020B0604020202020204" pitchFamily="34" charset="0"/>
              </a:rPr>
              <a:t>/ (Accessed 7th Feb 2025).</a:t>
            </a:r>
          </a:p>
          <a:p>
            <a:pPr algn="just"/>
            <a:r>
              <a:rPr lang="en-GB" sz="1400" dirty="0">
                <a:latin typeface="Arial" panose="020B0604020202020204" pitchFamily="34" charset="0"/>
                <a:cs typeface="Arial" panose="020B0604020202020204" pitchFamily="34" charset="0"/>
              </a:rPr>
              <a:t>Tribe J (2009) Philosophical issues in Tourism (Aspects of Tourism), Channel View</a:t>
            </a:r>
          </a:p>
          <a:p>
            <a:pPr algn="just"/>
            <a:endParaRPr lang="en-GB" sz="1400" dirty="0" err="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0917316"/>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General PPT" id="{FF0F2D8E-FA70-7845-BA2E-534ED3AA8130}" vid="{E87CA991-ABA5-3845-8321-5C87838589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Dividend</Template>
  <TotalTime>19</TotalTime>
  <Words>2939</Words>
  <PresentationFormat>Widescreen</PresentationFormat>
  <Paragraphs>75</Paragraphs>
  <Slides>10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Arial</vt:lpstr>
      <vt:lpstr>Calibri</vt:lpstr>
      <vt:lpstr>Gill Sans MT</vt:lpstr>
      <vt:lpstr>Times New Roman</vt:lpstr>
      <vt:lpstr>Wingdings 2</vt:lpstr>
      <vt:lpstr>Dividend</vt:lpstr>
      <vt:lpstr>PowerPoint Presentation</vt:lpstr>
      <vt:lpstr>Table of Contents</vt:lpstr>
      <vt:lpstr>Introduction</vt:lpstr>
      <vt:lpstr>Literature Review</vt:lpstr>
      <vt:lpstr>Literature Review (Cont.)</vt:lpstr>
      <vt:lpstr>Method and Theme Impact Analysis</vt:lpstr>
      <vt:lpstr>Method and Theme Impact Analysis (Cont.)</vt:lpstr>
      <vt:lpstr>Conclusion</vt:lpstr>
      <vt:lpstr>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dcterms:created xsi:type="dcterms:W3CDTF">2025-02-01T08:26:32Z</dcterms:created>
  <dcterms:modified xsi:type="dcterms:W3CDTF">2025-02-10T10:55:30Z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2024-06-30T05:24:52Z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9b91cacf-b436-4e84-946c-4de2f70bbc99</vt:lpwstr>
  </property>
  <property fmtid="{D5CDD505-2E9C-101B-9397-08002B2CF9AE}" pid="7" name="MSIP_Label_defa4170-0d19-0005-0004-bc88714345d2_ActionId">
    <vt:lpwstr>4576e757-a49d-4e54-9992-ab91aac22bc9</vt:lpwstr>
  </property>
  <property fmtid="{D5CDD505-2E9C-101B-9397-08002B2CF9AE}" pid="8" name="MSIP_Label_defa4170-0d19-0005-0004-bc88714345d2_ContentBits">
    <vt:lpwstr>0</vt:lpwstr>
  </property>
</Properties>
</file>